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8" r:id="rId4"/>
    <p:sldId id="269" r:id="rId5"/>
    <p:sldId id="258" r:id="rId6"/>
    <p:sldId id="259" r:id="rId7"/>
    <p:sldId id="261" r:id="rId8"/>
    <p:sldId id="260" r:id="rId9"/>
    <p:sldId id="262" r:id="rId10"/>
    <p:sldId id="263" r:id="rId11"/>
    <p:sldId id="265" r:id="rId12"/>
    <p:sldId id="266" r:id="rId13"/>
    <p:sldId id="270" r:id="rId14"/>
    <p:sldId id="267" r:id="rId15"/>
    <p:sldId id="264" r:id="rId16"/>
    <p:sldId id="271" r:id="rId17"/>
    <p:sldId id="272" r:id="rId18"/>
    <p:sldId id="274" r:id="rId19"/>
    <p:sldId id="27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36" autoAdjust="0"/>
  </p:normalViewPr>
  <p:slideViewPr>
    <p:cSldViewPr snapToGrid="0">
      <p:cViewPr varScale="1">
        <p:scale>
          <a:sx n="91" d="100"/>
          <a:sy n="91" d="100"/>
        </p:scale>
        <p:origin x="13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38970-91FA-43C7-A2C4-4F47DFBC178E}" type="datetimeFigureOut">
              <a:rPr lang="zh-CN" altLang="en-US" smtClean="0"/>
              <a:t>2019/9/19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7BCC6-1F8A-452E-9AE8-956F32ABCC1A}" type="slidenum">
              <a:rPr lang="zh-CN" altLang="en-US" smtClean="0"/>
              <a:t>‹#›</a:t>
            </a:fld>
            <a:endParaRPr lang="zh-CN" altLang="en-US"/>
          </a:p>
        </p:txBody>
      </p:sp>
    </p:spTree>
    <p:extLst>
      <p:ext uri="{BB962C8B-B14F-4D97-AF65-F5344CB8AC3E}">
        <p14:creationId xmlns:p14="http://schemas.microsoft.com/office/powerpoint/2010/main" val="156905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a:t>
            </a:fld>
            <a:endParaRPr lang="zh-CN" altLang="en-US"/>
          </a:p>
        </p:txBody>
      </p:sp>
    </p:spTree>
    <p:extLst>
      <p:ext uri="{BB962C8B-B14F-4D97-AF65-F5344CB8AC3E}">
        <p14:creationId xmlns:p14="http://schemas.microsoft.com/office/powerpoint/2010/main" val="990555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14</a:t>
            </a:fld>
            <a:endParaRPr lang="zh-CN" altLang="en-US"/>
          </a:p>
        </p:txBody>
      </p:sp>
    </p:spTree>
    <p:extLst>
      <p:ext uri="{BB962C8B-B14F-4D97-AF65-F5344CB8AC3E}">
        <p14:creationId xmlns:p14="http://schemas.microsoft.com/office/powerpoint/2010/main" val="216918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15</a:t>
            </a:fld>
            <a:endParaRPr lang="zh-CN" altLang="en-US"/>
          </a:p>
        </p:txBody>
      </p:sp>
    </p:spTree>
    <p:extLst>
      <p:ext uri="{BB962C8B-B14F-4D97-AF65-F5344CB8AC3E}">
        <p14:creationId xmlns:p14="http://schemas.microsoft.com/office/powerpoint/2010/main" val="1168434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16</a:t>
            </a:fld>
            <a:endParaRPr lang="zh-CN" altLang="en-US"/>
          </a:p>
        </p:txBody>
      </p:sp>
    </p:spTree>
    <p:extLst>
      <p:ext uri="{BB962C8B-B14F-4D97-AF65-F5344CB8AC3E}">
        <p14:creationId xmlns:p14="http://schemas.microsoft.com/office/powerpoint/2010/main" val="2354102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17</a:t>
            </a:fld>
            <a:endParaRPr lang="zh-CN" altLang="en-US"/>
          </a:p>
        </p:txBody>
      </p:sp>
    </p:spTree>
    <p:extLst>
      <p:ext uri="{BB962C8B-B14F-4D97-AF65-F5344CB8AC3E}">
        <p14:creationId xmlns:p14="http://schemas.microsoft.com/office/powerpoint/2010/main" val="2799899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18</a:t>
            </a:fld>
            <a:endParaRPr lang="zh-CN" altLang="en-US"/>
          </a:p>
        </p:txBody>
      </p:sp>
    </p:spTree>
    <p:extLst>
      <p:ext uri="{BB962C8B-B14F-4D97-AF65-F5344CB8AC3E}">
        <p14:creationId xmlns:p14="http://schemas.microsoft.com/office/powerpoint/2010/main" val="1821943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19</a:t>
            </a:fld>
            <a:endParaRPr lang="zh-CN" altLang="en-US"/>
          </a:p>
        </p:txBody>
      </p:sp>
    </p:spTree>
    <p:extLst>
      <p:ext uri="{BB962C8B-B14F-4D97-AF65-F5344CB8AC3E}">
        <p14:creationId xmlns:p14="http://schemas.microsoft.com/office/powerpoint/2010/main" val="3140284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3</a:t>
            </a:fld>
            <a:endParaRPr lang="zh-CN" altLang="en-US"/>
          </a:p>
        </p:txBody>
      </p:sp>
    </p:spTree>
    <p:extLst>
      <p:ext uri="{BB962C8B-B14F-4D97-AF65-F5344CB8AC3E}">
        <p14:creationId xmlns:p14="http://schemas.microsoft.com/office/powerpoint/2010/main" val="51619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6</a:t>
            </a:fld>
            <a:endParaRPr lang="zh-CN" altLang="en-US"/>
          </a:p>
        </p:txBody>
      </p:sp>
    </p:spTree>
    <p:extLst>
      <p:ext uri="{BB962C8B-B14F-4D97-AF65-F5344CB8AC3E}">
        <p14:creationId xmlns:p14="http://schemas.microsoft.com/office/powerpoint/2010/main" val="924833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a:solidFill>
                  <a:schemeClr val="tx1"/>
                </a:solidFill>
                <a:effectLst/>
                <a:latin typeface="+mn-lt"/>
                <a:ea typeface="+mn-ea"/>
                <a:cs typeface="+mn-cs"/>
              </a:rPr>
              <a:t>年轻代（</a:t>
            </a:r>
            <a:r>
              <a:rPr lang="en-US" altLang="zh-CN" sz="1200" b="1" kern="1200" dirty="0">
                <a:solidFill>
                  <a:schemeClr val="tx1"/>
                </a:solidFill>
                <a:effectLst/>
                <a:latin typeface="+mn-lt"/>
                <a:ea typeface="+mn-ea"/>
                <a:cs typeface="+mn-cs"/>
              </a:rPr>
              <a:t>Young Generation</a:t>
            </a:r>
            <a:r>
              <a:rPr lang="zh-CN" altLang="en-US" sz="1200" b="1" kern="1200" dirty="0">
                <a:solidFill>
                  <a:schemeClr val="tx1"/>
                </a:solidFill>
                <a:effectLst/>
                <a:latin typeface="+mn-lt"/>
                <a:ea typeface="+mn-ea"/>
                <a:cs typeface="+mn-cs"/>
              </a:rPr>
              <a:t>）的回收算法 </a:t>
            </a:r>
            <a:r>
              <a:rPr lang="en-US" altLang="zh-CN" sz="1200" b="1"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回收主要以</a:t>
            </a:r>
            <a:r>
              <a:rPr lang="en-US" altLang="zh-CN" sz="1200" b="1" kern="1200" dirty="0">
                <a:solidFill>
                  <a:schemeClr val="tx1"/>
                </a:solidFill>
                <a:effectLst/>
                <a:latin typeface="+mn-lt"/>
                <a:ea typeface="+mn-ea"/>
                <a:cs typeface="+mn-cs"/>
              </a:rPr>
              <a:t>Copying</a:t>
            </a:r>
            <a:r>
              <a:rPr lang="zh-CN" altLang="en-US" sz="1200" b="1" kern="1200" dirty="0">
                <a:solidFill>
                  <a:schemeClr val="tx1"/>
                </a:solidFill>
                <a:effectLst/>
                <a:latin typeface="+mn-lt"/>
                <a:ea typeface="+mn-ea"/>
                <a:cs typeface="+mn-cs"/>
              </a:rPr>
              <a:t>为主</a:t>
            </a:r>
            <a:r>
              <a:rPr lang="en-US" altLang="zh-CN" sz="1200" b="1" kern="1200" dirty="0">
                <a:solidFill>
                  <a:schemeClr val="tx1"/>
                </a:solidFill>
                <a:effectLst/>
                <a:latin typeface="+mn-lt"/>
                <a:ea typeface="+mn-ea"/>
                <a:cs typeface="+mn-cs"/>
              </a:rPr>
              <a:t>)</a:t>
            </a:r>
            <a:endParaRPr lang="zh-CN" altLang="en-US" dirty="0">
              <a:effectLst/>
            </a:endParaRPr>
          </a:p>
          <a:p>
            <a:r>
              <a:rPr lang="en-US" altLang="zh-CN" sz="1200" kern="1200" dirty="0">
                <a:solidFill>
                  <a:schemeClr val="tx1"/>
                </a:solidFill>
                <a:effectLst/>
                <a:latin typeface="+mn-lt"/>
                <a:ea typeface="+mn-ea"/>
                <a:cs typeface="+mn-cs"/>
              </a:rPr>
              <a:t>a) </a:t>
            </a:r>
            <a:r>
              <a:rPr lang="zh-CN" altLang="en-US" sz="1200" kern="1200" dirty="0">
                <a:solidFill>
                  <a:schemeClr val="tx1"/>
                </a:solidFill>
                <a:effectLst/>
                <a:latin typeface="+mn-lt"/>
                <a:ea typeface="+mn-ea"/>
                <a:cs typeface="+mn-cs"/>
              </a:rPr>
              <a:t>所有新生成的对象首先都是放在年轻代的。年轻代的目标就是尽可能快速的收集掉那些生命周期短的对象。</a:t>
            </a:r>
            <a:endParaRPr lang="zh-CN" altLang="en-US" dirty="0">
              <a:effectLst/>
            </a:endParaRPr>
          </a:p>
          <a:p>
            <a:r>
              <a:rPr lang="en-US" altLang="zh-CN" sz="1200" kern="1200" dirty="0">
                <a:solidFill>
                  <a:schemeClr val="tx1"/>
                </a:solidFill>
                <a:effectLst/>
                <a:latin typeface="+mn-lt"/>
                <a:ea typeface="+mn-ea"/>
                <a:cs typeface="+mn-cs"/>
              </a:rPr>
              <a:t>b) </a:t>
            </a:r>
            <a:r>
              <a:rPr lang="zh-CN" altLang="en-US" sz="1200" kern="1200" dirty="0">
                <a:solidFill>
                  <a:schemeClr val="tx1"/>
                </a:solidFill>
                <a:effectLst/>
                <a:latin typeface="+mn-lt"/>
                <a:ea typeface="+mn-ea"/>
                <a:cs typeface="+mn-cs"/>
              </a:rPr>
              <a:t>新生代内存按照</a:t>
            </a:r>
            <a:r>
              <a:rPr lang="en-US" altLang="zh-CN" sz="1200" kern="1200" dirty="0">
                <a:solidFill>
                  <a:schemeClr val="tx1"/>
                </a:solidFill>
                <a:effectLst/>
                <a:latin typeface="+mn-lt"/>
                <a:ea typeface="+mn-ea"/>
                <a:cs typeface="+mn-cs"/>
              </a:rPr>
              <a:t>8:1:1</a:t>
            </a:r>
            <a:r>
              <a:rPr lang="zh-CN" altLang="en-US" sz="1200" kern="1200" dirty="0">
                <a:solidFill>
                  <a:schemeClr val="tx1"/>
                </a:solidFill>
                <a:effectLst/>
                <a:latin typeface="+mn-lt"/>
                <a:ea typeface="+mn-ea"/>
                <a:cs typeface="+mn-cs"/>
              </a:rPr>
              <a:t>的比例分为一个</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区和两个</a:t>
            </a:r>
            <a:r>
              <a:rPr lang="en-US" altLang="zh-CN" sz="1200" kern="1200" dirty="0">
                <a:solidFill>
                  <a:schemeClr val="tx1"/>
                </a:solidFill>
                <a:effectLst/>
                <a:latin typeface="+mn-lt"/>
                <a:ea typeface="+mn-ea"/>
                <a:cs typeface="+mn-cs"/>
              </a:rPr>
              <a:t>survivor(survivor0,survivor1)</a:t>
            </a:r>
            <a:r>
              <a:rPr lang="zh-CN" altLang="en-US" sz="1200" kern="1200" dirty="0">
                <a:solidFill>
                  <a:schemeClr val="tx1"/>
                </a:solidFill>
                <a:effectLst/>
                <a:latin typeface="+mn-lt"/>
                <a:ea typeface="+mn-ea"/>
                <a:cs typeface="+mn-cs"/>
              </a:rPr>
              <a:t>区。一个</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区，两个 </a:t>
            </a:r>
            <a:r>
              <a:rPr lang="en-US" altLang="zh-CN" sz="1200" kern="1200" dirty="0">
                <a:solidFill>
                  <a:schemeClr val="tx1"/>
                </a:solidFill>
                <a:effectLst/>
                <a:latin typeface="+mn-lt"/>
                <a:ea typeface="+mn-ea"/>
                <a:cs typeface="+mn-cs"/>
              </a:rPr>
              <a:t>Survivor</a:t>
            </a:r>
            <a:r>
              <a:rPr lang="zh-CN" altLang="en-US" sz="1200" kern="1200" dirty="0">
                <a:solidFill>
                  <a:schemeClr val="tx1"/>
                </a:solidFill>
                <a:effectLst/>
                <a:latin typeface="+mn-lt"/>
                <a:ea typeface="+mn-ea"/>
                <a:cs typeface="+mn-cs"/>
              </a:rPr>
              <a:t>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一般而言</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。大部分对象在</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区中生成。回收时先将</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区存活对象复制到一个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区，然后清空</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区，当这个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区也存放满了时，则将</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区和</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区存活对象复制到另一个</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区，然后清空</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和这个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区，此时</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区是空的，然后将</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区和</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区交换，即保持</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区为空， 如此往复。</a:t>
            </a:r>
            <a:endParaRPr lang="zh-CN" altLang="en-US" dirty="0">
              <a:effectLst/>
            </a:endParaRPr>
          </a:p>
          <a:p>
            <a:r>
              <a:rPr lang="en-US" altLang="zh-CN" sz="1200" kern="1200" dirty="0">
                <a:solidFill>
                  <a:schemeClr val="tx1"/>
                </a:solidFill>
                <a:effectLst/>
                <a:latin typeface="+mn-lt"/>
                <a:ea typeface="+mn-ea"/>
                <a:cs typeface="+mn-cs"/>
              </a:rPr>
              <a:t>c) </a:t>
            </a:r>
            <a:r>
              <a:rPr lang="zh-CN" altLang="en-US" sz="1200" kern="1200" dirty="0">
                <a:solidFill>
                  <a:schemeClr val="tx1"/>
                </a:solidFill>
                <a:effectLst/>
                <a:latin typeface="+mn-lt"/>
                <a:ea typeface="+mn-ea"/>
                <a:cs typeface="+mn-cs"/>
              </a:rPr>
              <a:t>当</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区不足以存放 </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的存活对象时，就将存活对象直接存放到老年代。若是老年代也满了就会触发一次</a:t>
            </a:r>
            <a:r>
              <a:rPr lang="en-US" altLang="zh-CN" sz="1200" kern="1200" dirty="0">
                <a:solidFill>
                  <a:schemeClr val="tx1"/>
                </a:solidFill>
                <a:effectLst/>
                <a:latin typeface="+mn-lt"/>
                <a:ea typeface="+mn-ea"/>
                <a:cs typeface="+mn-cs"/>
              </a:rPr>
              <a:t>Full GC(Major GC)</a:t>
            </a:r>
            <a:r>
              <a:rPr lang="zh-CN" altLang="en-US" sz="1200" kern="1200" dirty="0">
                <a:solidFill>
                  <a:schemeClr val="tx1"/>
                </a:solidFill>
                <a:effectLst/>
                <a:latin typeface="+mn-lt"/>
                <a:ea typeface="+mn-ea"/>
                <a:cs typeface="+mn-cs"/>
              </a:rPr>
              <a:t>，也就是新生代、老年代都进行回收。</a:t>
            </a:r>
            <a:endParaRPr lang="zh-CN" altLang="en-US" dirty="0">
              <a:effectLst/>
            </a:endParaRPr>
          </a:p>
          <a:p>
            <a:r>
              <a:rPr lang="en-US" altLang="zh-CN" sz="1200" kern="1200" dirty="0">
                <a:solidFill>
                  <a:schemeClr val="tx1"/>
                </a:solidFill>
                <a:effectLst/>
                <a:latin typeface="+mn-lt"/>
                <a:ea typeface="+mn-ea"/>
                <a:cs typeface="+mn-cs"/>
              </a:rPr>
              <a:t>d) </a:t>
            </a:r>
            <a:r>
              <a:rPr lang="zh-CN" altLang="en-US" sz="1200" kern="1200" dirty="0">
                <a:solidFill>
                  <a:schemeClr val="tx1"/>
                </a:solidFill>
                <a:effectLst/>
                <a:latin typeface="+mn-lt"/>
                <a:ea typeface="+mn-ea"/>
                <a:cs typeface="+mn-cs"/>
              </a:rPr>
              <a:t>新生代发生的</a:t>
            </a:r>
            <a:r>
              <a:rPr lang="en-US" altLang="zh-CN" sz="1200" kern="1200" dirty="0">
                <a:solidFill>
                  <a:schemeClr val="tx1"/>
                </a:solidFill>
                <a:effectLst/>
                <a:latin typeface="+mn-lt"/>
                <a:ea typeface="+mn-ea"/>
                <a:cs typeface="+mn-cs"/>
              </a:rPr>
              <a:t>GC</a:t>
            </a:r>
            <a:r>
              <a:rPr lang="zh-CN" altLang="en-US" sz="1200" kern="1200" dirty="0">
                <a:solidFill>
                  <a:schemeClr val="tx1"/>
                </a:solidFill>
                <a:effectLst/>
                <a:latin typeface="+mn-lt"/>
                <a:ea typeface="+mn-ea"/>
                <a:cs typeface="+mn-cs"/>
              </a:rPr>
              <a:t>也叫做</a:t>
            </a:r>
            <a:r>
              <a:rPr lang="en-US" altLang="zh-CN" sz="1200" kern="1200" dirty="0">
                <a:solidFill>
                  <a:schemeClr val="tx1"/>
                </a:solidFill>
                <a:effectLst/>
                <a:latin typeface="+mn-lt"/>
                <a:ea typeface="+mn-ea"/>
                <a:cs typeface="+mn-cs"/>
              </a:rPr>
              <a:t>Minor GC</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MinorGC</a:t>
            </a:r>
            <a:r>
              <a:rPr lang="zh-CN" altLang="en-US" sz="1200" kern="1200" dirty="0">
                <a:solidFill>
                  <a:schemeClr val="tx1"/>
                </a:solidFill>
                <a:effectLst/>
                <a:latin typeface="+mn-lt"/>
                <a:ea typeface="+mn-ea"/>
                <a:cs typeface="+mn-cs"/>
              </a:rPr>
              <a:t>发生频率比较高</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不一定等</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区满了才触发</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zh-CN" altLang="en-US" dirty="0">
              <a:effectLst/>
            </a:endParaRPr>
          </a:p>
          <a:p>
            <a:r>
              <a:rPr lang="zh-CN" altLang="en-US" sz="1200" b="1" kern="1200" dirty="0">
                <a:solidFill>
                  <a:schemeClr val="tx1"/>
                </a:solidFill>
                <a:effectLst/>
                <a:latin typeface="+mn-lt"/>
                <a:ea typeface="+mn-ea"/>
                <a:cs typeface="+mn-cs"/>
              </a:rPr>
              <a:t>年老代（</a:t>
            </a:r>
            <a:r>
              <a:rPr lang="en-US" altLang="zh-CN" sz="1200" b="1" kern="1200" dirty="0">
                <a:solidFill>
                  <a:schemeClr val="tx1"/>
                </a:solidFill>
                <a:effectLst/>
                <a:latin typeface="+mn-lt"/>
                <a:ea typeface="+mn-ea"/>
                <a:cs typeface="+mn-cs"/>
              </a:rPr>
              <a:t>Old Generation</a:t>
            </a:r>
            <a:r>
              <a:rPr lang="zh-CN" altLang="en-US" sz="1200" b="1" kern="1200" dirty="0">
                <a:solidFill>
                  <a:schemeClr val="tx1"/>
                </a:solidFill>
                <a:effectLst/>
                <a:latin typeface="+mn-lt"/>
                <a:ea typeface="+mn-ea"/>
                <a:cs typeface="+mn-cs"/>
              </a:rPr>
              <a:t>）的回收算法（回收主要以</a:t>
            </a:r>
            <a:r>
              <a:rPr lang="en-US" altLang="zh-CN" sz="1200" b="1" kern="1200" dirty="0">
                <a:solidFill>
                  <a:schemeClr val="tx1"/>
                </a:solidFill>
                <a:effectLst/>
                <a:latin typeface="+mn-lt"/>
                <a:ea typeface="+mn-ea"/>
                <a:cs typeface="+mn-cs"/>
              </a:rPr>
              <a:t>Mark-Compact</a:t>
            </a:r>
            <a:r>
              <a:rPr lang="zh-CN" altLang="en-US" sz="1200" b="1" kern="1200" dirty="0">
                <a:solidFill>
                  <a:schemeClr val="tx1"/>
                </a:solidFill>
                <a:effectLst/>
                <a:latin typeface="+mn-lt"/>
                <a:ea typeface="+mn-ea"/>
                <a:cs typeface="+mn-cs"/>
              </a:rPr>
              <a:t>为主）</a:t>
            </a:r>
            <a:endParaRPr lang="zh-CN" altLang="en-US" dirty="0">
              <a:effectLst/>
            </a:endParaRPr>
          </a:p>
          <a:p>
            <a:r>
              <a:rPr lang="en-US" altLang="zh-CN" sz="1200" kern="1200" dirty="0">
                <a:solidFill>
                  <a:schemeClr val="tx1"/>
                </a:solidFill>
                <a:effectLst/>
                <a:latin typeface="+mn-lt"/>
                <a:ea typeface="+mn-ea"/>
                <a:cs typeface="+mn-cs"/>
              </a:rPr>
              <a:t>a) </a:t>
            </a:r>
            <a:r>
              <a:rPr lang="zh-CN" altLang="en-US" sz="1200" kern="1200" dirty="0">
                <a:solidFill>
                  <a:schemeClr val="tx1"/>
                </a:solidFill>
                <a:effectLst/>
                <a:latin typeface="+mn-lt"/>
                <a:ea typeface="+mn-ea"/>
                <a:cs typeface="+mn-cs"/>
              </a:rPr>
              <a:t>在年轻代中经历了</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次垃圾回收后仍然存活的对象，就会被放到年老代中。因此，可以认为年老代中存放的都是一些生命周期较长的对象。</a:t>
            </a:r>
            <a:endParaRPr lang="zh-CN" altLang="en-US" dirty="0">
              <a:effectLst/>
            </a:endParaRPr>
          </a:p>
          <a:p>
            <a:r>
              <a:rPr lang="en-US" altLang="zh-CN" sz="1200" kern="1200" dirty="0">
                <a:solidFill>
                  <a:schemeClr val="tx1"/>
                </a:solidFill>
                <a:effectLst/>
                <a:latin typeface="+mn-lt"/>
                <a:ea typeface="+mn-ea"/>
                <a:cs typeface="+mn-cs"/>
              </a:rPr>
              <a:t>b) </a:t>
            </a:r>
            <a:r>
              <a:rPr lang="zh-CN" altLang="en-US" sz="1200" kern="1200" dirty="0">
                <a:solidFill>
                  <a:schemeClr val="tx1"/>
                </a:solidFill>
                <a:effectLst/>
                <a:latin typeface="+mn-lt"/>
                <a:ea typeface="+mn-ea"/>
                <a:cs typeface="+mn-cs"/>
              </a:rPr>
              <a:t>内存比新生代也大很多</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大概比例是</a:t>
            </a:r>
            <a:r>
              <a:rPr lang="en-US" altLang="zh-CN" sz="1200" kern="1200" dirty="0">
                <a:solidFill>
                  <a:schemeClr val="tx1"/>
                </a:solidFill>
                <a:effectLst/>
                <a:latin typeface="+mn-lt"/>
                <a:ea typeface="+mn-ea"/>
                <a:cs typeface="+mn-cs"/>
              </a:rPr>
              <a:t>1:2)</a:t>
            </a:r>
            <a:r>
              <a:rPr lang="zh-CN" altLang="en-US" sz="1200" kern="1200" dirty="0">
                <a:solidFill>
                  <a:schemeClr val="tx1"/>
                </a:solidFill>
                <a:effectLst/>
                <a:latin typeface="+mn-lt"/>
                <a:ea typeface="+mn-ea"/>
                <a:cs typeface="+mn-cs"/>
              </a:rPr>
              <a:t>，当老年代内存满时触发</a:t>
            </a:r>
            <a:r>
              <a:rPr lang="en-US" altLang="zh-CN" sz="1200" kern="1200" dirty="0">
                <a:solidFill>
                  <a:schemeClr val="tx1"/>
                </a:solidFill>
                <a:effectLst/>
                <a:latin typeface="+mn-lt"/>
                <a:ea typeface="+mn-ea"/>
                <a:cs typeface="+mn-cs"/>
              </a:rPr>
              <a:t>Major GC</a:t>
            </a:r>
            <a:r>
              <a:rPr lang="zh-CN" altLang="en-US" sz="1200" kern="1200" dirty="0">
                <a:solidFill>
                  <a:schemeClr val="tx1"/>
                </a:solidFill>
                <a:effectLst/>
                <a:latin typeface="+mn-lt"/>
                <a:ea typeface="+mn-ea"/>
                <a:cs typeface="+mn-cs"/>
              </a:rPr>
              <a:t>即</a:t>
            </a:r>
            <a:r>
              <a:rPr lang="en-US" altLang="zh-CN" sz="1200" kern="1200" dirty="0">
                <a:solidFill>
                  <a:schemeClr val="tx1"/>
                </a:solidFill>
                <a:effectLst/>
                <a:latin typeface="+mn-lt"/>
                <a:ea typeface="+mn-ea"/>
                <a:cs typeface="+mn-cs"/>
              </a:rPr>
              <a:t>Full GC</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Full GC</a:t>
            </a:r>
            <a:r>
              <a:rPr lang="zh-CN" altLang="en-US" sz="1200" kern="1200" dirty="0">
                <a:solidFill>
                  <a:schemeClr val="tx1"/>
                </a:solidFill>
                <a:effectLst/>
                <a:latin typeface="+mn-lt"/>
                <a:ea typeface="+mn-ea"/>
                <a:cs typeface="+mn-cs"/>
              </a:rPr>
              <a:t>发生频率比较低，老年代对象存活时间比较长，存活率标记高</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8</a:t>
            </a:fld>
            <a:endParaRPr lang="zh-CN" altLang="en-US"/>
          </a:p>
        </p:txBody>
      </p:sp>
    </p:spTree>
    <p:extLst>
      <p:ext uri="{BB962C8B-B14F-4D97-AF65-F5344CB8AC3E}">
        <p14:creationId xmlns:p14="http://schemas.microsoft.com/office/powerpoint/2010/main" val="2799793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a:solidFill>
                  <a:schemeClr val="tx1"/>
                </a:solidFill>
                <a:effectLst/>
                <a:latin typeface="+mn-lt"/>
                <a:ea typeface="+mn-ea"/>
                <a:cs typeface="+mn-cs"/>
              </a:rPr>
              <a:t>线程栈：包含了当前线程执行的方法调用相关信息，我们也把它称作调用栈。每个线程都有一个独立的线程栈，线程栈内数据线程间不能共享</a:t>
            </a:r>
            <a:endParaRPr lang="zh-CN" altLang="en-US" dirty="0">
              <a:effectLst/>
            </a:endParaRPr>
          </a:p>
          <a:p>
            <a:r>
              <a:rPr lang="zh-CN" altLang="en-US" sz="1200" b="1" kern="1200" dirty="0">
                <a:solidFill>
                  <a:schemeClr val="tx1"/>
                </a:solidFill>
                <a:effectLst/>
                <a:latin typeface="+mn-lt"/>
                <a:ea typeface="+mn-ea"/>
                <a:cs typeface="+mn-cs"/>
              </a:rPr>
              <a:t>堆区：包含了</a:t>
            </a:r>
            <a:r>
              <a:rPr lang="en-US" altLang="zh-CN" sz="1200" b="1" kern="1200" dirty="0">
                <a:solidFill>
                  <a:schemeClr val="tx1"/>
                </a:solidFill>
                <a:effectLst/>
                <a:latin typeface="+mn-lt"/>
                <a:ea typeface="+mn-ea"/>
                <a:cs typeface="+mn-cs"/>
              </a:rPr>
              <a:t>Java</a:t>
            </a:r>
            <a:r>
              <a:rPr lang="zh-CN" altLang="en-US" sz="1200" b="1" kern="1200" dirty="0">
                <a:solidFill>
                  <a:schemeClr val="tx1"/>
                </a:solidFill>
                <a:effectLst/>
                <a:latin typeface="+mn-lt"/>
                <a:ea typeface="+mn-ea"/>
                <a:cs typeface="+mn-cs"/>
              </a:rPr>
              <a:t>应用创建的所有对象信息，堆区内数据是线程间共享的</a:t>
            </a:r>
            <a:r>
              <a:rPr lang="zh-CN" altLang="en-US" sz="1200" kern="1200" dirty="0">
                <a:solidFill>
                  <a:schemeClr val="tx1"/>
                </a:solidFill>
                <a:effectLst/>
                <a:latin typeface="+mn-lt"/>
                <a:ea typeface="+mn-ea"/>
                <a:cs typeface="+mn-cs"/>
              </a:rPr>
              <a:t>，不管对象是哪个线程创建的，其中的对象包括原始类型的封装类（如</a:t>
            </a:r>
            <a:r>
              <a:rPr lang="en-US" altLang="zh-CN" sz="1200" kern="1200" dirty="0">
                <a:solidFill>
                  <a:schemeClr val="tx1"/>
                </a:solidFill>
                <a:effectLst/>
                <a:latin typeface="+mn-lt"/>
                <a:ea typeface="+mn-ea"/>
                <a:cs typeface="+mn-cs"/>
              </a:rPr>
              <a:t>Byte</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Integer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Long</a:t>
            </a:r>
            <a:r>
              <a:rPr lang="zh-CN" altLang="en-US" sz="1200" kern="1200" dirty="0">
                <a:solidFill>
                  <a:schemeClr val="tx1"/>
                </a:solidFill>
                <a:effectLst/>
                <a:latin typeface="+mn-lt"/>
                <a:ea typeface="+mn-ea"/>
                <a:cs typeface="+mn-cs"/>
              </a:rPr>
              <a:t>等等）。不管对象是属于一个成员变量还是方法中的局部变量，它都会被存储在堆区。</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9</a:t>
            </a:fld>
            <a:endParaRPr lang="zh-CN" altLang="en-US"/>
          </a:p>
        </p:txBody>
      </p:sp>
    </p:spTree>
    <p:extLst>
      <p:ext uri="{BB962C8B-B14F-4D97-AF65-F5344CB8AC3E}">
        <p14:creationId xmlns:p14="http://schemas.microsoft.com/office/powerpoint/2010/main" val="3551295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10</a:t>
            </a:fld>
            <a:endParaRPr lang="zh-CN" altLang="en-US"/>
          </a:p>
        </p:txBody>
      </p:sp>
    </p:spTree>
    <p:extLst>
      <p:ext uri="{BB962C8B-B14F-4D97-AF65-F5344CB8AC3E}">
        <p14:creationId xmlns:p14="http://schemas.microsoft.com/office/powerpoint/2010/main" val="3318419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11</a:t>
            </a:fld>
            <a:endParaRPr lang="zh-CN" altLang="en-US"/>
          </a:p>
        </p:txBody>
      </p:sp>
    </p:spTree>
    <p:extLst>
      <p:ext uri="{BB962C8B-B14F-4D97-AF65-F5344CB8AC3E}">
        <p14:creationId xmlns:p14="http://schemas.microsoft.com/office/powerpoint/2010/main" val="1249612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12</a:t>
            </a:fld>
            <a:endParaRPr lang="zh-CN" altLang="en-US"/>
          </a:p>
        </p:txBody>
      </p:sp>
    </p:spTree>
    <p:extLst>
      <p:ext uri="{BB962C8B-B14F-4D97-AF65-F5344CB8AC3E}">
        <p14:creationId xmlns:p14="http://schemas.microsoft.com/office/powerpoint/2010/main" val="2757167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13</a:t>
            </a:fld>
            <a:endParaRPr lang="zh-CN" altLang="en-US"/>
          </a:p>
        </p:txBody>
      </p:sp>
    </p:spTree>
    <p:extLst>
      <p:ext uri="{BB962C8B-B14F-4D97-AF65-F5344CB8AC3E}">
        <p14:creationId xmlns:p14="http://schemas.microsoft.com/office/powerpoint/2010/main" val="3795241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34A4A-6313-4DA9-9597-BA15E03B98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D94D3BA-EB3F-46B7-B9D5-95105F40C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75AA22-F946-4D29-86B8-735EB29D3BB5}"/>
              </a:ext>
            </a:extLst>
          </p:cNvPr>
          <p:cNvSpPr>
            <a:spLocks noGrp="1"/>
          </p:cNvSpPr>
          <p:nvPr>
            <p:ph type="dt" sz="half" idx="10"/>
          </p:nvPr>
        </p:nvSpPr>
        <p:spPr/>
        <p:txBody>
          <a:bodyPr/>
          <a:lstStyle/>
          <a:p>
            <a:fld id="{1331EC2B-80D6-4C7C-9EC4-5505DA85B637}" type="datetimeFigureOut">
              <a:rPr lang="zh-CN" altLang="en-US" smtClean="0"/>
              <a:t>2019/9/19</a:t>
            </a:fld>
            <a:endParaRPr lang="zh-CN" altLang="en-US"/>
          </a:p>
        </p:txBody>
      </p:sp>
      <p:sp>
        <p:nvSpPr>
          <p:cNvPr id="5" name="页脚占位符 4">
            <a:extLst>
              <a:ext uri="{FF2B5EF4-FFF2-40B4-BE49-F238E27FC236}">
                <a16:creationId xmlns:a16="http://schemas.microsoft.com/office/drawing/2014/main" id="{8F0B71F5-BCCE-48E4-B9CD-08E629DDC3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973437-11DC-48AD-B23D-5D332262B767}"/>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424381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49025-8ADD-45C5-8193-079ED30E061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49B9498-C864-40BD-A3D2-2BCCC91B546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305048A-5B3F-4B9D-824D-A677AB19276F}"/>
              </a:ext>
            </a:extLst>
          </p:cNvPr>
          <p:cNvSpPr>
            <a:spLocks noGrp="1"/>
          </p:cNvSpPr>
          <p:nvPr>
            <p:ph type="dt" sz="half" idx="10"/>
          </p:nvPr>
        </p:nvSpPr>
        <p:spPr/>
        <p:txBody>
          <a:bodyPr/>
          <a:lstStyle/>
          <a:p>
            <a:fld id="{1331EC2B-80D6-4C7C-9EC4-5505DA85B637}" type="datetimeFigureOut">
              <a:rPr lang="zh-CN" altLang="en-US" smtClean="0"/>
              <a:t>2019/9/19</a:t>
            </a:fld>
            <a:endParaRPr lang="zh-CN" altLang="en-US"/>
          </a:p>
        </p:txBody>
      </p:sp>
      <p:sp>
        <p:nvSpPr>
          <p:cNvPr id="5" name="页脚占位符 4">
            <a:extLst>
              <a:ext uri="{FF2B5EF4-FFF2-40B4-BE49-F238E27FC236}">
                <a16:creationId xmlns:a16="http://schemas.microsoft.com/office/drawing/2014/main" id="{CFCCDCF5-1609-4A4C-948C-C6EFF88CAB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3E7EDD-C4E4-46D5-BF4C-3048F60DF6C6}"/>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0965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BFB3865-E229-45BF-8854-44F61DC2E6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23C37B9-4AC7-4042-B660-BABB0A6D0B9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0661D9B-983F-4576-A457-0895E8C0FFBA}"/>
              </a:ext>
            </a:extLst>
          </p:cNvPr>
          <p:cNvSpPr>
            <a:spLocks noGrp="1"/>
          </p:cNvSpPr>
          <p:nvPr>
            <p:ph type="dt" sz="half" idx="10"/>
          </p:nvPr>
        </p:nvSpPr>
        <p:spPr/>
        <p:txBody>
          <a:bodyPr/>
          <a:lstStyle/>
          <a:p>
            <a:fld id="{1331EC2B-80D6-4C7C-9EC4-5505DA85B637}" type="datetimeFigureOut">
              <a:rPr lang="zh-CN" altLang="en-US" smtClean="0"/>
              <a:t>2019/9/19</a:t>
            </a:fld>
            <a:endParaRPr lang="zh-CN" altLang="en-US"/>
          </a:p>
        </p:txBody>
      </p:sp>
      <p:sp>
        <p:nvSpPr>
          <p:cNvPr id="5" name="页脚占位符 4">
            <a:extLst>
              <a:ext uri="{FF2B5EF4-FFF2-40B4-BE49-F238E27FC236}">
                <a16:creationId xmlns:a16="http://schemas.microsoft.com/office/drawing/2014/main" id="{28B30187-8D21-4EBE-B70C-2B133F36D7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E6E3DD-EB6F-4EBD-B753-5572BF8A72CD}"/>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155510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09FFA-EBE7-4CDC-8637-0BBFBAB4E5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04C4DC5-9CEB-48B7-8EA5-038B695A319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C7E7F8-9BCE-4EFF-80D4-A1A77B5D8F36}"/>
              </a:ext>
            </a:extLst>
          </p:cNvPr>
          <p:cNvSpPr>
            <a:spLocks noGrp="1"/>
          </p:cNvSpPr>
          <p:nvPr>
            <p:ph type="dt" sz="half" idx="10"/>
          </p:nvPr>
        </p:nvSpPr>
        <p:spPr/>
        <p:txBody>
          <a:bodyPr/>
          <a:lstStyle/>
          <a:p>
            <a:fld id="{1331EC2B-80D6-4C7C-9EC4-5505DA85B637}" type="datetimeFigureOut">
              <a:rPr lang="zh-CN" altLang="en-US" smtClean="0"/>
              <a:t>2019/9/19</a:t>
            </a:fld>
            <a:endParaRPr lang="zh-CN" altLang="en-US"/>
          </a:p>
        </p:txBody>
      </p:sp>
      <p:sp>
        <p:nvSpPr>
          <p:cNvPr id="5" name="页脚占位符 4">
            <a:extLst>
              <a:ext uri="{FF2B5EF4-FFF2-40B4-BE49-F238E27FC236}">
                <a16:creationId xmlns:a16="http://schemas.microsoft.com/office/drawing/2014/main" id="{21498A8F-6AA6-4B8A-99C3-855E9B9AC6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F5E548-9AB2-4C35-8F0C-1A9C31E27B5A}"/>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62804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0288E-C6F0-4FF2-B102-A4566FAA7C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DAAB91D-DDEF-46C3-9121-B9CD58BD91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305330C-5D9E-4FC0-97BA-1DED1D44CA8F}"/>
              </a:ext>
            </a:extLst>
          </p:cNvPr>
          <p:cNvSpPr>
            <a:spLocks noGrp="1"/>
          </p:cNvSpPr>
          <p:nvPr>
            <p:ph type="dt" sz="half" idx="10"/>
          </p:nvPr>
        </p:nvSpPr>
        <p:spPr/>
        <p:txBody>
          <a:bodyPr/>
          <a:lstStyle/>
          <a:p>
            <a:fld id="{1331EC2B-80D6-4C7C-9EC4-5505DA85B637}" type="datetimeFigureOut">
              <a:rPr lang="zh-CN" altLang="en-US" smtClean="0"/>
              <a:t>2019/9/19</a:t>
            </a:fld>
            <a:endParaRPr lang="zh-CN" altLang="en-US"/>
          </a:p>
        </p:txBody>
      </p:sp>
      <p:sp>
        <p:nvSpPr>
          <p:cNvPr id="5" name="页脚占位符 4">
            <a:extLst>
              <a:ext uri="{FF2B5EF4-FFF2-40B4-BE49-F238E27FC236}">
                <a16:creationId xmlns:a16="http://schemas.microsoft.com/office/drawing/2014/main" id="{CC0A655C-F144-4BFD-83B6-C3A2461A65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E03CB0-E271-437F-8759-0F3B6B0A89EF}"/>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49673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D00BF-1683-4BFB-B10C-E903CDDB94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0E33E8-1C53-4639-8923-DA05D3B3F1E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0F71974-6466-45C2-BEA4-62C86A14FC7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3ADB749-AB75-4FFD-942B-2004149DC05F}"/>
              </a:ext>
            </a:extLst>
          </p:cNvPr>
          <p:cNvSpPr>
            <a:spLocks noGrp="1"/>
          </p:cNvSpPr>
          <p:nvPr>
            <p:ph type="dt" sz="half" idx="10"/>
          </p:nvPr>
        </p:nvSpPr>
        <p:spPr/>
        <p:txBody>
          <a:bodyPr/>
          <a:lstStyle/>
          <a:p>
            <a:fld id="{1331EC2B-80D6-4C7C-9EC4-5505DA85B637}" type="datetimeFigureOut">
              <a:rPr lang="zh-CN" altLang="en-US" smtClean="0"/>
              <a:t>2019/9/19</a:t>
            </a:fld>
            <a:endParaRPr lang="zh-CN" altLang="en-US"/>
          </a:p>
        </p:txBody>
      </p:sp>
      <p:sp>
        <p:nvSpPr>
          <p:cNvPr id="6" name="页脚占位符 5">
            <a:extLst>
              <a:ext uri="{FF2B5EF4-FFF2-40B4-BE49-F238E27FC236}">
                <a16:creationId xmlns:a16="http://schemas.microsoft.com/office/drawing/2014/main" id="{88F5D466-F242-41A0-927B-964F0083AC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7E924D-0CB4-4593-AA4A-9CF9FDA8C5CC}"/>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249117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74F87F-CA67-4C8A-9AE3-B5D1FC61A86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C49D59B-3A24-4AE3-829F-F692DC2D71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50C8699-851A-4A9D-A60B-B630B5D7D19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2186862-0558-417C-AAEB-8093E509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6956C45-401C-4528-B848-B7A84A411EB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DF3D25B-423B-4D1E-97FF-D1C1D855A63D}"/>
              </a:ext>
            </a:extLst>
          </p:cNvPr>
          <p:cNvSpPr>
            <a:spLocks noGrp="1"/>
          </p:cNvSpPr>
          <p:nvPr>
            <p:ph type="dt" sz="half" idx="10"/>
          </p:nvPr>
        </p:nvSpPr>
        <p:spPr/>
        <p:txBody>
          <a:bodyPr/>
          <a:lstStyle/>
          <a:p>
            <a:fld id="{1331EC2B-80D6-4C7C-9EC4-5505DA85B637}" type="datetimeFigureOut">
              <a:rPr lang="zh-CN" altLang="en-US" smtClean="0"/>
              <a:t>2019/9/19</a:t>
            </a:fld>
            <a:endParaRPr lang="zh-CN" altLang="en-US"/>
          </a:p>
        </p:txBody>
      </p:sp>
      <p:sp>
        <p:nvSpPr>
          <p:cNvPr id="8" name="页脚占位符 7">
            <a:extLst>
              <a:ext uri="{FF2B5EF4-FFF2-40B4-BE49-F238E27FC236}">
                <a16:creationId xmlns:a16="http://schemas.microsoft.com/office/drawing/2014/main" id="{3B2E3251-8D03-49FC-9954-93994720213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0F5D336-955D-41B3-B08D-18CA874D2C83}"/>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84867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54FBE-E0A5-41AB-8CB3-17F7B04F4BF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FB37A2-3F14-4AE9-A5C8-1BC1245967D5}"/>
              </a:ext>
            </a:extLst>
          </p:cNvPr>
          <p:cNvSpPr>
            <a:spLocks noGrp="1"/>
          </p:cNvSpPr>
          <p:nvPr>
            <p:ph type="dt" sz="half" idx="10"/>
          </p:nvPr>
        </p:nvSpPr>
        <p:spPr/>
        <p:txBody>
          <a:bodyPr/>
          <a:lstStyle/>
          <a:p>
            <a:fld id="{1331EC2B-80D6-4C7C-9EC4-5505DA85B637}" type="datetimeFigureOut">
              <a:rPr lang="zh-CN" altLang="en-US" smtClean="0"/>
              <a:t>2019/9/19</a:t>
            </a:fld>
            <a:endParaRPr lang="zh-CN" altLang="en-US"/>
          </a:p>
        </p:txBody>
      </p:sp>
      <p:sp>
        <p:nvSpPr>
          <p:cNvPr id="4" name="页脚占位符 3">
            <a:extLst>
              <a:ext uri="{FF2B5EF4-FFF2-40B4-BE49-F238E27FC236}">
                <a16:creationId xmlns:a16="http://schemas.microsoft.com/office/drawing/2014/main" id="{B3543D42-EF8F-4665-A130-09175ED7897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C92233F-14E4-4714-B405-F668CDBA6514}"/>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72947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1D88E6-34C6-4BDA-841C-CF35DFD5F953}"/>
              </a:ext>
            </a:extLst>
          </p:cNvPr>
          <p:cNvSpPr>
            <a:spLocks noGrp="1"/>
          </p:cNvSpPr>
          <p:nvPr>
            <p:ph type="dt" sz="half" idx="10"/>
          </p:nvPr>
        </p:nvSpPr>
        <p:spPr/>
        <p:txBody>
          <a:bodyPr/>
          <a:lstStyle/>
          <a:p>
            <a:fld id="{1331EC2B-80D6-4C7C-9EC4-5505DA85B637}" type="datetimeFigureOut">
              <a:rPr lang="zh-CN" altLang="en-US" smtClean="0"/>
              <a:t>2019/9/19</a:t>
            </a:fld>
            <a:endParaRPr lang="zh-CN" altLang="en-US"/>
          </a:p>
        </p:txBody>
      </p:sp>
      <p:sp>
        <p:nvSpPr>
          <p:cNvPr id="3" name="页脚占位符 2">
            <a:extLst>
              <a:ext uri="{FF2B5EF4-FFF2-40B4-BE49-F238E27FC236}">
                <a16:creationId xmlns:a16="http://schemas.microsoft.com/office/drawing/2014/main" id="{0EDC31A6-CA6D-48FB-B998-B77B81C8FF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0C5BC3D-4277-4291-A612-09ED04EC4CD0}"/>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69719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C93FC-8F0D-4CD4-96C6-B2EE26B154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9EA8414-31D0-4AC3-AC87-AB7E432EDF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0C0763-63F4-4B23-9BF7-5C00457F6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727151D-5BBB-4631-9F9C-8EA559EFDC01}"/>
              </a:ext>
            </a:extLst>
          </p:cNvPr>
          <p:cNvSpPr>
            <a:spLocks noGrp="1"/>
          </p:cNvSpPr>
          <p:nvPr>
            <p:ph type="dt" sz="half" idx="10"/>
          </p:nvPr>
        </p:nvSpPr>
        <p:spPr/>
        <p:txBody>
          <a:bodyPr/>
          <a:lstStyle/>
          <a:p>
            <a:fld id="{1331EC2B-80D6-4C7C-9EC4-5505DA85B637}" type="datetimeFigureOut">
              <a:rPr lang="zh-CN" altLang="en-US" smtClean="0"/>
              <a:t>2019/9/19</a:t>
            </a:fld>
            <a:endParaRPr lang="zh-CN" altLang="en-US"/>
          </a:p>
        </p:txBody>
      </p:sp>
      <p:sp>
        <p:nvSpPr>
          <p:cNvPr id="6" name="页脚占位符 5">
            <a:extLst>
              <a:ext uri="{FF2B5EF4-FFF2-40B4-BE49-F238E27FC236}">
                <a16:creationId xmlns:a16="http://schemas.microsoft.com/office/drawing/2014/main" id="{107B4F79-056E-4315-8DA5-6BA0ACE237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19A769-444E-43D6-8C3B-AEE88FCDDFE2}"/>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31729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C3978-B478-4F80-B4B4-3CE46809CF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5619A17-5518-44AE-810D-CD92C6CA25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91B22C9-CD83-46DF-8DD7-3AC03A140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37AF908-5D92-4526-A5AE-5CB660C613DD}"/>
              </a:ext>
            </a:extLst>
          </p:cNvPr>
          <p:cNvSpPr>
            <a:spLocks noGrp="1"/>
          </p:cNvSpPr>
          <p:nvPr>
            <p:ph type="dt" sz="half" idx="10"/>
          </p:nvPr>
        </p:nvSpPr>
        <p:spPr/>
        <p:txBody>
          <a:bodyPr/>
          <a:lstStyle/>
          <a:p>
            <a:fld id="{1331EC2B-80D6-4C7C-9EC4-5505DA85B637}" type="datetimeFigureOut">
              <a:rPr lang="zh-CN" altLang="en-US" smtClean="0"/>
              <a:t>2019/9/19</a:t>
            </a:fld>
            <a:endParaRPr lang="zh-CN" altLang="en-US"/>
          </a:p>
        </p:txBody>
      </p:sp>
      <p:sp>
        <p:nvSpPr>
          <p:cNvPr id="6" name="页脚占位符 5">
            <a:extLst>
              <a:ext uri="{FF2B5EF4-FFF2-40B4-BE49-F238E27FC236}">
                <a16:creationId xmlns:a16="http://schemas.microsoft.com/office/drawing/2014/main" id="{7F6355B6-1C26-4886-AEB3-F475E529D3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9430B4-812D-4D91-9BD1-A3A98FF77D83}"/>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81760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E76B63B-8286-492F-AD69-77122DFC1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1F33B8-3D92-4BC6-8D62-5F3F70AC26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6BCD35A-72A3-46E0-9A48-735796D54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31EC2B-80D6-4C7C-9EC4-5505DA85B637}" type="datetimeFigureOut">
              <a:rPr lang="zh-CN" altLang="en-US" smtClean="0"/>
              <a:t>2019/9/19</a:t>
            </a:fld>
            <a:endParaRPr lang="zh-CN" altLang="en-US"/>
          </a:p>
        </p:txBody>
      </p:sp>
      <p:sp>
        <p:nvSpPr>
          <p:cNvPr id="5" name="页脚占位符 4">
            <a:extLst>
              <a:ext uri="{FF2B5EF4-FFF2-40B4-BE49-F238E27FC236}">
                <a16:creationId xmlns:a16="http://schemas.microsoft.com/office/drawing/2014/main" id="{A5A51F74-1D50-407B-8851-4412626F7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B1DD485-75E9-4308-854D-EF7E15C5A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419485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56FBD529-9702-4B32-BD70-4478983EC41B}"/>
              </a:ext>
            </a:extLst>
          </p:cNvPr>
          <p:cNvGraphicFramePr>
            <a:graphicFrameLocks noGrp="1"/>
          </p:cNvGraphicFramePr>
          <p:nvPr>
            <p:extLst>
              <p:ext uri="{D42A27DB-BD31-4B8C-83A1-F6EECF244321}">
                <p14:modId xmlns:p14="http://schemas.microsoft.com/office/powerpoint/2010/main" val="2760660650"/>
              </p:ext>
            </p:extLst>
          </p:nvPr>
        </p:nvGraphicFramePr>
        <p:xfrm>
          <a:off x="4171514" y="1900385"/>
          <a:ext cx="586913" cy="296672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r h="370840">
                <a:tc>
                  <a:txBody>
                    <a:bodyPr/>
                    <a:lstStyle/>
                    <a:p>
                      <a:pPr algn="ctr"/>
                      <a:r>
                        <a:rPr lang="en-US" altLang="zh-CN" b="1" dirty="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463030818"/>
                  </a:ext>
                </a:extLst>
              </a:tr>
              <a:tr h="370840">
                <a:tc>
                  <a:txBody>
                    <a:bodyPr/>
                    <a:lstStyle/>
                    <a:p>
                      <a:pPr algn="ctr"/>
                      <a:r>
                        <a:rPr lang="en-US" altLang="zh-CN" b="1" dirty="0"/>
                        <a:t>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79686160"/>
                  </a:ext>
                </a:extLst>
              </a:tr>
              <a:tr h="370840">
                <a:tc>
                  <a:txBody>
                    <a:bodyPr/>
                    <a:lstStyle/>
                    <a:p>
                      <a:pPr algn="ctr"/>
                      <a:r>
                        <a:rPr lang="en-US" altLang="zh-CN" b="1" dirty="0"/>
                        <a:t>3</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837242275"/>
                  </a:ext>
                </a:extLst>
              </a:tr>
              <a:tr h="370840">
                <a:tc>
                  <a:txBody>
                    <a:bodyPr/>
                    <a:lstStyle/>
                    <a:p>
                      <a:pPr algn="ctr"/>
                      <a:r>
                        <a:rPr lang="en-US" altLang="zh-CN" b="1" dirty="0"/>
                        <a:t>4</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7497686"/>
                  </a:ext>
                </a:extLst>
              </a:tr>
              <a:tr h="370840">
                <a:tc>
                  <a:txBody>
                    <a:bodyPr/>
                    <a:lstStyle/>
                    <a:p>
                      <a:pPr algn="ctr"/>
                      <a:r>
                        <a:rPr lang="en-US" altLang="zh-CN" b="1" dirty="0"/>
                        <a:t>5</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691934095"/>
                  </a:ext>
                </a:extLst>
              </a:tr>
              <a:tr h="370840">
                <a:tc>
                  <a:txBody>
                    <a:bodyPr/>
                    <a:lstStyle/>
                    <a:p>
                      <a:pPr algn="ctr"/>
                      <a:r>
                        <a:rPr lang="en-US" altLang="zh-CN" b="1" dirty="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60501908"/>
                  </a:ext>
                </a:extLst>
              </a:tr>
              <a:tr h="370840">
                <a:tc>
                  <a:txBody>
                    <a:bodyPr/>
                    <a:lstStyle/>
                    <a:p>
                      <a:pPr algn="ct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285435623"/>
                  </a:ext>
                </a:extLst>
              </a:tr>
            </a:tbl>
          </a:graphicData>
        </a:graphic>
      </p:graphicFrame>
      <p:cxnSp>
        <p:nvCxnSpPr>
          <p:cNvPr id="6" name="直接箭头连接符 5">
            <a:extLst>
              <a:ext uri="{FF2B5EF4-FFF2-40B4-BE49-F238E27FC236}">
                <a16:creationId xmlns:a16="http://schemas.microsoft.com/office/drawing/2014/main" id="{8C3DFD97-E20F-4D11-801B-3E1C9C077698}"/>
              </a:ext>
            </a:extLst>
          </p:cNvPr>
          <p:cNvCxnSpPr>
            <a:cxnSpLocks/>
          </p:cNvCxnSpPr>
          <p:nvPr/>
        </p:nvCxnSpPr>
        <p:spPr>
          <a:xfrm flipV="1">
            <a:off x="4758427" y="2086241"/>
            <a:ext cx="257452"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表格 6">
            <a:extLst>
              <a:ext uri="{FF2B5EF4-FFF2-40B4-BE49-F238E27FC236}">
                <a16:creationId xmlns:a16="http://schemas.microsoft.com/office/drawing/2014/main" id="{0D2102D8-D892-41A6-B598-7EC4FC116DFE}"/>
              </a:ext>
            </a:extLst>
          </p:cNvPr>
          <p:cNvGraphicFramePr>
            <a:graphicFrameLocks noGrp="1"/>
          </p:cNvGraphicFramePr>
          <p:nvPr>
            <p:extLst>
              <p:ext uri="{D42A27DB-BD31-4B8C-83A1-F6EECF244321}">
                <p14:modId xmlns:p14="http://schemas.microsoft.com/office/powerpoint/2010/main" val="532519766"/>
              </p:ext>
            </p:extLst>
          </p:nvPr>
        </p:nvGraphicFramePr>
        <p:xfrm>
          <a:off x="5015879"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graphicFrame>
        <p:nvGraphicFramePr>
          <p:cNvPr id="8" name="表格 7">
            <a:extLst>
              <a:ext uri="{FF2B5EF4-FFF2-40B4-BE49-F238E27FC236}">
                <a16:creationId xmlns:a16="http://schemas.microsoft.com/office/drawing/2014/main" id="{50D1106D-4C04-4956-A3C8-75D5D64B6DC6}"/>
              </a:ext>
            </a:extLst>
          </p:cNvPr>
          <p:cNvGraphicFramePr>
            <a:graphicFrameLocks noGrp="1"/>
          </p:cNvGraphicFramePr>
          <p:nvPr>
            <p:extLst>
              <p:ext uri="{D42A27DB-BD31-4B8C-83A1-F6EECF244321}">
                <p14:modId xmlns:p14="http://schemas.microsoft.com/office/powerpoint/2010/main" val="2136619335"/>
              </p:ext>
            </p:extLst>
          </p:nvPr>
        </p:nvGraphicFramePr>
        <p:xfrm>
          <a:off x="5825226"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1" name="直接箭头连接符 10">
            <a:extLst>
              <a:ext uri="{FF2B5EF4-FFF2-40B4-BE49-F238E27FC236}">
                <a16:creationId xmlns:a16="http://schemas.microsoft.com/office/drawing/2014/main" id="{49049629-1A25-499C-8885-51B52A8D9150}"/>
              </a:ext>
            </a:extLst>
          </p:cNvPr>
          <p:cNvCxnSpPr>
            <a:endCxn id="8" idx="1"/>
          </p:cNvCxnSpPr>
          <p:nvPr/>
        </p:nvCxnSpPr>
        <p:spPr>
          <a:xfrm>
            <a:off x="5602792" y="2086241"/>
            <a:ext cx="222434"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表格 11">
            <a:extLst>
              <a:ext uri="{FF2B5EF4-FFF2-40B4-BE49-F238E27FC236}">
                <a16:creationId xmlns:a16="http://schemas.microsoft.com/office/drawing/2014/main" id="{1E61DC0A-670C-4827-931C-998AD80753B9}"/>
              </a:ext>
            </a:extLst>
          </p:cNvPr>
          <p:cNvGraphicFramePr>
            <a:graphicFrameLocks noGrp="1"/>
          </p:cNvGraphicFramePr>
          <p:nvPr>
            <p:extLst>
              <p:ext uri="{D42A27DB-BD31-4B8C-83A1-F6EECF244321}">
                <p14:modId xmlns:p14="http://schemas.microsoft.com/office/powerpoint/2010/main" val="3038571386"/>
              </p:ext>
            </p:extLst>
          </p:nvPr>
        </p:nvGraphicFramePr>
        <p:xfrm>
          <a:off x="6634573"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5" name="直接箭头连接符 14">
            <a:extLst>
              <a:ext uri="{FF2B5EF4-FFF2-40B4-BE49-F238E27FC236}">
                <a16:creationId xmlns:a16="http://schemas.microsoft.com/office/drawing/2014/main" id="{D3B25832-B0D8-4042-A6A0-7578A5DD00D0}"/>
              </a:ext>
            </a:extLst>
          </p:cNvPr>
          <p:cNvCxnSpPr>
            <a:endCxn id="12" idx="1"/>
          </p:cNvCxnSpPr>
          <p:nvPr/>
        </p:nvCxnSpPr>
        <p:spPr>
          <a:xfrm>
            <a:off x="6412139" y="2086241"/>
            <a:ext cx="222434"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表格 15">
            <a:extLst>
              <a:ext uri="{FF2B5EF4-FFF2-40B4-BE49-F238E27FC236}">
                <a16:creationId xmlns:a16="http://schemas.microsoft.com/office/drawing/2014/main" id="{A75E8B55-8C9C-40C3-8A28-A4B67A1A04BE}"/>
              </a:ext>
            </a:extLst>
          </p:cNvPr>
          <p:cNvGraphicFramePr>
            <a:graphicFrameLocks noGrp="1"/>
          </p:cNvGraphicFramePr>
          <p:nvPr>
            <p:extLst>
              <p:ext uri="{D42A27DB-BD31-4B8C-83A1-F6EECF244321}">
                <p14:modId xmlns:p14="http://schemas.microsoft.com/office/powerpoint/2010/main" val="4023427271"/>
              </p:ext>
            </p:extLst>
          </p:nvPr>
        </p:nvGraphicFramePr>
        <p:xfrm>
          <a:off x="7443920" y="1900385"/>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8" name="直接箭头连接符 17">
            <a:extLst>
              <a:ext uri="{FF2B5EF4-FFF2-40B4-BE49-F238E27FC236}">
                <a16:creationId xmlns:a16="http://schemas.microsoft.com/office/drawing/2014/main" id="{14338B00-D1B0-421E-9BBC-13D44DFAB6E8}"/>
              </a:ext>
            </a:extLst>
          </p:cNvPr>
          <p:cNvCxnSpPr>
            <a:endCxn id="16" idx="1"/>
          </p:cNvCxnSpPr>
          <p:nvPr/>
        </p:nvCxnSpPr>
        <p:spPr>
          <a:xfrm flipV="1">
            <a:off x="7221486" y="2085805"/>
            <a:ext cx="222434" cy="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26F54854-A780-4EF9-BC9C-E453D6BF175E}"/>
              </a:ext>
            </a:extLst>
          </p:cNvPr>
          <p:cNvSpPr txBox="1"/>
          <p:nvPr/>
        </p:nvSpPr>
        <p:spPr>
          <a:xfrm>
            <a:off x="0" y="3955"/>
            <a:ext cx="12192000" cy="369332"/>
          </a:xfrm>
          <a:prstGeom prst="rect">
            <a:avLst/>
          </a:prstGeom>
          <a:solidFill>
            <a:srgbClr val="002060"/>
          </a:solidFill>
        </p:spPr>
        <p:txBody>
          <a:bodyPr wrap="square" rtlCol="0">
            <a:spAutoFit/>
          </a:bodyPr>
          <a:lstStyle/>
          <a:p>
            <a:r>
              <a:rPr lang="en-US" altLang="zh-CN" b="1" dirty="0">
                <a:solidFill>
                  <a:schemeClr val="bg1"/>
                </a:solidFill>
              </a:rPr>
              <a:t>Java8 - HashMap</a:t>
            </a:r>
            <a:r>
              <a:rPr lang="zh-CN" altLang="en-US" b="1" dirty="0">
                <a:solidFill>
                  <a:schemeClr val="bg1"/>
                </a:solidFill>
              </a:rPr>
              <a:t>存储结构及逻辑</a:t>
            </a:r>
          </a:p>
        </p:txBody>
      </p:sp>
      <p:graphicFrame>
        <p:nvGraphicFramePr>
          <p:cNvPr id="21" name="表格 20">
            <a:extLst>
              <a:ext uri="{FF2B5EF4-FFF2-40B4-BE49-F238E27FC236}">
                <a16:creationId xmlns:a16="http://schemas.microsoft.com/office/drawing/2014/main" id="{E3CC2346-F355-41A9-9FF5-D3625B0B5589}"/>
              </a:ext>
            </a:extLst>
          </p:cNvPr>
          <p:cNvGraphicFramePr>
            <a:graphicFrameLocks noGrp="1"/>
          </p:cNvGraphicFramePr>
          <p:nvPr>
            <p:extLst>
              <p:ext uri="{D42A27DB-BD31-4B8C-83A1-F6EECF244321}">
                <p14:modId xmlns:p14="http://schemas.microsoft.com/office/powerpoint/2010/main" val="4018074232"/>
              </p:ext>
            </p:extLst>
          </p:nvPr>
        </p:nvGraphicFramePr>
        <p:xfrm>
          <a:off x="5021303" y="2634774"/>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23" name="直接箭头连接符 22">
            <a:extLst>
              <a:ext uri="{FF2B5EF4-FFF2-40B4-BE49-F238E27FC236}">
                <a16:creationId xmlns:a16="http://schemas.microsoft.com/office/drawing/2014/main" id="{F3230AFA-54C2-4EDD-8F46-340D9B12CFD5}"/>
              </a:ext>
            </a:extLst>
          </p:cNvPr>
          <p:cNvCxnSpPr>
            <a:endCxn id="21" idx="1"/>
          </p:cNvCxnSpPr>
          <p:nvPr/>
        </p:nvCxnSpPr>
        <p:spPr>
          <a:xfrm>
            <a:off x="4758427" y="2820194"/>
            <a:ext cx="262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B732297-A1B1-413C-B2E9-9578E3ECC55A}"/>
              </a:ext>
            </a:extLst>
          </p:cNvPr>
          <p:cNvSpPr/>
          <p:nvPr/>
        </p:nvSpPr>
        <p:spPr>
          <a:xfrm>
            <a:off x="1040526" y="2609589"/>
            <a:ext cx="39949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9" name="文本框 28">
            <a:extLst>
              <a:ext uri="{FF2B5EF4-FFF2-40B4-BE49-F238E27FC236}">
                <a16:creationId xmlns:a16="http://schemas.microsoft.com/office/drawing/2014/main" id="{3EFA9927-254A-49A8-AB7E-71A5B760B39C}"/>
              </a:ext>
            </a:extLst>
          </p:cNvPr>
          <p:cNvSpPr txBox="1"/>
          <p:nvPr/>
        </p:nvSpPr>
        <p:spPr>
          <a:xfrm>
            <a:off x="3118406" y="683739"/>
            <a:ext cx="4815742" cy="553998"/>
          </a:xfrm>
          <a:prstGeom prst="rect">
            <a:avLst/>
          </a:prstGeom>
          <a:noFill/>
          <a:ln w="3175">
            <a:solidFill>
              <a:schemeClr val="tx1"/>
            </a:solidFill>
          </a:ln>
        </p:spPr>
        <p:txBody>
          <a:bodyPr wrap="none" rtlCol="0">
            <a:spAutoFit/>
          </a:bodyPr>
          <a:lstStyle/>
          <a:p>
            <a:r>
              <a:rPr lang="en-US" altLang="zh-CN" sz="1000" b="1" dirty="0"/>
              <a:t>HashMap</a:t>
            </a:r>
            <a:r>
              <a:rPr lang="zh-CN" altLang="en-US" sz="1000" b="1" dirty="0"/>
              <a:t>以</a:t>
            </a:r>
            <a:r>
              <a:rPr lang="en-US" altLang="zh-CN" sz="1000" b="1" dirty="0"/>
              <a:t>Node&lt;K,V&gt;</a:t>
            </a:r>
            <a:r>
              <a:rPr lang="zh-CN" altLang="en-US" sz="1000" b="1" dirty="0"/>
              <a:t>为元素的链表数组</a:t>
            </a:r>
            <a:endParaRPr lang="en-US" altLang="zh-CN" sz="1000" b="1" dirty="0"/>
          </a:p>
          <a:p>
            <a:r>
              <a:rPr lang="zh-CN" altLang="en-US" sz="1000" b="1" dirty="0"/>
              <a:t>初始化默认长度为</a:t>
            </a:r>
            <a:r>
              <a:rPr lang="en-US" altLang="zh-CN" sz="1000" b="1" dirty="0"/>
              <a:t>16</a:t>
            </a:r>
          </a:p>
          <a:p>
            <a:r>
              <a:rPr lang="zh-CN" altLang="en-US" sz="1000" b="1" dirty="0"/>
              <a:t>增长因子</a:t>
            </a:r>
            <a:r>
              <a:rPr lang="en-US" altLang="zh-CN" sz="1000" b="1" dirty="0"/>
              <a:t>0.75</a:t>
            </a:r>
            <a:r>
              <a:rPr lang="zh-CN" altLang="en-US" sz="1000" b="1" dirty="0"/>
              <a:t>（即：当存储元素个数到</a:t>
            </a:r>
            <a:r>
              <a:rPr lang="en-US" altLang="zh-CN" sz="1000" b="1" dirty="0"/>
              <a:t>16</a:t>
            </a:r>
            <a:r>
              <a:rPr lang="zh-CN" altLang="en-US" sz="1000" b="1" dirty="0"/>
              <a:t>*</a:t>
            </a:r>
            <a:r>
              <a:rPr lang="en-US" altLang="zh-CN" sz="1000" b="1" dirty="0"/>
              <a:t>0.75=12</a:t>
            </a:r>
            <a:r>
              <a:rPr lang="zh-CN" altLang="en-US" sz="1000" b="1" dirty="0"/>
              <a:t>个时自动给数组分配新的空间）</a:t>
            </a:r>
          </a:p>
        </p:txBody>
      </p:sp>
      <p:cxnSp>
        <p:nvCxnSpPr>
          <p:cNvPr id="38" name="直接箭头连接符 37">
            <a:extLst>
              <a:ext uri="{FF2B5EF4-FFF2-40B4-BE49-F238E27FC236}">
                <a16:creationId xmlns:a16="http://schemas.microsoft.com/office/drawing/2014/main" id="{7597F7E9-79F6-40AE-9D53-1996C0EE245D}"/>
              </a:ext>
            </a:extLst>
          </p:cNvPr>
          <p:cNvCxnSpPr>
            <a:cxnSpLocks/>
          </p:cNvCxnSpPr>
          <p:nvPr/>
        </p:nvCxnSpPr>
        <p:spPr>
          <a:xfrm>
            <a:off x="1243858" y="2203057"/>
            <a:ext cx="0" cy="40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01527CE4-CE5A-45E3-8095-0BCC278CA7BE}"/>
              </a:ext>
            </a:extLst>
          </p:cNvPr>
          <p:cNvSpPr txBox="1"/>
          <p:nvPr/>
        </p:nvSpPr>
        <p:spPr>
          <a:xfrm>
            <a:off x="613719" y="1799178"/>
            <a:ext cx="2605200" cy="400110"/>
          </a:xfrm>
          <a:prstGeom prst="rect">
            <a:avLst/>
          </a:prstGeom>
          <a:noFill/>
          <a:ln w="3175">
            <a:solidFill>
              <a:schemeClr val="tx1"/>
            </a:solidFill>
          </a:ln>
        </p:spPr>
        <p:txBody>
          <a:bodyPr wrap="none" rtlCol="0">
            <a:spAutoFit/>
          </a:bodyPr>
          <a:lstStyle/>
          <a:p>
            <a:r>
              <a:rPr lang="zh-CN" altLang="en-US" sz="1000" dirty="0"/>
              <a:t>给</a:t>
            </a:r>
            <a:r>
              <a:rPr lang="en-US" altLang="zh-CN" sz="1000" dirty="0"/>
              <a:t>HashMap</a:t>
            </a:r>
            <a:r>
              <a:rPr lang="zh-CN" altLang="en-US" sz="1000" dirty="0"/>
              <a:t>同添加一个新元素</a:t>
            </a:r>
            <a:endParaRPr lang="en-US" altLang="zh-CN" sz="1000" dirty="0"/>
          </a:p>
          <a:p>
            <a:r>
              <a:rPr lang="zh-CN" altLang="en-US" sz="1000" dirty="0"/>
              <a:t>通过</a:t>
            </a:r>
            <a:r>
              <a:rPr lang="en-US" altLang="zh-CN" sz="1000" dirty="0" err="1"/>
              <a:t>HashCode</a:t>
            </a:r>
            <a:r>
              <a:rPr lang="zh-CN" altLang="en-US" sz="1000" dirty="0"/>
              <a:t>算法得出在数组中的索引为</a:t>
            </a:r>
            <a:r>
              <a:rPr lang="en-US" altLang="zh-CN" sz="1000" dirty="0"/>
              <a:t>2</a:t>
            </a:r>
            <a:endParaRPr lang="zh-CN" altLang="en-US" sz="1000" dirty="0"/>
          </a:p>
        </p:txBody>
      </p:sp>
      <p:sp>
        <p:nvSpPr>
          <p:cNvPr id="45" name="椭圆 44">
            <a:extLst>
              <a:ext uri="{FF2B5EF4-FFF2-40B4-BE49-F238E27FC236}">
                <a16:creationId xmlns:a16="http://schemas.microsoft.com/office/drawing/2014/main" id="{B5064330-0813-425C-BB06-3E59EEAB502D}"/>
              </a:ext>
            </a:extLst>
          </p:cNvPr>
          <p:cNvSpPr/>
          <p:nvPr/>
        </p:nvSpPr>
        <p:spPr>
          <a:xfrm>
            <a:off x="4265222" y="2636282"/>
            <a:ext cx="39949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2" name="文本框 51">
            <a:extLst>
              <a:ext uri="{FF2B5EF4-FFF2-40B4-BE49-F238E27FC236}">
                <a16:creationId xmlns:a16="http://schemas.microsoft.com/office/drawing/2014/main" id="{6109ABD6-3852-497B-A184-F6FFA6673C9B}"/>
              </a:ext>
            </a:extLst>
          </p:cNvPr>
          <p:cNvSpPr txBox="1"/>
          <p:nvPr/>
        </p:nvSpPr>
        <p:spPr>
          <a:xfrm>
            <a:off x="1856447" y="4226226"/>
            <a:ext cx="1992291" cy="246221"/>
          </a:xfrm>
          <a:prstGeom prst="rect">
            <a:avLst/>
          </a:prstGeom>
          <a:noFill/>
        </p:spPr>
        <p:txBody>
          <a:bodyPr wrap="square" rtlCol="0">
            <a:spAutoFit/>
          </a:bodyPr>
          <a:lstStyle/>
          <a:p>
            <a:pPr algn="ctr"/>
            <a:r>
              <a:rPr lang="zh-CN" altLang="en-US" sz="1000" dirty="0"/>
              <a:t>不相等则在链表头部加入元素</a:t>
            </a:r>
          </a:p>
        </p:txBody>
      </p:sp>
      <p:sp>
        <p:nvSpPr>
          <p:cNvPr id="53" name="流程图: 决策 52">
            <a:extLst>
              <a:ext uri="{FF2B5EF4-FFF2-40B4-BE49-F238E27FC236}">
                <a16:creationId xmlns:a16="http://schemas.microsoft.com/office/drawing/2014/main" id="{4E5501B3-04E8-41FF-A3EC-B3393AA198E6}"/>
              </a:ext>
            </a:extLst>
          </p:cNvPr>
          <p:cNvSpPr/>
          <p:nvPr/>
        </p:nvSpPr>
        <p:spPr>
          <a:xfrm>
            <a:off x="646075" y="3284026"/>
            <a:ext cx="1188396" cy="612648"/>
          </a:xfrm>
          <a:prstGeom prst="flowChartDecisi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索引位置有元素</a:t>
            </a:r>
          </a:p>
        </p:txBody>
      </p:sp>
      <p:cxnSp>
        <p:nvCxnSpPr>
          <p:cNvPr id="55" name="直接箭头连接符 54">
            <a:extLst>
              <a:ext uri="{FF2B5EF4-FFF2-40B4-BE49-F238E27FC236}">
                <a16:creationId xmlns:a16="http://schemas.microsoft.com/office/drawing/2014/main" id="{24A5F46D-A893-4347-9825-9EEB4E2829E7}"/>
              </a:ext>
            </a:extLst>
          </p:cNvPr>
          <p:cNvCxnSpPr>
            <a:stCxn id="24" idx="4"/>
            <a:endCxn id="53" idx="0"/>
          </p:cNvCxnSpPr>
          <p:nvPr/>
        </p:nvCxnSpPr>
        <p:spPr>
          <a:xfrm flipH="1">
            <a:off x="1240273" y="2978921"/>
            <a:ext cx="1" cy="305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流程图: 决策 55">
            <a:extLst>
              <a:ext uri="{FF2B5EF4-FFF2-40B4-BE49-F238E27FC236}">
                <a16:creationId xmlns:a16="http://schemas.microsoft.com/office/drawing/2014/main" id="{F4820217-185E-4983-BCF0-8CDC2C41D2B2}"/>
              </a:ext>
            </a:extLst>
          </p:cNvPr>
          <p:cNvSpPr/>
          <p:nvPr/>
        </p:nvSpPr>
        <p:spPr>
          <a:xfrm>
            <a:off x="657063" y="4250363"/>
            <a:ext cx="1188396" cy="612648"/>
          </a:xfrm>
          <a:prstGeom prst="flowChartDecisi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a:solidFill>
                  <a:schemeClr val="tx1"/>
                </a:solidFill>
              </a:rPr>
              <a:t>equs</a:t>
            </a:r>
            <a:r>
              <a:rPr lang="en-US" altLang="zh-CN" sz="1000" dirty="0">
                <a:solidFill>
                  <a:schemeClr val="tx1"/>
                </a:solidFill>
              </a:rPr>
              <a:t>()</a:t>
            </a:r>
            <a:r>
              <a:rPr lang="zh-CN" altLang="en-US" sz="1000" dirty="0">
                <a:solidFill>
                  <a:schemeClr val="tx1"/>
                </a:solidFill>
              </a:rPr>
              <a:t>判断值是否相等</a:t>
            </a:r>
          </a:p>
        </p:txBody>
      </p:sp>
      <p:cxnSp>
        <p:nvCxnSpPr>
          <p:cNvPr id="58" name="直接箭头连接符 57">
            <a:extLst>
              <a:ext uri="{FF2B5EF4-FFF2-40B4-BE49-F238E27FC236}">
                <a16:creationId xmlns:a16="http://schemas.microsoft.com/office/drawing/2014/main" id="{74232BB0-9358-4019-BCF7-4193C0222F5D}"/>
              </a:ext>
            </a:extLst>
          </p:cNvPr>
          <p:cNvCxnSpPr>
            <a:stCxn id="53" idx="2"/>
            <a:endCxn id="56" idx="0"/>
          </p:cNvCxnSpPr>
          <p:nvPr/>
        </p:nvCxnSpPr>
        <p:spPr>
          <a:xfrm>
            <a:off x="1240273" y="3896674"/>
            <a:ext cx="10988" cy="353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E2A68CC7-8144-4A74-99D6-242DC6178698}"/>
              </a:ext>
            </a:extLst>
          </p:cNvPr>
          <p:cNvSpPr txBox="1"/>
          <p:nvPr/>
        </p:nvSpPr>
        <p:spPr>
          <a:xfrm>
            <a:off x="270455" y="3950268"/>
            <a:ext cx="2024913" cy="246221"/>
          </a:xfrm>
          <a:prstGeom prst="rect">
            <a:avLst/>
          </a:prstGeom>
          <a:noFill/>
        </p:spPr>
        <p:txBody>
          <a:bodyPr wrap="none" rtlCol="0">
            <a:spAutoFit/>
          </a:bodyPr>
          <a:lstStyle/>
          <a:p>
            <a:r>
              <a:rPr lang="zh-CN" altLang="en-US" sz="1000" dirty="0"/>
              <a:t>有，遍历链表中所有元素</a:t>
            </a:r>
            <a:r>
              <a:rPr lang="en-US" altLang="zh-CN" sz="1000" dirty="0"/>
              <a:t>equals()</a:t>
            </a:r>
            <a:endParaRPr lang="zh-CN" altLang="en-US" sz="1000" dirty="0"/>
          </a:p>
        </p:txBody>
      </p:sp>
      <p:cxnSp>
        <p:nvCxnSpPr>
          <p:cNvPr id="63" name="连接符: 肘形 62">
            <a:extLst>
              <a:ext uri="{FF2B5EF4-FFF2-40B4-BE49-F238E27FC236}">
                <a16:creationId xmlns:a16="http://schemas.microsoft.com/office/drawing/2014/main" id="{491EB938-2A8A-4A34-9400-2A282817BB26}"/>
              </a:ext>
            </a:extLst>
          </p:cNvPr>
          <p:cNvCxnSpPr>
            <a:stCxn id="53" idx="3"/>
          </p:cNvCxnSpPr>
          <p:nvPr/>
        </p:nvCxnSpPr>
        <p:spPr>
          <a:xfrm flipV="1">
            <a:off x="1834471" y="2794255"/>
            <a:ext cx="2337043" cy="796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连接符: 肘形 64">
            <a:extLst>
              <a:ext uri="{FF2B5EF4-FFF2-40B4-BE49-F238E27FC236}">
                <a16:creationId xmlns:a16="http://schemas.microsoft.com/office/drawing/2014/main" id="{4C06C1D0-5520-4E4E-8BB3-33FFF53C63C3}"/>
              </a:ext>
            </a:extLst>
          </p:cNvPr>
          <p:cNvCxnSpPr>
            <a:stCxn id="56" idx="3"/>
          </p:cNvCxnSpPr>
          <p:nvPr/>
        </p:nvCxnSpPr>
        <p:spPr>
          <a:xfrm flipV="1">
            <a:off x="1845459" y="2794255"/>
            <a:ext cx="2326055" cy="17624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2CA97DAD-A59B-4C53-B86C-13260E08ADC7}"/>
              </a:ext>
            </a:extLst>
          </p:cNvPr>
          <p:cNvCxnSpPr>
            <a:stCxn id="56" idx="2"/>
          </p:cNvCxnSpPr>
          <p:nvPr/>
        </p:nvCxnSpPr>
        <p:spPr>
          <a:xfrm rot="5400000" flipH="1" flipV="1">
            <a:off x="1677009" y="2368506"/>
            <a:ext cx="2068756" cy="2920253"/>
          </a:xfrm>
          <a:prstGeom prst="bentConnector4">
            <a:avLst>
              <a:gd name="adj1" fmla="val -11050"/>
              <a:gd name="adj2" fmla="val 60174"/>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69514F89-9A6A-43B4-A9B8-5D8E60630584}"/>
              </a:ext>
            </a:extLst>
          </p:cNvPr>
          <p:cNvSpPr txBox="1"/>
          <p:nvPr/>
        </p:nvSpPr>
        <p:spPr>
          <a:xfrm>
            <a:off x="1816845" y="4864680"/>
            <a:ext cx="1992291" cy="246221"/>
          </a:xfrm>
          <a:prstGeom prst="rect">
            <a:avLst/>
          </a:prstGeom>
          <a:noFill/>
        </p:spPr>
        <p:txBody>
          <a:bodyPr wrap="square" rtlCol="0">
            <a:spAutoFit/>
          </a:bodyPr>
          <a:lstStyle/>
          <a:p>
            <a:pPr algn="ctr"/>
            <a:r>
              <a:rPr lang="zh-CN" altLang="en-US" sz="1000" dirty="0"/>
              <a:t>相等则替换对应元素值</a:t>
            </a:r>
          </a:p>
        </p:txBody>
      </p:sp>
      <p:sp>
        <p:nvSpPr>
          <p:cNvPr id="69" name="文本框 68">
            <a:extLst>
              <a:ext uri="{FF2B5EF4-FFF2-40B4-BE49-F238E27FC236}">
                <a16:creationId xmlns:a16="http://schemas.microsoft.com/office/drawing/2014/main" id="{C51B6F2E-22FA-4C6D-AF96-D66AB20922C5}"/>
              </a:ext>
            </a:extLst>
          </p:cNvPr>
          <p:cNvSpPr txBox="1"/>
          <p:nvPr/>
        </p:nvSpPr>
        <p:spPr>
          <a:xfrm>
            <a:off x="1688825" y="3263139"/>
            <a:ext cx="1992291" cy="246221"/>
          </a:xfrm>
          <a:prstGeom prst="rect">
            <a:avLst/>
          </a:prstGeom>
          <a:noFill/>
        </p:spPr>
        <p:txBody>
          <a:bodyPr wrap="square" rtlCol="0">
            <a:spAutoFit/>
          </a:bodyPr>
          <a:lstStyle/>
          <a:p>
            <a:pPr algn="ctr"/>
            <a:r>
              <a:rPr lang="zh-CN" altLang="en-US" sz="1000" dirty="0"/>
              <a:t>无元素值，直接插入</a:t>
            </a:r>
          </a:p>
        </p:txBody>
      </p:sp>
      <p:cxnSp>
        <p:nvCxnSpPr>
          <p:cNvPr id="72" name="直接箭头连接符 71">
            <a:extLst>
              <a:ext uri="{FF2B5EF4-FFF2-40B4-BE49-F238E27FC236}">
                <a16:creationId xmlns:a16="http://schemas.microsoft.com/office/drawing/2014/main" id="{B20B41C0-F69C-4A49-B3DE-070EB057FE21}"/>
              </a:ext>
            </a:extLst>
          </p:cNvPr>
          <p:cNvCxnSpPr/>
          <p:nvPr/>
        </p:nvCxnSpPr>
        <p:spPr>
          <a:xfrm>
            <a:off x="4456590" y="1237737"/>
            <a:ext cx="0" cy="608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a:extLst>
              <a:ext uri="{FF2B5EF4-FFF2-40B4-BE49-F238E27FC236}">
                <a16:creationId xmlns:a16="http://schemas.microsoft.com/office/drawing/2014/main" id="{A51BBB69-6127-4CD2-8869-0737FF5DA629}"/>
              </a:ext>
            </a:extLst>
          </p:cNvPr>
          <p:cNvCxnSpPr>
            <a:cxnSpLocks/>
            <a:endCxn id="56" idx="1"/>
          </p:cNvCxnSpPr>
          <p:nvPr/>
        </p:nvCxnSpPr>
        <p:spPr>
          <a:xfrm rot="16200000" flipV="1">
            <a:off x="203393" y="5010357"/>
            <a:ext cx="1084738" cy="177398"/>
          </a:xfrm>
          <a:prstGeom prst="curvedConnector4">
            <a:avLst>
              <a:gd name="adj1" fmla="val 35880"/>
              <a:gd name="adj2" fmla="val 22886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DE89459C-1423-4ACE-B5B7-625C17820E72}"/>
              </a:ext>
            </a:extLst>
          </p:cNvPr>
          <p:cNvSpPr txBox="1"/>
          <p:nvPr/>
        </p:nvSpPr>
        <p:spPr>
          <a:xfrm>
            <a:off x="261881" y="5641425"/>
            <a:ext cx="1210588" cy="246221"/>
          </a:xfrm>
          <a:prstGeom prst="rect">
            <a:avLst/>
          </a:prstGeom>
          <a:noFill/>
          <a:ln w="3175">
            <a:solidFill>
              <a:srgbClr val="FF0000"/>
            </a:solidFill>
          </a:ln>
        </p:spPr>
        <p:txBody>
          <a:bodyPr wrap="square" rtlCol="0">
            <a:spAutoFit/>
          </a:bodyPr>
          <a:lstStyle/>
          <a:p>
            <a:r>
              <a:rPr lang="zh-CN" altLang="en-US" sz="1000" dirty="0">
                <a:solidFill>
                  <a:srgbClr val="FF0000"/>
                </a:solidFill>
              </a:rPr>
              <a:t>遍历比较消耗性能</a:t>
            </a:r>
          </a:p>
        </p:txBody>
      </p:sp>
      <p:sp>
        <p:nvSpPr>
          <p:cNvPr id="33" name="椭圆 32">
            <a:extLst>
              <a:ext uri="{FF2B5EF4-FFF2-40B4-BE49-F238E27FC236}">
                <a16:creationId xmlns:a16="http://schemas.microsoft.com/office/drawing/2014/main" id="{4F93DEA1-EE11-45E9-8E4E-2A8A9635ED92}"/>
              </a:ext>
            </a:extLst>
          </p:cNvPr>
          <p:cNvSpPr/>
          <p:nvPr/>
        </p:nvSpPr>
        <p:spPr>
          <a:xfrm>
            <a:off x="3729310" y="5192563"/>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12</a:t>
            </a:r>
            <a:endParaRPr lang="zh-CN" altLang="en-US" sz="1000" b="1" dirty="0"/>
          </a:p>
        </p:txBody>
      </p:sp>
      <p:sp>
        <p:nvSpPr>
          <p:cNvPr id="34" name="椭圆 33">
            <a:extLst>
              <a:ext uri="{FF2B5EF4-FFF2-40B4-BE49-F238E27FC236}">
                <a16:creationId xmlns:a16="http://schemas.microsoft.com/office/drawing/2014/main" id="{BE614442-DCA8-450C-A2C7-A66C9ABE5725}"/>
              </a:ext>
            </a:extLst>
          </p:cNvPr>
          <p:cNvSpPr/>
          <p:nvPr/>
        </p:nvSpPr>
        <p:spPr>
          <a:xfrm>
            <a:off x="4817880" y="5192563"/>
            <a:ext cx="522523" cy="36933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30</a:t>
            </a:r>
            <a:endParaRPr lang="zh-CN" altLang="en-US" sz="1000" b="1" dirty="0"/>
          </a:p>
        </p:txBody>
      </p:sp>
      <p:sp>
        <p:nvSpPr>
          <p:cNvPr id="35" name="椭圆 34">
            <a:extLst>
              <a:ext uri="{FF2B5EF4-FFF2-40B4-BE49-F238E27FC236}">
                <a16:creationId xmlns:a16="http://schemas.microsoft.com/office/drawing/2014/main" id="{0ABC90A0-5300-4D4F-9144-79E6516767EE}"/>
              </a:ext>
            </a:extLst>
          </p:cNvPr>
          <p:cNvSpPr/>
          <p:nvPr/>
        </p:nvSpPr>
        <p:spPr>
          <a:xfrm>
            <a:off x="4248754" y="4493696"/>
            <a:ext cx="473331" cy="369315"/>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15</a:t>
            </a:r>
            <a:endParaRPr lang="zh-CN" altLang="en-US" sz="900" b="1" dirty="0"/>
          </a:p>
        </p:txBody>
      </p:sp>
      <p:cxnSp>
        <p:nvCxnSpPr>
          <p:cNvPr id="3" name="直接箭头连接符 2">
            <a:extLst>
              <a:ext uri="{FF2B5EF4-FFF2-40B4-BE49-F238E27FC236}">
                <a16:creationId xmlns:a16="http://schemas.microsoft.com/office/drawing/2014/main" id="{19E5D60B-3D4D-4BB9-945B-526DBB683E5A}"/>
              </a:ext>
            </a:extLst>
          </p:cNvPr>
          <p:cNvCxnSpPr>
            <a:cxnSpLocks/>
            <a:stCxn id="35" idx="4"/>
            <a:endCxn id="34" idx="0"/>
          </p:cNvCxnSpPr>
          <p:nvPr/>
        </p:nvCxnSpPr>
        <p:spPr>
          <a:xfrm>
            <a:off x="4485420" y="4863011"/>
            <a:ext cx="593722" cy="329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A4FE0A7-77CC-491B-8C4B-1FFAC68B9FBD}"/>
              </a:ext>
            </a:extLst>
          </p:cNvPr>
          <p:cNvCxnSpPr>
            <a:cxnSpLocks/>
            <a:stCxn id="4" idx="2"/>
            <a:endCxn id="33" idx="0"/>
          </p:cNvCxnSpPr>
          <p:nvPr/>
        </p:nvCxnSpPr>
        <p:spPr>
          <a:xfrm flipH="1">
            <a:off x="3990572" y="4867105"/>
            <a:ext cx="474398" cy="32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76E71806-3557-40C4-96BB-1785A89F7EA1}"/>
              </a:ext>
            </a:extLst>
          </p:cNvPr>
          <p:cNvSpPr/>
          <p:nvPr/>
        </p:nvSpPr>
        <p:spPr>
          <a:xfrm>
            <a:off x="3248236" y="5705319"/>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10</a:t>
            </a:r>
            <a:endParaRPr lang="zh-CN" altLang="en-US" sz="1000" b="1" dirty="0"/>
          </a:p>
        </p:txBody>
      </p:sp>
      <p:sp>
        <p:nvSpPr>
          <p:cNvPr id="57" name="椭圆 56">
            <a:extLst>
              <a:ext uri="{FF2B5EF4-FFF2-40B4-BE49-F238E27FC236}">
                <a16:creationId xmlns:a16="http://schemas.microsoft.com/office/drawing/2014/main" id="{79C13A80-2A06-412A-B4E3-9E0615A3D3DD}"/>
              </a:ext>
            </a:extLst>
          </p:cNvPr>
          <p:cNvSpPr/>
          <p:nvPr/>
        </p:nvSpPr>
        <p:spPr>
          <a:xfrm>
            <a:off x="4026731" y="5702602"/>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13</a:t>
            </a:r>
            <a:endParaRPr lang="zh-CN" altLang="en-US" sz="1000" b="1" dirty="0"/>
          </a:p>
        </p:txBody>
      </p:sp>
      <p:sp>
        <p:nvSpPr>
          <p:cNvPr id="59" name="椭圆 58">
            <a:extLst>
              <a:ext uri="{FF2B5EF4-FFF2-40B4-BE49-F238E27FC236}">
                <a16:creationId xmlns:a16="http://schemas.microsoft.com/office/drawing/2014/main" id="{FD5A2124-B1F0-4129-BB23-1EE6CD154B1D}"/>
              </a:ext>
            </a:extLst>
          </p:cNvPr>
          <p:cNvSpPr/>
          <p:nvPr/>
        </p:nvSpPr>
        <p:spPr>
          <a:xfrm>
            <a:off x="5314752" y="5702601"/>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35</a:t>
            </a:r>
            <a:endParaRPr lang="zh-CN" altLang="en-US" sz="1000" b="1" dirty="0"/>
          </a:p>
        </p:txBody>
      </p:sp>
      <p:sp>
        <p:nvSpPr>
          <p:cNvPr id="61" name="椭圆 60">
            <a:extLst>
              <a:ext uri="{FF2B5EF4-FFF2-40B4-BE49-F238E27FC236}">
                <a16:creationId xmlns:a16="http://schemas.microsoft.com/office/drawing/2014/main" id="{EE627AE3-3873-4EB7-BEF4-513C37F58861}"/>
              </a:ext>
            </a:extLst>
          </p:cNvPr>
          <p:cNvSpPr/>
          <p:nvPr/>
        </p:nvSpPr>
        <p:spPr>
          <a:xfrm>
            <a:off x="4625891" y="5702601"/>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20</a:t>
            </a:r>
            <a:endParaRPr lang="zh-CN" altLang="en-US" sz="1000" b="1" dirty="0"/>
          </a:p>
        </p:txBody>
      </p:sp>
      <p:cxnSp>
        <p:nvCxnSpPr>
          <p:cNvPr id="36" name="直接箭头连接符 35">
            <a:extLst>
              <a:ext uri="{FF2B5EF4-FFF2-40B4-BE49-F238E27FC236}">
                <a16:creationId xmlns:a16="http://schemas.microsoft.com/office/drawing/2014/main" id="{0E70C66B-1C43-4673-AC46-4B2D8FFEC57E}"/>
              </a:ext>
            </a:extLst>
          </p:cNvPr>
          <p:cNvCxnSpPr>
            <a:stCxn id="33" idx="4"/>
            <a:endCxn id="54" idx="0"/>
          </p:cNvCxnSpPr>
          <p:nvPr/>
        </p:nvCxnSpPr>
        <p:spPr>
          <a:xfrm flipH="1">
            <a:off x="3509498" y="5562648"/>
            <a:ext cx="481074" cy="142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76724EA4-2A7A-4B75-94FB-106649AE6ABF}"/>
              </a:ext>
            </a:extLst>
          </p:cNvPr>
          <p:cNvCxnSpPr>
            <a:stCxn id="33" idx="4"/>
            <a:endCxn id="57" idx="0"/>
          </p:cNvCxnSpPr>
          <p:nvPr/>
        </p:nvCxnSpPr>
        <p:spPr>
          <a:xfrm>
            <a:off x="3990572" y="5562648"/>
            <a:ext cx="297421" cy="139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C64979D-3787-4A82-94D1-BC1F2D857A3A}"/>
              </a:ext>
            </a:extLst>
          </p:cNvPr>
          <p:cNvCxnSpPr>
            <a:stCxn id="34" idx="4"/>
            <a:endCxn id="61" idx="0"/>
          </p:cNvCxnSpPr>
          <p:nvPr/>
        </p:nvCxnSpPr>
        <p:spPr>
          <a:xfrm flipH="1">
            <a:off x="4887153" y="5561895"/>
            <a:ext cx="191989"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27801E2C-ED8A-436B-8297-D4722E62AA48}"/>
              </a:ext>
            </a:extLst>
          </p:cNvPr>
          <p:cNvCxnSpPr>
            <a:stCxn id="34" idx="4"/>
            <a:endCxn id="59" idx="0"/>
          </p:cNvCxnSpPr>
          <p:nvPr/>
        </p:nvCxnSpPr>
        <p:spPr>
          <a:xfrm>
            <a:off x="5079142" y="5561895"/>
            <a:ext cx="496872"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7F04F98B-CB53-47C6-9091-35278855419F}"/>
              </a:ext>
            </a:extLst>
          </p:cNvPr>
          <p:cNvSpPr/>
          <p:nvPr/>
        </p:nvSpPr>
        <p:spPr>
          <a:xfrm>
            <a:off x="5714009" y="6213392"/>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40</a:t>
            </a:r>
            <a:endParaRPr lang="zh-CN" altLang="en-US" sz="1000" b="1" dirty="0"/>
          </a:p>
        </p:txBody>
      </p:sp>
      <p:sp>
        <p:nvSpPr>
          <p:cNvPr id="66" name="椭圆 65">
            <a:extLst>
              <a:ext uri="{FF2B5EF4-FFF2-40B4-BE49-F238E27FC236}">
                <a16:creationId xmlns:a16="http://schemas.microsoft.com/office/drawing/2014/main" id="{5AFDE092-20A5-4340-82ED-C35A69C856C3}"/>
              </a:ext>
            </a:extLst>
          </p:cNvPr>
          <p:cNvSpPr/>
          <p:nvPr/>
        </p:nvSpPr>
        <p:spPr>
          <a:xfrm>
            <a:off x="4983147" y="6228028"/>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32</a:t>
            </a:r>
            <a:endParaRPr lang="zh-CN" altLang="en-US" sz="1000" b="1" dirty="0"/>
          </a:p>
        </p:txBody>
      </p:sp>
      <p:cxnSp>
        <p:nvCxnSpPr>
          <p:cNvPr id="47" name="直接箭头连接符 46">
            <a:extLst>
              <a:ext uri="{FF2B5EF4-FFF2-40B4-BE49-F238E27FC236}">
                <a16:creationId xmlns:a16="http://schemas.microsoft.com/office/drawing/2014/main" id="{3A115A7C-87CB-4CAC-AB78-3A2BB19440FC}"/>
              </a:ext>
            </a:extLst>
          </p:cNvPr>
          <p:cNvCxnSpPr>
            <a:stCxn id="59" idx="4"/>
            <a:endCxn id="66" idx="0"/>
          </p:cNvCxnSpPr>
          <p:nvPr/>
        </p:nvCxnSpPr>
        <p:spPr>
          <a:xfrm flipH="1">
            <a:off x="5244409" y="6072686"/>
            <a:ext cx="331605" cy="155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E8C073EB-50D8-43C2-B7C8-12651F5F3689}"/>
              </a:ext>
            </a:extLst>
          </p:cNvPr>
          <p:cNvCxnSpPr>
            <a:stCxn id="59" idx="4"/>
            <a:endCxn id="64" idx="0"/>
          </p:cNvCxnSpPr>
          <p:nvPr/>
        </p:nvCxnSpPr>
        <p:spPr>
          <a:xfrm>
            <a:off x="5576014" y="6072686"/>
            <a:ext cx="399257"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3CE31D67-5AA9-4D69-8BD1-9FABFD70F799}"/>
              </a:ext>
            </a:extLst>
          </p:cNvPr>
          <p:cNvSpPr txBox="1"/>
          <p:nvPr/>
        </p:nvSpPr>
        <p:spPr>
          <a:xfrm>
            <a:off x="5606267" y="4556687"/>
            <a:ext cx="3005073" cy="430887"/>
          </a:xfrm>
          <a:prstGeom prst="rect">
            <a:avLst/>
          </a:prstGeom>
          <a:noFill/>
          <a:ln>
            <a:solidFill>
              <a:srgbClr val="FF0000"/>
            </a:solidFill>
          </a:ln>
        </p:spPr>
        <p:txBody>
          <a:bodyPr wrap="square" rtlCol="0">
            <a:spAutoFit/>
          </a:bodyPr>
          <a:lstStyle/>
          <a:p>
            <a:r>
              <a:rPr lang="zh-CN" altLang="en-US" sz="1100" dirty="0">
                <a:solidFill>
                  <a:srgbClr val="FF0000"/>
                </a:solidFill>
              </a:rPr>
              <a:t>链表长度</a:t>
            </a:r>
            <a:r>
              <a:rPr lang="en-US" altLang="zh-CN" sz="1100" dirty="0">
                <a:solidFill>
                  <a:srgbClr val="FF0000"/>
                </a:solidFill>
              </a:rPr>
              <a:t>&gt;8</a:t>
            </a:r>
            <a:r>
              <a:rPr lang="zh-CN" altLang="en-US" sz="1100" dirty="0">
                <a:solidFill>
                  <a:srgbClr val="FF0000"/>
                </a:solidFill>
              </a:rPr>
              <a:t>时，将其转换为红黑树，提高性能</a:t>
            </a:r>
            <a:endParaRPr lang="en-US" altLang="zh-CN" sz="1100" dirty="0">
              <a:solidFill>
                <a:srgbClr val="FF0000"/>
              </a:solidFill>
            </a:endParaRPr>
          </a:p>
          <a:p>
            <a:r>
              <a:rPr lang="zh-CN" altLang="en-US" sz="1100" dirty="0">
                <a:solidFill>
                  <a:srgbClr val="FF0000"/>
                </a:solidFill>
              </a:rPr>
              <a:t>除插入操作外，其他操作效率都要高于链表</a:t>
            </a:r>
          </a:p>
        </p:txBody>
      </p:sp>
      <p:cxnSp>
        <p:nvCxnSpPr>
          <p:cNvPr id="62" name="连接符: 曲线 61">
            <a:extLst>
              <a:ext uri="{FF2B5EF4-FFF2-40B4-BE49-F238E27FC236}">
                <a16:creationId xmlns:a16="http://schemas.microsoft.com/office/drawing/2014/main" id="{29FB17C1-3F38-45DA-8041-E976A1926DFC}"/>
              </a:ext>
            </a:extLst>
          </p:cNvPr>
          <p:cNvCxnSpPr>
            <a:cxnSpLocks/>
            <a:stCxn id="50" idx="1"/>
          </p:cNvCxnSpPr>
          <p:nvPr/>
        </p:nvCxnSpPr>
        <p:spPr>
          <a:xfrm rot="10800000" flipV="1">
            <a:off x="4983147" y="4772131"/>
            <a:ext cx="623120" cy="1960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2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JMM—volatile</a:t>
            </a:r>
            <a:r>
              <a:rPr lang="zh-CN" altLang="en-US" dirty="0"/>
              <a:t>关键字：变量在多线程间可见的原理</a:t>
            </a:r>
          </a:p>
        </p:txBody>
      </p:sp>
      <p:pic>
        <p:nvPicPr>
          <p:cNvPr id="5" name="图片 4">
            <a:extLst>
              <a:ext uri="{FF2B5EF4-FFF2-40B4-BE49-F238E27FC236}">
                <a16:creationId xmlns:a16="http://schemas.microsoft.com/office/drawing/2014/main" id="{C92E68C2-B9AB-4F18-8102-B28BF9996B6C}"/>
              </a:ext>
            </a:extLst>
          </p:cNvPr>
          <p:cNvPicPr>
            <a:picLocks noChangeAspect="1"/>
          </p:cNvPicPr>
          <p:nvPr/>
        </p:nvPicPr>
        <p:blipFill>
          <a:blip r:embed="rId3"/>
          <a:stretch>
            <a:fillRect/>
          </a:stretch>
        </p:blipFill>
        <p:spPr>
          <a:xfrm>
            <a:off x="325820" y="492733"/>
            <a:ext cx="10872281" cy="6269930"/>
          </a:xfrm>
          <a:prstGeom prst="rect">
            <a:avLst/>
          </a:prstGeom>
        </p:spPr>
      </p:pic>
    </p:spTree>
    <p:extLst>
      <p:ext uri="{BB962C8B-B14F-4D97-AF65-F5344CB8AC3E}">
        <p14:creationId xmlns:p14="http://schemas.microsoft.com/office/powerpoint/2010/main" val="495636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JMM—volatile</a:t>
            </a:r>
            <a:endParaRPr lang="zh-CN" altLang="en-US" dirty="0"/>
          </a:p>
        </p:txBody>
      </p:sp>
      <p:sp>
        <p:nvSpPr>
          <p:cNvPr id="2" name="矩形 1">
            <a:extLst>
              <a:ext uri="{FF2B5EF4-FFF2-40B4-BE49-F238E27FC236}">
                <a16:creationId xmlns:a16="http://schemas.microsoft.com/office/drawing/2014/main" id="{A85E56FB-48BC-4D6B-A82F-B5B9B4ADF5F8}"/>
              </a:ext>
            </a:extLst>
          </p:cNvPr>
          <p:cNvSpPr/>
          <p:nvPr/>
        </p:nvSpPr>
        <p:spPr>
          <a:xfrm>
            <a:off x="99408" y="457398"/>
            <a:ext cx="10857186" cy="954107"/>
          </a:xfrm>
          <a:prstGeom prst="rect">
            <a:avLst/>
          </a:prstGeom>
        </p:spPr>
        <p:txBody>
          <a:bodyPr wrap="square">
            <a:spAutoFit/>
          </a:bodyPr>
          <a:lstStyle/>
          <a:p>
            <a:r>
              <a:rPr lang="en-US" altLang="zh-CN" sz="1400" dirty="0"/>
              <a:t>volatile</a:t>
            </a:r>
            <a:r>
              <a:rPr lang="zh-CN" altLang="en-US" sz="1400" dirty="0"/>
              <a:t>变量自身具有下列特性：</a:t>
            </a:r>
          </a:p>
          <a:p>
            <a:r>
              <a:rPr lang="zh-CN" altLang="en-US" sz="1400" b="1" dirty="0">
                <a:solidFill>
                  <a:srgbClr val="FF0000"/>
                </a:solidFill>
              </a:rPr>
              <a:t>可见性：</a:t>
            </a:r>
            <a:r>
              <a:rPr lang="zh-CN" altLang="en-US" sz="1400" dirty="0"/>
              <a:t>对一个</a:t>
            </a:r>
            <a:r>
              <a:rPr lang="en-US" altLang="zh-CN" sz="1400" dirty="0"/>
              <a:t>volatile</a:t>
            </a:r>
            <a:r>
              <a:rPr lang="zh-CN" altLang="en-US" sz="1400" dirty="0"/>
              <a:t>变量的读，总是能看到（任意线程）对这个</a:t>
            </a:r>
            <a:r>
              <a:rPr lang="en-US" altLang="zh-CN" sz="1400" dirty="0"/>
              <a:t>volatile</a:t>
            </a:r>
            <a:r>
              <a:rPr lang="zh-CN" altLang="en-US" sz="1400" dirty="0"/>
              <a:t>变量最后的写入。</a:t>
            </a:r>
          </a:p>
          <a:p>
            <a:r>
              <a:rPr lang="zh-CN" altLang="en-US" sz="1400" b="1" dirty="0">
                <a:solidFill>
                  <a:srgbClr val="FF0000"/>
                </a:solidFill>
              </a:rPr>
              <a:t>原子性：</a:t>
            </a:r>
            <a:r>
              <a:rPr lang="zh-CN" altLang="en-US" sz="1400" dirty="0"/>
              <a:t>对任意单个</a:t>
            </a:r>
            <a:r>
              <a:rPr lang="en-US" altLang="zh-CN" sz="1400" dirty="0"/>
              <a:t>volatile</a:t>
            </a:r>
            <a:r>
              <a:rPr lang="zh-CN" altLang="en-US" sz="1400" dirty="0"/>
              <a:t>变量的读</a:t>
            </a:r>
            <a:r>
              <a:rPr lang="en-US" altLang="zh-CN" sz="1400" dirty="0"/>
              <a:t>/</a:t>
            </a:r>
            <a:r>
              <a:rPr lang="zh-CN" altLang="en-US" sz="1400" dirty="0"/>
              <a:t>写具有原子性，但类似于</a:t>
            </a:r>
            <a:r>
              <a:rPr lang="en-US" altLang="zh-CN" sz="1400" dirty="0"/>
              <a:t>volatile++</a:t>
            </a:r>
            <a:r>
              <a:rPr lang="zh-CN" altLang="en-US" sz="1400" dirty="0"/>
              <a:t>这种复合操作不具有原子性。</a:t>
            </a:r>
            <a:endParaRPr lang="en-US" altLang="zh-CN" sz="1400" dirty="0"/>
          </a:p>
          <a:p>
            <a:r>
              <a:rPr lang="en-US" altLang="zh-CN" sz="1400" b="1" dirty="0">
                <a:solidFill>
                  <a:srgbClr val="FF0000"/>
                </a:solidFill>
              </a:rPr>
              <a:t>volatile</a:t>
            </a:r>
            <a:r>
              <a:rPr lang="zh-CN" altLang="en-US" sz="1400" b="1" dirty="0">
                <a:solidFill>
                  <a:srgbClr val="FF0000"/>
                </a:solidFill>
              </a:rPr>
              <a:t>写的内存语义如下：当写一个</a:t>
            </a:r>
            <a:r>
              <a:rPr lang="en-US" altLang="zh-CN" sz="1400" b="1" dirty="0">
                <a:solidFill>
                  <a:srgbClr val="FF0000"/>
                </a:solidFill>
              </a:rPr>
              <a:t>volatile</a:t>
            </a:r>
            <a:r>
              <a:rPr lang="zh-CN" altLang="en-US" sz="1400" b="1" dirty="0">
                <a:solidFill>
                  <a:srgbClr val="FF0000"/>
                </a:solidFill>
              </a:rPr>
              <a:t>变量时，</a:t>
            </a:r>
            <a:r>
              <a:rPr lang="en-US" altLang="zh-CN" sz="1400" b="1" dirty="0">
                <a:solidFill>
                  <a:srgbClr val="FF0000"/>
                </a:solidFill>
              </a:rPr>
              <a:t>JMM</a:t>
            </a:r>
            <a:r>
              <a:rPr lang="zh-CN" altLang="en-US" sz="1400" b="1" dirty="0">
                <a:solidFill>
                  <a:srgbClr val="FF0000"/>
                </a:solidFill>
              </a:rPr>
              <a:t>会把该线程对应的本地内存中的共享变量值刷新到主内存</a:t>
            </a:r>
          </a:p>
        </p:txBody>
      </p:sp>
      <p:sp>
        <p:nvSpPr>
          <p:cNvPr id="6" name="AutoShape 4" descr="https://upload-images.jianshu.io/upload_images/4222138-5b7339e9829f084f.png?imageMogr2/auto-orient/strip%7CimageView2/2/w/523/format/webp">
            <a:extLst>
              <a:ext uri="{FF2B5EF4-FFF2-40B4-BE49-F238E27FC236}">
                <a16:creationId xmlns:a16="http://schemas.microsoft.com/office/drawing/2014/main" id="{B9F22BA2-532C-4827-B019-DE1BD3085B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7155ECDD-661E-48D1-8792-C26C47D68566}"/>
              </a:ext>
            </a:extLst>
          </p:cNvPr>
          <p:cNvPicPr>
            <a:picLocks noChangeAspect="1"/>
          </p:cNvPicPr>
          <p:nvPr/>
        </p:nvPicPr>
        <p:blipFill>
          <a:blip r:embed="rId3"/>
          <a:stretch>
            <a:fillRect/>
          </a:stretch>
        </p:blipFill>
        <p:spPr>
          <a:xfrm>
            <a:off x="99408" y="1608030"/>
            <a:ext cx="6632907" cy="4719000"/>
          </a:xfrm>
          <a:prstGeom prst="rect">
            <a:avLst/>
          </a:prstGeom>
        </p:spPr>
      </p:pic>
      <p:pic>
        <p:nvPicPr>
          <p:cNvPr id="8" name="图片 7">
            <a:extLst>
              <a:ext uri="{FF2B5EF4-FFF2-40B4-BE49-F238E27FC236}">
                <a16:creationId xmlns:a16="http://schemas.microsoft.com/office/drawing/2014/main" id="{F6BB4022-B452-45AA-9CB0-5CD272A614F8}"/>
              </a:ext>
            </a:extLst>
          </p:cNvPr>
          <p:cNvPicPr>
            <a:picLocks noChangeAspect="1"/>
          </p:cNvPicPr>
          <p:nvPr/>
        </p:nvPicPr>
        <p:blipFill>
          <a:blip r:embed="rId4"/>
          <a:stretch>
            <a:fillRect/>
          </a:stretch>
        </p:blipFill>
        <p:spPr>
          <a:xfrm>
            <a:off x="6585848" y="1608030"/>
            <a:ext cx="5506744" cy="4919200"/>
          </a:xfrm>
          <a:prstGeom prst="rect">
            <a:avLst/>
          </a:prstGeom>
        </p:spPr>
      </p:pic>
    </p:spTree>
    <p:extLst>
      <p:ext uri="{BB962C8B-B14F-4D97-AF65-F5344CB8AC3E}">
        <p14:creationId xmlns:p14="http://schemas.microsoft.com/office/powerpoint/2010/main" val="2819840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zh-CN" altLang="en-US" dirty="0"/>
              <a:t>线程</a:t>
            </a:r>
            <a:r>
              <a:rPr lang="en-US" altLang="zh-CN" dirty="0"/>
              <a:t>—</a:t>
            </a:r>
            <a:r>
              <a:rPr lang="zh-CN" altLang="en-US" dirty="0"/>
              <a:t>线程与</a:t>
            </a:r>
            <a:r>
              <a:rPr lang="en-US" altLang="zh-CN" dirty="0"/>
              <a:t>CUP</a:t>
            </a:r>
            <a:r>
              <a:rPr lang="zh-CN" altLang="en-US" dirty="0"/>
              <a:t>的关系</a:t>
            </a:r>
          </a:p>
        </p:txBody>
      </p:sp>
      <p:grpSp>
        <p:nvGrpSpPr>
          <p:cNvPr id="17" name="组合 16">
            <a:extLst>
              <a:ext uri="{FF2B5EF4-FFF2-40B4-BE49-F238E27FC236}">
                <a16:creationId xmlns:a16="http://schemas.microsoft.com/office/drawing/2014/main" id="{CC6FF2E3-170E-4EFB-9A82-7408E445B03D}"/>
              </a:ext>
            </a:extLst>
          </p:cNvPr>
          <p:cNvGrpSpPr/>
          <p:nvPr/>
        </p:nvGrpSpPr>
        <p:grpSpPr>
          <a:xfrm>
            <a:off x="2014045" y="815865"/>
            <a:ext cx="6275755" cy="1649546"/>
            <a:chOff x="2035065" y="2592113"/>
            <a:chExt cx="6275755" cy="1649546"/>
          </a:xfrm>
        </p:grpSpPr>
        <p:sp>
          <p:nvSpPr>
            <p:cNvPr id="3" name="箭头: 右 2">
              <a:extLst>
                <a:ext uri="{FF2B5EF4-FFF2-40B4-BE49-F238E27FC236}">
                  <a16:creationId xmlns:a16="http://schemas.microsoft.com/office/drawing/2014/main" id="{96E29892-1E29-4AF6-8013-E12D39A56C5F}"/>
                </a:ext>
              </a:extLst>
            </p:cNvPr>
            <p:cNvSpPr/>
            <p:nvPr/>
          </p:nvSpPr>
          <p:spPr>
            <a:xfrm>
              <a:off x="6009735" y="3023101"/>
              <a:ext cx="924911" cy="615235"/>
            </a:xfrm>
            <a:prstGeom prst="rightArrow">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运输</a:t>
              </a:r>
            </a:p>
          </p:txBody>
        </p:sp>
        <p:pic>
          <p:nvPicPr>
            <p:cNvPr id="7" name="图片 6">
              <a:extLst>
                <a:ext uri="{FF2B5EF4-FFF2-40B4-BE49-F238E27FC236}">
                  <a16:creationId xmlns:a16="http://schemas.microsoft.com/office/drawing/2014/main" id="{4F82F0BD-4F88-40ED-866A-F60CE45E2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484" y="2634154"/>
              <a:ext cx="1380797" cy="1380797"/>
            </a:xfrm>
            <a:prstGeom prst="rect">
              <a:avLst/>
            </a:prstGeom>
          </p:spPr>
        </p:pic>
        <p:sp>
          <p:nvSpPr>
            <p:cNvPr id="8" name="文本框 7">
              <a:extLst>
                <a:ext uri="{FF2B5EF4-FFF2-40B4-BE49-F238E27FC236}">
                  <a16:creationId xmlns:a16="http://schemas.microsoft.com/office/drawing/2014/main" id="{A22DCD76-2444-4E16-9679-034B15298175}"/>
                </a:ext>
              </a:extLst>
            </p:cNvPr>
            <p:cNvSpPr txBox="1"/>
            <p:nvPr/>
          </p:nvSpPr>
          <p:spPr>
            <a:xfrm>
              <a:off x="4707331" y="2975898"/>
              <a:ext cx="694421" cy="369332"/>
            </a:xfrm>
            <a:prstGeom prst="rect">
              <a:avLst/>
            </a:prstGeom>
            <a:noFill/>
            <a:ln>
              <a:solidFill>
                <a:srgbClr val="FFFF00"/>
              </a:solidFill>
            </a:ln>
          </p:spPr>
          <p:txBody>
            <a:bodyPr wrap="none" rtlCol="0">
              <a:spAutoFit/>
            </a:bodyPr>
            <a:lstStyle/>
            <a:p>
              <a:r>
                <a:rPr lang="en-US" altLang="zh-CN" b="1" dirty="0">
                  <a:solidFill>
                    <a:schemeClr val="bg1"/>
                  </a:solidFill>
                </a:rPr>
                <a:t>code</a:t>
              </a:r>
              <a:endParaRPr lang="zh-CN" altLang="en-US" b="1" dirty="0">
                <a:solidFill>
                  <a:schemeClr val="bg1"/>
                </a:solidFill>
              </a:endParaRPr>
            </a:p>
          </p:txBody>
        </p:sp>
        <p:pic>
          <p:nvPicPr>
            <p:cNvPr id="10" name="图片 9">
              <a:extLst>
                <a:ext uri="{FF2B5EF4-FFF2-40B4-BE49-F238E27FC236}">
                  <a16:creationId xmlns:a16="http://schemas.microsoft.com/office/drawing/2014/main" id="{52FB86B4-E773-4383-AF4F-1CCDF3F2CC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5065" y="2592113"/>
              <a:ext cx="1464880" cy="1464880"/>
            </a:xfrm>
            <a:prstGeom prst="rect">
              <a:avLst/>
            </a:prstGeom>
          </p:spPr>
        </p:pic>
        <p:pic>
          <p:nvPicPr>
            <p:cNvPr id="12" name="图片 11">
              <a:extLst>
                <a:ext uri="{FF2B5EF4-FFF2-40B4-BE49-F238E27FC236}">
                  <a16:creationId xmlns:a16="http://schemas.microsoft.com/office/drawing/2014/main" id="{D49141DC-1DFA-421C-BB16-54F5766644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5126" y="2592113"/>
              <a:ext cx="1275694" cy="1275694"/>
            </a:xfrm>
            <a:prstGeom prst="rect">
              <a:avLst/>
            </a:prstGeom>
          </p:spPr>
        </p:pic>
        <p:sp>
          <p:nvSpPr>
            <p:cNvPr id="13" name="箭头: 右 12">
              <a:extLst>
                <a:ext uri="{FF2B5EF4-FFF2-40B4-BE49-F238E27FC236}">
                  <a16:creationId xmlns:a16="http://schemas.microsoft.com/office/drawing/2014/main" id="{67BC3709-E77F-4172-9D63-4B5F7470DEDC}"/>
                </a:ext>
              </a:extLst>
            </p:cNvPr>
            <p:cNvSpPr/>
            <p:nvPr/>
          </p:nvSpPr>
          <p:spPr>
            <a:xfrm>
              <a:off x="3499945" y="3010766"/>
              <a:ext cx="924911" cy="627571"/>
            </a:xfrm>
            <a:prstGeom prst="rightArrow">
              <a:avLst/>
            </a:prstGeom>
            <a:solidFill>
              <a:schemeClr val="bg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装入</a:t>
              </a:r>
            </a:p>
          </p:txBody>
        </p:sp>
        <p:sp>
          <p:nvSpPr>
            <p:cNvPr id="14" name="文本框 13">
              <a:extLst>
                <a:ext uri="{FF2B5EF4-FFF2-40B4-BE49-F238E27FC236}">
                  <a16:creationId xmlns:a16="http://schemas.microsoft.com/office/drawing/2014/main" id="{E1BA7CAA-7DF8-40CF-B714-5E000518AF08}"/>
                </a:ext>
              </a:extLst>
            </p:cNvPr>
            <p:cNvSpPr txBox="1"/>
            <p:nvPr/>
          </p:nvSpPr>
          <p:spPr>
            <a:xfrm>
              <a:off x="2213507" y="3872327"/>
              <a:ext cx="1107996" cy="369332"/>
            </a:xfrm>
            <a:prstGeom prst="rect">
              <a:avLst/>
            </a:prstGeom>
            <a:noFill/>
          </p:spPr>
          <p:txBody>
            <a:bodyPr wrap="square" rtlCol="0">
              <a:spAutoFit/>
            </a:bodyPr>
            <a:lstStyle/>
            <a:p>
              <a:r>
                <a:rPr lang="zh-CN" altLang="en-US" b="1" dirty="0">
                  <a:solidFill>
                    <a:srgbClr val="002060"/>
                  </a:solidFill>
                </a:rPr>
                <a:t>程序代码</a:t>
              </a:r>
            </a:p>
          </p:txBody>
        </p:sp>
        <p:sp>
          <p:nvSpPr>
            <p:cNvPr id="15" name="文本框 14">
              <a:extLst>
                <a:ext uri="{FF2B5EF4-FFF2-40B4-BE49-F238E27FC236}">
                  <a16:creationId xmlns:a16="http://schemas.microsoft.com/office/drawing/2014/main" id="{3E657790-E539-4C41-B54D-F0656D49776E}"/>
                </a:ext>
              </a:extLst>
            </p:cNvPr>
            <p:cNvSpPr txBox="1"/>
            <p:nvPr/>
          </p:nvSpPr>
          <p:spPr>
            <a:xfrm>
              <a:off x="4907671" y="3872327"/>
              <a:ext cx="694421" cy="369332"/>
            </a:xfrm>
            <a:prstGeom prst="rect">
              <a:avLst/>
            </a:prstGeom>
            <a:noFill/>
          </p:spPr>
          <p:txBody>
            <a:bodyPr wrap="square" rtlCol="0">
              <a:spAutoFit/>
            </a:bodyPr>
            <a:lstStyle/>
            <a:p>
              <a:r>
                <a:rPr lang="zh-CN" altLang="en-US" b="1" dirty="0">
                  <a:solidFill>
                    <a:srgbClr val="002060"/>
                  </a:solidFill>
                </a:rPr>
                <a:t>线程</a:t>
              </a:r>
            </a:p>
          </p:txBody>
        </p:sp>
        <p:sp>
          <p:nvSpPr>
            <p:cNvPr id="16" name="文本框 15">
              <a:extLst>
                <a:ext uri="{FF2B5EF4-FFF2-40B4-BE49-F238E27FC236}">
                  <a16:creationId xmlns:a16="http://schemas.microsoft.com/office/drawing/2014/main" id="{2ABBA38B-FDFF-4DDD-9260-250FD7C3F25B}"/>
                </a:ext>
              </a:extLst>
            </p:cNvPr>
            <p:cNvSpPr txBox="1"/>
            <p:nvPr/>
          </p:nvSpPr>
          <p:spPr>
            <a:xfrm>
              <a:off x="7415991" y="3872327"/>
              <a:ext cx="694421" cy="369332"/>
            </a:xfrm>
            <a:prstGeom prst="rect">
              <a:avLst/>
            </a:prstGeom>
            <a:noFill/>
          </p:spPr>
          <p:txBody>
            <a:bodyPr wrap="square" rtlCol="0">
              <a:spAutoFit/>
            </a:bodyPr>
            <a:lstStyle/>
            <a:p>
              <a:r>
                <a:rPr lang="en-US" altLang="zh-CN" b="1" dirty="0">
                  <a:solidFill>
                    <a:srgbClr val="002060"/>
                  </a:solidFill>
                </a:rPr>
                <a:t>CPU</a:t>
              </a:r>
              <a:endParaRPr lang="zh-CN" altLang="en-US" b="1" dirty="0">
                <a:solidFill>
                  <a:srgbClr val="002060"/>
                </a:solidFill>
              </a:endParaRPr>
            </a:p>
          </p:txBody>
        </p:sp>
      </p:grpSp>
    </p:spTree>
    <p:extLst>
      <p:ext uri="{BB962C8B-B14F-4D97-AF65-F5344CB8AC3E}">
        <p14:creationId xmlns:p14="http://schemas.microsoft.com/office/powerpoint/2010/main" val="2410252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zh-CN" altLang="en-US" dirty="0"/>
              <a:t>线程</a:t>
            </a:r>
            <a:r>
              <a:rPr lang="en-US" altLang="zh-CN" dirty="0"/>
              <a:t>—</a:t>
            </a:r>
            <a:r>
              <a:rPr lang="zh-CN" altLang="en-US" dirty="0"/>
              <a:t>线程与</a:t>
            </a:r>
            <a:r>
              <a:rPr lang="en-US" altLang="zh-CN" dirty="0"/>
              <a:t>CUP</a:t>
            </a:r>
            <a:r>
              <a:rPr lang="zh-CN" altLang="en-US" dirty="0"/>
              <a:t>的关系</a:t>
            </a:r>
          </a:p>
        </p:txBody>
      </p:sp>
      <p:pic>
        <p:nvPicPr>
          <p:cNvPr id="1026" name="Picture 2" descr="è¿éåå¾çæè¿°">
            <a:extLst>
              <a:ext uri="{FF2B5EF4-FFF2-40B4-BE49-F238E27FC236}">
                <a16:creationId xmlns:a16="http://schemas.microsoft.com/office/drawing/2014/main" id="{68201A61-4D4E-4E33-82B4-B224712DE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141" y="505154"/>
            <a:ext cx="5356859" cy="42290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æ ç»æ">
            <a:extLst>
              <a:ext uri="{FF2B5EF4-FFF2-40B4-BE49-F238E27FC236}">
                <a16:creationId xmlns:a16="http://schemas.microsoft.com/office/drawing/2014/main" id="{018F8CEE-C373-456A-A944-A013A421C3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1146" y="505154"/>
            <a:ext cx="1466850" cy="42291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A9DD7CFF-FFAE-46E0-9CB2-AEF9136CF01D}"/>
              </a:ext>
            </a:extLst>
          </p:cNvPr>
          <p:cNvSpPr/>
          <p:nvPr/>
        </p:nvSpPr>
        <p:spPr>
          <a:xfrm>
            <a:off x="0" y="391010"/>
            <a:ext cx="5074002" cy="6555641"/>
          </a:xfrm>
          <a:prstGeom prst="rect">
            <a:avLst/>
          </a:prstGeom>
        </p:spPr>
        <p:txBody>
          <a:bodyPr wrap="square">
            <a:spAutoFit/>
          </a:bodyPr>
          <a:lstStyle/>
          <a:p>
            <a:r>
              <a:rPr lang="zh-CN" altLang="en-US" sz="1400" b="1" dirty="0">
                <a:solidFill>
                  <a:srgbClr val="FF0000"/>
                </a:solidFill>
              </a:rPr>
              <a:t>局部变量表</a:t>
            </a:r>
            <a:endParaRPr lang="en-US" altLang="zh-CN" sz="1400" b="1" dirty="0">
              <a:solidFill>
                <a:srgbClr val="FF0000"/>
              </a:solidFill>
            </a:endParaRPr>
          </a:p>
          <a:p>
            <a:r>
              <a:rPr lang="zh-CN" altLang="en-US" sz="1400" dirty="0"/>
              <a:t>保存函数的参数以及局部变量用的，局部变量表中的变量只在当前函数调用中有效，当函数调用结束后，随着函数栈帧的销毁，局部变量表也会随之销毁。存放基本数据类型变量(boolean、byte、char、short、int、float)、引用类型的变量(reference)、returnAddress(指向一条字节码指令的地址)类型的变量。</a:t>
            </a:r>
            <a:endParaRPr lang="en-US" altLang="zh-CN" sz="1400" dirty="0"/>
          </a:p>
          <a:p>
            <a:r>
              <a:rPr lang="zh-CN" altLang="en-US" sz="1400" b="1" dirty="0">
                <a:solidFill>
                  <a:srgbClr val="FF0000"/>
                </a:solidFill>
              </a:rPr>
              <a:t>操作数栈</a:t>
            </a:r>
            <a:endParaRPr lang="en-US" altLang="zh-CN" sz="1400" b="1" dirty="0">
              <a:solidFill>
                <a:srgbClr val="FF0000"/>
              </a:solidFill>
            </a:endParaRPr>
          </a:p>
          <a:p>
            <a:r>
              <a:rPr lang="zh-CN" altLang="en-US" sz="1400" dirty="0"/>
              <a:t>主要用于保存计算过程的中间结果，同时作为计算过程中变量临时的存储空间。只支持出栈入栈操作。在概念模型中，两个栈帧是相互独立的。但是大多数虚拟机的实现都会进行优化，令两个栈帧出现一部分重叠。令下面的部分操作数栈与上面的局部变量表重叠在一块，这样在方法调用的时候可以共用一部分数据，无需进行额外的参数复制传递。</a:t>
            </a:r>
            <a:endParaRPr lang="en-US" altLang="zh-CN" sz="1400" dirty="0"/>
          </a:p>
          <a:p>
            <a:r>
              <a:rPr lang="zh-CN" altLang="en-US" sz="1400" b="1" dirty="0">
                <a:solidFill>
                  <a:srgbClr val="FF0000"/>
                </a:solidFill>
              </a:rPr>
              <a:t>动态链接</a:t>
            </a:r>
            <a:endParaRPr lang="en-US" altLang="zh-CN" sz="1400" b="1" dirty="0">
              <a:solidFill>
                <a:srgbClr val="FF0000"/>
              </a:solidFill>
            </a:endParaRPr>
          </a:p>
          <a:p>
            <a:r>
              <a:rPr lang="zh-CN" altLang="en-US" sz="1400" dirty="0"/>
              <a:t>每个栈帧都包含一个指向运行时常量池中该栈帧所属性方法的引用，持有这个引用是为了支持方法调用过程中的动态连接。在Class文件的常量池中存有大量的 符号引用，字节码中的方法调用指令就以常量池中指向方法的符号引用为参数。这些符号引用一部分会在类加载阶段或第一次使用的时候转化为直接引用，这种转化 称为静态解析。另外一部分将在每一次的运行期期间转化为直接引用，这部分称为动态连接。</a:t>
            </a:r>
            <a:endParaRPr lang="en-US" altLang="zh-CN" sz="1400" dirty="0"/>
          </a:p>
          <a:p>
            <a:r>
              <a:rPr lang="zh-CN" altLang="en-US" sz="1400" b="1" dirty="0">
                <a:solidFill>
                  <a:srgbClr val="FF0000"/>
                </a:solidFill>
              </a:rPr>
              <a:t>方法出口信息</a:t>
            </a:r>
            <a:endParaRPr lang="en-US" altLang="zh-CN" sz="1400" b="1" dirty="0">
              <a:solidFill>
                <a:srgbClr val="FF0000"/>
              </a:solidFill>
            </a:endParaRPr>
          </a:p>
          <a:p>
            <a:r>
              <a:rPr lang="zh-CN" altLang="en-US" sz="1400" dirty="0"/>
              <a:t>在方法退出之前，都需要返回到方法被调用的位置，程序才能继续执行，方法返回时可能需要在栈帧中保存一些信息，用来帮助恢复它的上 层方法的执行状态。一般来说，方法正常退出时，调用者PC计数器的值就可以作为返回地址，栈帧中很可能会保存这个计数器值。而方法异常退出时，返回地址要通过异常处理器来确定的，栈帧中一般不会保存这部分信息其他</a:t>
            </a:r>
          </a:p>
        </p:txBody>
      </p:sp>
    </p:spTree>
    <p:extLst>
      <p:ext uri="{BB962C8B-B14F-4D97-AF65-F5344CB8AC3E}">
        <p14:creationId xmlns:p14="http://schemas.microsoft.com/office/powerpoint/2010/main" val="2228455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JAVA-Session</a:t>
            </a:r>
            <a:endParaRPr lang="zh-CN" altLang="en-US" dirty="0"/>
          </a:p>
        </p:txBody>
      </p:sp>
      <p:grpSp>
        <p:nvGrpSpPr>
          <p:cNvPr id="20" name="组合 19">
            <a:extLst>
              <a:ext uri="{FF2B5EF4-FFF2-40B4-BE49-F238E27FC236}">
                <a16:creationId xmlns:a16="http://schemas.microsoft.com/office/drawing/2014/main" id="{3EFB3F7C-D16F-4F80-9757-BF88AAE26B23}"/>
              </a:ext>
            </a:extLst>
          </p:cNvPr>
          <p:cNvGrpSpPr/>
          <p:nvPr/>
        </p:nvGrpSpPr>
        <p:grpSpPr>
          <a:xfrm>
            <a:off x="2054771" y="1264895"/>
            <a:ext cx="7549250" cy="4328210"/>
            <a:chOff x="509751" y="1292771"/>
            <a:chExt cx="7549250" cy="4328210"/>
          </a:xfrm>
        </p:grpSpPr>
        <p:sp>
          <p:nvSpPr>
            <p:cNvPr id="2" name="矩形 1">
              <a:extLst>
                <a:ext uri="{FF2B5EF4-FFF2-40B4-BE49-F238E27FC236}">
                  <a16:creationId xmlns:a16="http://schemas.microsoft.com/office/drawing/2014/main" id="{A1B8F9C4-C5CA-4A4F-A21D-308D5D6B4BC8}"/>
                </a:ext>
              </a:extLst>
            </p:cNvPr>
            <p:cNvSpPr/>
            <p:nvPr/>
          </p:nvSpPr>
          <p:spPr>
            <a:xfrm>
              <a:off x="509751" y="1292771"/>
              <a:ext cx="2033752" cy="3605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a:t>
              </a:r>
              <a:r>
                <a:rPr lang="en-US" altLang="zh-CN" dirty="0">
                  <a:solidFill>
                    <a:srgbClr val="FF0000"/>
                  </a:solidFill>
                </a:rPr>
                <a:t>Cookie</a:t>
              </a:r>
              <a:r>
                <a:rPr lang="zh-CN" altLang="en-US" dirty="0">
                  <a:solidFill>
                    <a:srgbClr val="FF0000"/>
                  </a:solidFill>
                </a:rPr>
                <a:t>）</a:t>
              </a:r>
            </a:p>
          </p:txBody>
        </p:sp>
        <p:sp>
          <p:nvSpPr>
            <p:cNvPr id="3" name="文本框 2">
              <a:extLst>
                <a:ext uri="{FF2B5EF4-FFF2-40B4-BE49-F238E27FC236}">
                  <a16:creationId xmlns:a16="http://schemas.microsoft.com/office/drawing/2014/main" id="{1782B8B4-54B8-4951-A739-63C430EEB87B}"/>
                </a:ext>
              </a:extLst>
            </p:cNvPr>
            <p:cNvSpPr txBox="1"/>
            <p:nvPr/>
          </p:nvSpPr>
          <p:spPr>
            <a:xfrm>
              <a:off x="1020719" y="4974650"/>
              <a:ext cx="1011815" cy="646331"/>
            </a:xfrm>
            <a:prstGeom prst="rect">
              <a:avLst/>
            </a:prstGeom>
            <a:noFill/>
          </p:spPr>
          <p:txBody>
            <a:bodyPr wrap="none" rtlCol="0">
              <a:spAutoFit/>
            </a:bodyPr>
            <a:lstStyle/>
            <a:p>
              <a:r>
                <a:rPr lang="zh-CN" altLang="en-US" dirty="0"/>
                <a:t>客户端</a:t>
              </a:r>
              <a:endParaRPr lang="en-US" altLang="zh-CN" dirty="0"/>
            </a:p>
            <a:p>
              <a:r>
                <a:rPr lang="en-US" altLang="zh-CN" dirty="0"/>
                <a:t>(</a:t>
              </a:r>
              <a:r>
                <a:rPr lang="zh-CN" altLang="en-US" dirty="0"/>
                <a:t>浏览器</a:t>
              </a:r>
              <a:r>
                <a:rPr lang="en-US" altLang="zh-CN" dirty="0"/>
                <a:t>)</a:t>
              </a:r>
              <a:endParaRPr lang="zh-CN" altLang="en-US" dirty="0"/>
            </a:p>
          </p:txBody>
        </p:sp>
        <p:sp>
          <p:nvSpPr>
            <p:cNvPr id="5" name="矩形 4">
              <a:extLst>
                <a:ext uri="{FF2B5EF4-FFF2-40B4-BE49-F238E27FC236}">
                  <a16:creationId xmlns:a16="http://schemas.microsoft.com/office/drawing/2014/main" id="{4BBA3E50-5B4A-4E2A-BB79-E25086CBDC93}"/>
                </a:ext>
              </a:extLst>
            </p:cNvPr>
            <p:cNvSpPr/>
            <p:nvPr/>
          </p:nvSpPr>
          <p:spPr>
            <a:xfrm>
              <a:off x="6025249" y="1292771"/>
              <a:ext cx="2033752" cy="3605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B0AA61E9-52D7-47B2-8D00-EA0B24B9181A}"/>
                </a:ext>
              </a:extLst>
            </p:cNvPr>
            <p:cNvSpPr txBox="1"/>
            <p:nvPr/>
          </p:nvSpPr>
          <p:spPr>
            <a:xfrm>
              <a:off x="6563319" y="4974650"/>
              <a:ext cx="877163" cy="369332"/>
            </a:xfrm>
            <a:prstGeom prst="rect">
              <a:avLst/>
            </a:prstGeom>
            <a:noFill/>
          </p:spPr>
          <p:txBody>
            <a:bodyPr wrap="none" rtlCol="0">
              <a:spAutoFit/>
            </a:bodyPr>
            <a:lstStyle/>
            <a:p>
              <a:r>
                <a:rPr lang="zh-CN" altLang="en-US" dirty="0"/>
                <a:t>服务端</a:t>
              </a:r>
            </a:p>
          </p:txBody>
        </p:sp>
        <p:cxnSp>
          <p:nvCxnSpPr>
            <p:cNvPr id="8" name="直接箭头连接符 7">
              <a:extLst>
                <a:ext uri="{FF2B5EF4-FFF2-40B4-BE49-F238E27FC236}">
                  <a16:creationId xmlns:a16="http://schemas.microsoft.com/office/drawing/2014/main" id="{05E08702-3B1E-498E-AEEC-184E0C581D5F}"/>
                </a:ext>
              </a:extLst>
            </p:cNvPr>
            <p:cNvCxnSpPr/>
            <p:nvPr/>
          </p:nvCxnSpPr>
          <p:spPr>
            <a:xfrm>
              <a:off x="2543503" y="1891862"/>
              <a:ext cx="3463159"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C683484-EC99-49CE-9E47-96FA0D14F29D}"/>
                </a:ext>
              </a:extLst>
            </p:cNvPr>
            <p:cNvCxnSpPr/>
            <p:nvPr/>
          </p:nvCxnSpPr>
          <p:spPr>
            <a:xfrm flipH="1">
              <a:off x="2543503" y="2007476"/>
              <a:ext cx="3463159" cy="819807"/>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C747882-92A5-4AE1-9FED-F1CC746FBFCA}"/>
                </a:ext>
              </a:extLst>
            </p:cNvPr>
            <p:cNvCxnSpPr>
              <a:cxnSpLocks/>
              <a:stCxn id="2" idx="3"/>
            </p:cNvCxnSpPr>
            <p:nvPr/>
          </p:nvCxnSpPr>
          <p:spPr>
            <a:xfrm>
              <a:off x="2543503" y="3095296"/>
              <a:ext cx="3463158" cy="31909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F525298A-4F02-46B8-87EF-EBD077CBEF57}"/>
                </a:ext>
              </a:extLst>
            </p:cNvPr>
            <p:cNvSpPr txBox="1"/>
            <p:nvPr/>
          </p:nvSpPr>
          <p:spPr>
            <a:xfrm>
              <a:off x="3418516" y="1554796"/>
              <a:ext cx="646331" cy="369332"/>
            </a:xfrm>
            <a:prstGeom prst="rect">
              <a:avLst/>
            </a:prstGeom>
            <a:noFill/>
          </p:spPr>
          <p:txBody>
            <a:bodyPr wrap="none" rtlCol="0">
              <a:spAutoFit/>
            </a:bodyPr>
            <a:lstStyle/>
            <a:p>
              <a:r>
                <a:rPr lang="zh-CN" altLang="en-US" dirty="0"/>
                <a:t>请求</a:t>
              </a:r>
            </a:p>
          </p:txBody>
        </p:sp>
        <p:sp>
          <p:nvSpPr>
            <p:cNvPr id="15" name="文本框 14">
              <a:extLst>
                <a:ext uri="{FF2B5EF4-FFF2-40B4-BE49-F238E27FC236}">
                  <a16:creationId xmlns:a16="http://schemas.microsoft.com/office/drawing/2014/main" id="{B3F78EE6-1738-4DF7-830C-EE7EA953580A}"/>
                </a:ext>
              </a:extLst>
            </p:cNvPr>
            <p:cNvSpPr txBox="1"/>
            <p:nvPr/>
          </p:nvSpPr>
          <p:spPr>
            <a:xfrm>
              <a:off x="6096000" y="1509309"/>
              <a:ext cx="1617751" cy="523220"/>
            </a:xfrm>
            <a:prstGeom prst="rect">
              <a:avLst/>
            </a:prstGeom>
            <a:noFill/>
          </p:spPr>
          <p:txBody>
            <a:bodyPr wrap="none" rtlCol="0">
              <a:spAutoFit/>
            </a:bodyPr>
            <a:lstStyle/>
            <a:p>
              <a:r>
                <a:rPr lang="zh-CN" altLang="en-US" sz="1400" dirty="0">
                  <a:solidFill>
                    <a:schemeClr val="bg1"/>
                  </a:solidFill>
                </a:rPr>
                <a:t>生成</a:t>
              </a:r>
              <a:r>
                <a:rPr lang="en-US" altLang="zh-CN" sz="1400" dirty="0">
                  <a:solidFill>
                    <a:schemeClr val="bg1"/>
                  </a:solidFill>
                </a:rPr>
                <a:t>Session</a:t>
              </a:r>
            </a:p>
            <a:p>
              <a:r>
                <a:rPr lang="en-US" altLang="zh-CN" sz="1400" dirty="0">
                  <a:solidFill>
                    <a:schemeClr val="bg1"/>
                  </a:solidFill>
                </a:rPr>
                <a:t>JSESSIONID 12345</a:t>
              </a:r>
              <a:endParaRPr lang="zh-CN" altLang="en-US" sz="1400" dirty="0">
                <a:solidFill>
                  <a:schemeClr val="bg1"/>
                </a:solidFill>
              </a:endParaRPr>
            </a:p>
          </p:txBody>
        </p:sp>
        <p:sp>
          <p:nvSpPr>
            <p:cNvPr id="16" name="文本框 15">
              <a:extLst>
                <a:ext uri="{FF2B5EF4-FFF2-40B4-BE49-F238E27FC236}">
                  <a16:creationId xmlns:a16="http://schemas.microsoft.com/office/drawing/2014/main" id="{7376D447-E5FA-4115-99D1-6538CCCFA907}"/>
                </a:ext>
              </a:extLst>
            </p:cNvPr>
            <p:cNvSpPr txBox="1"/>
            <p:nvPr/>
          </p:nvSpPr>
          <p:spPr>
            <a:xfrm rot="20808240">
              <a:off x="3292038" y="2179504"/>
              <a:ext cx="1545616" cy="307777"/>
            </a:xfrm>
            <a:prstGeom prst="rect">
              <a:avLst/>
            </a:prstGeom>
            <a:noFill/>
          </p:spPr>
          <p:txBody>
            <a:bodyPr wrap="none" rtlCol="0">
              <a:spAutoFit/>
            </a:bodyPr>
            <a:lstStyle/>
            <a:p>
              <a:r>
                <a:rPr lang="en-US" altLang="zh-CN" sz="1400" dirty="0"/>
                <a:t>JSESSIONID</a:t>
              </a:r>
              <a:r>
                <a:rPr lang="en-US" altLang="zh-CN" sz="1200" dirty="0"/>
                <a:t> 12345</a:t>
              </a:r>
              <a:endParaRPr lang="zh-CN" altLang="en-US" sz="1200" dirty="0"/>
            </a:p>
          </p:txBody>
        </p:sp>
        <p:sp>
          <p:nvSpPr>
            <p:cNvPr id="17" name="文本框 16">
              <a:extLst>
                <a:ext uri="{FF2B5EF4-FFF2-40B4-BE49-F238E27FC236}">
                  <a16:creationId xmlns:a16="http://schemas.microsoft.com/office/drawing/2014/main" id="{16EE1B2B-C29B-464E-A069-CD77EFEFD5DE}"/>
                </a:ext>
              </a:extLst>
            </p:cNvPr>
            <p:cNvSpPr txBox="1"/>
            <p:nvPr/>
          </p:nvSpPr>
          <p:spPr>
            <a:xfrm>
              <a:off x="717752" y="2736849"/>
              <a:ext cx="1617751" cy="307777"/>
            </a:xfrm>
            <a:prstGeom prst="rect">
              <a:avLst/>
            </a:prstGeom>
            <a:noFill/>
          </p:spPr>
          <p:txBody>
            <a:bodyPr wrap="none" rtlCol="0">
              <a:spAutoFit/>
            </a:bodyPr>
            <a:lstStyle/>
            <a:p>
              <a:r>
                <a:rPr lang="en-US" altLang="zh-CN" sz="1400" dirty="0">
                  <a:solidFill>
                    <a:schemeClr val="bg1"/>
                  </a:solidFill>
                </a:rPr>
                <a:t>JSESSIONID</a:t>
              </a:r>
              <a:r>
                <a:rPr lang="en-US" altLang="zh-CN" sz="1400" dirty="0"/>
                <a:t> </a:t>
              </a:r>
              <a:r>
                <a:rPr lang="en-US" altLang="zh-CN" sz="1400" dirty="0">
                  <a:solidFill>
                    <a:schemeClr val="bg1"/>
                  </a:solidFill>
                </a:rPr>
                <a:t>12345</a:t>
              </a:r>
              <a:endParaRPr lang="zh-CN" altLang="en-US" sz="1400" dirty="0">
                <a:solidFill>
                  <a:schemeClr val="bg1"/>
                </a:solidFill>
              </a:endParaRPr>
            </a:p>
          </p:txBody>
        </p:sp>
        <p:sp>
          <p:nvSpPr>
            <p:cNvPr id="18" name="文本框 17">
              <a:extLst>
                <a:ext uri="{FF2B5EF4-FFF2-40B4-BE49-F238E27FC236}">
                  <a16:creationId xmlns:a16="http://schemas.microsoft.com/office/drawing/2014/main" id="{438CE61F-F13E-4DDE-B5DE-C9A238579085}"/>
                </a:ext>
              </a:extLst>
            </p:cNvPr>
            <p:cNvSpPr txBox="1"/>
            <p:nvPr/>
          </p:nvSpPr>
          <p:spPr>
            <a:xfrm rot="263050">
              <a:off x="3292038" y="3202593"/>
              <a:ext cx="1545616" cy="307777"/>
            </a:xfrm>
            <a:prstGeom prst="rect">
              <a:avLst/>
            </a:prstGeom>
            <a:noFill/>
          </p:spPr>
          <p:txBody>
            <a:bodyPr wrap="none" rtlCol="0">
              <a:spAutoFit/>
            </a:bodyPr>
            <a:lstStyle/>
            <a:p>
              <a:r>
                <a:rPr lang="en-US" altLang="zh-CN" sz="1400" dirty="0"/>
                <a:t>JSESSIONID</a:t>
              </a:r>
              <a:r>
                <a:rPr lang="en-US" altLang="zh-CN" sz="1200" dirty="0"/>
                <a:t> 12345</a:t>
              </a:r>
              <a:endParaRPr lang="zh-CN" altLang="en-US" sz="1200" dirty="0"/>
            </a:p>
          </p:txBody>
        </p:sp>
        <p:sp>
          <p:nvSpPr>
            <p:cNvPr id="19" name="文本框 18">
              <a:extLst>
                <a:ext uri="{FF2B5EF4-FFF2-40B4-BE49-F238E27FC236}">
                  <a16:creationId xmlns:a16="http://schemas.microsoft.com/office/drawing/2014/main" id="{64DD0441-9A85-4064-9066-F0267F055E4D}"/>
                </a:ext>
              </a:extLst>
            </p:cNvPr>
            <p:cNvSpPr txBox="1"/>
            <p:nvPr/>
          </p:nvSpPr>
          <p:spPr>
            <a:xfrm>
              <a:off x="6193026" y="3112943"/>
              <a:ext cx="1617751" cy="523220"/>
            </a:xfrm>
            <a:prstGeom prst="rect">
              <a:avLst/>
            </a:prstGeom>
            <a:noFill/>
          </p:spPr>
          <p:txBody>
            <a:bodyPr wrap="none" rtlCol="0">
              <a:spAutoFit/>
            </a:bodyPr>
            <a:lstStyle/>
            <a:p>
              <a:r>
                <a:rPr lang="zh-CN" altLang="en-US" sz="1400" dirty="0">
                  <a:solidFill>
                    <a:schemeClr val="bg1"/>
                  </a:solidFill>
                </a:rPr>
                <a:t>验证：</a:t>
              </a:r>
              <a:endParaRPr lang="en-US" altLang="zh-CN" sz="1400" dirty="0">
                <a:solidFill>
                  <a:schemeClr val="bg1"/>
                </a:solidFill>
              </a:endParaRPr>
            </a:p>
            <a:p>
              <a:r>
                <a:rPr lang="en-US" altLang="zh-CN" sz="1400" dirty="0">
                  <a:solidFill>
                    <a:schemeClr val="bg1"/>
                  </a:solidFill>
                </a:rPr>
                <a:t>JSESSIONID 12345</a:t>
              </a:r>
              <a:endParaRPr lang="zh-CN" altLang="en-US" sz="1400" dirty="0">
                <a:solidFill>
                  <a:schemeClr val="bg1"/>
                </a:solidFill>
              </a:endParaRPr>
            </a:p>
          </p:txBody>
        </p:sp>
      </p:grpSp>
    </p:spTree>
    <p:extLst>
      <p:ext uri="{BB962C8B-B14F-4D97-AF65-F5344CB8AC3E}">
        <p14:creationId xmlns:p14="http://schemas.microsoft.com/office/powerpoint/2010/main" val="990578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Java NIO — IO</a:t>
            </a:r>
            <a:r>
              <a:rPr lang="zh-CN" altLang="en-US" dirty="0"/>
              <a:t>与</a:t>
            </a:r>
            <a:r>
              <a:rPr lang="en-US" altLang="zh-CN" dirty="0"/>
              <a:t>NIO</a:t>
            </a:r>
            <a:r>
              <a:rPr lang="zh-CN" altLang="en-US" dirty="0"/>
              <a:t>的区别</a:t>
            </a:r>
          </a:p>
        </p:txBody>
      </p:sp>
      <p:grpSp>
        <p:nvGrpSpPr>
          <p:cNvPr id="16" name="组合 15">
            <a:extLst>
              <a:ext uri="{FF2B5EF4-FFF2-40B4-BE49-F238E27FC236}">
                <a16:creationId xmlns:a16="http://schemas.microsoft.com/office/drawing/2014/main" id="{E8EB841E-07BC-43CF-BB60-5B474D86F8DA}"/>
              </a:ext>
            </a:extLst>
          </p:cNvPr>
          <p:cNvGrpSpPr/>
          <p:nvPr/>
        </p:nvGrpSpPr>
        <p:grpSpPr>
          <a:xfrm>
            <a:off x="1728952" y="610021"/>
            <a:ext cx="8229599" cy="2249215"/>
            <a:chOff x="1524000" y="914398"/>
            <a:chExt cx="8229599" cy="2249215"/>
          </a:xfrm>
        </p:grpSpPr>
        <p:sp>
          <p:nvSpPr>
            <p:cNvPr id="2" name="圆柱体 1">
              <a:extLst>
                <a:ext uri="{FF2B5EF4-FFF2-40B4-BE49-F238E27FC236}">
                  <a16:creationId xmlns:a16="http://schemas.microsoft.com/office/drawing/2014/main" id="{64179E05-F9C9-435F-BD76-2AD934D0815D}"/>
                </a:ext>
              </a:extLst>
            </p:cNvPr>
            <p:cNvSpPr/>
            <p:nvPr/>
          </p:nvSpPr>
          <p:spPr>
            <a:xfrm>
              <a:off x="8271640" y="914398"/>
              <a:ext cx="1481959" cy="2249215"/>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文件</a:t>
              </a:r>
              <a:endParaRPr lang="en-US" altLang="zh-CN" sz="1600" dirty="0"/>
            </a:p>
            <a:p>
              <a:pPr algn="ctr"/>
              <a:r>
                <a:rPr lang="zh-CN" altLang="en-US" sz="1600" dirty="0"/>
                <a:t>磁盘</a:t>
              </a:r>
              <a:endParaRPr lang="en-US" altLang="zh-CN" sz="1600" dirty="0"/>
            </a:p>
            <a:p>
              <a:pPr algn="ctr"/>
              <a:r>
                <a:rPr lang="zh-CN" altLang="en-US" sz="1600" dirty="0"/>
                <a:t>网络</a:t>
              </a:r>
              <a:endParaRPr lang="en-US" altLang="zh-CN" sz="1600" dirty="0"/>
            </a:p>
            <a:p>
              <a:pPr algn="ctr"/>
              <a:r>
                <a:rPr lang="zh-CN" altLang="en-US" sz="1600" dirty="0"/>
                <a:t>云</a:t>
              </a:r>
              <a:endParaRPr lang="en-US" altLang="zh-CN" sz="1600" dirty="0"/>
            </a:p>
            <a:p>
              <a:pPr algn="ctr"/>
              <a:r>
                <a:rPr lang="en-US" altLang="zh-CN" sz="1600" dirty="0"/>
                <a:t>…</a:t>
              </a:r>
            </a:p>
          </p:txBody>
        </p:sp>
        <p:sp>
          <p:nvSpPr>
            <p:cNvPr id="3" name="矩形: 圆角 2">
              <a:extLst>
                <a:ext uri="{FF2B5EF4-FFF2-40B4-BE49-F238E27FC236}">
                  <a16:creationId xmlns:a16="http://schemas.microsoft.com/office/drawing/2014/main" id="{003B7C62-D42A-4BBF-A3E4-7D732BBFA093}"/>
                </a:ext>
              </a:extLst>
            </p:cNvPr>
            <p:cNvSpPr/>
            <p:nvPr/>
          </p:nvSpPr>
          <p:spPr>
            <a:xfrm>
              <a:off x="1524000" y="914398"/>
              <a:ext cx="1408385" cy="224921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a:t>
              </a:r>
            </a:p>
            <a:p>
              <a:pPr algn="ctr"/>
              <a:r>
                <a:rPr lang="zh-CN" altLang="en-US" dirty="0"/>
                <a:t>程序</a:t>
              </a:r>
              <a:endParaRPr lang="en-US" altLang="zh-CN" dirty="0"/>
            </a:p>
            <a:p>
              <a:pPr algn="ctr"/>
              <a:r>
                <a:rPr lang="en-US" altLang="zh-CN" dirty="0"/>
                <a:t>IO</a:t>
              </a:r>
              <a:endParaRPr lang="zh-CN" altLang="en-US" dirty="0"/>
            </a:p>
          </p:txBody>
        </p:sp>
        <p:sp>
          <p:nvSpPr>
            <p:cNvPr id="5" name="矩形 4">
              <a:extLst>
                <a:ext uri="{FF2B5EF4-FFF2-40B4-BE49-F238E27FC236}">
                  <a16:creationId xmlns:a16="http://schemas.microsoft.com/office/drawing/2014/main" id="{41ED842E-1616-4EC1-B283-1FA6980B1632}"/>
                </a:ext>
              </a:extLst>
            </p:cNvPr>
            <p:cNvSpPr/>
            <p:nvPr/>
          </p:nvSpPr>
          <p:spPr>
            <a:xfrm>
              <a:off x="2932385" y="1460936"/>
              <a:ext cx="5339255" cy="115613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599E6603-EF60-4A94-B2DA-43E2B56D12EC}"/>
                </a:ext>
              </a:extLst>
            </p:cNvPr>
            <p:cNvSpPr txBox="1"/>
            <p:nvPr/>
          </p:nvSpPr>
          <p:spPr>
            <a:xfrm>
              <a:off x="4349104" y="1116041"/>
              <a:ext cx="2505814" cy="307777"/>
            </a:xfrm>
            <a:prstGeom prst="rect">
              <a:avLst/>
            </a:prstGeom>
            <a:noFill/>
          </p:spPr>
          <p:txBody>
            <a:bodyPr wrap="none" rtlCol="0">
              <a:spAutoFit/>
            </a:bodyPr>
            <a:lstStyle/>
            <a:p>
              <a:r>
                <a:rPr lang="zh-CN" altLang="en-US" sz="1400" dirty="0"/>
                <a:t>数据通道：</a:t>
              </a:r>
              <a:r>
                <a:rPr lang="en-US" altLang="zh-CN" sz="1400" dirty="0"/>
                <a:t>Stream</a:t>
              </a:r>
              <a:r>
                <a:rPr lang="zh-CN" altLang="en-US" sz="1400" dirty="0"/>
                <a:t>流单向传递</a:t>
              </a:r>
            </a:p>
          </p:txBody>
        </p:sp>
        <p:cxnSp>
          <p:nvCxnSpPr>
            <p:cNvPr id="8" name="直接箭头连接符 7">
              <a:extLst>
                <a:ext uri="{FF2B5EF4-FFF2-40B4-BE49-F238E27FC236}">
                  <a16:creationId xmlns:a16="http://schemas.microsoft.com/office/drawing/2014/main" id="{1BD3B82B-100F-44A4-88FF-EF3BF27DB60E}"/>
                </a:ext>
              </a:extLst>
            </p:cNvPr>
            <p:cNvCxnSpPr/>
            <p:nvPr/>
          </p:nvCxnSpPr>
          <p:spPr>
            <a:xfrm>
              <a:off x="2932385" y="1897539"/>
              <a:ext cx="5339255"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6B0DEB16-63DF-4DDF-8AA2-C434AF3F9C04}"/>
                </a:ext>
              </a:extLst>
            </p:cNvPr>
            <p:cNvCxnSpPr>
              <a:cxnSpLocks/>
            </p:cNvCxnSpPr>
            <p:nvPr/>
          </p:nvCxnSpPr>
          <p:spPr>
            <a:xfrm flipH="1">
              <a:off x="2932386" y="2217373"/>
              <a:ext cx="533925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30F35A3-EF93-4B90-90EB-CAF34C2A7B78}"/>
                </a:ext>
              </a:extLst>
            </p:cNvPr>
            <p:cNvSpPr txBox="1"/>
            <p:nvPr/>
          </p:nvSpPr>
          <p:spPr>
            <a:xfrm>
              <a:off x="5307700" y="1589763"/>
              <a:ext cx="588623" cy="307777"/>
            </a:xfrm>
            <a:prstGeom prst="rect">
              <a:avLst/>
            </a:prstGeom>
            <a:noFill/>
          </p:spPr>
          <p:txBody>
            <a:bodyPr wrap="none" rtlCol="0">
              <a:spAutoFit/>
            </a:bodyPr>
            <a:lstStyle/>
            <a:p>
              <a:r>
                <a:rPr lang="en-US" altLang="zh-CN" sz="1400" dirty="0"/>
                <a:t>Input</a:t>
              </a:r>
              <a:endParaRPr lang="zh-CN" altLang="en-US" sz="1400" dirty="0"/>
            </a:p>
          </p:txBody>
        </p:sp>
        <p:sp>
          <p:nvSpPr>
            <p:cNvPr id="15" name="文本框 14">
              <a:extLst>
                <a:ext uri="{FF2B5EF4-FFF2-40B4-BE49-F238E27FC236}">
                  <a16:creationId xmlns:a16="http://schemas.microsoft.com/office/drawing/2014/main" id="{9EB64F38-CE85-490C-B42E-BCA4FC68D765}"/>
                </a:ext>
              </a:extLst>
            </p:cNvPr>
            <p:cNvSpPr txBox="1"/>
            <p:nvPr/>
          </p:nvSpPr>
          <p:spPr>
            <a:xfrm>
              <a:off x="5233161" y="2205316"/>
              <a:ext cx="737702" cy="307777"/>
            </a:xfrm>
            <a:prstGeom prst="rect">
              <a:avLst/>
            </a:prstGeom>
            <a:noFill/>
          </p:spPr>
          <p:txBody>
            <a:bodyPr wrap="square" rtlCol="0">
              <a:spAutoFit/>
            </a:bodyPr>
            <a:lstStyle/>
            <a:p>
              <a:r>
                <a:rPr lang="en-US" altLang="zh-CN" sz="1400" dirty="0"/>
                <a:t>Output</a:t>
              </a:r>
              <a:endParaRPr lang="zh-CN" altLang="en-US" sz="1400" dirty="0"/>
            </a:p>
          </p:txBody>
        </p:sp>
      </p:grpSp>
      <p:grpSp>
        <p:nvGrpSpPr>
          <p:cNvPr id="56" name="组合 55">
            <a:extLst>
              <a:ext uri="{FF2B5EF4-FFF2-40B4-BE49-F238E27FC236}">
                <a16:creationId xmlns:a16="http://schemas.microsoft.com/office/drawing/2014/main" id="{3A3F19E3-B80B-4D94-BDD1-734C35B9450A}"/>
              </a:ext>
            </a:extLst>
          </p:cNvPr>
          <p:cNvGrpSpPr/>
          <p:nvPr/>
        </p:nvGrpSpPr>
        <p:grpSpPr>
          <a:xfrm>
            <a:off x="1728952" y="3179068"/>
            <a:ext cx="8229599" cy="3279228"/>
            <a:chOff x="1728952" y="3179068"/>
            <a:chExt cx="8229599" cy="3279228"/>
          </a:xfrm>
        </p:grpSpPr>
        <p:grpSp>
          <p:nvGrpSpPr>
            <p:cNvPr id="17" name="组合 16">
              <a:extLst>
                <a:ext uri="{FF2B5EF4-FFF2-40B4-BE49-F238E27FC236}">
                  <a16:creationId xmlns:a16="http://schemas.microsoft.com/office/drawing/2014/main" id="{2ABB8609-D14E-4E1D-9740-11E4829F7955}"/>
                </a:ext>
              </a:extLst>
            </p:cNvPr>
            <p:cNvGrpSpPr/>
            <p:nvPr/>
          </p:nvGrpSpPr>
          <p:grpSpPr>
            <a:xfrm>
              <a:off x="1728952" y="3179068"/>
              <a:ext cx="8229599" cy="2249215"/>
              <a:chOff x="1524000" y="914398"/>
              <a:chExt cx="8229599" cy="2249215"/>
            </a:xfrm>
          </p:grpSpPr>
          <p:sp>
            <p:nvSpPr>
              <p:cNvPr id="18" name="圆柱体 17">
                <a:extLst>
                  <a:ext uri="{FF2B5EF4-FFF2-40B4-BE49-F238E27FC236}">
                    <a16:creationId xmlns:a16="http://schemas.microsoft.com/office/drawing/2014/main" id="{5FF78FB0-8327-4204-9EFD-B7F7E84D37AC}"/>
                  </a:ext>
                </a:extLst>
              </p:cNvPr>
              <p:cNvSpPr/>
              <p:nvPr/>
            </p:nvSpPr>
            <p:spPr>
              <a:xfrm>
                <a:off x="8271640" y="914398"/>
                <a:ext cx="1481959" cy="2249215"/>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文件</a:t>
                </a:r>
                <a:endParaRPr lang="en-US" altLang="zh-CN" sz="1600" dirty="0"/>
              </a:p>
              <a:p>
                <a:pPr algn="ctr"/>
                <a:r>
                  <a:rPr lang="zh-CN" altLang="en-US" sz="1600" dirty="0"/>
                  <a:t>磁盘</a:t>
                </a:r>
                <a:endParaRPr lang="en-US" altLang="zh-CN" sz="1600" dirty="0"/>
              </a:p>
              <a:p>
                <a:pPr algn="ctr"/>
                <a:r>
                  <a:rPr lang="zh-CN" altLang="en-US" sz="1600" dirty="0"/>
                  <a:t>网络</a:t>
                </a:r>
                <a:endParaRPr lang="en-US" altLang="zh-CN" sz="1600" dirty="0"/>
              </a:p>
              <a:p>
                <a:pPr algn="ctr"/>
                <a:r>
                  <a:rPr lang="zh-CN" altLang="en-US" sz="1600" dirty="0"/>
                  <a:t>云</a:t>
                </a:r>
                <a:endParaRPr lang="en-US" altLang="zh-CN" sz="1600" dirty="0"/>
              </a:p>
              <a:p>
                <a:pPr algn="ctr"/>
                <a:r>
                  <a:rPr lang="en-US" altLang="zh-CN" sz="1600" dirty="0"/>
                  <a:t>…</a:t>
                </a:r>
              </a:p>
            </p:txBody>
          </p:sp>
          <p:sp>
            <p:nvSpPr>
              <p:cNvPr id="19" name="矩形: 圆角 18">
                <a:extLst>
                  <a:ext uri="{FF2B5EF4-FFF2-40B4-BE49-F238E27FC236}">
                    <a16:creationId xmlns:a16="http://schemas.microsoft.com/office/drawing/2014/main" id="{E2DAF25B-26DF-4E29-B71B-1DFE6DE58CA1}"/>
                  </a:ext>
                </a:extLst>
              </p:cNvPr>
              <p:cNvSpPr/>
              <p:nvPr/>
            </p:nvSpPr>
            <p:spPr>
              <a:xfrm>
                <a:off x="1524000" y="914398"/>
                <a:ext cx="1408385" cy="224921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a:t>
                </a:r>
              </a:p>
              <a:p>
                <a:pPr algn="ctr"/>
                <a:r>
                  <a:rPr lang="zh-CN" altLang="en-US" dirty="0"/>
                  <a:t>程序</a:t>
                </a:r>
                <a:endParaRPr lang="en-US" altLang="zh-CN" dirty="0"/>
              </a:p>
              <a:p>
                <a:pPr algn="ctr"/>
                <a:r>
                  <a:rPr lang="en-US" altLang="zh-CN" dirty="0"/>
                  <a:t>NIO</a:t>
                </a:r>
                <a:endParaRPr lang="zh-CN" altLang="en-US" dirty="0"/>
              </a:p>
            </p:txBody>
          </p:sp>
          <p:sp>
            <p:nvSpPr>
              <p:cNvPr id="20" name="矩形 19">
                <a:extLst>
                  <a:ext uri="{FF2B5EF4-FFF2-40B4-BE49-F238E27FC236}">
                    <a16:creationId xmlns:a16="http://schemas.microsoft.com/office/drawing/2014/main" id="{497A462A-B31C-4274-9DF2-59F85445E6CC}"/>
                  </a:ext>
                </a:extLst>
              </p:cNvPr>
              <p:cNvSpPr/>
              <p:nvPr/>
            </p:nvSpPr>
            <p:spPr>
              <a:xfrm>
                <a:off x="2932385" y="1460936"/>
                <a:ext cx="5339255" cy="115613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D0248BAE-B987-45BE-B7C9-4262EAB46645}"/>
                  </a:ext>
                </a:extLst>
              </p:cNvPr>
              <p:cNvSpPr txBox="1"/>
              <p:nvPr/>
            </p:nvSpPr>
            <p:spPr>
              <a:xfrm>
                <a:off x="3166890" y="1128098"/>
                <a:ext cx="4870244" cy="307777"/>
              </a:xfrm>
              <a:prstGeom prst="rect">
                <a:avLst/>
              </a:prstGeom>
              <a:noFill/>
            </p:spPr>
            <p:txBody>
              <a:bodyPr wrap="none" rtlCol="0">
                <a:spAutoFit/>
              </a:bodyPr>
              <a:lstStyle/>
              <a:p>
                <a:r>
                  <a:rPr lang="en-US" altLang="zh-CN" sz="1400" dirty="0"/>
                  <a:t>NIO Channel</a:t>
                </a:r>
                <a:r>
                  <a:rPr lang="zh-CN" altLang="en-US" sz="1400" dirty="0"/>
                  <a:t>：</a:t>
                </a:r>
                <a:r>
                  <a:rPr lang="en-US" altLang="zh-CN" sz="1400" dirty="0"/>
                  <a:t>Buffer</a:t>
                </a:r>
                <a:r>
                  <a:rPr lang="zh-CN" altLang="en-US" sz="1400" dirty="0"/>
                  <a:t>（数据缓冲区）在其中双向传递是数据</a:t>
                </a:r>
              </a:p>
            </p:txBody>
          </p:sp>
        </p:grpSp>
        <p:grpSp>
          <p:nvGrpSpPr>
            <p:cNvPr id="29" name="组合 28">
              <a:extLst>
                <a:ext uri="{FF2B5EF4-FFF2-40B4-BE49-F238E27FC236}">
                  <a16:creationId xmlns:a16="http://schemas.microsoft.com/office/drawing/2014/main" id="{30283FCB-EC05-4BA9-BE6D-ED2937603B07}"/>
                </a:ext>
              </a:extLst>
            </p:cNvPr>
            <p:cNvGrpSpPr/>
            <p:nvPr/>
          </p:nvGrpSpPr>
          <p:grpSpPr>
            <a:xfrm>
              <a:off x="5022154" y="4061937"/>
              <a:ext cx="1324308" cy="483476"/>
              <a:chOff x="4850498" y="4529331"/>
              <a:chExt cx="1324308" cy="483476"/>
            </a:xfrm>
          </p:grpSpPr>
          <p:sp>
            <p:nvSpPr>
              <p:cNvPr id="26" name="矩形 25">
                <a:extLst>
                  <a:ext uri="{FF2B5EF4-FFF2-40B4-BE49-F238E27FC236}">
                    <a16:creationId xmlns:a16="http://schemas.microsoft.com/office/drawing/2014/main" id="{911F0B97-E472-49DD-970D-8C22B52DF537}"/>
                  </a:ext>
                </a:extLst>
              </p:cNvPr>
              <p:cNvSpPr/>
              <p:nvPr/>
            </p:nvSpPr>
            <p:spPr>
              <a:xfrm>
                <a:off x="5050195" y="4529331"/>
                <a:ext cx="924914" cy="4834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Buffer</a:t>
                </a:r>
                <a:endParaRPr lang="zh-CN" altLang="en-US" dirty="0"/>
              </a:p>
            </p:txBody>
          </p:sp>
          <p:sp>
            <p:nvSpPr>
              <p:cNvPr id="27" name="箭头: 虚尾 26">
                <a:extLst>
                  <a:ext uri="{FF2B5EF4-FFF2-40B4-BE49-F238E27FC236}">
                    <a16:creationId xmlns:a16="http://schemas.microsoft.com/office/drawing/2014/main" id="{7F5FC026-875A-4EC8-916E-ED5AC65A55EA}"/>
                  </a:ext>
                </a:extLst>
              </p:cNvPr>
              <p:cNvSpPr/>
              <p:nvPr/>
            </p:nvSpPr>
            <p:spPr>
              <a:xfrm>
                <a:off x="5975109" y="4632100"/>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虚尾 27">
                <a:extLst>
                  <a:ext uri="{FF2B5EF4-FFF2-40B4-BE49-F238E27FC236}">
                    <a16:creationId xmlns:a16="http://schemas.microsoft.com/office/drawing/2014/main" id="{166DA1E4-EDD4-4E04-8D3B-060CD6613632}"/>
                  </a:ext>
                </a:extLst>
              </p:cNvPr>
              <p:cNvSpPr/>
              <p:nvPr/>
            </p:nvSpPr>
            <p:spPr>
              <a:xfrm rot="10800000">
                <a:off x="4850498" y="4632099"/>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a:extLst>
                <a:ext uri="{FF2B5EF4-FFF2-40B4-BE49-F238E27FC236}">
                  <a16:creationId xmlns:a16="http://schemas.microsoft.com/office/drawing/2014/main" id="{7093234F-5726-4033-8B04-47A0E012234B}"/>
                </a:ext>
              </a:extLst>
            </p:cNvPr>
            <p:cNvGrpSpPr/>
            <p:nvPr/>
          </p:nvGrpSpPr>
          <p:grpSpPr>
            <a:xfrm>
              <a:off x="2709688" y="5974820"/>
              <a:ext cx="1324308" cy="483476"/>
              <a:chOff x="4850498" y="4529331"/>
              <a:chExt cx="1324308" cy="483476"/>
            </a:xfrm>
          </p:grpSpPr>
          <p:sp>
            <p:nvSpPr>
              <p:cNvPr id="34" name="矩形 33">
                <a:extLst>
                  <a:ext uri="{FF2B5EF4-FFF2-40B4-BE49-F238E27FC236}">
                    <a16:creationId xmlns:a16="http://schemas.microsoft.com/office/drawing/2014/main" id="{237D1084-45B0-46A6-9251-1E3893E8A7ED}"/>
                  </a:ext>
                </a:extLst>
              </p:cNvPr>
              <p:cNvSpPr/>
              <p:nvPr/>
            </p:nvSpPr>
            <p:spPr>
              <a:xfrm>
                <a:off x="5050195" y="4529331"/>
                <a:ext cx="924914" cy="4834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Buffer</a:t>
                </a:r>
                <a:endParaRPr lang="zh-CN" altLang="en-US" dirty="0"/>
              </a:p>
            </p:txBody>
          </p:sp>
          <p:sp>
            <p:nvSpPr>
              <p:cNvPr id="35" name="箭头: 虚尾 34">
                <a:extLst>
                  <a:ext uri="{FF2B5EF4-FFF2-40B4-BE49-F238E27FC236}">
                    <a16:creationId xmlns:a16="http://schemas.microsoft.com/office/drawing/2014/main" id="{FF113CB2-1B63-4808-90CE-6302E181DC0C}"/>
                  </a:ext>
                </a:extLst>
              </p:cNvPr>
              <p:cNvSpPr/>
              <p:nvPr/>
            </p:nvSpPr>
            <p:spPr>
              <a:xfrm>
                <a:off x="5975109" y="4632100"/>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虚尾 35">
                <a:extLst>
                  <a:ext uri="{FF2B5EF4-FFF2-40B4-BE49-F238E27FC236}">
                    <a16:creationId xmlns:a16="http://schemas.microsoft.com/office/drawing/2014/main" id="{929E174F-398F-46DB-9300-924D5AF19EC2}"/>
                  </a:ext>
                </a:extLst>
              </p:cNvPr>
              <p:cNvSpPr/>
              <p:nvPr/>
            </p:nvSpPr>
            <p:spPr>
              <a:xfrm rot="10800000">
                <a:off x="4850498" y="4632099"/>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463604F0-689F-4CF8-A652-BD27816EFF93}"/>
                </a:ext>
              </a:extLst>
            </p:cNvPr>
            <p:cNvGrpSpPr/>
            <p:nvPr/>
          </p:nvGrpSpPr>
          <p:grpSpPr>
            <a:xfrm>
              <a:off x="7579932" y="5974820"/>
              <a:ext cx="1324308" cy="483476"/>
              <a:chOff x="4850498" y="4529331"/>
              <a:chExt cx="1324308" cy="483476"/>
            </a:xfrm>
          </p:grpSpPr>
          <p:sp>
            <p:nvSpPr>
              <p:cNvPr id="38" name="矩形 37">
                <a:extLst>
                  <a:ext uri="{FF2B5EF4-FFF2-40B4-BE49-F238E27FC236}">
                    <a16:creationId xmlns:a16="http://schemas.microsoft.com/office/drawing/2014/main" id="{17E800D5-47D0-4AB3-A14E-7192AC0F2B6C}"/>
                  </a:ext>
                </a:extLst>
              </p:cNvPr>
              <p:cNvSpPr/>
              <p:nvPr/>
            </p:nvSpPr>
            <p:spPr>
              <a:xfrm>
                <a:off x="5050195" y="4529331"/>
                <a:ext cx="924914" cy="4834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Buffer</a:t>
                </a:r>
                <a:endParaRPr lang="zh-CN" altLang="en-US" dirty="0"/>
              </a:p>
            </p:txBody>
          </p:sp>
          <p:sp>
            <p:nvSpPr>
              <p:cNvPr id="39" name="箭头: 虚尾 38">
                <a:extLst>
                  <a:ext uri="{FF2B5EF4-FFF2-40B4-BE49-F238E27FC236}">
                    <a16:creationId xmlns:a16="http://schemas.microsoft.com/office/drawing/2014/main" id="{23C5EF18-3F49-4D82-9387-C425448327D5}"/>
                  </a:ext>
                </a:extLst>
              </p:cNvPr>
              <p:cNvSpPr/>
              <p:nvPr/>
            </p:nvSpPr>
            <p:spPr>
              <a:xfrm>
                <a:off x="5975109" y="4632100"/>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箭头: 虚尾 39">
                <a:extLst>
                  <a:ext uri="{FF2B5EF4-FFF2-40B4-BE49-F238E27FC236}">
                    <a16:creationId xmlns:a16="http://schemas.microsoft.com/office/drawing/2014/main" id="{E1A12EFE-B8E8-4A98-935C-34D6DF675616}"/>
                  </a:ext>
                </a:extLst>
              </p:cNvPr>
              <p:cNvSpPr/>
              <p:nvPr/>
            </p:nvSpPr>
            <p:spPr>
              <a:xfrm rot="10800000">
                <a:off x="4850498" y="4632099"/>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2" name="连接符: 肘形 41">
              <a:extLst>
                <a:ext uri="{FF2B5EF4-FFF2-40B4-BE49-F238E27FC236}">
                  <a16:creationId xmlns:a16="http://schemas.microsoft.com/office/drawing/2014/main" id="{20D586BB-B028-4839-959B-E51C55D6620A}"/>
                </a:ext>
              </a:extLst>
            </p:cNvPr>
            <p:cNvCxnSpPr>
              <a:cxnSpLocks/>
              <a:stCxn id="19" idx="2"/>
              <a:endCxn id="34" idx="0"/>
            </p:cNvCxnSpPr>
            <p:nvPr/>
          </p:nvCxnSpPr>
          <p:spPr>
            <a:xfrm rot="16200000" flipH="1">
              <a:off x="2629224" y="5232202"/>
              <a:ext cx="546538" cy="938697"/>
            </a:xfrm>
            <a:prstGeom prst="bentConnector3">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a:extLst>
                <a:ext uri="{FF2B5EF4-FFF2-40B4-BE49-F238E27FC236}">
                  <a16:creationId xmlns:a16="http://schemas.microsoft.com/office/drawing/2014/main" id="{45F2E890-034C-40AF-84F3-A5DDADFED7DC}"/>
                </a:ext>
              </a:extLst>
            </p:cNvPr>
            <p:cNvCxnSpPr>
              <a:cxnSpLocks/>
              <a:stCxn id="38" idx="0"/>
              <a:endCxn id="18" idx="3"/>
            </p:cNvCxnSpPr>
            <p:nvPr/>
          </p:nvCxnSpPr>
          <p:spPr>
            <a:xfrm rot="5400000" flipH="1" flipV="1">
              <a:off x="8456561" y="5213809"/>
              <a:ext cx="546537" cy="975486"/>
            </a:xfrm>
            <a:prstGeom prst="bentConnector3">
              <a:avLst>
                <a:gd name="adj1" fmla="val 10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连接符: 肘形 46">
              <a:extLst>
                <a:ext uri="{FF2B5EF4-FFF2-40B4-BE49-F238E27FC236}">
                  <a16:creationId xmlns:a16="http://schemas.microsoft.com/office/drawing/2014/main" id="{58E33CF5-082D-4215-83D2-BFDF5138FB13}"/>
                </a:ext>
              </a:extLst>
            </p:cNvPr>
            <p:cNvCxnSpPr>
              <a:stCxn id="18" idx="3"/>
              <a:endCxn id="39" idx="3"/>
            </p:cNvCxnSpPr>
            <p:nvPr/>
          </p:nvCxnSpPr>
          <p:spPr>
            <a:xfrm rot="5400000">
              <a:off x="8666769" y="5665754"/>
              <a:ext cx="788275" cy="313332"/>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EE79E864-9CC4-446B-AFB9-1E828571F5D1}"/>
                </a:ext>
              </a:extLst>
            </p:cNvPr>
            <p:cNvSpPr txBox="1"/>
            <p:nvPr/>
          </p:nvSpPr>
          <p:spPr>
            <a:xfrm>
              <a:off x="4210659" y="5157115"/>
              <a:ext cx="3312125" cy="830997"/>
            </a:xfrm>
            <a:prstGeom prst="rect">
              <a:avLst/>
            </a:prstGeom>
            <a:noFill/>
            <a:ln>
              <a:solidFill>
                <a:srgbClr val="FF0000"/>
              </a:solidFill>
            </a:ln>
          </p:spPr>
          <p:txBody>
            <a:bodyPr wrap="none" rtlCol="0">
              <a:spAutoFit/>
            </a:bodyPr>
            <a:lstStyle/>
            <a:p>
              <a:r>
                <a:rPr lang="en-US" altLang="zh-CN" sz="1200" dirty="0">
                  <a:solidFill>
                    <a:srgbClr val="002060"/>
                  </a:solidFill>
                </a:rPr>
                <a:t>Channel</a:t>
              </a:r>
              <a:r>
                <a:rPr lang="zh-CN" altLang="en-US" sz="1200" dirty="0">
                  <a:solidFill>
                    <a:srgbClr val="002060"/>
                  </a:solidFill>
                </a:rPr>
                <a:t>就像铁路在</a:t>
              </a:r>
              <a:r>
                <a:rPr lang="en-US" altLang="zh-CN" sz="1200" dirty="0">
                  <a:solidFill>
                    <a:srgbClr val="002060"/>
                  </a:solidFill>
                </a:rPr>
                <a:t>Java</a:t>
              </a:r>
              <a:r>
                <a:rPr lang="zh-CN" altLang="en-US" sz="1200" dirty="0">
                  <a:solidFill>
                    <a:srgbClr val="002060"/>
                  </a:solidFill>
                </a:rPr>
                <a:t>程序和存储段建立通道</a:t>
              </a:r>
              <a:endParaRPr lang="en-US" altLang="zh-CN" sz="1200" dirty="0">
                <a:solidFill>
                  <a:srgbClr val="002060"/>
                </a:solidFill>
              </a:endParaRPr>
            </a:p>
            <a:p>
              <a:endParaRPr lang="en-US" altLang="zh-CN" sz="1200" dirty="0">
                <a:solidFill>
                  <a:srgbClr val="002060"/>
                </a:solidFill>
              </a:endParaRPr>
            </a:p>
            <a:p>
              <a:r>
                <a:rPr lang="en-US" altLang="zh-CN" sz="1200" dirty="0">
                  <a:solidFill>
                    <a:srgbClr val="002060"/>
                  </a:solidFill>
                </a:rPr>
                <a:t>Buffer</a:t>
              </a:r>
              <a:r>
                <a:rPr lang="zh-CN" altLang="en-US" sz="1200" dirty="0">
                  <a:solidFill>
                    <a:srgbClr val="002060"/>
                  </a:solidFill>
                </a:rPr>
                <a:t>就像火车在</a:t>
              </a:r>
              <a:r>
                <a:rPr lang="en-US" altLang="zh-CN" sz="1200" dirty="0">
                  <a:solidFill>
                    <a:srgbClr val="002060"/>
                  </a:solidFill>
                </a:rPr>
                <a:t>Java</a:t>
              </a:r>
              <a:r>
                <a:rPr lang="zh-CN" altLang="en-US" sz="1200" dirty="0">
                  <a:solidFill>
                    <a:srgbClr val="002060"/>
                  </a:solidFill>
                </a:rPr>
                <a:t>程序和存储端</a:t>
              </a:r>
              <a:endParaRPr lang="en-US" altLang="zh-CN" sz="1200" dirty="0">
                <a:solidFill>
                  <a:srgbClr val="002060"/>
                </a:solidFill>
              </a:endParaRPr>
            </a:p>
            <a:p>
              <a:r>
                <a:rPr lang="zh-CN" altLang="en-US" sz="1200" dirty="0">
                  <a:solidFill>
                    <a:srgbClr val="002060"/>
                  </a:solidFill>
                </a:rPr>
                <a:t>往复装在数据和卸载数据</a:t>
              </a:r>
            </a:p>
          </p:txBody>
        </p:sp>
        <p:sp>
          <p:nvSpPr>
            <p:cNvPr id="53" name="文本框 52">
              <a:extLst>
                <a:ext uri="{FF2B5EF4-FFF2-40B4-BE49-F238E27FC236}">
                  <a16:creationId xmlns:a16="http://schemas.microsoft.com/office/drawing/2014/main" id="{3D70D444-B23D-4DE4-8FC6-8A21186892D2}"/>
                </a:ext>
              </a:extLst>
            </p:cNvPr>
            <p:cNvSpPr txBox="1"/>
            <p:nvPr/>
          </p:nvSpPr>
          <p:spPr>
            <a:xfrm>
              <a:off x="2553679" y="5677215"/>
              <a:ext cx="697627" cy="246221"/>
            </a:xfrm>
            <a:prstGeom prst="rect">
              <a:avLst/>
            </a:prstGeom>
            <a:noFill/>
          </p:spPr>
          <p:txBody>
            <a:bodyPr wrap="none" rtlCol="0">
              <a:spAutoFit/>
            </a:bodyPr>
            <a:lstStyle/>
            <a:p>
              <a:r>
                <a:rPr lang="zh-CN" altLang="en-US" sz="1000" dirty="0"/>
                <a:t>装载数据</a:t>
              </a:r>
            </a:p>
          </p:txBody>
        </p:sp>
        <p:sp>
          <p:nvSpPr>
            <p:cNvPr id="54" name="文本框 53">
              <a:extLst>
                <a:ext uri="{FF2B5EF4-FFF2-40B4-BE49-F238E27FC236}">
                  <a16:creationId xmlns:a16="http://schemas.microsoft.com/office/drawing/2014/main" id="{7C8199F6-D4F4-4A8A-8ACB-E0E04CBCE36D}"/>
                </a:ext>
              </a:extLst>
            </p:cNvPr>
            <p:cNvSpPr txBox="1"/>
            <p:nvPr/>
          </p:nvSpPr>
          <p:spPr>
            <a:xfrm>
              <a:off x="7893272" y="5578129"/>
              <a:ext cx="697627" cy="246221"/>
            </a:xfrm>
            <a:prstGeom prst="rect">
              <a:avLst/>
            </a:prstGeom>
            <a:noFill/>
          </p:spPr>
          <p:txBody>
            <a:bodyPr wrap="none" rtlCol="0">
              <a:spAutoFit/>
            </a:bodyPr>
            <a:lstStyle/>
            <a:p>
              <a:r>
                <a:rPr lang="zh-CN" altLang="en-US" sz="1000" dirty="0"/>
                <a:t>卸载数据</a:t>
              </a:r>
            </a:p>
          </p:txBody>
        </p:sp>
        <p:sp>
          <p:nvSpPr>
            <p:cNvPr id="55" name="文本框 54">
              <a:extLst>
                <a:ext uri="{FF2B5EF4-FFF2-40B4-BE49-F238E27FC236}">
                  <a16:creationId xmlns:a16="http://schemas.microsoft.com/office/drawing/2014/main" id="{E551561C-8CAB-4DD1-B6B6-B0238FA1764D}"/>
                </a:ext>
              </a:extLst>
            </p:cNvPr>
            <p:cNvSpPr txBox="1"/>
            <p:nvPr/>
          </p:nvSpPr>
          <p:spPr>
            <a:xfrm>
              <a:off x="8890434" y="5677677"/>
              <a:ext cx="697627" cy="246221"/>
            </a:xfrm>
            <a:prstGeom prst="rect">
              <a:avLst/>
            </a:prstGeom>
            <a:noFill/>
          </p:spPr>
          <p:txBody>
            <a:bodyPr wrap="none" rtlCol="0">
              <a:spAutoFit/>
            </a:bodyPr>
            <a:lstStyle/>
            <a:p>
              <a:r>
                <a:rPr lang="zh-CN" altLang="en-US" sz="1000" dirty="0"/>
                <a:t>装载数据</a:t>
              </a:r>
            </a:p>
          </p:txBody>
        </p:sp>
      </p:grpSp>
    </p:spTree>
    <p:extLst>
      <p:ext uri="{BB962C8B-B14F-4D97-AF65-F5344CB8AC3E}">
        <p14:creationId xmlns:p14="http://schemas.microsoft.com/office/powerpoint/2010/main" val="1093396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Java - String.intern()</a:t>
            </a:r>
            <a:endParaRPr lang="zh-CN" altLang="en-US" dirty="0"/>
          </a:p>
        </p:txBody>
      </p:sp>
      <p:grpSp>
        <p:nvGrpSpPr>
          <p:cNvPr id="113" name="组合 112">
            <a:extLst>
              <a:ext uri="{FF2B5EF4-FFF2-40B4-BE49-F238E27FC236}">
                <a16:creationId xmlns:a16="http://schemas.microsoft.com/office/drawing/2014/main" id="{76979B49-68A2-4B87-B1B0-17B3757D4EBD}"/>
              </a:ext>
            </a:extLst>
          </p:cNvPr>
          <p:cNvGrpSpPr/>
          <p:nvPr/>
        </p:nvGrpSpPr>
        <p:grpSpPr>
          <a:xfrm>
            <a:off x="220716" y="419935"/>
            <a:ext cx="5570483" cy="3002103"/>
            <a:chOff x="220716" y="419935"/>
            <a:chExt cx="5570483" cy="3002103"/>
          </a:xfrm>
        </p:grpSpPr>
        <p:grpSp>
          <p:nvGrpSpPr>
            <p:cNvPr id="41" name="组合 40">
              <a:extLst>
                <a:ext uri="{FF2B5EF4-FFF2-40B4-BE49-F238E27FC236}">
                  <a16:creationId xmlns:a16="http://schemas.microsoft.com/office/drawing/2014/main" id="{55878AF9-E127-4486-84F6-181810F27790}"/>
                </a:ext>
              </a:extLst>
            </p:cNvPr>
            <p:cNvGrpSpPr/>
            <p:nvPr/>
          </p:nvGrpSpPr>
          <p:grpSpPr>
            <a:xfrm>
              <a:off x="220717" y="419935"/>
              <a:ext cx="5570482" cy="2601926"/>
              <a:chOff x="1460938" y="844310"/>
              <a:chExt cx="5570482" cy="2601926"/>
            </a:xfrm>
          </p:grpSpPr>
          <p:sp>
            <p:nvSpPr>
              <p:cNvPr id="7" name="矩形 6">
                <a:extLst>
                  <a:ext uri="{FF2B5EF4-FFF2-40B4-BE49-F238E27FC236}">
                    <a16:creationId xmlns:a16="http://schemas.microsoft.com/office/drawing/2014/main" id="{1108D308-8C52-4110-A154-98CEB04FCAFD}"/>
                  </a:ext>
                </a:extLst>
              </p:cNvPr>
              <p:cNvSpPr/>
              <p:nvPr/>
            </p:nvSpPr>
            <p:spPr>
              <a:xfrm>
                <a:off x="1460938" y="1187669"/>
                <a:ext cx="1166648" cy="2241331"/>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0" name="矩形 9">
                <a:extLst>
                  <a:ext uri="{FF2B5EF4-FFF2-40B4-BE49-F238E27FC236}">
                    <a16:creationId xmlns:a16="http://schemas.microsoft.com/office/drawing/2014/main" id="{77200237-31B1-488C-AAE9-80F5609F2117}"/>
                  </a:ext>
                </a:extLst>
              </p:cNvPr>
              <p:cNvSpPr/>
              <p:nvPr/>
            </p:nvSpPr>
            <p:spPr>
              <a:xfrm>
                <a:off x="4351282" y="1187669"/>
                <a:ext cx="2680138" cy="2241331"/>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11" name="矩形 10">
                <a:extLst>
                  <a:ext uri="{FF2B5EF4-FFF2-40B4-BE49-F238E27FC236}">
                    <a16:creationId xmlns:a16="http://schemas.microsoft.com/office/drawing/2014/main" id="{73140087-40A6-4201-A62B-C1F64F504C36}"/>
                  </a:ext>
                </a:extLst>
              </p:cNvPr>
              <p:cNvSpPr/>
              <p:nvPr/>
            </p:nvSpPr>
            <p:spPr>
              <a:xfrm>
                <a:off x="4445875" y="1292774"/>
                <a:ext cx="2490952" cy="704193"/>
              </a:xfrm>
              <a:prstGeom prst="rect">
                <a:avLst/>
              </a:prstGeom>
              <a:solidFill>
                <a:schemeClr val="accent1">
                  <a:lumMod val="20000"/>
                  <a:lumOff val="80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12" name="矩形 11">
                <a:extLst>
                  <a:ext uri="{FF2B5EF4-FFF2-40B4-BE49-F238E27FC236}">
                    <a16:creationId xmlns:a16="http://schemas.microsoft.com/office/drawing/2014/main" id="{ABDB532F-162B-40B9-9D36-3B3850E25060}"/>
                  </a:ext>
                </a:extLst>
              </p:cNvPr>
              <p:cNvSpPr/>
              <p:nvPr/>
            </p:nvSpPr>
            <p:spPr>
              <a:xfrm>
                <a:off x="1460938" y="1576552"/>
                <a:ext cx="1166648" cy="378372"/>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str1</a:t>
                </a:r>
                <a:endParaRPr lang="zh-CN" altLang="en-US" sz="1200" b="1" dirty="0">
                  <a:solidFill>
                    <a:schemeClr val="tx1"/>
                  </a:solidFill>
                </a:endParaRPr>
              </a:p>
            </p:txBody>
          </p:sp>
          <p:sp>
            <p:nvSpPr>
              <p:cNvPr id="22" name="矩形: 圆角 21">
                <a:extLst>
                  <a:ext uri="{FF2B5EF4-FFF2-40B4-BE49-F238E27FC236}">
                    <a16:creationId xmlns:a16="http://schemas.microsoft.com/office/drawing/2014/main" id="{F30C98E6-A47A-4B58-AFF9-1D421D7614C3}"/>
                  </a:ext>
                </a:extLst>
              </p:cNvPr>
              <p:cNvSpPr/>
              <p:nvPr/>
            </p:nvSpPr>
            <p:spPr>
              <a:xfrm>
                <a:off x="4445875" y="2145423"/>
                <a:ext cx="693682" cy="325821"/>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abc</a:t>
                </a:r>
                <a:endParaRPr lang="zh-CN" altLang="en-US" sz="1400" b="1" dirty="0"/>
              </a:p>
            </p:txBody>
          </p:sp>
          <p:sp>
            <p:nvSpPr>
              <p:cNvPr id="43" name="矩形 42">
                <a:extLst>
                  <a:ext uri="{FF2B5EF4-FFF2-40B4-BE49-F238E27FC236}">
                    <a16:creationId xmlns:a16="http://schemas.microsoft.com/office/drawing/2014/main" id="{AB5A4D90-0A39-474C-A92A-82E51E46B432}"/>
                  </a:ext>
                </a:extLst>
              </p:cNvPr>
              <p:cNvSpPr/>
              <p:nvPr/>
            </p:nvSpPr>
            <p:spPr>
              <a:xfrm>
                <a:off x="1460938" y="1954924"/>
                <a:ext cx="1166648" cy="378372"/>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str2</a:t>
                </a:r>
                <a:endParaRPr lang="zh-CN" altLang="en-US" sz="1200" b="1" dirty="0">
                  <a:solidFill>
                    <a:schemeClr val="tx1"/>
                  </a:solidFill>
                </a:endParaRPr>
              </a:p>
            </p:txBody>
          </p:sp>
          <p:cxnSp>
            <p:nvCxnSpPr>
              <p:cNvPr id="24" name="直接箭头连接符 23">
                <a:extLst>
                  <a:ext uri="{FF2B5EF4-FFF2-40B4-BE49-F238E27FC236}">
                    <a16:creationId xmlns:a16="http://schemas.microsoft.com/office/drawing/2014/main" id="{A7587A6D-C960-4FCC-8C0B-16D285402B6F}"/>
                  </a:ext>
                </a:extLst>
              </p:cNvPr>
              <p:cNvCxnSpPr>
                <a:cxnSpLocks/>
                <a:stCxn id="12" idx="3"/>
                <a:endCxn id="22" idx="1"/>
              </p:cNvCxnSpPr>
              <p:nvPr/>
            </p:nvCxnSpPr>
            <p:spPr>
              <a:xfrm>
                <a:off x="2627586" y="1765738"/>
                <a:ext cx="1818289" cy="542596"/>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10E3459B-A061-4C84-AED0-4265B3B2DF88}"/>
                  </a:ext>
                </a:extLst>
              </p:cNvPr>
              <p:cNvSpPr txBox="1"/>
              <p:nvPr/>
            </p:nvSpPr>
            <p:spPr>
              <a:xfrm rot="1003720">
                <a:off x="2782681" y="1748856"/>
                <a:ext cx="1413505" cy="276999"/>
              </a:xfrm>
              <a:prstGeom prst="rect">
                <a:avLst/>
              </a:prstGeom>
              <a:noFill/>
            </p:spPr>
            <p:txBody>
              <a:bodyPr wrap="square" rtlCol="0">
                <a:spAutoFit/>
              </a:bodyPr>
              <a:lstStyle/>
              <a:p>
                <a:r>
                  <a:rPr lang="en-US" altLang="zh-CN" sz="1200" b="1" dirty="0"/>
                  <a:t>new String(</a:t>
                </a:r>
                <a:r>
                  <a:rPr lang="zh-CN" altLang="en-US" sz="1200" b="1" dirty="0"/>
                  <a:t>“</a:t>
                </a:r>
                <a:r>
                  <a:rPr lang="en-US" altLang="zh-CN" sz="1200" b="1" dirty="0"/>
                  <a:t>abc</a:t>
                </a:r>
                <a:r>
                  <a:rPr lang="zh-CN" altLang="en-US" sz="1200" b="1" dirty="0"/>
                  <a:t>”</a:t>
                </a:r>
                <a:r>
                  <a:rPr lang="en-US" altLang="zh-CN" sz="1200" b="1" dirty="0"/>
                  <a:t>)</a:t>
                </a:r>
                <a:endParaRPr lang="zh-CN" altLang="en-US" sz="1200" b="1" dirty="0"/>
              </a:p>
            </p:txBody>
          </p:sp>
          <p:sp>
            <p:nvSpPr>
              <p:cNvPr id="49" name="矩形: 圆角 48">
                <a:extLst>
                  <a:ext uri="{FF2B5EF4-FFF2-40B4-BE49-F238E27FC236}">
                    <a16:creationId xmlns:a16="http://schemas.microsoft.com/office/drawing/2014/main" id="{C7D4C887-969C-42FA-B11B-78EE40550517}"/>
                  </a:ext>
                </a:extLst>
              </p:cNvPr>
              <p:cNvSpPr/>
              <p:nvPr/>
            </p:nvSpPr>
            <p:spPr>
              <a:xfrm>
                <a:off x="4445875" y="2542845"/>
                <a:ext cx="693682" cy="325821"/>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abc</a:t>
                </a:r>
                <a:endParaRPr lang="zh-CN" altLang="en-US" sz="1400" b="1" dirty="0"/>
              </a:p>
            </p:txBody>
          </p:sp>
          <p:cxnSp>
            <p:nvCxnSpPr>
              <p:cNvPr id="50" name="直接箭头连接符 49">
                <a:extLst>
                  <a:ext uri="{FF2B5EF4-FFF2-40B4-BE49-F238E27FC236}">
                    <a16:creationId xmlns:a16="http://schemas.microsoft.com/office/drawing/2014/main" id="{C823CB97-9A0D-42DA-878E-18AF743076CF}"/>
                  </a:ext>
                </a:extLst>
              </p:cNvPr>
              <p:cNvCxnSpPr>
                <a:cxnSpLocks/>
              </p:cNvCxnSpPr>
              <p:nvPr/>
            </p:nvCxnSpPr>
            <p:spPr>
              <a:xfrm>
                <a:off x="2627586" y="2161330"/>
                <a:ext cx="1818289" cy="542596"/>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883AD8B-CAAA-4E47-BDDE-F54314631924}"/>
                  </a:ext>
                </a:extLst>
              </p:cNvPr>
              <p:cNvSpPr txBox="1"/>
              <p:nvPr/>
            </p:nvSpPr>
            <p:spPr>
              <a:xfrm rot="1003720">
                <a:off x="2782681" y="2144448"/>
                <a:ext cx="1413505" cy="276999"/>
              </a:xfrm>
              <a:prstGeom prst="rect">
                <a:avLst/>
              </a:prstGeom>
              <a:noFill/>
            </p:spPr>
            <p:txBody>
              <a:bodyPr wrap="square" rtlCol="0">
                <a:spAutoFit/>
              </a:bodyPr>
              <a:lstStyle/>
              <a:p>
                <a:r>
                  <a:rPr lang="en-US" altLang="zh-CN" sz="1200" b="1" dirty="0"/>
                  <a:t>new String(</a:t>
                </a:r>
                <a:r>
                  <a:rPr lang="zh-CN" altLang="en-US" sz="1200" b="1" dirty="0"/>
                  <a:t>“</a:t>
                </a:r>
                <a:r>
                  <a:rPr lang="en-US" altLang="zh-CN" sz="1200" b="1" dirty="0"/>
                  <a:t>abc</a:t>
                </a:r>
                <a:r>
                  <a:rPr lang="zh-CN" altLang="en-US" sz="1200" b="1" dirty="0"/>
                  <a:t>”</a:t>
                </a:r>
                <a:r>
                  <a:rPr lang="en-US" altLang="zh-CN" sz="1200" b="1" dirty="0"/>
                  <a:t>)</a:t>
                </a:r>
                <a:endParaRPr lang="zh-CN" altLang="en-US" sz="1200" b="1" dirty="0"/>
              </a:p>
            </p:txBody>
          </p:sp>
          <p:sp>
            <p:nvSpPr>
              <p:cNvPr id="32" name="文本框 31">
                <a:extLst>
                  <a:ext uri="{FF2B5EF4-FFF2-40B4-BE49-F238E27FC236}">
                    <a16:creationId xmlns:a16="http://schemas.microsoft.com/office/drawing/2014/main" id="{FFAE33EC-768C-4D5C-BE78-F22A4DD421E1}"/>
                  </a:ext>
                </a:extLst>
              </p:cNvPr>
              <p:cNvSpPr txBox="1"/>
              <p:nvPr/>
            </p:nvSpPr>
            <p:spPr>
              <a:xfrm>
                <a:off x="1836513" y="844310"/>
                <a:ext cx="415498" cy="369332"/>
              </a:xfrm>
              <a:prstGeom prst="rect">
                <a:avLst/>
              </a:prstGeom>
              <a:noFill/>
            </p:spPr>
            <p:txBody>
              <a:bodyPr wrap="none" rtlCol="0">
                <a:spAutoFit/>
              </a:bodyPr>
              <a:lstStyle/>
              <a:p>
                <a:r>
                  <a:rPr lang="zh-CN" altLang="en-US" b="1" dirty="0"/>
                  <a:t>栈</a:t>
                </a:r>
              </a:p>
            </p:txBody>
          </p:sp>
          <p:sp>
            <p:nvSpPr>
              <p:cNvPr id="57" name="文本框 56">
                <a:extLst>
                  <a:ext uri="{FF2B5EF4-FFF2-40B4-BE49-F238E27FC236}">
                    <a16:creationId xmlns:a16="http://schemas.microsoft.com/office/drawing/2014/main" id="{AECA248A-D391-43C0-95C7-2E7DDCEFA6BB}"/>
                  </a:ext>
                </a:extLst>
              </p:cNvPr>
              <p:cNvSpPr txBox="1"/>
              <p:nvPr/>
            </p:nvSpPr>
            <p:spPr>
              <a:xfrm>
                <a:off x="5483602" y="3076904"/>
                <a:ext cx="415498" cy="369332"/>
              </a:xfrm>
              <a:prstGeom prst="rect">
                <a:avLst/>
              </a:prstGeom>
              <a:noFill/>
            </p:spPr>
            <p:txBody>
              <a:bodyPr wrap="square" rtlCol="0">
                <a:spAutoFit/>
              </a:bodyPr>
              <a:lstStyle/>
              <a:p>
                <a:r>
                  <a:rPr lang="zh-CN" altLang="en-US" b="1" dirty="0"/>
                  <a:t>堆</a:t>
                </a:r>
              </a:p>
            </p:txBody>
          </p:sp>
          <p:sp>
            <p:nvSpPr>
              <p:cNvPr id="58" name="文本框 57">
                <a:extLst>
                  <a:ext uri="{FF2B5EF4-FFF2-40B4-BE49-F238E27FC236}">
                    <a16:creationId xmlns:a16="http://schemas.microsoft.com/office/drawing/2014/main" id="{5A5E23B9-75DA-49F1-88D4-7B633CA61823}"/>
                  </a:ext>
                </a:extLst>
              </p:cNvPr>
              <p:cNvSpPr txBox="1"/>
              <p:nvPr/>
            </p:nvSpPr>
            <p:spPr>
              <a:xfrm>
                <a:off x="6532178" y="1303284"/>
                <a:ext cx="404649" cy="738664"/>
              </a:xfrm>
              <a:prstGeom prst="rect">
                <a:avLst/>
              </a:prstGeom>
              <a:noFill/>
            </p:spPr>
            <p:txBody>
              <a:bodyPr wrap="square" rtlCol="0">
                <a:spAutoFit/>
              </a:bodyPr>
              <a:lstStyle/>
              <a:p>
                <a:r>
                  <a:rPr lang="zh-CN" altLang="en-US" sz="1400" b="1" dirty="0">
                    <a:solidFill>
                      <a:srgbClr val="FF0000"/>
                    </a:solidFill>
                  </a:rPr>
                  <a:t>常量池</a:t>
                </a:r>
              </a:p>
            </p:txBody>
          </p:sp>
        </p:grpSp>
        <p:sp>
          <p:nvSpPr>
            <p:cNvPr id="112" name="文本框 111">
              <a:extLst>
                <a:ext uri="{FF2B5EF4-FFF2-40B4-BE49-F238E27FC236}">
                  <a16:creationId xmlns:a16="http://schemas.microsoft.com/office/drawing/2014/main" id="{4AF5EBC0-60AC-466C-8DEE-645183AA9B7F}"/>
                </a:ext>
              </a:extLst>
            </p:cNvPr>
            <p:cNvSpPr txBox="1"/>
            <p:nvPr/>
          </p:nvSpPr>
          <p:spPr>
            <a:xfrm>
              <a:off x="220716" y="3114261"/>
              <a:ext cx="3366799" cy="307777"/>
            </a:xfrm>
            <a:prstGeom prst="rect">
              <a:avLst/>
            </a:prstGeom>
            <a:noFill/>
          </p:spPr>
          <p:txBody>
            <a:bodyPr wrap="square" rtlCol="0">
              <a:spAutoFit/>
            </a:bodyPr>
            <a:lstStyle/>
            <a:p>
              <a:r>
                <a:rPr lang="en-US" altLang="zh-CN" sz="1400" b="1" dirty="0"/>
                <a:t>new String()</a:t>
              </a:r>
              <a:r>
                <a:rPr lang="zh-CN" altLang="en-US" sz="1400" b="1" dirty="0"/>
                <a:t>都是在堆上创建字符串对象。</a:t>
              </a:r>
              <a:endParaRPr lang="zh-CN" altLang="en-US" sz="1400" dirty="0"/>
            </a:p>
          </p:txBody>
        </p:sp>
      </p:grpSp>
      <p:grpSp>
        <p:nvGrpSpPr>
          <p:cNvPr id="115" name="组合 114">
            <a:extLst>
              <a:ext uri="{FF2B5EF4-FFF2-40B4-BE49-F238E27FC236}">
                <a16:creationId xmlns:a16="http://schemas.microsoft.com/office/drawing/2014/main" id="{35120003-FD2A-423C-BB57-4B6293A80A3C}"/>
              </a:ext>
            </a:extLst>
          </p:cNvPr>
          <p:cNvGrpSpPr/>
          <p:nvPr/>
        </p:nvGrpSpPr>
        <p:grpSpPr>
          <a:xfrm>
            <a:off x="6186125" y="402699"/>
            <a:ext cx="5643266" cy="3282141"/>
            <a:chOff x="6186125" y="402699"/>
            <a:chExt cx="5643266" cy="3282141"/>
          </a:xfrm>
        </p:grpSpPr>
        <p:grpSp>
          <p:nvGrpSpPr>
            <p:cNvPr id="84" name="组合 83">
              <a:extLst>
                <a:ext uri="{FF2B5EF4-FFF2-40B4-BE49-F238E27FC236}">
                  <a16:creationId xmlns:a16="http://schemas.microsoft.com/office/drawing/2014/main" id="{0AC7C87D-CC5E-4825-AB2B-4C12B7A7B108}"/>
                </a:ext>
              </a:extLst>
            </p:cNvPr>
            <p:cNvGrpSpPr/>
            <p:nvPr/>
          </p:nvGrpSpPr>
          <p:grpSpPr>
            <a:xfrm>
              <a:off x="6258909" y="402699"/>
              <a:ext cx="5570482" cy="2601926"/>
              <a:chOff x="430925" y="3591752"/>
              <a:chExt cx="5570482" cy="2601926"/>
            </a:xfrm>
          </p:grpSpPr>
          <p:grpSp>
            <p:nvGrpSpPr>
              <p:cNvPr id="59" name="组合 58">
                <a:extLst>
                  <a:ext uri="{FF2B5EF4-FFF2-40B4-BE49-F238E27FC236}">
                    <a16:creationId xmlns:a16="http://schemas.microsoft.com/office/drawing/2014/main" id="{C510705D-E893-4B76-837E-24709E69096B}"/>
                  </a:ext>
                </a:extLst>
              </p:cNvPr>
              <p:cNvGrpSpPr/>
              <p:nvPr/>
            </p:nvGrpSpPr>
            <p:grpSpPr>
              <a:xfrm>
                <a:off x="430925" y="3591752"/>
                <a:ext cx="5570482" cy="2601926"/>
                <a:chOff x="1460938" y="844310"/>
                <a:chExt cx="5570482" cy="2601926"/>
              </a:xfrm>
            </p:grpSpPr>
            <p:sp>
              <p:nvSpPr>
                <p:cNvPr id="60" name="矩形 59">
                  <a:extLst>
                    <a:ext uri="{FF2B5EF4-FFF2-40B4-BE49-F238E27FC236}">
                      <a16:creationId xmlns:a16="http://schemas.microsoft.com/office/drawing/2014/main" id="{CDF1FA43-251C-432C-93C9-8D03A8466900}"/>
                    </a:ext>
                  </a:extLst>
                </p:cNvPr>
                <p:cNvSpPr/>
                <p:nvPr/>
              </p:nvSpPr>
              <p:spPr>
                <a:xfrm>
                  <a:off x="1460938" y="1187669"/>
                  <a:ext cx="1166648" cy="2241331"/>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61" name="矩形 60">
                  <a:extLst>
                    <a:ext uri="{FF2B5EF4-FFF2-40B4-BE49-F238E27FC236}">
                      <a16:creationId xmlns:a16="http://schemas.microsoft.com/office/drawing/2014/main" id="{B06E7ABC-C2E2-4086-BA69-16C9A0DC3561}"/>
                    </a:ext>
                  </a:extLst>
                </p:cNvPr>
                <p:cNvSpPr/>
                <p:nvPr/>
              </p:nvSpPr>
              <p:spPr>
                <a:xfrm>
                  <a:off x="4351282" y="1187669"/>
                  <a:ext cx="2680138" cy="2241331"/>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62" name="矩形 61">
                  <a:extLst>
                    <a:ext uri="{FF2B5EF4-FFF2-40B4-BE49-F238E27FC236}">
                      <a16:creationId xmlns:a16="http://schemas.microsoft.com/office/drawing/2014/main" id="{128AB80E-8E0E-46BC-AA1E-F60629799218}"/>
                    </a:ext>
                  </a:extLst>
                </p:cNvPr>
                <p:cNvSpPr/>
                <p:nvPr/>
              </p:nvSpPr>
              <p:spPr>
                <a:xfrm>
                  <a:off x="4445875" y="1292774"/>
                  <a:ext cx="2490952" cy="704193"/>
                </a:xfrm>
                <a:prstGeom prst="rect">
                  <a:avLst/>
                </a:prstGeom>
                <a:solidFill>
                  <a:schemeClr val="accent1">
                    <a:lumMod val="20000"/>
                    <a:lumOff val="80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63" name="矩形 62">
                  <a:extLst>
                    <a:ext uri="{FF2B5EF4-FFF2-40B4-BE49-F238E27FC236}">
                      <a16:creationId xmlns:a16="http://schemas.microsoft.com/office/drawing/2014/main" id="{5D63B3CD-1BAB-43C1-974F-1CAEA9B23C22}"/>
                    </a:ext>
                  </a:extLst>
                </p:cNvPr>
                <p:cNvSpPr/>
                <p:nvPr/>
              </p:nvSpPr>
              <p:spPr>
                <a:xfrm>
                  <a:off x="1460938" y="1576552"/>
                  <a:ext cx="1166648" cy="378372"/>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str1</a:t>
                  </a:r>
                  <a:endParaRPr lang="zh-CN" altLang="en-US" sz="1200" b="1" dirty="0">
                    <a:solidFill>
                      <a:schemeClr val="tx1"/>
                    </a:solidFill>
                  </a:endParaRPr>
                </a:p>
              </p:txBody>
            </p:sp>
            <p:sp>
              <p:nvSpPr>
                <p:cNvPr id="64" name="矩形: 圆角 63">
                  <a:extLst>
                    <a:ext uri="{FF2B5EF4-FFF2-40B4-BE49-F238E27FC236}">
                      <a16:creationId xmlns:a16="http://schemas.microsoft.com/office/drawing/2014/main" id="{CB91D377-BB93-47EB-A947-03266C5E2BDD}"/>
                    </a:ext>
                  </a:extLst>
                </p:cNvPr>
                <p:cNvSpPr/>
                <p:nvPr/>
              </p:nvSpPr>
              <p:spPr>
                <a:xfrm>
                  <a:off x="4629807" y="1447470"/>
                  <a:ext cx="693682" cy="325821"/>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abc</a:t>
                  </a:r>
                  <a:endParaRPr lang="zh-CN" altLang="en-US" sz="1400" b="1" dirty="0"/>
                </a:p>
              </p:txBody>
            </p:sp>
            <p:sp>
              <p:nvSpPr>
                <p:cNvPr id="65" name="矩形 64">
                  <a:extLst>
                    <a:ext uri="{FF2B5EF4-FFF2-40B4-BE49-F238E27FC236}">
                      <a16:creationId xmlns:a16="http://schemas.microsoft.com/office/drawing/2014/main" id="{F800528F-3382-401A-89A1-FA2E2BCE6057}"/>
                    </a:ext>
                  </a:extLst>
                </p:cNvPr>
                <p:cNvSpPr/>
                <p:nvPr/>
              </p:nvSpPr>
              <p:spPr>
                <a:xfrm>
                  <a:off x="1460938" y="1954924"/>
                  <a:ext cx="1166648" cy="378372"/>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str2</a:t>
                  </a:r>
                  <a:endParaRPr lang="zh-CN" altLang="en-US" sz="1200" b="1" dirty="0">
                    <a:solidFill>
                      <a:schemeClr val="tx1"/>
                    </a:solidFill>
                  </a:endParaRPr>
                </a:p>
              </p:txBody>
            </p:sp>
            <p:cxnSp>
              <p:nvCxnSpPr>
                <p:cNvPr id="66" name="直接箭头连接符 65">
                  <a:extLst>
                    <a:ext uri="{FF2B5EF4-FFF2-40B4-BE49-F238E27FC236}">
                      <a16:creationId xmlns:a16="http://schemas.microsoft.com/office/drawing/2014/main" id="{175769BA-7C0D-4B22-A012-4876A68C544D}"/>
                    </a:ext>
                  </a:extLst>
                </p:cNvPr>
                <p:cNvCxnSpPr>
                  <a:cxnSpLocks/>
                  <a:stCxn id="63" idx="3"/>
                  <a:endCxn id="64" idx="1"/>
                </p:cNvCxnSpPr>
                <p:nvPr/>
              </p:nvCxnSpPr>
              <p:spPr>
                <a:xfrm flipV="1">
                  <a:off x="2627586" y="1610381"/>
                  <a:ext cx="2002221" cy="155357"/>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659EB0FD-6A06-4E74-86EF-B3C522120F8C}"/>
                    </a:ext>
                  </a:extLst>
                </p:cNvPr>
                <p:cNvSpPr txBox="1"/>
                <p:nvPr/>
              </p:nvSpPr>
              <p:spPr>
                <a:xfrm rot="21341270">
                  <a:off x="2781139" y="1435990"/>
                  <a:ext cx="1413505" cy="276999"/>
                </a:xfrm>
                <a:prstGeom prst="rect">
                  <a:avLst/>
                </a:prstGeom>
                <a:noFill/>
              </p:spPr>
              <p:txBody>
                <a:bodyPr wrap="square" rtlCol="0">
                  <a:spAutoFit/>
                </a:bodyPr>
                <a:lstStyle/>
                <a:p>
                  <a:r>
                    <a:rPr lang="en-US" altLang="zh-CN" sz="1200" b="1" dirty="0"/>
                    <a:t>str1=</a:t>
                  </a:r>
                  <a:r>
                    <a:rPr lang="zh-CN" altLang="en-US" sz="1200" b="1" dirty="0"/>
                    <a:t>“</a:t>
                  </a:r>
                  <a:r>
                    <a:rPr lang="en-US" altLang="zh-CN" sz="1200" b="1" dirty="0"/>
                    <a:t>abc</a:t>
                  </a:r>
                  <a:r>
                    <a:rPr lang="zh-CN" altLang="en-US" sz="1200" b="1" dirty="0"/>
                    <a:t>”</a:t>
                  </a:r>
                </a:p>
              </p:txBody>
            </p:sp>
            <p:sp>
              <p:nvSpPr>
                <p:cNvPr id="68" name="矩形: 圆角 67">
                  <a:extLst>
                    <a:ext uri="{FF2B5EF4-FFF2-40B4-BE49-F238E27FC236}">
                      <a16:creationId xmlns:a16="http://schemas.microsoft.com/office/drawing/2014/main" id="{16566F0C-21C3-44AD-A780-0250701CD1F1}"/>
                    </a:ext>
                  </a:extLst>
                </p:cNvPr>
                <p:cNvSpPr/>
                <p:nvPr/>
              </p:nvSpPr>
              <p:spPr>
                <a:xfrm>
                  <a:off x="4540468" y="2751700"/>
                  <a:ext cx="693682" cy="325821"/>
                </a:xfrm>
                <a:prstGeom prst="roundRect">
                  <a:avLst>
                    <a:gd name="adj" fmla="val 16667"/>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abc</a:t>
                  </a:r>
                  <a:endParaRPr lang="zh-CN" altLang="en-US" sz="1400" b="1" dirty="0"/>
                </a:p>
              </p:txBody>
            </p:sp>
            <p:cxnSp>
              <p:nvCxnSpPr>
                <p:cNvPr id="69" name="直接箭头连接符 68">
                  <a:extLst>
                    <a:ext uri="{FF2B5EF4-FFF2-40B4-BE49-F238E27FC236}">
                      <a16:creationId xmlns:a16="http://schemas.microsoft.com/office/drawing/2014/main" id="{AA56D6B5-C7B5-4136-84C5-3F49E5411C66}"/>
                    </a:ext>
                  </a:extLst>
                </p:cNvPr>
                <p:cNvCxnSpPr>
                  <a:cxnSpLocks/>
                  <a:endCxn id="64" idx="1"/>
                </p:cNvCxnSpPr>
                <p:nvPr/>
              </p:nvCxnSpPr>
              <p:spPr>
                <a:xfrm flipV="1">
                  <a:off x="2627586" y="1610381"/>
                  <a:ext cx="2002221" cy="550950"/>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CEB38AF2-6A0B-4EC8-BA50-B13C639B4043}"/>
                    </a:ext>
                  </a:extLst>
                </p:cNvPr>
                <p:cNvSpPr txBox="1"/>
                <p:nvPr/>
              </p:nvSpPr>
              <p:spPr>
                <a:xfrm rot="20865860">
                  <a:off x="2778152" y="1702724"/>
                  <a:ext cx="1413505" cy="276999"/>
                </a:xfrm>
                <a:prstGeom prst="rect">
                  <a:avLst/>
                </a:prstGeom>
                <a:noFill/>
              </p:spPr>
              <p:txBody>
                <a:bodyPr wrap="square" rtlCol="0">
                  <a:spAutoFit/>
                </a:bodyPr>
                <a:lstStyle/>
                <a:p>
                  <a:r>
                    <a:rPr lang="en-US" altLang="zh-CN" sz="1200" b="1" dirty="0"/>
                    <a:t>str2=</a:t>
                  </a:r>
                  <a:r>
                    <a:rPr lang="zh-CN" altLang="en-US" sz="1200" b="1" dirty="0"/>
                    <a:t>“</a:t>
                  </a:r>
                  <a:r>
                    <a:rPr lang="en-US" altLang="zh-CN" sz="1200" b="1" dirty="0"/>
                    <a:t>abc</a:t>
                  </a:r>
                  <a:r>
                    <a:rPr lang="zh-CN" altLang="en-US" sz="1200" b="1" dirty="0"/>
                    <a:t>”</a:t>
                  </a:r>
                </a:p>
              </p:txBody>
            </p:sp>
            <p:sp>
              <p:nvSpPr>
                <p:cNvPr id="71" name="文本框 70">
                  <a:extLst>
                    <a:ext uri="{FF2B5EF4-FFF2-40B4-BE49-F238E27FC236}">
                      <a16:creationId xmlns:a16="http://schemas.microsoft.com/office/drawing/2014/main" id="{AED0D818-D6CB-430E-A563-C8ABC1683356}"/>
                    </a:ext>
                  </a:extLst>
                </p:cNvPr>
                <p:cNvSpPr txBox="1"/>
                <p:nvPr/>
              </p:nvSpPr>
              <p:spPr>
                <a:xfrm>
                  <a:off x="1836513" y="844310"/>
                  <a:ext cx="415498" cy="369332"/>
                </a:xfrm>
                <a:prstGeom prst="rect">
                  <a:avLst/>
                </a:prstGeom>
                <a:noFill/>
              </p:spPr>
              <p:txBody>
                <a:bodyPr wrap="none" rtlCol="0">
                  <a:spAutoFit/>
                </a:bodyPr>
                <a:lstStyle/>
                <a:p>
                  <a:r>
                    <a:rPr lang="zh-CN" altLang="en-US" b="1" dirty="0"/>
                    <a:t>栈</a:t>
                  </a:r>
                </a:p>
              </p:txBody>
            </p:sp>
            <p:sp>
              <p:nvSpPr>
                <p:cNvPr id="72" name="文本框 71">
                  <a:extLst>
                    <a:ext uri="{FF2B5EF4-FFF2-40B4-BE49-F238E27FC236}">
                      <a16:creationId xmlns:a16="http://schemas.microsoft.com/office/drawing/2014/main" id="{0B4AEDB3-CD08-4E95-9910-468A4ACFD010}"/>
                    </a:ext>
                  </a:extLst>
                </p:cNvPr>
                <p:cNvSpPr txBox="1"/>
                <p:nvPr/>
              </p:nvSpPr>
              <p:spPr>
                <a:xfrm>
                  <a:off x="5483602" y="3076904"/>
                  <a:ext cx="415498" cy="369332"/>
                </a:xfrm>
                <a:prstGeom prst="rect">
                  <a:avLst/>
                </a:prstGeom>
                <a:noFill/>
              </p:spPr>
              <p:txBody>
                <a:bodyPr wrap="square" rtlCol="0">
                  <a:spAutoFit/>
                </a:bodyPr>
                <a:lstStyle/>
                <a:p>
                  <a:r>
                    <a:rPr lang="zh-CN" altLang="en-US" b="1" dirty="0"/>
                    <a:t>堆</a:t>
                  </a:r>
                </a:p>
              </p:txBody>
            </p:sp>
            <p:sp>
              <p:nvSpPr>
                <p:cNvPr id="73" name="文本框 72">
                  <a:extLst>
                    <a:ext uri="{FF2B5EF4-FFF2-40B4-BE49-F238E27FC236}">
                      <a16:creationId xmlns:a16="http://schemas.microsoft.com/office/drawing/2014/main" id="{0CE45AD4-D03B-46AC-AE4A-F880D14BE3FE}"/>
                    </a:ext>
                  </a:extLst>
                </p:cNvPr>
                <p:cNvSpPr txBox="1"/>
                <p:nvPr/>
              </p:nvSpPr>
              <p:spPr>
                <a:xfrm>
                  <a:off x="6532178" y="1303284"/>
                  <a:ext cx="404649" cy="738664"/>
                </a:xfrm>
                <a:prstGeom prst="rect">
                  <a:avLst/>
                </a:prstGeom>
                <a:noFill/>
              </p:spPr>
              <p:txBody>
                <a:bodyPr wrap="square" rtlCol="0">
                  <a:spAutoFit/>
                </a:bodyPr>
                <a:lstStyle/>
                <a:p>
                  <a:r>
                    <a:rPr lang="zh-CN" altLang="en-US" sz="1400" b="1" dirty="0">
                      <a:solidFill>
                        <a:srgbClr val="FF0000"/>
                      </a:solidFill>
                    </a:rPr>
                    <a:t>常量池</a:t>
                  </a:r>
                </a:p>
              </p:txBody>
            </p:sp>
          </p:grpSp>
          <p:sp>
            <p:nvSpPr>
              <p:cNvPr id="74" name="矩形 73">
                <a:extLst>
                  <a:ext uri="{FF2B5EF4-FFF2-40B4-BE49-F238E27FC236}">
                    <a16:creationId xmlns:a16="http://schemas.microsoft.com/office/drawing/2014/main" id="{400B41A9-0CA0-4C04-AF71-3045C432CF83}"/>
                  </a:ext>
                </a:extLst>
              </p:cNvPr>
              <p:cNvSpPr/>
              <p:nvPr/>
            </p:nvSpPr>
            <p:spPr>
              <a:xfrm>
                <a:off x="430925" y="5074470"/>
                <a:ext cx="1166648" cy="378372"/>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str3</a:t>
                </a:r>
                <a:endParaRPr lang="zh-CN" altLang="en-US" sz="1200" b="1" dirty="0">
                  <a:solidFill>
                    <a:schemeClr val="tx1"/>
                  </a:solidFill>
                </a:endParaRPr>
              </a:p>
            </p:txBody>
          </p:sp>
          <p:cxnSp>
            <p:nvCxnSpPr>
              <p:cNvPr id="75" name="直接箭头连接符 74">
                <a:extLst>
                  <a:ext uri="{FF2B5EF4-FFF2-40B4-BE49-F238E27FC236}">
                    <a16:creationId xmlns:a16="http://schemas.microsoft.com/office/drawing/2014/main" id="{D42EB44C-3891-4212-9A16-B026F0A56B09}"/>
                  </a:ext>
                </a:extLst>
              </p:cNvPr>
              <p:cNvCxnSpPr>
                <a:cxnSpLocks/>
                <a:stCxn id="74" idx="3"/>
                <a:endCxn id="64" idx="1"/>
              </p:cNvCxnSpPr>
              <p:nvPr/>
            </p:nvCxnSpPr>
            <p:spPr>
              <a:xfrm flipV="1">
                <a:off x="1597573" y="4357823"/>
                <a:ext cx="2002221" cy="905833"/>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F6F92A53-49BC-4FFB-A30A-EE9F2FF125F5}"/>
                  </a:ext>
                </a:extLst>
              </p:cNvPr>
              <p:cNvSpPr txBox="1"/>
              <p:nvPr/>
            </p:nvSpPr>
            <p:spPr>
              <a:xfrm rot="20109402">
                <a:off x="1804541" y="4857127"/>
                <a:ext cx="1413505" cy="276999"/>
              </a:xfrm>
              <a:prstGeom prst="rect">
                <a:avLst/>
              </a:prstGeom>
              <a:noFill/>
            </p:spPr>
            <p:txBody>
              <a:bodyPr wrap="square" rtlCol="0">
                <a:spAutoFit/>
              </a:bodyPr>
              <a:lstStyle/>
              <a:p>
                <a:r>
                  <a:rPr lang="en-US" altLang="zh-CN" sz="1200" b="1" dirty="0"/>
                  <a:t>str3=</a:t>
                </a:r>
                <a:r>
                  <a:rPr lang="zh-CN" altLang="en-US" sz="1200" b="1" dirty="0"/>
                  <a:t>“</a:t>
                </a:r>
                <a:r>
                  <a:rPr lang="en-US" altLang="zh-CN" sz="1200" b="1" dirty="0"/>
                  <a:t>ab</a:t>
                </a:r>
                <a:r>
                  <a:rPr lang="zh-CN" altLang="en-US" sz="1200" b="1" dirty="0"/>
                  <a:t>”</a:t>
                </a:r>
                <a:r>
                  <a:rPr lang="en-US" altLang="zh-CN" sz="1200" b="1" dirty="0"/>
                  <a:t>+”c”</a:t>
                </a:r>
                <a:endParaRPr lang="zh-CN" altLang="en-US" sz="1200" b="1" dirty="0"/>
              </a:p>
            </p:txBody>
          </p:sp>
          <p:sp>
            <p:nvSpPr>
              <p:cNvPr id="79" name="矩形 78">
                <a:extLst>
                  <a:ext uri="{FF2B5EF4-FFF2-40B4-BE49-F238E27FC236}">
                    <a16:creationId xmlns:a16="http://schemas.microsoft.com/office/drawing/2014/main" id="{B6D500BB-6F75-40DE-8E97-19D465D85D1C}"/>
                  </a:ext>
                </a:extLst>
              </p:cNvPr>
              <p:cNvSpPr/>
              <p:nvPr/>
            </p:nvSpPr>
            <p:spPr>
              <a:xfrm>
                <a:off x="430925" y="5457526"/>
                <a:ext cx="1166648" cy="378372"/>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str4</a:t>
                </a:r>
                <a:endParaRPr lang="zh-CN" altLang="en-US" sz="1200" b="1" dirty="0">
                  <a:solidFill>
                    <a:schemeClr val="tx1"/>
                  </a:solidFill>
                </a:endParaRPr>
              </a:p>
            </p:txBody>
          </p:sp>
          <p:cxnSp>
            <p:nvCxnSpPr>
              <p:cNvPr id="80" name="直接箭头连接符 79">
                <a:extLst>
                  <a:ext uri="{FF2B5EF4-FFF2-40B4-BE49-F238E27FC236}">
                    <a16:creationId xmlns:a16="http://schemas.microsoft.com/office/drawing/2014/main" id="{5C8930AE-D739-40DE-B098-6FB9A529DC1B}"/>
                  </a:ext>
                </a:extLst>
              </p:cNvPr>
              <p:cNvCxnSpPr>
                <a:cxnSpLocks/>
                <a:stCxn id="79" idx="3"/>
                <a:endCxn id="68" idx="1"/>
              </p:cNvCxnSpPr>
              <p:nvPr/>
            </p:nvCxnSpPr>
            <p:spPr>
              <a:xfrm>
                <a:off x="1597573" y="5646712"/>
                <a:ext cx="1912882" cy="15341"/>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3AB61756-77ED-4929-910E-940BCDADFC7F}"/>
                  </a:ext>
                </a:extLst>
              </p:cNvPr>
              <p:cNvSpPr txBox="1"/>
              <p:nvPr/>
            </p:nvSpPr>
            <p:spPr>
              <a:xfrm>
                <a:off x="1649445" y="5398550"/>
                <a:ext cx="1723695" cy="261610"/>
              </a:xfrm>
              <a:prstGeom prst="rect">
                <a:avLst/>
              </a:prstGeom>
              <a:noFill/>
            </p:spPr>
            <p:txBody>
              <a:bodyPr wrap="square" rtlCol="0">
                <a:spAutoFit/>
              </a:bodyPr>
              <a:lstStyle/>
              <a:p>
                <a:r>
                  <a:rPr lang="en-US" altLang="zh-CN" sz="1050" b="1" dirty="0"/>
                  <a:t>str4=new String(</a:t>
                </a:r>
                <a:r>
                  <a:rPr lang="zh-CN" altLang="en-US" sz="1050" b="1" dirty="0"/>
                  <a:t>“</a:t>
                </a:r>
                <a:r>
                  <a:rPr lang="en-US" altLang="zh-CN" sz="1050" b="1" dirty="0"/>
                  <a:t>abc</a:t>
                </a:r>
                <a:r>
                  <a:rPr lang="zh-CN" altLang="en-US" sz="1050" b="1" dirty="0"/>
                  <a:t>”</a:t>
                </a:r>
                <a:r>
                  <a:rPr lang="en-US" altLang="zh-CN" sz="1050" b="1" dirty="0"/>
                  <a:t>)</a:t>
                </a:r>
                <a:endParaRPr lang="zh-CN" altLang="en-US" sz="1050" b="1" dirty="0"/>
              </a:p>
            </p:txBody>
          </p:sp>
        </p:grpSp>
        <p:sp>
          <p:nvSpPr>
            <p:cNvPr id="114" name="文本框 113">
              <a:extLst>
                <a:ext uri="{FF2B5EF4-FFF2-40B4-BE49-F238E27FC236}">
                  <a16:creationId xmlns:a16="http://schemas.microsoft.com/office/drawing/2014/main" id="{0EFF1353-24D3-4373-874B-A542A7F4F8C9}"/>
                </a:ext>
              </a:extLst>
            </p:cNvPr>
            <p:cNvSpPr txBox="1"/>
            <p:nvPr/>
          </p:nvSpPr>
          <p:spPr>
            <a:xfrm>
              <a:off x="6186125" y="3038509"/>
              <a:ext cx="5643266" cy="646331"/>
            </a:xfrm>
            <a:prstGeom prst="rect">
              <a:avLst/>
            </a:prstGeom>
            <a:noFill/>
          </p:spPr>
          <p:txBody>
            <a:bodyPr wrap="square" rtlCol="0">
              <a:spAutoFit/>
            </a:bodyPr>
            <a:lstStyle/>
            <a:p>
              <a:r>
                <a:rPr lang="zh-CN" altLang="en-US" sz="1200" b="1" dirty="0"/>
                <a:t>通过字面量赋值创建字符串（如：</a:t>
              </a:r>
              <a:r>
                <a:rPr lang="en-US" altLang="zh-CN" sz="1200" b="1" dirty="0"/>
                <a:t>String str=”</a:t>
              </a:r>
              <a:r>
                <a:rPr lang="en-US" altLang="zh-CN" sz="1200" b="1" dirty="0" err="1"/>
                <a:t>twm</a:t>
              </a:r>
              <a:r>
                <a:rPr lang="en-US" altLang="zh-CN" sz="1200" b="1" dirty="0"/>
                <a:t>”</a:t>
              </a:r>
              <a:r>
                <a:rPr lang="zh-CN" altLang="en-US" sz="1200" b="1" dirty="0"/>
                <a:t>）时，会先在常量池中查找是否存在相同的字符串</a:t>
              </a:r>
              <a:r>
                <a:rPr lang="en-US" altLang="zh-CN" sz="1200" b="1" dirty="0"/>
                <a:t>:</a:t>
              </a:r>
              <a:r>
                <a:rPr lang="zh-CN" altLang="en-US" sz="1200" b="1" dirty="0">
                  <a:solidFill>
                    <a:srgbClr val="FF0000"/>
                  </a:solidFill>
                </a:rPr>
                <a:t>若存在，则将栈中的引用直接指向该字符串</a:t>
              </a:r>
              <a:r>
                <a:rPr lang="zh-CN" altLang="en-US" sz="1200" b="1" dirty="0"/>
                <a:t>；</a:t>
              </a:r>
              <a:r>
                <a:rPr lang="zh-CN" altLang="en-US" sz="1200" b="1" dirty="0">
                  <a:solidFill>
                    <a:srgbClr val="FF0000"/>
                  </a:solidFill>
                </a:rPr>
                <a:t>若不存在，则在常量池中生成一个字符串，再将栈中的引用指向该字符串</a:t>
              </a:r>
              <a:r>
                <a:rPr lang="zh-CN" altLang="en-US" sz="1200" dirty="0">
                  <a:solidFill>
                    <a:srgbClr val="FF0000"/>
                  </a:solidFill>
                </a:rPr>
                <a:t>。</a:t>
              </a:r>
              <a:endParaRPr lang="zh-CN" altLang="en-US" sz="1200" dirty="0">
                <a:solidFill>
                  <a:srgbClr val="FF0000"/>
                </a:solidFill>
                <a:effectLst/>
              </a:endParaRPr>
            </a:p>
          </p:txBody>
        </p:sp>
      </p:grpSp>
      <p:grpSp>
        <p:nvGrpSpPr>
          <p:cNvPr id="118" name="组合 117">
            <a:extLst>
              <a:ext uri="{FF2B5EF4-FFF2-40B4-BE49-F238E27FC236}">
                <a16:creationId xmlns:a16="http://schemas.microsoft.com/office/drawing/2014/main" id="{D49B3054-4311-4A07-BE2B-488425529ECD}"/>
              </a:ext>
            </a:extLst>
          </p:cNvPr>
          <p:cNvGrpSpPr/>
          <p:nvPr/>
        </p:nvGrpSpPr>
        <p:grpSpPr>
          <a:xfrm>
            <a:off x="525518" y="3820989"/>
            <a:ext cx="11065519" cy="2601926"/>
            <a:chOff x="525518" y="3820989"/>
            <a:chExt cx="11065519" cy="2601926"/>
          </a:xfrm>
        </p:grpSpPr>
        <p:grpSp>
          <p:nvGrpSpPr>
            <p:cNvPr id="111" name="组合 110">
              <a:extLst>
                <a:ext uri="{FF2B5EF4-FFF2-40B4-BE49-F238E27FC236}">
                  <a16:creationId xmlns:a16="http://schemas.microsoft.com/office/drawing/2014/main" id="{790E14CA-A5BB-4394-A0BA-FBA4392F484F}"/>
                </a:ext>
              </a:extLst>
            </p:cNvPr>
            <p:cNvGrpSpPr/>
            <p:nvPr/>
          </p:nvGrpSpPr>
          <p:grpSpPr>
            <a:xfrm>
              <a:off x="525518" y="3820989"/>
              <a:ext cx="5570482" cy="2601926"/>
              <a:chOff x="525518" y="3980635"/>
              <a:chExt cx="5570482" cy="2601926"/>
            </a:xfrm>
          </p:grpSpPr>
          <p:grpSp>
            <p:nvGrpSpPr>
              <p:cNvPr id="85" name="组合 84">
                <a:extLst>
                  <a:ext uri="{FF2B5EF4-FFF2-40B4-BE49-F238E27FC236}">
                    <a16:creationId xmlns:a16="http://schemas.microsoft.com/office/drawing/2014/main" id="{06B63C44-4199-43BF-8719-252472D10EC4}"/>
                  </a:ext>
                </a:extLst>
              </p:cNvPr>
              <p:cNvGrpSpPr/>
              <p:nvPr/>
            </p:nvGrpSpPr>
            <p:grpSpPr>
              <a:xfrm>
                <a:off x="525518" y="3980635"/>
                <a:ext cx="5570482" cy="2601926"/>
                <a:chOff x="1460938" y="844310"/>
                <a:chExt cx="5570482" cy="2601926"/>
              </a:xfrm>
            </p:grpSpPr>
            <p:sp>
              <p:nvSpPr>
                <p:cNvPr id="86" name="矩形 85">
                  <a:extLst>
                    <a:ext uri="{FF2B5EF4-FFF2-40B4-BE49-F238E27FC236}">
                      <a16:creationId xmlns:a16="http://schemas.microsoft.com/office/drawing/2014/main" id="{1F24900A-9D69-4701-B7AF-7245A3C5F097}"/>
                    </a:ext>
                  </a:extLst>
                </p:cNvPr>
                <p:cNvSpPr/>
                <p:nvPr/>
              </p:nvSpPr>
              <p:spPr>
                <a:xfrm>
                  <a:off x="1460938" y="1187669"/>
                  <a:ext cx="1166648" cy="2241331"/>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87" name="矩形 86">
                  <a:extLst>
                    <a:ext uri="{FF2B5EF4-FFF2-40B4-BE49-F238E27FC236}">
                      <a16:creationId xmlns:a16="http://schemas.microsoft.com/office/drawing/2014/main" id="{30A6B9C6-2F39-432C-9B41-FFC3A3A565F4}"/>
                    </a:ext>
                  </a:extLst>
                </p:cNvPr>
                <p:cNvSpPr/>
                <p:nvPr/>
              </p:nvSpPr>
              <p:spPr>
                <a:xfrm>
                  <a:off x="4351282" y="1187669"/>
                  <a:ext cx="2680138" cy="2241331"/>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88" name="矩形 87">
                  <a:extLst>
                    <a:ext uri="{FF2B5EF4-FFF2-40B4-BE49-F238E27FC236}">
                      <a16:creationId xmlns:a16="http://schemas.microsoft.com/office/drawing/2014/main" id="{0D79E151-F90B-44F4-970F-4BAA18021229}"/>
                    </a:ext>
                  </a:extLst>
                </p:cNvPr>
                <p:cNvSpPr/>
                <p:nvPr/>
              </p:nvSpPr>
              <p:spPr>
                <a:xfrm>
                  <a:off x="4445875" y="1292774"/>
                  <a:ext cx="2490952" cy="704193"/>
                </a:xfrm>
                <a:prstGeom prst="rect">
                  <a:avLst/>
                </a:prstGeom>
                <a:solidFill>
                  <a:schemeClr val="accent1">
                    <a:lumMod val="20000"/>
                    <a:lumOff val="80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89" name="矩形 88">
                  <a:extLst>
                    <a:ext uri="{FF2B5EF4-FFF2-40B4-BE49-F238E27FC236}">
                      <a16:creationId xmlns:a16="http://schemas.microsoft.com/office/drawing/2014/main" id="{42FD50FA-5DCB-4902-A0F4-4719C946E8D1}"/>
                    </a:ext>
                  </a:extLst>
                </p:cNvPr>
                <p:cNvSpPr/>
                <p:nvPr/>
              </p:nvSpPr>
              <p:spPr>
                <a:xfrm>
                  <a:off x="1460938" y="1576552"/>
                  <a:ext cx="1166648" cy="378372"/>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str1</a:t>
                  </a:r>
                  <a:endParaRPr lang="zh-CN" altLang="en-US" sz="1200" b="1" dirty="0">
                    <a:solidFill>
                      <a:schemeClr val="tx1"/>
                    </a:solidFill>
                  </a:endParaRPr>
                </a:p>
              </p:txBody>
            </p:sp>
            <p:sp>
              <p:nvSpPr>
                <p:cNvPr id="90" name="矩形: 圆角 89">
                  <a:extLst>
                    <a:ext uri="{FF2B5EF4-FFF2-40B4-BE49-F238E27FC236}">
                      <a16:creationId xmlns:a16="http://schemas.microsoft.com/office/drawing/2014/main" id="{DA24BC9F-C70F-4C84-ADC4-12A3CA9493B4}"/>
                    </a:ext>
                  </a:extLst>
                </p:cNvPr>
                <p:cNvSpPr/>
                <p:nvPr/>
              </p:nvSpPr>
              <p:spPr>
                <a:xfrm>
                  <a:off x="4445875" y="2145423"/>
                  <a:ext cx="693682" cy="325821"/>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abc</a:t>
                  </a:r>
                  <a:endParaRPr lang="zh-CN" altLang="en-US" sz="1400" b="1" dirty="0"/>
                </a:p>
              </p:txBody>
            </p:sp>
            <p:sp>
              <p:nvSpPr>
                <p:cNvPr id="91" name="矩形 90">
                  <a:extLst>
                    <a:ext uri="{FF2B5EF4-FFF2-40B4-BE49-F238E27FC236}">
                      <a16:creationId xmlns:a16="http://schemas.microsoft.com/office/drawing/2014/main" id="{63F853DE-61FF-458A-B4D9-DECF6398AD8C}"/>
                    </a:ext>
                  </a:extLst>
                </p:cNvPr>
                <p:cNvSpPr/>
                <p:nvPr/>
              </p:nvSpPr>
              <p:spPr>
                <a:xfrm>
                  <a:off x="1460938" y="1954924"/>
                  <a:ext cx="1166648" cy="378372"/>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str2</a:t>
                  </a:r>
                  <a:endParaRPr lang="zh-CN" altLang="en-US" sz="1200" b="1" dirty="0">
                    <a:solidFill>
                      <a:schemeClr val="tx1"/>
                    </a:solidFill>
                  </a:endParaRPr>
                </a:p>
              </p:txBody>
            </p:sp>
            <p:cxnSp>
              <p:nvCxnSpPr>
                <p:cNvPr id="92" name="直接箭头连接符 91">
                  <a:extLst>
                    <a:ext uri="{FF2B5EF4-FFF2-40B4-BE49-F238E27FC236}">
                      <a16:creationId xmlns:a16="http://schemas.microsoft.com/office/drawing/2014/main" id="{FAFBEC4A-3BA6-4EA5-8301-CAE8BFA6650B}"/>
                    </a:ext>
                  </a:extLst>
                </p:cNvPr>
                <p:cNvCxnSpPr>
                  <a:cxnSpLocks/>
                  <a:stCxn id="89" idx="3"/>
                  <a:endCxn id="90" idx="1"/>
                </p:cNvCxnSpPr>
                <p:nvPr/>
              </p:nvCxnSpPr>
              <p:spPr>
                <a:xfrm>
                  <a:off x="2627586" y="1765738"/>
                  <a:ext cx="1818289" cy="542596"/>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A1900F44-B0AE-465A-9AA7-C674980E1A0D}"/>
                    </a:ext>
                  </a:extLst>
                </p:cNvPr>
                <p:cNvSpPr txBox="1"/>
                <p:nvPr/>
              </p:nvSpPr>
              <p:spPr>
                <a:xfrm rot="1003720">
                  <a:off x="2605530" y="1780089"/>
                  <a:ext cx="1841665" cy="261610"/>
                </a:xfrm>
                <a:prstGeom prst="rect">
                  <a:avLst/>
                </a:prstGeom>
                <a:noFill/>
              </p:spPr>
              <p:txBody>
                <a:bodyPr wrap="square" rtlCol="0">
                  <a:spAutoFit/>
                </a:bodyPr>
                <a:lstStyle/>
                <a:p>
                  <a:r>
                    <a:rPr lang="en-US" altLang="zh-CN" sz="1100" b="1" dirty="0"/>
                    <a:t>str1=new String(</a:t>
                  </a:r>
                  <a:r>
                    <a:rPr lang="zh-CN" altLang="en-US" sz="1100" b="1" dirty="0"/>
                    <a:t>“</a:t>
                  </a:r>
                  <a:r>
                    <a:rPr lang="en-US" altLang="zh-CN" sz="1100" b="1" dirty="0"/>
                    <a:t>abc</a:t>
                  </a:r>
                  <a:r>
                    <a:rPr lang="zh-CN" altLang="en-US" sz="1100" b="1" dirty="0"/>
                    <a:t>”</a:t>
                  </a:r>
                  <a:r>
                    <a:rPr lang="en-US" altLang="zh-CN" sz="1100" b="1" dirty="0"/>
                    <a:t>)</a:t>
                  </a:r>
                  <a:endParaRPr lang="zh-CN" altLang="en-US" sz="1100" b="1" dirty="0"/>
                </a:p>
              </p:txBody>
            </p:sp>
            <p:sp>
              <p:nvSpPr>
                <p:cNvPr id="94" name="矩形: 圆角 93">
                  <a:extLst>
                    <a:ext uri="{FF2B5EF4-FFF2-40B4-BE49-F238E27FC236}">
                      <a16:creationId xmlns:a16="http://schemas.microsoft.com/office/drawing/2014/main" id="{44893FE3-62F7-478D-859C-7B152F12AA6D}"/>
                    </a:ext>
                  </a:extLst>
                </p:cNvPr>
                <p:cNvSpPr/>
                <p:nvPr/>
              </p:nvSpPr>
              <p:spPr>
                <a:xfrm>
                  <a:off x="4445875" y="2859534"/>
                  <a:ext cx="693682" cy="325821"/>
                </a:xfrm>
                <a:prstGeom prst="roundRect">
                  <a:avLst>
                    <a:gd name="adj" fmla="val 23119"/>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abc</a:t>
                  </a:r>
                  <a:endParaRPr lang="zh-CN" altLang="en-US" sz="1400" b="1" dirty="0"/>
                </a:p>
              </p:txBody>
            </p:sp>
            <p:cxnSp>
              <p:nvCxnSpPr>
                <p:cNvPr id="95" name="直接箭头连接符 94">
                  <a:extLst>
                    <a:ext uri="{FF2B5EF4-FFF2-40B4-BE49-F238E27FC236}">
                      <a16:creationId xmlns:a16="http://schemas.microsoft.com/office/drawing/2014/main" id="{D693999D-4345-43CE-B8B3-BA98B517A5E5}"/>
                    </a:ext>
                  </a:extLst>
                </p:cNvPr>
                <p:cNvCxnSpPr>
                  <a:cxnSpLocks/>
                  <a:endCxn id="94" idx="1"/>
                </p:cNvCxnSpPr>
                <p:nvPr/>
              </p:nvCxnSpPr>
              <p:spPr>
                <a:xfrm>
                  <a:off x="2627586" y="2161330"/>
                  <a:ext cx="1818289" cy="861115"/>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4FEC4021-58C5-4107-8CAE-3559B6EBB60F}"/>
                    </a:ext>
                  </a:extLst>
                </p:cNvPr>
                <p:cNvSpPr txBox="1"/>
                <p:nvPr/>
              </p:nvSpPr>
              <p:spPr>
                <a:xfrm>
                  <a:off x="1836513" y="844310"/>
                  <a:ext cx="415498" cy="369332"/>
                </a:xfrm>
                <a:prstGeom prst="rect">
                  <a:avLst/>
                </a:prstGeom>
                <a:noFill/>
              </p:spPr>
              <p:txBody>
                <a:bodyPr wrap="none" rtlCol="0">
                  <a:spAutoFit/>
                </a:bodyPr>
                <a:lstStyle/>
                <a:p>
                  <a:r>
                    <a:rPr lang="zh-CN" altLang="en-US" b="1" dirty="0"/>
                    <a:t>栈</a:t>
                  </a:r>
                </a:p>
              </p:txBody>
            </p:sp>
            <p:sp>
              <p:nvSpPr>
                <p:cNvPr id="98" name="文本框 97">
                  <a:extLst>
                    <a:ext uri="{FF2B5EF4-FFF2-40B4-BE49-F238E27FC236}">
                      <a16:creationId xmlns:a16="http://schemas.microsoft.com/office/drawing/2014/main" id="{26A092A3-8BD5-4E93-A9ED-FCA5ED456257}"/>
                    </a:ext>
                  </a:extLst>
                </p:cNvPr>
                <p:cNvSpPr txBox="1"/>
                <p:nvPr/>
              </p:nvSpPr>
              <p:spPr>
                <a:xfrm>
                  <a:off x="5483602" y="3076904"/>
                  <a:ext cx="415498" cy="369332"/>
                </a:xfrm>
                <a:prstGeom prst="rect">
                  <a:avLst/>
                </a:prstGeom>
                <a:noFill/>
              </p:spPr>
              <p:txBody>
                <a:bodyPr wrap="square" rtlCol="0">
                  <a:spAutoFit/>
                </a:bodyPr>
                <a:lstStyle/>
                <a:p>
                  <a:r>
                    <a:rPr lang="zh-CN" altLang="en-US" b="1" dirty="0"/>
                    <a:t>堆</a:t>
                  </a:r>
                </a:p>
              </p:txBody>
            </p:sp>
            <p:sp>
              <p:nvSpPr>
                <p:cNvPr id="99" name="文本框 98">
                  <a:extLst>
                    <a:ext uri="{FF2B5EF4-FFF2-40B4-BE49-F238E27FC236}">
                      <a16:creationId xmlns:a16="http://schemas.microsoft.com/office/drawing/2014/main" id="{5FF78850-3E33-4D8D-8132-F467F3FEB491}"/>
                    </a:ext>
                  </a:extLst>
                </p:cNvPr>
                <p:cNvSpPr txBox="1"/>
                <p:nvPr/>
              </p:nvSpPr>
              <p:spPr>
                <a:xfrm>
                  <a:off x="6532178" y="1303284"/>
                  <a:ext cx="404649" cy="738664"/>
                </a:xfrm>
                <a:prstGeom prst="rect">
                  <a:avLst/>
                </a:prstGeom>
                <a:noFill/>
              </p:spPr>
              <p:txBody>
                <a:bodyPr wrap="square" rtlCol="0">
                  <a:spAutoFit/>
                </a:bodyPr>
                <a:lstStyle/>
                <a:p>
                  <a:r>
                    <a:rPr lang="zh-CN" altLang="en-US" sz="1400" b="1" dirty="0">
                      <a:solidFill>
                        <a:srgbClr val="FF0000"/>
                      </a:solidFill>
                    </a:rPr>
                    <a:t>常量池</a:t>
                  </a:r>
                </a:p>
              </p:txBody>
            </p:sp>
          </p:grpSp>
          <p:sp>
            <p:nvSpPr>
              <p:cNvPr id="100" name="文本框 99">
                <a:extLst>
                  <a:ext uri="{FF2B5EF4-FFF2-40B4-BE49-F238E27FC236}">
                    <a16:creationId xmlns:a16="http://schemas.microsoft.com/office/drawing/2014/main" id="{07C52315-1DD9-4BDA-A5C0-8561D03A1471}"/>
                  </a:ext>
                </a:extLst>
              </p:cNvPr>
              <p:cNvSpPr txBox="1"/>
              <p:nvPr/>
            </p:nvSpPr>
            <p:spPr>
              <a:xfrm rot="1484200">
                <a:off x="1724050" y="5499141"/>
                <a:ext cx="1841665" cy="261610"/>
              </a:xfrm>
              <a:prstGeom prst="rect">
                <a:avLst/>
              </a:prstGeom>
              <a:noFill/>
            </p:spPr>
            <p:txBody>
              <a:bodyPr wrap="square" rtlCol="0">
                <a:spAutoFit/>
              </a:bodyPr>
              <a:lstStyle/>
              <a:p>
                <a:r>
                  <a:rPr lang="en-US" altLang="zh-CN" sz="1100" b="1" dirty="0"/>
                  <a:t>str2=new String(</a:t>
                </a:r>
                <a:r>
                  <a:rPr lang="zh-CN" altLang="en-US" sz="1100" b="1" dirty="0"/>
                  <a:t>“</a:t>
                </a:r>
                <a:r>
                  <a:rPr lang="en-US" altLang="zh-CN" sz="1100" b="1" dirty="0"/>
                  <a:t>abc</a:t>
                </a:r>
                <a:r>
                  <a:rPr lang="zh-CN" altLang="en-US" sz="1100" b="1" dirty="0"/>
                  <a:t>”</a:t>
                </a:r>
                <a:r>
                  <a:rPr lang="en-US" altLang="zh-CN" sz="1100" b="1" dirty="0"/>
                  <a:t>)</a:t>
                </a:r>
                <a:endParaRPr lang="zh-CN" altLang="en-US" sz="1100" b="1" dirty="0"/>
              </a:p>
            </p:txBody>
          </p:sp>
          <p:sp>
            <p:nvSpPr>
              <p:cNvPr id="102" name="矩形: 圆角 101">
                <a:extLst>
                  <a:ext uri="{FF2B5EF4-FFF2-40B4-BE49-F238E27FC236}">
                    <a16:creationId xmlns:a16="http://schemas.microsoft.com/office/drawing/2014/main" id="{FAE0201C-7A8D-46FB-936E-E7BA0D116E19}"/>
                  </a:ext>
                </a:extLst>
              </p:cNvPr>
              <p:cNvSpPr/>
              <p:nvPr/>
            </p:nvSpPr>
            <p:spPr>
              <a:xfrm>
                <a:off x="4740167" y="4541779"/>
                <a:ext cx="651640" cy="303489"/>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rPr>
                  <a:t>0xf891</a:t>
                </a:r>
                <a:endParaRPr lang="zh-CN" altLang="en-US" sz="1100" b="1" dirty="0">
                  <a:solidFill>
                    <a:schemeClr val="bg1"/>
                  </a:solidFill>
                </a:endParaRPr>
              </a:p>
            </p:txBody>
          </p:sp>
          <p:cxnSp>
            <p:nvCxnSpPr>
              <p:cNvPr id="104" name="直接箭头连接符 103">
                <a:extLst>
                  <a:ext uri="{FF2B5EF4-FFF2-40B4-BE49-F238E27FC236}">
                    <a16:creationId xmlns:a16="http://schemas.microsoft.com/office/drawing/2014/main" id="{3609DDAA-E0D0-43B1-8229-FB594A28B0A8}"/>
                  </a:ext>
                </a:extLst>
              </p:cNvPr>
              <p:cNvCxnSpPr>
                <a:cxnSpLocks/>
                <a:endCxn id="102" idx="2"/>
              </p:cNvCxnSpPr>
              <p:nvPr/>
            </p:nvCxnSpPr>
            <p:spPr>
              <a:xfrm flipV="1">
                <a:off x="4204137" y="4845268"/>
                <a:ext cx="861850" cy="64143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5" name="文本框 104">
                <a:extLst>
                  <a:ext uri="{FF2B5EF4-FFF2-40B4-BE49-F238E27FC236}">
                    <a16:creationId xmlns:a16="http://schemas.microsoft.com/office/drawing/2014/main" id="{5DAF3F78-C6B0-4266-A051-F6D096655B57}"/>
                  </a:ext>
                </a:extLst>
              </p:cNvPr>
              <p:cNvSpPr txBox="1"/>
              <p:nvPr/>
            </p:nvSpPr>
            <p:spPr>
              <a:xfrm rot="19459035">
                <a:off x="4218855" y="5107592"/>
                <a:ext cx="964730" cy="261610"/>
              </a:xfrm>
              <a:prstGeom prst="rect">
                <a:avLst/>
              </a:prstGeom>
              <a:noFill/>
            </p:spPr>
            <p:txBody>
              <a:bodyPr wrap="square" rtlCol="0">
                <a:spAutoFit/>
              </a:bodyPr>
              <a:lstStyle/>
              <a:p>
                <a:r>
                  <a:rPr lang="en-US" altLang="zh-CN" sz="1100" b="1" dirty="0">
                    <a:solidFill>
                      <a:srgbClr val="FF0000"/>
                    </a:solidFill>
                  </a:rPr>
                  <a:t>str1.intern()</a:t>
                </a:r>
                <a:endParaRPr lang="zh-CN" altLang="en-US" sz="1100" b="1" dirty="0">
                  <a:solidFill>
                    <a:srgbClr val="FF0000"/>
                  </a:solidFill>
                </a:endParaRPr>
              </a:p>
            </p:txBody>
          </p:sp>
          <p:sp>
            <p:nvSpPr>
              <p:cNvPr id="106" name="文本框 105">
                <a:extLst>
                  <a:ext uri="{FF2B5EF4-FFF2-40B4-BE49-F238E27FC236}">
                    <a16:creationId xmlns:a16="http://schemas.microsoft.com/office/drawing/2014/main" id="{61986482-F2B6-4EF7-B2FF-B7B653903113}"/>
                  </a:ext>
                </a:extLst>
              </p:cNvPr>
              <p:cNvSpPr txBox="1"/>
              <p:nvPr/>
            </p:nvSpPr>
            <p:spPr>
              <a:xfrm>
                <a:off x="3573027" y="5578641"/>
                <a:ext cx="645600" cy="261610"/>
              </a:xfrm>
              <a:prstGeom prst="rect">
                <a:avLst/>
              </a:prstGeom>
              <a:noFill/>
            </p:spPr>
            <p:txBody>
              <a:bodyPr wrap="square" rtlCol="0">
                <a:spAutoFit/>
              </a:bodyPr>
              <a:lstStyle/>
              <a:p>
                <a:r>
                  <a:rPr lang="en-US" altLang="zh-CN" sz="1100" b="1" dirty="0">
                    <a:solidFill>
                      <a:srgbClr val="FF0000"/>
                    </a:solidFill>
                  </a:rPr>
                  <a:t>0xf891</a:t>
                </a:r>
                <a:endParaRPr lang="zh-CN" altLang="en-US" sz="1100" b="1" dirty="0">
                  <a:solidFill>
                    <a:srgbClr val="FF0000"/>
                  </a:solidFill>
                </a:endParaRPr>
              </a:p>
            </p:txBody>
          </p:sp>
          <p:sp>
            <p:nvSpPr>
              <p:cNvPr id="109" name="文本框 108">
                <a:extLst>
                  <a:ext uri="{FF2B5EF4-FFF2-40B4-BE49-F238E27FC236}">
                    <a16:creationId xmlns:a16="http://schemas.microsoft.com/office/drawing/2014/main" id="{E641105A-0222-450A-94A7-6237C9092C4D}"/>
                  </a:ext>
                </a:extLst>
              </p:cNvPr>
              <p:cNvSpPr txBox="1"/>
              <p:nvPr/>
            </p:nvSpPr>
            <p:spPr>
              <a:xfrm>
                <a:off x="3587516" y="6267090"/>
                <a:ext cx="645600" cy="261610"/>
              </a:xfrm>
              <a:prstGeom prst="rect">
                <a:avLst/>
              </a:prstGeom>
              <a:noFill/>
            </p:spPr>
            <p:txBody>
              <a:bodyPr wrap="square" rtlCol="0">
                <a:spAutoFit/>
              </a:bodyPr>
              <a:lstStyle/>
              <a:p>
                <a:r>
                  <a:rPr lang="en-US" altLang="zh-CN" sz="1100" b="1" dirty="0">
                    <a:solidFill>
                      <a:srgbClr val="FF0000"/>
                    </a:solidFill>
                  </a:rPr>
                  <a:t>0xf870</a:t>
                </a:r>
                <a:endParaRPr lang="zh-CN" altLang="en-US" sz="1100" b="1" dirty="0">
                  <a:solidFill>
                    <a:srgbClr val="FF0000"/>
                  </a:solidFill>
                </a:endParaRPr>
              </a:p>
            </p:txBody>
          </p:sp>
        </p:grpSp>
        <p:sp>
          <p:nvSpPr>
            <p:cNvPr id="117" name="文本框 116">
              <a:extLst>
                <a:ext uri="{FF2B5EF4-FFF2-40B4-BE49-F238E27FC236}">
                  <a16:creationId xmlns:a16="http://schemas.microsoft.com/office/drawing/2014/main" id="{ECEB6992-700E-4457-943C-1817F4B4297B}"/>
                </a:ext>
              </a:extLst>
            </p:cNvPr>
            <p:cNvSpPr txBox="1"/>
            <p:nvPr/>
          </p:nvSpPr>
          <p:spPr>
            <a:xfrm>
              <a:off x="6173061" y="3887757"/>
              <a:ext cx="5417976" cy="2492990"/>
            </a:xfrm>
            <a:prstGeom prst="rect">
              <a:avLst/>
            </a:prstGeom>
            <a:noFill/>
          </p:spPr>
          <p:txBody>
            <a:bodyPr wrap="square" rtlCol="0">
              <a:spAutoFit/>
            </a:bodyPr>
            <a:lstStyle/>
            <a:p>
              <a:r>
                <a:rPr lang="en-US" altLang="zh-CN" sz="1200" b="1" dirty="0"/>
                <a:t>JDK 1.7</a:t>
              </a:r>
              <a:r>
                <a:rPr lang="zh-CN" altLang="en-US" sz="1200" b="1" dirty="0"/>
                <a:t>后，</a:t>
              </a:r>
              <a:r>
                <a:rPr lang="en-US" altLang="zh-CN" sz="1200" b="1" dirty="0"/>
                <a:t>intern()</a:t>
              </a:r>
              <a:r>
                <a:rPr lang="zh-CN" altLang="en-US" sz="1200" b="1" dirty="0"/>
                <a:t>方法还是会先去查询常量池中是否有已经存在</a:t>
              </a:r>
              <a:r>
                <a:rPr lang="en-US" altLang="zh-CN" sz="1200" b="1" dirty="0"/>
                <a:t>:</a:t>
              </a:r>
              <a:endParaRPr lang="zh-CN" altLang="en-US" sz="1200" dirty="0"/>
            </a:p>
            <a:p>
              <a:r>
                <a:rPr lang="zh-CN" altLang="en-US" sz="1200" b="1" dirty="0"/>
                <a:t>如果存在，则返回</a:t>
              </a:r>
              <a:r>
                <a:rPr lang="zh-CN" altLang="en-US" sz="1200" b="1" dirty="0">
                  <a:solidFill>
                    <a:srgbClr val="FF0000"/>
                  </a:solidFill>
                </a:rPr>
                <a:t>常量池中的引用</a:t>
              </a:r>
              <a:r>
                <a:rPr lang="zh-CN" altLang="en-US" sz="1200" b="1" dirty="0"/>
                <a:t>，这一点与之前没有区别，</a:t>
              </a:r>
              <a:endParaRPr lang="zh-CN" altLang="en-US" sz="1200" dirty="0"/>
            </a:p>
            <a:p>
              <a:r>
                <a:rPr lang="zh-CN" altLang="en-US" sz="1200" b="1" dirty="0"/>
                <a:t>区别在于</a:t>
              </a:r>
              <a:r>
                <a:rPr lang="en-US" altLang="zh-CN" sz="1200" b="1" dirty="0"/>
                <a:t>: </a:t>
              </a:r>
              <a:r>
                <a:rPr lang="zh-CN" altLang="en-US" sz="1200" b="1" dirty="0"/>
                <a:t>如果在常量池找不到对应的字符串，则不会再将字符串拷贝到常量池，而只是</a:t>
              </a:r>
              <a:r>
                <a:rPr lang="zh-CN" altLang="en-US" sz="1200" b="1" dirty="0">
                  <a:solidFill>
                    <a:srgbClr val="FF0000"/>
                  </a:solidFill>
                </a:rPr>
                <a:t>在常量池中生成一个对原字符串的引用</a:t>
              </a:r>
              <a:r>
                <a:rPr lang="zh-CN" altLang="en-US" sz="1200" b="1" dirty="0"/>
                <a:t>。简单的说，就是往常量池放的东西变了：原来在常量池中找不到时，复制一个副本放到常量池，</a:t>
              </a:r>
              <a:r>
                <a:rPr lang="en-US" altLang="zh-CN" sz="1200" b="1" dirty="0"/>
                <a:t>1.7</a:t>
              </a:r>
              <a:r>
                <a:rPr lang="zh-CN" altLang="en-US" sz="1200" b="1" dirty="0"/>
                <a:t>后则是将在堆上的地址引用复制到常量池。</a:t>
              </a:r>
              <a:endParaRPr lang="en-US" altLang="zh-CN" sz="1200" b="1" dirty="0"/>
            </a:p>
            <a:p>
              <a:endParaRPr lang="en-US" altLang="zh-CN" sz="1200" b="1" dirty="0"/>
            </a:p>
            <a:p>
              <a:r>
                <a:rPr lang="zh-CN" altLang="en-US" sz="1200" b="1" dirty="0"/>
                <a:t>常量字符串的“</a:t>
              </a:r>
              <a:r>
                <a:rPr lang="en-US" altLang="zh-CN" sz="1200" b="1" dirty="0"/>
                <a:t>+”</a:t>
              </a:r>
              <a:r>
                <a:rPr lang="zh-CN" altLang="en-US" sz="1200" b="1" dirty="0"/>
                <a:t>操作，编译阶段直接会合成为一个字符串</a:t>
              </a:r>
              <a:r>
                <a:rPr lang="en-US" altLang="zh-CN" sz="1200" b="1" dirty="0"/>
                <a:t>(</a:t>
              </a:r>
              <a:r>
                <a:rPr lang="zh-CN" altLang="en-US" sz="1200" b="1" dirty="0"/>
                <a:t>如</a:t>
              </a:r>
              <a:r>
                <a:rPr lang="en-US" altLang="zh-CN" sz="1200" b="1" dirty="0"/>
                <a:t>string </a:t>
              </a:r>
              <a:r>
                <a:rPr lang="en-US" altLang="zh-CN" sz="1200" b="1" dirty="0">
                  <a:solidFill>
                    <a:srgbClr val="FF0000"/>
                  </a:solidFill>
                </a:rPr>
                <a:t>str=”JA”+”VA”</a:t>
              </a:r>
              <a:r>
                <a:rPr lang="zh-CN" altLang="en-US" sz="1200" b="1" dirty="0">
                  <a:solidFill>
                    <a:srgbClr val="FF0000"/>
                  </a:solidFill>
                </a:rPr>
                <a:t>，在编译阶段会直接合并成语句</a:t>
              </a:r>
              <a:r>
                <a:rPr lang="en-US" altLang="zh-CN" sz="1200" b="1" dirty="0">
                  <a:solidFill>
                    <a:srgbClr val="FF0000"/>
                  </a:solidFill>
                </a:rPr>
                <a:t>String str=”JAVA”</a:t>
              </a:r>
              <a:r>
                <a:rPr lang="zh-CN" altLang="en-US" sz="1200" b="1" dirty="0"/>
                <a:t>，于是会去常量池中查找是否存在”</a:t>
              </a:r>
              <a:r>
                <a:rPr lang="en-US" altLang="zh-CN" sz="1200" b="1" dirty="0"/>
                <a:t>JAVA”,</a:t>
              </a:r>
              <a:r>
                <a:rPr lang="zh-CN" altLang="en-US" sz="1200" b="1" dirty="0"/>
                <a:t>从而进行创建或引用</a:t>
              </a:r>
              <a:r>
                <a:rPr lang="en-US" altLang="zh-CN" sz="1200" b="1" dirty="0"/>
                <a:t>)</a:t>
              </a:r>
              <a:r>
                <a:rPr lang="zh-CN" altLang="en-US" sz="1200" b="1" dirty="0"/>
                <a:t>。</a:t>
              </a:r>
              <a:endParaRPr lang="zh-CN" altLang="en-US" sz="1200" dirty="0"/>
            </a:p>
            <a:p>
              <a:endParaRPr lang="en-US" altLang="zh-CN" sz="1200" b="1" dirty="0"/>
            </a:p>
            <a:p>
              <a:r>
                <a:rPr lang="zh-CN" altLang="en-US" sz="1200" b="1" dirty="0"/>
                <a:t>常量字符串和变量拼接时（如：</a:t>
              </a:r>
              <a:r>
                <a:rPr lang="en-US" altLang="zh-CN" sz="1200" b="1" dirty="0"/>
                <a:t>String str3=BASE_STR+ “01”;</a:t>
              </a:r>
              <a:r>
                <a:rPr lang="zh-CN" altLang="en-US" sz="1200" b="1" dirty="0"/>
                <a:t>）先进行常量替换，再编译时拼接，然后执行常量池查找创建操作。</a:t>
              </a:r>
              <a:endParaRPr lang="zh-CN" altLang="en-US" sz="1200" dirty="0"/>
            </a:p>
          </p:txBody>
        </p:sp>
      </p:grpSp>
    </p:spTree>
    <p:extLst>
      <p:ext uri="{BB962C8B-B14F-4D97-AF65-F5344CB8AC3E}">
        <p14:creationId xmlns:p14="http://schemas.microsoft.com/office/powerpoint/2010/main" val="4279618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GC-Serial GC </a:t>
            </a:r>
            <a:r>
              <a:rPr lang="zh-CN" altLang="en-US" dirty="0"/>
              <a:t>串行垃圾回收器</a:t>
            </a:r>
          </a:p>
        </p:txBody>
      </p:sp>
      <p:grpSp>
        <p:nvGrpSpPr>
          <p:cNvPr id="14" name="组合 13">
            <a:extLst>
              <a:ext uri="{FF2B5EF4-FFF2-40B4-BE49-F238E27FC236}">
                <a16:creationId xmlns:a16="http://schemas.microsoft.com/office/drawing/2014/main" id="{862641BE-78C6-40AF-844B-8CBE652A3B32}"/>
              </a:ext>
            </a:extLst>
          </p:cNvPr>
          <p:cNvGrpSpPr/>
          <p:nvPr/>
        </p:nvGrpSpPr>
        <p:grpSpPr>
          <a:xfrm>
            <a:off x="1927425" y="1037982"/>
            <a:ext cx="7179823" cy="1945224"/>
            <a:chOff x="1559563" y="1368972"/>
            <a:chExt cx="7179823" cy="1945224"/>
          </a:xfrm>
        </p:grpSpPr>
        <p:sp>
          <p:nvSpPr>
            <p:cNvPr id="7" name="箭头: 右 6">
              <a:extLst>
                <a:ext uri="{FF2B5EF4-FFF2-40B4-BE49-F238E27FC236}">
                  <a16:creationId xmlns:a16="http://schemas.microsoft.com/office/drawing/2014/main" id="{E9B078D6-A7D7-4203-B49B-DB3E412B162C}"/>
                </a:ext>
              </a:extLst>
            </p:cNvPr>
            <p:cNvSpPr/>
            <p:nvPr/>
          </p:nvSpPr>
          <p:spPr>
            <a:xfrm>
              <a:off x="1650124" y="1744717"/>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145A7292-149E-4225-AEC3-C0945007801E}"/>
                </a:ext>
              </a:extLst>
            </p:cNvPr>
            <p:cNvSpPr/>
            <p:nvPr/>
          </p:nvSpPr>
          <p:spPr>
            <a:xfrm>
              <a:off x="1650124" y="2075793"/>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573A9AB2-2004-4CC5-BECB-569E0440A22D}"/>
                </a:ext>
              </a:extLst>
            </p:cNvPr>
            <p:cNvSpPr/>
            <p:nvPr/>
          </p:nvSpPr>
          <p:spPr>
            <a:xfrm>
              <a:off x="1650124" y="2406869"/>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E91DBCC7-4701-428F-94A7-2088A2EC669F}"/>
                </a:ext>
              </a:extLst>
            </p:cNvPr>
            <p:cNvSpPr/>
            <p:nvPr/>
          </p:nvSpPr>
          <p:spPr>
            <a:xfrm>
              <a:off x="1650123" y="2737945"/>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单圆角 8">
              <a:extLst>
                <a:ext uri="{FF2B5EF4-FFF2-40B4-BE49-F238E27FC236}">
                  <a16:creationId xmlns:a16="http://schemas.microsoft.com/office/drawing/2014/main" id="{87F6D27D-82BA-40BC-B79E-4F262029DA8D}"/>
                </a:ext>
              </a:extLst>
            </p:cNvPr>
            <p:cNvSpPr/>
            <p:nvPr/>
          </p:nvSpPr>
          <p:spPr>
            <a:xfrm>
              <a:off x="2890345" y="1744717"/>
              <a:ext cx="84082" cy="1171904"/>
            </a:xfrm>
            <a:prstGeom prst="round1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D6303E68-1718-4510-B017-8EF81F9E8477}"/>
                </a:ext>
              </a:extLst>
            </p:cNvPr>
            <p:cNvSpPr/>
            <p:nvPr/>
          </p:nvSpPr>
          <p:spPr>
            <a:xfrm>
              <a:off x="3079531" y="2254469"/>
              <a:ext cx="1135117" cy="178676"/>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单圆角 24">
              <a:extLst>
                <a:ext uri="{FF2B5EF4-FFF2-40B4-BE49-F238E27FC236}">
                  <a16:creationId xmlns:a16="http://schemas.microsoft.com/office/drawing/2014/main" id="{B7487E3F-11BB-4014-9296-60CD6D42A2F7}"/>
                </a:ext>
              </a:extLst>
            </p:cNvPr>
            <p:cNvSpPr/>
            <p:nvPr/>
          </p:nvSpPr>
          <p:spPr>
            <a:xfrm>
              <a:off x="4319752" y="1744717"/>
              <a:ext cx="84082" cy="1171904"/>
            </a:xfrm>
            <a:prstGeom prst="round1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C92984A8-DD98-4CB0-AE7A-2F7739A9D4A7}"/>
                </a:ext>
              </a:extLst>
            </p:cNvPr>
            <p:cNvSpPr/>
            <p:nvPr/>
          </p:nvSpPr>
          <p:spPr>
            <a:xfrm>
              <a:off x="4508939" y="1744717"/>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6">
              <a:extLst>
                <a:ext uri="{FF2B5EF4-FFF2-40B4-BE49-F238E27FC236}">
                  <a16:creationId xmlns:a16="http://schemas.microsoft.com/office/drawing/2014/main" id="{1EEB0CEA-2053-42B4-AD50-65FF62E4B544}"/>
                </a:ext>
              </a:extLst>
            </p:cNvPr>
            <p:cNvSpPr/>
            <p:nvPr/>
          </p:nvSpPr>
          <p:spPr>
            <a:xfrm>
              <a:off x="4508939" y="2075793"/>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右 27">
              <a:extLst>
                <a:ext uri="{FF2B5EF4-FFF2-40B4-BE49-F238E27FC236}">
                  <a16:creationId xmlns:a16="http://schemas.microsoft.com/office/drawing/2014/main" id="{B5FA78AB-0367-4005-830A-4E94EFF4029C}"/>
                </a:ext>
              </a:extLst>
            </p:cNvPr>
            <p:cNvSpPr/>
            <p:nvPr/>
          </p:nvSpPr>
          <p:spPr>
            <a:xfrm>
              <a:off x="4508939" y="2406869"/>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右 28">
              <a:extLst>
                <a:ext uri="{FF2B5EF4-FFF2-40B4-BE49-F238E27FC236}">
                  <a16:creationId xmlns:a16="http://schemas.microsoft.com/office/drawing/2014/main" id="{20CA6F1E-CB6B-48C4-8C71-6109C4E24C4E}"/>
                </a:ext>
              </a:extLst>
            </p:cNvPr>
            <p:cNvSpPr/>
            <p:nvPr/>
          </p:nvSpPr>
          <p:spPr>
            <a:xfrm>
              <a:off x="4508938" y="2737945"/>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单圆角 29">
              <a:extLst>
                <a:ext uri="{FF2B5EF4-FFF2-40B4-BE49-F238E27FC236}">
                  <a16:creationId xmlns:a16="http://schemas.microsoft.com/office/drawing/2014/main" id="{AF9D1452-AE5E-48FE-9E38-7859D8FD8BDC}"/>
                </a:ext>
              </a:extLst>
            </p:cNvPr>
            <p:cNvSpPr/>
            <p:nvPr/>
          </p:nvSpPr>
          <p:spPr>
            <a:xfrm>
              <a:off x="5749159" y="1744717"/>
              <a:ext cx="84082" cy="1171904"/>
            </a:xfrm>
            <a:prstGeom prst="round1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右 30">
              <a:extLst>
                <a:ext uri="{FF2B5EF4-FFF2-40B4-BE49-F238E27FC236}">
                  <a16:creationId xmlns:a16="http://schemas.microsoft.com/office/drawing/2014/main" id="{7DAD71AB-71F8-466B-81FB-1FF65B084AA7}"/>
                </a:ext>
              </a:extLst>
            </p:cNvPr>
            <p:cNvSpPr/>
            <p:nvPr/>
          </p:nvSpPr>
          <p:spPr>
            <a:xfrm>
              <a:off x="5938345" y="2254469"/>
              <a:ext cx="1135117" cy="178676"/>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单圆角 31">
              <a:extLst>
                <a:ext uri="{FF2B5EF4-FFF2-40B4-BE49-F238E27FC236}">
                  <a16:creationId xmlns:a16="http://schemas.microsoft.com/office/drawing/2014/main" id="{00DDF8C3-9960-4B9D-BB15-3B0BE97DBB86}"/>
                </a:ext>
              </a:extLst>
            </p:cNvPr>
            <p:cNvSpPr/>
            <p:nvPr/>
          </p:nvSpPr>
          <p:spPr>
            <a:xfrm>
              <a:off x="7178566" y="1744717"/>
              <a:ext cx="84082" cy="1171904"/>
            </a:xfrm>
            <a:prstGeom prst="round1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右 32">
              <a:extLst>
                <a:ext uri="{FF2B5EF4-FFF2-40B4-BE49-F238E27FC236}">
                  <a16:creationId xmlns:a16="http://schemas.microsoft.com/office/drawing/2014/main" id="{3093A713-75CC-402E-A62A-8715E9C0BAE6}"/>
                </a:ext>
              </a:extLst>
            </p:cNvPr>
            <p:cNvSpPr/>
            <p:nvPr/>
          </p:nvSpPr>
          <p:spPr>
            <a:xfrm>
              <a:off x="7367753" y="1744717"/>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EA5AF2B5-E845-4A2B-A3FC-EC06168EF03E}"/>
                </a:ext>
              </a:extLst>
            </p:cNvPr>
            <p:cNvSpPr/>
            <p:nvPr/>
          </p:nvSpPr>
          <p:spPr>
            <a:xfrm>
              <a:off x="7367753" y="2075793"/>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右 34">
              <a:extLst>
                <a:ext uri="{FF2B5EF4-FFF2-40B4-BE49-F238E27FC236}">
                  <a16:creationId xmlns:a16="http://schemas.microsoft.com/office/drawing/2014/main" id="{7972ED9F-C01F-458E-B3F8-F1054D9C268A}"/>
                </a:ext>
              </a:extLst>
            </p:cNvPr>
            <p:cNvSpPr/>
            <p:nvPr/>
          </p:nvSpPr>
          <p:spPr>
            <a:xfrm>
              <a:off x="7367753" y="2406869"/>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F5BFA340-1B09-473F-9CC9-37555C73CB14}"/>
                </a:ext>
              </a:extLst>
            </p:cNvPr>
            <p:cNvSpPr/>
            <p:nvPr/>
          </p:nvSpPr>
          <p:spPr>
            <a:xfrm>
              <a:off x="7367752" y="2737945"/>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641E183-1CC4-4888-8715-ED802DECDA34}"/>
                </a:ext>
              </a:extLst>
            </p:cNvPr>
            <p:cNvSpPr txBox="1"/>
            <p:nvPr/>
          </p:nvSpPr>
          <p:spPr>
            <a:xfrm>
              <a:off x="1559563" y="1368972"/>
              <a:ext cx="1481496" cy="338554"/>
            </a:xfrm>
            <a:prstGeom prst="rect">
              <a:avLst/>
            </a:prstGeom>
            <a:noFill/>
          </p:spPr>
          <p:txBody>
            <a:bodyPr wrap="none" rtlCol="0">
              <a:spAutoFit/>
            </a:bodyPr>
            <a:lstStyle/>
            <a:p>
              <a:r>
                <a:rPr lang="en-US" altLang="zh-CN" sz="1600" b="1" dirty="0"/>
                <a:t>Work Threads</a:t>
              </a:r>
              <a:endParaRPr lang="zh-CN" altLang="en-US" sz="1600" b="1" dirty="0"/>
            </a:p>
          </p:txBody>
        </p:sp>
        <p:sp>
          <p:nvSpPr>
            <p:cNvPr id="37" name="文本框 36">
              <a:extLst>
                <a:ext uri="{FF2B5EF4-FFF2-40B4-BE49-F238E27FC236}">
                  <a16:creationId xmlns:a16="http://schemas.microsoft.com/office/drawing/2014/main" id="{8CE6C291-C831-45D0-B931-48C234529E1F}"/>
                </a:ext>
              </a:extLst>
            </p:cNvPr>
            <p:cNvSpPr txBox="1"/>
            <p:nvPr/>
          </p:nvSpPr>
          <p:spPr>
            <a:xfrm>
              <a:off x="3041059" y="1368972"/>
              <a:ext cx="1160895" cy="338554"/>
            </a:xfrm>
            <a:prstGeom prst="rect">
              <a:avLst/>
            </a:prstGeom>
            <a:noFill/>
          </p:spPr>
          <p:txBody>
            <a:bodyPr wrap="none" rtlCol="0">
              <a:spAutoFit/>
            </a:bodyPr>
            <a:lstStyle/>
            <a:p>
              <a:r>
                <a:rPr lang="en-US" altLang="zh-CN" sz="1600" b="1" dirty="0"/>
                <a:t>GC Thread</a:t>
              </a:r>
              <a:endParaRPr lang="zh-CN" altLang="en-US" sz="1600" b="1" dirty="0"/>
            </a:p>
          </p:txBody>
        </p:sp>
        <p:sp>
          <p:nvSpPr>
            <p:cNvPr id="38" name="文本框 37">
              <a:extLst>
                <a:ext uri="{FF2B5EF4-FFF2-40B4-BE49-F238E27FC236}">
                  <a16:creationId xmlns:a16="http://schemas.microsoft.com/office/drawing/2014/main" id="{6FC98698-A718-4696-8005-84B3CF7BDC82}"/>
                </a:ext>
              </a:extLst>
            </p:cNvPr>
            <p:cNvSpPr txBox="1"/>
            <p:nvPr/>
          </p:nvSpPr>
          <p:spPr>
            <a:xfrm>
              <a:off x="5965118" y="1406163"/>
              <a:ext cx="1160895" cy="338554"/>
            </a:xfrm>
            <a:prstGeom prst="rect">
              <a:avLst/>
            </a:prstGeom>
            <a:noFill/>
          </p:spPr>
          <p:txBody>
            <a:bodyPr wrap="none" rtlCol="0">
              <a:spAutoFit/>
            </a:bodyPr>
            <a:lstStyle/>
            <a:p>
              <a:r>
                <a:rPr lang="en-US" altLang="zh-CN" sz="1600" b="1" dirty="0"/>
                <a:t>GC Thread</a:t>
              </a:r>
              <a:endParaRPr lang="zh-CN" altLang="en-US" sz="1600" b="1" dirty="0"/>
            </a:p>
          </p:txBody>
        </p:sp>
        <p:sp>
          <p:nvSpPr>
            <p:cNvPr id="39" name="文本框 38">
              <a:extLst>
                <a:ext uri="{FF2B5EF4-FFF2-40B4-BE49-F238E27FC236}">
                  <a16:creationId xmlns:a16="http://schemas.microsoft.com/office/drawing/2014/main" id="{3C4779E7-1D27-438A-B9DC-2C7917BEEF36}"/>
                </a:ext>
              </a:extLst>
            </p:cNvPr>
            <p:cNvSpPr txBox="1"/>
            <p:nvPr/>
          </p:nvSpPr>
          <p:spPr>
            <a:xfrm>
              <a:off x="4351019" y="1370111"/>
              <a:ext cx="1481496" cy="338554"/>
            </a:xfrm>
            <a:prstGeom prst="rect">
              <a:avLst/>
            </a:prstGeom>
            <a:noFill/>
          </p:spPr>
          <p:txBody>
            <a:bodyPr wrap="none" rtlCol="0">
              <a:spAutoFit/>
            </a:bodyPr>
            <a:lstStyle/>
            <a:p>
              <a:r>
                <a:rPr lang="en-US" altLang="zh-CN" sz="1600" b="1" dirty="0"/>
                <a:t>Work Threads</a:t>
              </a:r>
              <a:endParaRPr lang="zh-CN" altLang="en-US" sz="1600" b="1" dirty="0"/>
            </a:p>
          </p:txBody>
        </p:sp>
        <p:sp>
          <p:nvSpPr>
            <p:cNvPr id="40" name="文本框 39">
              <a:extLst>
                <a:ext uri="{FF2B5EF4-FFF2-40B4-BE49-F238E27FC236}">
                  <a16:creationId xmlns:a16="http://schemas.microsoft.com/office/drawing/2014/main" id="{8FADC69E-D72C-4DAA-9F79-791422236064}"/>
                </a:ext>
              </a:extLst>
            </p:cNvPr>
            <p:cNvSpPr txBox="1"/>
            <p:nvPr/>
          </p:nvSpPr>
          <p:spPr>
            <a:xfrm>
              <a:off x="7257890" y="1406163"/>
              <a:ext cx="1481496" cy="338554"/>
            </a:xfrm>
            <a:prstGeom prst="rect">
              <a:avLst/>
            </a:prstGeom>
            <a:noFill/>
          </p:spPr>
          <p:txBody>
            <a:bodyPr wrap="none" rtlCol="0">
              <a:spAutoFit/>
            </a:bodyPr>
            <a:lstStyle/>
            <a:p>
              <a:r>
                <a:rPr lang="en-US" altLang="zh-CN" sz="1600" b="1" dirty="0"/>
                <a:t>Work Threads</a:t>
              </a:r>
              <a:endParaRPr lang="zh-CN" altLang="en-US" sz="1600" b="1" dirty="0"/>
            </a:p>
          </p:txBody>
        </p:sp>
        <p:sp>
          <p:nvSpPr>
            <p:cNvPr id="41" name="文本框 40">
              <a:extLst>
                <a:ext uri="{FF2B5EF4-FFF2-40B4-BE49-F238E27FC236}">
                  <a16:creationId xmlns:a16="http://schemas.microsoft.com/office/drawing/2014/main" id="{EC328329-0E5E-4210-9CB5-C75BF444E57A}"/>
                </a:ext>
              </a:extLst>
            </p:cNvPr>
            <p:cNvSpPr txBox="1"/>
            <p:nvPr/>
          </p:nvSpPr>
          <p:spPr>
            <a:xfrm>
              <a:off x="3337034" y="2570588"/>
              <a:ext cx="620110" cy="338555"/>
            </a:xfrm>
            <a:prstGeom prst="rect">
              <a:avLst/>
            </a:prstGeom>
            <a:noFill/>
          </p:spPr>
          <p:txBody>
            <a:bodyPr wrap="square" rtlCol="0">
              <a:spAutoFit/>
            </a:bodyPr>
            <a:lstStyle/>
            <a:p>
              <a:r>
                <a:rPr lang="en-US" altLang="zh-CN" sz="1600" b="1" dirty="0"/>
                <a:t>STW</a:t>
              </a:r>
              <a:endParaRPr lang="zh-CN" altLang="en-US" sz="1600" b="1" dirty="0"/>
            </a:p>
          </p:txBody>
        </p:sp>
        <p:sp>
          <p:nvSpPr>
            <p:cNvPr id="42" name="文本框 41">
              <a:extLst>
                <a:ext uri="{FF2B5EF4-FFF2-40B4-BE49-F238E27FC236}">
                  <a16:creationId xmlns:a16="http://schemas.microsoft.com/office/drawing/2014/main" id="{2DAA683E-E255-4681-BE2C-67DA9830D215}"/>
                </a:ext>
              </a:extLst>
            </p:cNvPr>
            <p:cNvSpPr txBox="1"/>
            <p:nvPr/>
          </p:nvSpPr>
          <p:spPr>
            <a:xfrm>
              <a:off x="6195849" y="2568365"/>
              <a:ext cx="620110" cy="338555"/>
            </a:xfrm>
            <a:prstGeom prst="rect">
              <a:avLst/>
            </a:prstGeom>
            <a:noFill/>
          </p:spPr>
          <p:txBody>
            <a:bodyPr wrap="square" rtlCol="0">
              <a:spAutoFit/>
            </a:bodyPr>
            <a:lstStyle/>
            <a:p>
              <a:r>
                <a:rPr lang="en-US" altLang="zh-CN" sz="1600" b="1" dirty="0"/>
                <a:t>STW</a:t>
              </a:r>
              <a:endParaRPr lang="zh-CN" altLang="en-US" sz="1600" b="1" dirty="0"/>
            </a:p>
          </p:txBody>
        </p:sp>
        <p:sp>
          <p:nvSpPr>
            <p:cNvPr id="43" name="文本框 42">
              <a:extLst>
                <a:ext uri="{FF2B5EF4-FFF2-40B4-BE49-F238E27FC236}">
                  <a16:creationId xmlns:a16="http://schemas.microsoft.com/office/drawing/2014/main" id="{DEAE6241-114D-4783-B53E-F83A334B7CEB}"/>
                </a:ext>
              </a:extLst>
            </p:cNvPr>
            <p:cNvSpPr txBox="1"/>
            <p:nvPr/>
          </p:nvSpPr>
          <p:spPr>
            <a:xfrm>
              <a:off x="2467354" y="2975642"/>
              <a:ext cx="954107" cy="338554"/>
            </a:xfrm>
            <a:prstGeom prst="rect">
              <a:avLst/>
            </a:prstGeom>
            <a:noFill/>
          </p:spPr>
          <p:txBody>
            <a:bodyPr wrap="none" rtlCol="0">
              <a:spAutoFit/>
            </a:bodyPr>
            <a:lstStyle/>
            <a:p>
              <a:r>
                <a:rPr lang="en-US" altLang="zh-CN" sz="1600" b="1" dirty="0"/>
                <a:t>Safepint</a:t>
              </a:r>
              <a:endParaRPr lang="zh-CN" altLang="en-US" sz="1600" b="1" dirty="0"/>
            </a:p>
          </p:txBody>
        </p:sp>
        <p:sp>
          <p:nvSpPr>
            <p:cNvPr id="44" name="文本框 43">
              <a:extLst>
                <a:ext uri="{FF2B5EF4-FFF2-40B4-BE49-F238E27FC236}">
                  <a16:creationId xmlns:a16="http://schemas.microsoft.com/office/drawing/2014/main" id="{11F1AFEB-B88D-4489-BECE-532DA8BAFCAF}"/>
                </a:ext>
              </a:extLst>
            </p:cNvPr>
            <p:cNvSpPr txBox="1"/>
            <p:nvPr/>
          </p:nvSpPr>
          <p:spPr>
            <a:xfrm>
              <a:off x="5326168" y="2971601"/>
              <a:ext cx="954107" cy="338554"/>
            </a:xfrm>
            <a:prstGeom prst="rect">
              <a:avLst/>
            </a:prstGeom>
            <a:noFill/>
          </p:spPr>
          <p:txBody>
            <a:bodyPr wrap="none" rtlCol="0">
              <a:spAutoFit/>
            </a:bodyPr>
            <a:lstStyle/>
            <a:p>
              <a:r>
                <a:rPr lang="en-US" altLang="zh-CN" sz="1600" b="1" dirty="0"/>
                <a:t>Safepint</a:t>
              </a:r>
              <a:endParaRPr lang="zh-CN" altLang="en-US" sz="1600" b="1" dirty="0"/>
            </a:p>
          </p:txBody>
        </p:sp>
      </p:grpSp>
      <p:sp>
        <p:nvSpPr>
          <p:cNvPr id="45" name="矩形 44">
            <a:extLst>
              <a:ext uri="{FF2B5EF4-FFF2-40B4-BE49-F238E27FC236}">
                <a16:creationId xmlns:a16="http://schemas.microsoft.com/office/drawing/2014/main" id="{85E11031-2FA0-43A7-903B-146A4507338A}"/>
              </a:ext>
            </a:extLst>
          </p:cNvPr>
          <p:cNvSpPr/>
          <p:nvPr/>
        </p:nvSpPr>
        <p:spPr>
          <a:xfrm>
            <a:off x="86709" y="518991"/>
            <a:ext cx="11135711" cy="646331"/>
          </a:xfrm>
          <a:prstGeom prst="rect">
            <a:avLst/>
          </a:prstGeom>
        </p:spPr>
        <p:txBody>
          <a:bodyPr wrap="square">
            <a:spAutoFit/>
          </a:bodyPr>
          <a:lstStyle/>
          <a:p>
            <a:r>
              <a:rPr lang="zh-CN" altLang="en-US" b="1" dirty="0">
                <a:solidFill>
                  <a:srgbClr val="000000"/>
                </a:solidFill>
                <a:latin typeface="微软雅黑" panose="020B0503020204020204" pitchFamily="34" charset="-122"/>
                <a:ea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rPr>
              <a:t>1.</a:t>
            </a:r>
            <a:r>
              <a:rPr lang="zh-CN" altLang="en-US" b="1" dirty="0">
                <a:solidFill>
                  <a:srgbClr val="000000"/>
                </a:solidFill>
                <a:latin typeface="微软雅黑" panose="020B0503020204020204" pitchFamily="34" charset="-122"/>
                <a:ea typeface="微软雅黑" panose="020B0503020204020204" pitchFamily="34" charset="-122"/>
              </a:rPr>
              <a:t>串行收集器：</a:t>
            </a:r>
            <a:endParaRPr lang="en-US" altLang="zh-CN" b="1" dirty="0">
              <a:solidFill>
                <a:srgbClr val="000000"/>
              </a:solidFill>
              <a:latin typeface="微软雅黑" panose="020B0503020204020204" pitchFamily="34" charset="-122"/>
              <a:ea typeface="微软雅黑" panose="020B0503020204020204" pitchFamily="34" charset="-122"/>
            </a:endParaRPr>
          </a:p>
          <a:p>
            <a:r>
              <a:rPr lang="en-US" altLang="zh-CN" b="1" dirty="0">
                <a:solidFill>
                  <a:srgbClr val="000000"/>
                </a:solidFill>
                <a:latin typeface="微软雅黑" panose="020B0503020204020204" pitchFamily="34" charset="-122"/>
                <a:ea typeface="微软雅黑" panose="020B0503020204020204" pitchFamily="34" charset="-122"/>
              </a:rPr>
              <a:t>    </a:t>
            </a:r>
            <a:r>
              <a:rPr lang="en-US" altLang="zh-CN" b="1" dirty="0" err="1">
                <a:solidFill>
                  <a:srgbClr val="000000"/>
                </a:solidFill>
                <a:latin typeface="微软雅黑" panose="020B0503020204020204" pitchFamily="34" charset="-122"/>
                <a:ea typeface="微软雅黑" panose="020B0503020204020204" pitchFamily="34" charset="-122"/>
              </a:rPr>
              <a:t>SerialGC</a:t>
            </a:r>
            <a:r>
              <a:rPr lang="en-US" altLang="zh-CN" b="1" dirty="0">
                <a:solidFill>
                  <a:srgbClr val="000000"/>
                </a:solidFill>
                <a:latin typeface="微软雅黑" panose="020B0503020204020204" pitchFamily="34" charset="-122"/>
                <a:ea typeface="微软雅黑" panose="020B0503020204020204" pitchFamily="34" charset="-122"/>
              </a:rPr>
              <a:t>: </a:t>
            </a:r>
            <a:r>
              <a:rPr lang="zh-CN" altLang="en-US" b="1" dirty="0">
                <a:solidFill>
                  <a:srgbClr val="000000"/>
                </a:solidFill>
                <a:latin typeface="微软雅黑" panose="020B0503020204020204" pitchFamily="34" charset="-122"/>
                <a:ea typeface="微软雅黑" panose="020B0503020204020204" pitchFamily="34" charset="-122"/>
              </a:rPr>
              <a:t>一个</a:t>
            </a:r>
            <a:r>
              <a:rPr lang="zh-CN" altLang="en-US" b="1" dirty="0">
                <a:solidFill>
                  <a:srgbClr val="DD1652"/>
                </a:solidFill>
                <a:latin typeface="微软雅黑" panose="020B0503020204020204" pitchFamily="34" charset="-122"/>
                <a:ea typeface="微软雅黑" panose="020B0503020204020204" pitchFamily="34" charset="-122"/>
              </a:rPr>
              <a:t>单线程</a:t>
            </a:r>
            <a:r>
              <a:rPr lang="zh-CN" altLang="en-US" b="1" dirty="0">
                <a:solidFill>
                  <a:srgbClr val="000000"/>
                </a:solidFill>
                <a:latin typeface="微软雅黑" panose="020B0503020204020204" pitchFamily="34" charset="-122"/>
                <a:ea typeface="微软雅黑" panose="020B0503020204020204" pitchFamily="34" charset="-122"/>
              </a:rPr>
              <a:t>的收集器，在垃圾收集是必须</a:t>
            </a:r>
            <a:r>
              <a:rPr lang="zh-CN" altLang="en-US" b="1" dirty="0">
                <a:solidFill>
                  <a:srgbClr val="DD1652"/>
                </a:solidFill>
                <a:latin typeface="微软雅黑" panose="020B0503020204020204" pitchFamily="34" charset="-122"/>
                <a:ea typeface="微软雅黑" panose="020B0503020204020204" pitchFamily="34" charset="-122"/>
              </a:rPr>
              <a:t>暂停</a:t>
            </a:r>
            <a:r>
              <a:rPr lang="zh-CN" altLang="en-US" b="1" dirty="0">
                <a:solidFill>
                  <a:srgbClr val="000000"/>
                </a:solidFill>
                <a:latin typeface="微软雅黑" panose="020B0503020204020204" pitchFamily="34" charset="-122"/>
                <a:ea typeface="微软雅黑" panose="020B0503020204020204" pitchFamily="34" charset="-122"/>
              </a:rPr>
              <a:t>其他所有工作线程，直到</a:t>
            </a:r>
            <a:r>
              <a:rPr lang="en-US" altLang="zh-CN" b="1" dirty="0">
                <a:solidFill>
                  <a:srgbClr val="000000"/>
                </a:solidFill>
                <a:latin typeface="微软雅黑" panose="020B0503020204020204" pitchFamily="34" charset="-122"/>
                <a:ea typeface="微软雅黑" panose="020B0503020204020204" pitchFamily="34" charset="-122"/>
              </a:rPr>
              <a:t>GC</a:t>
            </a:r>
            <a:r>
              <a:rPr lang="zh-CN" altLang="en-US" b="1" dirty="0">
                <a:solidFill>
                  <a:srgbClr val="000000"/>
                </a:solidFill>
                <a:latin typeface="微软雅黑" panose="020B0503020204020204" pitchFamily="34" charset="-122"/>
                <a:ea typeface="微软雅黑" panose="020B0503020204020204" pitchFamily="34" charset="-122"/>
              </a:rPr>
              <a:t>完毕。</a:t>
            </a:r>
            <a:endParaRPr lang="zh-CN" altLang="en-US" dirty="0"/>
          </a:p>
        </p:txBody>
      </p:sp>
      <p:sp>
        <p:nvSpPr>
          <p:cNvPr id="46" name="矩形 45">
            <a:extLst>
              <a:ext uri="{FF2B5EF4-FFF2-40B4-BE49-F238E27FC236}">
                <a16:creationId xmlns:a16="http://schemas.microsoft.com/office/drawing/2014/main" id="{188426D1-BD3A-4BE5-B306-42EC9068E6F6}"/>
              </a:ext>
            </a:extLst>
          </p:cNvPr>
          <p:cNvSpPr/>
          <p:nvPr/>
        </p:nvSpPr>
        <p:spPr>
          <a:xfrm>
            <a:off x="106613" y="3202716"/>
            <a:ext cx="11728034" cy="1077218"/>
          </a:xfrm>
          <a:prstGeom prst="rect">
            <a:avLst/>
          </a:prstGeom>
        </p:spPr>
        <p:txBody>
          <a:bodyPr wrap="square">
            <a:spAutoFit/>
          </a:bodyPr>
          <a:lstStyle/>
          <a:p>
            <a:r>
              <a:rPr lang="zh-CN" altLang="en-US" sz="1600" dirty="0">
                <a:solidFill>
                  <a:srgbClr val="000000"/>
                </a:solidFill>
                <a:latin typeface="微软雅黑" panose="020B0503020204020204" pitchFamily="34" charset="-122"/>
                <a:ea typeface="微软雅黑" panose="020B0503020204020204" pitchFamily="34" charset="-122"/>
              </a:rPr>
              <a:t>串行收集器是最古老的</a:t>
            </a:r>
            <a:r>
              <a:rPr lang="en-US" altLang="zh-CN" sz="1600" dirty="0">
                <a:solidFill>
                  <a:srgbClr val="000000"/>
                </a:solidFill>
                <a:latin typeface="微软雅黑" panose="020B0503020204020204" pitchFamily="34" charset="-122"/>
                <a:ea typeface="微软雅黑" panose="020B0503020204020204" pitchFamily="34" charset="-122"/>
              </a:rPr>
              <a:t>GC</a:t>
            </a:r>
            <a:r>
              <a:rPr lang="zh-CN" altLang="en-US" sz="1600" dirty="0">
                <a:solidFill>
                  <a:srgbClr val="000000"/>
                </a:solidFill>
                <a:latin typeface="微软雅黑" panose="020B0503020204020204" pitchFamily="34" charset="-122"/>
                <a:ea typeface="微软雅黑" panose="020B0503020204020204" pitchFamily="34" charset="-122"/>
              </a:rPr>
              <a:t>收集器，也是最稳定及效率高的收集器。</a:t>
            </a:r>
            <a:endParaRPr lang="en-US" altLang="zh-CN" sz="1600" dirty="0">
              <a:solidFill>
                <a:srgbClr val="000000"/>
              </a:solidFill>
              <a:latin typeface="微软雅黑" panose="020B0503020204020204" pitchFamily="34" charset="-122"/>
              <a:ea typeface="微软雅黑" panose="020B0503020204020204" pitchFamily="34" charset="-122"/>
            </a:endParaRPr>
          </a:p>
          <a:p>
            <a:r>
              <a:rPr lang="zh-CN" altLang="en-US" sz="1600" b="1" dirty="0">
                <a:solidFill>
                  <a:srgbClr val="000000"/>
                </a:solidFill>
                <a:latin typeface="微软雅黑" panose="020B0503020204020204" pitchFamily="34" charset="-122"/>
                <a:ea typeface="微软雅黑" panose="020B0503020204020204" pitchFamily="34" charset="-122"/>
              </a:rPr>
              <a:t>他只是用一个线程去收集垃圾，其他线程在垃圾回收过程中可能会产生较长时间的停顿（</a:t>
            </a:r>
            <a:r>
              <a:rPr lang="en-US" altLang="zh-CN" sz="1600" b="1" dirty="0">
                <a:solidFill>
                  <a:srgbClr val="000000"/>
                </a:solidFill>
                <a:latin typeface="微软雅黑" panose="020B0503020204020204" pitchFamily="34" charset="-122"/>
                <a:ea typeface="微软雅黑" panose="020B0503020204020204" pitchFamily="34" charset="-122"/>
              </a:rPr>
              <a:t>"Stop-The-World"</a:t>
            </a:r>
            <a:r>
              <a:rPr lang="zh-CN" altLang="en-US" sz="1600" b="1" dirty="0">
                <a:solidFill>
                  <a:srgbClr val="000000"/>
                </a:solidFill>
                <a:latin typeface="微软雅黑" panose="020B0503020204020204" pitchFamily="34" charset="-122"/>
                <a:ea typeface="微软雅黑" panose="020B0503020204020204" pitchFamily="34" charset="-122"/>
              </a:rPr>
              <a:t>状态）</a:t>
            </a:r>
            <a:endParaRPr lang="en-US" altLang="zh-CN" sz="1600" dirty="0">
              <a:solidFill>
                <a:srgbClr val="000000"/>
              </a:solidFill>
              <a:latin typeface="微软雅黑" panose="020B0503020204020204" pitchFamily="34" charset="-122"/>
              <a:ea typeface="微软雅黑" panose="020B0503020204020204" pitchFamily="34" charset="-122"/>
            </a:endParaRPr>
          </a:p>
          <a:p>
            <a:r>
              <a:rPr lang="zh-CN" altLang="en-US" sz="1600" dirty="0">
                <a:solidFill>
                  <a:srgbClr val="000000"/>
                </a:solidFill>
                <a:latin typeface="微软雅黑" panose="020B0503020204020204" pitchFamily="34" charset="-122"/>
                <a:ea typeface="微软雅黑" panose="020B0503020204020204" pitchFamily="34" charset="-122"/>
              </a:rPr>
              <a:t>虽然在收集垃圾的过程中需要暂停其他所有工作线程，但是他简单高效，对于单个</a:t>
            </a:r>
            <a:r>
              <a:rPr lang="en-US" altLang="zh-CN" sz="1600" dirty="0">
                <a:solidFill>
                  <a:srgbClr val="000000"/>
                </a:solidFill>
                <a:latin typeface="微软雅黑" panose="020B0503020204020204" pitchFamily="34" charset="-122"/>
                <a:ea typeface="微软雅黑" panose="020B0503020204020204" pitchFamily="34" charset="-122"/>
              </a:rPr>
              <a:t>CPU</a:t>
            </a:r>
            <a:r>
              <a:rPr lang="zh-CN" altLang="en-US" sz="1600" dirty="0">
                <a:solidFill>
                  <a:srgbClr val="000000"/>
                </a:solidFill>
                <a:latin typeface="微软雅黑" panose="020B0503020204020204" pitchFamily="34" charset="-122"/>
                <a:ea typeface="微软雅黑" panose="020B0503020204020204" pitchFamily="34" charset="-122"/>
              </a:rPr>
              <a:t>环境来说</a:t>
            </a:r>
            <a:r>
              <a:rPr lang="zh-CN" altLang="en-US" sz="1600" b="1" dirty="0">
                <a:solidFill>
                  <a:srgbClr val="DD1652"/>
                </a:solidFill>
                <a:latin typeface="微软雅黑" panose="020B0503020204020204" pitchFamily="34" charset="-122"/>
                <a:ea typeface="微软雅黑" panose="020B0503020204020204" pitchFamily="34" charset="-122"/>
              </a:rPr>
              <a:t>没有线程交互的开销可以获得最好的单线程垃圾回收效率</a:t>
            </a:r>
            <a:r>
              <a:rPr lang="zh-CN" altLang="en-US" sz="1600" dirty="0">
                <a:solidFill>
                  <a:srgbClr val="000000"/>
                </a:solidFill>
                <a:latin typeface="微软雅黑" panose="020B0503020204020204" pitchFamily="34" charset="-122"/>
                <a:ea typeface="微软雅黑" panose="020B0503020204020204" pitchFamily="34" charset="-122"/>
              </a:rPr>
              <a:t>，</a:t>
            </a:r>
            <a:r>
              <a:rPr lang="zh-CN" altLang="en-US" sz="1600" b="1" dirty="0">
                <a:solidFill>
                  <a:srgbClr val="000000"/>
                </a:solidFill>
                <a:latin typeface="微软雅黑" panose="020B0503020204020204" pitchFamily="34" charset="-122"/>
                <a:ea typeface="微软雅黑" panose="020B0503020204020204" pitchFamily="34" charset="-122"/>
              </a:rPr>
              <a:t>因此</a:t>
            </a:r>
            <a:r>
              <a:rPr lang="en-US" altLang="zh-CN" sz="1600" b="1" dirty="0" err="1">
                <a:solidFill>
                  <a:srgbClr val="000000"/>
                </a:solidFill>
                <a:latin typeface="微软雅黑" panose="020B0503020204020204" pitchFamily="34" charset="-122"/>
                <a:ea typeface="微软雅黑" panose="020B0503020204020204" pitchFamily="34" charset="-122"/>
              </a:rPr>
              <a:t>SerialGC</a:t>
            </a:r>
            <a:r>
              <a:rPr lang="zh-CN" altLang="en-US" sz="1600" b="1" dirty="0">
                <a:solidFill>
                  <a:srgbClr val="000000"/>
                </a:solidFill>
                <a:latin typeface="微软雅黑" panose="020B0503020204020204" pitchFamily="34" charset="-122"/>
                <a:ea typeface="微软雅黑" panose="020B0503020204020204" pitchFamily="34" charset="-122"/>
              </a:rPr>
              <a:t>依然是</a:t>
            </a:r>
            <a:r>
              <a:rPr lang="en-US" altLang="zh-CN" sz="1600" b="1" dirty="0">
                <a:solidFill>
                  <a:srgbClr val="000000"/>
                </a:solidFill>
                <a:latin typeface="微软雅黑" panose="020B0503020204020204" pitchFamily="34" charset="-122"/>
                <a:ea typeface="微软雅黑" panose="020B0503020204020204" pitchFamily="34" charset="-122"/>
              </a:rPr>
              <a:t>JVM</a:t>
            </a:r>
            <a:r>
              <a:rPr lang="zh-CN" altLang="en-US" sz="1600" b="1" dirty="0">
                <a:solidFill>
                  <a:srgbClr val="000000"/>
                </a:solidFill>
                <a:latin typeface="微软雅黑" panose="020B0503020204020204" pitchFamily="34" charset="-122"/>
                <a:ea typeface="微软雅黑" panose="020B0503020204020204" pitchFamily="34" charset="-122"/>
              </a:rPr>
              <a:t>运行在</a:t>
            </a:r>
            <a:r>
              <a:rPr lang="en-US" altLang="zh-CN" sz="1600" b="1" dirty="0">
                <a:solidFill>
                  <a:srgbClr val="000000"/>
                </a:solidFill>
                <a:latin typeface="微软雅黑" panose="020B0503020204020204" pitchFamily="34" charset="-122"/>
                <a:ea typeface="微软雅黑" panose="020B0503020204020204" pitchFamily="34" charset="-122"/>
              </a:rPr>
              <a:t>Client</a:t>
            </a:r>
            <a:r>
              <a:rPr lang="zh-CN" altLang="en-US" sz="1600" b="1" dirty="0">
                <a:solidFill>
                  <a:srgbClr val="000000"/>
                </a:solidFill>
                <a:latin typeface="微软雅黑" panose="020B0503020204020204" pitchFamily="34" charset="-122"/>
                <a:ea typeface="微软雅黑" panose="020B0503020204020204" pitchFamily="34" charset="-122"/>
              </a:rPr>
              <a:t>模式下默认的</a:t>
            </a:r>
            <a:r>
              <a:rPr lang="zh-CN" altLang="en-US" sz="1600" b="1" dirty="0">
                <a:solidFill>
                  <a:srgbClr val="DD1652"/>
                </a:solidFill>
                <a:latin typeface="微软雅黑" panose="020B0503020204020204" pitchFamily="34" charset="-122"/>
                <a:ea typeface="微软雅黑" panose="020B0503020204020204" pitchFamily="34" charset="-122"/>
              </a:rPr>
              <a:t>新生代垃圾回收器</a:t>
            </a:r>
            <a:endParaRPr lang="zh-CN" altLang="en-US" sz="1600" dirty="0"/>
          </a:p>
        </p:txBody>
      </p:sp>
      <p:sp>
        <p:nvSpPr>
          <p:cNvPr id="47" name="矩形 46">
            <a:extLst>
              <a:ext uri="{FF2B5EF4-FFF2-40B4-BE49-F238E27FC236}">
                <a16:creationId xmlns:a16="http://schemas.microsoft.com/office/drawing/2014/main" id="{64B2680E-281B-475A-8ACB-7A6A6C8186E7}"/>
              </a:ext>
            </a:extLst>
          </p:cNvPr>
          <p:cNvSpPr/>
          <p:nvPr/>
        </p:nvSpPr>
        <p:spPr>
          <a:xfrm>
            <a:off x="106613" y="4554139"/>
            <a:ext cx="11728033" cy="923330"/>
          </a:xfrm>
          <a:prstGeom prst="rect">
            <a:avLst/>
          </a:prstGeom>
        </p:spPr>
        <p:txBody>
          <a:bodyPr wrap="square">
            <a:spAutoFit/>
          </a:bodyPr>
          <a:lstStyle/>
          <a:p>
            <a:r>
              <a:rPr lang="en-US" altLang="zh-CN" b="1" dirty="0">
                <a:solidFill>
                  <a:srgbClr val="000000"/>
                </a:solidFill>
                <a:latin typeface="微软雅黑" panose="020B0503020204020204" pitchFamily="34" charset="-122"/>
                <a:ea typeface="微软雅黑" panose="020B0503020204020204" pitchFamily="34" charset="-122"/>
              </a:rPr>
              <a:t>2.</a:t>
            </a:r>
            <a:r>
              <a:rPr lang="zh-CN" altLang="en-US" b="1" dirty="0">
                <a:solidFill>
                  <a:srgbClr val="000000"/>
                </a:solidFill>
                <a:latin typeface="微软雅黑" panose="020B0503020204020204" pitchFamily="34" charset="-122"/>
                <a:ea typeface="微软雅黑" panose="020B0503020204020204" pitchFamily="34" charset="-122"/>
              </a:rPr>
              <a:t>对应的</a:t>
            </a:r>
            <a:r>
              <a:rPr lang="en-US" altLang="zh-CN" b="1" dirty="0">
                <a:solidFill>
                  <a:srgbClr val="000000"/>
                </a:solidFill>
                <a:latin typeface="微软雅黑" panose="020B0503020204020204" pitchFamily="34" charset="-122"/>
                <a:ea typeface="微软雅黑" panose="020B0503020204020204" pitchFamily="34" charset="-122"/>
              </a:rPr>
              <a:t>JVM</a:t>
            </a:r>
            <a:r>
              <a:rPr lang="zh-CN" altLang="en-US" b="1" dirty="0">
                <a:solidFill>
                  <a:srgbClr val="000000"/>
                </a:solidFill>
                <a:latin typeface="微软雅黑" panose="020B0503020204020204" pitchFamily="34" charset="-122"/>
                <a:ea typeface="微软雅黑" panose="020B0503020204020204" pitchFamily="34" charset="-122"/>
              </a:rPr>
              <a:t>参数：</a:t>
            </a:r>
            <a:r>
              <a:rPr lang="en-US" altLang="zh-CN" b="1" dirty="0">
                <a:solidFill>
                  <a:srgbClr val="DD1652"/>
                </a:solidFill>
                <a:latin typeface="微软雅黑" panose="020B0503020204020204" pitchFamily="34" charset="-122"/>
                <a:ea typeface="微软雅黑" panose="020B0503020204020204" pitchFamily="34" charset="-122"/>
              </a:rPr>
              <a:t>-XX:+</a:t>
            </a:r>
            <a:r>
              <a:rPr lang="en-US" altLang="zh-CN" b="1" dirty="0" err="1">
                <a:solidFill>
                  <a:srgbClr val="DD1652"/>
                </a:solidFill>
                <a:latin typeface="微软雅黑" panose="020B0503020204020204" pitchFamily="34" charset="-122"/>
                <a:ea typeface="微软雅黑" panose="020B0503020204020204" pitchFamily="34" charset="-122"/>
              </a:rPr>
              <a:t>UseSerialGC</a:t>
            </a:r>
            <a:endParaRPr lang="en-US" altLang="zh-CN" b="1" dirty="0">
              <a:solidFill>
                <a:srgbClr val="DD1652"/>
              </a:solidFill>
              <a:latin typeface="微软雅黑" panose="020B0503020204020204" pitchFamily="34" charset="-122"/>
              <a:ea typeface="微软雅黑" panose="020B0503020204020204" pitchFamily="34" charset="-122"/>
            </a:endParaRPr>
          </a:p>
          <a:p>
            <a:r>
              <a:rPr lang="zh-CN" altLang="en-US" b="1" dirty="0">
                <a:solidFill>
                  <a:srgbClr val="000000"/>
                </a:solidFill>
                <a:latin typeface="微软雅黑" panose="020B0503020204020204" pitchFamily="34" charset="-122"/>
                <a:ea typeface="微软雅黑" panose="020B0503020204020204" pitchFamily="34" charset="-122"/>
              </a:rPr>
              <a:t>   开启后会使用：</a:t>
            </a:r>
            <a:r>
              <a:rPr lang="en-US" altLang="zh-CN" b="1" dirty="0" err="1">
                <a:solidFill>
                  <a:srgbClr val="DD1652"/>
                </a:solidFill>
                <a:latin typeface="微软雅黑" panose="020B0503020204020204" pitchFamily="34" charset="-122"/>
                <a:ea typeface="微软雅黑" panose="020B0503020204020204" pitchFamily="34" charset="-122"/>
              </a:rPr>
              <a:t>SerialGC</a:t>
            </a:r>
            <a:r>
              <a:rPr lang="en-US" altLang="zh-CN" b="1" dirty="0">
                <a:solidFill>
                  <a:srgbClr val="DD1652"/>
                </a:solidFill>
                <a:latin typeface="微软雅黑" panose="020B0503020204020204" pitchFamily="34" charset="-122"/>
                <a:ea typeface="微软雅黑" panose="020B0503020204020204" pitchFamily="34" charset="-122"/>
              </a:rPr>
              <a:t> (</a:t>
            </a:r>
            <a:r>
              <a:rPr lang="zh-CN" altLang="en-US" b="1" dirty="0">
                <a:solidFill>
                  <a:srgbClr val="DD1652"/>
                </a:solidFill>
                <a:latin typeface="微软雅黑" panose="020B0503020204020204" pitchFamily="34" charset="-122"/>
                <a:ea typeface="微软雅黑" panose="020B0503020204020204" pitchFamily="34" charset="-122"/>
              </a:rPr>
              <a:t>新生代用</a:t>
            </a:r>
            <a:r>
              <a:rPr lang="en-US" altLang="zh-CN" b="1" dirty="0">
                <a:solidFill>
                  <a:srgbClr val="DD1652"/>
                </a:solidFill>
                <a:latin typeface="微软雅黑" panose="020B0503020204020204" pitchFamily="34" charset="-122"/>
                <a:ea typeface="微软雅黑" panose="020B0503020204020204" pitchFamily="34" charset="-122"/>
              </a:rPr>
              <a:t>) + Serial Old GC (</a:t>
            </a:r>
            <a:r>
              <a:rPr lang="zh-CN" altLang="en-US" b="1" dirty="0">
                <a:solidFill>
                  <a:srgbClr val="DD1652"/>
                </a:solidFill>
                <a:latin typeface="微软雅黑" panose="020B0503020204020204" pitchFamily="34" charset="-122"/>
                <a:ea typeface="微软雅黑" panose="020B0503020204020204" pitchFamily="34" charset="-122"/>
              </a:rPr>
              <a:t>老年代用</a:t>
            </a:r>
            <a:r>
              <a:rPr lang="en-US" altLang="zh-CN" b="1" dirty="0">
                <a:solidFill>
                  <a:srgbClr val="DD1652"/>
                </a:solidFill>
                <a:latin typeface="微软雅黑" panose="020B0503020204020204" pitchFamily="34" charset="-122"/>
                <a:ea typeface="微软雅黑" panose="020B0503020204020204" pitchFamily="34" charset="-122"/>
              </a:rPr>
              <a:t>) </a:t>
            </a:r>
            <a:r>
              <a:rPr lang="zh-CN" altLang="en-US" b="1" dirty="0">
                <a:solidFill>
                  <a:srgbClr val="DD1652"/>
                </a:solidFill>
                <a:latin typeface="微软雅黑" panose="020B0503020204020204" pitchFamily="34" charset="-122"/>
                <a:ea typeface="微软雅黑" panose="020B0503020204020204" pitchFamily="34" charset="-122"/>
              </a:rPr>
              <a:t>的组合模式</a:t>
            </a:r>
            <a:endParaRPr lang="en-US" altLang="zh-CN" b="1" dirty="0">
              <a:solidFill>
                <a:srgbClr val="DD1652"/>
              </a:solidFill>
              <a:latin typeface="微软雅黑" panose="020B0503020204020204" pitchFamily="34" charset="-122"/>
              <a:ea typeface="微软雅黑" panose="020B0503020204020204" pitchFamily="34" charset="-122"/>
            </a:endParaRPr>
          </a:p>
          <a:p>
            <a:r>
              <a:rPr lang="zh-CN" altLang="en-US" b="1" dirty="0">
                <a:solidFill>
                  <a:srgbClr val="000000"/>
                </a:solidFill>
                <a:latin typeface="微软雅黑" panose="020B0503020204020204" pitchFamily="34" charset="-122"/>
                <a:ea typeface="微软雅黑" panose="020B0503020204020204" pitchFamily="34" charset="-122"/>
              </a:rPr>
              <a:t>   表示：新生代、老年代都会使用串行垃圾回收器，新生代使用</a:t>
            </a:r>
            <a:r>
              <a:rPr lang="zh-CN" altLang="en-US" b="1" dirty="0">
                <a:solidFill>
                  <a:srgbClr val="DD1652"/>
                </a:solidFill>
                <a:latin typeface="微软雅黑" panose="020B0503020204020204" pitchFamily="34" charset="-122"/>
                <a:ea typeface="微软雅黑" panose="020B0503020204020204" pitchFamily="34" charset="-122"/>
              </a:rPr>
              <a:t>复制算法，</a:t>
            </a:r>
            <a:r>
              <a:rPr lang="zh-CN" altLang="en-US" b="1" dirty="0">
                <a:solidFill>
                  <a:srgbClr val="000000"/>
                </a:solidFill>
                <a:latin typeface="微软雅黑" panose="020B0503020204020204" pitchFamily="34" charset="-122"/>
                <a:ea typeface="微软雅黑" panose="020B0503020204020204" pitchFamily="34" charset="-122"/>
              </a:rPr>
              <a:t>老年代使用</a:t>
            </a:r>
            <a:r>
              <a:rPr lang="zh-CN" altLang="en-US" b="1" dirty="0">
                <a:solidFill>
                  <a:srgbClr val="DD1652"/>
                </a:solidFill>
                <a:latin typeface="微软雅黑" panose="020B0503020204020204" pitchFamily="34" charset="-122"/>
                <a:ea typeface="微软雅黑" panose="020B0503020204020204" pitchFamily="34" charset="-122"/>
              </a:rPr>
              <a:t>标记</a:t>
            </a:r>
            <a:r>
              <a:rPr lang="en-US" altLang="zh-CN" b="1" dirty="0">
                <a:solidFill>
                  <a:srgbClr val="DD1652"/>
                </a:solidFill>
                <a:latin typeface="微软雅黑" panose="020B0503020204020204" pitchFamily="34" charset="-122"/>
                <a:ea typeface="微软雅黑" panose="020B0503020204020204" pitchFamily="34" charset="-122"/>
              </a:rPr>
              <a:t>-</a:t>
            </a:r>
            <a:r>
              <a:rPr lang="zh-CN" altLang="en-US" b="1" dirty="0">
                <a:solidFill>
                  <a:srgbClr val="DD1652"/>
                </a:solidFill>
                <a:latin typeface="微软雅黑" panose="020B0503020204020204" pitchFamily="34" charset="-122"/>
                <a:ea typeface="微软雅黑" panose="020B0503020204020204" pitchFamily="34" charset="-122"/>
              </a:rPr>
              <a:t>整理算法</a:t>
            </a:r>
            <a:endParaRPr lang="zh-CN" altLang="en-US" dirty="0"/>
          </a:p>
        </p:txBody>
      </p:sp>
      <p:sp>
        <p:nvSpPr>
          <p:cNvPr id="48" name="矩形 47">
            <a:extLst>
              <a:ext uri="{FF2B5EF4-FFF2-40B4-BE49-F238E27FC236}">
                <a16:creationId xmlns:a16="http://schemas.microsoft.com/office/drawing/2014/main" id="{C48850BC-BF00-4277-B71A-1AC7C98D540F}"/>
              </a:ext>
            </a:extLst>
          </p:cNvPr>
          <p:cNvSpPr/>
          <p:nvPr/>
        </p:nvSpPr>
        <p:spPr>
          <a:xfrm>
            <a:off x="233854" y="5961304"/>
            <a:ext cx="6949967" cy="369332"/>
          </a:xfrm>
          <a:prstGeom prst="rect">
            <a:avLst/>
          </a:prstGeom>
        </p:spPr>
        <p:txBody>
          <a:bodyPr wrap="square">
            <a:spAutoFit/>
          </a:bodyPr>
          <a:lstStyle/>
          <a:p>
            <a:r>
              <a:rPr lang="en-US" altLang="zh-CN" b="1" dirty="0">
                <a:solidFill>
                  <a:srgbClr val="DD1652"/>
                </a:solidFill>
                <a:latin typeface="微软雅黑" panose="020B0503020204020204" pitchFamily="34" charset="-122"/>
                <a:ea typeface="微软雅黑" panose="020B0503020204020204" pitchFamily="34" charset="-122"/>
              </a:rPr>
              <a:t>-Xms10 -Xmx10m -XX:+</a:t>
            </a:r>
            <a:r>
              <a:rPr lang="en-US" altLang="zh-CN" b="1" dirty="0" err="1">
                <a:solidFill>
                  <a:srgbClr val="DD1652"/>
                </a:solidFill>
                <a:latin typeface="微软雅黑" panose="020B0503020204020204" pitchFamily="34" charset="-122"/>
                <a:ea typeface="微软雅黑" panose="020B0503020204020204" pitchFamily="34" charset="-122"/>
              </a:rPr>
              <a:t>PrintGCDetails</a:t>
            </a:r>
            <a:r>
              <a:rPr lang="en-US" altLang="zh-CN" b="1" dirty="0">
                <a:solidFill>
                  <a:srgbClr val="DD1652"/>
                </a:solidFill>
                <a:latin typeface="微软雅黑" panose="020B0503020204020204" pitchFamily="34" charset="-122"/>
                <a:ea typeface="微软雅黑" panose="020B0503020204020204" pitchFamily="34" charset="-122"/>
              </a:rPr>
              <a:t> -XX:+</a:t>
            </a:r>
            <a:r>
              <a:rPr lang="en-US" altLang="zh-CN" b="1" dirty="0" err="1">
                <a:solidFill>
                  <a:srgbClr val="DD1652"/>
                </a:solidFill>
                <a:latin typeface="微软雅黑" panose="020B0503020204020204" pitchFamily="34" charset="-122"/>
                <a:ea typeface="微软雅黑" panose="020B0503020204020204" pitchFamily="34" charset="-122"/>
              </a:rPr>
              <a:t>UseSerialGC</a:t>
            </a:r>
            <a:endParaRPr lang="zh-CN" altLang="en-US" dirty="0"/>
          </a:p>
        </p:txBody>
      </p:sp>
    </p:spTree>
    <p:extLst>
      <p:ext uri="{BB962C8B-B14F-4D97-AF65-F5344CB8AC3E}">
        <p14:creationId xmlns:p14="http://schemas.microsoft.com/office/powerpoint/2010/main" val="1053125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GC-</a:t>
            </a:r>
            <a:r>
              <a:rPr lang="en-US" altLang="zh-CN" dirty="0" err="1"/>
              <a:t>ParNew</a:t>
            </a:r>
            <a:r>
              <a:rPr lang="en-US" altLang="zh-CN" dirty="0"/>
              <a:t> GC </a:t>
            </a:r>
            <a:r>
              <a:rPr lang="zh-CN" altLang="en-US" dirty="0"/>
              <a:t>新生代并行垃圾回收器</a:t>
            </a:r>
          </a:p>
        </p:txBody>
      </p:sp>
      <p:sp>
        <p:nvSpPr>
          <p:cNvPr id="45" name="矩形 44">
            <a:extLst>
              <a:ext uri="{FF2B5EF4-FFF2-40B4-BE49-F238E27FC236}">
                <a16:creationId xmlns:a16="http://schemas.microsoft.com/office/drawing/2014/main" id="{85E11031-2FA0-43A7-903B-146A4507338A}"/>
              </a:ext>
            </a:extLst>
          </p:cNvPr>
          <p:cNvSpPr/>
          <p:nvPr/>
        </p:nvSpPr>
        <p:spPr>
          <a:xfrm>
            <a:off x="0" y="372373"/>
            <a:ext cx="11135711" cy="615553"/>
          </a:xfrm>
          <a:prstGeom prst="rect">
            <a:avLst/>
          </a:prstGeom>
        </p:spPr>
        <p:txBody>
          <a:bodyPr wrap="square">
            <a:spAutoFit/>
          </a:bodyPr>
          <a:lstStyle/>
          <a:p>
            <a:r>
              <a:rPr lang="zh-CN" altLang="en-US" b="1" dirty="0">
                <a:solidFill>
                  <a:srgbClr val="000000"/>
                </a:solidFill>
                <a:latin typeface="微软雅黑" panose="020B0503020204020204" pitchFamily="34" charset="-122"/>
                <a:ea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rPr>
              <a:t>1.</a:t>
            </a:r>
            <a:r>
              <a:rPr lang="zh-CN" altLang="en-US" b="1" dirty="0">
                <a:solidFill>
                  <a:srgbClr val="000000"/>
                </a:solidFill>
                <a:latin typeface="微软雅黑" panose="020B0503020204020204" pitchFamily="34" charset="-122"/>
                <a:ea typeface="微软雅黑" panose="020B0503020204020204" pitchFamily="34" charset="-122"/>
              </a:rPr>
              <a:t>新生代并行收集器：</a:t>
            </a:r>
            <a:endParaRPr lang="en-US" altLang="zh-CN" b="1" dirty="0">
              <a:solidFill>
                <a:srgbClr val="000000"/>
              </a:solidFill>
              <a:latin typeface="微软雅黑" panose="020B0503020204020204" pitchFamily="34" charset="-122"/>
              <a:ea typeface="微软雅黑" panose="020B0503020204020204" pitchFamily="34" charset="-122"/>
            </a:endParaRPr>
          </a:p>
          <a:p>
            <a:r>
              <a:rPr lang="en-US" altLang="zh-CN" sz="1600" b="1" dirty="0">
                <a:solidFill>
                  <a:srgbClr val="000000"/>
                </a:solidFill>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使用多个线程并行的进行垃圾回收。在</a:t>
            </a:r>
            <a:r>
              <a:rPr lang="en-US" altLang="zh-CN" sz="1600" b="1" dirty="0">
                <a:latin typeface="微软雅黑" panose="020B0503020204020204" pitchFamily="34" charset="-122"/>
                <a:ea typeface="微软雅黑" panose="020B0503020204020204" pitchFamily="34" charset="-122"/>
              </a:rPr>
              <a:t>GC</a:t>
            </a:r>
            <a:r>
              <a:rPr lang="zh-CN" altLang="en-US" sz="1600" b="1" dirty="0">
                <a:latin typeface="微软雅黑" panose="020B0503020204020204" pitchFamily="34" charset="-122"/>
                <a:ea typeface="微软雅黑" panose="020B0503020204020204" pitchFamily="34" charset="-122"/>
              </a:rPr>
              <a:t>的过程中会暂停其他所有的工作线程（</a:t>
            </a:r>
            <a:r>
              <a:rPr lang="en-US" altLang="zh-CN" sz="1600" b="1" dirty="0">
                <a:latin typeface="微软雅黑" panose="020B0503020204020204" pitchFamily="34" charset="-122"/>
                <a:ea typeface="微软雅黑" panose="020B0503020204020204" pitchFamily="34" charset="-122"/>
              </a:rPr>
              <a:t>Stop-The-World</a:t>
            </a:r>
            <a:r>
              <a:rPr lang="zh-CN" altLang="en-US" sz="1600" b="1" dirty="0">
                <a:latin typeface="微软雅黑" panose="020B0503020204020204" pitchFamily="34" charset="-122"/>
                <a:ea typeface="微软雅黑" panose="020B0503020204020204" pitchFamily="34" charset="-122"/>
              </a:rPr>
              <a:t>），直到</a:t>
            </a:r>
            <a:r>
              <a:rPr lang="en-US" altLang="zh-CN" sz="1600" b="1" dirty="0">
                <a:latin typeface="微软雅黑" panose="020B0503020204020204" pitchFamily="34" charset="-122"/>
                <a:ea typeface="微软雅黑" panose="020B0503020204020204" pitchFamily="34" charset="-122"/>
              </a:rPr>
              <a:t>GC</a:t>
            </a:r>
            <a:r>
              <a:rPr lang="zh-CN" altLang="en-US" sz="1600" b="1" dirty="0">
                <a:latin typeface="微软雅黑" panose="020B0503020204020204" pitchFamily="34" charset="-122"/>
                <a:ea typeface="微软雅黑" panose="020B0503020204020204" pitchFamily="34" charset="-122"/>
              </a:rPr>
              <a:t>完毕。</a:t>
            </a:r>
            <a:endParaRPr lang="zh-CN" altLang="en-US" sz="1600" dirty="0">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188426D1-BD3A-4BE5-B306-42EC9068E6F6}"/>
              </a:ext>
            </a:extLst>
          </p:cNvPr>
          <p:cNvSpPr/>
          <p:nvPr/>
        </p:nvSpPr>
        <p:spPr>
          <a:xfrm>
            <a:off x="106613" y="3202716"/>
            <a:ext cx="11728034" cy="369332"/>
          </a:xfrm>
          <a:prstGeom prst="rect">
            <a:avLst/>
          </a:prstGeom>
        </p:spPr>
        <p:txBody>
          <a:bodyPr wrap="square">
            <a:spAutoFit/>
          </a:bodyPr>
          <a:lstStyle/>
          <a:p>
            <a:r>
              <a:rPr lang="en-US" altLang="zh-CN" b="1" dirty="0" err="1"/>
              <a:t>PraNew</a:t>
            </a:r>
            <a:r>
              <a:rPr lang="en-US" altLang="zh-CN" b="1" dirty="0"/>
              <a:t> GC</a:t>
            </a:r>
            <a:r>
              <a:rPr lang="zh-CN" altLang="en-US" b="1" dirty="0"/>
              <a:t>是新生代的</a:t>
            </a:r>
            <a:r>
              <a:rPr lang="en-US" altLang="zh-CN" b="1" dirty="0"/>
              <a:t>Serial GC</a:t>
            </a:r>
            <a:r>
              <a:rPr lang="zh-CN" altLang="en-US" b="1" dirty="0"/>
              <a:t>的多线程版。配合老年代的</a:t>
            </a:r>
            <a:r>
              <a:rPr lang="en-US" altLang="zh-CN" b="1" dirty="0"/>
              <a:t>CMS GC</a:t>
            </a:r>
            <a:r>
              <a:rPr lang="zh-CN" altLang="en-US" b="1" dirty="0"/>
              <a:t>（</a:t>
            </a:r>
            <a:r>
              <a:rPr lang="en-US" altLang="zh-CN" b="1" dirty="0" err="1"/>
              <a:t>ConcMarkSweepGC</a:t>
            </a:r>
            <a:r>
              <a:rPr lang="zh-CN" altLang="en-US" b="1" dirty="0"/>
              <a:t>）一起工作</a:t>
            </a:r>
            <a:endParaRPr lang="zh-CN" altLang="en-US" sz="1600" dirty="0"/>
          </a:p>
        </p:txBody>
      </p:sp>
      <p:sp>
        <p:nvSpPr>
          <p:cNvPr id="47" name="矩形 46">
            <a:extLst>
              <a:ext uri="{FF2B5EF4-FFF2-40B4-BE49-F238E27FC236}">
                <a16:creationId xmlns:a16="http://schemas.microsoft.com/office/drawing/2014/main" id="{64B2680E-281B-475A-8ACB-7A6A6C8186E7}"/>
              </a:ext>
            </a:extLst>
          </p:cNvPr>
          <p:cNvSpPr/>
          <p:nvPr/>
        </p:nvSpPr>
        <p:spPr>
          <a:xfrm>
            <a:off x="106614" y="3741200"/>
            <a:ext cx="11728033" cy="2031325"/>
          </a:xfrm>
          <a:prstGeom prst="rect">
            <a:avLst/>
          </a:prstGeom>
        </p:spPr>
        <p:txBody>
          <a:bodyPr wrap="square">
            <a:spAutoFit/>
          </a:bodyPr>
          <a:lstStyle/>
          <a:p>
            <a:r>
              <a:rPr lang="en-US" altLang="zh-CN" b="1" dirty="0"/>
              <a:t>2.JVM</a:t>
            </a:r>
            <a:r>
              <a:rPr lang="zh-CN" altLang="en-US" b="1" dirty="0"/>
              <a:t>参数设置：</a:t>
            </a:r>
            <a:endParaRPr lang="en-US" altLang="zh-CN" b="1" dirty="0"/>
          </a:p>
          <a:p>
            <a:r>
              <a:rPr lang="en-US" altLang="zh-CN" b="1" dirty="0">
                <a:solidFill>
                  <a:srgbClr val="FF0000"/>
                </a:solidFill>
              </a:rPr>
              <a:t>-XX:+</a:t>
            </a:r>
            <a:r>
              <a:rPr lang="en-US" altLang="zh-CN" b="1" dirty="0" err="1">
                <a:solidFill>
                  <a:srgbClr val="FF0000"/>
                </a:solidFill>
              </a:rPr>
              <a:t>UseParNewGC</a:t>
            </a:r>
            <a:endParaRPr lang="en-US" altLang="zh-CN" b="1" dirty="0">
              <a:solidFill>
                <a:srgbClr val="FF0000"/>
              </a:solidFill>
            </a:endParaRPr>
          </a:p>
          <a:p>
            <a:r>
              <a:rPr lang="zh-CN" altLang="en-US" b="1" dirty="0"/>
              <a:t>启用</a:t>
            </a:r>
            <a:r>
              <a:rPr lang="en-US" altLang="zh-CN" b="1" dirty="0" err="1"/>
              <a:t>ParNewGC</a:t>
            </a:r>
            <a:r>
              <a:rPr lang="zh-CN" altLang="en-US" b="1" dirty="0"/>
              <a:t>只会影响新生代，不影响老年代（老年代继续使用</a:t>
            </a:r>
            <a:r>
              <a:rPr lang="en-US" altLang="zh-CN" b="1" dirty="0" err="1"/>
              <a:t>SerialOldGC</a:t>
            </a:r>
            <a:r>
              <a:rPr lang="zh-CN" altLang="en-US" b="1" dirty="0"/>
              <a:t>）</a:t>
            </a:r>
            <a:endParaRPr lang="en-US" altLang="zh-CN" b="1" dirty="0"/>
          </a:p>
          <a:p>
            <a:r>
              <a:rPr lang="zh-CN" altLang="en-US" b="1" dirty="0"/>
              <a:t>即：</a:t>
            </a:r>
            <a:r>
              <a:rPr lang="en-US" altLang="zh-CN" b="1" dirty="0" err="1"/>
              <a:t>ParNewGC</a:t>
            </a:r>
            <a:r>
              <a:rPr lang="zh-CN" altLang="en-US" b="1" dirty="0"/>
              <a:t>（</a:t>
            </a:r>
            <a:r>
              <a:rPr lang="en-US" altLang="zh-CN" b="1" dirty="0"/>
              <a:t>Yong</a:t>
            </a:r>
            <a:r>
              <a:rPr lang="zh-CN" altLang="en-US" b="1" dirty="0"/>
              <a:t>区用）</a:t>
            </a:r>
            <a:r>
              <a:rPr lang="en-US" altLang="zh-CN" b="1" dirty="0"/>
              <a:t>+ </a:t>
            </a:r>
            <a:r>
              <a:rPr lang="en-US" altLang="zh-CN" b="1" dirty="0" err="1"/>
              <a:t>SerialOldGC</a:t>
            </a:r>
            <a:r>
              <a:rPr lang="zh-CN" altLang="en-US" b="1" dirty="0"/>
              <a:t>（</a:t>
            </a:r>
            <a:r>
              <a:rPr lang="en-US" altLang="zh-CN" b="1" dirty="0"/>
              <a:t>Tenured</a:t>
            </a:r>
            <a:r>
              <a:rPr lang="zh-CN" altLang="en-US" b="1" dirty="0"/>
              <a:t>区用）</a:t>
            </a:r>
            <a:endParaRPr lang="en-US" altLang="zh-CN" b="1" dirty="0"/>
          </a:p>
          <a:p>
            <a:r>
              <a:rPr lang="zh-CN" altLang="en-US" b="1" dirty="0"/>
              <a:t>新生代采用复制算法，老年代采用标记</a:t>
            </a:r>
            <a:r>
              <a:rPr lang="en-US" altLang="zh-CN" b="1" dirty="0"/>
              <a:t>-</a:t>
            </a:r>
            <a:r>
              <a:rPr lang="zh-CN" altLang="en-US" b="1" dirty="0"/>
              <a:t>整理算法</a:t>
            </a:r>
            <a:endParaRPr lang="en-US" altLang="zh-CN" b="1" dirty="0"/>
          </a:p>
          <a:p>
            <a:r>
              <a:rPr lang="en-US" altLang="zh-CN" b="1" dirty="0"/>
              <a:t>Java8</a:t>
            </a:r>
            <a:r>
              <a:rPr lang="zh-CN" altLang="en-US" b="1" dirty="0"/>
              <a:t>已经不再推荐使用</a:t>
            </a:r>
            <a:r>
              <a:rPr lang="en-US" altLang="zh-CN" b="1" dirty="0" err="1"/>
              <a:t>ParNewGC</a:t>
            </a:r>
            <a:endParaRPr lang="en-US" altLang="zh-CN" b="1" dirty="0"/>
          </a:p>
          <a:p>
            <a:r>
              <a:rPr lang="en-US" altLang="zh-CN" b="1" dirty="0">
                <a:solidFill>
                  <a:srgbClr val="FF0000"/>
                </a:solidFill>
              </a:rPr>
              <a:t>-</a:t>
            </a:r>
            <a:r>
              <a:rPr lang="en-US" altLang="zh-CN" b="1" dirty="0" err="1">
                <a:solidFill>
                  <a:srgbClr val="FF0000"/>
                </a:solidFill>
              </a:rPr>
              <a:t>XX:ParallelGCThreads</a:t>
            </a:r>
            <a:r>
              <a:rPr lang="en-US" altLang="zh-CN" b="1" dirty="0">
                <a:solidFill>
                  <a:srgbClr val="FF0000"/>
                </a:solidFill>
              </a:rPr>
              <a:t>=4 </a:t>
            </a:r>
            <a:r>
              <a:rPr lang="zh-CN" altLang="en-US" b="1" dirty="0"/>
              <a:t>限制并行</a:t>
            </a:r>
            <a:r>
              <a:rPr lang="en-US" altLang="zh-CN" b="1" dirty="0"/>
              <a:t>GC</a:t>
            </a:r>
            <a:r>
              <a:rPr lang="zh-CN" altLang="en-US" b="1" dirty="0"/>
              <a:t>线程数量，默认开启和</a:t>
            </a:r>
            <a:r>
              <a:rPr lang="en-US" altLang="zh-CN" b="1" dirty="0"/>
              <a:t>CPU</a:t>
            </a:r>
            <a:r>
              <a:rPr lang="zh-CN" altLang="en-US" b="1" dirty="0"/>
              <a:t>数目相同</a:t>
            </a:r>
            <a:endParaRPr lang="zh-CN" altLang="en-US" dirty="0"/>
          </a:p>
        </p:txBody>
      </p:sp>
      <p:sp>
        <p:nvSpPr>
          <p:cNvPr id="48" name="矩形 47">
            <a:extLst>
              <a:ext uri="{FF2B5EF4-FFF2-40B4-BE49-F238E27FC236}">
                <a16:creationId xmlns:a16="http://schemas.microsoft.com/office/drawing/2014/main" id="{C48850BC-BF00-4277-B71A-1AC7C98D540F}"/>
              </a:ext>
            </a:extLst>
          </p:cNvPr>
          <p:cNvSpPr/>
          <p:nvPr/>
        </p:nvSpPr>
        <p:spPr>
          <a:xfrm>
            <a:off x="233854" y="5961304"/>
            <a:ext cx="7659415" cy="369332"/>
          </a:xfrm>
          <a:prstGeom prst="rect">
            <a:avLst/>
          </a:prstGeom>
        </p:spPr>
        <p:txBody>
          <a:bodyPr wrap="square">
            <a:spAutoFit/>
          </a:bodyPr>
          <a:lstStyle/>
          <a:p>
            <a:r>
              <a:rPr lang="en-US" altLang="zh-CN" b="1" dirty="0">
                <a:solidFill>
                  <a:srgbClr val="DD1652"/>
                </a:solidFill>
                <a:latin typeface="微软雅黑" panose="020B0503020204020204" pitchFamily="34" charset="-122"/>
                <a:ea typeface="微软雅黑" panose="020B0503020204020204" pitchFamily="34" charset="-122"/>
              </a:rPr>
              <a:t>-Xms10 -Xmx10m -XX:+</a:t>
            </a:r>
            <a:r>
              <a:rPr lang="en-US" altLang="zh-CN" b="1" dirty="0" err="1">
                <a:solidFill>
                  <a:srgbClr val="DD1652"/>
                </a:solidFill>
                <a:latin typeface="微软雅黑" panose="020B0503020204020204" pitchFamily="34" charset="-122"/>
                <a:ea typeface="微软雅黑" panose="020B0503020204020204" pitchFamily="34" charset="-122"/>
              </a:rPr>
              <a:t>PrintGCDetails</a:t>
            </a:r>
            <a:r>
              <a:rPr lang="en-US" altLang="zh-CN" b="1" dirty="0">
                <a:solidFill>
                  <a:srgbClr val="DD1652"/>
                </a:solidFill>
                <a:latin typeface="微软雅黑" panose="020B0503020204020204" pitchFamily="34" charset="-122"/>
                <a:ea typeface="微软雅黑" panose="020B0503020204020204" pitchFamily="34" charset="-122"/>
              </a:rPr>
              <a:t> -XX:+</a:t>
            </a:r>
            <a:r>
              <a:rPr lang="en-US" altLang="zh-CN" b="1" dirty="0" err="1">
                <a:solidFill>
                  <a:srgbClr val="DD1652"/>
                </a:solidFill>
                <a:latin typeface="微软雅黑" panose="020B0503020204020204" pitchFamily="34" charset="-122"/>
                <a:ea typeface="微软雅黑" panose="020B0503020204020204" pitchFamily="34" charset="-122"/>
              </a:rPr>
              <a:t>UseParNewGC</a:t>
            </a:r>
            <a:endParaRPr lang="zh-CN" altLang="en-US" dirty="0"/>
          </a:p>
        </p:txBody>
      </p:sp>
      <p:grpSp>
        <p:nvGrpSpPr>
          <p:cNvPr id="10" name="组合 9">
            <a:extLst>
              <a:ext uri="{FF2B5EF4-FFF2-40B4-BE49-F238E27FC236}">
                <a16:creationId xmlns:a16="http://schemas.microsoft.com/office/drawing/2014/main" id="{2B00A01F-CB86-4CD7-86D1-FB775F6B90E1}"/>
              </a:ext>
            </a:extLst>
          </p:cNvPr>
          <p:cNvGrpSpPr/>
          <p:nvPr/>
        </p:nvGrpSpPr>
        <p:grpSpPr>
          <a:xfrm>
            <a:off x="2102065" y="1132527"/>
            <a:ext cx="6117026" cy="1784140"/>
            <a:chOff x="2102065" y="1132527"/>
            <a:chExt cx="6117026" cy="1784140"/>
          </a:xfrm>
        </p:grpSpPr>
        <p:grpSp>
          <p:nvGrpSpPr>
            <p:cNvPr id="8" name="组合 7">
              <a:extLst>
                <a:ext uri="{FF2B5EF4-FFF2-40B4-BE49-F238E27FC236}">
                  <a16:creationId xmlns:a16="http://schemas.microsoft.com/office/drawing/2014/main" id="{8317EC7E-83F5-4A9A-9D35-B00676D43811}"/>
                </a:ext>
              </a:extLst>
            </p:cNvPr>
            <p:cNvGrpSpPr/>
            <p:nvPr/>
          </p:nvGrpSpPr>
          <p:grpSpPr>
            <a:xfrm>
              <a:off x="2102065" y="1413727"/>
              <a:ext cx="1135118" cy="1171904"/>
              <a:chOff x="2112575" y="1413727"/>
              <a:chExt cx="1135118" cy="1171904"/>
            </a:xfrm>
          </p:grpSpPr>
          <p:sp>
            <p:nvSpPr>
              <p:cNvPr id="7" name="箭头: 右 6">
                <a:extLst>
                  <a:ext uri="{FF2B5EF4-FFF2-40B4-BE49-F238E27FC236}">
                    <a16:creationId xmlns:a16="http://schemas.microsoft.com/office/drawing/2014/main" id="{E9B078D6-A7D7-4203-B49B-DB3E412B162C}"/>
                  </a:ext>
                </a:extLst>
              </p:cNvPr>
              <p:cNvSpPr/>
              <p:nvPr/>
            </p:nvSpPr>
            <p:spPr>
              <a:xfrm>
                <a:off x="2112576" y="1413727"/>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145A7292-149E-4225-AEC3-C0945007801E}"/>
                  </a:ext>
                </a:extLst>
              </p:cNvPr>
              <p:cNvSpPr/>
              <p:nvPr/>
            </p:nvSpPr>
            <p:spPr>
              <a:xfrm>
                <a:off x="2112576" y="1744803"/>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573A9AB2-2004-4CC5-BECB-569E0440A22D}"/>
                  </a:ext>
                </a:extLst>
              </p:cNvPr>
              <p:cNvSpPr/>
              <p:nvPr/>
            </p:nvSpPr>
            <p:spPr>
              <a:xfrm>
                <a:off x="2112576" y="2075879"/>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E91DBCC7-4701-428F-94A7-2088A2EC669F}"/>
                  </a:ext>
                </a:extLst>
              </p:cNvPr>
              <p:cNvSpPr/>
              <p:nvPr/>
            </p:nvSpPr>
            <p:spPr>
              <a:xfrm>
                <a:off x="2112575" y="2406955"/>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08E225D7-C855-4D19-ADEA-A9455B33C208}"/>
                </a:ext>
              </a:extLst>
            </p:cNvPr>
            <p:cNvGrpSpPr/>
            <p:nvPr/>
          </p:nvGrpSpPr>
          <p:grpSpPr>
            <a:xfrm>
              <a:off x="4514186" y="1418868"/>
              <a:ext cx="1229714" cy="1171904"/>
              <a:chOff x="4782204" y="1413727"/>
              <a:chExt cx="1229714" cy="1171904"/>
            </a:xfrm>
          </p:grpSpPr>
          <p:sp>
            <p:nvSpPr>
              <p:cNvPr id="25" name="矩形: 单圆角 24">
                <a:extLst>
                  <a:ext uri="{FF2B5EF4-FFF2-40B4-BE49-F238E27FC236}">
                    <a16:creationId xmlns:a16="http://schemas.microsoft.com/office/drawing/2014/main" id="{B7487E3F-11BB-4014-9296-60CD6D42A2F7}"/>
                  </a:ext>
                </a:extLst>
              </p:cNvPr>
              <p:cNvSpPr/>
              <p:nvPr/>
            </p:nvSpPr>
            <p:spPr>
              <a:xfrm>
                <a:off x="4782204" y="1413727"/>
                <a:ext cx="84082" cy="1171904"/>
              </a:xfrm>
              <a:prstGeom prst="round1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C92984A8-DD98-4CB0-AE7A-2F7739A9D4A7}"/>
                  </a:ext>
                </a:extLst>
              </p:cNvPr>
              <p:cNvSpPr/>
              <p:nvPr/>
            </p:nvSpPr>
            <p:spPr>
              <a:xfrm>
                <a:off x="4876801" y="1413727"/>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6">
                <a:extLst>
                  <a:ext uri="{FF2B5EF4-FFF2-40B4-BE49-F238E27FC236}">
                    <a16:creationId xmlns:a16="http://schemas.microsoft.com/office/drawing/2014/main" id="{1EEB0CEA-2053-42B4-AD50-65FF62E4B544}"/>
                  </a:ext>
                </a:extLst>
              </p:cNvPr>
              <p:cNvSpPr/>
              <p:nvPr/>
            </p:nvSpPr>
            <p:spPr>
              <a:xfrm>
                <a:off x="4876801" y="1744803"/>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右 27">
                <a:extLst>
                  <a:ext uri="{FF2B5EF4-FFF2-40B4-BE49-F238E27FC236}">
                    <a16:creationId xmlns:a16="http://schemas.microsoft.com/office/drawing/2014/main" id="{B5FA78AB-0367-4005-830A-4E94EFF4029C}"/>
                  </a:ext>
                </a:extLst>
              </p:cNvPr>
              <p:cNvSpPr/>
              <p:nvPr/>
            </p:nvSpPr>
            <p:spPr>
              <a:xfrm>
                <a:off x="4876801" y="2075879"/>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右 28">
                <a:extLst>
                  <a:ext uri="{FF2B5EF4-FFF2-40B4-BE49-F238E27FC236}">
                    <a16:creationId xmlns:a16="http://schemas.microsoft.com/office/drawing/2014/main" id="{20CA6F1E-CB6B-48C4-8C71-6109C4E24C4E}"/>
                  </a:ext>
                </a:extLst>
              </p:cNvPr>
              <p:cNvSpPr/>
              <p:nvPr/>
            </p:nvSpPr>
            <p:spPr>
              <a:xfrm>
                <a:off x="4876800" y="2406955"/>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5E0FEC5C-99A6-4462-A335-C0D2D0195AB8}"/>
                </a:ext>
              </a:extLst>
            </p:cNvPr>
            <p:cNvGrpSpPr/>
            <p:nvPr/>
          </p:nvGrpSpPr>
          <p:grpSpPr>
            <a:xfrm>
              <a:off x="5759664" y="1413727"/>
              <a:ext cx="1208689" cy="1171904"/>
              <a:chOff x="6117021" y="1413727"/>
              <a:chExt cx="1208689" cy="1171904"/>
            </a:xfrm>
          </p:grpSpPr>
          <p:sp>
            <p:nvSpPr>
              <p:cNvPr id="30" name="矩形: 单圆角 29">
                <a:extLst>
                  <a:ext uri="{FF2B5EF4-FFF2-40B4-BE49-F238E27FC236}">
                    <a16:creationId xmlns:a16="http://schemas.microsoft.com/office/drawing/2014/main" id="{AF9D1452-AE5E-48FE-9E38-7859D8FD8BDC}"/>
                  </a:ext>
                </a:extLst>
              </p:cNvPr>
              <p:cNvSpPr/>
              <p:nvPr/>
            </p:nvSpPr>
            <p:spPr>
              <a:xfrm>
                <a:off x="6117021" y="1413727"/>
                <a:ext cx="84082" cy="1171904"/>
              </a:xfrm>
              <a:prstGeom prst="round1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右 30">
                <a:extLst>
                  <a:ext uri="{FF2B5EF4-FFF2-40B4-BE49-F238E27FC236}">
                    <a16:creationId xmlns:a16="http://schemas.microsoft.com/office/drawing/2014/main" id="{7DAD71AB-71F8-466B-81FB-1FF65B084AA7}"/>
                  </a:ext>
                </a:extLst>
              </p:cNvPr>
              <p:cNvSpPr/>
              <p:nvPr/>
            </p:nvSpPr>
            <p:spPr>
              <a:xfrm>
                <a:off x="6190593" y="1436164"/>
                <a:ext cx="1135117" cy="178676"/>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1B91F19D-B7A2-42CD-8C26-B39E81EF9B33}"/>
                </a:ext>
              </a:extLst>
            </p:cNvPr>
            <p:cNvGrpSpPr/>
            <p:nvPr/>
          </p:nvGrpSpPr>
          <p:grpSpPr>
            <a:xfrm>
              <a:off x="6989377" y="1413727"/>
              <a:ext cx="1229714" cy="1171904"/>
              <a:chOff x="7641018" y="1413727"/>
              <a:chExt cx="1229714" cy="1171904"/>
            </a:xfrm>
          </p:grpSpPr>
          <p:sp>
            <p:nvSpPr>
              <p:cNvPr id="32" name="矩形: 单圆角 31">
                <a:extLst>
                  <a:ext uri="{FF2B5EF4-FFF2-40B4-BE49-F238E27FC236}">
                    <a16:creationId xmlns:a16="http://schemas.microsoft.com/office/drawing/2014/main" id="{00DDF8C3-9960-4B9D-BB15-3B0BE97DBB86}"/>
                  </a:ext>
                </a:extLst>
              </p:cNvPr>
              <p:cNvSpPr/>
              <p:nvPr/>
            </p:nvSpPr>
            <p:spPr>
              <a:xfrm>
                <a:off x="7641018" y="1413727"/>
                <a:ext cx="84082" cy="1171904"/>
              </a:xfrm>
              <a:prstGeom prst="round1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右 32">
                <a:extLst>
                  <a:ext uri="{FF2B5EF4-FFF2-40B4-BE49-F238E27FC236}">
                    <a16:creationId xmlns:a16="http://schemas.microsoft.com/office/drawing/2014/main" id="{3093A713-75CC-402E-A62A-8715E9C0BAE6}"/>
                  </a:ext>
                </a:extLst>
              </p:cNvPr>
              <p:cNvSpPr/>
              <p:nvPr/>
            </p:nvSpPr>
            <p:spPr>
              <a:xfrm>
                <a:off x="7735615" y="1413727"/>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EA5AF2B5-E845-4A2B-A3FC-EC06168EF03E}"/>
                  </a:ext>
                </a:extLst>
              </p:cNvPr>
              <p:cNvSpPr/>
              <p:nvPr/>
            </p:nvSpPr>
            <p:spPr>
              <a:xfrm>
                <a:off x="7735615" y="1744803"/>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右 34">
                <a:extLst>
                  <a:ext uri="{FF2B5EF4-FFF2-40B4-BE49-F238E27FC236}">
                    <a16:creationId xmlns:a16="http://schemas.microsoft.com/office/drawing/2014/main" id="{7972ED9F-C01F-458E-B3F8-F1054D9C268A}"/>
                  </a:ext>
                </a:extLst>
              </p:cNvPr>
              <p:cNvSpPr/>
              <p:nvPr/>
            </p:nvSpPr>
            <p:spPr>
              <a:xfrm>
                <a:off x="7735615" y="2075879"/>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F5BFA340-1B09-473F-9CC9-37555C73CB14}"/>
                  </a:ext>
                </a:extLst>
              </p:cNvPr>
              <p:cNvSpPr/>
              <p:nvPr/>
            </p:nvSpPr>
            <p:spPr>
              <a:xfrm>
                <a:off x="7735614" y="2406955"/>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a:extLst>
                <a:ext uri="{FF2B5EF4-FFF2-40B4-BE49-F238E27FC236}">
                  <a16:creationId xmlns:a16="http://schemas.microsoft.com/office/drawing/2014/main" id="{1641E183-1CC4-4888-8715-ED802DECDA34}"/>
                </a:ext>
              </a:extLst>
            </p:cNvPr>
            <p:cNvSpPr txBox="1"/>
            <p:nvPr/>
          </p:nvSpPr>
          <p:spPr>
            <a:xfrm>
              <a:off x="2112405" y="1142720"/>
              <a:ext cx="1067921" cy="276999"/>
            </a:xfrm>
            <a:prstGeom prst="rect">
              <a:avLst/>
            </a:prstGeom>
            <a:noFill/>
          </p:spPr>
          <p:txBody>
            <a:bodyPr wrap="none" rtlCol="0">
              <a:spAutoFit/>
            </a:bodyPr>
            <a:lstStyle/>
            <a:p>
              <a:r>
                <a:rPr lang="en-US" altLang="zh-CN" sz="1200" b="1" dirty="0"/>
                <a:t>App Threads</a:t>
              </a:r>
              <a:endParaRPr lang="zh-CN" altLang="en-US" sz="1200" b="1" dirty="0"/>
            </a:p>
          </p:txBody>
        </p:sp>
        <p:sp>
          <p:nvSpPr>
            <p:cNvPr id="37" name="文本框 36">
              <a:extLst>
                <a:ext uri="{FF2B5EF4-FFF2-40B4-BE49-F238E27FC236}">
                  <a16:creationId xmlns:a16="http://schemas.microsoft.com/office/drawing/2014/main" id="{8CE6C291-C831-45D0-B931-48C234529E1F}"/>
                </a:ext>
              </a:extLst>
            </p:cNvPr>
            <p:cNvSpPr txBox="1"/>
            <p:nvPr/>
          </p:nvSpPr>
          <p:spPr>
            <a:xfrm>
              <a:off x="3398204" y="1132527"/>
              <a:ext cx="917239" cy="276999"/>
            </a:xfrm>
            <a:prstGeom prst="rect">
              <a:avLst/>
            </a:prstGeom>
            <a:noFill/>
          </p:spPr>
          <p:txBody>
            <a:bodyPr wrap="none" rtlCol="0">
              <a:spAutoFit/>
            </a:bodyPr>
            <a:lstStyle/>
            <a:p>
              <a:r>
                <a:rPr lang="en-US" altLang="zh-CN" sz="1200" b="1" dirty="0"/>
                <a:t>GC Thread</a:t>
              </a:r>
              <a:endParaRPr lang="zh-CN" altLang="en-US" sz="1200" b="1" dirty="0"/>
            </a:p>
          </p:txBody>
        </p:sp>
        <p:sp>
          <p:nvSpPr>
            <p:cNvPr id="38" name="文本框 37">
              <a:extLst>
                <a:ext uri="{FF2B5EF4-FFF2-40B4-BE49-F238E27FC236}">
                  <a16:creationId xmlns:a16="http://schemas.microsoft.com/office/drawing/2014/main" id="{6FC98698-A718-4696-8005-84B3CF7BDC82}"/>
                </a:ext>
              </a:extLst>
            </p:cNvPr>
            <p:cNvSpPr txBox="1"/>
            <p:nvPr/>
          </p:nvSpPr>
          <p:spPr>
            <a:xfrm>
              <a:off x="5847892" y="1137240"/>
              <a:ext cx="917239" cy="276999"/>
            </a:xfrm>
            <a:prstGeom prst="rect">
              <a:avLst/>
            </a:prstGeom>
            <a:noFill/>
          </p:spPr>
          <p:txBody>
            <a:bodyPr wrap="none" rtlCol="0">
              <a:spAutoFit/>
            </a:bodyPr>
            <a:lstStyle/>
            <a:p>
              <a:r>
                <a:rPr lang="en-US" altLang="zh-CN" sz="1200" b="1" dirty="0"/>
                <a:t>GC Thread</a:t>
              </a:r>
              <a:endParaRPr lang="zh-CN" altLang="en-US" sz="1200" b="1" dirty="0"/>
            </a:p>
          </p:txBody>
        </p:sp>
        <p:sp>
          <p:nvSpPr>
            <p:cNvPr id="39" name="文本框 38">
              <a:extLst>
                <a:ext uri="{FF2B5EF4-FFF2-40B4-BE49-F238E27FC236}">
                  <a16:creationId xmlns:a16="http://schemas.microsoft.com/office/drawing/2014/main" id="{3C4779E7-1D27-438A-B9DC-2C7917BEEF36}"/>
                </a:ext>
              </a:extLst>
            </p:cNvPr>
            <p:cNvSpPr txBox="1"/>
            <p:nvPr/>
          </p:nvSpPr>
          <p:spPr>
            <a:xfrm>
              <a:off x="4635057" y="1135084"/>
              <a:ext cx="1067921" cy="276999"/>
            </a:xfrm>
            <a:prstGeom prst="rect">
              <a:avLst/>
            </a:prstGeom>
            <a:noFill/>
          </p:spPr>
          <p:txBody>
            <a:bodyPr wrap="none" rtlCol="0">
              <a:spAutoFit/>
            </a:bodyPr>
            <a:lstStyle/>
            <a:p>
              <a:r>
                <a:rPr lang="en-US" altLang="zh-CN" sz="1200" b="1" dirty="0"/>
                <a:t>App Threads</a:t>
              </a:r>
              <a:endParaRPr lang="zh-CN" altLang="en-US" sz="1200" b="1" dirty="0"/>
            </a:p>
          </p:txBody>
        </p:sp>
        <p:sp>
          <p:nvSpPr>
            <p:cNvPr id="40" name="文本框 39">
              <a:extLst>
                <a:ext uri="{FF2B5EF4-FFF2-40B4-BE49-F238E27FC236}">
                  <a16:creationId xmlns:a16="http://schemas.microsoft.com/office/drawing/2014/main" id="{8FADC69E-D72C-4DAA-9F79-791422236064}"/>
                </a:ext>
              </a:extLst>
            </p:cNvPr>
            <p:cNvSpPr txBox="1"/>
            <p:nvPr/>
          </p:nvSpPr>
          <p:spPr>
            <a:xfrm>
              <a:off x="7047099" y="1139522"/>
              <a:ext cx="1067921" cy="276999"/>
            </a:xfrm>
            <a:prstGeom prst="rect">
              <a:avLst/>
            </a:prstGeom>
            <a:noFill/>
          </p:spPr>
          <p:txBody>
            <a:bodyPr wrap="none" rtlCol="0">
              <a:spAutoFit/>
            </a:bodyPr>
            <a:lstStyle/>
            <a:p>
              <a:r>
                <a:rPr lang="en-US" altLang="zh-CN" sz="1200" b="1" dirty="0"/>
                <a:t>App Threads</a:t>
              </a:r>
              <a:endParaRPr lang="zh-CN" altLang="en-US" sz="1200" b="1" dirty="0"/>
            </a:p>
          </p:txBody>
        </p:sp>
        <p:sp>
          <p:nvSpPr>
            <p:cNvPr id="41" name="文本框 40">
              <a:extLst>
                <a:ext uri="{FF2B5EF4-FFF2-40B4-BE49-F238E27FC236}">
                  <a16:creationId xmlns:a16="http://schemas.microsoft.com/office/drawing/2014/main" id="{EC328329-0E5E-4210-9CB5-C75BF444E57A}"/>
                </a:ext>
              </a:extLst>
            </p:cNvPr>
            <p:cNvSpPr txBox="1"/>
            <p:nvPr/>
          </p:nvSpPr>
          <p:spPr>
            <a:xfrm>
              <a:off x="3394843" y="2123587"/>
              <a:ext cx="1088514" cy="553998"/>
            </a:xfrm>
            <a:prstGeom prst="rect">
              <a:avLst/>
            </a:prstGeom>
            <a:noFill/>
          </p:spPr>
          <p:txBody>
            <a:bodyPr wrap="square" rtlCol="0">
              <a:spAutoFit/>
            </a:bodyPr>
            <a:lstStyle/>
            <a:p>
              <a:pPr algn="ctr"/>
              <a:r>
                <a:rPr lang="zh-CN" altLang="en-US" sz="1000" b="1" dirty="0">
                  <a:solidFill>
                    <a:srgbClr val="FF0000"/>
                  </a:solidFill>
                </a:rPr>
                <a:t>新生代采用并行</a:t>
              </a:r>
              <a:r>
                <a:rPr lang="en-US" altLang="zh-CN" sz="1000" b="1" dirty="0">
                  <a:solidFill>
                    <a:srgbClr val="FF0000"/>
                  </a:solidFill>
                </a:rPr>
                <a:t>GC</a:t>
              </a:r>
              <a:r>
                <a:rPr lang="zh-CN" altLang="en-US" sz="1000" b="1" dirty="0">
                  <a:solidFill>
                    <a:srgbClr val="FF0000"/>
                  </a:solidFill>
                </a:rPr>
                <a:t>，复制算法</a:t>
              </a:r>
              <a:endParaRPr lang="en-US" altLang="zh-CN" sz="1000" b="1" dirty="0">
                <a:solidFill>
                  <a:srgbClr val="FF0000"/>
                </a:solidFill>
              </a:endParaRPr>
            </a:p>
            <a:p>
              <a:pPr algn="ctr"/>
              <a:r>
                <a:rPr lang="en-US" altLang="zh-CN" sz="1000" b="1" dirty="0">
                  <a:solidFill>
                    <a:srgbClr val="FF0000"/>
                  </a:solidFill>
                </a:rPr>
                <a:t>STW</a:t>
              </a:r>
              <a:endParaRPr lang="zh-CN" altLang="en-US" sz="1000" b="1" dirty="0">
                <a:solidFill>
                  <a:srgbClr val="FF0000"/>
                </a:solidFill>
              </a:endParaRPr>
            </a:p>
          </p:txBody>
        </p:sp>
        <p:sp>
          <p:nvSpPr>
            <p:cNvPr id="42" name="文本框 41">
              <a:extLst>
                <a:ext uri="{FF2B5EF4-FFF2-40B4-BE49-F238E27FC236}">
                  <a16:creationId xmlns:a16="http://schemas.microsoft.com/office/drawing/2014/main" id="{2DAA683E-E255-4681-BE2C-67DA9830D215}"/>
                </a:ext>
              </a:extLst>
            </p:cNvPr>
            <p:cNvSpPr txBox="1"/>
            <p:nvPr/>
          </p:nvSpPr>
          <p:spPr>
            <a:xfrm>
              <a:off x="5865611" y="2095572"/>
              <a:ext cx="1102742" cy="553998"/>
            </a:xfrm>
            <a:prstGeom prst="rect">
              <a:avLst/>
            </a:prstGeom>
            <a:noFill/>
          </p:spPr>
          <p:txBody>
            <a:bodyPr wrap="square" rtlCol="0">
              <a:spAutoFit/>
            </a:bodyPr>
            <a:lstStyle/>
            <a:p>
              <a:pPr algn="ctr"/>
              <a:r>
                <a:rPr lang="zh-CN" altLang="en-US" sz="1000" b="1" dirty="0">
                  <a:solidFill>
                    <a:srgbClr val="FF0000"/>
                  </a:solidFill>
                </a:rPr>
                <a:t>老年代采用</a:t>
              </a:r>
              <a:endParaRPr lang="en-US" altLang="zh-CN" sz="1000" b="1" dirty="0">
                <a:solidFill>
                  <a:srgbClr val="FF0000"/>
                </a:solidFill>
              </a:endParaRPr>
            </a:p>
            <a:p>
              <a:pPr algn="ctr"/>
              <a:r>
                <a:rPr lang="zh-CN" altLang="en-US" sz="1000" b="1" dirty="0">
                  <a:solidFill>
                    <a:srgbClr val="FF0000"/>
                  </a:solidFill>
                </a:rPr>
                <a:t>标记</a:t>
              </a:r>
              <a:r>
                <a:rPr lang="en-US" altLang="zh-CN" sz="1000" b="1" dirty="0">
                  <a:solidFill>
                    <a:srgbClr val="FF0000"/>
                  </a:solidFill>
                </a:rPr>
                <a:t>-</a:t>
              </a:r>
              <a:r>
                <a:rPr lang="zh-CN" altLang="en-US" sz="1000" b="1" dirty="0">
                  <a:solidFill>
                    <a:srgbClr val="FF0000"/>
                  </a:solidFill>
                </a:rPr>
                <a:t>整理算法</a:t>
              </a:r>
              <a:endParaRPr lang="en-US" altLang="zh-CN" sz="1000" b="1" dirty="0">
                <a:solidFill>
                  <a:srgbClr val="FF0000"/>
                </a:solidFill>
              </a:endParaRPr>
            </a:p>
            <a:p>
              <a:pPr algn="ctr"/>
              <a:r>
                <a:rPr lang="en-US" altLang="zh-CN" sz="1000" b="1" dirty="0">
                  <a:solidFill>
                    <a:srgbClr val="FF0000"/>
                  </a:solidFill>
                </a:rPr>
                <a:t>STW</a:t>
              </a:r>
              <a:endParaRPr lang="zh-CN" altLang="en-US" sz="1000" b="1" dirty="0">
                <a:solidFill>
                  <a:srgbClr val="FF0000"/>
                </a:solidFill>
              </a:endParaRPr>
            </a:p>
          </p:txBody>
        </p:sp>
        <p:sp>
          <p:nvSpPr>
            <p:cNvPr id="43" name="文本框 42">
              <a:extLst>
                <a:ext uri="{FF2B5EF4-FFF2-40B4-BE49-F238E27FC236}">
                  <a16:creationId xmlns:a16="http://schemas.microsoft.com/office/drawing/2014/main" id="{DEAE6241-114D-4783-B53E-F83A334B7CEB}"/>
                </a:ext>
              </a:extLst>
            </p:cNvPr>
            <p:cNvSpPr txBox="1"/>
            <p:nvPr/>
          </p:nvSpPr>
          <p:spPr>
            <a:xfrm>
              <a:off x="2943419" y="2655057"/>
              <a:ext cx="713657" cy="261610"/>
            </a:xfrm>
            <a:prstGeom prst="rect">
              <a:avLst/>
            </a:prstGeom>
            <a:noFill/>
          </p:spPr>
          <p:txBody>
            <a:bodyPr wrap="none" rtlCol="0">
              <a:spAutoFit/>
            </a:bodyPr>
            <a:lstStyle/>
            <a:p>
              <a:r>
                <a:rPr lang="en-US" altLang="zh-CN" sz="1100" b="1" dirty="0"/>
                <a:t>Safepint</a:t>
              </a:r>
              <a:endParaRPr lang="zh-CN" altLang="en-US" sz="1100" b="1" dirty="0"/>
            </a:p>
          </p:txBody>
        </p:sp>
        <p:sp>
          <p:nvSpPr>
            <p:cNvPr id="44" name="文本框 43">
              <a:extLst>
                <a:ext uri="{FF2B5EF4-FFF2-40B4-BE49-F238E27FC236}">
                  <a16:creationId xmlns:a16="http://schemas.microsoft.com/office/drawing/2014/main" id="{11F1AFEB-B88D-4489-BECE-532DA8BAFCAF}"/>
                </a:ext>
              </a:extLst>
            </p:cNvPr>
            <p:cNvSpPr txBox="1"/>
            <p:nvPr/>
          </p:nvSpPr>
          <p:spPr>
            <a:xfrm>
              <a:off x="5444876" y="2648310"/>
              <a:ext cx="713657" cy="261610"/>
            </a:xfrm>
            <a:prstGeom prst="rect">
              <a:avLst/>
            </a:prstGeom>
            <a:noFill/>
          </p:spPr>
          <p:txBody>
            <a:bodyPr wrap="none" rtlCol="0">
              <a:spAutoFit/>
            </a:bodyPr>
            <a:lstStyle/>
            <a:p>
              <a:r>
                <a:rPr lang="en-US" altLang="zh-CN" sz="1100" b="1" dirty="0"/>
                <a:t>Safepint</a:t>
              </a:r>
              <a:endParaRPr lang="zh-CN" altLang="en-US" sz="1100" b="1" dirty="0"/>
            </a:p>
          </p:txBody>
        </p:sp>
        <p:grpSp>
          <p:nvGrpSpPr>
            <p:cNvPr id="3" name="组合 2">
              <a:extLst>
                <a:ext uri="{FF2B5EF4-FFF2-40B4-BE49-F238E27FC236}">
                  <a16:creationId xmlns:a16="http://schemas.microsoft.com/office/drawing/2014/main" id="{E6154F28-5C94-4B20-A53F-DF3A88AB0CD5}"/>
                </a:ext>
              </a:extLst>
            </p:cNvPr>
            <p:cNvGrpSpPr/>
            <p:nvPr/>
          </p:nvGrpSpPr>
          <p:grpSpPr>
            <a:xfrm>
              <a:off x="3258207" y="1413727"/>
              <a:ext cx="1234277" cy="1171904"/>
              <a:chOff x="3258207" y="1413727"/>
              <a:chExt cx="1234277" cy="1171904"/>
            </a:xfrm>
          </p:grpSpPr>
          <p:sp>
            <p:nvSpPr>
              <p:cNvPr id="9" name="矩形: 单圆角 8">
                <a:extLst>
                  <a:ext uri="{FF2B5EF4-FFF2-40B4-BE49-F238E27FC236}">
                    <a16:creationId xmlns:a16="http://schemas.microsoft.com/office/drawing/2014/main" id="{87F6D27D-82BA-40BC-B79E-4F262029DA8D}"/>
                  </a:ext>
                </a:extLst>
              </p:cNvPr>
              <p:cNvSpPr/>
              <p:nvPr/>
            </p:nvSpPr>
            <p:spPr>
              <a:xfrm>
                <a:off x="3258207" y="1413727"/>
                <a:ext cx="84082" cy="1171904"/>
              </a:xfrm>
              <a:prstGeom prst="round1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D6303E68-1718-4510-B017-8EF81F9E8477}"/>
                  </a:ext>
                </a:extLst>
              </p:cNvPr>
              <p:cNvSpPr/>
              <p:nvPr/>
            </p:nvSpPr>
            <p:spPr>
              <a:xfrm>
                <a:off x="3357367" y="1658902"/>
                <a:ext cx="1135117" cy="178676"/>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箭头: 右 49">
                <a:extLst>
                  <a:ext uri="{FF2B5EF4-FFF2-40B4-BE49-F238E27FC236}">
                    <a16:creationId xmlns:a16="http://schemas.microsoft.com/office/drawing/2014/main" id="{25541D9F-2769-4E3C-9046-63C1439243C3}"/>
                  </a:ext>
                </a:extLst>
              </p:cNvPr>
              <p:cNvSpPr/>
              <p:nvPr/>
            </p:nvSpPr>
            <p:spPr>
              <a:xfrm>
                <a:off x="3348239" y="1413727"/>
                <a:ext cx="1135117" cy="178676"/>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箭头: 右 50">
                <a:extLst>
                  <a:ext uri="{FF2B5EF4-FFF2-40B4-BE49-F238E27FC236}">
                    <a16:creationId xmlns:a16="http://schemas.microsoft.com/office/drawing/2014/main" id="{206F7E84-D656-4FEF-B0EF-81C893C48931}"/>
                  </a:ext>
                </a:extLst>
              </p:cNvPr>
              <p:cNvSpPr/>
              <p:nvPr/>
            </p:nvSpPr>
            <p:spPr>
              <a:xfrm>
                <a:off x="3351215" y="1878412"/>
                <a:ext cx="1135117" cy="178676"/>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60999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GC-Parallel GC </a:t>
            </a:r>
            <a:r>
              <a:rPr lang="zh-CN" altLang="en-US" dirty="0"/>
              <a:t>并行垃圾回收器</a:t>
            </a:r>
          </a:p>
        </p:txBody>
      </p:sp>
      <p:sp>
        <p:nvSpPr>
          <p:cNvPr id="45" name="矩形 44">
            <a:extLst>
              <a:ext uri="{FF2B5EF4-FFF2-40B4-BE49-F238E27FC236}">
                <a16:creationId xmlns:a16="http://schemas.microsoft.com/office/drawing/2014/main" id="{85E11031-2FA0-43A7-903B-146A4507338A}"/>
              </a:ext>
            </a:extLst>
          </p:cNvPr>
          <p:cNvSpPr/>
          <p:nvPr/>
        </p:nvSpPr>
        <p:spPr>
          <a:xfrm>
            <a:off x="72505" y="423814"/>
            <a:ext cx="11135711" cy="615553"/>
          </a:xfrm>
          <a:prstGeom prst="rect">
            <a:avLst/>
          </a:prstGeom>
        </p:spPr>
        <p:txBody>
          <a:bodyPr wrap="square">
            <a:spAutoFit/>
          </a:bodyPr>
          <a:lstStyle/>
          <a:p>
            <a:r>
              <a:rPr lang="zh-CN" altLang="en-US" b="1" dirty="0">
                <a:solidFill>
                  <a:srgbClr val="000000"/>
                </a:solidFill>
                <a:latin typeface="微软雅黑" panose="020B0503020204020204" pitchFamily="34" charset="-122"/>
                <a:ea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rPr>
              <a:t>1.</a:t>
            </a:r>
            <a:r>
              <a:rPr lang="zh-CN" altLang="en-US" b="1" dirty="0">
                <a:solidFill>
                  <a:srgbClr val="000000"/>
                </a:solidFill>
                <a:latin typeface="微软雅黑" panose="020B0503020204020204" pitchFamily="34" charset="-122"/>
                <a:ea typeface="微软雅黑" panose="020B0503020204020204" pitchFamily="34" charset="-122"/>
              </a:rPr>
              <a:t>并行收集器：</a:t>
            </a:r>
            <a:endParaRPr lang="en-US" altLang="zh-CN" b="1" dirty="0">
              <a:solidFill>
                <a:srgbClr val="000000"/>
              </a:solidFill>
              <a:latin typeface="微软雅黑" panose="020B0503020204020204" pitchFamily="34" charset="-122"/>
              <a:ea typeface="微软雅黑" panose="020B0503020204020204" pitchFamily="34" charset="-122"/>
            </a:endParaRPr>
          </a:p>
          <a:p>
            <a:r>
              <a:rPr lang="en-US" altLang="zh-CN" sz="1600" b="1" dirty="0">
                <a:solidFill>
                  <a:srgbClr val="000000"/>
                </a:solidFill>
                <a:latin typeface="微软雅黑" panose="020B0503020204020204" pitchFamily="34" charset="-122"/>
                <a:ea typeface="微软雅黑" panose="020B0503020204020204" pitchFamily="34" charset="-122"/>
              </a:rPr>
              <a:t>    </a:t>
            </a:r>
            <a:r>
              <a:rPr lang="en-US" altLang="zh-CN" sz="1600" b="1" dirty="0" err="1">
                <a:solidFill>
                  <a:srgbClr val="000000"/>
                </a:solidFill>
                <a:latin typeface="微软雅黑" panose="020B0503020204020204" pitchFamily="34" charset="-122"/>
                <a:ea typeface="微软雅黑" panose="020B0503020204020204" pitchFamily="34" charset="-122"/>
              </a:rPr>
              <a:t>ParallelGC</a:t>
            </a:r>
            <a:r>
              <a:rPr lang="en-US" altLang="zh-CN" sz="1600" b="1" dirty="0">
                <a:solidFill>
                  <a:srgbClr val="000000"/>
                </a:solidFill>
                <a:latin typeface="微软雅黑" panose="020B0503020204020204" pitchFamily="34" charset="-122"/>
                <a:ea typeface="微软雅黑" panose="020B0503020204020204" pitchFamily="34" charset="-122"/>
              </a:rPr>
              <a:t>: </a:t>
            </a:r>
            <a:r>
              <a:rPr lang="zh-CN" altLang="en-US" sz="1600" b="1" dirty="0">
                <a:solidFill>
                  <a:srgbClr val="000000"/>
                </a:solidFill>
                <a:latin typeface="微软雅黑" panose="020B0503020204020204" pitchFamily="34" charset="-122"/>
                <a:ea typeface="微软雅黑" panose="020B0503020204020204" pitchFamily="34" charset="-122"/>
              </a:rPr>
              <a:t>多个</a:t>
            </a:r>
            <a:r>
              <a:rPr lang="en-US" altLang="zh-CN" sz="1600" b="1" dirty="0">
                <a:solidFill>
                  <a:srgbClr val="000000"/>
                </a:solidFill>
                <a:latin typeface="微软雅黑" panose="020B0503020204020204" pitchFamily="34" charset="-122"/>
                <a:ea typeface="微软雅黑" panose="020B0503020204020204" pitchFamily="34" charset="-122"/>
              </a:rPr>
              <a:t>GC</a:t>
            </a:r>
            <a:r>
              <a:rPr lang="zh-CN" altLang="en-US" sz="1600" b="1" dirty="0">
                <a:solidFill>
                  <a:srgbClr val="DD1652"/>
                </a:solidFill>
                <a:latin typeface="微软雅黑" panose="020B0503020204020204" pitchFamily="34" charset="-122"/>
                <a:ea typeface="微软雅黑" panose="020B0503020204020204" pitchFamily="34" charset="-122"/>
              </a:rPr>
              <a:t>线程</a:t>
            </a:r>
            <a:r>
              <a:rPr lang="zh-CN" altLang="en-US" sz="1600" b="1" dirty="0">
                <a:solidFill>
                  <a:srgbClr val="000000"/>
                </a:solidFill>
                <a:latin typeface="微软雅黑" panose="020B0503020204020204" pitchFamily="34" charset="-122"/>
                <a:ea typeface="微软雅黑" panose="020B0503020204020204" pitchFamily="34" charset="-122"/>
              </a:rPr>
              <a:t>的同时并行进行</a:t>
            </a:r>
            <a:r>
              <a:rPr lang="en-US" altLang="zh-CN" sz="1600" b="1" dirty="0">
                <a:solidFill>
                  <a:srgbClr val="000000"/>
                </a:solidFill>
                <a:latin typeface="微软雅黑" panose="020B0503020204020204" pitchFamily="34" charset="-122"/>
                <a:ea typeface="微软雅黑" panose="020B0503020204020204" pitchFamily="34" charset="-122"/>
              </a:rPr>
              <a:t>GC</a:t>
            </a:r>
            <a:r>
              <a:rPr lang="zh-CN" altLang="en-US" sz="1600" b="1" dirty="0">
                <a:solidFill>
                  <a:srgbClr val="000000"/>
                </a:solidFill>
                <a:latin typeface="微软雅黑" panose="020B0503020204020204" pitchFamily="34" charset="-122"/>
                <a:ea typeface="微软雅黑" panose="020B0503020204020204" pitchFamily="34" charset="-122"/>
              </a:rPr>
              <a:t>操作，在垃圾收集是必须</a:t>
            </a:r>
            <a:r>
              <a:rPr lang="zh-CN" altLang="en-US" sz="1600" b="1" dirty="0">
                <a:solidFill>
                  <a:srgbClr val="DD1652"/>
                </a:solidFill>
                <a:latin typeface="微软雅黑" panose="020B0503020204020204" pitchFamily="34" charset="-122"/>
                <a:ea typeface="微软雅黑" panose="020B0503020204020204" pitchFamily="34" charset="-122"/>
              </a:rPr>
              <a:t>暂停</a:t>
            </a:r>
            <a:r>
              <a:rPr lang="zh-CN" altLang="en-US" sz="1600" b="1" dirty="0">
                <a:solidFill>
                  <a:srgbClr val="000000"/>
                </a:solidFill>
                <a:latin typeface="微软雅黑" panose="020B0503020204020204" pitchFamily="34" charset="-122"/>
                <a:ea typeface="微软雅黑" panose="020B0503020204020204" pitchFamily="34" charset="-122"/>
              </a:rPr>
              <a:t>其他所有工作线程，直到</a:t>
            </a:r>
            <a:r>
              <a:rPr lang="en-US" altLang="zh-CN" sz="1600" b="1" dirty="0">
                <a:solidFill>
                  <a:srgbClr val="000000"/>
                </a:solidFill>
                <a:latin typeface="微软雅黑" panose="020B0503020204020204" pitchFamily="34" charset="-122"/>
                <a:ea typeface="微软雅黑" panose="020B0503020204020204" pitchFamily="34" charset="-122"/>
              </a:rPr>
              <a:t>GC</a:t>
            </a:r>
            <a:r>
              <a:rPr lang="zh-CN" altLang="en-US" sz="1600" b="1" dirty="0">
                <a:solidFill>
                  <a:srgbClr val="000000"/>
                </a:solidFill>
                <a:latin typeface="微软雅黑" panose="020B0503020204020204" pitchFamily="34" charset="-122"/>
                <a:ea typeface="微软雅黑" panose="020B0503020204020204" pitchFamily="34" charset="-122"/>
              </a:rPr>
              <a:t>完毕。</a:t>
            </a:r>
            <a:endParaRPr lang="zh-CN" altLang="en-US" sz="1600" dirty="0"/>
          </a:p>
        </p:txBody>
      </p:sp>
      <p:sp>
        <p:nvSpPr>
          <p:cNvPr id="46" name="矩形 45">
            <a:extLst>
              <a:ext uri="{FF2B5EF4-FFF2-40B4-BE49-F238E27FC236}">
                <a16:creationId xmlns:a16="http://schemas.microsoft.com/office/drawing/2014/main" id="{188426D1-BD3A-4BE5-B306-42EC9068E6F6}"/>
              </a:ext>
            </a:extLst>
          </p:cNvPr>
          <p:cNvSpPr/>
          <p:nvPr/>
        </p:nvSpPr>
        <p:spPr>
          <a:xfrm>
            <a:off x="305559" y="3127282"/>
            <a:ext cx="11728034" cy="1323439"/>
          </a:xfrm>
          <a:prstGeom prst="rect">
            <a:avLst/>
          </a:prstGeom>
        </p:spPr>
        <p:txBody>
          <a:bodyPr wrap="square">
            <a:spAutoFit/>
          </a:bodyPr>
          <a:lstStyle/>
          <a:p>
            <a:r>
              <a:rPr lang="zh-CN" altLang="en-US" sz="1600" b="1" dirty="0"/>
              <a:t>可控制的吞吐量</a:t>
            </a:r>
            <a:r>
              <a:rPr lang="zh-CN" altLang="en-US" sz="1600" dirty="0"/>
              <a:t>（</a:t>
            </a:r>
            <a:r>
              <a:rPr lang="en-US" altLang="zh-CN" sz="1600" b="1" dirty="0" err="1"/>
              <a:t>Thoughput</a:t>
            </a:r>
            <a:r>
              <a:rPr lang="en-US" altLang="zh-CN" sz="1600" b="1" dirty="0"/>
              <a:t>=</a:t>
            </a:r>
            <a:r>
              <a:rPr lang="zh-CN" altLang="en-US" sz="1600" b="1" dirty="0"/>
              <a:t>运行用户代码时间</a:t>
            </a:r>
            <a:r>
              <a:rPr lang="en-US" altLang="zh-CN" sz="1600" b="1" dirty="0"/>
              <a:t>/(</a:t>
            </a:r>
            <a:r>
              <a:rPr lang="zh-CN" altLang="en-US" sz="1600" b="1" dirty="0"/>
              <a:t>运行用户代码时间</a:t>
            </a:r>
            <a:r>
              <a:rPr lang="en-US" altLang="zh-CN" sz="1600" b="1" dirty="0"/>
              <a:t>+GC</a:t>
            </a:r>
            <a:r>
              <a:rPr lang="zh-CN" altLang="en-US" sz="1600" b="1" dirty="0"/>
              <a:t>时间</a:t>
            </a:r>
            <a:r>
              <a:rPr lang="en-US" altLang="zh-CN" sz="1600" b="1" dirty="0"/>
              <a:t>)</a:t>
            </a:r>
            <a:r>
              <a:rPr lang="zh-CN" altLang="en-US" sz="1600" dirty="0"/>
              <a:t>  ，比如程序运行</a:t>
            </a:r>
            <a:r>
              <a:rPr lang="en-US" altLang="zh-CN" sz="1600" dirty="0"/>
              <a:t>100</a:t>
            </a:r>
            <a:r>
              <a:rPr lang="zh-CN" altLang="en-US" sz="1600" dirty="0"/>
              <a:t>秒，其中</a:t>
            </a:r>
            <a:r>
              <a:rPr lang="en-US" altLang="zh-CN" sz="1600" dirty="0"/>
              <a:t>GC</a:t>
            </a:r>
            <a:r>
              <a:rPr lang="zh-CN" altLang="en-US" sz="1600" dirty="0"/>
              <a:t>运行</a:t>
            </a:r>
            <a:r>
              <a:rPr lang="en-US" altLang="zh-CN" sz="1600" dirty="0"/>
              <a:t>2</a:t>
            </a:r>
            <a:r>
              <a:rPr lang="zh-CN" altLang="en-US" sz="1600" dirty="0"/>
              <a:t>秒，那么吞吐量</a:t>
            </a:r>
            <a:r>
              <a:rPr lang="en-US" altLang="zh-CN" sz="1600" dirty="0"/>
              <a:t>=98%</a:t>
            </a:r>
            <a:r>
              <a:rPr lang="zh-CN" altLang="en-US" sz="1600" dirty="0"/>
              <a:t>）</a:t>
            </a:r>
          </a:p>
          <a:p>
            <a:r>
              <a:rPr lang="zh-CN" altLang="en-US" sz="1600" b="1" dirty="0"/>
              <a:t>高吞吐量意味着高效的利用</a:t>
            </a:r>
            <a:r>
              <a:rPr lang="en-US" altLang="zh-CN" sz="1600" b="1" dirty="0"/>
              <a:t>CPU</a:t>
            </a:r>
            <a:r>
              <a:rPr lang="zh-CN" altLang="en-US" sz="1600" b="1" dirty="0"/>
              <a:t>，它多用于后台运算而不需要太多交互的任务</a:t>
            </a:r>
            <a:endParaRPr lang="zh-CN" altLang="en-US" sz="1600" dirty="0"/>
          </a:p>
          <a:p>
            <a:r>
              <a:rPr lang="zh-CN" altLang="en-US" sz="1600" b="1" dirty="0"/>
              <a:t>自适应调节策略也是</a:t>
            </a:r>
            <a:r>
              <a:rPr lang="en-US" altLang="zh-CN" sz="1600" b="1" dirty="0" err="1"/>
              <a:t>ParallelScavengeGC</a:t>
            </a:r>
            <a:r>
              <a:rPr lang="zh-CN" altLang="en-US" sz="1600" b="1" dirty="0"/>
              <a:t>与</a:t>
            </a:r>
            <a:r>
              <a:rPr lang="en-US" altLang="zh-CN" sz="1600" b="1" dirty="0" err="1"/>
              <a:t>ParNewGC</a:t>
            </a:r>
            <a:r>
              <a:rPr lang="zh-CN" altLang="en-US" sz="1600" b="1" dirty="0"/>
              <a:t>的一个区别。（自适应调节策略：</a:t>
            </a:r>
            <a:r>
              <a:rPr lang="en-US" altLang="zh-CN" sz="1600" b="1" dirty="0"/>
              <a:t>JVM</a:t>
            </a:r>
            <a:r>
              <a:rPr lang="zh-CN" altLang="en-US" sz="1600" b="1" dirty="0"/>
              <a:t>根据当前程序运行的情况收集性能监控信息，动态的调整这些参数，已提供最合适的停顿时间</a:t>
            </a:r>
            <a:r>
              <a:rPr lang="en-US" altLang="zh-CN" sz="1600" b="1" dirty="0"/>
              <a:t>(-</a:t>
            </a:r>
            <a:r>
              <a:rPr lang="en-US" altLang="zh-CN" sz="1600" b="1" dirty="0" err="1"/>
              <a:t>XX:MaxGCPauseMillis</a:t>
            </a:r>
            <a:r>
              <a:rPr lang="en-US" altLang="zh-CN" sz="1600" b="1" dirty="0"/>
              <a:t>)</a:t>
            </a:r>
            <a:r>
              <a:rPr lang="zh-CN" altLang="en-US" sz="1600" b="1" dirty="0"/>
              <a:t>或最大吞吐量）</a:t>
            </a:r>
            <a:endParaRPr lang="zh-CN" altLang="en-US" sz="1600" dirty="0"/>
          </a:p>
        </p:txBody>
      </p:sp>
      <p:sp>
        <p:nvSpPr>
          <p:cNvPr id="47" name="矩形 46">
            <a:extLst>
              <a:ext uri="{FF2B5EF4-FFF2-40B4-BE49-F238E27FC236}">
                <a16:creationId xmlns:a16="http://schemas.microsoft.com/office/drawing/2014/main" id="{64B2680E-281B-475A-8ACB-7A6A6C8186E7}"/>
              </a:ext>
            </a:extLst>
          </p:cNvPr>
          <p:cNvSpPr/>
          <p:nvPr/>
        </p:nvSpPr>
        <p:spPr>
          <a:xfrm>
            <a:off x="106613" y="4554139"/>
            <a:ext cx="11728033" cy="1354217"/>
          </a:xfrm>
          <a:prstGeom prst="rect">
            <a:avLst/>
          </a:prstGeom>
        </p:spPr>
        <p:txBody>
          <a:bodyPr wrap="square">
            <a:spAutoFit/>
          </a:bodyPr>
          <a:lstStyle/>
          <a:p>
            <a:r>
              <a:rPr lang="en-US" altLang="zh-CN" b="1" dirty="0">
                <a:solidFill>
                  <a:srgbClr val="000000"/>
                </a:solidFill>
                <a:latin typeface="微软雅黑" panose="020B0503020204020204" pitchFamily="34" charset="-122"/>
                <a:ea typeface="微软雅黑" panose="020B0503020204020204" pitchFamily="34" charset="-122"/>
              </a:rPr>
              <a:t>2.</a:t>
            </a:r>
            <a:r>
              <a:rPr lang="zh-CN" altLang="en-US" b="1" dirty="0">
                <a:solidFill>
                  <a:srgbClr val="000000"/>
                </a:solidFill>
                <a:latin typeface="微软雅黑" panose="020B0503020204020204" pitchFamily="34" charset="-122"/>
                <a:ea typeface="微软雅黑" panose="020B0503020204020204" pitchFamily="34" charset="-122"/>
              </a:rPr>
              <a:t>对应的</a:t>
            </a:r>
            <a:r>
              <a:rPr lang="en-US" altLang="zh-CN" b="1" dirty="0">
                <a:solidFill>
                  <a:srgbClr val="000000"/>
                </a:solidFill>
                <a:latin typeface="微软雅黑" panose="020B0503020204020204" pitchFamily="34" charset="-122"/>
                <a:ea typeface="微软雅黑" panose="020B0503020204020204" pitchFamily="34" charset="-122"/>
              </a:rPr>
              <a:t>JVM</a:t>
            </a:r>
            <a:r>
              <a:rPr lang="zh-CN" altLang="en-US" b="1" dirty="0">
                <a:solidFill>
                  <a:srgbClr val="000000"/>
                </a:solidFill>
                <a:latin typeface="微软雅黑" panose="020B0503020204020204" pitchFamily="34" charset="-122"/>
                <a:ea typeface="微软雅黑" panose="020B0503020204020204" pitchFamily="34" charset="-122"/>
              </a:rPr>
              <a:t>参数：</a:t>
            </a:r>
            <a:endParaRPr lang="en-US" altLang="zh-CN" b="1" dirty="0">
              <a:solidFill>
                <a:srgbClr val="000000"/>
              </a:solidFill>
              <a:latin typeface="微软雅黑" panose="020B0503020204020204" pitchFamily="34" charset="-122"/>
              <a:ea typeface="微软雅黑" panose="020B0503020204020204" pitchFamily="34" charset="-122"/>
            </a:endParaRPr>
          </a:p>
          <a:p>
            <a:r>
              <a:rPr lang="en-US" altLang="zh-CN" sz="1600" b="1" dirty="0">
                <a:solidFill>
                  <a:srgbClr val="DD1652"/>
                </a:solidFill>
                <a:latin typeface="微软雅黑" panose="020B0503020204020204" pitchFamily="34" charset="-122"/>
                <a:ea typeface="微软雅黑" panose="020B0503020204020204" pitchFamily="34" charset="-122"/>
              </a:rPr>
              <a:t>-XX:+</a:t>
            </a:r>
            <a:r>
              <a:rPr lang="en-US" altLang="zh-CN" sz="1600" b="1" dirty="0" err="1">
                <a:solidFill>
                  <a:srgbClr val="DD1652"/>
                </a:solidFill>
                <a:latin typeface="微软雅黑" panose="020B0503020204020204" pitchFamily="34" charset="-122"/>
                <a:ea typeface="微软雅黑" panose="020B0503020204020204" pitchFamily="34" charset="-122"/>
              </a:rPr>
              <a:t>UseParallelGC</a:t>
            </a:r>
            <a:r>
              <a:rPr lang="en-US" altLang="zh-CN" sz="1600" b="1" dirty="0">
                <a:solidFill>
                  <a:srgbClr val="DD1652"/>
                </a:solidFill>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或 </a:t>
            </a:r>
            <a:r>
              <a:rPr lang="en-US" altLang="zh-CN" sz="1600" b="1" dirty="0">
                <a:solidFill>
                  <a:srgbClr val="DD1652"/>
                </a:solidFill>
                <a:latin typeface="微软雅黑" panose="020B0503020204020204" pitchFamily="34" charset="-122"/>
                <a:ea typeface="微软雅黑" panose="020B0503020204020204" pitchFamily="34" charset="-122"/>
              </a:rPr>
              <a:t>–XX:+</a:t>
            </a:r>
            <a:r>
              <a:rPr lang="en-US" altLang="zh-CN" sz="1600" b="1" dirty="0" err="1">
                <a:solidFill>
                  <a:srgbClr val="DD1652"/>
                </a:solidFill>
                <a:latin typeface="微软雅黑" panose="020B0503020204020204" pitchFamily="34" charset="-122"/>
                <a:ea typeface="微软雅黑" panose="020B0503020204020204" pitchFamily="34" charset="-122"/>
              </a:rPr>
              <a:t>UseParallelOldGC</a:t>
            </a:r>
            <a:r>
              <a:rPr lang="en-US" altLang="zh-CN" sz="1600" b="1" dirty="0">
                <a:solidFill>
                  <a:srgbClr val="DD1652"/>
                </a:solidFill>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两者可相互激活</a:t>
            </a:r>
            <a:endParaRPr lang="en-US" altLang="zh-CN" sz="1600" b="1" dirty="0">
              <a:latin typeface="微软雅黑" panose="020B0503020204020204" pitchFamily="34" charset="-122"/>
              <a:ea typeface="微软雅黑" panose="020B0503020204020204" pitchFamily="34" charset="-122"/>
            </a:endParaRPr>
          </a:p>
          <a:p>
            <a:r>
              <a:rPr lang="zh-CN" altLang="en-US" sz="1600" b="1" dirty="0">
                <a:solidFill>
                  <a:srgbClr val="000000"/>
                </a:solidFill>
                <a:latin typeface="微软雅黑" panose="020B0503020204020204" pitchFamily="34" charset="-122"/>
                <a:ea typeface="微软雅黑" panose="020B0503020204020204" pitchFamily="34" charset="-122"/>
              </a:rPr>
              <a:t>   开启后会使用：</a:t>
            </a:r>
            <a:r>
              <a:rPr lang="en-US" altLang="zh-CN" sz="1600" b="1" dirty="0" err="1">
                <a:solidFill>
                  <a:srgbClr val="DD1652"/>
                </a:solidFill>
                <a:latin typeface="微软雅黑" panose="020B0503020204020204" pitchFamily="34" charset="-122"/>
                <a:ea typeface="微软雅黑" panose="020B0503020204020204" pitchFamily="34" charset="-122"/>
              </a:rPr>
              <a:t>ParallelGC</a:t>
            </a:r>
            <a:r>
              <a:rPr lang="en-US" altLang="zh-CN" sz="1600" b="1" dirty="0">
                <a:solidFill>
                  <a:srgbClr val="DD1652"/>
                </a:solidFill>
                <a:latin typeface="微软雅黑" panose="020B0503020204020204" pitchFamily="34" charset="-122"/>
                <a:ea typeface="微软雅黑" panose="020B0503020204020204" pitchFamily="34" charset="-122"/>
              </a:rPr>
              <a:t> (</a:t>
            </a:r>
            <a:r>
              <a:rPr lang="zh-CN" altLang="en-US" sz="1600" b="1" dirty="0">
                <a:solidFill>
                  <a:srgbClr val="DD1652"/>
                </a:solidFill>
                <a:latin typeface="微软雅黑" panose="020B0503020204020204" pitchFamily="34" charset="-122"/>
                <a:ea typeface="微软雅黑" panose="020B0503020204020204" pitchFamily="34" charset="-122"/>
              </a:rPr>
              <a:t>新生代用</a:t>
            </a:r>
            <a:r>
              <a:rPr lang="en-US" altLang="zh-CN" sz="1600" b="1" dirty="0">
                <a:solidFill>
                  <a:srgbClr val="DD1652"/>
                </a:solidFill>
                <a:latin typeface="微软雅黑" panose="020B0503020204020204" pitchFamily="34" charset="-122"/>
                <a:ea typeface="微软雅黑" panose="020B0503020204020204" pitchFamily="34" charset="-122"/>
              </a:rPr>
              <a:t>) + </a:t>
            </a:r>
            <a:r>
              <a:rPr lang="en-US" altLang="zh-CN" sz="1600" b="1" dirty="0" err="1">
                <a:solidFill>
                  <a:srgbClr val="DD1652"/>
                </a:solidFill>
                <a:latin typeface="微软雅黑" panose="020B0503020204020204" pitchFamily="34" charset="-122"/>
                <a:ea typeface="微软雅黑" panose="020B0503020204020204" pitchFamily="34" charset="-122"/>
              </a:rPr>
              <a:t>ParallelOldGC</a:t>
            </a:r>
            <a:r>
              <a:rPr lang="en-US" altLang="zh-CN" sz="1600" b="1" dirty="0">
                <a:solidFill>
                  <a:srgbClr val="DD1652"/>
                </a:solidFill>
                <a:latin typeface="微软雅黑" panose="020B0503020204020204" pitchFamily="34" charset="-122"/>
                <a:ea typeface="微软雅黑" panose="020B0503020204020204" pitchFamily="34" charset="-122"/>
              </a:rPr>
              <a:t> (</a:t>
            </a:r>
            <a:r>
              <a:rPr lang="zh-CN" altLang="en-US" sz="1600" b="1" dirty="0">
                <a:solidFill>
                  <a:srgbClr val="DD1652"/>
                </a:solidFill>
                <a:latin typeface="微软雅黑" panose="020B0503020204020204" pitchFamily="34" charset="-122"/>
                <a:ea typeface="微软雅黑" panose="020B0503020204020204" pitchFamily="34" charset="-122"/>
              </a:rPr>
              <a:t>老年代用</a:t>
            </a:r>
            <a:r>
              <a:rPr lang="en-US" altLang="zh-CN" sz="1600" b="1" dirty="0">
                <a:solidFill>
                  <a:srgbClr val="DD1652"/>
                </a:solidFill>
                <a:latin typeface="微软雅黑" panose="020B0503020204020204" pitchFamily="34" charset="-122"/>
                <a:ea typeface="微软雅黑" panose="020B0503020204020204" pitchFamily="34" charset="-122"/>
              </a:rPr>
              <a:t>) </a:t>
            </a:r>
            <a:r>
              <a:rPr lang="zh-CN" altLang="en-US" sz="1600" b="1" dirty="0">
                <a:solidFill>
                  <a:srgbClr val="DD1652"/>
                </a:solidFill>
                <a:latin typeface="微软雅黑" panose="020B0503020204020204" pitchFamily="34" charset="-122"/>
                <a:ea typeface="微软雅黑" panose="020B0503020204020204" pitchFamily="34" charset="-122"/>
              </a:rPr>
              <a:t>的组合模式</a:t>
            </a:r>
            <a:endParaRPr lang="en-US" altLang="zh-CN" sz="1600" b="1" dirty="0">
              <a:solidFill>
                <a:srgbClr val="DD1652"/>
              </a:solidFill>
              <a:latin typeface="微软雅黑" panose="020B0503020204020204" pitchFamily="34" charset="-122"/>
              <a:ea typeface="微软雅黑" panose="020B0503020204020204" pitchFamily="34" charset="-122"/>
            </a:endParaRPr>
          </a:p>
          <a:p>
            <a:r>
              <a:rPr lang="zh-CN" altLang="en-US" sz="1600" b="1" dirty="0">
                <a:solidFill>
                  <a:srgbClr val="000000"/>
                </a:solidFill>
                <a:latin typeface="微软雅黑" panose="020B0503020204020204" pitchFamily="34" charset="-122"/>
                <a:ea typeface="微软雅黑" panose="020B0503020204020204" pitchFamily="34" charset="-122"/>
              </a:rPr>
              <a:t>   表示：新生代、老年代都会使用串行垃圾回收器，新生代使用</a:t>
            </a:r>
            <a:r>
              <a:rPr lang="zh-CN" altLang="en-US" sz="1600" b="1" dirty="0">
                <a:solidFill>
                  <a:srgbClr val="DD1652"/>
                </a:solidFill>
                <a:latin typeface="微软雅黑" panose="020B0503020204020204" pitchFamily="34" charset="-122"/>
                <a:ea typeface="微软雅黑" panose="020B0503020204020204" pitchFamily="34" charset="-122"/>
              </a:rPr>
              <a:t>复制算法，</a:t>
            </a:r>
            <a:r>
              <a:rPr lang="zh-CN" altLang="en-US" sz="1600" b="1" dirty="0">
                <a:solidFill>
                  <a:srgbClr val="000000"/>
                </a:solidFill>
                <a:latin typeface="微软雅黑" panose="020B0503020204020204" pitchFamily="34" charset="-122"/>
                <a:ea typeface="微软雅黑" panose="020B0503020204020204" pitchFamily="34" charset="-122"/>
              </a:rPr>
              <a:t>老年代使用</a:t>
            </a:r>
            <a:r>
              <a:rPr lang="zh-CN" altLang="en-US" sz="1600" b="1" dirty="0">
                <a:solidFill>
                  <a:srgbClr val="DD1652"/>
                </a:solidFill>
                <a:latin typeface="微软雅黑" panose="020B0503020204020204" pitchFamily="34" charset="-122"/>
                <a:ea typeface="微软雅黑" panose="020B0503020204020204" pitchFamily="34" charset="-122"/>
              </a:rPr>
              <a:t>标记</a:t>
            </a:r>
            <a:r>
              <a:rPr lang="en-US" altLang="zh-CN" sz="1600" b="1" dirty="0">
                <a:solidFill>
                  <a:srgbClr val="DD1652"/>
                </a:solidFill>
                <a:latin typeface="微软雅黑" panose="020B0503020204020204" pitchFamily="34" charset="-122"/>
                <a:ea typeface="微软雅黑" panose="020B0503020204020204" pitchFamily="34" charset="-122"/>
              </a:rPr>
              <a:t>-</a:t>
            </a:r>
            <a:r>
              <a:rPr lang="zh-CN" altLang="en-US" sz="1600" b="1" dirty="0">
                <a:solidFill>
                  <a:srgbClr val="DD1652"/>
                </a:solidFill>
                <a:latin typeface="微软雅黑" panose="020B0503020204020204" pitchFamily="34" charset="-122"/>
                <a:ea typeface="微软雅黑" panose="020B0503020204020204" pitchFamily="34" charset="-122"/>
              </a:rPr>
              <a:t>整理算法</a:t>
            </a:r>
            <a:endParaRPr lang="en-US" altLang="zh-CN" sz="1600" b="1" dirty="0">
              <a:solidFill>
                <a:srgbClr val="DD1652"/>
              </a:solidFill>
              <a:latin typeface="微软雅黑" panose="020B0503020204020204" pitchFamily="34" charset="-122"/>
              <a:ea typeface="微软雅黑" panose="020B0503020204020204" pitchFamily="34" charset="-122"/>
            </a:endParaRPr>
          </a:p>
          <a:p>
            <a:r>
              <a:rPr lang="en-US" altLang="zh-CN" sz="1600" b="1" dirty="0">
                <a:solidFill>
                  <a:srgbClr val="DD1652"/>
                </a:solidFill>
                <a:latin typeface="微软雅黑" panose="020B0503020204020204" pitchFamily="34" charset="-122"/>
                <a:ea typeface="微软雅黑" panose="020B0503020204020204" pitchFamily="34" charset="-122"/>
              </a:rPr>
              <a:t>-</a:t>
            </a:r>
            <a:r>
              <a:rPr lang="en-US" altLang="zh-CN" sz="1600" b="1" dirty="0" err="1">
                <a:solidFill>
                  <a:srgbClr val="DD1652"/>
                </a:solidFill>
                <a:latin typeface="微软雅黑" panose="020B0503020204020204" pitchFamily="34" charset="-122"/>
                <a:ea typeface="微软雅黑" panose="020B0503020204020204" pitchFamily="34" charset="-122"/>
              </a:rPr>
              <a:t>XX:ParallelGCThreads</a:t>
            </a:r>
            <a:r>
              <a:rPr lang="en-US" altLang="zh-CN" sz="1600" b="1" dirty="0">
                <a:solidFill>
                  <a:srgbClr val="DD1652"/>
                </a:solidFill>
                <a:latin typeface="微软雅黑" panose="020B0503020204020204" pitchFamily="34" charset="-122"/>
                <a:ea typeface="微软雅黑" panose="020B0503020204020204" pitchFamily="34" charset="-122"/>
              </a:rPr>
              <a:t>=N </a:t>
            </a:r>
            <a:r>
              <a:rPr lang="zh-CN" altLang="en-US" sz="1600" b="1" dirty="0">
                <a:latin typeface="微软雅黑" panose="020B0503020204020204" pitchFamily="34" charset="-122"/>
                <a:ea typeface="微软雅黑" panose="020B0503020204020204" pitchFamily="34" charset="-122"/>
              </a:rPr>
              <a:t>表示启动</a:t>
            </a:r>
            <a:r>
              <a:rPr lang="en-US" altLang="zh-CN" sz="1600" b="1" dirty="0">
                <a:latin typeface="微软雅黑" panose="020B0503020204020204" pitchFamily="34" charset="-122"/>
                <a:ea typeface="微软雅黑" panose="020B0503020204020204" pitchFamily="34" charset="-122"/>
              </a:rPr>
              <a:t>N</a:t>
            </a:r>
            <a:r>
              <a:rPr lang="zh-CN" altLang="en-US" sz="1600" b="1" dirty="0">
                <a:latin typeface="微软雅黑" panose="020B0503020204020204" pitchFamily="34" charset="-122"/>
                <a:ea typeface="微软雅黑" panose="020B0503020204020204" pitchFamily="34" charset="-122"/>
              </a:rPr>
              <a:t>个</a:t>
            </a:r>
            <a:r>
              <a:rPr lang="en-US" altLang="zh-CN" sz="1600" b="1" dirty="0">
                <a:latin typeface="微软雅黑" panose="020B0503020204020204" pitchFamily="34" charset="-122"/>
                <a:ea typeface="微软雅黑" panose="020B0503020204020204" pitchFamily="34" charset="-122"/>
              </a:rPr>
              <a:t>GC</a:t>
            </a:r>
            <a:r>
              <a:rPr lang="zh-CN" altLang="en-US" sz="1600" b="1" dirty="0">
                <a:latin typeface="微软雅黑" panose="020B0503020204020204" pitchFamily="34" charset="-122"/>
                <a:ea typeface="微软雅黑" panose="020B0503020204020204" pitchFamily="34" charset="-122"/>
              </a:rPr>
              <a:t>线程</a:t>
            </a:r>
          </a:p>
        </p:txBody>
      </p:sp>
      <p:sp>
        <p:nvSpPr>
          <p:cNvPr id="48" name="矩形 47">
            <a:extLst>
              <a:ext uri="{FF2B5EF4-FFF2-40B4-BE49-F238E27FC236}">
                <a16:creationId xmlns:a16="http://schemas.microsoft.com/office/drawing/2014/main" id="{C48850BC-BF00-4277-B71A-1AC7C98D540F}"/>
              </a:ext>
            </a:extLst>
          </p:cNvPr>
          <p:cNvSpPr/>
          <p:nvPr/>
        </p:nvSpPr>
        <p:spPr>
          <a:xfrm>
            <a:off x="233854" y="5961304"/>
            <a:ext cx="8142891" cy="338554"/>
          </a:xfrm>
          <a:prstGeom prst="rect">
            <a:avLst/>
          </a:prstGeom>
        </p:spPr>
        <p:txBody>
          <a:bodyPr wrap="square">
            <a:spAutoFit/>
          </a:bodyPr>
          <a:lstStyle/>
          <a:p>
            <a:r>
              <a:rPr lang="en-US" altLang="zh-CN" sz="1600" b="1" dirty="0">
                <a:solidFill>
                  <a:srgbClr val="DD1652"/>
                </a:solidFill>
                <a:latin typeface="微软雅黑" panose="020B0503020204020204" pitchFamily="34" charset="-122"/>
                <a:ea typeface="微软雅黑" panose="020B0503020204020204" pitchFamily="34" charset="-122"/>
              </a:rPr>
              <a:t>-Xms10 -Xmx10m -XX:+</a:t>
            </a:r>
            <a:r>
              <a:rPr lang="en-US" altLang="zh-CN" sz="1600" b="1" dirty="0" err="1">
                <a:solidFill>
                  <a:srgbClr val="DD1652"/>
                </a:solidFill>
                <a:latin typeface="微软雅黑" panose="020B0503020204020204" pitchFamily="34" charset="-122"/>
                <a:ea typeface="微软雅黑" panose="020B0503020204020204" pitchFamily="34" charset="-122"/>
              </a:rPr>
              <a:t>PrintGCDetails</a:t>
            </a:r>
            <a:r>
              <a:rPr lang="en-US" altLang="zh-CN" sz="1600" b="1" dirty="0">
                <a:solidFill>
                  <a:srgbClr val="DD1652"/>
                </a:solidFill>
                <a:latin typeface="微软雅黑" panose="020B0503020204020204" pitchFamily="34" charset="-122"/>
                <a:ea typeface="微软雅黑" panose="020B0503020204020204" pitchFamily="34" charset="-122"/>
              </a:rPr>
              <a:t> -XX:+</a:t>
            </a:r>
            <a:r>
              <a:rPr lang="en-US" altLang="zh-CN" sz="1600" b="1" dirty="0" err="1">
                <a:solidFill>
                  <a:srgbClr val="DD1652"/>
                </a:solidFill>
                <a:latin typeface="微软雅黑" panose="020B0503020204020204" pitchFamily="34" charset="-122"/>
                <a:ea typeface="微软雅黑" panose="020B0503020204020204" pitchFamily="34" charset="-122"/>
              </a:rPr>
              <a:t>UseParallelGC</a:t>
            </a:r>
            <a:endParaRPr lang="zh-CN" altLang="en-US" sz="1600" dirty="0"/>
          </a:p>
        </p:txBody>
      </p:sp>
      <p:grpSp>
        <p:nvGrpSpPr>
          <p:cNvPr id="6" name="组合 5">
            <a:extLst>
              <a:ext uri="{FF2B5EF4-FFF2-40B4-BE49-F238E27FC236}">
                <a16:creationId xmlns:a16="http://schemas.microsoft.com/office/drawing/2014/main" id="{F67CA5A0-FC9C-4212-AAA9-2C2DBC52FFBE}"/>
              </a:ext>
            </a:extLst>
          </p:cNvPr>
          <p:cNvGrpSpPr/>
          <p:nvPr/>
        </p:nvGrpSpPr>
        <p:grpSpPr>
          <a:xfrm>
            <a:off x="2017985" y="1148727"/>
            <a:ext cx="5286709" cy="1809626"/>
            <a:chOff x="2017985" y="1148727"/>
            <a:chExt cx="5286709" cy="1809626"/>
          </a:xfrm>
        </p:grpSpPr>
        <p:sp>
          <p:nvSpPr>
            <p:cNvPr id="7" name="箭头: 右 6">
              <a:extLst>
                <a:ext uri="{FF2B5EF4-FFF2-40B4-BE49-F238E27FC236}">
                  <a16:creationId xmlns:a16="http://schemas.microsoft.com/office/drawing/2014/main" id="{E9B078D6-A7D7-4203-B49B-DB3E412B162C}"/>
                </a:ext>
              </a:extLst>
            </p:cNvPr>
            <p:cNvSpPr/>
            <p:nvPr/>
          </p:nvSpPr>
          <p:spPr>
            <a:xfrm>
              <a:off x="2017986" y="1413727"/>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145A7292-149E-4225-AEC3-C0945007801E}"/>
                </a:ext>
              </a:extLst>
            </p:cNvPr>
            <p:cNvSpPr/>
            <p:nvPr/>
          </p:nvSpPr>
          <p:spPr>
            <a:xfrm>
              <a:off x="2017986" y="1744803"/>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573A9AB2-2004-4CC5-BECB-569E0440A22D}"/>
                </a:ext>
              </a:extLst>
            </p:cNvPr>
            <p:cNvSpPr/>
            <p:nvPr/>
          </p:nvSpPr>
          <p:spPr>
            <a:xfrm>
              <a:off x="2017986" y="2075879"/>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E91DBCC7-4701-428F-94A7-2088A2EC669F}"/>
                </a:ext>
              </a:extLst>
            </p:cNvPr>
            <p:cNvSpPr/>
            <p:nvPr/>
          </p:nvSpPr>
          <p:spPr>
            <a:xfrm>
              <a:off x="2017985" y="2406955"/>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4143525D-8A8B-4B26-98C1-F7D68DCEDFA8}"/>
                </a:ext>
              </a:extLst>
            </p:cNvPr>
            <p:cNvGrpSpPr/>
            <p:nvPr/>
          </p:nvGrpSpPr>
          <p:grpSpPr>
            <a:xfrm>
              <a:off x="3995408" y="1413727"/>
              <a:ext cx="1229714" cy="1171904"/>
              <a:chOff x="4782204" y="1413727"/>
              <a:chExt cx="1229714" cy="1171904"/>
            </a:xfrm>
          </p:grpSpPr>
          <p:sp>
            <p:nvSpPr>
              <p:cNvPr id="25" name="矩形: 单圆角 24">
                <a:extLst>
                  <a:ext uri="{FF2B5EF4-FFF2-40B4-BE49-F238E27FC236}">
                    <a16:creationId xmlns:a16="http://schemas.microsoft.com/office/drawing/2014/main" id="{B7487E3F-11BB-4014-9296-60CD6D42A2F7}"/>
                  </a:ext>
                </a:extLst>
              </p:cNvPr>
              <p:cNvSpPr/>
              <p:nvPr/>
            </p:nvSpPr>
            <p:spPr>
              <a:xfrm>
                <a:off x="4782204" y="1413727"/>
                <a:ext cx="84082" cy="1171904"/>
              </a:xfrm>
              <a:prstGeom prst="round1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C92984A8-DD98-4CB0-AE7A-2F7739A9D4A7}"/>
                  </a:ext>
                </a:extLst>
              </p:cNvPr>
              <p:cNvSpPr/>
              <p:nvPr/>
            </p:nvSpPr>
            <p:spPr>
              <a:xfrm>
                <a:off x="4876801" y="1413727"/>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6">
                <a:extLst>
                  <a:ext uri="{FF2B5EF4-FFF2-40B4-BE49-F238E27FC236}">
                    <a16:creationId xmlns:a16="http://schemas.microsoft.com/office/drawing/2014/main" id="{1EEB0CEA-2053-42B4-AD50-65FF62E4B544}"/>
                  </a:ext>
                </a:extLst>
              </p:cNvPr>
              <p:cNvSpPr/>
              <p:nvPr/>
            </p:nvSpPr>
            <p:spPr>
              <a:xfrm>
                <a:off x="4876801" y="1744803"/>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右 27">
                <a:extLst>
                  <a:ext uri="{FF2B5EF4-FFF2-40B4-BE49-F238E27FC236}">
                    <a16:creationId xmlns:a16="http://schemas.microsoft.com/office/drawing/2014/main" id="{B5FA78AB-0367-4005-830A-4E94EFF4029C}"/>
                  </a:ext>
                </a:extLst>
              </p:cNvPr>
              <p:cNvSpPr/>
              <p:nvPr/>
            </p:nvSpPr>
            <p:spPr>
              <a:xfrm>
                <a:off x="4876801" y="2075879"/>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右 28">
                <a:extLst>
                  <a:ext uri="{FF2B5EF4-FFF2-40B4-BE49-F238E27FC236}">
                    <a16:creationId xmlns:a16="http://schemas.microsoft.com/office/drawing/2014/main" id="{20CA6F1E-CB6B-48C4-8C71-6109C4E24C4E}"/>
                  </a:ext>
                </a:extLst>
              </p:cNvPr>
              <p:cNvSpPr/>
              <p:nvPr/>
            </p:nvSpPr>
            <p:spPr>
              <a:xfrm>
                <a:off x="4876800" y="2406955"/>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1058C1CC-069F-41A0-972D-0A81379B5EE2}"/>
                </a:ext>
              </a:extLst>
            </p:cNvPr>
            <p:cNvGrpSpPr/>
            <p:nvPr/>
          </p:nvGrpSpPr>
          <p:grpSpPr>
            <a:xfrm>
              <a:off x="6074980" y="1413727"/>
              <a:ext cx="1229714" cy="1171904"/>
              <a:chOff x="7304691" y="1413727"/>
              <a:chExt cx="1229714" cy="1171904"/>
            </a:xfrm>
          </p:grpSpPr>
          <p:sp>
            <p:nvSpPr>
              <p:cNvPr id="32" name="矩形: 单圆角 31">
                <a:extLst>
                  <a:ext uri="{FF2B5EF4-FFF2-40B4-BE49-F238E27FC236}">
                    <a16:creationId xmlns:a16="http://schemas.microsoft.com/office/drawing/2014/main" id="{00DDF8C3-9960-4B9D-BB15-3B0BE97DBB86}"/>
                  </a:ext>
                </a:extLst>
              </p:cNvPr>
              <p:cNvSpPr/>
              <p:nvPr/>
            </p:nvSpPr>
            <p:spPr>
              <a:xfrm>
                <a:off x="7304691" y="1413727"/>
                <a:ext cx="84082" cy="1171904"/>
              </a:xfrm>
              <a:prstGeom prst="round1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右 32">
                <a:extLst>
                  <a:ext uri="{FF2B5EF4-FFF2-40B4-BE49-F238E27FC236}">
                    <a16:creationId xmlns:a16="http://schemas.microsoft.com/office/drawing/2014/main" id="{3093A713-75CC-402E-A62A-8715E9C0BAE6}"/>
                  </a:ext>
                </a:extLst>
              </p:cNvPr>
              <p:cNvSpPr/>
              <p:nvPr/>
            </p:nvSpPr>
            <p:spPr>
              <a:xfrm>
                <a:off x="7399288" y="1413727"/>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EA5AF2B5-E845-4A2B-A3FC-EC06168EF03E}"/>
                  </a:ext>
                </a:extLst>
              </p:cNvPr>
              <p:cNvSpPr/>
              <p:nvPr/>
            </p:nvSpPr>
            <p:spPr>
              <a:xfrm>
                <a:off x="7399288" y="1744803"/>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右 34">
                <a:extLst>
                  <a:ext uri="{FF2B5EF4-FFF2-40B4-BE49-F238E27FC236}">
                    <a16:creationId xmlns:a16="http://schemas.microsoft.com/office/drawing/2014/main" id="{7972ED9F-C01F-458E-B3F8-F1054D9C268A}"/>
                  </a:ext>
                </a:extLst>
              </p:cNvPr>
              <p:cNvSpPr/>
              <p:nvPr/>
            </p:nvSpPr>
            <p:spPr>
              <a:xfrm>
                <a:off x="7399288" y="2075879"/>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F5BFA340-1B09-473F-9CC9-37555C73CB14}"/>
                  </a:ext>
                </a:extLst>
              </p:cNvPr>
              <p:cNvSpPr/>
              <p:nvPr/>
            </p:nvSpPr>
            <p:spPr>
              <a:xfrm>
                <a:off x="7399287" y="2406955"/>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a:extLst>
                <a:ext uri="{FF2B5EF4-FFF2-40B4-BE49-F238E27FC236}">
                  <a16:creationId xmlns:a16="http://schemas.microsoft.com/office/drawing/2014/main" id="{1641E183-1CC4-4888-8715-ED802DECDA34}"/>
                </a:ext>
              </a:extLst>
            </p:cNvPr>
            <p:cNvSpPr txBox="1"/>
            <p:nvPr/>
          </p:nvSpPr>
          <p:spPr>
            <a:xfrm>
              <a:off x="2087650" y="1152490"/>
              <a:ext cx="995785" cy="261610"/>
            </a:xfrm>
            <a:prstGeom prst="rect">
              <a:avLst/>
            </a:prstGeom>
            <a:noFill/>
          </p:spPr>
          <p:txBody>
            <a:bodyPr wrap="none" rtlCol="0">
              <a:spAutoFit/>
            </a:bodyPr>
            <a:lstStyle/>
            <a:p>
              <a:r>
                <a:rPr lang="en-US" altLang="zh-CN" sz="1100" b="1" dirty="0"/>
                <a:t>App Threads</a:t>
              </a:r>
              <a:endParaRPr lang="zh-CN" altLang="en-US" sz="1100" b="1" dirty="0"/>
            </a:p>
          </p:txBody>
        </p:sp>
        <p:sp>
          <p:nvSpPr>
            <p:cNvPr id="37" name="文本框 36">
              <a:extLst>
                <a:ext uri="{FF2B5EF4-FFF2-40B4-BE49-F238E27FC236}">
                  <a16:creationId xmlns:a16="http://schemas.microsoft.com/office/drawing/2014/main" id="{8CE6C291-C831-45D0-B931-48C234529E1F}"/>
                </a:ext>
              </a:extLst>
            </p:cNvPr>
            <p:cNvSpPr txBox="1"/>
            <p:nvPr/>
          </p:nvSpPr>
          <p:spPr>
            <a:xfrm>
              <a:off x="3176230" y="1152490"/>
              <a:ext cx="856325" cy="261610"/>
            </a:xfrm>
            <a:prstGeom prst="rect">
              <a:avLst/>
            </a:prstGeom>
            <a:noFill/>
          </p:spPr>
          <p:txBody>
            <a:bodyPr wrap="none" rtlCol="0">
              <a:spAutoFit/>
            </a:bodyPr>
            <a:lstStyle/>
            <a:p>
              <a:r>
                <a:rPr lang="en-US" altLang="zh-CN" sz="1100" b="1" dirty="0"/>
                <a:t>GC Thread</a:t>
              </a:r>
              <a:endParaRPr lang="zh-CN" altLang="en-US" sz="1100" b="1" dirty="0"/>
            </a:p>
          </p:txBody>
        </p:sp>
        <p:sp>
          <p:nvSpPr>
            <p:cNvPr id="38" name="文本框 37">
              <a:extLst>
                <a:ext uri="{FF2B5EF4-FFF2-40B4-BE49-F238E27FC236}">
                  <a16:creationId xmlns:a16="http://schemas.microsoft.com/office/drawing/2014/main" id="{6FC98698-A718-4696-8005-84B3CF7BDC82}"/>
                </a:ext>
              </a:extLst>
            </p:cNvPr>
            <p:cNvSpPr txBox="1"/>
            <p:nvPr/>
          </p:nvSpPr>
          <p:spPr>
            <a:xfrm>
              <a:off x="5208140" y="1148727"/>
              <a:ext cx="856325" cy="261610"/>
            </a:xfrm>
            <a:prstGeom prst="rect">
              <a:avLst/>
            </a:prstGeom>
            <a:noFill/>
          </p:spPr>
          <p:txBody>
            <a:bodyPr wrap="none" rtlCol="0">
              <a:spAutoFit/>
            </a:bodyPr>
            <a:lstStyle/>
            <a:p>
              <a:r>
                <a:rPr lang="en-US" altLang="zh-CN" sz="1100" b="1" dirty="0"/>
                <a:t>GC Thread</a:t>
              </a:r>
              <a:endParaRPr lang="zh-CN" altLang="en-US" sz="1100" b="1" dirty="0"/>
            </a:p>
          </p:txBody>
        </p:sp>
        <p:sp>
          <p:nvSpPr>
            <p:cNvPr id="39" name="文本框 38">
              <a:extLst>
                <a:ext uri="{FF2B5EF4-FFF2-40B4-BE49-F238E27FC236}">
                  <a16:creationId xmlns:a16="http://schemas.microsoft.com/office/drawing/2014/main" id="{3C4779E7-1D27-438A-B9DC-2C7917BEEF36}"/>
                </a:ext>
              </a:extLst>
            </p:cNvPr>
            <p:cNvSpPr txBox="1"/>
            <p:nvPr/>
          </p:nvSpPr>
          <p:spPr>
            <a:xfrm>
              <a:off x="4068356" y="1152490"/>
              <a:ext cx="995785" cy="261610"/>
            </a:xfrm>
            <a:prstGeom prst="rect">
              <a:avLst/>
            </a:prstGeom>
            <a:noFill/>
          </p:spPr>
          <p:txBody>
            <a:bodyPr wrap="none" rtlCol="0">
              <a:spAutoFit/>
            </a:bodyPr>
            <a:lstStyle/>
            <a:p>
              <a:r>
                <a:rPr lang="en-US" altLang="zh-CN" sz="1100" b="1" dirty="0"/>
                <a:t>App Threads</a:t>
              </a:r>
              <a:endParaRPr lang="zh-CN" altLang="en-US" sz="1100" b="1" dirty="0"/>
            </a:p>
          </p:txBody>
        </p:sp>
        <p:sp>
          <p:nvSpPr>
            <p:cNvPr id="40" name="文本框 39">
              <a:extLst>
                <a:ext uri="{FF2B5EF4-FFF2-40B4-BE49-F238E27FC236}">
                  <a16:creationId xmlns:a16="http://schemas.microsoft.com/office/drawing/2014/main" id="{8FADC69E-D72C-4DAA-9F79-791422236064}"/>
                </a:ext>
              </a:extLst>
            </p:cNvPr>
            <p:cNvSpPr txBox="1"/>
            <p:nvPr/>
          </p:nvSpPr>
          <p:spPr>
            <a:xfrm>
              <a:off x="6137131" y="1148727"/>
              <a:ext cx="995785" cy="261610"/>
            </a:xfrm>
            <a:prstGeom prst="rect">
              <a:avLst/>
            </a:prstGeom>
            <a:noFill/>
          </p:spPr>
          <p:txBody>
            <a:bodyPr wrap="none" rtlCol="0">
              <a:spAutoFit/>
            </a:bodyPr>
            <a:lstStyle/>
            <a:p>
              <a:r>
                <a:rPr lang="en-US" altLang="zh-CN" sz="1100" b="1" dirty="0"/>
                <a:t>App Threads</a:t>
              </a:r>
              <a:endParaRPr lang="zh-CN" altLang="en-US" sz="1100" b="1" dirty="0"/>
            </a:p>
          </p:txBody>
        </p:sp>
        <p:sp>
          <p:nvSpPr>
            <p:cNvPr id="41" name="文本框 40">
              <a:extLst>
                <a:ext uri="{FF2B5EF4-FFF2-40B4-BE49-F238E27FC236}">
                  <a16:creationId xmlns:a16="http://schemas.microsoft.com/office/drawing/2014/main" id="{EC328329-0E5E-4210-9CB5-C75BF444E57A}"/>
                </a:ext>
              </a:extLst>
            </p:cNvPr>
            <p:cNvSpPr txBox="1"/>
            <p:nvPr/>
          </p:nvSpPr>
          <p:spPr>
            <a:xfrm>
              <a:off x="3353439" y="2527271"/>
              <a:ext cx="497892" cy="246221"/>
            </a:xfrm>
            <a:prstGeom prst="rect">
              <a:avLst/>
            </a:prstGeom>
            <a:noFill/>
          </p:spPr>
          <p:txBody>
            <a:bodyPr wrap="square" rtlCol="0">
              <a:spAutoFit/>
            </a:bodyPr>
            <a:lstStyle/>
            <a:p>
              <a:r>
                <a:rPr lang="en-US" altLang="zh-CN" sz="1000" b="1" dirty="0"/>
                <a:t>STW</a:t>
              </a:r>
              <a:endParaRPr lang="zh-CN" altLang="en-US" sz="1600" b="1" dirty="0"/>
            </a:p>
          </p:txBody>
        </p:sp>
        <p:sp>
          <p:nvSpPr>
            <p:cNvPr id="42" name="文本框 41">
              <a:extLst>
                <a:ext uri="{FF2B5EF4-FFF2-40B4-BE49-F238E27FC236}">
                  <a16:creationId xmlns:a16="http://schemas.microsoft.com/office/drawing/2014/main" id="{2DAA683E-E255-4681-BE2C-67DA9830D215}"/>
                </a:ext>
              </a:extLst>
            </p:cNvPr>
            <p:cNvSpPr txBox="1"/>
            <p:nvPr/>
          </p:nvSpPr>
          <p:spPr>
            <a:xfrm>
              <a:off x="5446297" y="2536663"/>
              <a:ext cx="497892" cy="246221"/>
            </a:xfrm>
            <a:prstGeom prst="rect">
              <a:avLst/>
            </a:prstGeom>
            <a:noFill/>
          </p:spPr>
          <p:txBody>
            <a:bodyPr wrap="square" rtlCol="0">
              <a:spAutoFit/>
            </a:bodyPr>
            <a:lstStyle/>
            <a:p>
              <a:r>
                <a:rPr lang="en-US" altLang="zh-CN" sz="1000" b="1" dirty="0"/>
                <a:t>STW</a:t>
              </a:r>
              <a:endParaRPr lang="zh-CN" altLang="en-US" sz="1050" b="1" dirty="0"/>
            </a:p>
          </p:txBody>
        </p:sp>
        <p:sp>
          <p:nvSpPr>
            <p:cNvPr id="43" name="文本框 42">
              <a:extLst>
                <a:ext uri="{FF2B5EF4-FFF2-40B4-BE49-F238E27FC236}">
                  <a16:creationId xmlns:a16="http://schemas.microsoft.com/office/drawing/2014/main" id="{DEAE6241-114D-4783-B53E-F83A334B7CEB}"/>
                </a:ext>
              </a:extLst>
            </p:cNvPr>
            <p:cNvSpPr txBox="1"/>
            <p:nvPr/>
          </p:nvSpPr>
          <p:spPr>
            <a:xfrm>
              <a:off x="2865566" y="2696743"/>
              <a:ext cx="713657" cy="261610"/>
            </a:xfrm>
            <a:prstGeom prst="rect">
              <a:avLst/>
            </a:prstGeom>
            <a:noFill/>
          </p:spPr>
          <p:txBody>
            <a:bodyPr wrap="none" rtlCol="0">
              <a:spAutoFit/>
            </a:bodyPr>
            <a:lstStyle/>
            <a:p>
              <a:r>
                <a:rPr lang="en-US" altLang="zh-CN" sz="1100" b="1" dirty="0"/>
                <a:t>Safepint</a:t>
              </a:r>
              <a:endParaRPr lang="zh-CN" altLang="en-US" sz="1100" b="1" dirty="0"/>
            </a:p>
          </p:txBody>
        </p:sp>
        <p:sp>
          <p:nvSpPr>
            <p:cNvPr id="44" name="文本框 43">
              <a:extLst>
                <a:ext uri="{FF2B5EF4-FFF2-40B4-BE49-F238E27FC236}">
                  <a16:creationId xmlns:a16="http://schemas.microsoft.com/office/drawing/2014/main" id="{11F1AFEB-B88D-4489-BECE-532DA8BAFCAF}"/>
                </a:ext>
              </a:extLst>
            </p:cNvPr>
            <p:cNvSpPr txBox="1"/>
            <p:nvPr/>
          </p:nvSpPr>
          <p:spPr>
            <a:xfrm>
              <a:off x="5780302" y="2692788"/>
              <a:ext cx="713657" cy="261610"/>
            </a:xfrm>
            <a:prstGeom prst="rect">
              <a:avLst/>
            </a:prstGeom>
            <a:noFill/>
          </p:spPr>
          <p:txBody>
            <a:bodyPr wrap="none" rtlCol="0">
              <a:spAutoFit/>
            </a:bodyPr>
            <a:lstStyle/>
            <a:p>
              <a:r>
                <a:rPr lang="en-US" altLang="zh-CN" sz="1100" b="1" dirty="0"/>
                <a:t>Safepint</a:t>
              </a:r>
              <a:endParaRPr lang="zh-CN" altLang="en-US" sz="1100" b="1" dirty="0"/>
            </a:p>
          </p:txBody>
        </p:sp>
        <p:grpSp>
          <p:nvGrpSpPr>
            <p:cNvPr id="2" name="组合 1">
              <a:extLst>
                <a:ext uri="{FF2B5EF4-FFF2-40B4-BE49-F238E27FC236}">
                  <a16:creationId xmlns:a16="http://schemas.microsoft.com/office/drawing/2014/main" id="{16C1B742-4177-48ED-911C-92FA6B53A70C}"/>
                </a:ext>
              </a:extLst>
            </p:cNvPr>
            <p:cNvGrpSpPr/>
            <p:nvPr/>
          </p:nvGrpSpPr>
          <p:grpSpPr>
            <a:xfrm>
              <a:off x="3184637" y="1413727"/>
              <a:ext cx="803690" cy="1171904"/>
              <a:chOff x="3184637" y="1413727"/>
              <a:chExt cx="803690" cy="1171904"/>
            </a:xfrm>
          </p:grpSpPr>
          <p:sp>
            <p:nvSpPr>
              <p:cNvPr id="9" name="矩形: 单圆角 8">
                <a:extLst>
                  <a:ext uri="{FF2B5EF4-FFF2-40B4-BE49-F238E27FC236}">
                    <a16:creationId xmlns:a16="http://schemas.microsoft.com/office/drawing/2014/main" id="{87F6D27D-82BA-40BC-B79E-4F262029DA8D}"/>
                  </a:ext>
                </a:extLst>
              </p:cNvPr>
              <p:cNvSpPr/>
              <p:nvPr/>
            </p:nvSpPr>
            <p:spPr>
              <a:xfrm>
                <a:off x="3184637" y="1413727"/>
                <a:ext cx="84082" cy="1171904"/>
              </a:xfrm>
              <a:prstGeom prst="round1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箭头: 右 49">
                <a:extLst>
                  <a:ext uri="{FF2B5EF4-FFF2-40B4-BE49-F238E27FC236}">
                    <a16:creationId xmlns:a16="http://schemas.microsoft.com/office/drawing/2014/main" id="{25541D9F-2769-4E3C-9046-63C1439243C3}"/>
                  </a:ext>
                </a:extLst>
              </p:cNvPr>
              <p:cNvSpPr/>
              <p:nvPr/>
            </p:nvSpPr>
            <p:spPr>
              <a:xfrm>
                <a:off x="3274670" y="1413727"/>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右 53">
                <a:extLst>
                  <a:ext uri="{FF2B5EF4-FFF2-40B4-BE49-F238E27FC236}">
                    <a16:creationId xmlns:a16="http://schemas.microsoft.com/office/drawing/2014/main" id="{E1C4F024-F0D7-4979-A9E6-88D9A52B8DBE}"/>
                  </a:ext>
                </a:extLst>
              </p:cNvPr>
              <p:cNvSpPr/>
              <p:nvPr/>
            </p:nvSpPr>
            <p:spPr>
              <a:xfrm>
                <a:off x="3268719" y="1737119"/>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箭头: 右 54">
                <a:extLst>
                  <a:ext uri="{FF2B5EF4-FFF2-40B4-BE49-F238E27FC236}">
                    <a16:creationId xmlns:a16="http://schemas.microsoft.com/office/drawing/2014/main" id="{9D252C5E-B079-42A7-89AB-19342FF71EC5}"/>
                  </a:ext>
                </a:extLst>
              </p:cNvPr>
              <p:cNvSpPr/>
              <p:nvPr/>
            </p:nvSpPr>
            <p:spPr>
              <a:xfrm>
                <a:off x="3268719" y="2070661"/>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右 55">
                <a:extLst>
                  <a:ext uri="{FF2B5EF4-FFF2-40B4-BE49-F238E27FC236}">
                    <a16:creationId xmlns:a16="http://schemas.microsoft.com/office/drawing/2014/main" id="{8C6E45BB-478F-4E1D-BCCC-2500A3BB2A9B}"/>
                  </a:ext>
                </a:extLst>
              </p:cNvPr>
              <p:cNvSpPr/>
              <p:nvPr/>
            </p:nvSpPr>
            <p:spPr>
              <a:xfrm>
                <a:off x="3268718" y="2397716"/>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00DBA302-1CBA-4711-A457-30AF8110766B}"/>
                </a:ext>
              </a:extLst>
            </p:cNvPr>
            <p:cNvGrpSpPr/>
            <p:nvPr/>
          </p:nvGrpSpPr>
          <p:grpSpPr>
            <a:xfrm>
              <a:off x="5254333" y="1413727"/>
              <a:ext cx="803690" cy="1171904"/>
              <a:chOff x="3184637" y="1413727"/>
              <a:chExt cx="803690" cy="1171904"/>
            </a:xfrm>
          </p:grpSpPr>
          <p:sp>
            <p:nvSpPr>
              <p:cNvPr id="58" name="矩形: 单圆角 57">
                <a:extLst>
                  <a:ext uri="{FF2B5EF4-FFF2-40B4-BE49-F238E27FC236}">
                    <a16:creationId xmlns:a16="http://schemas.microsoft.com/office/drawing/2014/main" id="{76C98CFE-6ED2-4A5F-94B2-C48F16DFDCB8}"/>
                  </a:ext>
                </a:extLst>
              </p:cNvPr>
              <p:cNvSpPr/>
              <p:nvPr/>
            </p:nvSpPr>
            <p:spPr>
              <a:xfrm>
                <a:off x="3184637" y="1413727"/>
                <a:ext cx="84082" cy="1171904"/>
              </a:xfrm>
              <a:prstGeom prst="round1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箭头: 右 58">
                <a:extLst>
                  <a:ext uri="{FF2B5EF4-FFF2-40B4-BE49-F238E27FC236}">
                    <a16:creationId xmlns:a16="http://schemas.microsoft.com/office/drawing/2014/main" id="{3F47B18B-DFE4-4B02-956C-41E8F6B6AAF0}"/>
                  </a:ext>
                </a:extLst>
              </p:cNvPr>
              <p:cNvSpPr/>
              <p:nvPr/>
            </p:nvSpPr>
            <p:spPr>
              <a:xfrm>
                <a:off x="3274670" y="1413727"/>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箭头: 右 59">
                <a:extLst>
                  <a:ext uri="{FF2B5EF4-FFF2-40B4-BE49-F238E27FC236}">
                    <a16:creationId xmlns:a16="http://schemas.microsoft.com/office/drawing/2014/main" id="{2C412C9E-6077-4826-B63F-F68D02A02C5D}"/>
                  </a:ext>
                </a:extLst>
              </p:cNvPr>
              <p:cNvSpPr/>
              <p:nvPr/>
            </p:nvSpPr>
            <p:spPr>
              <a:xfrm>
                <a:off x="3268719" y="1737119"/>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箭头: 右 60">
                <a:extLst>
                  <a:ext uri="{FF2B5EF4-FFF2-40B4-BE49-F238E27FC236}">
                    <a16:creationId xmlns:a16="http://schemas.microsoft.com/office/drawing/2014/main" id="{33C63277-1241-470F-9A10-F0E88D80FE9B}"/>
                  </a:ext>
                </a:extLst>
              </p:cNvPr>
              <p:cNvSpPr/>
              <p:nvPr/>
            </p:nvSpPr>
            <p:spPr>
              <a:xfrm>
                <a:off x="3268719" y="2070661"/>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箭头: 右 61">
                <a:extLst>
                  <a:ext uri="{FF2B5EF4-FFF2-40B4-BE49-F238E27FC236}">
                    <a16:creationId xmlns:a16="http://schemas.microsoft.com/office/drawing/2014/main" id="{D7E66C82-8B4D-42FC-A156-3364A5861358}"/>
                  </a:ext>
                </a:extLst>
              </p:cNvPr>
              <p:cNvSpPr/>
              <p:nvPr/>
            </p:nvSpPr>
            <p:spPr>
              <a:xfrm>
                <a:off x="3268718" y="2397716"/>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78997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https://images2017.cnblogs.com/blog/1043143/201710/1043143-20171007223515021-1701699356.jpg">
            <a:extLst>
              <a:ext uri="{FF2B5EF4-FFF2-40B4-BE49-F238E27FC236}">
                <a16:creationId xmlns:a16="http://schemas.microsoft.com/office/drawing/2014/main" id="{1C789CC5-D14B-48BE-AE19-B57F5281B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61" y="4259155"/>
            <a:ext cx="5219700" cy="24479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14F50705-FCF7-473C-9AEE-D4BD7B00B21E}"/>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Java </a:t>
            </a:r>
            <a:r>
              <a:rPr lang="zh-CN" altLang="en-US" dirty="0"/>
              <a:t>基础数据类型</a:t>
            </a:r>
          </a:p>
        </p:txBody>
      </p:sp>
      <p:pic>
        <p:nvPicPr>
          <p:cNvPr id="6" name="图片 5">
            <a:extLst>
              <a:ext uri="{FF2B5EF4-FFF2-40B4-BE49-F238E27FC236}">
                <a16:creationId xmlns:a16="http://schemas.microsoft.com/office/drawing/2014/main" id="{6013E942-50B8-4811-8673-EBC5BB759E9B}"/>
              </a:ext>
            </a:extLst>
          </p:cNvPr>
          <p:cNvPicPr>
            <a:picLocks noChangeAspect="1"/>
          </p:cNvPicPr>
          <p:nvPr/>
        </p:nvPicPr>
        <p:blipFill>
          <a:blip r:embed="rId3"/>
          <a:stretch>
            <a:fillRect/>
          </a:stretch>
        </p:blipFill>
        <p:spPr>
          <a:xfrm>
            <a:off x="1477241" y="636048"/>
            <a:ext cx="7419975" cy="3419475"/>
          </a:xfrm>
          <a:prstGeom prst="rect">
            <a:avLst/>
          </a:prstGeom>
        </p:spPr>
      </p:pic>
    </p:spTree>
    <p:extLst>
      <p:ext uri="{BB962C8B-B14F-4D97-AF65-F5344CB8AC3E}">
        <p14:creationId xmlns:p14="http://schemas.microsoft.com/office/powerpoint/2010/main" val="135267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4DD9BF-1C2D-4BCD-8B62-AF2A896E2B6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—JVM</a:t>
            </a:r>
            <a:endParaRPr lang="zh-CN" altLang="en-US" dirty="0"/>
          </a:p>
        </p:txBody>
      </p:sp>
      <p:grpSp>
        <p:nvGrpSpPr>
          <p:cNvPr id="88" name="组合 87">
            <a:extLst>
              <a:ext uri="{FF2B5EF4-FFF2-40B4-BE49-F238E27FC236}">
                <a16:creationId xmlns:a16="http://schemas.microsoft.com/office/drawing/2014/main" id="{E8939A29-EE53-43B7-B33E-6B64539BBC8A}"/>
              </a:ext>
            </a:extLst>
          </p:cNvPr>
          <p:cNvGrpSpPr/>
          <p:nvPr/>
        </p:nvGrpSpPr>
        <p:grpSpPr>
          <a:xfrm>
            <a:off x="519225" y="473820"/>
            <a:ext cx="9539176" cy="5878682"/>
            <a:chOff x="519225" y="473820"/>
            <a:chExt cx="9539176" cy="5878682"/>
          </a:xfrm>
        </p:grpSpPr>
        <p:grpSp>
          <p:nvGrpSpPr>
            <p:cNvPr id="69" name="组合 68">
              <a:extLst>
                <a:ext uri="{FF2B5EF4-FFF2-40B4-BE49-F238E27FC236}">
                  <a16:creationId xmlns:a16="http://schemas.microsoft.com/office/drawing/2014/main" id="{757D6E87-C134-42CF-8CFD-62139FCD274A}"/>
                </a:ext>
              </a:extLst>
            </p:cNvPr>
            <p:cNvGrpSpPr/>
            <p:nvPr/>
          </p:nvGrpSpPr>
          <p:grpSpPr>
            <a:xfrm>
              <a:off x="2165131" y="792442"/>
              <a:ext cx="7893270" cy="5560060"/>
              <a:chOff x="2165131" y="792442"/>
              <a:chExt cx="7893270" cy="5560060"/>
            </a:xfrm>
          </p:grpSpPr>
          <p:sp>
            <p:nvSpPr>
              <p:cNvPr id="32" name="矩形 31">
                <a:extLst>
                  <a:ext uri="{FF2B5EF4-FFF2-40B4-BE49-F238E27FC236}">
                    <a16:creationId xmlns:a16="http://schemas.microsoft.com/office/drawing/2014/main" id="{AA9353DA-E249-42CD-86AF-BD74408A8573}"/>
                  </a:ext>
                </a:extLst>
              </p:cNvPr>
              <p:cNvSpPr/>
              <p:nvPr/>
            </p:nvSpPr>
            <p:spPr>
              <a:xfrm>
                <a:off x="2165131" y="2153151"/>
                <a:ext cx="7893270" cy="2692118"/>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流程图: 多文档 2">
                <a:extLst>
                  <a:ext uri="{FF2B5EF4-FFF2-40B4-BE49-F238E27FC236}">
                    <a16:creationId xmlns:a16="http://schemas.microsoft.com/office/drawing/2014/main" id="{4B3E56A2-E2C3-46D5-BD1F-B48215CF6E49}"/>
                  </a:ext>
                </a:extLst>
              </p:cNvPr>
              <p:cNvSpPr/>
              <p:nvPr/>
            </p:nvSpPr>
            <p:spPr>
              <a:xfrm>
                <a:off x="3605048" y="792442"/>
                <a:ext cx="1177159" cy="851338"/>
              </a:xfrm>
              <a:prstGeom prst="flowChartMultidocumen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panose="020B0503020204020204" pitchFamily="34" charset="-122"/>
                    <a:ea typeface="微软雅黑" panose="020B0503020204020204" pitchFamily="34" charset="-122"/>
                  </a:rPr>
                  <a:t>.class</a:t>
                </a:r>
                <a:endParaRPr lang="zh-CN" altLang="en-US" sz="1600" b="1" dirty="0">
                  <a:latin typeface="微软雅黑" panose="020B0503020204020204" pitchFamily="34" charset="-122"/>
                  <a:ea typeface="微软雅黑" panose="020B0503020204020204" pitchFamily="34" charset="-122"/>
                </a:endParaRPr>
              </a:p>
            </p:txBody>
          </p:sp>
          <p:sp>
            <p:nvSpPr>
              <p:cNvPr id="17" name="矩形: 圆角 16">
                <a:extLst>
                  <a:ext uri="{FF2B5EF4-FFF2-40B4-BE49-F238E27FC236}">
                    <a16:creationId xmlns:a16="http://schemas.microsoft.com/office/drawing/2014/main" id="{1927D4B4-C246-4C46-A946-B243BB7575CF}"/>
                  </a:ext>
                </a:extLst>
              </p:cNvPr>
              <p:cNvSpPr/>
              <p:nvPr/>
            </p:nvSpPr>
            <p:spPr>
              <a:xfrm>
                <a:off x="6240975" y="792442"/>
                <a:ext cx="1704845" cy="85133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类加载器</a:t>
                </a:r>
                <a:endParaRPr lang="en-US" altLang="zh-CN" sz="1600" b="1" dirty="0">
                  <a:latin typeface="微软雅黑" panose="020B0503020204020204" pitchFamily="34" charset="-122"/>
                  <a:ea typeface="微软雅黑" panose="020B0503020204020204" pitchFamily="34" charset="-122"/>
                </a:endParaRPr>
              </a:p>
              <a:p>
                <a:pPr algn="ctr"/>
                <a:r>
                  <a:rPr lang="en-US" altLang="zh-CN" sz="1600" b="1" dirty="0">
                    <a:latin typeface="微软雅黑" panose="020B0503020204020204" pitchFamily="34" charset="-122"/>
                    <a:ea typeface="微软雅黑" panose="020B0503020204020204" pitchFamily="34" charset="-122"/>
                  </a:rPr>
                  <a:t>(Class Loader)</a:t>
                </a:r>
                <a:endParaRPr lang="zh-CN" altLang="en-US" sz="1600" b="1"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9C62E228-4706-4F5B-AE63-6BF71D327F2E}"/>
                  </a:ext>
                </a:extLst>
              </p:cNvPr>
              <p:cNvSpPr txBox="1"/>
              <p:nvPr/>
            </p:nvSpPr>
            <p:spPr>
              <a:xfrm>
                <a:off x="4122222" y="2163664"/>
                <a:ext cx="3316934" cy="338554"/>
              </a:xfrm>
              <a:prstGeom prst="rect">
                <a:avLst/>
              </a:prstGeom>
              <a:noFill/>
            </p:spPr>
            <p:txBody>
              <a:bodyPr wrap="none" rtlCol="0">
                <a:spAutoFit/>
              </a:bodyPr>
              <a:lstStyle/>
              <a:p>
                <a:r>
                  <a:rPr lang="zh-CN" altLang="en-US" sz="1600" b="1" dirty="0"/>
                  <a:t>运行时数据区</a:t>
                </a:r>
                <a:r>
                  <a:rPr lang="en-US" altLang="zh-CN" sz="1600" b="1" dirty="0"/>
                  <a:t>(Runtime Data Area)</a:t>
                </a:r>
                <a:endParaRPr lang="zh-CN" altLang="en-US" sz="1600" b="1" dirty="0"/>
              </a:p>
            </p:txBody>
          </p:sp>
          <p:sp>
            <p:nvSpPr>
              <p:cNvPr id="50" name="矩形: 圆角 49">
                <a:extLst>
                  <a:ext uri="{FF2B5EF4-FFF2-40B4-BE49-F238E27FC236}">
                    <a16:creationId xmlns:a16="http://schemas.microsoft.com/office/drawing/2014/main" id="{0FEE51E1-CF02-4B00-BD14-BA3C11174665}"/>
                  </a:ext>
                </a:extLst>
              </p:cNvPr>
              <p:cNvSpPr/>
              <p:nvPr/>
            </p:nvSpPr>
            <p:spPr>
              <a:xfrm>
                <a:off x="2427890" y="2690648"/>
                <a:ext cx="1996965" cy="738352"/>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方法区</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Method Area</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algn="ctr"/>
                <a:r>
                  <a:rPr lang="zh-CN" altLang="en-US" sz="1200" b="1" dirty="0">
                    <a:solidFill>
                      <a:schemeClr val="tx1"/>
                    </a:solidFill>
                    <a:latin typeface="微软雅黑" panose="020B0503020204020204" pitchFamily="34" charset="-122"/>
                    <a:ea typeface="微软雅黑" panose="020B0503020204020204" pitchFamily="34" charset="-122"/>
                  </a:rPr>
                  <a:t>类信息，常量、变量等</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
            <p:nvSpPr>
              <p:cNvPr id="51" name="矩形: 圆角 50">
                <a:extLst>
                  <a:ext uri="{FF2B5EF4-FFF2-40B4-BE49-F238E27FC236}">
                    <a16:creationId xmlns:a16="http://schemas.microsoft.com/office/drawing/2014/main" id="{58AC941D-097C-401E-9A16-513449F7CC56}"/>
                  </a:ext>
                </a:extLst>
              </p:cNvPr>
              <p:cNvSpPr/>
              <p:nvPr/>
            </p:nvSpPr>
            <p:spPr>
              <a:xfrm>
                <a:off x="2427889" y="3660384"/>
                <a:ext cx="1996965" cy="88008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堆</a:t>
                </a:r>
                <a:endParaRPr lang="en-US" altLang="zh-CN" sz="1600" b="1" dirty="0">
                  <a:latin typeface="微软雅黑" panose="020B0503020204020204" pitchFamily="34" charset="-122"/>
                  <a:ea typeface="微软雅黑" panose="020B0503020204020204" pitchFamily="34" charset="-122"/>
                </a:endParaRPr>
              </a:p>
              <a:p>
                <a:pPr algn="ctr"/>
                <a:r>
                  <a:rPr lang="en-US" altLang="zh-CN" sz="1600" b="1" dirty="0">
                    <a:latin typeface="微软雅黑" panose="020B0503020204020204" pitchFamily="34" charset="-122"/>
                    <a:ea typeface="微软雅黑" panose="020B0503020204020204" pitchFamily="34" charset="-122"/>
                  </a:rPr>
                  <a:t>(Heap)</a:t>
                </a:r>
              </a:p>
              <a:p>
                <a:pPr algn="ctr"/>
                <a:r>
                  <a:rPr lang="en-US" altLang="zh-CN" sz="1200" b="1" dirty="0">
                    <a:solidFill>
                      <a:schemeClr val="tx1"/>
                    </a:solidFill>
                    <a:latin typeface="微软雅黑" panose="020B0503020204020204" pitchFamily="34" charset="-122"/>
                    <a:ea typeface="微软雅黑" panose="020B0503020204020204" pitchFamily="34" charset="-122"/>
                  </a:rPr>
                  <a:t>new </a:t>
                </a:r>
                <a:r>
                  <a:rPr lang="zh-CN" altLang="en-US" sz="1200" b="1" dirty="0">
                    <a:solidFill>
                      <a:schemeClr val="tx1"/>
                    </a:solidFill>
                    <a:latin typeface="微软雅黑" panose="020B0503020204020204" pitchFamily="34" charset="-122"/>
                    <a:ea typeface="微软雅黑" panose="020B0503020204020204" pitchFamily="34" charset="-122"/>
                  </a:rPr>
                  <a:t>出来的对象</a:t>
                </a:r>
              </a:p>
            </p:txBody>
          </p:sp>
          <p:sp>
            <p:nvSpPr>
              <p:cNvPr id="52" name="矩形: 圆角 51">
                <a:extLst>
                  <a:ext uri="{FF2B5EF4-FFF2-40B4-BE49-F238E27FC236}">
                    <a16:creationId xmlns:a16="http://schemas.microsoft.com/office/drawing/2014/main" id="{C54ADC5F-44C8-470D-80E9-2E05C547DD00}"/>
                  </a:ext>
                </a:extLst>
              </p:cNvPr>
              <p:cNvSpPr/>
              <p:nvPr/>
            </p:nvSpPr>
            <p:spPr>
              <a:xfrm>
                <a:off x="4782207" y="2690648"/>
                <a:ext cx="1996965" cy="738352"/>
              </a:xfrm>
              <a:prstGeom prst="round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panose="020B0503020204020204" pitchFamily="34" charset="-122"/>
                    <a:ea typeface="微软雅黑" panose="020B0503020204020204" pitchFamily="34" charset="-122"/>
                  </a:rPr>
                  <a:t>Java</a:t>
                </a:r>
                <a:r>
                  <a:rPr lang="zh-CN" altLang="en-US" sz="1600" b="1" dirty="0">
                    <a:latin typeface="微软雅黑" panose="020B0503020204020204" pitchFamily="34" charset="-122"/>
                    <a:ea typeface="微软雅黑" panose="020B0503020204020204" pitchFamily="34" charset="-122"/>
                  </a:rPr>
                  <a:t>栈</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Java Stack</a:t>
                </a:r>
                <a:r>
                  <a:rPr lang="zh-CN" altLang="en-US" sz="1600" b="1" dirty="0">
                    <a:latin typeface="微软雅黑" panose="020B0503020204020204" pitchFamily="34" charset="-122"/>
                    <a:ea typeface="微软雅黑" panose="020B0503020204020204" pitchFamily="34" charset="-122"/>
                  </a:rPr>
                  <a:t>）</a:t>
                </a:r>
              </a:p>
            </p:txBody>
          </p:sp>
          <p:sp>
            <p:nvSpPr>
              <p:cNvPr id="53" name="矩形: 圆角 52">
                <a:extLst>
                  <a:ext uri="{FF2B5EF4-FFF2-40B4-BE49-F238E27FC236}">
                    <a16:creationId xmlns:a16="http://schemas.microsoft.com/office/drawing/2014/main" id="{39ACA1BF-D479-4924-87D7-2C8E53F4B080}"/>
                  </a:ext>
                </a:extLst>
              </p:cNvPr>
              <p:cNvSpPr/>
              <p:nvPr/>
            </p:nvSpPr>
            <p:spPr>
              <a:xfrm>
                <a:off x="6978869" y="2690648"/>
                <a:ext cx="2785241" cy="738352"/>
              </a:xfrm>
              <a:prstGeom prst="round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本地方法栈</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Native Method Stack</a:t>
                </a:r>
                <a:r>
                  <a:rPr lang="zh-CN" altLang="en-US" sz="1600" b="1" dirty="0">
                    <a:latin typeface="微软雅黑" panose="020B0503020204020204" pitchFamily="34" charset="-122"/>
                    <a:ea typeface="微软雅黑" panose="020B0503020204020204" pitchFamily="34" charset="-122"/>
                  </a:rPr>
                  <a:t>）</a:t>
                </a:r>
              </a:p>
            </p:txBody>
          </p:sp>
          <p:sp>
            <p:nvSpPr>
              <p:cNvPr id="54" name="矩形: 圆角 53">
                <a:extLst>
                  <a:ext uri="{FF2B5EF4-FFF2-40B4-BE49-F238E27FC236}">
                    <a16:creationId xmlns:a16="http://schemas.microsoft.com/office/drawing/2014/main" id="{A12E5110-45C3-478F-8947-6C52C41BB71C}"/>
                  </a:ext>
                </a:extLst>
              </p:cNvPr>
              <p:cNvSpPr/>
              <p:nvPr/>
            </p:nvSpPr>
            <p:spPr>
              <a:xfrm>
                <a:off x="4782207" y="3634107"/>
                <a:ext cx="4981903" cy="906363"/>
              </a:xfrm>
              <a:prstGeom prst="round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程序计数器</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Program Counter Register</a:t>
                </a:r>
                <a:r>
                  <a:rPr lang="zh-CN" altLang="en-US" sz="1600" b="1" dirty="0">
                    <a:latin typeface="微软雅黑" panose="020B0503020204020204" pitchFamily="34" charset="-122"/>
                    <a:ea typeface="微软雅黑" panose="020B0503020204020204" pitchFamily="34" charset="-122"/>
                  </a:rPr>
                  <a:t>）</a:t>
                </a:r>
              </a:p>
            </p:txBody>
          </p:sp>
          <p:sp>
            <p:nvSpPr>
              <p:cNvPr id="55" name="箭头: 右 54">
                <a:extLst>
                  <a:ext uri="{FF2B5EF4-FFF2-40B4-BE49-F238E27FC236}">
                    <a16:creationId xmlns:a16="http://schemas.microsoft.com/office/drawing/2014/main" id="{0F929379-11D8-4458-B3BF-7CCB63BE511A}"/>
                  </a:ext>
                </a:extLst>
              </p:cNvPr>
              <p:cNvSpPr/>
              <p:nvPr/>
            </p:nvSpPr>
            <p:spPr>
              <a:xfrm>
                <a:off x="5210961" y="1034681"/>
                <a:ext cx="601260" cy="369332"/>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上 55">
                <a:extLst>
                  <a:ext uri="{FF2B5EF4-FFF2-40B4-BE49-F238E27FC236}">
                    <a16:creationId xmlns:a16="http://schemas.microsoft.com/office/drawing/2014/main" id="{6BC32EFA-5230-4907-AD0E-DA2E8B1EF5EE}"/>
                  </a:ext>
                </a:extLst>
              </p:cNvPr>
              <p:cNvSpPr/>
              <p:nvPr/>
            </p:nvSpPr>
            <p:spPr>
              <a:xfrm>
                <a:off x="6683493" y="1723316"/>
                <a:ext cx="357352" cy="322173"/>
              </a:xfrm>
              <a:prstGeom prst="up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箭头: 下 57">
                <a:extLst>
                  <a:ext uri="{FF2B5EF4-FFF2-40B4-BE49-F238E27FC236}">
                    <a16:creationId xmlns:a16="http://schemas.microsoft.com/office/drawing/2014/main" id="{08019CF5-57A2-46DB-96E0-F438618975E9}"/>
                  </a:ext>
                </a:extLst>
              </p:cNvPr>
              <p:cNvSpPr/>
              <p:nvPr/>
            </p:nvSpPr>
            <p:spPr>
              <a:xfrm>
                <a:off x="7231117" y="1723316"/>
                <a:ext cx="357352" cy="343574"/>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圆角 58">
                <a:extLst>
                  <a:ext uri="{FF2B5EF4-FFF2-40B4-BE49-F238E27FC236}">
                    <a16:creationId xmlns:a16="http://schemas.microsoft.com/office/drawing/2014/main" id="{6F68962D-C11B-409E-B0E2-784356B2CA2F}"/>
                  </a:ext>
                </a:extLst>
              </p:cNvPr>
              <p:cNvSpPr/>
              <p:nvPr/>
            </p:nvSpPr>
            <p:spPr>
              <a:xfrm>
                <a:off x="2165131" y="5549462"/>
                <a:ext cx="2259723" cy="80304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执行引擎</a:t>
                </a:r>
                <a:endParaRPr lang="en-US" altLang="zh-CN" sz="1600" b="1" dirty="0">
                  <a:latin typeface="微软雅黑" panose="020B0503020204020204" pitchFamily="34" charset="-122"/>
                  <a:ea typeface="微软雅黑" panose="020B0503020204020204" pitchFamily="34" charset="-122"/>
                </a:endParaRPr>
              </a:p>
              <a:p>
                <a:pPr algn="ctr"/>
                <a:r>
                  <a:rPr lang="en-US" altLang="zh-CN" sz="1600" b="1" dirty="0">
                    <a:latin typeface="微软雅黑" panose="020B0503020204020204" pitchFamily="34" charset="-122"/>
                    <a:ea typeface="微软雅黑" panose="020B0503020204020204" pitchFamily="34" charset="-122"/>
                  </a:rPr>
                  <a:t>Execution Engine</a:t>
                </a:r>
                <a:endParaRPr lang="zh-CN" altLang="en-US" sz="1600" b="1" dirty="0">
                  <a:latin typeface="微软雅黑" panose="020B0503020204020204" pitchFamily="34" charset="-122"/>
                  <a:ea typeface="微软雅黑" panose="020B0503020204020204" pitchFamily="34" charset="-122"/>
                </a:endParaRPr>
              </a:p>
            </p:txBody>
          </p:sp>
          <p:sp>
            <p:nvSpPr>
              <p:cNvPr id="60" name="矩形: 圆角 59">
                <a:extLst>
                  <a:ext uri="{FF2B5EF4-FFF2-40B4-BE49-F238E27FC236}">
                    <a16:creationId xmlns:a16="http://schemas.microsoft.com/office/drawing/2014/main" id="{2CA33D3B-8435-4594-976F-57E40C720449}"/>
                  </a:ext>
                </a:extLst>
              </p:cNvPr>
              <p:cNvSpPr/>
              <p:nvPr/>
            </p:nvSpPr>
            <p:spPr>
              <a:xfrm>
                <a:off x="5200451" y="5549462"/>
                <a:ext cx="2081047" cy="803040"/>
              </a:xfrm>
              <a:prstGeom prst="roundRect">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latin typeface="微软雅黑" panose="020B0503020204020204" pitchFamily="34" charset="-122"/>
                    <a:ea typeface="微软雅黑" panose="020B0503020204020204" pitchFamily="34" charset="-122"/>
                  </a:rPr>
                  <a:t>本地方法接口</a:t>
                </a:r>
                <a:endParaRPr lang="en-US" altLang="zh-CN" sz="1600" b="1" dirty="0">
                  <a:solidFill>
                    <a:srgbClr val="002060"/>
                  </a:solidFill>
                  <a:latin typeface="微软雅黑" panose="020B0503020204020204" pitchFamily="34" charset="-122"/>
                  <a:ea typeface="微软雅黑" panose="020B0503020204020204" pitchFamily="34" charset="-122"/>
                </a:endParaRPr>
              </a:p>
              <a:p>
                <a:pPr algn="ctr"/>
                <a:r>
                  <a:rPr lang="en-US" altLang="zh-CN" sz="1600" b="1" dirty="0">
                    <a:solidFill>
                      <a:srgbClr val="002060"/>
                    </a:solidFill>
                    <a:latin typeface="微软雅黑" panose="020B0503020204020204" pitchFamily="34" charset="-122"/>
                    <a:ea typeface="微软雅黑" panose="020B0503020204020204" pitchFamily="34" charset="-122"/>
                  </a:rPr>
                  <a:t>Native Interface</a:t>
                </a:r>
                <a:endParaRPr lang="zh-CN" altLang="en-US" sz="1600" b="1" dirty="0">
                  <a:solidFill>
                    <a:srgbClr val="002060"/>
                  </a:solidFill>
                  <a:latin typeface="微软雅黑" panose="020B0503020204020204" pitchFamily="34" charset="-122"/>
                  <a:ea typeface="微软雅黑" panose="020B0503020204020204" pitchFamily="34" charset="-122"/>
                </a:endParaRPr>
              </a:p>
            </p:txBody>
          </p:sp>
          <p:sp>
            <p:nvSpPr>
              <p:cNvPr id="61" name="矩形: 圆角 60">
                <a:extLst>
                  <a:ext uri="{FF2B5EF4-FFF2-40B4-BE49-F238E27FC236}">
                    <a16:creationId xmlns:a16="http://schemas.microsoft.com/office/drawing/2014/main" id="{2E1D15EE-80F5-4751-B816-D7EC9EE63222}"/>
                  </a:ext>
                </a:extLst>
              </p:cNvPr>
              <p:cNvSpPr/>
              <p:nvPr/>
            </p:nvSpPr>
            <p:spPr>
              <a:xfrm>
                <a:off x="8213835" y="5549462"/>
                <a:ext cx="1844566" cy="803040"/>
              </a:xfrm>
              <a:prstGeom prst="round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latin typeface="微软雅黑" panose="020B0503020204020204" pitchFamily="34" charset="-122"/>
                    <a:ea typeface="微软雅黑" panose="020B0503020204020204" pitchFamily="34" charset="-122"/>
                  </a:rPr>
                  <a:t>本地方法库</a:t>
                </a:r>
                <a:endParaRPr lang="en-US" altLang="zh-CN" sz="1600" b="1" dirty="0">
                  <a:solidFill>
                    <a:srgbClr val="002060"/>
                  </a:solidFill>
                  <a:latin typeface="微软雅黑" panose="020B0503020204020204" pitchFamily="34" charset="-122"/>
                  <a:ea typeface="微软雅黑" panose="020B0503020204020204" pitchFamily="34" charset="-122"/>
                </a:endParaRPr>
              </a:p>
              <a:p>
                <a:pPr algn="ctr"/>
                <a:r>
                  <a:rPr lang="en-US" altLang="zh-CN" sz="1600" b="1" dirty="0">
                    <a:solidFill>
                      <a:srgbClr val="002060"/>
                    </a:solidFill>
                    <a:latin typeface="微软雅黑" panose="020B0503020204020204" pitchFamily="34" charset="-122"/>
                    <a:ea typeface="微软雅黑" panose="020B0503020204020204" pitchFamily="34" charset="-122"/>
                  </a:rPr>
                  <a:t>Native Method</a:t>
                </a:r>
                <a:endParaRPr lang="zh-CN" altLang="en-US" sz="1600" b="1" dirty="0">
                  <a:solidFill>
                    <a:srgbClr val="002060"/>
                  </a:solidFill>
                  <a:latin typeface="微软雅黑" panose="020B0503020204020204" pitchFamily="34" charset="-122"/>
                  <a:ea typeface="微软雅黑" panose="020B0503020204020204" pitchFamily="34" charset="-122"/>
                </a:endParaRPr>
              </a:p>
            </p:txBody>
          </p:sp>
          <p:sp>
            <p:nvSpPr>
              <p:cNvPr id="62" name="箭头: 右 61">
                <a:extLst>
                  <a:ext uri="{FF2B5EF4-FFF2-40B4-BE49-F238E27FC236}">
                    <a16:creationId xmlns:a16="http://schemas.microsoft.com/office/drawing/2014/main" id="{02E718C0-85C0-42D7-9F0A-ABE0396F85FC}"/>
                  </a:ext>
                </a:extLst>
              </p:cNvPr>
              <p:cNvSpPr/>
              <p:nvPr/>
            </p:nvSpPr>
            <p:spPr>
              <a:xfrm>
                <a:off x="4584596" y="5658620"/>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箭头: 右 62">
                <a:extLst>
                  <a:ext uri="{FF2B5EF4-FFF2-40B4-BE49-F238E27FC236}">
                    <a16:creationId xmlns:a16="http://schemas.microsoft.com/office/drawing/2014/main" id="{9904A654-D548-4438-ABA7-27A50C896EA7}"/>
                  </a:ext>
                </a:extLst>
              </p:cNvPr>
              <p:cNvSpPr/>
              <p:nvPr/>
            </p:nvSpPr>
            <p:spPr>
              <a:xfrm rot="10644831">
                <a:off x="4578212" y="5993209"/>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箭头: 右 63">
                <a:extLst>
                  <a:ext uri="{FF2B5EF4-FFF2-40B4-BE49-F238E27FC236}">
                    <a16:creationId xmlns:a16="http://schemas.microsoft.com/office/drawing/2014/main" id="{AB775F7A-A668-4731-A4A2-6016B21A3784}"/>
                  </a:ext>
                </a:extLst>
              </p:cNvPr>
              <p:cNvSpPr/>
              <p:nvPr/>
            </p:nvSpPr>
            <p:spPr>
              <a:xfrm rot="10800000">
                <a:off x="7439156" y="5806282"/>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箭头: 右 64">
                <a:extLst>
                  <a:ext uri="{FF2B5EF4-FFF2-40B4-BE49-F238E27FC236}">
                    <a16:creationId xmlns:a16="http://schemas.microsoft.com/office/drawing/2014/main" id="{D2E9FE5D-767E-47C8-A037-DB30758E02C7}"/>
                  </a:ext>
                </a:extLst>
              </p:cNvPr>
              <p:cNvSpPr/>
              <p:nvPr/>
            </p:nvSpPr>
            <p:spPr>
              <a:xfrm rot="16200000">
                <a:off x="2977709" y="5071296"/>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箭头: 右 65">
                <a:extLst>
                  <a:ext uri="{FF2B5EF4-FFF2-40B4-BE49-F238E27FC236}">
                    <a16:creationId xmlns:a16="http://schemas.microsoft.com/office/drawing/2014/main" id="{C41DF48D-572D-40C0-83D6-9377857E0A06}"/>
                  </a:ext>
                </a:extLst>
              </p:cNvPr>
              <p:cNvSpPr/>
              <p:nvPr/>
            </p:nvSpPr>
            <p:spPr>
              <a:xfrm rot="5400000">
                <a:off x="3374708" y="5071296"/>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箭头: 右 66">
                <a:extLst>
                  <a:ext uri="{FF2B5EF4-FFF2-40B4-BE49-F238E27FC236}">
                    <a16:creationId xmlns:a16="http://schemas.microsoft.com/office/drawing/2014/main" id="{EC1684F3-2169-4DAB-8181-8B26EF4DC293}"/>
                  </a:ext>
                </a:extLst>
              </p:cNvPr>
              <p:cNvSpPr/>
              <p:nvPr/>
            </p:nvSpPr>
            <p:spPr>
              <a:xfrm rot="16200000">
                <a:off x="5761867" y="5051417"/>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箭头: 右 67">
                <a:extLst>
                  <a:ext uri="{FF2B5EF4-FFF2-40B4-BE49-F238E27FC236}">
                    <a16:creationId xmlns:a16="http://schemas.microsoft.com/office/drawing/2014/main" id="{2A2F2970-16A3-4A50-9622-FFE60E4C666D}"/>
                  </a:ext>
                </a:extLst>
              </p:cNvPr>
              <p:cNvSpPr/>
              <p:nvPr/>
            </p:nvSpPr>
            <p:spPr>
              <a:xfrm rot="5400000">
                <a:off x="6158866" y="5051417"/>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a:extLst>
                <a:ext uri="{FF2B5EF4-FFF2-40B4-BE49-F238E27FC236}">
                  <a16:creationId xmlns:a16="http://schemas.microsoft.com/office/drawing/2014/main" id="{F070A6E9-B6FF-4B41-A509-57BECE77887E}"/>
                </a:ext>
              </a:extLst>
            </p:cNvPr>
            <p:cNvSpPr txBox="1"/>
            <p:nvPr/>
          </p:nvSpPr>
          <p:spPr>
            <a:xfrm>
              <a:off x="519225" y="3310941"/>
              <a:ext cx="978153" cy="646331"/>
            </a:xfrm>
            <a:prstGeom prst="rect">
              <a:avLst/>
            </a:prstGeom>
            <a:noFill/>
          </p:spPr>
          <p:txBody>
            <a:bodyPr wrap="non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GC</a:t>
              </a:r>
              <a:r>
                <a:rPr lang="zh-CN" altLang="en-US" b="1" dirty="0">
                  <a:solidFill>
                    <a:srgbClr val="C00000"/>
                  </a:solidFill>
                  <a:latin typeface="微软雅黑" panose="020B0503020204020204" pitchFamily="34" charset="-122"/>
                  <a:ea typeface="微软雅黑" panose="020B0503020204020204" pitchFamily="34" charset="-122"/>
                </a:rPr>
                <a:t>作用</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的区域</a:t>
              </a:r>
            </a:p>
          </p:txBody>
        </p:sp>
        <p:cxnSp>
          <p:nvCxnSpPr>
            <p:cNvPr id="72" name="连接符: 曲线 71">
              <a:extLst>
                <a:ext uri="{FF2B5EF4-FFF2-40B4-BE49-F238E27FC236}">
                  <a16:creationId xmlns:a16="http://schemas.microsoft.com/office/drawing/2014/main" id="{A48BA1EF-74C6-47CC-BD40-C22CDC117834}"/>
                </a:ext>
              </a:extLst>
            </p:cNvPr>
            <p:cNvCxnSpPr>
              <a:stCxn id="70" idx="3"/>
              <a:endCxn id="50" idx="1"/>
            </p:cNvCxnSpPr>
            <p:nvPr/>
          </p:nvCxnSpPr>
          <p:spPr>
            <a:xfrm flipV="1">
              <a:off x="1497378" y="3059824"/>
              <a:ext cx="930512" cy="574283"/>
            </a:xfrm>
            <a:prstGeom prst="curvedConnector3">
              <a:avLst>
                <a:gd name="adj1" fmla="val 50000"/>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a:extLst>
                <a:ext uri="{FF2B5EF4-FFF2-40B4-BE49-F238E27FC236}">
                  <a16:creationId xmlns:a16="http://schemas.microsoft.com/office/drawing/2014/main" id="{ADC2D9C7-7A00-4D5D-84C6-2AFE81943A5D}"/>
                </a:ext>
              </a:extLst>
            </p:cNvPr>
            <p:cNvCxnSpPr>
              <a:stCxn id="70" idx="3"/>
              <a:endCxn id="51" idx="1"/>
            </p:cNvCxnSpPr>
            <p:nvPr/>
          </p:nvCxnSpPr>
          <p:spPr>
            <a:xfrm>
              <a:off x="1497378" y="3634107"/>
              <a:ext cx="930511" cy="466320"/>
            </a:xfrm>
            <a:prstGeom prst="curvedConnector3">
              <a:avLst>
                <a:gd name="adj1" fmla="val 50000"/>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99EC1719-B53C-42C6-9089-E184653089BF}"/>
                </a:ext>
              </a:extLst>
            </p:cNvPr>
            <p:cNvSpPr txBox="1"/>
            <p:nvPr/>
          </p:nvSpPr>
          <p:spPr>
            <a:xfrm>
              <a:off x="3511317" y="473820"/>
              <a:ext cx="1221809" cy="338554"/>
            </a:xfrm>
            <a:prstGeom prst="rect">
              <a:avLst/>
            </a:prstGeom>
            <a:noFill/>
          </p:spPr>
          <p:txBody>
            <a:bodyPr wrap="none" rtlCol="0">
              <a:spAutoFit/>
            </a:bodyPr>
            <a:lstStyle/>
            <a:p>
              <a:r>
                <a:rPr lang="en-US" altLang="zh-CN" sz="1600" b="1" dirty="0">
                  <a:latin typeface="微软雅黑" panose="020B0503020204020204" pitchFamily="34" charset="-122"/>
                  <a:ea typeface="微软雅黑" panose="020B0503020204020204" pitchFamily="34" charset="-122"/>
                </a:rPr>
                <a:t>Class Files</a:t>
              </a:r>
              <a:endParaRPr lang="zh-CN" altLang="en-US" sz="1600" b="1" dirty="0">
                <a:latin typeface="微软雅黑" panose="020B0503020204020204" pitchFamily="34" charset="-122"/>
                <a:ea typeface="微软雅黑" panose="020B0503020204020204" pitchFamily="34" charset="-122"/>
              </a:endParaRPr>
            </a:p>
          </p:txBody>
        </p:sp>
      </p:grpSp>
      <p:sp>
        <p:nvSpPr>
          <p:cNvPr id="89" name="文本框 88">
            <a:extLst>
              <a:ext uri="{FF2B5EF4-FFF2-40B4-BE49-F238E27FC236}">
                <a16:creationId xmlns:a16="http://schemas.microsoft.com/office/drawing/2014/main" id="{03335EA4-CAAC-4DD1-AA26-1A298FEA7521}"/>
              </a:ext>
            </a:extLst>
          </p:cNvPr>
          <p:cNvSpPr txBox="1"/>
          <p:nvPr/>
        </p:nvSpPr>
        <p:spPr>
          <a:xfrm>
            <a:off x="59162" y="6482943"/>
            <a:ext cx="4134465" cy="369332"/>
          </a:xfrm>
          <a:prstGeom prst="rect">
            <a:avLst/>
          </a:prstGeom>
          <a:noFill/>
        </p:spPr>
        <p:txBody>
          <a:bodyPr wrap="none" rtlCol="0">
            <a:spAutoFit/>
          </a:bodyPr>
          <a:lstStyle/>
          <a:p>
            <a:r>
              <a:rPr lang="en-US" altLang="zh-CN" b="1" dirty="0">
                <a:solidFill>
                  <a:srgbClr val="C00000"/>
                </a:solidFill>
              </a:rPr>
              <a:t>GC</a:t>
            </a:r>
            <a:r>
              <a:rPr lang="zh-CN" altLang="en-US" b="1" dirty="0">
                <a:solidFill>
                  <a:srgbClr val="C00000"/>
                </a:solidFill>
              </a:rPr>
              <a:t>垃圾回收仅作用于</a:t>
            </a:r>
            <a:r>
              <a:rPr lang="en-US" altLang="zh-CN" b="1" dirty="0">
                <a:solidFill>
                  <a:srgbClr val="C00000"/>
                </a:solidFill>
              </a:rPr>
              <a:t>JVM</a:t>
            </a:r>
            <a:r>
              <a:rPr lang="zh-CN" altLang="en-US" b="1" dirty="0">
                <a:solidFill>
                  <a:srgbClr val="C00000"/>
                </a:solidFill>
              </a:rPr>
              <a:t>的方法去和堆</a:t>
            </a:r>
          </a:p>
        </p:txBody>
      </p:sp>
    </p:spTree>
    <p:extLst>
      <p:ext uri="{BB962C8B-B14F-4D97-AF65-F5344CB8AC3E}">
        <p14:creationId xmlns:p14="http://schemas.microsoft.com/office/powerpoint/2010/main" val="1561098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4F50705-FCF7-473C-9AEE-D4BD7B00B21E}"/>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 – GC ROOTS</a:t>
            </a:r>
            <a:endParaRPr lang="zh-CN" altLang="en-US" dirty="0"/>
          </a:p>
        </p:txBody>
      </p:sp>
      <p:grpSp>
        <p:nvGrpSpPr>
          <p:cNvPr id="1031" name="组合 1030">
            <a:extLst>
              <a:ext uri="{FF2B5EF4-FFF2-40B4-BE49-F238E27FC236}">
                <a16:creationId xmlns:a16="http://schemas.microsoft.com/office/drawing/2014/main" id="{08A11319-DE77-404A-8E00-90B56975AC6E}"/>
              </a:ext>
            </a:extLst>
          </p:cNvPr>
          <p:cNvGrpSpPr/>
          <p:nvPr/>
        </p:nvGrpSpPr>
        <p:grpSpPr>
          <a:xfrm>
            <a:off x="7360182" y="1127346"/>
            <a:ext cx="4309242" cy="2830941"/>
            <a:chOff x="3174125" y="1051033"/>
            <a:chExt cx="4309242" cy="2830941"/>
          </a:xfrm>
        </p:grpSpPr>
        <p:sp>
          <p:nvSpPr>
            <p:cNvPr id="2" name="矩形 1">
              <a:extLst>
                <a:ext uri="{FF2B5EF4-FFF2-40B4-BE49-F238E27FC236}">
                  <a16:creationId xmlns:a16="http://schemas.microsoft.com/office/drawing/2014/main" id="{C60B6FF2-07E7-45E8-A7C0-7417E84870F2}"/>
                </a:ext>
              </a:extLst>
            </p:cNvPr>
            <p:cNvSpPr/>
            <p:nvPr/>
          </p:nvSpPr>
          <p:spPr>
            <a:xfrm>
              <a:off x="3174125" y="1051033"/>
              <a:ext cx="4309242" cy="90451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AE02D93D-FFD7-4234-98B1-04509F394433}"/>
                </a:ext>
              </a:extLst>
            </p:cNvPr>
            <p:cNvSpPr txBox="1"/>
            <p:nvPr/>
          </p:nvSpPr>
          <p:spPr>
            <a:xfrm>
              <a:off x="3174125" y="1051033"/>
              <a:ext cx="1018846" cy="319079"/>
            </a:xfrm>
            <a:prstGeom prst="rect">
              <a:avLst/>
            </a:prstGeom>
            <a:noFill/>
          </p:spPr>
          <p:txBody>
            <a:bodyPr wrap="square" rtlCol="0">
              <a:spAutoFit/>
            </a:bodyPr>
            <a:lstStyle/>
            <a:p>
              <a:r>
                <a:rPr lang="en-US" altLang="zh-CN" sz="1400" b="1" dirty="0">
                  <a:solidFill>
                    <a:srgbClr val="FF0000"/>
                  </a:solidFill>
                  <a:latin typeface="微软雅黑" panose="020B0503020204020204" pitchFamily="34" charset="-122"/>
                  <a:ea typeface="微软雅黑" panose="020B0503020204020204" pitchFamily="34" charset="-122"/>
                </a:rPr>
                <a:t>GC Roots</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0F452805-5DDF-4F78-B0D6-333E4E3DA52C}"/>
                </a:ext>
              </a:extLst>
            </p:cNvPr>
            <p:cNvSpPr/>
            <p:nvPr/>
          </p:nvSpPr>
          <p:spPr>
            <a:xfrm>
              <a:off x="3468414" y="1321583"/>
              <a:ext cx="730467"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obj</a:t>
              </a:r>
              <a:endParaRPr lang="zh-CN" altLang="en-US" sz="1400" b="1" dirty="0"/>
            </a:p>
          </p:txBody>
        </p:sp>
        <p:sp>
          <p:nvSpPr>
            <p:cNvPr id="9" name="椭圆 8">
              <a:extLst>
                <a:ext uri="{FF2B5EF4-FFF2-40B4-BE49-F238E27FC236}">
                  <a16:creationId xmlns:a16="http://schemas.microsoft.com/office/drawing/2014/main" id="{3CAD06FE-30DD-487F-9E18-D8C803459835}"/>
                </a:ext>
              </a:extLst>
            </p:cNvPr>
            <p:cNvSpPr/>
            <p:nvPr/>
          </p:nvSpPr>
          <p:spPr>
            <a:xfrm>
              <a:off x="3552498" y="2499992"/>
              <a:ext cx="751488"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obj1</a:t>
              </a:r>
              <a:endParaRPr lang="zh-CN" altLang="en-US" sz="1200" b="1" dirty="0"/>
            </a:p>
          </p:txBody>
        </p:sp>
        <p:sp>
          <p:nvSpPr>
            <p:cNvPr id="10" name="椭圆 9">
              <a:extLst>
                <a:ext uri="{FF2B5EF4-FFF2-40B4-BE49-F238E27FC236}">
                  <a16:creationId xmlns:a16="http://schemas.microsoft.com/office/drawing/2014/main" id="{85B9DD14-CAA3-4673-B849-EB0439130EA9}"/>
                </a:ext>
              </a:extLst>
            </p:cNvPr>
            <p:cNvSpPr/>
            <p:nvPr/>
          </p:nvSpPr>
          <p:spPr>
            <a:xfrm>
              <a:off x="4109545" y="3347416"/>
              <a:ext cx="751488"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obj2</a:t>
              </a:r>
              <a:endParaRPr lang="zh-CN" altLang="en-US" sz="1200" b="1" dirty="0"/>
            </a:p>
          </p:txBody>
        </p:sp>
        <p:sp>
          <p:nvSpPr>
            <p:cNvPr id="11" name="椭圆 10">
              <a:extLst>
                <a:ext uri="{FF2B5EF4-FFF2-40B4-BE49-F238E27FC236}">
                  <a16:creationId xmlns:a16="http://schemas.microsoft.com/office/drawing/2014/main" id="{47712DC3-D5ED-40DA-862A-0ED613400AE5}"/>
                </a:ext>
              </a:extLst>
            </p:cNvPr>
            <p:cNvSpPr/>
            <p:nvPr/>
          </p:nvSpPr>
          <p:spPr>
            <a:xfrm>
              <a:off x="4884682" y="1321583"/>
              <a:ext cx="723900"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obj3</a:t>
              </a:r>
              <a:endParaRPr lang="zh-CN" altLang="en-US" sz="1200" b="1" dirty="0"/>
            </a:p>
          </p:txBody>
        </p:sp>
        <p:sp>
          <p:nvSpPr>
            <p:cNvPr id="12" name="椭圆 11">
              <a:extLst>
                <a:ext uri="{FF2B5EF4-FFF2-40B4-BE49-F238E27FC236}">
                  <a16:creationId xmlns:a16="http://schemas.microsoft.com/office/drawing/2014/main" id="{C1ABF1DC-3915-4D8F-ACDB-82CE5D7878BA}"/>
                </a:ext>
              </a:extLst>
            </p:cNvPr>
            <p:cNvSpPr/>
            <p:nvPr/>
          </p:nvSpPr>
          <p:spPr>
            <a:xfrm>
              <a:off x="6145102" y="2499992"/>
              <a:ext cx="697623"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obj6</a:t>
              </a:r>
              <a:endParaRPr lang="zh-CN" altLang="en-US" sz="1200" b="1" dirty="0"/>
            </a:p>
          </p:txBody>
        </p:sp>
        <p:sp>
          <p:nvSpPr>
            <p:cNvPr id="13" name="椭圆 12">
              <a:extLst>
                <a:ext uri="{FF2B5EF4-FFF2-40B4-BE49-F238E27FC236}">
                  <a16:creationId xmlns:a16="http://schemas.microsoft.com/office/drawing/2014/main" id="{E7568D23-2811-425B-9F96-3ED9DA776914}"/>
                </a:ext>
              </a:extLst>
            </p:cNvPr>
            <p:cNvSpPr/>
            <p:nvPr/>
          </p:nvSpPr>
          <p:spPr>
            <a:xfrm>
              <a:off x="6096000" y="1331158"/>
              <a:ext cx="730467"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obj4</a:t>
              </a:r>
              <a:endParaRPr lang="zh-CN" altLang="en-US" sz="1200" b="1" dirty="0"/>
            </a:p>
          </p:txBody>
        </p:sp>
        <p:cxnSp>
          <p:nvCxnSpPr>
            <p:cNvPr id="18" name="直接箭头连接符 17">
              <a:extLst>
                <a:ext uri="{FF2B5EF4-FFF2-40B4-BE49-F238E27FC236}">
                  <a16:creationId xmlns:a16="http://schemas.microsoft.com/office/drawing/2014/main" id="{F7B44099-5259-4971-85D4-8D697AED233F}"/>
                </a:ext>
              </a:extLst>
            </p:cNvPr>
            <p:cNvCxnSpPr>
              <a:cxnSpLocks/>
              <a:stCxn id="7" idx="4"/>
              <a:endCxn id="9" idx="0"/>
            </p:cNvCxnSpPr>
            <p:nvPr/>
          </p:nvCxnSpPr>
          <p:spPr>
            <a:xfrm>
              <a:off x="3833648" y="1856141"/>
              <a:ext cx="94594" cy="643851"/>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7C04BB3-EA0F-4234-9090-297A18BDDBF5}"/>
                </a:ext>
              </a:extLst>
            </p:cNvPr>
            <p:cNvCxnSpPr>
              <a:cxnSpLocks/>
              <a:stCxn id="9" idx="4"/>
              <a:endCxn id="10" idx="1"/>
            </p:cNvCxnSpPr>
            <p:nvPr/>
          </p:nvCxnSpPr>
          <p:spPr>
            <a:xfrm>
              <a:off x="3928242" y="3034550"/>
              <a:ext cx="291356" cy="39115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5868704-4CAA-4AA4-9155-13FC8C04CF44}"/>
                </a:ext>
              </a:extLst>
            </p:cNvPr>
            <p:cNvCxnSpPr>
              <a:cxnSpLocks/>
              <a:endCxn id="10" idx="7"/>
            </p:cNvCxnSpPr>
            <p:nvPr/>
          </p:nvCxnSpPr>
          <p:spPr>
            <a:xfrm flipH="1">
              <a:off x="4750980" y="1955548"/>
              <a:ext cx="396462" cy="1470152"/>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AB15D99C-6671-42D4-9C5D-93C3CF7F92EC}"/>
                </a:ext>
              </a:extLst>
            </p:cNvPr>
            <p:cNvCxnSpPr>
              <a:cxnSpLocks/>
              <a:stCxn id="13" idx="4"/>
              <a:endCxn id="12" idx="0"/>
            </p:cNvCxnSpPr>
            <p:nvPr/>
          </p:nvCxnSpPr>
          <p:spPr>
            <a:xfrm>
              <a:off x="6461234" y="1865716"/>
              <a:ext cx="32680" cy="63427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9" name="椭圆 38">
              <a:extLst>
                <a:ext uri="{FF2B5EF4-FFF2-40B4-BE49-F238E27FC236}">
                  <a16:creationId xmlns:a16="http://schemas.microsoft.com/office/drawing/2014/main" id="{3E830F3F-C17C-4C24-B0FC-B3E10D1166C5}"/>
                </a:ext>
              </a:extLst>
            </p:cNvPr>
            <p:cNvSpPr/>
            <p:nvPr/>
          </p:nvSpPr>
          <p:spPr>
            <a:xfrm>
              <a:off x="5217258" y="2499992"/>
              <a:ext cx="723900" cy="5345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rPr>
                <a:t>obj5</a:t>
              </a:r>
              <a:endParaRPr lang="zh-CN" altLang="en-US" sz="1200" b="1" dirty="0">
                <a:solidFill>
                  <a:schemeClr val="bg1"/>
                </a:solidFill>
              </a:endParaRPr>
            </a:p>
          </p:txBody>
        </p:sp>
      </p:grpSp>
      <p:sp>
        <p:nvSpPr>
          <p:cNvPr id="1032" name="矩形 1031">
            <a:extLst>
              <a:ext uri="{FF2B5EF4-FFF2-40B4-BE49-F238E27FC236}">
                <a16:creationId xmlns:a16="http://schemas.microsoft.com/office/drawing/2014/main" id="{A24288F6-245B-42E1-AEED-9814EF6F907F}"/>
              </a:ext>
            </a:extLst>
          </p:cNvPr>
          <p:cNvSpPr/>
          <p:nvPr/>
        </p:nvSpPr>
        <p:spPr>
          <a:xfrm>
            <a:off x="383943" y="3047284"/>
            <a:ext cx="6597867" cy="3323987"/>
          </a:xfrm>
          <a:prstGeom prst="rect">
            <a:avLst/>
          </a:prstGeom>
        </p:spPr>
        <p:txBody>
          <a:bodyPr wrap="square">
            <a:spAutoFit/>
          </a:bodyPr>
          <a:lstStyle/>
          <a:p>
            <a:pPr latinLnBrk="1"/>
            <a:r>
              <a:rPr lang="en-US" altLang="zh-CN" sz="1600" b="1" dirty="0">
                <a:solidFill>
                  <a:srgbClr val="000000"/>
                </a:solidFill>
                <a:latin typeface="Verdana" panose="020B0604030504040204" pitchFamily="34" charset="0"/>
              </a:rPr>
              <a:t>GC Roots</a:t>
            </a:r>
            <a:r>
              <a:rPr lang="zh-CN" altLang="en-US" sz="1600" b="1" dirty="0">
                <a:solidFill>
                  <a:srgbClr val="000000"/>
                </a:solidFill>
                <a:latin typeface="Verdana" panose="020B0604030504040204" pitchFamily="34" charset="0"/>
              </a:rPr>
              <a:t>对象</a:t>
            </a:r>
            <a:endParaRPr lang="en-US" altLang="zh-CN" sz="1600" dirty="0">
              <a:solidFill>
                <a:srgbClr val="000000"/>
              </a:solidFill>
              <a:latin typeface="微软雅黑" panose="020B0503020204020204" pitchFamily="34" charset="-122"/>
              <a:ea typeface="微软雅黑" panose="020B0503020204020204" pitchFamily="34" charset="-122"/>
            </a:endParaRP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Class - </a:t>
            </a:r>
            <a:r>
              <a:rPr lang="zh-CN" altLang="en-US" sz="1400" dirty="0">
                <a:solidFill>
                  <a:srgbClr val="000000"/>
                </a:solidFill>
                <a:latin typeface="微软雅黑" panose="020B0503020204020204" pitchFamily="34" charset="-122"/>
                <a:ea typeface="微软雅黑" panose="020B0503020204020204" pitchFamily="34" charset="-122"/>
              </a:rPr>
              <a:t>由系统类加载器</a:t>
            </a:r>
            <a:r>
              <a:rPr lang="en-US" altLang="zh-CN" sz="1400" dirty="0">
                <a:solidFill>
                  <a:srgbClr val="000000"/>
                </a:solidFill>
                <a:latin typeface="微软雅黑" panose="020B0503020204020204" pitchFamily="34" charset="-122"/>
                <a:ea typeface="微软雅黑" panose="020B0503020204020204" pitchFamily="34" charset="-122"/>
              </a:rPr>
              <a:t>(system class loader)</a:t>
            </a:r>
            <a:r>
              <a:rPr lang="zh-CN" altLang="en-US" sz="1400" dirty="0">
                <a:solidFill>
                  <a:srgbClr val="000000"/>
                </a:solidFill>
                <a:latin typeface="微软雅黑" panose="020B0503020204020204" pitchFamily="34" charset="-122"/>
                <a:ea typeface="微软雅黑" panose="020B0503020204020204" pitchFamily="34" charset="-122"/>
              </a:rPr>
              <a:t>加载的对象，这些类是不能够被回收的，他们可以以静态字段的方式保存持有其它对象。我们需要注意的一点就是，通过用户自定义的类加载器加载的类，除非相应的</a:t>
            </a:r>
            <a:r>
              <a:rPr lang="en-US" altLang="zh-CN" sz="1400" dirty="0" err="1">
                <a:solidFill>
                  <a:srgbClr val="000000"/>
                </a:solidFill>
                <a:latin typeface="微软雅黑" panose="020B0503020204020204" pitchFamily="34" charset="-122"/>
                <a:ea typeface="微软雅黑" panose="020B0503020204020204" pitchFamily="34" charset="-122"/>
              </a:rPr>
              <a:t>Java.lang.Class</a:t>
            </a:r>
            <a:r>
              <a:rPr lang="zh-CN" altLang="en-US" sz="1400" dirty="0">
                <a:solidFill>
                  <a:srgbClr val="000000"/>
                </a:solidFill>
                <a:latin typeface="微软雅黑" panose="020B0503020204020204" pitchFamily="34" charset="-122"/>
                <a:ea typeface="微软雅黑" panose="020B0503020204020204" pitchFamily="34" charset="-122"/>
              </a:rPr>
              <a:t>实例以其它的某种（或多种）方式成为</a:t>
            </a:r>
            <a:r>
              <a:rPr lang="en-US" altLang="zh-CN" sz="1400" dirty="0">
                <a:solidFill>
                  <a:srgbClr val="000000"/>
                </a:solidFill>
                <a:latin typeface="微软雅黑" panose="020B0503020204020204" pitchFamily="34" charset="-122"/>
                <a:ea typeface="微软雅黑" panose="020B0503020204020204" pitchFamily="34" charset="-122"/>
              </a:rPr>
              <a:t>roots</a:t>
            </a:r>
            <a:r>
              <a:rPr lang="zh-CN" altLang="en-US" sz="1400" dirty="0">
                <a:solidFill>
                  <a:srgbClr val="000000"/>
                </a:solidFill>
                <a:latin typeface="微软雅黑" panose="020B0503020204020204" pitchFamily="34" charset="-122"/>
                <a:ea typeface="微软雅黑" panose="020B0503020204020204" pitchFamily="34" charset="-122"/>
              </a:rPr>
              <a:t>，否则它们并不是</a:t>
            </a:r>
            <a:r>
              <a:rPr lang="en-US" altLang="zh-CN" sz="1400" dirty="0">
                <a:solidFill>
                  <a:srgbClr val="000000"/>
                </a:solidFill>
                <a:latin typeface="微软雅黑" panose="020B0503020204020204" pitchFamily="34" charset="-122"/>
                <a:ea typeface="微软雅黑" panose="020B0503020204020204" pitchFamily="34" charset="-122"/>
              </a:rPr>
              <a:t>roots</a:t>
            </a:r>
            <a:r>
              <a:rPr lang="zh-CN" altLang="en-US" sz="1400" dirty="0">
                <a:solidFill>
                  <a:srgbClr val="000000"/>
                </a:solidFill>
                <a:latin typeface="微软雅黑" panose="020B0503020204020204" pitchFamily="34" charset="-122"/>
                <a:ea typeface="微软雅黑" panose="020B0503020204020204" pitchFamily="34" charset="-122"/>
              </a:rPr>
              <a:t>，</a:t>
            </a:r>
            <a:r>
              <a:rPr lang="en-US" altLang="zh-CN" sz="1400" dirty="0">
                <a:solidFill>
                  <a:srgbClr val="000000"/>
                </a:solidFill>
                <a:latin typeface="微软雅黑" panose="020B0503020204020204" pitchFamily="34" charset="-122"/>
                <a:ea typeface="微软雅黑" panose="020B0503020204020204" pitchFamily="34" charset="-122"/>
              </a:rPr>
              <a:t>.</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Thread - </a:t>
            </a:r>
            <a:r>
              <a:rPr lang="zh-CN" altLang="en-US" sz="1400" dirty="0">
                <a:solidFill>
                  <a:srgbClr val="000000"/>
                </a:solidFill>
                <a:latin typeface="微软雅黑" panose="020B0503020204020204" pitchFamily="34" charset="-122"/>
                <a:ea typeface="微软雅黑" panose="020B0503020204020204" pitchFamily="34" charset="-122"/>
              </a:rPr>
              <a:t>活着的线程</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Stack Local - Java</a:t>
            </a:r>
            <a:r>
              <a:rPr lang="zh-CN" altLang="en-US" sz="1400" dirty="0">
                <a:solidFill>
                  <a:srgbClr val="000000"/>
                </a:solidFill>
                <a:latin typeface="微软雅黑" panose="020B0503020204020204" pitchFamily="34" charset="-122"/>
                <a:ea typeface="微软雅黑" panose="020B0503020204020204" pitchFamily="34" charset="-122"/>
              </a:rPr>
              <a:t>方法的</a:t>
            </a:r>
            <a:r>
              <a:rPr lang="en-US" altLang="zh-CN" sz="1400" dirty="0">
                <a:solidFill>
                  <a:srgbClr val="000000"/>
                </a:solidFill>
                <a:latin typeface="微软雅黑" panose="020B0503020204020204" pitchFamily="34" charset="-122"/>
                <a:ea typeface="微软雅黑" panose="020B0503020204020204" pitchFamily="34" charset="-122"/>
              </a:rPr>
              <a:t>local</a:t>
            </a:r>
            <a:r>
              <a:rPr lang="zh-CN" altLang="en-US" sz="1400" dirty="0">
                <a:solidFill>
                  <a:srgbClr val="000000"/>
                </a:solidFill>
                <a:latin typeface="微软雅黑" panose="020B0503020204020204" pitchFamily="34" charset="-122"/>
                <a:ea typeface="微软雅黑" panose="020B0503020204020204" pitchFamily="34" charset="-122"/>
              </a:rPr>
              <a:t>变量或参数</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JNI Local – </a:t>
            </a:r>
            <a:r>
              <a:rPr lang="zh-CN" altLang="en-US" sz="1400" dirty="0">
                <a:solidFill>
                  <a:srgbClr val="000000"/>
                </a:solidFill>
                <a:latin typeface="微软雅黑" panose="020B0503020204020204" pitchFamily="34" charset="-122"/>
                <a:ea typeface="微软雅黑" panose="020B0503020204020204" pitchFamily="34" charset="-122"/>
              </a:rPr>
              <a:t>本地方法（</a:t>
            </a:r>
            <a:r>
              <a:rPr lang="en-US" altLang="zh-CN" sz="1400" dirty="0">
                <a:solidFill>
                  <a:srgbClr val="000000"/>
                </a:solidFill>
                <a:latin typeface="微软雅黑" panose="020B0503020204020204" pitchFamily="34" charset="-122"/>
                <a:ea typeface="微软雅黑" panose="020B0503020204020204" pitchFamily="34" charset="-122"/>
              </a:rPr>
              <a:t>Java Native Interface</a:t>
            </a:r>
            <a:r>
              <a:rPr lang="zh-CN" altLang="en-US" sz="1400" dirty="0">
                <a:solidFill>
                  <a:srgbClr val="000000"/>
                </a:solidFill>
                <a:latin typeface="微软雅黑" panose="020B0503020204020204" pitchFamily="34" charset="-122"/>
                <a:ea typeface="微软雅黑" panose="020B0503020204020204" pitchFamily="34" charset="-122"/>
              </a:rPr>
              <a:t>）的</a:t>
            </a:r>
            <a:r>
              <a:rPr lang="en-US" altLang="zh-CN" sz="1400" dirty="0">
                <a:solidFill>
                  <a:srgbClr val="000000"/>
                </a:solidFill>
                <a:latin typeface="微软雅黑" panose="020B0503020204020204" pitchFamily="34" charset="-122"/>
                <a:ea typeface="微软雅黑" panose="020B0503020204020204" pitchFamily="34" charset="-122"/>
              </a:rPr>
              <a:t>local</a:t>
            </a:r>
            <a:r>
              <a:rPr lang="zh-CN" altLang="en-US" sz="1400" dirty="0">
                <a:solidFill>
                  <a:srgbClr val="000000"/>
                </a:solidFill>
                <a:latin typeface="微软雅黑" panose="020B0503020204020204" pitchFamily="34" charset="-122"/>
                <a:ea typeface="微软雅黑" panose="020B0503020204020204" pitchFamily="34" charset="-122"/>
              </a:rPr>
              <a:t>变量或参数</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JNI Global - </a:t>
            </a:r>
            <a:r>
              <a:rPr lang="zh-CN" altLang="en-US" sz="1400" dirty="0">
                <a:solidFill>
                  <a:srgbClr val="000000"/>
                </a:solidFill>
                <a:latin typeface="微软雅黑" panose="020B0503020204020204" pitchFamily="34" charset="-122"/>
                <a:ea typeface="微软雅黑" panose="020B0503020204020204" pitchFamily="34" charset="-122"/>
              </a:rPr>
              <a:t>全局</a:t>
            </a:r>
            <a:r>
              <a:rPr lang="en-US" altLang="zh-CN" sz="1400" dirty="0">
                <a:solidFill>
                  <a:srgbClr val="000000"/>
                </a:solidFill>
                <a:latin typeface="微软雅黑" panose="020B0503020204020204" pitchFamily="34" charset="-122"/>
                <a:ea typeface="微软雅黑" panose="020B0503020204020204" pitchFamily="34" charset="-122"/>
              </a:rPr>
              <a:t>JNI</a:t>
            </a:r>
            <a:r>
              <a:rPr lang="zh-CN" altLang="en-US" sz="1400" dirty="0">
                <a:solidFill>
                  <a:srgbClr val="000000"/>
                </a:solidFill>
                <a:latin typeface="微软雅黑" panose="020B0503020204020204" pitchFamily="34" charset="-122"/>
                <a:ea typeface="微软雅黑" panose="020B0503020204020204" pitchFamily="34" charset="-122"/>
              </a:rPr>
              <a:t>引用</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Monitor Used - </a:t>
            </a:r>
            <a:r>
              <a:rPr lang="zh-CN" altLang="en-US" sz="1400" dirty="0">
                <a:solidFill>
                  <a:srgbClr val="000000"/>
                </a:solidFill>
                <a:latin typeface="微软雅黑" panose="020B0503020204020204" pitchFamily="34" charset="-122"/>
                <a:ea typeface="微软雅黑" panose="020B0503020204020204" pitchFamily="34" charset="-122"/>
              </a:rPr>
              <a:t>用于同步的监控对象</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Held by JVM - </a:t>
            </a:r>
            <a:r>
              <a:rPr lang="zh-CN" altLang="en-US" sz="1400" dirty="0">
                <a:solidFill>
                  <a:srgbClr val="000000"/>
                </a:solidFill>
                <a:latin typeface="微软雅黑" panose="020B0503020204020204" pitchFamily="34" charset="-122"/>
                <a:ea typeface="微软雅黑" panose="020B0503020204020204" pitchFamily="34" charset="-122"/>
              </a:rPr>
              <a:t>用于</a:t>
            </a:r>
            <a:r>
              <a:rPr lang="en-US" altLang="zh-CN" sz="1400" dirty="0">
                <a:solidFill>
                  <a:srgbClr val="000000"/>
                </a:solidFill>
                <a:latin typeface="微软雅黑" panose="020B0503020204020204" pitchFamily="34" charset="-122"/>
                <a:ea typeface="微软雅黑" panose="020B0503020204020204" pitchFamily="34" charset="-122"/>
              </a:rPr>
              <a:t>JVM</a:t>
            </a:r>
            <a:r>
              <a:rPr lang="zh-CN" altLang="en-US" sz="1400" dirty="0">
                <a:solidFill>
                  <a:srgbClr val="000000"/>
                </a:solidFill>
                <a:latin typeface="微软雅黑" panose="020B0503020204020204" pitchFamily="34" charset="-122"/>
                <a:ea typeface="微软雅黑" panose="020B0503020204020204" pitchFamily="34" charset="-122"/>
              </a:rPr>
              <a:t>特殊目的由</a:t>
            </a:r>
            <a:r>
              <a:rPr lang="en-US" altLang="zh-CN" sz="1400" dirty="0">
                <a:solidFill>
                  <a:srgbClr val="000000"/>
                </a:solidFill>
                <a:latin typeface="微软雅黑" panose="020B0503020204020204" pitchFamily="34" charset="-122"/>
                <a:ea typeface="微软雅黑" panose="020B0503020204020204" pitchFamily="34" charset="-122"/>
              </a:rPr>
              <a:t>GC</a:t>
            </a:r>
            <a:r>
              <a:rPr lang="zh-CN" altLang="en-US" sz="1400" dirty="0">
                <a:solidFill>
                  <a:srgbClr val="000000"/>
                </a:solidFill>
                <a:latin typeface="微软雅黑" panose="020B0503020204020204" pitchFamily="34" charset="-122"/>
                <a:ea typeface="微软雅黑" panose="020B0503020204020204" pitchFamily="34" charset="-122"/>
              </a:rPr>
              <a:t>保留的对象，但实际上这个与</a:t>
            </a:r>
            <a:r>
              <a:rPr lang="en-US" altLang="zh-CN" sz="1400" dirty="0">
                <a:solidFill>
                  <a:srgbClr val="000000"/>
                </a:solidFill>
                <a:latin typeface="微软雅黑" panose="020B0503020204020204" pitchFamily="34" charset="-122"/>
                <a:ea typeface="微软雅黑" panose="020B0503020204020204" pitchFamily="34" charset="-122"/>
              </a:rPr>
              <a:t>JVM</a:t>
            </a:r>
            <a:r>
              <a:rPr lang="zh-CN" altLang="en-US" sz="1400" dirty="0">
                <a:solidFill>
                  <a:srgbClr val="000000"/>
                </a:solidFill>
                <a:latin typeface="微软雅黑" panose="020B0503020204020204" pitchFamily="34" charset="-122"/>
                <a:ea typeface="微软雅黑" panose="020B0503020204020204" pitchFamily="34" charset="-122"/>
              </a:rPr>
              <a:t>的实现是有关的。可能已知的一些类型是：系统类加载器、一些</a:t>
            </a:r>
            <a:r>
              <a:rPr lang="en-US" altLang="zh-CN" sz="1400" dirty="0">
                <a:solidFill>
                  <a:srgbClr val="000000"/>
                </a:solidFill>
                <a:latin typeface="微软雅黑" panose="020B0503020204020204" pitchFamily="34" charset="-122"/>
                <a:ea typeface="微软雅黑" panose="020B0503020204020204" pitchFamily="34" charset="-122"/>
              </a:rPr>
              <a:t>JVM</a:t>
            </a:r>
            <a:r>
              <a:rPr lang="zh-CN" altLang="en-US" sz="1400" dirty="0">
                <a:solidFill>
                  <a:srgbClr val="000000"/>
                </a:solidFill>
                <a:latin typeface="微软雅黑" panose="020B0503020204020204" pitchFamily="34" charset="-122"/>
                <a:ea typeface="微软雅黑" panose="020B0503020204020204" pitchFamily="34" charset="-122"/>
              </a:rPr>
              <a:t>知道的重要的异常类、一些用于处理异常的预分配对象以及一些自定义的类加载器等。然而，</a:t>
            </a:r>
            <a:r>
              <a:rPr lang="en-US" altLang="zh-CN" sz="1400" dirty="0">
                <a:solidFill>
                  <a:srgbClr val="000000"/>
                </a:solidFill>
                <a:latin typeface="微软雅黑" panose="020B0503020204020204" pitchFamily="34" charset="-122"/>
                <a:ea typeface="微软雅黑" panose="020B0503020204020204" pitchFamily="34" charset="-122"/>
              </a:rPr>
              <a:t>JVM</a:t>
            </a:r>
            <a:r>
              <a:rPr lang="zh-CN" altLang="en-US" sz="1400" dirty="0">
                <a:solidFill>
                  <a:srgbClr val="000000"/>
                </a:solidFill>
                <a:latin typeface="微软雅黑" panose="020B0503020204020204" pitchFamily="34" charset="-122"/>
                <a:ea typeface="微软雅黑" panose="020B0503020204020204" pitchFamily="34" charset="-122"/>
              </a:rPr>
              <a:t>并没有为这些对象提供其它的信息，因此需要去确定哪些是属于</a:t>
            </a:r>
            <a:r>
              <a:rPr lang="en-US" altLang="zh-CN" sz="1400" dirty="0">
                <a:solidFill>
                  <a:srgbClr val="000000"/>
                </a:solidFill>
                <a:latin typeface="微软雅黑" panose="020B0503020204020204" pitchFamily="34" charset="-122"/>
                <a:ea typeface="微软雅黑" panose="020B0503020204020204" pitchFamily="34" charset="-122"/>
              </a:rPr>
              <a:t>"JVM</a:t>
            </a:r>
            <a:r>
              <a:rPr lang="zh-CN" altLang="en-US" sz="1400" dirty="0">
                <a:solidFill>
                  <a:srgbClr val="000000"/>
                </a:solidFill>
                <a:latin typeface="微软雅黑" panose="020B0503020204020204" pitchFamily="34" charset="-122"/>
                <a:ea typeface="微软雅黑" panose="020B0503020204020204" pitchFamily="34" charset="-122"/>
              </a:rPr>
              <a:t>持有</a:t>
            </a:r>
            <a:r>
              <a:rPr lang="en-US" altLang="zh-CN" sz="1400" dirty="0">
                <a:solidFill>
                  <a:srgbClr val="000000"/>
                </a:solidFill>
                <a:latin typeface="微软雅黑" panose="020B0503020204020204" pitchFamily="34" charset="-122"/>
                <a:ea typeface="微软雅黑" panose="020B0503020204020204" pitchFamily="34" charset="-122"/>
              </a:rPr>
              <a:t>"</a:t>
            </a:r>
            <a:r>
              <a:rPr lang="zh-CN" altLang="en-US" sz="1400" dirty="0">
                <a:solidFill>
                  <a:srgbClr val="000000"/>
                </a:solidFill>
                <a:latin typeface="微软雅黑" panose="020B0503020204020204" pitchFamily="34" charset="-122"/>
                <a:ea typeface="微软雅黑" panose="020B0503020204020204" pitchFamily="34" charset="-122"/>
              </a:rPr>
              <a:t>的了。</a:t>
            </a:r>
            <a:endParaRPr lang="zh-CN" altLang="en-US" sz="1400" b="0" i="0" dirty="0">
              <a:solidFill>
                <a:srgbClr val="000000"/>
              </a:solidFill>
              <a:effectLst/>
              <a:latin typeface="微软雅黑" panose="020B0503020204020204" pitchFamily="34" charset="-122"/>
              <a:ea typeface="微软雅黑" panose="020B0503020204020204" pitchFamily="34" charset="-122"/>
            </a:endParaRPr>
          </a:p>
        </p:txBody>
      </p:sp>
      <p:sp>
        <p:nvSpPr>
          <p:cNvPr id="1033" name="矩形 1032">
            <a:extLst>
              <a:ext uri="{FF2B5EF4-FFF2-40B4-BE49-F238E27FC236}">
                <a16:creationId xmlns:a16="http://schemas.microsoft.com/office/drawing/2014/main" id="{34C4E33A-58A0-4F85-A952-271C3FC91E55}"/>
              </a:ext>
            </a:extLst>
          </p:cNvPr>
          <p:cNvSpPr/>
          <p:nvPr/>
        </p:nvSpPr>
        <p:spPr>
          <a:xfrm>
            <a:off x="284936" y="486729"/>
            <a:ext cx="11384488" cy="523220"/>
          </a:xfrm>
          <a:prstGeom prst="rect">
            <a:avLst/>
          </a:prstGeom>
        </p:spPr>
        <p:txBody>
          <a:bodyPr wrap="square">
            <a:spAutoFit/>
          </a:bodyPr>
          <a:lstStyle/>
          <a:p>
            <a:r>
              <a:rPr lang="zh-CN" altLang="en-US" sz="1400" dirty="0">
                <a:solidFill>
                  <a:srgbClr val="000000"/>
                </a:solidFill>
                <a:latin typeface="微软雅黑" panose="020B0503020204020204" pitchFamily="34" charset="-122"/>
                <a:ea typeface="微软雅黑" panose="020B0503020204020204" pitchFamily="34" charset="-122"/>
              </a:rPr>
              <a:t>常说的</a:t>
            </a:r>
            <a:r>
              <a:rPr lang="en-US" altLang="zh-CN" sz="1400" dirty="0">
                <a:solidFill>
                  <a:srgbClr val="000000"/>
                </a:solidFill>
                <a:latin typeface="微软雅黑" panose="020B0503020204020204" pitchFamily="34" charset="-122"/>
                <a:ea typeface="微软雅黑" panose="020B0503020204020204" pitchFamily="34" charset="-122"/>
              </a:rPr>
              <a:t>GC(Garbage Collector) Roots</a:t>
            </a:r>
            <a:r>
              <a:rPr lang="zh-CN" altLang="en-US" sz="1400" dirty="0">
                <a:solidFill>
                  <a:srgbClr val="000000"/>
                </a:solidFill>
                <a:latin typeface="微软雅黑" panose="020B0503020204020204" pitchFamily="34" charset="-122"/>
                <a:ea typeface="微软雅黑" panose="020B0503020204020204" pitchFamily="34" charset="-122"/>
              </a:rPr>
              <a:t>，特指的是垃圾收集器（</a:t>
            </a:r>
            <a:r>
              <a:rPr lang="en-US" altLang="zh-CN" sz="1400" dirty="0">
                <a:solidFill>
                  <a:srgbClr val="000000"/>
                </a:solidFill>
                <a:latin typeface="微软雅黑" panose="020B0503020204020204" pitchFamily="34" charset="-122"/>
                <a:ea typeface="微软雅黑" panose="020B0503020204020204" pitchFamily="34" charset="-122"/>
              </a:rPr>
              <a:t>Garbage Collector</a:t>
            </a:r>
            <a:r>
              <a:rPr lang="zh-CN" altLang="en-US" sz="1400" dirty="0">
                <a:solidFill>
                  <a:srgbClr val="000000"/>
                </a:solidFill>
                <a:latin typeface="微软雅黑" panose="020B0503020204020204" pitchFamily="34" charset="-122"/>
                <a:ea typeface="微软雅黑" panose="020B0503020204020204" pitchFamily="34" charset="-122"/>
              </a:rPr>
              <a:t>）的对象，</a:t>
            </a:r>
            <a:r>
              <a:rPr lang="en-US" altLang="zh-CN" sz="1400" dirty="0">
                <a:solidFill>
                  <a:srgbClr val="000000"/>
                </a:solidFill>
                <a:latin typeface="微软雅黑" panose="020B0503020204020204" pitchFamily="34" charset="-122"/>
                <a:ea typeface="微软雅黑" panose="020B0503020204020204" pitchFamily="34" charset="-122"/>
              </a:rPr>
              <a:t>GC</a:t>
            </a:r>
            <a:r>
              <a:rPr lang="zh-CN" altLang="en-US" sz="1400" dirty="0">
                <a:solidFill>
                  <a:srgbClr val="000000"/>
                </a:solidFill>
                <a:latin typeface="微软雅黑" panose="020B0503020204020204" pitchFamily="34" charset="-122"/>
                <a:ea typeface="微软雅黑" panose="020B0503020204020204" pitchFamily="34" charset="-122"/>
              </a:rPr>
              <a:t>会收集那些不是</a:t>
            </a:r>
            <a:r>
              <a:rPr lang="en-US" altLang="zh-CN" sz="1400" dirty="0">
                <a:solidFill>
                  <a:srgbClr val="000000"/>
                </a:solidFill>
                <a:latin typeface="微软雅黑" panose="020B0503020204020204" pitchFamily="34" charset="-122"/>
                <a:ea typeface="微软雅黑" panose="020B0503020204020204" pitchFamily="34" charset="-122"/>
              </a:rPr>
              <a:t>GC Roots</a:t>
            </a:r>
            <a:r>
              <a:rPr lang="zh-CN" altLang="en-US" sz="1400" dirty="0">
                <a:solidFill>
                  <a:srgbClr val="000000"/>
                </a:solidFill>
                <a:latin typeface="微软雅黑" panose="020B0503020204020204" pitchFamily="34" charset="-122"/>
                <a:ea typeface="微软雅黑" panose="020B0503020204020204" pitchFamily="34" charset="-122"/>
              </a:rPr>
              <a:t>且没有被</a:t>
            </a:r>
            <a:r>
              <a:rPr lang="en-US" altLang="zh-CN" sz="1400" dirty="0">
                <a:solidFill>
                  <a:srgbClr val="000000"/>
                </a:solidFill>
                <a:latin typeface="微软雅黑" panose="020B0503020204020204" pitchFamily="34" charset="-122"/>
                <a:ea typeface="微软雅黑" panose="020B0503020204020204" pitchFamily="34" charset="-122"/>
              </a:rPr>
              <a:t>GC Roots</a:t>
            </a:r>
            <a:r>
              <a:rPr lang="zh-CN" altLang="en-US" sz="1400" dirty="0">
                <a:solidFill>
                  <a:srgbClr val="000000"/>
                </a:solidFill>
                <a:latin typeface="微软雅黑" panose="020B0503020204020204" pitchFamily="34" charset="-122"/>
                <a:ea typeface="微软雅黑" panose="020B0503020204020204" pitchFamily="34" charset="-122"/>
              </a:rPr>
              <a:t>引用的对象。</a:t>
            </a:r>
            <a:endParaRPr lang="en-US" altLang="zh-CN" sz="1400" dirty="0">
              <a:solidFill>
                <a:srgbClr val="000000"/>
              </a:solidFill>
              <a:latin typeface="微软雅黑" panose="020B0503020204020204" pitchFamily="34" charset="-122"/>
              <a:ea typeface="微软雅黑" panose="020B0503020204020204" pitchFamily="34" charset="-122"/>
            </a:endParaRPr>
          </a:p>
        </p:txBody>
      </p:sp>
      <p:sp>
        <p:nvSpPr>
          <p:cNvPr id="1034" name="矩形 1033">
            <a:extLst>
              <a:ext uri="{FF2B5EF4-FFF2-40B4-BE49-F238E27FC236}">
                <a16:creationId xmlns:a16="http://schemas.microsoft.com/office/drawing/2014/main" id="{15C897FE-5500-4D24-93B6-2327316FB6D2}"/>
              </a:ext>
            </a:extLst>
          </p:cNvPr>
          <p:cNvSpPr/>
          <p:nvPr/>
        </p:nvSpPr>
        <p:spPr>
          <a:xfrm>
            <a:off x="373430" y="1826092"/>
            <a:ext cx="6608379" cy="1231106"/>
          </a:xfrm>
          <a:prstGeom prst="rect">
            <a:avLst/>
          </a:prstGeom>
        </p:spPr>
        <p:txBody>
          <a:bodyPr wrap="square">
            <a:spAutoFit/>
          </a:bodyPr>
          <a:lstStyle/>
          <a:p>
            <a:r>
              <a:rPr lang="en-US" altLang="zh-CN" sz="1600" b="1" dirty="0">
                <a:solidFill>
                  <a:srgbClr val="000000"/>
                </a:solidFill>
                <a:latin typeface="微软雅黑" panose="020B0503020204020204" pitchFamily="34" charset="-122"/>
                <a:ea typeface="微软雅黑" panose="020B0503020204020204" pitchFamily="34" charset="-122"/>
              </a:rPr>
              <a:t>GC Roots</a:t>
            </a:r>
            <a:r>
              <a:rPr lang="zh-CN" altLang="en-US" sz="1600" b="1" dirty="0">
                <a:solidFill>
                  <a:srgbClr val="000000"/>
                </a:solidFill>
                <a:latin typeface="微软雅黑" panose="020B0503020204020204" pitchFamily="34" charset="-122"/>
                <a:ea typeface="微软雅黑" panose="020B0503020204020204" pitchFamily="34" charset="-122"/>
              </a:rPr>
              <a:t>原理</a:t>
            </a:r>
          </a:p>
          <a:p>
            <a:r>
              <a:rPr lang="en-US" altLang="zh-CN" sz="1400" dirty="0">
                <a:solidFill>
                  <a:srgbClr val="000000"/>
                </a:solidFill>
                <a:latin typeface="微软雅黑" panose="020B0503020204020204" pitchFamily="34" charset="-122"/>
                <a:ea typeface="微软雅黑" panose="020B0503020204020204" pitchFamily="34" charset="-122"/>
              </a:rPr>
              <a:t>GC Roots</a:t>
            </a:r>
            <a:r>
              <a:rPr lang="zh-CN" altLang="en-US" sz="1400" dirty="0">
                <a:solidFill>
                  <a:srgbClr val="000000"/>
                </a:solidFill>
                <a:latin typeface="微软雅黑" panose="020B0503020204020204" pitchFamily="34" charset="-122"/>
                <a:ea typeface="微软雅黑" panose="020B0503020204020204" pitchFamily="34" charset="-122"/>
              </a:rPr>
              <a:t>基本思路就是通过一系列的称为“</a:t>
            </a:r>
            <a:r>
              <a:rPr lang="en-US" altLang="zh-CN" sz="1400" dirty="0">
                <a:solidFill>
                  <a:srgbClr val="000000"/>
                </a:solidFill>
                <a:latin typeface="微软雅黑" panose="020B0503020204020204" pitchFamily="34" charset="-122"/>
                <a:ea typeface="微软雅黑" panose="020B0503020204020204" pitchFamily="34" charset="-122"/>
              </a:rPr>
              <a:t>GC Roots”</a:t>
            </a:r>
            <a:r>
              <a:rPr lang="zh-CN" altLang="en-US" sz="1400" dirty="0">
                <a:solidFill>
                  <a:srgbClr val="000000"/>
                </a:solidFill>
                <a:latin typeface="微软雅黑" panose="020B0503020204020204" pitchFamily="34" charset="-122"/>
                <a:ea typeface="微软雅黑" panose="020B0503020204020204" pitchFamily="34" charset="-122"/>
              </a:rPr>
              <a:t>的对象作为起始点， 从这些节点开始向下搜索， 搜索所走过的路径称为引用链（ </a:t>
            </a:r>
            <a:r>
              <a:rPr lang="en-US" altLang="zh-CN" sz="1400" dirty="0">
                <a:solidFill>
                  <a:srgbClr val="000000"/>
                </a:solidFill>
                <a:latin typeface="微软雅黑" panose="020B0503020204020204" pitchFamily="34" charset="-122"/>
                <a:ea typeface="微软雅黑" panose="020B0503020204020204" pitchFamily="34" charset="-122"/>
              </a:rPr>
              <a:t>Reference Chain</a:t>
            </a:r>
            <a:r>
              <a:rPr lang="zh-CN" altLang="en-US" sz="1400" dirty="0">
                <a:solidFill>
                  <a:srgbClr val="000000"/>
                </a:solidFill>
                <a:latin typeface="微软雅黑" panose="020B0503020204020204" pitchFamily="34" charset="-122"/>
                <a:ea typeface="微软雅黑" panose="020B0503020204020204" pitchFamily="34" charset="-122"/>
              </a:rPr>
              <a:t>），当一个对象到 </a:t>
            </a:r>
            <a:r>
              <a:rPr lang="en-US" altLang="zh-CN" sz="1400" dirty="0">
                <a:solidFill>
                  <a:srgbClr val="000000"/>
                </a:solidFill>
                <a:latin typeface="微软雅黑" panose="020B0503020204020204" pitchFamily="34" charset="-122"/>
                <a:ea typeface="微软雅黑" panose="020B0503020204020204" pitchFamily="34" charset="-122"/>
              </a:rPr>
              <a:t>GC Roots </a:t>
            </a:r>
            <a:r>
              <a:rPr lang="zh-CN" altLang="en-US" sz="1400" dirty="0">
                <a:solidFill>
                  <a:srgbClr val="000000"/>
                </a:solidFill>
                <a:latin typeface="微软雅黑" panose="020B0503020204020204" pitchFamily="34" charset="-122"/>
                <a:ea typeface="微软雅黑" panose="020B0503020204020204" pitchFamily="34" charset="-122"/>
              </a:rPr>
              <a:t>没有任何引用链相连（ 用图论的话来 说，就是从</a:t>
            </a:r>
            <a:r>
              <a:rPr lang="en-US" altLang="zh-CN" sz="1400" dirty="0">
                <a:solidFill>
                  <a:srgbClr val="000000"/>
                </a:solidFill>
                <a:latin typeface="微软雅黑" panose="020B0503020204020204" pitchFamily="34" charset="-122"/>
                <a:ea typeface="微软雅黑" panose="020B0503020204020204" pitchFamily="34" charset="-122"/>
              </a:rPr>
              <a:t>GC Roots</a:t>
            </a:r>
            <a:r>
              <a:rPr lang="zh-CN" altLang="en-US" sz="1400" dirty="0">
                <a:solidFill>
                  <a:srgbClr val="000000"/>
                </a:solidFill>
                <a:latin typeface="微软雅黑" panose="020B0503020204020204" pitchFamily="34" charset="-122"/>
                <a:ea typeface="微软雅黑" panose="020B0503020204020204" pitchFamily="34" charset="-122"/>
              </a:rPr>
              <a:t>到这个对象不可达）时，则证明此对象是不可用的。</a:t>
            </a:r>
            <a:endParaRPr lang="zh-CN" altLang="en-US" sz="1400" b="0" i="0" dirty="0">
              <a:solidFill>
                <a:srgbClr val="000000"/>
              </a:solidFill>
              <a:effectLst/>
              <a:latin typeface="微软雅黑" panose="020B0503020204020204" pitchFamily="34" charset="-122"/>
              <a:ea typeface="微软雅黑" panose="020B0503020204020204" pitchFamily="34" charset="-122"/>
            </a:endParaRPr>
          </a:p>
        </p:txBody>
      </p:sp>
      <p:sp>
        <p:nvSpPr>
          <p:cNvPr id="1036" name="矩形 1035">
            <a:extLst>
              <a:ext uri="{FF2B5EF4-FFF2-40B4-BE49-F238E27FC236}">
                <a16:creationId xmlns:a16="http://schemas.microsoft.com/office/drawing/2014/main" id="{67A87783-61AB-4FEE-B907-8295F5A1D0A6}"/>
              </a:ext>
            </a:extLst>
          </p:cNvPr>
          <p:cNvSpPr/>
          <p:nvPr/>
        </p:nvSpPr>
        <p:spPr>
          <a:xfrm>
            <a:off x="373430" y="1052946"/>
            <a:ext cx="6096000" cy="738664"/>
          </a:xfrm>
          <a:prstGeom prst="rect">
            <a:avLst/>
          </a:prstGeom>
        </p:spPr>
        <p:txBody>
          <a:bodyPr>
            <a:spAutoFit/>
          </a:bodyPr>
          <a:lstStyle/>
          <a:p>
            <a:r>
              <a:rPr lang="en-US" altLang="zh-CN" sz="1400" dirty="0">
                <a:solidFill>
                  <a:srgbClr val="FF0000"/>
                </a:solidFill>
                <a:latin typeface="微软雅黑" panose="020B0503020204020204" pitchFamily="34" charset="-122"/>
                <a:ea typeface="微软雅黑" panose="020B0503020204020204" pitchFamily="34" charset="-122"/>
              </a:rPr>
              <a:t>GC</a:t>
            </a:r>
            <a:r>
              <a:rPr lang="zh-CN" altLang="en-US" sz="1400" dirty="0">
                <a:solidFill>
                  <a:srgbClr val="FF0000"/>
                </a:solidFill>
                <a:latin typeface="微软雅黑" panose="020B0503020204020204" pitchFamily="34" charset="-122"/>
                <a:ea typeface="微软雅黑" panose="020B0503020204020204" pitchFamily="34" charset="-122"/>
              </a:rPr>
              <a:t>管理的主要区域是</a:t>
            </a:r>
            <a:r>
              <a:rPr lang="en-US" altLang="zh-CN" sz="1400" dirty="0">
                <a:solidFill>
                  <a:srgbClr val="FF0000"/>
                </a:solidFill>
                <a:latin typeface="微软雅黑" panose="020B0503020204020204" pitchFamily="34" charset="-122"/>
                <a:ea typeface="微软雅黑" panose="020B0503020204020204" pitchFamily="34" charset="-122"/>
              </a:rPr>
              <a:t>Java</a:t>
            </a:r>
            <a:r>
              <a:rPr lang="zh-CN" altLang="en-US" sz="1400" dirty="0">
                <a:solidFill>
                  <a:srgbClr val="FF0000"/>
                </a:solidFill>
                <a:latin typeface="微软雅黑" panose="020B0503020204020204" pitchFamily="34" charset="-122"/>
                <a:ea typeface="微软雅黑" panose="020B0503020204020204" pitchFamily="34" charset="-122"/>
              </a:rPr>
              <a:t>堆，一般情况下只针对堆进行垃圾回收。方法区、</a:t>
            </a:r>
            <a:r>
              <a:rPr lang="en-US" altLang="zh-CN" sz="1400" dirty="0">
                <a:solidFill>
                  <a:srgbClr val="FF0000"/>
                </a:solidFill>
                <a:latin typeface="微软雅黑" panose="020B0503020204020204" pitchFamily="34" charset="-122"/>
                <a:ea typeface="微软雅黑" panose="020B0503020204020204" pitchFamily="34" charset="-122"/>
              </a:rPr>
              <a:t>JVM</a:t>
            </a:r>
            <a:r>
              <a:rPr lang="zh-CN" altLang="en-US" sz="1400" dirty="0">
                <a:solidFill>
                  <a:srgbClr val="FF0000"/>
                </a:solidFill>
                <a:latin typeface="微软雅黑" panose="020B0503020204020204" pitchFamily="34" charset="-122"/>
                <a:ea typeface="微软雅黑" panose="020B0503020204020204" pitchFamily="34" charset="-122"/>
              </a:rPr>
              <a:t>栈和</a:t>
            </a:r>
            <a:r>
              <a:rPr lang="en-US" altLang="zh-CN" sz="1400" dirty="0">
                <a:solidFill>
                  <a:srgbClr val="FF0000"/>
                </a:solidFill>
                <a:latin typeface="微软雅黑" panose="020B0503020204020204" pitchFamily="34" charset="-122"/>
                <a:ea typeface="微软雅黑" panose="020B0503020204020204" pitchFamily="34" charset="-122"/>
              </a:rPr>
              <a:t>Native</a:t>
            </a:r>
            <a:r>
              <a:rPr lang="zh-CN" altLang="en-US" sz="1400" dirty="0">
                <a:solidFill>
                  <a:srgbClr val="FF0000"/>
                </a:solidFill>
                <a:latin typeface="微软雅黑" panose="020B0503020204020204" pitchFamily="34" charset="-122"/>
                <a:ea typeface="微软雅黑" panose="020B0503020204020204" pitchFamily="34" charset="-122"/>
              </a:rPr>
              <a:t>栈不被</a:t>
            </a:r>
            <a:r>
              <a:rPr lang="en-US" altLang="zh-CN" sz="1400" dirty="0">
                <a:solidFill>
                  <a:srgbClr val="FF0000"/>
                </a:solidFill>
                <a:latin typeface="微软雅黑" panose="020B0503020204020204" pitchFamily="34" charset="-122"/>
                <a:ea typeface="微软雅黑" panose="020B0503020204020204" pitchFamily="34" charset="-122"/>
              </a:rPr>
              <a:t>GC</a:t>
            </a:r>
            <a:r>
              <a:rPr lang="zh-CN" altLang="en-US" sz="1400" dirty="0">
                <a:solidFill>
                  <a:srgbClr val="FF0000"/>
                </a:solidFill>
                <a:latin typeface="微软雅黑" panose="020B0503020204020204" pitchFamily="34" charset="-122"/>
                <a:ea typeface="微软雅黑" panose="020B0503020204020204" pitchFamily="34" charset="-122"/>
              </a:rPr>
              <a:t>所管理，因而选择这些非堆区的对象作为</a:t>
            </a:r>
            <a:r>
              <a:rPr lang="en-US" altLang="zh-CN" sz="1400" dirty="0">
                <a:solidFill>
                  <a:srgbClr val="FF0000"/>
                </a:solidFill>
                <a:latin typeface="微软雅黑" panose="020B0503020204020204" pitchFamily="34" charset="-122"/>
                <a:ea typeface="微软雅黑" panose="020B0503020204020204" pitchFamily="34" charset="-122"/>
              </a:rPr>
              <a:t>GC roots</a:t>
            </a:r>
            <a:r>
              <a:rPr lang="zh-CN" altLang="en-US" sz="1400" dirty="0">
                <a:solidFill>
                  <a:srgbClr val="FF0000"/>
                </a:solidFill>
                <a:latin typeface="微软雅黑" panose="020B0503020204020204" pitchFamily="34" charset="-122"/>
                <a:ea typeface="微软雅黑" panose="020B0503020204020204" pitchFamily="34" charset="-122"/>
              </a:rPr>
              <a:t>，被</a:t>
            </a:r>
            <a:r>
              <a:rPr lang="en-US" altLang="zh-CN" sz="1400" dirty="0">
                <a:solidFill>
                  <a:srgbClr val="FF0000"/>
                </a:solidFill>
                <a:latin typeface="微软雅黑" panose="020B0503020204020204" pitchFamily="34" charset="-122"/>
                <a:ea typeface="微软雅黑" panose="020B0503020204020204" pitchFamily="34" charset="-122"/>
              </a:rPr>
              <a:t>GC roots</a:t>
            </a:r>
            <a:r>
              <a:rPr lang="zh-CN" altLang="en-US" sz="1400" dirty="0">
                <a:solidFill>
                  <a:srgbClr val="FF0000"/>
                </a:solidFill>
                <a:latin typeface="微软雅黑" panose="020B0503020204020204" pitchFamily="34" charset="-122"/>
                <a:ea typeface="微软雅黑" panose="020B0503020204020204" pitchFamily="34" charset="-122"/>
              </a:rPr>
              <a:t>引用的对象不被</a:t>
            </a:r>
            <a:r>
              <a:rPr lang="en-US" altLang="zh-CN" sz="1400" dirty="0">
                <a:solidFill>
                  <a:srgbClr val="FF0000"/>
                </a:solidFill>
                <a:latin typeface="微软雅黑" panose="020B0503020204020204" pitchFamily="34" charset="-122"/>
                <a:ea typeface="微软雅黑" panose="020B0503020204020204" pitchFamily="34" charset="-122"/>
              </a:rPr>
              <a:t>GC</a:t>
            </a:r>
            <a:r>
              <a:rPr lang="zh-CN" altLang="en-US" sz="1400" dirty="0">
                <a:solidFill>
                  <a:srgbClr val="FF0000"/>
                </a:solidFill>
                <a:latin typeface="微软雅黑" panose="020B0503020204020204" pitchFamily="34" charset="-122"/>
                <a:ea typeface="微软雅黑" panose="020B0503020204020204" pitchFamily="34" charset="-122"/>
              </a:rPr>
              <a:t>回收。</a:t>
            </a:r>
          </a:p>
        </p:txBody>
      </p:sp>
    </p:spTree>
    <p:extLst>
      <p:ext uri="{BB962C8B-B14F-4D97-AF65-F5344CB8AC3E}">
        <p14:creationId xmlns:p14="http://schemas.microsoft.com/office/powerpoint/2010/main" val="385137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4DD9BF-1C2D-4BCD-8B62-AF2A896E2B6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a:t>
            </a:r>
            <a:r>
              <a:rPr lang="zh-CN" altLang="en-US" dirty="0"/>
              <a:t>即</a:t>
            </a:r>
            <a:r>
              <a:rPr lang="en-US" altLang="zh-CN" dirty="0"/>
              <a:t>JAVA</a:t>
            </a:r>
            <a:r>
              <a:rPr lang="zh-CN" altLang="en-US" dirty="0"/>
              <a:t>虚拟机程序管理的内存分区</a:t>
            </a:r>
          </a:p>
        </p:txBody>
      </p:sp>
      <p:grpSp>
        <p:nvGrpSpPr>
          <p:cNvPr id="48" name="组合 47">
            <a:extLst>
              <a:ext uri="{FF2B5EF4-FFF2-40B4-BE49-F238E27FC236}">
                <a16:creationId xmlns:a16="http://schemas.microsoft.com/office/drawing/2014/main" id="{B5DE1525-025D-4C35-AA27-A9728D20D9E5}"/>
              </a:ext>
            </a:extLst>
          </p:cNvPr>
          <p:cNvGrpSpPr/>
          <p:nvPr/>
        </p:nvGrpSpPr>
        <p:grpSpPr>
          <a:xfrm>
            <a:off x="520124" y="719731"/>
            <a:ext cx="10440988" cy="3815264"/>
            <a:chOff x="769505" y="599658"/>
            <a:chExt cx="10440988" cy="3815264"/>
          </a:xfrm>
        </p:grpSpPr>
        <p:sp>
          <p:nvSpPr>
            <p:cNvPr id="38" name="矩形 37">
              <a:extLst>
                <a:ext uri="{FF2B5EF4-FFF2-40B4-BE49-F238E27FC236}">
                  <a16:creationId xmlns:a16="http://schemas.microsoft.com/office/drawing/2014/main" id="{6E6D067F-94C0-4546-9372-7928A933D5EE}"/>
                </a:ext>
              </a:extLst>
            </p:cNvPr>
            <p:cNvSpPr/>
            <p:nvPr/>
          </p:nvSpPr>
          <p:spPr>
            <a:xfrm>
              <a:off x="769505" y="599658"/>
              <a:ext cx="10440988" cy="293787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D463C96B-D01E-422C-AF4B-79CB29E6926D}"/>
                </a:ext>
              </a:extLst>
            </p:cNvPr>
            <p:cNvGrpSpPr/>
            <p:nvPr/>
          </p:nvGrpSpPr>
          <p:grpSpPr>
            <a:xfrm>
              <a:off x="926380" y="769461"/>
              <a:ext cx="10173403" cy="2659539"/>
              <a:chOff x="326018" y="625029"/>
              <a:chExt cx="10173403" cy="2659539"/>
            </a:xfrm>
          </p:grpSpPr>
          <p:sp>
            <p:nvSpPr>
              <p:cNvPr id="35" name="矩形 34">
                <a:extLst>
                  <a:ext uri="{FF2B5EF4-FFF2-40B4-BE49-F238E27FC236}">
                    <a16:creationId xmlns:a16="http://schemas.microsoft.com/office/drawing/2014/main" id="{AA92F5FB-D9C0-4D2F-BA33-DCD327631EC3}"/>
                  </a:ext>
                </a:extLst>
              </p:cNvPr>
              <p:cNvSpPr/>
              <p:nvPr/>
            </p:nvSpPr>
            <p:spPr>
              <a:xfrm>
                <a:off x="326018" y="1409971"/>
                <a:ext cx="10090279" cy="182679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01166099-CABF-4363-AEA0-6C0B103B5B06}"/>
                  </a:ext>
                </a:extLst>
              </p:cNvPr>
              <p:cNvGrpSpPr/>
              <p:nvPr/>
            </p:nvGrpSpPr>
            <p:grpSpPr>
              <a:xfrm>
                <a:off x="326018" y="628073"/>
                <a:ext cx="1880376" cy="715368"/>
                <a:chOff x="1490603" y="674254"/>
                <a:chExt cx="1880376" cy="604763"/>
              </a:xfrm>
            </p:grpSpPr>
            <p:sp>
              <p:nvSpPr>
                <p:cNvPr id="5" name="矩形 4">
                  <a:extLst>
                    <a:ext uri="{FF2B5EF4-FFF2-40B4-BE49-F238E27FC236}">
                      <a16:creationId xmlns:a16="http://schemas.microsoft.com/office/drawing/2014/main" id="{21B2FD22-5EDF-43FF-9D13-A66DF520E9CF}"/>
                    </a:ext>
                  </a:extLst>
                </p:cNvPr>
                <p:cNvSpPr/>
                <p:nvPr/>
              </p:nvSpPr>
              <p:spPr>
                <a:xfrm>
                  <a:off x="1490603" y="674254"/>
                  <a:ext cx="1880376" cy="60036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F675B654-BDF5-41AA-A856-98EC3E07CCE2}"/>
                    </a:ext>
                  </a:extLst>
                </p:cNvPr>
                <p:cNvSpPr txBox="1"/>
                <p:nvPr/>
              </p:nvSpPr>
              <p:spPr>
                <a:xfrm>
                  <a:off x="1523999" y="674254"/>
                  <a:ext cx="1846980" cy="307777"/>
                </a:xfrm>
                <a:prstGeom prst="rect">
                  <a:avLst/>
                </a:prstGeom>
                <a:noFill/>
              </p:spPr>
              <p:txBody>
                <a:bodyPr wrap="none" rtlCol="0">
                  <a:spAutoFit/>
                </a:bodyPr>
                <a:lstStyle/>
                <a:p>
                  <a:r>
                    <a:rPr lang="zh-CN" altLang="en-US" sz="1400" dirty="0"/>
                    <a:t>方法区</a:t>
                  </a:r>
                  <a:r>
                    <a:rPr lang="en-US" altLang="zh-CN" sz="1400" dirty="0"/>
                    <a:t>(Method Area)</a:t>
                  </a:r>
                  <a:endParaRPr lang="zh-CN" altLang="en-US" sz="1400" dirty="0"/>
                </a:p>
              </p:txBody>
            </p:sp>
            <p:sp>
              <p:nvSpPr>
                <p:cNvPr id="7" name="文本框 6">
                  <a:extLst>
                    <a:ext uri="{FF2B5EF4-FFF2-40B4-BE49-F238E27FC236}">
                      <a16:creationId xmlns:a16="http://schemas.microsoft.com/office/drawing/2014/main" id="{17CBEC42-B63F-48A3-8926-6D5151E88A51}"/>
                    </a:ext>
                  </a:extLst>
                </p:cNvPr>
                <p:cNvSpPr txBox="1"/>
                <p:nvPr/>
              </p:nvSpPr>
              <p:spPr>
                <a:xfrm>
                  <a:off x="1520213" y="940769"/>
                  <a:ext cx="1837531" cy="338248"/>
                </a:xfrm>
                <a:prstGeom prst="rect">
                  <a:avLst/>
                </a:prstGeom>
                <a:noFill/>
              </p:spPr>
              <p:txBody>
                <a:bodyPr wrap="square" rtlCol="0">
                  <a:spAutoFit/>
                </a:bodyPr>
                <a:lstStyle/>
                <a:p>
                  <a:r>
                    <a:rPr lang="zh-CN" altLang="en-US" sz="1000" dirty="0"/>
                    <a:t>类信息、常量、静态变量等</a:t>
                  </a:r>
                  <a:endParaRPr lang="en-US" altLang="zh-CN" sz="1000" dirty="0"/>
                </a:p>
                <a:p>
                  <a:r>
                    <a:rPr lang="zh-CN" altLang="en-US" sz="1000" dirty="0"/>
                    <a:t>线程共享的</a:t>
                  </a:r>
                </a:p>
              </p:txBody>
            </p:sp>
          </p:grpSp>
          <p:grpSp>
            <p:nvGrpSpPr>
              <p:cNvPr id="9" name="组合 8">
                <a:extLst>
                  <a:ext uri="{FF2B5EF4-FFF2-40B4-BE49-F238E27FC236}">
                    <a16:creationId xmlns:a16="http://schemas.microsoft.com/office/drawing/2014/main" id="{191EADF2-EE63-4118-B285-D4E3B75A8D27}"/>
                  </a:ext>
                </a:extLst>
              </p:cNvPr>
              <p:cNvGrpSpPr/>
              <p:nvPr/>
            </p:nvGrpSpPr>
            <p:grpSpPr>
              <a:xfrm>
                <a:off x="2332228" y="625029"/>
                <a:ext cx="1846982" cy="713207"/>
                <a:chOff x="1523997" y="665136"/>
                <a:chExt cx="2152355" cy="713207"/>
              </a:xfrm>
            </p:grpSpPr>
            <p:sp>
              <p:nvSpPr>
                <p:cNvPr id="10" name="矩形 9">
                  <a:extLst>
                    <a:ext uri="{FF2B5EF4-FFF2-40B4-BE49-F238E27FC236}">
                      <a16:creationId xmlns:a16="http://schemas.microsoft.com/office/drawing/2014/main" id="{F07D186D-1B55-4FED-8187-97A9037C1785}"/>
                    </a:ext>
                  </a:extLst>
                </p:cNvPr>
                <p:cNvSpPr/>
                <p:nvPr/>
              </p:nvSpPr>
              <p:spPr>
                <a:xfrm>
                  <a:off x="1523999" y="674254"/>
                  <a:ext cx="2152353" cy="7002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A8F83D95-C693-4066-8333-9AFD573F3314}"/>
                    </a:ext>
                  </a:extLst>
                </p:cNvPr>
                <p:cNvSpPr txBox="1"/>
                <p:nvPr/>
              </p:nvSpPr>
              <p:spPr>
                <a:xfrm>
                  <a:off x="1523997" y="665136"/>
                  <a:ext cx="2152352" cy="307777"/>
                </a:xfrm>
                <a:prstGeom prst="rect">
                  <a:avLst/>
                </a:prstGeom>
                <a:noFill/>
              </p:spPr>
              <p:txBody>
                <a:bodyPr wrap="square" rtlCol="0">
                  <a:spAutoFit/>
                </a:bodyPr>
                <a:lstStyle/>
                <a:p>
                  <a:r>
                    <a:rPr lang="zh-CN" altLang="en-US" sz="1400" dirty="0"/>
                    <a:t>虚拟机栈</a:t>
                  </a:r>
                  <a:r>
                    <a:rPr lang="en-US" altLang="zh-CN" sz="1400" dirty="0"/>
                    <a:t>(VM Stack)</a:t>
                  </a:r>
                  <a:endParaRPr lang="zh-CN" altLang="en-US" sz="1400" dirty="0"/>
                </a:p>
              </p:txBody>
            </p:sp>
            <p:sp>
              <p:nvSpPr>
                <p:cNvPr id="12" name="文本框 11">
                  <a:extLst>
                    <a:ext uri="{FF2B5EF4-FFF2-40B4-BE49-F238E27FC236}">
                      <a16:creationId xmlns:a16="http://schemas.microsoft.com/office/drawing/2014/main" id="{596003E5-F1C8-4F17-95F5-0E46293CD776}"/>
                    </a:ext>
                  </a:extLst>
                </p:cNvPr>
                <p:cNvSpPr txBox="1"/>
                <p:nvPr/>
              </p:nvSpPr>
              <p:spPr>
                <a:xfrm>
                  <a:off x="1546580" y="978233"/>
                  <a:ext cx="2051478" cy="400110"/>
                </a:xfrm>
                <a:prstGeom prst="rect">
                  <a:avLst/>
                </a:prstGeom>
                <a:noFill/>
              </p:spPr>
              <p:txBody>
                <a:bodyPr wrap="none" rtlCol="0">
                  <a:spAutoFit/>
                </a:bodyPr>
                <a:lstStyle/>
                <a:p>
                  <a:r>
                    <a:rPr lang="zh-CN" altLang="en-US" sz="1000" dirty="0"/>
                    <a:t>方法执行时的信息</a:t>
                  </a:r>
                  <a:r>
                    <a:rPr lang="en-US" altLang="zh-CN" sz="1000" dirty="0"/>
                    <a:t>(</a:t>
                  </a:r>
                  <a:r>
                    <a:rPr lang="zh-CN" altLang="en-US" sz="1000" dirty="0"/>
                    <a:t>局部变量</a:t>
                  </a:r>
                  <a:endParaRPr lang="en-US" altLang="zh-CN" sz="1000" dirty="0"/>
                </a:p>
                <a:p>
                  <a:r>
                    <a:rPr lang="zh-CN" altLang="en-US" sz="1000" dirty="0"/>
                    <a:t>数，返回值，操作数</a:t>
                  </a:r>
                  <a:r>
                    <a:rPr lang="en-US" altLang="zh-CN" sz="1000" dirty="0"/>
                    <a:t>)</a:t>
                  </a:r>
                  <a:endParaRPr lang="zh-CN" altLang="en-US" sz="1000" dirty="0"/>
                </a:p>
              </p:txBody>
            </p:sp>
          </p:grpSp>
          <p:grpSp>
            <p:nvGrpSpPr>
              <p:cNvPr id="13" name="组合 12">
                <a:extLst>
                  <a:ext uri="{FF2B5EF4-FFF2-40B4-BE49-F238E27FC236}">
                    <a16:creationId xmlns:a16="http://schemas.microsoft.com/office/drawing/2014/main" id="{D723AFD2-6849-4FEE-AE84-A4851C71D758}"/>
                  </a:ext>
                </a:extLst>
              </p:cNvPr>
              <p:cNvGrpSpPr/>
              <p:nvPr/>
            </p:nvGrpSpPr>
            <p:grpSpPr>
              <a:xfrm>
                <a:off x="4305045" y="640775"/>
                <a:ext cx="2812862" cy="712889"/>
                <a:chOff x="1509904" y="665454"/>
                <a:chExt cx="3277929" cy="712889"/>
              </a:xfrm>
            </p:grpSpPr>
            <p:sp>
              <p:nvSpPr>
                <p:cNvPr id="14" name="矩形 13">
                  <a:extLst>
                    <a:ext uri="{FF2B5EF4-FFF2-40B4-BE49-F238E27FC236}">
                      <a16:creationId xmlns:a16="http://schemas.microsoft.com/office/drawing/2014/main" id="{EDD429CE-B550-48DF-8F47-A71D62332AF1}"/>
                    </a:ext>
                  </a:extLst>
                </p:cNvPr>
                <p:cNvSpPr/>
                <p:nvPr/>
              </p:nvSpPr>
              <p:spPr>
                <a:xfrm>
                  <a:off x="1523998" y="674254"/>
                  <a:ext cx="3263835" cy="7002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052883FB-50AD-4DDF-B59F-602893910ADF}"/>
                    </a:ext>
                  </a:extLst>
                </p:cNvPr>
                <p:cNvSpPr txBox="1"/>
                <p:nvPr/>
              </p:nvSpPr>
              <p:spPr>
                <a:xfrm>
                  <a:off x="1509904" y="665454"/>
                  <a:ext cx="3263835" cy="307777"/>
                </a:xfrm>
                <a:prstGeom prst="rect">
                  <a:avLst/>
                </a:prstGeom>
                <a:noFill/>
              </p:spPr>
              <p:txBody>
                <a:bodyPr wrap="none" rtlCol="0">
                  <a:spAutoFit/>
                </a:bodyPr>
                <a:lstStyle/>
                <a:p>
                  <a:r>
                    <a:rPr lang="zh-CN" altLang="en-US" sz="1400" dirty="0"/>
                    <a:t>本地方法栈</a:t>
                  </a:r>
                  <a:r>
                    <a:rPr lang="en-US" altLang="zh-CN" sz="1400" dirty="0"/>
                    <a:t>(Native Method Stack)</a:t>
                  </a:r>
                  <a:endParaRPr lang="zh-CN" altLang="en-US" sz="1400" dirty="0"/>
                </a:p>
              </p:txBody>
            </p:sp>
            <p:sp>
              <p:nvSpPr>
                <p:cNvPr id="16" name="文本框 15">
                  <a:extLst>
                    <a:ext uri="{FF2B5EF4-FFF2-40B4-BE49-F238E27FC236}">
                      <a16:creationId xmlns:a16="http://schemas.microsoft.com/office/drawing/2014/main" id="{1790CE9C-25B1-480F-BE15-1D7613C303AF}"/>
                    </a:ext>
                  </a:extLst>
                </p:cNvPr>
                <p:cNvSpPr txBox="1"/>
                <p:nvPr/>
              </p:nvSpPr>
              <p:spPr>
                <a:xfrm>
                  <a:off x="1546579" y="978233"/>
                  <a:ext cx="3241254" cy="400110"/>
                </a:xfrm>
                <a:prstGeom prst="rect">
                  <a:avLst/>
                </a:prstGeom>
                <a:noFill/>
              </p:spPr>
              <p:txBody>
                <a:bodyPr wrap="square" rtlCol="0">
                  <a:spAutoFit/>
                </a:bodyPr>
                <a:lstStyle/>
                <a:p>
                  <a:r>
                    <a:rPr lang="zh-CN" altLang="en-US" sz="1000" dirty="0"/>
                    <a:t>调用本地</a:t>
                  </a:r>
                  <a:r>
                    <a:rPr lang="en-US" altLang="zh-CN" sz="1000" dirty="0"/>
                    <a:t>native</a:t>
                  </a:r>
                  <a:r>
                    <a:rPr lang="zh-CN" altLang="en-US" sz="1000" dirty="0"/>
                    <a:t>的内存模型。</a:t>
                  </a:r>
                  <a:endParaRPr lang="en-US" altLang="zh-CN" sz="1000" dirty="0"/>
                </a:p>
                <a:p>
                  <a:r>
                    <a:rPr lang="zh-CN" altLang="en-US" sz="1000" dirty="0"/>
                    <a:t>线程独享</a:t>
                  </a:r>
                </a:p>
              </p:txBody>
            </p:sp>
          </p:grpSp>
          <p:grpSp>
            <p:nvGrpSpPr>
              <p:cNvPr id="31" name="组合 30">
                <a:extLst>
                  <a:ext uri="{FF2B5EF4-FFF2-40B4-BE49-F238E27FC236}">
                    <a16:creationId xmlns:a16="http://schemas.microsoft.com/office/drawing/2014/main" id="{99A479CD-049B-4980-A1AE-D30AD52E2BF0}"/>
                  </a:ext>
                </a:extLst>
              </p:cNvPr>
              <p:cNvGrpSpPr/>
              <p:nvPr/>
            </p:nvGrpSpPr>
            <p:grpSpPr>
              <a:xfrm>
                <a:off x="367723" y="1865213"/>
                <a:ext cx="9977005" cy="1419355"/>
                <a:chOff x="1741083" y="1903793"/>
                <a:chExt cx="9977005" cy="1419355"/>
              </a:xfrm>
            </p:grpSpPr>
            <p:grpSp>
              <p:nvGrpSpPr>
                <p:cNvPr id="22" name="组合 21">
                  <a:extLst>
                    <a:ext uri="{FF2B5EF4-FFF2-40B4-BE49-F238E27FC236}">
                      <a16:creationId xmlns:a16="http://schemas.microsoft.com/office/drawing/2014/main" id="{8F900896-1939-41E3-9EFD-BC432A724EDD}"/>
                    </a:ext>
                  </a:extLst>
                </p:cNvPr>
                <p:cNvGrpSpPr/>
                <p:nvPr/>
              </p:nvGrpSpPr>
              <p:grpSpPr>
                <a:xfrm>
                  <a:off x="1744867" y="1903793"/>
                  <a:ext cx="9973219" cy="838351"/>
                  <a:chOff x="1754105" y="2035966"/>
                  <a:chExt cx="6493967" cy="838351"/>
                </a:xfrm>
              </p:grpSpPr>
              <p:sp>
                <p:nvSpPr>
                  <p:cNvPr id="21" name="矩形 20">
                    <a:extLst>
                      <a:ext uri="{FF2B5EF4-FFF2-40B4-BE49-F238E27FC236}">
                        <a16:creationId xmlns:a16="http://schemas.microsoft.com/office/drawing/2014/main" id="{2E33DCD5-1CED-468E-AEA0-AA130D075736}"/>
                      </a:ext>
                    </a:extLst>
                  </p:cNvPr>
                  <p:cNvSpPr/>
                  <p:nvPr/>
                </p:nvSpPr>
                <p:spPr>
                  <a:xfrm>
                    <a:off x="4328673" y="2035966"/>
                    <a:ext cx="3919399" cy="83835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a:t>老年代</a:t>
                    </a:r>
                  </a:p>
                </p:txBody>
              </p:sp>
              <p:sp>
                <p:nvSpPr>
                  <p:cNvPr id="18" name="矩形 17">
                    <a:extLst>
                      <a:ext uri="{FF2B5EF4-FFF2-40B4-BE49-F238E27FC236}">
                        <a16:creationId xmlns:a16="http://schemas.microsoft.com/office/drawing/2014/main" id="{A663F822-F6BE-460B-9186-DC06DCA1C25C}"/>
                      </a:ext>
                    </a:extLst>
                  </p:cNvPr>
                  <p:cNvSpPr/>
                  <p:nvPr/>
                </p:nvSpPr>
                <p:spPr>
                  <a:xfrm>
                    <a:off x="1754105" y="2035966"/>
                    <a:ext cx="1326205" cy="8383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Eden</a:t>
                    </a:r>
                  </a:p>
                  <a:p>
                    <a:pPr algn="ctr"/>
                    <a:r>
                      <a:rPr lang="zh-CN" altLang="en-US" sz="1400" dirty="0"/>
                      <a:t>（伊甸园）</a:t>
                    </a:r>
                  </a:p>
                </p:txBody>
              </p:sp>
              <p:sp>
                <p:nvSpPr>
                  <p:cNvPr id="19" name="矩形 18">
                    <a:extLst>
                      <a:ext uri="{FF2B5EF4-FFF2-40B4-BE49-F238E27FC236}">
                        <a16:creationId xmlns:a16="http://schemas.microsoft.com/office/drawing/2014/main" id="{75E0E3E7-C425-4070-AA6A-767D9F7A7246}"/>
                      </a:ext>
                    </a:extLst>
                  </p:cNvPr>
                  <p:cNvSpPr/>
                  <p:nvPr/>
                </p:nvSpPr>
                <p:spPr>
                  <a:xfrm>
                    <a:off x="3080310" y="2035966"/>
                    <a:ext cx="632195" cy="838351"/>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dirty="0"/>
                      <a:t>S0</a:t>
                    </a:r>
                  </a:p>
                  <a:p>
                    <a:pPr algn="ctr"/>
                    <a:r>
                      <a:rPr lang="zh-CN" altLang="en-US" sz="1400" dirty="0"/>
                      <a:t>（</a:t>
                    </a:r>
                    <a:r>
                      <a:rPr lang="en-US" altLang="zh-CN" sz="1400" dirty="0"/>
                      <a:t>from</a:t>
                    </a:r>
                    <a:r>
                      <a:rPr lang="zh-CN" altLang="en-US" sz="1400" dirty="0"/>
                      <a:t>）</a:t>
                    </a:r>
                  </a:p>
                </p:txBody>
              </p:sp>
              <p:sp>
                <p:nvSpPr>
                  <p:cNvPr id="20" name="矩形 19">
                    <a:extLst>
                      <a:ext uri="{FF2B5EF4-FFF2-40B4-BE49-F238E27FC236}">
                        <a16:creationId xmlns:a16="http://schemas.microsoft.com/office/drawing/2014/main" id="{18F4AAFE-7B6E-44B3-AECD-99FA66E2E013}"/>
                      </a:ext>
                    </a:extLst>
                  </p:cNvPr>
                  <p:cNvSpPr/>
                  <p:nvPr/>
                </p:nvSpPr>
                <p:spPr>
                  <a:xfrm>
                    <a:off x="3712505" y="2035966"/>
                    <a:ext cx="616168" cy="838351"/>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dirty="0"/>
                      <a:t>S1</a:t>
                    </a:r>
                  </a:p>
                  <a:p>
                    <a:pPr algn="ctr"/>
                    <a:r>
                      <a:rPr lang="en-US" altLang="zh-CN" sz="1400" dirty="0"/>
                      <a:t>(to)</a:t>
                    </a:r>
                    <a:endParaRPr lang="zh-CN" altLang="en-US" sz="1400" dirty="0"/>
                  </a:p>
                </p:txBody>
              </p:sp>
            </p:grpSp>
            <p:sp>
              <p:nvSpPr>
                <p:cNvPr id="23" name="左大括号 22">
                  <a:extLst>
                    <a:ext uri="{FF2B5EF4-FFF2-40B4-BE49-F238E27FC236}">
                      <a16:creationId xmlns:a16="http://schemas.microsoft.com/office/drawing/2014/main" id="{535FAC6C-C4B7-45E3-B5B1-1E4066F9D379}"/>
                    </a:ext>
                  </a:extLst>
                </p:cNvPr>
                <p:cNvSpPr/>
                <p:nvPr/>
              </p:nvSpPr>
              <p:spPr>
                <a:xfrm rot="16200000">
                  <a:off x="3660188" y="890870"/>
                  <a:ext cx="137672" cy="3975882"/>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4" name="左大括号 23">
                  <a:extLst>
                    <a:ext uri="{FF2B5EF4-FFF2-40B4-BE49-F238E27FC236}">
                      <a16:creationId xmlns:a16="http://schemas.microsoft.com/office/drawing/2014/main" id="{F6A2A835-FE75-452E-A8B4-D61548F5C3C5}"/>
                    </a:ext>
                  </a:extLst>
                </p:cNvPr>
                <p:cNvSpPr/>
                <p:nvPr/>
              </p:nvSpPr>
              <p:spPr>
                <a:xfrm rot="16200000">
                  <a:off x="8648689" y="-121749"/>
                  <a:ext cx="137673" cy="6001125"/>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6515EE68-10E7-48D3-A14D-8E6815A141B4}"/>
                    </a:ext>
                  </a:extLst>
                </p:cNvPr>
                <p:cNvSpPr txBox="1"/>
                <p:nvPr/>
              </p:nvSpPr>
              <p:spPr>
                <a:xfrm>
                  <a:off x="3238832" y="3015371"/>
                  <a:ext cx="1085554" cy="307777"/>
                </a:xfrm>
                <a:prstGeom prst="rect">
                  <a:avLst/>
                </a:prstGeom>
                <a:noFill/>
              </p:spPr>
              <p:txBody>
                <a:bodyPr wrap="none" rtlCol="0">
                  <a:spAutoFit/>
                </a:bodyPr>
                <a:lstStyle/>
                <a:p>
                  <a:r>
                    <a:rPr lang="zh-CN" altLang="en-US" sz="1400" dirty="0"/>
                    <a:t>新生代</a:t>
                  </a:r>
                  <a:r>
                    <a:rPr lang="en-US" altLang="zh-CN" sz="1400" dirty="0"/>
                    <a:t>(1/3)</a:t>
                  </a:r>
                  <a:endParaRPr lang="zh-CN" altLang="en-US" sz="1400" dirty="0"/>
                </a:p>
              </p:txBody>
            </p:sp>
            <p:sp>
              <p:nvSpPr>
                <p:cNvPr id="26" name="文本框 25">
                  <a:extLst>
                    <a:ext uri="{FF2B5EF4-FFF2-40B4-BE49-F238E27FC236}">
                      <a16:creationId xmlns:a16="http://schemas.microsoft.com/office/drawing/2014/main" id="{A0789789-80C7-43F0-AC44-8DB2CB165EA4}"/>
                    </a:ext>
                  </a:extLst>
                </p:cNvPr>
                <p:cNvSpPr txBox="1"/>
                <p:nvPr/>
              </p:nvSpPr>
              <p:spPr>
                <a:xfrm>
                  <a:off x="8174748" y="2994554"/>
                  <a:ext cx="1085554" cy="307777"/>
                </a:xfrm>
                <a:prstGeom prst="rect">
                  <a:avLst/>
                </a:prstGeom>
                <a:noFill/>
              </p:spPr>
              <p:txBody>
                <a:bodyPr wrap="none" rtlCol="0">
                  <a:spAutoFit/>
                </a:bodyPr>
                <a:lstStyle/>
                <a:p>
                  <a:r>
                    <a:rPr lang="zh-CN" altLang="en-US" sz="1400" dirty="0"/>
                    <a:t>老年代</a:t>
                  </a:r>
                  <a:r>
                    <a:rPr lang="en-US" altLang="zh-CN" sz="1400" dirty="0"/>
                    <a:t>(2/3)</a:t>
                  </a:r>
                  <a:endParaRPr lang="zh-CN" altLang="en-US" sz="1400" dirty="0"/>
                </a:p>
              </p:txBody>
            </p:sp>
          </p:grpSp>
          <p:grpSp>
            <p:nvGrpSpPr>
              <p:cNvPr id="27" name="组合 26">
                <a:extLst>
                  <a:ext uri="{FF2B5EF4-FFF2-40B4-BE49-F238E27FC236}">
                    <a16:creationId xmlns:a16="http://schemas.microsoft.com/office/drawing/2014/main" id="{57688587-B28E-4C76-B130-C0CD9E8D2F0F}"/>
                  </a:ext>
                </a:extLst>
              </p:cNvPr>
              <p:cNvGrpSpPr/>
              <p:nvPr/>
            </p:nvGrpSpPr>
            <p:grpSpPr>
              <a:xfrm>
                <a:off x="7284204" y="639703"/>
                <a:ext cx="3215217" cy="710163"/>
                <a:chOff x="1511903" y="674254"/>
                <a:chExt cx="3215217" cy="600363"/>
              </a:xfrm>
            </p:grpSpPr>
            <p:sp>
              <p:nvSpPr>
                <p:cNvPr id="28" name="矩形 27">
                  <a:extLst>
                    <a:ext uri="{FF2B5EF4-FFF2-40B4-BE49-F238E27FC236}">
                      <a16:creationId xmlns:a16="http://schemas.microsoft.com/office/drawing/2014/main" id="{4A24E269-2C0E-468E-AEFA-69CA6DFAE0BA}"/>
                    </a:ext>
                  </a:extLst>
                </p:cNvPr>
                <p:cNvSpPr/>
                <p:nvPr/>
              </p:nvSpPr>
              <p:spPr>
                <a:xfrm>
                  <a:off x="1523998" y="674254"/>
                  <a:ext cx="3113081" cy="6003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id="{3BA00DE8-8510-497A-9554-8D873C1FE81D}"/>
                    </a:ext>
                  </a:extLst>
                </p:cNvPr>
                <p:cNvSpPr txBox="1"/>
                <p:nvPr/>
              </p:nvSpPr>
              <p:spPr>
                <a:xfrm>
                  <a:off x="1523999" y="674254"/>
                  <a:ext cx="3203121" cy="260191"/>
                </a:xfrm>
                <a:prstGeom prst="rect">
                  <a:avLst/>
                </a:prstGeom>
                <a:noFill/>
              </p:spPr>
              <p:txBody>
                <a:bodyPr wrap="none" rtlCol="0">
                  <a:spAutoFit/>
                </a:bodyPr>
                <a:lstStyle/>
                <a:p>
                  <a:r>
                    <a:rPr lang="zh-CN" altLang="en-US" sz="1400" dirty="0"/>
                    <a:t>程序计数器</a:t>
                  </a:r>
                  <a:r>
                    <a:rPr lang="en-US" altLang="zh-CN" sz="1400" dirty="0"/>
                    <a:t>(Program Counter Register)</a:t>
                  </a:r>
                  <a:endParaRPr lang="zh-CN" altLang="en-US" sz="1400" dirty="0"/>
                </a:p>
              </p:txBody>
            </p:sp>
            <p:sp>
              <p:nvSpPr>
                <p:cNvPr id="30" name="文本框 29">
                  <a:extLst>
                    <a:ext uri="{FF2B5EF4-FFF2-40B4-BE49-F238E27FC236}">
                      <a16:creationId xmlns:a16="http://schemas.microsoft.com/office/drawing/2014/main" id="{2E797521-046B-4BF8-8C6A-3356A28C36FD}"/>
                    </a:ext>
                  </a:extLst>
                </p:cNvPr>
                <p:cNvSpPr txBox="1"/>
                <p:nvPr/>
              </p:nvSpPr>
              <p:spPr>
                <a:xfrm>
                  <a:off x="1511903" y="918589"/>
                  <a:ext cx="3113081" cy="338248"/>
                </a:xfrm>
                <a:prstGeom prst="rect">
                  <a:avLst/>
                </a:prstGeom>
                <a:noFill/>
              </p:spPr>
              <p:txBody>
                <a:bodyPr wrap="square" rtlCol="0">
                  <a:spAutoFit/>
                </a:bodyPr>
                <a:lstStyle/>
                <a:p>
                  <a:r>
                    <a:rPr lang="zh-CN" altLang="en-US" sz="1000" dirty="0"/>
                    <a:t>指向当前线程正在执行的字节码指令。</a:t>
                  </a:r>
                  <a:endParaRPr lang="en-US" altLang="zh-CN" sz="1000" dirty="0"/>
                </a:p>
                <a:p>
                  <a:r>
                    <a:rPr lang="zh-CN" altLang="en-US" sz="1000" dirty="0"/>
                    <a:t>线程私有的</a:t>
                  </a:r>
                  <a:endParaRPr lang="zh-CN" altLang="en-US" sz="1000" dirty="0">
                    <a:effectLst/>
                  </a:endParaRPr>
                </a:p>
              </p:txBody>
            </p:sp>
          </p:grpSp>
          <p:sp>
            <p:nvSpPr>
              <p:cNvPr id="34" name="文本框 33">
                <a:extLst>
                  <a:ext uri="{FF2B5EF4-FFF2-40B4-BE49-F238E27FC236}">
                    <a16:creationId xmlns:a16="http://schemas.microsoft.com/office/drawing/2014/main" id="{4F210CBD-AB14-434E-AAB9-25240CA8CF12}"/>
                  </a:ext>
                </a:extLst>
              </p:cNvPr>
              <p:cNvSpPr txBox="1"/>
              <p:nvPr/>
            </p:nvSpPr>
            <p:spPr>
              <a:xfrm>
                <a:off x="2654548" y="1414438"/>
                <a:ext cx="4838391" cy="307777"/>
              </a:xfrm>
              <a:prstGeom prst="rect">
                <a:avLst/>
              </a:prstGeom>
              <a:noFill/>
            </p:spPr>
            <p:txBody>
              <a:bodyPr wrap="square" rtlCol="0">
                <a:spAutoFit/>
              </a:bodyPr>
              <a:lstStyle/>
              <a:p>
                <a:r>
                  <a:rPr lang="zh-CN" altLang="en-US" sz="1400" b="1" dirty="0"/>
                  <a:t>堆（</a:t>
                </a:r>
                <a:r>
                  <a:rPr lang="en-US" altLang="zh-CN" sz="1400" b="1" dirty="0"/>
                  <a:t>Heap</a:t>
                </a:r>
                <a:r>
                  <a:rPr lang="zh-CN" altLang="en-US" sz="1400" b="1" dirty="0"/>
                  <a:t>）：</a:t>
                </a:r>
                <a:r>
                  <a:rPr lang="en-US" altLang="zh-CN" sz="1400" dirty="0"/>
                  <a:t>Java</a:t>
                </a:r>
                <a:r>
                  <a:rPr lang="zh-CN" altLang="en-US" sz="1400" dirty="0"/>
                  <a:t>对象存储的地方，分为新生代和老年代</a:t>
                </a:r>
                <a:endParaRPr lang="zh-CN" altLang="en-US" sz="1400" dirty="0">
                  <a:effectLst/>
                </a:endParaRPr>
              </a:p>
            </p:txBody>
          </p:sp>
          <p:sp>
            <p:nvSpPr>
              <p:cNvPr id="36" name="左大括号 35">
                <a:extLst>
                  <a:ext uri="{FF2B5EF4-FFF2-40B4-BE49-F238E27FC236}">
                    <a16:creationId xmlns:a16="http://schemas.microsoft.com/office/drawing/2014/main" id="{8AFEFBEF-9D5B-4DC6-810D-67015AD265CA}"/>
                  </a:ext>
                </a:extLst>
              </p:cNvPr>
              <p:cNvSpPr/>
              <p:nvPr/>
            </p:nvSpPr>
            <p:spPr>
              <a:xfrm rot="5400000">
                <a:off x="5280097" y="-3219491"/>
                <a:ext cx="163648" cy="9961551"/>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sp>
          <p:nvSpPr>
            <p:cNvPr id="39" name="矩形: 圆角 38">
              <a:extLst>
                <a:ext uri="{FF2B5EF4-FFF2-40B4-BE49-F238E27FC236}">
                  <a16:creationId xmlns:a16="http://schemas.microsoft.com/office/drawing/2014/main" id="{4EF8C6B8-0F1F-4C39-BD70-02F2288F3C26}"/>
                </a:ext>
              </a:extLst>
            </p:cNvPr>
            <p:cNvSpPr/>
            <p:nvPr/>
          </p:nvSpPr>
          <p:spPr>
            <a:xfrm>
              <a:off x="840509" y="3925455"/>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执行引擎</a:t>
              </a:r>
            </a:p>
          </p:txBody>
        </p:sp>
        <p:sp>
          <p:nvSpPr>
            <p:cNvPr id="40" name="矩形: 圆角 39">
              <a:extLst>
                <a:ext uri="{FF2B5EF4-FFF2-40B4-BE49-F238E27FC236}">
                  <a16:creationId xmlns:a16="http://schemas.microsoft.com/office/drawing/2014/main" id="{D1552C68-474D-44E9-AFEA-CB5DD03DAF1F}"/>
                </a:ext>
              </a:extLst>
            </p:cNvPr>
            <p:cNvSpPr/>
            <p:nvPr/>
          </p:nvSpPr>
          <p:spPr>
            <a:xfrm>
              <a:off x="4105564" y="3925454"/>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本地接口库</a:t>
              </a:r>
            </a:p>
          </p:txBody>
        </p:sp>
        <p:sp>
          <p:nvSpPr>
            <p:cNvPr id="41" name="矩形: 圆角 40">
              <a:extLst>
                <a:ext uri="{FF2B5EF4-FFF2-40B4-BE49-F238E27FC236}">
                  <a16:creationId xmlns:a16="http://schemas.microsoft.com/office/drawing/2014/main" id="{EFED3D21-CDD9-48B4-8554-E5D64851987A}"/>
                </a:ext>
              </a:extLst>
            </p:cNvPr>
            <p:cNvSpPr/>
            <p:nvPr/>
          </p:nvSpPr>
          <p:spPr>
            <a:xfrm>
              <a:off x="7401750" y="3920805"/>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本地方法库</a:t>
              </a:r>
            </a:p>
          </p:txBody>
        </p:sp>
        <p:sp>
          <p:nvSpPr>
            <p:cNvPr id="42" name="箭头: 下 41">
              <a:extLst>
                <a:ext uri="{FF2B5EF4-FFF2-40B4-BE49-F238E27FC236}">
                  <a16:creationId xmlns:a16="http://schemas.microsoft.com/office/drawing/2014/main" id="{F8B31C86-72E7-4847-AE41-B27B29AA7A47}"/>
                </a:ext>
              </a:extLst>
            </p:cNvPr>
            <p:cNvSpPr/>
            <p:nvPr/>
          </p:nvSpPr>
          <p:spPr>
            <a:xfrm>
              <a:off x="1763193" y="3629750"/>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下 42">
              <a:extLst>
                <a:ext uri="{FF2B5EF4-FFF2-40B4-BE49-F238E27FC236}">
                  <a16:creationId xmlns:a16="http://schemas.microsoft.com/office/drawing/2014/main" id="{F4F69536-58D5-4289-BB6F-A4529CD81015}"/>
                </a:ext>
              </a:extLst>
            </p:cNvPr>
            <p:cNvSpPr/>
            <p:nvPr/>
          </p:nvSpPr>
          <p:spPr>
            <a:xfrm rot="10800000">
              <a:off x="2345761" y="3626334"/>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下 43">
              <a:extLst>
                <a:ext uri="{FF2B5EF4-FFF2-40B4-BE49-F238E27FC236}">
                  <a16:creationId xmlns:a16="http://schemas.microsoft.com/office/drawing/2014/main" id="{50041818-2D1E-404D-84E0-85EBA785D2CC}"/>
                </a:ext>
              </a:extLst>
            </p:cNvPr>
            <p:cNvSpPr/>
            <p:nvPr/>
          </p:nvSpPr>
          <p:spPr>
            <a:xfrm>
              <a:off x="4943965" y="3624959"/>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下 44">
              <a:extLst>
                <a:ext uri="{FF2B5EF4-FFF2-40B4-BE49-F238E27FC236}">
                  <a16:creationId xmlns:a16="http://schemas.microsoft.com/office/drawing/2014/main" id="{E2BE36B5-48D1-4AA3-B526-21F54E8CCE92}"/>
                </a:ext>
              </a:extLst>
            </p:cNvPr>
            <p:cNvSpPr/>
            <p:nvPr/>
          </p:nvSpPr>
          <p:spPr>
            <a:xfrm rot="10800000">
              <a:off x="5526533" y="3621543"/>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箭头: 右 45">
              <a:extLst>
                <a:ext uri="{FF2B5EF4-FFF2-40B4-BE49-F238E27FC236}">
                  <a16:creationId xmlns:a16="http://schemas.microsoft.com/office/drawing/2014/main" id="{60301C21-067E-4F2C-91EB-F06761EB6F27}"/>
                </a:ext>
              </a:extLst>
            </p:cNvPr>
            <p:cNvSpPr/>
            <p:nvPr/>
          </p:nvSpPr>
          <p:spPr>
            <a:xfrm>
              <a:off x="7010400" y="4042794"/>
              <a:ext cx="258618" cy="245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箭头: 右 46">
              <a:extLst>
                <a:ext uri="{FF2B5EF4-FFF2-40B4-BE49-F238E27FC236}">
                  <a16:creationId xmlns:a16="http://schemas.microsoft.com/office/drawing/2014/main" id="{00A51A25-B1F5-4EDB-838D-EFE0C2FA68CD}"/>
                </a:ext>
              </a:extLst>
            </p:cNvPr>
            <p:cNvSpPr/>
            <p:nvPr/>
          </p:nvSpPr>
          <p:spPr>
            <a:xfrm>
              <a:off x="3683602" y="4046884"/>
              <a:ext cx="258618" cy="245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矩形 48">
            <a:extLst>
              <a:ext uri="{FF2B5EF4-FFF2-40B4-BE49-F238E27FC236}">
                <a16:creationId xmlns:a16="http://schemas.microsoft.com/office/drawing/2014/main" id="{BEDEEA9F-96DB-4420-8954-25530691B460}"/>
              </a:ext>
            </a:extLst>
          </p:cNvPr>
          <p:cNvSpPr/>
          <p:nvPr/>
        </p:nvSpPr>
        <p:spPr>
          <a:xfrm>
            <a:off x="520124" y="5538104"/>
            <a:ext cx="11547161" cy="1200329"/>
          </a:xfrm>
          <a:prstGeom prst="rect">
            <a:avLst/>
          </a:prstGeom>
        </p:spPr>
        <p:txBody>
          <a:bodyPr wrap="square">
            <a:spAutoFit/>
          </a:bodyPr>
          <a:lstStyle/>
          <a:p>
            <a:r>
              <a:rPr lang="zh-CN" altLang="en-US" sz="1200" b="1" dirty="0">
                <a:solidFill>
                  <a:srgbClr val="333333"/>
                </a:solidFill>
              </a:rPr>
              <a:t>堆（</a:t>
            </a:r>
            <a:r>
              <a:rPr lang="en-US" altLang="zh-CN" sz="1200" b="1" dirty="0">
                <a:solidFill>
                  <a:srgbClr val="333333"/>
                </a:solidFill>
              </a:rPr>
              <a:t>Heap</a:t>
            </a:r>
            <a:r>
              <a:rPr lang="zh-CN" altLang="en-US" sz="1200" b="1" dirty="0">
                <a:solidFill>
                  <a:srgbClr val="333333"/>
                </a:solidFill>
              </a:rPr>
              <a:t>）：</a:t>
            </a:r>
            <a:r>
              <a:rPr lang="en-US" altLang="zh-CN" sz="1200" b="1" dirty="0">
                <a:solidFill>
                  <a:srgbClr val="333333"/>
                </a:solidFill>
              </a:rPr>
              <a:t>Java</a:t>
            </a:r>
            <a:r>
              <a:rPr lang="zh-CN" altLang="en-US" sz="1200" b="1" dirty="0">
                <a:solidFill>
                  <a:srgbClr val="333333"/>
                </a:solidFill>
              </a:rPr>
              <a:t>对象存储的地方</a:t>
            </a:r>
            <a:endParaRPr lang="zh-CN" altLang="en-US" sz="1200" b="1" dirty="0"/>
          </a:p>
          <a:p>
            <a:r>
              <a:rPr lang="zh-CN" altLang="en-US" sz="1200" dirty="0">
                <a:solidFill>
                  <a:srgbClr val="333333"/>
                </a:solidFill>
              </a:rPr>
              <a:t>（</a:t>
            </a:r>
            <a:r>
              <a:rPr lang="en-US" altLang="zh-CN" sz="1200" dirty="0">
                <a:solidFill>
                  <a:srgbClr val="333333"/>
                </a:solidFill>
              </a:rPr>
              <a:t>1</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堆是虚拟机管理的内存中最大的一块</a:t>
            </a:r>
            <a:endParaRPr lang="zh-CN" altLang="en-US" sz="1200" dirty="0"/>
          </a:p>
          <a:p>
            <a:r>
              <a:rPr lang="zh-CN" altLang="en-US" sz="1200" dirty="0">
                <a:solidFill>
                  <a:srgbClr val="333333"/>
                </a:solidFill>
              </a:rPr>
              <a:t>（</a:t>
            </a:r>
            <a:r>
              <a:rPr lang="en-US" altLang="zh-CN" sz="1200" dirty="0">
                <a:solidFill>
                  <a:srgbClr val="333333"/>
                </a:solidFill>
              </a:rPr>
              <a:t>2</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堆是所有线程共享的区域</a:t>
            </a:r>
            <a:endParaRPr lang="zh-CN" altLang="en-US" sz="1200" dirty="0"/>
          </a:p>
          <a:p>
            <a:r>
              <a:rPr lang="zh-CN" altLang="en-US" sz="1200" dirty="0">
                <a:solidFill>
                  <a:srgbClr val="333333"/>
                </a:solidFill>
              </a:rPr>
              <a:t>（</a:t>
            </a:r>
            <a:r>
              <a:rPr lang="en-US" altLang="zh-CN" sz="1200" dirty="0">
                <a:solidFill>
                  <a:srgbClr val="333333"/>
                </a:solidFill>
              </a:rPr>
              <a:t>3</a:t>
            </a:r>
            <a:r>
              <a:rPr lang="zh-CN" altLang="en-US" sz="1200" dirty="0">
                <a:solidFill>
                  <a:srgbClr val="333333"/>
                </a:solidFill>
              </a:rPr>
              <a:t>）在虚拟机启动时创建</a:t>
            </a:r>
            <a:endParaRPr lang="zh-CN" altLang="en-US" sz="1200" dirty="0"/>
          </a:p>
          <a:p>
            <a:r>
              <a:rPr lang="zh-CN" altLang="en-US" sz="1200" dirty="0">
                <a:solidFill>
                  <a:srgbClr val="333333"/>
                </a:solidFill>
              </a:rPr>
              <a:t>（</a:t>
            </a:r>
            <a:r>
              <a:rPr lang="en-US" altLang="zh-CN" sz="1200" dirty="0">
                <a:solidFill>
                  <a:srgbClr val="333333"/>
                </a:solidFill>
              </a:rPr>
              <a:t>4</a:t>
            </a:r>
            <a:r>
              <a:rPr lang="zh-CN" altLang="en-US" sz="1200" dirty="0">
                <a:solidFill>
                  <a:srgbClr val="333333"/>
                </a:solidFill>
              </a:rPr>
              <a:t>）此内存区域的唯一目的就是存放对象实例，几乎所有对象实例都在这里分配内存。存放</a:t>
            </a:r>
            <a:r>
              <a:rPr lang="en-US" altLang="zh-CN" sz="1200" dirty="0">
                <a:solidFill>
                  <a:srgbClr val="333333"/>
                </a:solidFill>
              </a:rPr>
              <a:t>new</a:t>
            </a:r>
            <a:r>
              <a:rPr lang="zh-CN" altLang="en-US" sz="1200" dirty="0">
                <a:solidFill>
                  <a:srgbClr val="333333"/>
                </a:solidFill>
              </a:rPr>
              <a:t>生成的对象和数组</a:t>
            </a:r>
            <a:endParaRPr lang="zh-CN" altLang="en-US" sz="1200" dirty="0"/>
          </a:p>
          <a:p>
            <a:r>
              <a:rPr lang="zh-CN" altLang="en-US" sz="1200" dirty="0">
                <a:solidFill>
                  <a:srgbClr val="333333"/>
                </a:solidFill>
              </a:rPr>
              <a:t>（</a:t>
            </a:r>
            <a:r>
              <a:rPr lang="en-US" altLang="zh-CN" sz="1200" dirty="0">
                <a:solidFill>
                  <a:srgbClr val="333333"/>
                </a:solidFill>
              </a:rPr>
              <a:t>5</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堆是垃圾收集器管理的内存区域，因此很多时候称为“</a:t>
            </a:r>
            <a:r>
              <a:rPr lang="en-US" altLang="zh-CN" sz="1200" dirty="0">
                <a:solidFill>
                  <a:srgbClr val="333333"/>
                </a:solidFill>
              </a:rPr>
              <a:t>GC</a:t>
            </a:r>
            <a:r>
              <a:rPr lang="zh-CN" altLang="en-US" sz="1200" dirty="0">
                <a:solidFill>
                  <a:srgbClr val="333333"/>
                </a:solidFill>
              </a:rPr>
              <a:t>堆”</a:t>
            </a:r>
            <a:endParaRPr lang="zh-CN" altLang="en-US" sz="1200" dirty="0">
              <a:effectLst/>
            </a:endParaRPr>
          </a:p>
        </p:txBody>
      </p:sp>
    </p:spTree>
    <p:extLst>
      <p:ext uri="{BB962C8B-B14F-4D97-AF65-F5344CB8AC3E}">
        <p14:creationId xmlns:p14="http://schemas.microsoft.com/office/powerpoint/2010/main" val="428760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a:t>
            </a:r>
            <a:r>
              <a:rPr lang="zh-CN" altLang="en-US" dirty="0"/>
              <a:t>堆、栈、方发区的数据存储示意图</a:t>
            </a:r>
          </a:p>
        </p:txBody>
      </p:sp>
      <p:sp>
        <p:nvSpPr>
          <p:cNvPr id="27" name="矩形 26">
            <a:extLst>
              <a:ext uri="{FF2B5EF4-FFF2-40B4-BE49-F238E27FC236}">
                <a16:creationId xmlns:a16="http://schemas.microsoft.com/office/drawing/2014/main" id="{4FD29563-738A-43C4-86F3-7D7E7A84CA7C}"/>
              </a:ext>
            </a:extLst>
          </p:cNvPr>
          <p:cNvSpPr/>
          <p:nvPr/>
        </p:nvSpPr>
        <p:spPr>
          <a:xfrm>
            <a:off x="119372" y="638846"/>
            <a:ext cx="6121393" cy="6063198"/>
          </a:xfrm>
          <a:prstGeom prst="rect">
            <a:avLst/>
          </a:prstGeom>
        </p:spPr>
        <p:txBody>
          <a:bodyPr wrap="square">
            <a:spAutoFit/>
          </a:bodyPr>
          <a:lstStyle/>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堆：FIFO队列优先，先进先出。</a:t>
            </a:r>
            <a:r>
              <a:rPr lang="en-US" altLang="zh-CN" sz="1600" dirty="0">
                <a:latin typeface="黑体" panose="02010609060101010101" pitchFamily="49" charset="-122"/>
                <a:ea typeface="黑体" panose="02010609060101010101" pitchFamily="49" charset="-122"/>
              </a:rPr>
              <a:t>JVM</a:t>
            </a:r>
            <a:r>
              <a:rPr lang="zh-CN" altLang="en-US" sz="1600" dirty="0">
                <a:latin typeface="黑体" panose="02010609060101010101" pitchFamily="49" charset="-122"/>
                <a:ea typeface="黑体" panose="02010609060101010101" pitchFamily="49" charset="-122"/>
              </a:rPr>
              <a:t>只有一个堆区被所有线程所共享！堆存放在二级缓存中，调用对象的速度相对慢一些，生命周期由虚拟机的垃圾回收机制定。</a:t>
            </a:r>
            <a:endParaRPr lang="en-US" altLang="zh-CN" sz="1600" dirty="0">
              <a:latin typeface="黑体" panose="02010609060101010101" pitchFamily="49" charset="-122"/>
              <a:ea typeface="黑体" panose="02010609060101010101" pitchFamily="49" charset="-122"/>
            </a:endParaRPr>
          </a:p>
          <a:p>
            <a:r>
              <a:rPr lang="zh-CN" altLang="en-US" sz="1600" dirty="0">
                <a:solidFill>
                  <a:srgbClr val="4F4F4F"/>
                </a:solidFill>
                <a:latin typeface="黑体" panose="02010609060101010101" pitchFamily="49" charset="-122"/>
                <a:ea typeface="黑体" panose="02010609060101010101" pitchFamily="49" charset="-122"/>
              </a:rPr>
              <a:t>   </a:t>
            </a:r>
            <a:r>
              <a:rPr lang="zh-CN" altLang="en-US" sz="1600" dirty="0">
                <a:solidFill>
                  <a:srgbClr val="FF0000"/>
                </a:solidFill>
                <a:latin typeface="黑体" panose="02010609060101010101" pitchFamily="49" charset="-122"/>
                <a:ea typeface="黑体" panose="02010609060101010101" pitchFamily="49" charset="-122"/>
              </a:rPr>
              <a:t>堆用来存储</a:t>
            </a:r>
            <a:r>
              <a:rPr lang="en-US" altLang="zh-CN" sz="1600" dirty="0">
                <a:solidFill>
                  <a:srgbClr val="FF0000"/>
                </a:solidFill>
                <a:latin typeface="黑体" panose="02010609060101010101" pitchFamily="49" charset="-122"/>
                <a:ea typeface="黑体" panose="02010609060101010101" pitchFamily="49" charset="-122"/>
              </a:rPr>
              <a:t>new</a:t>
            </a:r>
            <a:r>
              <a:rPr lang="zh-CN" altLang="en-US" sz="1600" dirty="0">
                <a:solidFill>
                  <a:srgbClr val="FF0000"/>
                </a:solidFill>
                <a:latin typeface="黑体" panose="02010609060101010101" pitchFamily="49" charset="-122"/>
                <a:ea typeface="黑体" panose="02010609060101010101" pitchFamily="49" charset="-122"/>
              </a:rPr>
              <a:t>出来的对象和数组</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00B050"/>
                </a:solidFill>
                <a:latin typeface="黑体" panose="02010609060101010101" pitchFamily="49" charset="-122"/>
                <a:ea typeface="黑体" panose="02010609060101010101" pitchFamily="49" charset="-122"/>
              </a:rPr>
              <a:t>线程共享</a:t>
            </a:r>
            <a:endParaRPr lang="en-US" altLang="zh-CN" sz="1600" dirty="0">
              <a:solidFill>
                <a:srgbClr val="00B05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存储的全部是对象，每个对象都包含一个与之对应的</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的信息。</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的目的是得到操作指令</a:t>
            </a:r>
            <a:r>
              <a:rPr lang="en-US" altLang="zh-CN" sz="1600" dirty="0">
                <a:solidFill>
                  <a:srgbClr val="FF0000"/>
                </a:solidFill>
                <a:latin typeface="黑体" panose="02010609060101010101" pitchFamily="49" charset="-122"/>
                <a:ea typeface="黑体" panose="02010609060101010101" pitchFamily="49" charset="-122"/>
              </a:rPr>
              <a:t>)</a:t>
            </a: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2.jvm</a:t>
            </a:r>
            <a:r>
              <a:rPr lang="zh-CN" altLang="en-US" sz="1600" dirty="0">
                <a:solidFill>
                  <a:srgbClr val="FF0000"/>
                </a:solidFill>
                <a:latin typeface="黑体" panose="02010609060101010101" pitchFamily="49" charset="-122"/>
                <a:ea typeface="黑体" panose="02010609060101010101" pitchFamily="49" charset="-122"/>
              </a:rPr>
              <a:t>只有一个堆区</a:t>
            </a:r>
            <a:r>
              <a:rPr lang="en-US" altLang="zh-CN" sz="1600" dirty="0">
                <a:solidFill>
                  <a:srgbClr val="FF0000"/>
                </a:solidFill>
                <a:latin typeface="黑体" panose="02010609060101010101" pitchFamily="49" charset="-122"/>
                <a:ea typeface="黑体" panose="02010609060101010101" pitchFamily="49" charset="-122"/>
              </a:rPr>
              <a:t>(heap)</a:t>
            </a:r>
            <a:r>
              <a:rPr lang="zh-CN" altLang="en-US" sz="1600" dirty="0">
                <a:solidFill>
                  <a:srgbClr val="FF0000"/>
                </a:solidFill>
                <a:latin typeface="黑体" panose="02010609060101010101" pitchFamily="49" charset="-122"/>
                <a:ea typeface="黑体" panose="02010609060101010101" pitchFamily="49" charset="-122"/>
              </a:rPr>
              <a:t>被所有线程共享，堆中不存放基本类型和对象引用，只存放对象本身</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栈：FILO先进后出，暂存数据的地方。每个线程都包含一个栈区！栈存放在一级缓存中，存取速度较快，“栈是限定仅在表头进行插入和删除操作的线性表”。</a:t>
            </a:r>
            <a:endParaRPr lang="en-US" altLang="zh-CN" sz="1600" dirty="0">
              <a:latin typeface="黑体" panose="02010609060101010101" pitchFamily="49" charset="-122"/>
              <a:ea typeface="黑体" panose="02010609060101010101" pitchFamily="49" charset="-122"/>
            </a:endParaRPr>
          </a:p>
          <a:p>
            <a:r>
              <a:rPr lang="en-US" altLang="zh-CN" sz="1600" dirty="0">
                <a:solidFill>
                  <a:srgbClr val="FF0000"/>
                </a:solidFill>
                <a:latin typeface="黑体" panose="02010609060101010101" pitchFamily="49" charset="-122"/>
                <a:ea typeface="黑体" panose="02010609060101010101" pitchFamily="49" charset="-122"/>
              </a:rPr>
              <a:t>   </a:t>
            </a:r>
            <a:r>
              <a:rPr lang="zh-CN" altLang="en-US" sz="1600" dirty="0">
                <a:solidFill>
                  <a:srgbClr val="FF0000"/>
                </a:solidFill>
                <a:latin typeface="黑体" panose="02010609060101010101" pitchFamily="49" charset="-122"/>
                <a:ea typeface="黑体" panose="02010609060101010101" pitchFamily="49" charset="-122"/>
              </a:rPr>
              <a:t>栈用来存储基本类型变量和对象的引用变量的地址，</a:t>
            </a:r>
            <a:r>
              <a:rPr lang="zh-CN" altLang="en-US" sz="1600" dirty="0">
                <a:solidFill>
                  <a:srgbClr val="00B050"/>
                </a:solidFill>
                <a:latin typeface="黑体" panose="02010609060101010101" pitchFamily="49" charset="-122"/>
                <a:ea typeface="黑体" panose="02010609060101010101" pitchFamily="49" charset="-122"/>
              </a:rPr>
              <a:t>非线程共 享，每个线程创建一个栈</a:t>
            </a:r>
            <a:endParaRPr lang="en-US" altLang="zh-CN" sz="1600" dirty="0">
              <a:solidFill>
                <a:srgbClr val="00B05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每个线程包含一个栈区，栈中只保存基础数据类型的对象和自定义对象的引用</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不是对象</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，对象都存放在堆区中</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a:t>
            </a:r>
            <a:r>
              <a:rPr lang="zh-CN" altLang="en-US" sz="1600" dirty="0">
                <a:solidFill>
                  <a:srgbClr val="FF0000"/>
                </a:solidFill>
                <a:latin typeface="黑体" panose="02010609060101010101" pitchFamily="49" charset="-122"/>
                <a:ea typeface="黑体" panose="02010609060101010101" pitchFamily="49" charset="-122"/>
              </a:rPr>
              <a:t>每个栈中的数据</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原始类型和对象引用</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都是私有的，其他栈不能访问。</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3.</a:t>
            </a:r>
            <a:r>
              <a:rPr lang="zh-CN" altLang="en-US" sz="1600" dirty="0">
                <a:solidFill>
                  <a:srgbClr val="FF0000"/>
                </a:solidFill>
                <a:latin typeface="黑体" panose="02010609060101010101" pitchFamily="49" charset="-122"/>
                <a:ea typeface="黑体" panose="02010609060101010101" pitchFamily="49" charset="-122"/>
              </a:rPr>
              <a:t>栈分为</a:t>
            </a:r>
            <a:r>
              <a:rPr lang="en-US" altLang="zh-CN" sz="1600" dirty="0">
                <a:solidFill>
                  <a:srgbClr val="FF0000"/>
                </a:solidFill>
                <a:latin typeface="黑体" panose="02010609060101010101" pitchFamily="49" charset="-122"/>
                <a:ea typeface="黑体" panose="02010609060101010101" pitchFamily="49" charset="-122"/>
              </a:rPr>
              <a:t>3</a:t>
            </a:r>
            <a:r>
              <a:rPr lang="zh-CN" altLang="en-US" sz="1600" dirty="0">
                <a:solidFill>
                  <a:srgbClr val="FF0000"/>
                </a:solidFill>
                <a:latin typeface="黑体" panose="02010609060101010101" pitchFamily="49" charset="-122"/>
                <a:ea typeface="黑体" panose="02010609060101010101" pitchFamily="49" charset="-122"/>
              </a:rPr>
              <a:t>个部分：基本类型变量区、执行环境上下文、操作指令区</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存放操作指令</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方法区：用来存放方法和static变量。</a:t>
            </a:r>
            <a:r>
              <a:rPr lang="zh-CN" altLang="en-US" sz="1600" dirty="0">
                <a:solidFill>
                  <a:srgbClr val="00B050"/>
                </a:solidFill>
                <a:latin typeface="黑体" panose="02010609060101010101" pitchFamily="49" charset="-122"/>
                <a:ea typeface="黑体" panose="02010609060101010101" pitchFamily="49" charset="-122"/>
              </a:rPr>
              <a:t>线程共享</a:t>
            </a:r>
            <a:endParaRPr lang="en-US" altLang="zh-CN" sz="1600" dirty="0">
              <a:solidFill>
                <a:srgbClr val="00B050"/>
              </a:solidFill>
              <a:latin typeface="黑体" panose="02010609060101010101" pitchFamily="49" charset="-122"/>
              <a:ea typeface="黑体" panose="02010609060101010101" pitchFamily="49" charset="-122"/>
            </a:endParaRPr>
          </a:p>
          <a:p>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又叫静态区，跟堆一样，被所有的线程共享。存放了要加载的类信息、静态变量、</a:t>
            </a:r>
            <a:r>
              <a:rPr lang="en-US" altLang="zh-CN" sz="1600" dirty="0">
                <a:solidFill>
                  <a:srgbClr val="FF0000"/>
                </a:solidFill>
                <a:latin typeface="黑体" panose="02010609060101010101" pitchFamily="49" charset="-122"/>
                <a:ea typeface="黑体" panose="02010609060101010101" pitchFamily="49" charset="-122"/>
              </a:rPr>
              <a:t>final</a:t>
            </a:r>
            <a:r>
              <a:rPr lang="zh-CN" altLang="en-US" sz="1600" dirty="0">
                <a:solidFill>
                  <a:srgbClr val="FF0000"/>
                </a:solidFill>
                <a:latin typeface="黑体" panose="02010609060101010101" pitchFamily="49" charset="-122"/>
                <a:ea typeface="黑体" panose="02010609060101010101" pitchFamily="49" charset="-122"/>
              </a:rPr>
              <a:t>类型的常量、属性和方法信息</a:t>
            </a: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a:t>
            </a:r>
            <a:r>
              <a:rPr lang="zh-CN" altLang="en-US" sz="1600" dirty="0">
                <a:solidFill>
                  <a:srgbClr val="FF0000"/>
                </a:solidFill>
                <a:latin typeface="黑体" panose="02010609060101010101" pitchFamily="49" charset="-122"/>
                <a:ea typeface="黑体" panose="02010609060101010101" pitchFamily="49" charset="-122"/>
              </a:rPr>
              <a:t>方法区中包含的都是在整个程序中永远唯一的元素，如</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a:t>
            </a:r>
            <a:r>
              <a:rPr lang="en-US" altLang="zh-CN" sz="1600" dirty="0">
                <a:solidFill>
                  <a:srgbClr val="FF0000"/>
                </a:solidFill>
                <a:latin typeface="黑体" panose="02010609060101010101" pitchFamily="49" charset="-122"/>
                <a:ea typeface="黑体" panose="02010609060101010101" pitchFamily="49" charset="-122"/>
              </a:rPr>
              <a:t>static</a:t>
            </a:r>
            <a:r>
              <a:rPr lang="zh-CN" altLang="en-US" sz="1600" dirty="0">
                <a:solidFill>
                  <a:srgbClr val="FF0000"/>
                </a:solidFill>
                <a:latin typeface="黑体" panose="02010609060101010101" pitchFamily="49" charset="-122"/>
                <a:ea typeface="黑体" panose="02010609060101010101" pitchFamily="49" charset="-122"/>
              </a:rPr>
              <a:t>变量。</a:t>
            </a:r>
          </a:p>
        </p:txBody>
      </p:sp>
      <p:grpSp>
        <p:nvGrpSpPr>
          <p:cNvPr id="87" name="组合 86">
            <a:extLst>
              <a:ext uri="{FF2B5EF4-FFF2-40B4-BE49-F238E27FC236}">
                <a16:creationId xmlns:a16="http://schemas.microsoft.com/office/drawing/2014/main" id="{18B57FF0-025C-4DCF-92A6-0C97751F554F}"/>
              </a:ext>
            </a:extLst>
          </p:cNvPr>
          <p:cNvGrpSpPr/>
          <p:nvPr/>
        </p:nvGrpSpPr>
        <p:grpSpPr>
          <a:xfrm>
            <a:off x="6923564" y="437039"/>
            <a:ext cx="4243711" cy="5987743"/>
            <a:chOff x="6923564" y="437039"/>
            <a:chExt cx="4243711" cy="5987743"/>
          </a:xfrm>
        </p:grpSpPr>
        <p:grpSp>
          <p:nvGrpSpPr>
            <p:cNvPr id="19" name="组合 18">
              <a:extLst>
                <a:ext uri="{FF2B5EF4-FFF2-40B4-BE49-F238E27FC236}">
                  <a16:creationId xmlns:a16="http://schemas.microsoft.com/office/drawing/2014/main" id="{8E6A17DA-B76F-4A78-BF6B-A6DC5242858C}"/>
                </a:ext>
              </a:extLst>
            </p:cNvPr>
            <p:cNvGrpSpPr/>
            <p:nvPr/>
          </p:nvGrpSpPr>
          <p:grpSpPr>
            <a:xfrm>
              <a:off x="6923564" y="437039"/>
              <a:ext cx="1560557" cy="4403197"/>
              <a:chOff x="3195686" y="1535690"/>
              <a:chExt cx="1036948" cy="4403197"/>
            </a:xfrm>
          </p:grpSpPr>
          <p:grpSp>
            <p:nvGrpSpPr>
              <p:cNvPr id="13" name="组合 12">
                <a:extLst>
                  <a:ext uri="{FF2B5EF4-FFF2-40B4-BE49-F238E27FC236}">
                    <a16:creationId xmlns:a16="http://schemas.microsoft.com/office/drawing/2014/main" id="{888382EE-BEAE-4920-8713-F24C3579F315}"/>
                  </a:ext>
                </a:extLst>
              </p:cNvPr>
              <p:cNvGrpSpPr/>
              <p:nvPr/>
            </p:nvGrpSpPr>
            <p:grpSpPr>
              <a:xfrm>
                <a:off x="3195686" y="2232466"/>
                <a:ext cx="1036948" cy="3706421"/>
                <a:chOff x="2630078" y="2326734"/>
                <a:chExt cx="1036948" cy="3706421"/>
              </a:xfrm>
            </p:grpSpPr>
            <p:sp>
              <p:nvSpPr>
                <p:cNvPr id="8" name="矩形 7">
                  <a:extLst>
                    <a:ext uri="{FF2B5EF4-FFF2-40B4-BE49-F238E27FC236}">
                      <a16:creationId xmlns:a16="http://schemas.microsoft.com/office/drawing/2014/main" id="{D5661055-821F-424E-B719-62EDD20A6DA1}"/>
                    </a:ext>
                  </a:extLst>
                </p:cNvPr>
                <p:cNvSpPr/>
                <p:nvPr/>
              </p:nvSpPr>
              <p:spPr>
                <a:xfrm>
                  <a:off x="2630078" y="2326734"/>
                  <a:ext cx="1036948" cy="791852"/>
                </a:xfrm>
                <a:prstGeom prst="rect">
                  <a:avLst/>
                </a:prstGeom>
                <a:ln w="127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a:t>Eden</a:t>
                  </a:r>
                </a:p>
                <a:p>
                  <a:pPr algn="ctr"/>
                  <a:endParaRPr lang="en-US" altLang="zh-CN" sz="1400" dirty="0"/>
                </a:p>
                <a:p>
                  <a:pPr algn="ctr"/>
                  <a:endParaRPr lang="en-US" altLang="zh-CN" sz="1400" dirty="0"/>
                </a:p>
              </p:txBody>
            </p:sp>
            <p:sp>
              <p:nvSpPr>
                <p:cNvPr id="10" name="矩形 9">
                  <a:extLst>
                    <a:ext uri="{FF2B5EF4-FFF2-40B4-BE49-F238E27FC236}">
                      <a16:creationId xmlns:a16="http://schemas.microsoft.com/office/drawing/2014/main" id="{7529750C-B3A6-41E8-885A-E0DEFA34B2CF}"/>
                    </a:ext>
                  </a:extLst>
                </p:cNvPr>
                <p:cNvSpPr/>
                <p:nvPr/>
              </p:nvSpPr>
              <p:spPr>
                <a:xfrm>
                  <a:off x="2630078" y="3118586"/>
                  <a:ext cx="1036948" cy="378758"/>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from</a:t>
                  </a:r>
                  <a:endParaRPr lang="zh-CN" altLang="en-US" sz="1400" dirty="0"/>
                </a:p>
              </p:txBody>
            </p:sp>
            <p:sp>
              <p:nvSpPr>
                <p:cNvPr id="11" name="矩形 10">
                  <a:extLst>
                    <a:ext uri="{FF2B5EF4-FFF2-40B4-BE49-F238E27FC236}">
                      <a16:creationId xmlns:a16="http://schemas.microsoft.com/office/drawing/2014/main" id="{D32170FB-9966-47D0-A332-E41F3F938A13}"/>
                    </a:ext>
                  </a:extLst>
                </p:cNvPr>
                <p:cNvSpPr/>
                <p:nvPr/>
              </p:nvSpPr>
              <p:spPr>
                <a:xfrm>
                  <a:off x="2630078" y="3497344"/>
                  <a:ext cx="1036948" cy="413094"/>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to</a:t>
                  </a:r>
                  <a:endParaRPr lang="zh-CN" altLang="en-US" sz="1400" dirty="0"/>
                </a:p>
              </p:txBody>
            </p:sp>
            <p:sp>
              <p:nvSpPr>
                <p:cNvPr id="12" name="矩形 11">
                  <a:extLst>
                    <a:ext uri="{FF2B5EF4-FFF2-40B4-BE49-F238E27FC236}">
                      <a16:creationId xmlns:a16="http://schemas.microsoft.com/office/drawing/2014/main" id="{C039B9DC-197A-4256-90CC-519800C2F01B}"/>
                    </a:ext>
                  </a:extLst>
                </p:cNvPr>
                <p:cNvSpPr/>
                <p:nvPr/>
              </p:nvSpPr>
              <p:spPr>
                <a:xfrm>
                  <a:off x="2630078" y="3910437"/>
                  <a:ext cx="1036948" cy="2122718"/>
                </a:xfrm>
                <a:prstGeom prst="rect">
                  <a:avLst/>
                </a:prstGeom>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a:t>老年代</a:t>
                  </a:r>
                </a:p>
              </p:txBody>
            </p:sp>
          </p:grpSp>
          <p:cxnSp>
            <p:nvCxnSpPr>
              <p:cNvPr id="15" name="直接箭头连接符 14">
                <a:extLst>
                  <a:ext uri="{FF2B5EF4-FFF2-40B4-BE49-F238E27FC236}">
                    <a16:creationId xmlns:a16="http://schemas.microsoft.com/office/drawing/2014/main" id="{A899A0D1-437D-428E-8F10-52C89D2AAEBD}"/>
                  </a:ext>
                </a:extLst>
              </p:cNvPr>
              <p:cNvCxnSpPr>
                <a:cxnSpLocks/>
              </p:cNvCxnSpPr>
              <p:nvPr/>
            </p:nvCxnSpPr>
            <p:spPr>
              <a:xfrm>
                <a:off x="3714160" y="1875934"/>
                <a:ext cx="0" cy="27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8EE2207-33C2-46E3-9F14-A750414849F9}"/>
                  </a:ext>
                </a:extLst>
              </p:cNvPr>
              <p:cNvSpPr txBox="1"/>
              <p:nvPr/>
            </p:nvSpPr>
            <p:spPr>
              <a:xfrm>
                <a:off x="3597537" y="1535690"/>
                <a:ext cx="265373" cy="340241"/>
              </a:xfrm>
              <a:prstGeom prst="rect">
                <a:avLst/>
              </a:prstGeom>
              <a:noFill/>
            </p:spPr>
            <p:txBody>
              <a:bodyPr wrap="square" rtlCol="0">
                <a:spAutoFit/>
              </a:bodyPr>
              <a:lstStyle/>
              <a:p>
                <a:r>
                  <a:rPr lang="zh-CN" altLang="en-US" sz="1600" dirty="0"/>
                  <a:t>堆</a:t>
                </a:r>
              </a:p>
            </p:txBody>
          </p:sp>
        </p:grpSp>
        <p:grpSp>
          <p:nvGrpSpPr>
            <p:cNvPr id="24" name="组合 23">
              <a:extLst>
                <a:ext uri="{FF2B5EF4-FFF2-40B4-BE49-F238E27FC236}">
                  <a16:creationId xmlns:a16="http://schemas.microsoft.com/office/drawing/2014/main" id="{F53618C7-190D-4473-A361-A7F5C3FFB37C}"/>
                </a:ext>
              </a:extLst>
            </p:cNvPr>
            <p:cNvGrpSpPr/>
            <p:nvPr/>
          </p:nvGrpSpPr>
          <p:grpSpPr>
            <a:xfrm>
              <a:off x="9606718" y="437039"/>
              <a:ext cx="1560557" cy="4403197"/>
              <a:chOff x="5176961" y="649568"/>
              <a:chExt cx="1036948" cy="4403197"/>
            </a:xfrm>
          </p:grpSpPr>
          <p:sp>
            <p:nvSpPr>
              <p:cNvPr id="18" name="文本框 17">
                <a:extLst>
                  <a:ext uri="{FF2B5EF4-FFF2-40B4-BE49-F238E27FC236}">
                    <a16:creationId xmlns:a16="http://schemas.microsoft.com/office/drawing/2014/main" id="{FD7383E1-4A01-434B-B37C-B59B2E87EBAE}"/>
                  </a:ext>
                </a:extLst>
              </p:cNvPr>
              <p:cNvSpPr txBox="1"/>
              <p:nvPr/>
            </p:nvSpPr>
            <p:spPr>
              <a:xfrm>
                <a:off x="5562747" y="649568"/>
                <a:ext cx="265369" cy="340241"/>
              </a:xfrm>
              <a:prstGeom prst="rect">
                <a:avLst/>
              </a:prstGeom>
              <a:noFill/>
            </p:spPr>
            <p:txBody>
              <a:bodyPr wrap="square" rtlCol="0">
                <a:spAutoFit/>
              </a:bodyPr>
              <a:lstStyle/>
              <a:p>
                <a:r>
                  <a:rPr lang="zh-CN" altLang="en-US" sz="1600" dirty="0"/>
                  <a:t>栈</a:t>
                </a:r>
              </a:p>
            </p:txBody>
          </p:sp>
          <p:sp>
            <p:nvSpPr>
              <p:cNvPr id="20" name="矩形 19">
                <a:extLst>
                  <a:ext uri="{FF2B5EF4-FFF2-40B4-BE49-F238E27FC236}">
                    <a16:creationId xmlns:a16="http://schemas.microsoft.com/office/drawing/2014/main" id="{23D50E70-4F86-41D1-B56F-099E14C882F7}"/>
                  </a:ext>
                </a:extLst>
              </p:cNvPr>
              <p:cNvSpPr/>
              <p:nvPr/>
            </p:nvSpPr>
            <p:spPr>
              <a:xfrm>
                <a:off x="5176961" y="1346344"/>
                <a:ext cx="1036948" cy="370642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cxnSp>
            <p:nvCxnSpPr>
              <p:cNvPr id="21" name="直接箭头连接符 20">
                <a:extLst>
                  <a:ext uri="{FF2B5EF4-FFF2-40B4-BE49-F238E27FC236}">
                    <a16:creationId xmlns:a16="http://schemas.microsoft.com/office/drawing/2014/main" id="{5905DD7D-E5D6-400D-ABCD-B2DA1F0DBEC2}"/>
                  </a:ext>
                </a:extLst>
              </p:cNvPr>
              <p:cNvCxnSpPr>
                <a:cxnSpLocks/>
              </p:cNvCxnSpPr>
              <p:nvPr/>
            </p:nvCxnSpPr>
            <p:spPr>
              <a:xfrm>
                <a:off x="5695433" y="984220"/>
                <a:ext cx="0" cy="27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矩形 22">
              <a:extLst>
                <a:ext uri="{FF2B5EF4-FFF2-40B4-BE49-F238E27FC236}">
                  <a16:creationId xmlns:a16="http://schemas.microsoft.com/office/drawing/2014/main" id="{02E47A9F-C34D-4791-89F1-25570C7A9A5B}"/>
                </a:ext>
              </a:extLst>
            </p:cNvPr>
            <p:cNvSpPr/>
            <p:nvPr/>
          </p:nvSpPr>
          <p:spPr>
            <a:xfrm>
              <a:off x="6923567" y="5378407"/>
              <a:ext cx="4243708" cy="10463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317CD259-C522-41E4-88D2-7F34DB25D882}"/>
                </a:ext>
              </a:extLst>
            </p:cNvPr>
            <p:cNvSpPr txBox="1"/>
            <p:nvPr/>
          </p:nvSpPr>
          <p:spPr>
            <a:xfrm>
              <a:off x="8593720" y="6086228"/>
              <a:ext cx="903402" cy="338554"/>
            </a:xfrm>
            <a:prstGeom prst="rect">
              <a:avLst/>
            </a:prstGeom>
            <a:noFill/>
          </p:spPr>
          <p:txBody>
            <a:bodyPr wrap="square" rtlCol="0">
              <a:spAutoFit/>
            </a:bodyPr>
            <a:lstStyle/>
            <a:p>
              <a:r>
                <a:rPr lang="zh-CN" altLang="en-US" sz="1600" dirty="0"/>
                <a:t>方法区</a:t>
              </a:r>
            </a:p>
          </p:txBody>
        </p:sp>
        <p:sp>
          <p:nvSpPr>
            <p:cNvPr id="28" name="矩形: 圆角 27">
              <a:extLst>
                <a:ext uri="{FF2B5EF4-FFF2-40B4-BE49-F238E27FC236}">
                  <a16:creationId xmlns:a16="http://schemas.microsoft.com/office/drawing/2014/main" id="{CBB9CD55-4170-4802-9391-D28D5CC867BB}"/>
                </a:ext>
              </a:extLst>
            </p:cNvPr>
            <p:cNvSpPr/>
            <p:nvPr/>
          </p:nvSpPr>
          <p:spPr>
            <a:xfrm>
              <a:off x="9778677" y="1271083"/>
              <a:ext cx="1265144" cy="75324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局部变量</a:t>
              </a:r>
              <a:endParaRPr lang="en-US" altLang="zh-CN" sz="1400" dirty="0"/>
            </a:p>
            <a:p>
              <a:pPr algn="ctr"/>
              <a:r>
                <a:rPr lang="en-US" altLang="zh-CN" sz="1400" dirty="0"/>
                <a:t>user1</a:t>
              </a:r>
            </a:p>
            <a:p>
              <a:pPr algn="ctr"/>
              <a:r>
                <a:rPr lang="zh-CN" altLang="en-US" sz="1400" dirty="0"/>
                <a:t>（对象指针）</a:t>
              </a:r>
            </a:p>
          </p:txBody>
        </p:sp>
        <p:sp>
          <p:nvSpPr>
            <p:cNvPr id="29" name="矩形: 圆角 28">
              <a:extLst>
                <a:ext uri="{FF2B5EF4-FFF2-40B4-BE49-F238E27FC236}">
                  <a16:creationId xmlns:a16="http://schemas.microsoft.com/office/drawing/2014/main" id="{AA339953-C026-454C-AD12-C55302F07B68}"/>
                </a:ext>
              </a:extLst>
            </p:cNvPr>
            <p:cNvSpPr/>
            <p:nvPr/>
          </p:nvSpPr>
          <p:spPr>
            <a:xfrm>
              <a:off x="7048868" y="2838349"/>
              <a:ext cx="1278386"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数组</a:t>
              </a:r>
            </a:p>
          </p:txBody>
        </p:sp>
        <p:sp>
          <p:nvSpPr>
            <p:cNvPr id="30" name="矩形: 圆角 29">
              <a:extLst>
                <a:ext uri="{FF2B5EF4-FFF2-40B4-BE49-F238E27FC236}">
                  <a16:creationId xmlns:a16="http://schemas.microsoft.com/office/drawing/2014/main" id="{B4E816ED-C7F5-4D21-A79B-DD6B6D926E0B}"/>
                </a:ext>
              </a:extLst>
            </p:cNvPr>
            <p:cNvSpPr/>
            <p:nvPr/>
          </p:nvSpPr>
          <p:spPr>
            <a:xfrm>
              <a:off x="9778678" y="2115046"/>
              <a:ext cx="1265143" cy="1299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基本类型</a:t>
              </a:r>
              <a:endParaRPr lang="en-US" altLang="zh-CN" sz="1400" dirty="0"/>
            </a:p>
            <a:p>
              <a:pPr algn="ctr"/>
              <a:r>
                <a:rPr lang="en-US" altLang="zh-CN" sz="1400" dirty="0"/>
                <a:t>Int</a:t>
              </a:r>
            </a:p>
            <a:p>
              <a:pPr algn="ctr"/>
              <a:r>
                <a:rPr lang="en-US" altLang="zh-CN" sz="1400" dirty="0"/>
                <a:t>Float</a:t>
              </a:r>
            </a:p>
            <a:p>
              <a:pPr algn="ctr"/>
              <a:r>
                <a:rPr lang="en-US" altLang="zh-CN" sz="1400" dirty="0"/>
                <a:t>Boolean</a:t>
              </a:r>
            </a:p>
            <a:p>
              <a:pPr algn="ctr"/>
              <a:r>
                <a:rPr lang="en-US" altLang="zh-CN" sz="1400" dirty="0"/>
                <a:t>…</a:t>
              </a:r>
              <a:endParaRPr lang="zh-CN" altLang="en-US" sz="1400" dirty="0"/>
            </a:p>
          </p:txBody>
        </p:sp>
        <p:sp>
          <p:nvSpPr>
            <p:cNvPr id="33" name="矩形: 圆角 32">
              <a:extLst>
                <a:ext uri="{FF2B5EF4-FFF2-40B4-BE49-F238E27FC236}">
                  <a16:creationId xmlns:a16="http://schemas.microsoft.com/office/drawing/2014/main" id="{A58C4A57-4075-4D95-9A78-80617B94853A}"/>
                </a:ext>
              </a:extLst>
            </p:cNvPr>
            <p:cNvSpPr/>
            <p:nvPr/>
          </p:nvSpPr>
          <p:spPr>
            <a:xfrm>
              <a:off x="7048870" y="1452410"/>
              <a:ext cx="1278384" cy="40834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对象的实例</a:t>
              </a:r>
            </a:p>
          </p:txBody>
        </p:sp>
        <p:cxnSp>
          <p:nvCxnSpPr>
            <p:cNvPr id="35" name="直接箭头连接符 34">
              <a:extLst>
                <a:ext uri="{FF2B5EF4-FFF2-40B4-BE49-F238E27FC236}">
                  <a16:creationId xmlns:a16="http://schemas.microsoft.com/office/drawing/2014/main" id="{8FF2D135-B832-4EB3-8DD1-9A9F5C794B73}"/>
                </a:ext>
              </a:extLst>
            </p:cNvPr>
            <p:cNvCxnSpPr>
              <a:cxnSpLocks/>
              <a:stCxn id="28" idx="1"/>
              <a:endCxn id="33" idx="3"/>
            </p:cNvCxnSpPr>
            <p:nvPr/>
          </p:nvCxnSpPr>
          <p:spPr>
            <a:xfrm flipH="1">
              <a:off x="8327254" y="1647705"/>
              <a:ext cx="1451423" cy="887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圆角 35">
              <a:extLst>
                <a:ext uri="{FF2B5EF4-FFF2-40B4-BE49-F238E27FC236}">
                  <a16:creationId xmlns:a16="http://schemas.microsoft.com/office/drawing/2014/main" id="{8B970EB7-3D59-40A2-B881-19FEDE5CB3EF}"/>
                </a:ext>
              </a:extLst>
            </p:cNvPr>
            <p:cNvSpPr/>
            <p:nvPr/>
          </p:nvSpPr>
          <p:spPr>
            <a:xfrm>
              <a:off x="7048868" y="5474224"/>
              <a:ext cx="1278386" cy="78128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对象的方法</a:t>
              </a:r>
              <a:endParaRPr lang="en-US" altLang="zh-CN" sz="1400" dirty="0"/>
            </a:p>
            <a:p>
              <a:pPr algn="ctr"/>
              <a:r>
                <a:rPr lang="en-US" altLang="zh-CN" sz="1400" dirty="0" err="1"/>
                <a:t>getName</a:t>
              </a:r>
              <a:r>
                <a:rPr lang="en-US" altLang="zh-CN" sz="1400" dirty="0"/>
                <a:t>()</a:t>
              </a:r>
            </a:p>
            <a:p>
              <a:pPr algn="ctr"/>
              <a:r>
                <a:rPr lang="en-US" altLang="zh-CN" sz="1400" dirty="0"/>
                <a:t>…</a:t>
              </a:r>
              <a:endParaRPr lang="zh-CN" altLang="en-US" sz="1400" dirty="0"/>
            </a:p>
          </p:txBody>
        </p:sp>
        <p:sp>
          <p:nvSpPr>
            <p:cNvPr id="37" name="矩形: 圆角 36">
              <a:extLst>
                <a:ext uri="{FF2B5EF4-FFF2-40B4-BE49-F238E27FC236}">
                  <a16:creationId xmlns:a16="http://schemas.microsoft.com/office/drawing/2014/main" id="{BC3A41AF-BAC6-4C86-A0A1-EE9538C686E7}"/>
                </a:ext>
              </a:extLst>
            </p:cNvPr>
            <p:cNvSpPr/>
            <p:nvPr/>
          </p:nvSpPr>
          <p:spPr>
            <a:xfrm>
              <a:off x="9241350" y="5570603"/>
              <a:ext cx="1074655"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静态变量</a:t>
              </a:r>
            </a:p>
          </p:txBody>
        </p:sp>
        <p:cxnSp>
          <p:nvCxnSpPr>
            <p:cNvPr id="41" name="连接符: 肘形 40">
              <a:extLst>
                <a:ext uri="{FF2B5EF4-FFF2-40B4-BE49-F238E27FC236}">
                  <a16:creationId xmlns:a16="http://schemas.microsoft.com/office/drawing/2014/main" id="{7DBA821E-5503-4086-B735-BE32F3159100}"/>
                </a:ext>
              </a:extLst>
            </p:cNvPr>
            <p:cNvCxnSpPr>
              <a:cxnSpLocks/>
              <a:stCxn id="33" idx="1"/>
              <a:endCxn id="36" idx="1"/>
            </p:cNvCxnSpPr>
            <p:nvPr/>
          </p:nvCxnSpPr>
          <p:spPr>
            <a:xfrm rot="10800000" flipV="1">
              <a:off x="7048868" y="1656583"/>
              <a:ext cx="2" cy="4208282"/>
            </a:xfrm>
            <a:prstGeom prst="bentConnector3">
              <a:avLst>
                <a:gd name="adj1" fmla="val 11430100000"/>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D2F6CEBA-A308-4DAB-9A4A-F81284B5EAC4}"/>
                </a:ext>
              </a:extLst>
            </p:cNvPr>
            <p:cNvCxnSpPr>
              <a:cxnSpLocks/>
            </p:cNvCxnSpPr>
            <p:nvPr/>
          </p:nvCxnSpPr>
          <p:spPr>
            <a:xfrm>
              <a:off x="9606718" y="3977196"/>
              <a:ext cx="15605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DCF56C24-1A10-4B86-84B7-9EBB3593A3FB}"/>
                </a:ext>
              </a:extLst>
            </p:cNvPr>
            <p:cNvCxnSpPr>
              <a:cxnSpLocks/>
            </p:cNvCxnSpPr>
            <p:nvPr/>
          </p:nvCxnSpPr>
          <p:spPr>
            <a:xfrm>
              <a:off x="9606718" y="4404804"/>
              <a:ext cx="1560557"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E40114DD-E496-4CC1-B21C-7CF0D563853C}"/>
                </a:ext>
              </a:extLst>
            </p:cNvPr>
            <p:cNvSpPr txBox="1"/>
            <p:nvPr/>
          </p:nvSpPr>
          <p:spPr>
            <a:xfrm>
              <a:off x="9666281" y="4052653"/>
              <a:ext cx="1441420" cy="307777"/>
            </a:xfrm>
            <a:prstGeom prst="rect">
              <a:avLst/>
            </a:prstGeom>
            <a:noFill/>
          </p:spPr>
          <p:txBody>
            <a:bodyPr wrap="none" rtlCol="0">
              <a:spAutoFit/>
            </a:bodyPr>
            <a:lstStyle/>
            <a:p>
              <a:r>
                <a:rPr lang="zh-CN" altLang="en-US" sz="1400" dirty="0"/>
                <a:t>执行环境上下文</a:t>
              </a:r>
            </a:p>
          </p:txBody>
        </p:sp>
        <p:sp>
          <p:nvSpPr>
            <p:cNvPr id="86" name="文本框 85">
              <a:extLst>
                <a:ext uri="{FF2B5EF4-FFF2-40B4-BE49-F238E27FC236}">
                  <a16:creationId xmlns:a16="http://schemas.microsoft.com/office/drawing/2014/main" id="{654EA168-FCCF-483B-B980-F78FF503BFA3}"/>
                </a:ext>
              </a:extLst>
            </p:cNvPr>
            <p:cNvSpPr txBox="1"/>
            <p:nvPr/>
          </p:nvSpPr>
          <p:spPr>
            <a:xfrm>
              <a:off x="9959843" y="4435886"/>
              <a:ext cx="902811" cy="307777"/>
            </a:xfrm>
            <a:prstGeom prst="rect">
              <a:avLst/>
            </a:prstGeom>
            <a:noFill/>
          </p:spPr>
          <p:txBody>
            <a:bodyPr wrap="none" rtlCol="0">
              <a:spAutoFit/>
            </a:bodyPr>
            <a:lstStyle/>
            <a:p>
              <a:r>
                <a:rPr lang="zh-CN" altLang="en-US" sz="1400" dirty="0"/>
                <a:t>操作指令</a:t>
              </a:r>
            </a:p>
          </p:txBody>
        </p:sp>
      </p:grpSp>
      <p:sp>
        <p:nvSpPr>
          <p:cNvPr id="31" name="矩形: 圆角 30">
            <a:extLst>
              <a:ext uri="{FF2B5EF4-FFF2-40B4-BE49-F238E27FC236}">
                <a16:creationId xmlns:a16="http://schemas.microsoft.com/office/drawing/2014/main" id="{EC90E43B-F2DD-4F31-98E1-2385A4355DDA}"/>
              </a:ext>
            </a:extLst>
          </p:cNvPr>
          <p:cNvSpPr/>
          <p:nvPr/>
        </p:nvSpPr>
        <p:spPr>
          <a:xfrm>
            <a:off x="9778677" y="3480103"/>
            <a:ext cx="1278386"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arr1</a:t>
            </a:r>
            <a:endParaRPr lang="zh-CN" altLang="en-US" sz="1400" dirty="0"/>
          </a:p>
        </p:txBody>
      </p:sp>
      <p:cxnSp>
        <p:nvCxnSpPr>
          <p:cNvPr id="3" name="连接符: 肘形 2">
            <a:extLst>
              <a:ext uri="{FF2B5EF4-FFF2-40B4-BE49-F238E27FC236}">
                <a16:creationId xmlns:a16="http://schemas.microsoft.com/office/drawing/2014/main" id="{DF9D1E7A-4E83-4FDC-8843-802BEDF1413B}"/>
              </a:ext>
            </a:extLst>
          </p:cNvPr>
          <p:cNvCxnSpPr>
            <a:stCxn id="31" idx="1"/>
            <a:endCxn id="29" idx="3"/>
          </p:cNvCxnSpPr>
          <p:nvPr/>
        </p:nvCxnSpPr>
        <p:spPr>
          <a:xfrm rot="10800000">
            <a:off x="8327255" y="3042522"/>
            <a:ext cx="1451423" cy="6417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460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a:t>
            </a:r>
            <a:r>
              <a:rPr lang="zh-CN" altLang="en-US" dirty="0"/>
              <a:t>堆、栈、方发区的数据存储示例</a:t>
            </a:r>
          </a:p>
        </p:txBody>
      </p:sp>
      <p:sp>
        <p:nvSpPr>
          <p:cNvPr id="2" name="矩形 1">
            <a:extLst>
              <a:ext uri="{FF2B5EF4-FFF2-40B4-BE49-F238E27FC236}">
                <a16:creationId xmlns:a16="http://schemas.microsoft.com/office/drawing/2014/main" id="{F9C3F48F-9360-4E7D-804F-0D7214E86481}"/>
              </a:ext>
            </a:extLst>
          </p:cNvPr>
          <p:cNvSpPr/>
          <p:nvPr/>
        </p:nvSpPr>
        <p:spPr>
          <a:xfrm>
            <a:off x="599089" y="612844"/>
            <a:ext cx="10993821" cy="5816977"/>
          </a:xfrm>
          <a:prstGeom prst="rect">
            <a:avLst/>
          </a:prstGeom>
        </p:spPr>
        <p:txBody>
          <a:bodyPr wrap="square">
            <a:spAutoFit/>
          </a:bodyPr>
          <a:lstStyle/>
          <a:p>
            <a:r>
              <a:rPr lang="en-US" altLang="zh-CN" sz="1200" i="1" dirty="0">
                <a:solidFill>
                  <a:srgbClr val="00B050"/>
                </a:solidFill>
                <a:latin typeface="Verdana" panose="020B0604030504040204" pitchFamily="34" charset="0"/>
              </a:rPr>
              <a:t>AppMain.java</a:t>
            </a:r>
            <a:endParaRPr lang="en-US" altLang="zh-CN" sz="1200" dirty="0">
              <a:solidFill>
                <a:srgbClr val="00B050"/>
              </a:solidFill>
            </a:endParaRPr>
          </a:p>
          <a:p>
            <a:r>
              <a:rPr lang="en-US" altLang="zh-CN" sz="1200" dirty="0">
                <a:solidFill>
                  <a:srgbClr val="769436"/>
                </a:solidFill>
                <a:latin typeface="Verdana" panose="020B0604030504040204" pitchFamily="34" charset="0"/>
              </a:rPr>
              <a:t>//</a:t>
            </a:r>
            <a:r>
              <a:rPr lang="zh-CN" altLang="en-US" sz="1200" dirty="0">
                <a:solidFill>
                  <a:srgbClr val="769436"/>
                </a:solidFill>
                <a:latin typeface="Verdana" panose="020B0604030504040204" pitchFamily="34" charset="0"/>
              </a:rPr>
              <a:t>运行时</a:t>
            </a:r>
            <a:r>
              <a:rPr lang="en-US" altLang="zh-CN" sz="1200" dirty="0">
                <a:solidFill>
                  <a:srgbClr val="769436"/>
                </a:solidFill>
                <a:latin typeface="Verdana" panose="020B0604030504040204" pitchFamily="34" charset="0"/>
              </a:rPr>
              <a:t>, </a:t>
            </a:r>
            <a:r>
              <a:rPr lang="en-US" altLang="zh-CN" sz="1200" dirty="0" err="1">
                <a:solidFill>
                  <a:srgbClr val="769436"/>
                </a:solidFill>
                <a:latin typeface="Verdana" panose="020B0604030504040204" pitchFamily="34" charset="0"/>
              </a:rPr>
              <a:t>jvm</a:t>
            </a:r>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把</a:t>
            </a:r>
            <a:r>
              <a:rPr lang="en-US" altLang="zh-CN" sz="1200" dirty="0" err="1">
                <a:solidFill>
                  <a:srgbClr val="769436"/>
                </a:solidFill>
                <a:latin typeface="Verdana" panose="020B0604030504040204" pitchFamily="34" charset="0"/>
              </a:rPr>
              <a:t>appmain</a:t>
            </a:r>
            <a:r>
              <a:rPr lang="zh-CN" altLang="en-US" sz="1200" dirty="0">
                <a:solidFill>
                  <a:srgbClr val="769436"/>
                </a:solidFill>
                <a:latin typeface="Verdana" panose="020B0604030504040204" pitchFamily="34" charset="0"/>
              </a:rPr>
              <a:t>的信息都放入</a:t>
            </a:r>
            <a:r>
              <a:rPr lang="zh-CN" altLang="en-US" sz="1200" b="1" dirty="0">
                <a:solidFill>
                  <a:srgbClr val="002060"/>
                </a:solidFill>
                <a:latin typeface="Verdana" panose="020B0604030504040204" pitchFamily="34" charset="0"/>
              </a:rPr>
              <a:t>方法区</a:t>
            </a:r>
          </a:p>
          <a:p>
            <a:r>
              <a:rPr lang="en-US" altLang="zh-CN" sz="1200" dirty="0">
                <a:latin typeface="Verdana" panose="020B0604030504040204" pitchFamily="34" charset="0"/>
              </a:rPr>
              <a:t>public   class  </a:t>
            </a:r>
            <a:r>
              <a:rPr lang="en-US" altLang="zh-CN" sz="1200" dirty="0" err="1">
                <a:latin typeface="Verdana" panose="020B0604030504040204" pitchFamily="34" charset="0"/>
              </a:rPr>
              <a:t>AppMain</a:t>
            </a:r>
            <a:r>
              <a:rPr lang="en-US" altLang="zh-CN" sz="1200" dirty="0">
                <a:latin typeface="Verdana" panose="020B0604030504040204" pitchFamily="34" charset="0"/>
              </a:rPr>
              <a:t>                </a:t>
            </a:r>
            <a:endParaRPr lang="en-US" altLang="zh-CN" sz="1200" dirty="0"/>
          </a:p>
          <a:p>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//main </a:t>
            </a:r>
            <a:r>
              <a:rPr lang="zh-CN" altLang="en-US" sz="1200" dirty="0">
                <a:solidFill>
                  <a:srgbClr val="769436"/>
                </a:solidFill>
                <a:latin typeface="Verdana" panose="020B0604030504040204" pitchFamily="34" charset="0"/>
              </a:rPr>
              <a:t>方法本身放入</a:t>
            </a:r>
            <a:r>
              <a:rPr lang="zh-CN" altLang="en-US" sz="1200" b="1" dirty="0">
                <a:solidFill>
                  <a:srgbClr val="002060"/>
                </a:solidFill>
                <a:latin typeface="Verdana" panose="020B0604030504040204" pitchFamily="34" charset="0"/>
              </a:rPr>
              <a:t>方法区</a:t>
            </a:r>
            <a:r>
              <a:rPr lang="zh-CN" altLang="en-US" sz="1200" dirty="0">
                <a:latin typeface="Verdana" panose="020B0604030504040204" pitchFamily="34" charset="0"/>
              </a:rPr>
              <a:t>。</a:t>
            </a:r>
            <a:r>
              <a:rPr lang="zh-CN" altLang="en-US" sz="1200" dirty="0">
                <a:solidFill>
                  <a:schemeClr val="accent6">
                    <a:lumMod val="75000"/>
                  </a:schemeClr>
                </a:solidFill>
                <a:latin typeface="Verdana" panose="020B0604030504040204" pitchFamily="34" charset="0"/>
              </a:rPr>
              <a:t>调用</a:t>
            </a:r>
            <a:r>
              <a:rPr lang="en-US" altLang="zh-CN" sz="1200" dirty="0">
                <a:solidFill>
                  <a:schemeClr val="accent6">
                    <a:lumMod val="75000"/>
                  </a:schemeClr>
                </a:solidFill>
                <a:latin typeface="Verdana" panose="020B0604030504040204" pitchFamily="34" charset="0"/>
              </a:rPr>
              <a:t>main</a:t>
            </a:r>
            <a:r>
              <a:rPr lang="zh-CN" altLang="en-US" sz="1200" dirty="0">
                <a:solidFill>
                  <a:schemeClr val="accent6">
                    <a:lumMod val="75000"/>
                  </a:schemeClr>
                </a:solidFill>
                <a:latin typeface="Verdana" panose="020B0604030504040204" pitchFamily="34" charset="0"/>
              </a:rPr>
              <a:t>方法启动一个线程，创建了一个</a:t>
            </a:r>
            <a:r>
              <a:rPr lang="zh-CN" altLang="en-US" sz="1200" b="1" dirty="0">
                <a:solidFill>
                  <a:srgbClr val="C00000"/>
                </a:solidFill>
                <a:latin typeface="Verdana" panose="020B0604030504040204" pitchFamily="34" charset="0"/>
              </a:rPr>
              <a:t>栈区</a:t>
            </a:r>
            <a:endParaRPr lang="zh-CN" altLang="en-US" sz="1200" b="1" dirty="0">
              <a:solidFill>
                <a:srgbClr val="C00000"/>
              </a:solidFill>
            </a:endParaRPr>
          </a:p>
          <a:p>
            <a:pPr lvl="1"/>
            <a:r>
              <a:rPr lang="en-US" altLang="zh-CN" sz="1200" dirty="0">
                <a:latin typeface="Verdana" panose="020B0604030504040204" pitchFamily="34" charset="0"/>
              </a:rPr>
              <a:t>public   static   void  main(String[] </a:t>
            </a:r>
            <a:r>
              <a:rPr lang="en-US" altLang="zh-CN" sz="1200" dirty="0" err="1">
                <a:latin typeface="Verdana" panose="020B0604030504040204" pitchFamily="34" charset="0"/>
              </a:rPr>
              <a:t>args</a:t>
            </a:r>
            <a:r>
              <a:rPr lang="en-US" altLang="zh-CN" sz="1200" dirty="0">
                <a:latin typeface="Verdana" panose="020B0604030504040204" pitchFamily="34" charset="0"/>
              </a:rPr>
              <a:t>)  </a:t>
            </a:r>
            <a:endParaRPr lang="en-US" altLang="zh-CN" sz="1200" dirty="0"/>
          </a:p>
          <a:p>
            <a:pPr lvl="1"/>
            <a:r>
              <a:rPr lang="en-US" altLang="zh-CN" sz="1200" dirty="0">
                <a:latin typeface="Verdana" panose="020B0604030504040204" pitchFamily="34" charset="0"/>
              </a:rPr>
              <a:t>{</a:t>
            </a:r>
            <a:endParaRPr lang="en-US" altLang="zh-CN" sz="1200" dirty="0"/>
          </a:p>
          <a:p>
            <a:pPr lvl="2"/>
            <a:r>
              <a:rPr lang="en-US" altLang="zh-CN" sz="1200" dirty="0">
                <a:solidFill>
                  <a:srgbClr val="769436"/>
                </a:solidFill>
                <a:latin typeface="Verdana" panose="020B0604030504040204" pitchFamily="34" charset="0"/>
              </a:rPr>
              <a:t>//test1</a:t>
            </a:r>
            <a:r>
              <a:rPr lang="zh-CN" altLang="en-US" sz="1200" dirty="0">
                <a:solidFill>
                  <a:srgbClr val="769436"/>
                </a:solidFill>
                <a:latin typeface="Verdana" panose="020B0604030504040204" pitchFamily="34" charset="0"/>
              </a:rPr>
              <a:t>是对象引用指针，所以放到</a:t>
            </a:r>
            <a:r>
              <a:rPr lang="zh-CN" altLang="en-US" sz="1200" b="1" dirty="0">
                <a:solidFill>
                  <a:srgbClr val="C00000"/>
                </a:solidFill>
                <a:latin typeface="Verdana" panose="020B0604030504040204" pitchFamily="34" charset="0"/>
              </a:rPr>
              <a:t>栈区</a:t>
            </a:r>
            <a:r>
              <a:rPr lang="zh-CN" altLang="en-US" sz="1200" dirty="0">
                <a:solidFill>
                  <a:srgbClr val="769436"/>
                </a:solidFill>
                <a:latin typeface="Verdana" panose="020B0604030504040204" pitchFamily="34" charset="0"/>
              </a:rPr>
              <a:t>里， </a:t>
            </a:r>
            <a:r>
              <a:rPr lang="en-US" altLang="zh-CN" sz="1200" dirty="0">
                <a:solidFill>
                  <a:srgbClr val="769436"/>
                </a:solidFill>
                <a:latin typeface="Verdana" panose="020B0604030504040204" pitchFamily="34" charset="0"/>
              </a:rPr>
              <a:t>Sample</a:t>
            </a:r>
            <a:r>
              <a:rPr lang="zh-CN" altLang="en-US" sz="1200" dirty="0">
                <a:solidFill>
                  <a:srgbClr val="769436"/>
                </a:solidFill>
                <a:latin typeface="Verdana" panose="020B0604030504040204" pitchFamily="34" charset="0"/>
              </a:rPr>
              <a:t>是自定义对象实例应该放到</a:t>
            </a:r>
            <a:r>
              <a:rPr lang="zh-CN" altLang="en-US" sz="1200" b="1" dirty="0">
                <a:solidFill>
                  <a:srgbClr val="00B050"/>
                </a:solidFill>
                <a:latin typeface="Verdana" panose="020B0604030504040204" pitchFamily="34" charset="0"/>
              </a:rPr>
              <a:t>堆</a:t>
            </a:r>
            <a:r>
              <a:rPr lang="zh-CN" altLang="en-US" sz="1200" dirty="0">
                <a:solidFill>
                  <a:srgbClr val="769436"/>
                </a:solidFill>
                <a:latin typeface="Verdana" panose="020B0604030504040204" pitchFamily="34" charset="0"/>
              </a:rPr>
              <a:t>里面</a:t>
            </a:r>
            <a:endParaRPr lang="zh-CN" altLang="en-US" sz="1200" dirty="0"/>
          </a:p>
          <a:p>
            <a:pPr lvl="2"/>
            <a:r>
              <a:rPr lang="en-US" altLang="zh-CN" sz="1200" dirty="0">
                <a:latin typeface="Verdana" panose="020B0604030504040204" pitchFamily="34" charset="0"/>
              </a:rPr>
              <a:t>Sample test1 = new  Sample( " </a:t>
            </a:r>
            <a:r>
              <a:rPr lang="zh-CN" altLang="en-US" sz="1200" dirty="0">
                <a:latin typeface="Verdana" panose="020B0604030504040204" pitchFamily="34" charset="0"/>
              </a:rPr>
              <a:t>测试</a:t>
            </a:r>
            <a:r>
              <a:rPr lang="en-US" altLang="zh-CN" sz="1200" dirty="0">
                <a:latin typeface="Verdana" panose="020B0604030504040204" pitchFamily="34" charset="0"/>
              </a:rPr>
              <a:t>1 " );   </a:t>
            </a:r>
            <a:endParaRPr lang="zh-CN" altLang="en-US" sz="1200" dirty="0"/>
          </a:p>
          <a:p>
            <a:pPr lvl="2"/>
            <a:r>
              <a:rPr lang="en-US" altLang="zh-CN" sz="1200" dirty="0">
                <a:latin typeface="Verdana" panose="020B0604030504040204" pitchFamily="34" charset="0"/>
              </a:rPr>
              <a:t>Sample test2 = new  Sample( " </a:t>
            </a:r>
            <a:r>
              <a:rPr lang="zh-CN" altLang="en-US" sz="1200" dirty="0">
                <a:latin typeface="Verdana" panose="020B0604030504040204" pitchFamily="34" charset="0"/>
              </a:rPr>
              <a:t>测试</a:t>
            </a:r>
            <a:r>
              <a:rPr lang="en-US" altLang="zh-CN" sz="1200" dirty="0">
                <a:latin typeface="Verdana" panose="020B0604030504040204" pitchFamily="34" charset="0"/>
              </a:rPr>
              <a:t>2 " );</a:t>
            </a:r>
            <a:endParaRPr lang="zh-CN" altLang="en-US" sz="1200" dirty="0"/>
          </a:p>
          <a:p>
            <a:pPr lvl="2"/>
            <a:r>
              <a:rPr lang="en-US" altLang="zh-CN" sz="1200" dirty="0">
                <a:latin typeface="Verdana" panose="020B0604030504040204" pitchFamily="34" charset="0"/>
              </a:rPr>
              <a:t>test1.printName();</a:t>
            </a:r>
            <a:endParaRPr lang="en-US" altLang="zh-CN" sz="1200" dirty="0"/>
          </a:p>
          <a:p>
            <a:pPr lvl="2"/>
            <a:r>
              <a:rPr lang="en-US" altLang="zh-CN" sz="1200" dirty="0">
                <a:latin typeface="Verdana" panose="020B0604030504040204" pitchFamily="34" charset="0"/>
              </a:rPr>
              <a:t>test2.printName();</a:t>
            </a:r>
            <a:endParaRPr lang="en-US" altLang="zh-CN" sz="1200" dirty="0"/>
          </a:p>
          <a:p>
            <a:pPr lvl="1"/>
            <a:r>
              <a:rPr lang="en-US" altLang="zh-CN" sz="1200" dirty="0">
                <a:latin typeface="Verdana" panose="020B0604030504040204" pitchFamily="34" charset="0"/>
              </a:rPr>
              <a:t>}</a:t>
            </a:r>
            <a:endParaRPr lang="en-US" altLang="zh-CN" sz="1200" dirty="0"/>
          </a:p>
          <a:p>
            <a:r>
              <a:rPr lang="en-US" altLang="zh-CN" sz="1200" dirty="0">
                <a:latin typeface="Verdana" panose="020B0604030504040204" pitchFamily="34" charset="0"/>
              </a:rPr>
              <a:t>} </a:t>
            </a:r>
          </a:p>
          <a:p>
            <a:endParaRPr lang="en-US" altLang="zh-CN" sz="1200" dirty="0"/>
          </a:p>
          <a:p>
            <a:r>
              <a:rPr lang="en-US" altLang="zh-CN" sz="1200" i="1" dirty="0">
                <a:solidFill>
                  <a:srgbClr val="00B050"/>
                </a:solidFill>
                <a:latin typeface="Verdana" panose="020B0604030504040204" pitchFamily="34" charset="0"/>
              </a:rPr>
              <a:t>Sample.java</a:t>
            </a:r>
            <a:endParaRPr lang="en-US" altLang="zh-CN" sz="1200" dirty="0">
              <a:solidFill>
                <a:srgbClr val="00B050"/>
              </a:solidFill>
            </a:endParaRPr>
          </a:p>
          <a:p>
            <a:r>
              <a:rPr lang="en-US" altLang="zh-CN" sz="1200" dirty="0">
                <a:latin typeface="Verdana" panose="020B0604030504040204" pitchFamily="34" charset="0"/>
              </a:rPr>
              <a:t>public   class  Sample       </a:t>
            </a:r>
            <a:endParaRPr lang="en-US" altLang="zh-CN" sz="1200" dirty="0"/>
          </a:p>
          <a:p>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范例名称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private  name; </a:t>
            </a:r>
            <a:r>
              <a:rPr lang="en-US" altLang="zh-CN" sz="1200" dirty="0">
                <a:solidFill>
                  <a:srgbClr val="769436"/>
                </a:solidFill>
                <a:latin typeface="Verdana" panose="020B0604030504040204" pitchFamily="34" charset="0"/>
              </a:rPr>
              <a:t>//new Sample</a:t>
            </a:r>
            <a:r>
              <a:rPr lang="zh-CN" altLang="en-US" sz="1200" dirty="0">
                <a:solidFill>
                  <a:srgbClr val="769436"/>
                </a:solidFill>
                <a:latin typeface="Verdana" panose="020B0604030504040204" pitchFamily="34" charset="0"/>
              </a:rPr>
              <a:t>实例后， </a:t>
            </a:r>
            <a:r>
              <a:rPr lang="en-US" altLang="zh-CN" sz="1200" dirty="0">
                <a:solidFill>
                  <a:srgbClr val="769436"/>
                </a:solidFill>
                <a:latin typeface="Verdana" panose="020B0604030504040204" pitchFamily="34" charset="0"/>
              </a:rPr>
              <a:t>name </a:t>
            </a:r>
            <a:r>
              <a:rPr lang="zh-CN" altLang="en-US" sz="1200" dirty="0">
                <a:solidFill>
                  <a:srgbClr val="769436"/>
                </a:solidFill>
                <a:latin typeface="Verdana" panose="020B0604030504040204" pitchFamily="34" charset="0"/>
              </a:rPr>
              <a:t>引用放入</a:t>
            </a:r>
            <a:r>
              <a:rPr lang="zh-CN" altLang="en-US" sz="1200" b="1" dirty="0">
                <a:solidFill>
                  <a:srgbClr val="C00000"/>
                </a:solidFill>
                <a:latin typeface="Verdana" panose="020B0604030504040204" pitchFamily="34" charset="0"/>
              </a:rPr>
              <a:t>栈区</a:t>
            </a:r>
            <a:r>
              <a:rPr lang="zh-CN" altLang="en-US" sz="1200" dirty="0">
                <a:solidFill>
                  <a:srgbClr val="769436"/>
                </a:solidFill>
                <a:latin typeface="Verdana" panose="020B0604030504040204" pitchFamily="34" charset="0"/>
              </a:rPr>
              <a:t>里，  </a:t>
            </a:r>
            <a:r>
              <a:rPr lang="en-US" altLang="zh-CN" sz="1200" dirty="0">
                <a:solidFill>
                  <a:srgbClr val="769436"/>
                </a:solidFill>
                <a:latin typeface="Verdana" panose="020B0604030504040204" pitchFamily="34" charset="0"/>
              </a:rPr>
              <a:t>name </a:t>
            </a:r>
            <a:r>
              <a:rPr lang="zh-CN" altLang="en-US" sz="1200" dirty="0">
                <a:solidFill>
                  <a:srgbClr val="769436"/>
                </a:solidFill>
                <a:latin typeface="Verdana" panose="020B0604030504040204" pitchFamily="34" charset="0"/>
              </a:rPr>
              <a:t>对象实例放入</a:t>
            </a:r>
            <a:r>
              <a:rPr lang="zh-CN" altLang="en-US" sz="1200" b="1" dirty="0">
                <a:solidFill>
                  <a:srgbClr val="00B050"/>
                </a:solidFill>
                <a:latin typeface="Verdana" panose="020B0604030504040204" pitchFamily="34" charset="0"/>
              </a:rPr>
              <a:t>堆</a:t>
            </a:r>
            <a:r>
              <a:rPr lang="zh-CN" altLang="en-US" sz="1200" dirty="0">
                <a:solidFill>
                  <a:srgbClr val="769436"/>
                </a:solidFill>
                <a:latin typeface="Verdana" panose="020B0604030504040204" pitchFamily="34" charset="0"/>
              </a:rPr>
              <a:t>里</a:t>
            </a:r>
            <a:endParaRPr lang="zh-CN" altLang="en-US"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构造方法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public  Sample(String name)</a:t>
            </a:r>
            <a:endParaRPr lang="en-US" altLang="zh-CN" sz="1200" dirty="0"/>
          </a:p>
          <a:p>
            <a:pPr lvl="1"/>
            <a:r>
              <a:rPr lang="en-US" altLang="zh-CN" sz="1200" dirty="0">
                <a:latin typeface="Verdana" panose="020B0604030504040204" pitchFamily="34" charset="0"/>
              </a:rPr>
              <a:t>{</a:t>
            </a:r>
            <a:endParaRPr lang="en-US" altLang="zh-CN" sz="1200" dirty="0"/>
          </a:p>
          <a:p>
            <a:pPr lvl="2"/>
            <a:r>
              <a:rPr lang="en-US" altLang="zh-CN" sz="1200" dirty="0">
                <a:latin typeface="Verdana" panose="020B0604030504040204" pitchFamily="34" charset="0"/>
              </a:rPr>
              <a:t>this .name = name;</a:t>
            </a:r>
            <a:endParaRPr lang="en-US" altLang="zh-CN" sz="1200" dirty="0"/>
          </a:p>
          <a:p>
            <a:pPr lvl="1"/>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输出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public   void  </a:t>
            </a:r>
            <a:r>
              <a:rPr lang="en-US" altLang="zh-CN" sz="1200" dirty="0" err="1">
                <a:latin typeface="Verdana" panose="020B0604030504040204" pitchFamily="34" charset="0"/>
              </a:rPr>
              <a:t>printName</a:t>
            </a:r>
            <a:r>
              <a:rPr lang="en-US" altLang="zh-CN" sz="1200" dirty="0">
                <a:latin typeface="Verdana" panose="020B0604030504040204" pitchFamily="34" charset="0"/>
              </a:rPr>
              <a:t>()  </a:t>
            </a:r>
            <a:r>
              <a:rPr lang="en-US" altLang="zh-CN" sz="1200" dirty="0">
                <a:solidFill>
                  <a:srgbClr val="769436"/>
                </a:solidFill>
                <a:latin typeface="Verdana" panose="020B0604030504040204" pitchFamily="34" charset="0"/>
              </a:rPr>
              <a:t> //print</a:t>
            </a:r>
            <a:r>
              <a:rPr lang="zh-CN" altLang="en-US" sz="1200" dirty="0">
                <a:solidFill>
                  <a:srgbClr val="769436"/>
                </a:solidFill>
                <a:latin typeface="Verdana" panose="020B0604030504040204" pitchFamily="34" charset="0"/>
              </a:rPr>
              <a:t>方法本身放入 </a:t>
            </a:r>
            <a:r>
              <a:rPr lang="zh-CN" altLang="en-US" sz="1200" b="1" dirty="0">
                <a:solidFill>
                  <a:srgbClr val="002060"/>
                </a:solidFill>
                <a:latin typeface="Verdana" panose="020B0604030504040204" pitchFamily="34" charset="0"/>
              </a:rPr>
              <a:t>方法区</a:t>
            </a:r>
            <a:r>
              <a:rPr lang="zh-CN" altLang="en-US" sz="1200" dirty="0">
                <a:solidFill>
                  <a:srgbClr val="769436"/>
                </a:solidFill>
                <a:latin typeface="Verdana" panose="020B0604030504040204" pitchFamily="34" charset="0"/>
              </a:rPr>
              <a:t>里。</a:t>
            </a:r>
            <a:endParaRPr lang="zh-CN" altLang="en-US" sz="1200" dirty="0"/>
          </a:p>
          <a:p>
            <a:pPr lvl="1"/>
            <a:r>
              <a:rPr lang="en-US" altLang="zh-CN" sz="1200" dirty="0">
                <a:latin typeface="Verdana" panose="020B0604030504040204" pitchFamily="34" charset="0"/>
              </a:rPr>
              <a:t>{</a:t>
            </a:r>
            <a:endParaRPr lang="zh-CN" altLang="en-US" sz="1200" dirty="0"/>
          </a:p>
          <a:p>
            <a:pPr lvl="2"/>
            <a:r>
              <a:rPr lang="en-US" altLang="zh-CN" sz="1200" dirty="0" err="1">
                <a:latin typeface="Verdana" panose="020B0604030504040204" pitchFamily="34" charset="0"/>
              </a:rPr>
              <a:t>System.out.println</a:t>
            </a:r>
            <a:r>
              <a:rPr lang="en-US" altLang="zh-CN" sz="1200" dirty="0">
                <a:latin typeface="Verdana" panose="020B0604030504040204" pitchFamily="34" charset="0"/>
              </a:rPr>
              <a:t>(name);</a:t>
            </a:r>
            <a:endParaRPr lang="en-US" altLang="zh-CN" sz="1200" dirty="0"/>
          </a:p>
          <a:p>
            <a:pPr lvl="1"/>
            <a:r>
              <a:rPr lang="en-US" altLang="zh-CN" sz="1200" dirty="0">
                <a:latin typeface="Verdana" panose="020B0604030504040204" pitchFamily="34" charset="0"/>
              </a:rPr>
              <a:t>}</a:t>
            </a:r>
            <a:endParaRPr lang="en-US" altLang="zh-CN" sz="1200" dirty="0"/>
          </a:p>
          <a:p>
            <a:r>
              <a:rPr lang="en-US" altLang="zh-CN" sz="1200" dirty="0">
                <a:latin typeface="Verdana" panose="020B0604030504040204" pitchFamily="34" charset="0"/>
              </a:rPr>
              <a:t>} </a:t>
            </a:r>
            <a:endParaRPr lang="en-US" altLang="zh-CN" sz="1200" dirty="0">
              <a:effectLst/>
            </a:endParaRPr>
          </a:p>
        </p:txBody>
      </p:sp>
    </p:spTree>
    <p:extLst>
      <p:ext uri="{BB962C8B-B14F-4D97-AF65-F5344CB8AC3E}">
        <p14:creationId xmlns:p14="http://schemas.microsoft.com/office/powerpoint/2010/main" val="1316977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0" y="-9"/>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堆</a:t>
            </a:r>
            <a:r>
              <a:rPr lang="en-US" altLang="zh-CN" dirty="0"/>
              <a:t>—</a:t>
            </a:r>
            <a:r>
              <a:rPr lang="zh-CN" altLang="en-US" dirty="0"/>
              <a:t>垃圾回收机制示意图</a:t>
            </a:r>
          </a:p>
        </p:txBody>
      </p:sp>
      <p:sp>
        <p:nvSpPr>
          <p:cNvPr id="121" name="文本框 120">
            <a:extLst>
              <a:ext uri="{FF2B5EF4-FFF2-40B4-BE49-F238E27FC236}">
                <a16:creationId xmlns:a16="http://schemas.microsoft.com/office/drawing/2014/main" id="{CB9C2587-47FB-40D6-937C-3E8524701E2B}"/>
              </a:ext>
            </a:extLst>
          </p:cNvPr>
          <p:cNvSpPr txBox="1"/>
          <p:nvPr/>
        </p:nvSpPr>
        <p:spPr>
          <a:xfrm>
            <a:off x="324850" y="1525868"/>
            <a:ext cx="2353827" cy="954107"/>
          </a:xfrm>
          <a:prstGeom prst="rect">
            <a:avLst/>
          </a:prstGeom>
          <a:noFill/>
          <a:ln w="12700">
            <a:solidFill>
              <a:schemeClr val="tx1"/>
            </a:solidFill>
          </a:ln>
        </p:spPr>
        <p:txBody>
          <a:bodyPr wrap="square" rtlCol="0">
            <a:spAutoFit/>
          </a:bodyPr>
          <a:lstStyle/>
          <a:p>
            <a:r>
              <a:rPr lang="zh-CN" altLang="en-US" sz="1400" dirty="0"/>
              <a:t>新生代内存按照</a:t>
            </a:r>
            <a:r>
              <a:rPr lang="en-US" altLang="zh-CN" sz="1400" dirty="0"/>
              <a:t>8:1:1</a:t>
            </a:r>
            <a:r>
              <a:rPr lang="zh-CN" altLang="en-US" sz="1400" dirty="0"/>
              <a:t>的比例分为一个</a:t>
            </a:r>
            <a:r>
              <a:rPr lang="en-US" altLang="zh-CN" sz="1400" dirty="0"/>
              <a:t>Eden</a:t>
            </a:r>
            <a:r>
              <a:rPr lang="zh-CN" altLang="en-US" sz="1400" dirty="0"/>
              <a:t>区和两个</a:t>
            </a:r>
            <a:r>
              <a:rPr lang="en-US" altLang="zh-CN" sz="1400" dirty="0"/>
              <a:t>Survivor(survivor0,survivor1)</a:t>
            </a:r>
            <a:r>
              <a:rPr lang="zh-CN" altLang="en-US" sz="1400" dirty="0"/>
              <a:t>区</a:t>
            </a:r>
            <a:r>
              <a:rPr lang="en-US" altLang="zh-CN" sz="1400" dirty="0"/>
              <a:t>(</a:t>
            </a:r>
            <a:r>
              <a:rPr lang="zh-CN" altLang="en-US" sz="1400" dirty="0"/>
              <a:t>也叫</a:t>
            </a:r>
            <a:r>
              <a:rPr lang="en-US" altLang="zh-CN" sz="1400" dirty="0"/>
              <a:t>from</a:t>
            </a:r>
            <a:r>
              <a:rPr lang="zh-CN" altLang="en-US" sz="1400" dirty="0"/>
              <a:t>，</a:t>
            </a:r>
            <a:r>
              <a:rPr lang="en-US" altLang="zh-CN" sz="1400" dirty="0"/>
              <a:t>to)</a:t>
            </a:r>
            <a:endParaRPr lang="zh-CN" altLang="en-US" sz="1400" dirty="0"/>
          </a:p>
        </p:txBody>
      </p:sp>
      <p:sp>
        <p:nvSpPr>
          <p:cNvPr id="122" name="文本框 121">
            <a:extLst>
              <a:ext uri="{FF2B5EF4-FFF2-40B4-BE49-F238E27FC236}">
                <a16:creationId xmlns:a16="http://schemas.microsoft.com/office/drawing/2014/main" id="{03A45167-5091-499C-9A74-2D8397D1C55A}"/>
              </a:ext>
            </a:extLst>
          </p:cNvPr>
          <p:cNvSpPr txBox="1"/>
          <p:nvPr/>
        </p:nvSpPr>
        <p:spPr>
          <a:xfrm>
            <a:off x="330195" y="4459296"/>
            <a:ext cx="2353827" cy="523220"/>
          </a:xfrm>
          <a:prstGeom prst="rect">
            <a:avLst/>
          </a:prstGeom>
          <a:noFill/>
          <a:ln w="12700">
            <a:solidFill>
              <a:schemeClr val="tx1"/>
            </a:solidFill>
          </a:ln>
        </p:spPr>
        <p:txBody>
          <a:bodyPr wrap="square" rtlCol="0">
            <a:spAutoFit/>
          </a:bodyPr>
          <a:lstStyle/>
          <a:p>
            <a:r>
              <a:rPr lang="zh-CN" altLang="en-US" sz="1400" dirty="0"/>
              <a:t>老年代和新生代的内存大小比例一般为</a:t>
            </a:r>
            <a:r>
              <a:rPr lang="en-US" altLang="zh-CN" sz="1400" dirty="0"/>
              <a:t>3:1</a:t>
            </a:r>
            <a:r>
              <a:rPr lang="zh-CN" altLang="en-US" sz="1400" dirty="0"/>
              <a:t>或</a:t>
            </a:r>
            <a:r>
              <a:rPr lang="en-US" altLang="zh-CN" sz="1400" dirty="0"/>
              <a:t>2:1</a:t>
            </a:r>
            <a:endParaRPr lang="zh-CN" altLang="en-US" sz="1400" dirty="0"/>
          </a:p>
        </p:txBody>
      </p:sp>
      <p:grpSp>
        <p:nvGrpSpPr>
          <p:cNvPr id="4" name="组合 3">
            <a:extLst>
              <a:ext uri="{FF2B5EF4-FFF2-40B4-BE49-F238E27FC236}">
                <a16:creationId xmlns:a16="http://schemas.microsoft.com/office/drawing/2014/main" id="{02D44929-2F19-46B3-8AA1-58534AE08318}"/>
              </a:ext>
            </a:extLst>
          </p:cNvPr>
          <p:cNvGrpSpPr/>
          <p:nvPr/>
        </p:nvGrpSpPr>
        <p:grpSpPr>
          <a:xfrm>
            <a:off x="2859983" y="473535"/>
            <a:ext cx="9062730" cy="5910929"/>
            <a:chOff x="2859983" y="473535"/>
            <a:chExt cx="9062730" cy="5910929"/>
          </a:xfrm>
        </p:grpSpPr>
        <p:grpSp>
          <p:nvGrpSpPr>
            <p:cNvPr id="109" name="组合 108">
              <a:extLst>
                <a:ext uri="{FF2B5EF4-FFF2-40B4-BE49-F238E27FC236}">
                  <a16:creationId xmlns:a16="http://schemas.microsoft.com/office/drawing/2014/main" id="{2C4FAE75-8F66-4314-B2CB-C1F241C376FE}"/>
                </a:ext>
              </a:extLst>
            </p:cNvPr>
            <p:cNvGrpSpPr/>
            <p:nvPr/>
          </p:nvGrpSpPr>
          <p:grpSpPr>
            <a:xfrm>
              <a:off x="2859983" y="473535"/>
              <a:ext cx="9062730" cy="5910929"/>
              <a:chOff x="2052115" y="527312"/>
              <a:chExt cx="9062730" cy="5910929"/>
            </a:xfrm>
          </p:grpSpPr>
          <p:sp>
            <p:nvSpPr>
              <p:cNvPr id="9" name="矩形: 圆角 8">
                <a:extLst>
                  <a:ext uri="{FF2B5EF4-FFF2-40B4-BE49-F238E27FC236}">
                    <a16:creationId xmlns:a16="http://schemas.microsoft.com/office/drawing/2014/main" id="{F1A4D849-5775-4D4A-BEBA-EC1B50AC3DAA}"/>
                  </a:ext>
                </a:extLst>
              </p:cNvPr>
              <p:cNvSpPr/>
              <p:nvPr/>
            </p:nvSpPr>
            <p:spPr>
              <a:xfrm>
                <a:off x="6096000" y="888783"/>
                <a:ext cx="1846555"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t>User user1 =new User()</a:t>
                </a:r>
                <a:endParaRPr lang="zh-CN" altLang="en-US" sz="1200" dirty="0"/>
              </a:p>
            </p:txBody>
          </p:sp>
          <p:grpSp>
            <p:nvGrpSpPr>
              <p:cNvPr id="55" name="组合 54">
                <a:extLst>
                  <a:ext uri="{FF2B5EF4-FFF2-40B4-BE49-F238E27FC236}">
                    <a16:creationId xmlns:a16="http://schemas.microsoft.com/office/drawing/2014/main" id="{32B515CD-3E4C-4F74-BF7C-7BB1C06C4116}"/>
                  </a:ext>
                </a:extLst>
              </p:cNvPr>
              <p:cNvGrpSpPr/>
              <p:nvPr/>
            </p:nvGrpSpPr>
            <p:grpSpPr>
              <a:xfrm>
                <a:off x="2052115" y="527312"/>
                <a:ext cx="2503502" cy="5811343"/>
                <a:chOff x="2052115" y="527312"/>
                <a:chExt cx="2503502" cy="5811343"/>
              </a:xfrm>
            </p:grpSpPr>
            <p:grpSp>
              <p:nvGrpSpPr>
                <p:cNvPr id="13" name="组合 12">
                  <a:extLst>
                    <a:ext uri="{FF2B5EF4-FFF2-40B4-BE49-F238E27FC236}">
                      <a16:creationId xmlns:a16="http://schemas.microsoft.com/office/drawing/2014/main" id="{888382EE-BEAE-4920-8713-F24C3579F315}"/>
                    </a:ext>
                  </a:extLst>
                </p:cNvPr>
                <p:cNvGrpSpPr/>
                <p:nvPr/>
              </p:nvGrpSpPr>
              <p:grpSpPr>
                <a:xfrm>
                  <a:off x="2709062" y="888676"/>
                  <a:ext cx="1846555" cy="5445309"/>
                  <a:chOff x="2630078" y="2326734"/>
                  <a:chExt cx="1036948" cy="3706421"/>
                </a:xfrm>
              </p:grpSpPr>
              <p:sp>
                <p:nvSpPr>
                  <p:cNvPr id="8" name="矩形 7">
                    <a:extLst>
                      <a:ext uri="{FF2B5EF4-FFF2-40B4-BE49-F238E27FC236}">
                        <a16:creationId xmlns:a16="http://schemas.microsoft.com/office/drawing/2014/main" id="{D5661055-821F-424E-B719-62EDD20A6DA1}"/>
                      </a:ext>
                    </a:extLst>
                  </p:cNvPr>
                  <p:cNvSpPr/>
                  <p:nvPr/>
                </p:nvSpPr>
                <p:spPr>
                  <a:xfrm>
                    <a:off x="2630078" y="2326734"/>
                    <a:ext cx="1036948" cy="791852"/>
                  </a:xfrm>
                  <a:prstGeom prst="rect">
                    <a:avLst/>
                  </a:prstGeom>
                  <a:ln w="127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tLang="zh-CN" sz="1400" dirty="0"/>
                  </a:p>
                  <a:p>
                    <a:pPr algn="ctr"/>
                    <a:endParaRPr lang="en-US" altLang="zh-CN" sz="1400" dirty="0"/>
                  </a:p>
                </p:txBody>
              </p:sp>
              <p:sp>
                <p:nvSpPr>
                  <p:cNvPr id="10" name="矩形 9">
                    <a:extLst>
                      <a:ext uri="{FF2B5EF4-FFF2-40B4-BE49-F238E27FC236}">
                        <a16:creationId xmlns:a16="http://schemas.microsoft.com/office/drawing/2014/main" id="{7529750C-B3A6-41E8-885A-E0DEFA34B2CF}"/>
                      </a:ext>
                    </a:extLst>
                  </p:cNvPr>
                  <p:cNvSpPr/>
                  <p:nvPr/>
                </p:nvSpPr>
                <p:spPr>
                  <a:xfrm>
                    <a:off x="2630078" y="3118586"/>
                    <a:ext cx="1036948" cy="378758"/>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dirty="0"/>
                  </a:p>
                  <a:p>
                    <a:pPr algn="ctr"/>
                    <a:r>
                      <a:rPr lang="en-US" altLang="zh-CN" sz="1200" dirty="0"/>
                      <a:t>S0</a:t>
                    </a:r>
                    <a:r>
                      <a:rPr lang="zh-CN" altLang="en-US" sz="1200" dirty="0"/>
                      <a:t>和</a:t>
                    </a:r>
                    <a:r>
                      <a:rPr lang="en-US" altLang="zh-CN" sz="1200" dirty="0"/>
                      <a:t>S1</a:t>
                    </a:r>
                    <a:r>
                      <a:rPr lang="zh-CN" altLang="en-US" sz="1200" dirty="0"/>
                      <a:t>是互换的</a:t>
                    </a:r>
                  </a:p>
                </p:txBody>
              </p:sp>
              <p:sp>
                <p:nvSpPr>
                  <p:cNvPr id="11" name="矩形 10">
                    <a:extLst>
                      <a:ext uri="{FF2B5EF4-FFF2-40B4-BE49-F238E27FC236}">
                        <a16:creationId xmlns:a16="http://schemas.microsoft.com/office/drawing/2014/main" id="{D32170FB-9966-47D0-A332-E41F3F938A13}"/>
                      </a:ext>
                    </a:extLst>
                  </p:cNvPr>
                  <p:cNvSpPr/>
                  <p:nvPr/>
                </p:nvSpPr>
                <p:spPr>
                  <a:xfrm>
                    <a:off x="2630078" y="3497344"/>
                    <a:ext cx="1036948" cy="413094"/>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S1</a:t>
                    </a:r>
                    <a:r>
                      <a:rPr lang="zh-CN" altLang="en-US" sz="1200" dirty="0"/>
                      <a:t>始终为空</a:t>
                    </a:r>
                  </a:p>
                </p:txBody>
              </p:sp>
              <p:sp>
                <p:nvSpPr>
                  <p:cNvPr id="12" name="矩形 11">
                    <a:extLst>
                      <a:ext uri="{FF2B5EF4-FFF2-40B4-BE49-F238E27FC236}">
                        <a16:creationId xmlns:a16="http://schemas.microsoft.com/office/drawing/2014/main" id="{C039B9DC-197A-4256-90CC-519800C2F01B}"/>
                      </a:ext>
                    </a:extLst>
                  </p:cNvPr>
                  <p:cNvSpPr/>
                  <p:nvPr/>
                </p:nvSpPr>
                <p:spPr>
                  <a:xfrm>
                    <a:off x="2630078" y="3910437"/>
                    <a:ext cx="1036948" cy="2122718"/>
                  </a:xfrm>
                  <a:prstGeom prst="rect">
                    <a:avLst/>
                  </a:prstGeom>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400" dirty="0"/>
                  </a:p>
                </p:txBody>
              </p:sp>
            </p:grpSp>
            <p:sp>
              <p:nvSpPr>
                <p:cNvPr id="2" name="左大括号 1">
                  <a:extLst>
                    <a:ext uri="{FF2B5EF4-FFF2-40B4-BE49-F238E27FC236}">
                      <a16:creationId xmlns:a16="http://schemas.microsoft.com/office/drawing/2014/main" id="{B15135C3-5C35-4D2A-9A64-F2B2BD4D9AA7}"/>
                    </a:ext>
                  </a:extLst>
                </p:cNvPr>
                <p:cNvSpPr/>
                <p:nvPr/>
              </p:nvSpPr>
              <p:spPr>
                <a:xfrm>
                  <a:off x="2414726" y="893347"/>
                  <a:ext cx="294336" cy="23267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2" name="左大括号 31">
                  <a:extLst>
                    <a:ext uri="{FF2B5EF4-FFF2-40B4-BE49-F238E27FC236}">
                      <a16:creationId xmlns:a16="http://schemas.microsoft.com/office/drawing/2014/main" id="{CE362E93-6033-4DCC-9C6D-112514013B40}"/>
                    </a:ext>
                  </a:extLst>
                </p:cNvPr>
                <p:cNvSpPr/>
                <p:nvPr/>
              </p:nvSpPr>
              <p:spPr>
                <a:xfrm>
                  <a:off x="2414726" y="3220052"/>
                  <a:ext cx="294336" cy="31186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6EDA522-321C-49CE-B97E-4C876FB3E837}"/>
                    </a:ext>
                  </a:extLst>
                </p:cNvPr>
                <p:cNvSpPr txBox="1"/>
                <p:nvPr/>
              </p:nvSpPr>
              <p:spPr>
                <a:xfrm>
                  <a:off x="2052115" y="1696287"/>
                  <a:ext cx="430887" cy="707886"/>
                </a:xfrm>
                <a:prstGeom prst="rect">
                  <a:avLst/>
                </a:prstGeom>
                <a:noFill/>
              </p:spPr>
              <p:txBody>
                <a:bodyPr vert="eaVert" wrap="none" rtlCol="0">
                  <a:spAutoFit/>
                </a:bodyPr>
                <a:lstStyle/>
                <a:p>
                  <a:r>
                    <a:rPr lang="zh-CN" altLang="en-US" sz="1600" dirty="0"/>
                    <a:t>新生代</a:t>
                  </a:r>
                </a:p>
              </p:txBody>
            </p:sp>
            <p:sp>
              <p:nvSpPr>
                <p:cNvPr id="34" name="文本框 33">
                  <a:extLst>
                    <a:ext uri="{FF2B5EF4-FFF2-40B4-BE49-F238E27FC236}">
                      <a16:creationId xmlns:a16="http://schemas.microsoft.com/office/drawing/2014/main" id="{46456A63-AF68-49C3-8F55-502BE4B65113}"/>
                    </a:ext>
                  </a:extLst>
                </p:cNvPr>
                <p:cNvSpPr txBox="1"/>
                <p:nvPr/>
              </p:nvSpPr>
              <p:spPr>
                <a:xfrm>
                  <a:off x="2055678" y="4423075"/>
                  <a:ext cx="430887" cy="707886"/>
                </a:xfrm>
                <a:prstGeom prst="rect">
                  <a:avLst/>
                </a:prstGeom>
                <a:noFill/>
              </p:spPr>
              <p:txBody>
                <a:bodyPr vert="eaVert" wrap="none" rtlCol="0">
                  <a:spAutoFit/>
                </a:bodyPr>
                <a:lstStyle/>
                <a:p>
                  <a:r>
                    <a:rPr lang="zh-CN" altLang="en-US" sz="1600" dirty="0"/>
                    <a:t>老年代</a:t>
                  </a:r>
                </a:p>
              </p:txBody>
            </p:sp>
            <p:sp>
              <p:nvSpPr>
                <p:cNvPr id="7" name="文本框 6">
                  <a:extLst>
                    <a:ext uri="{FF2B5EF4-FFF2-40B4-BE49-F238E27FC236}">
                      <a16:creationId xmlns:a16="http://schemas.microsoft.com/office/drawing/2014/main" id="{7F5DE130-74F4-425D-9D76-E5396B406BA5}"/>
                    </a:ext>
                  </a:extLst>
                </p:cNvPr>
                <p:cNvSpPr txBox="1"/>
                <p:nvPr/>
              </p:nvSpPr>
              <p:spPr>
                <a:xfrm>
                  <a:off x="3412588" y="527312"/>
                  <a:ext cx="415498" cy="369332"/>
                </a:xfrm>
                <a:prstGeom prst="rect">
                  <a:avLst/>
                </a:prstGeom>
                <a:noFill/>
              </p:spPr>
              <p:txBody>
                <a:bodyPr wrap="none" rtlCol="0">
                  <a:spAutoFit/>
                </a:bodyPr>
                <a:lstStyle/>
                <a:p>
                  <a:r>
                    <a:rPr lang="zh-CN" altLang="en-US" dirty="0"/>
                    <a:t>堆</a:t>
                  </a:r>
                </a:p>
              </p:txBody>
            </p:sp>
            <p:sp>
              <p:nvSpPr>
                <p:cNvPr id="17" name="矩形: 圆角 16">
                  <a:extLst>
                    <a:ext uri="{FF2B5EF4-FFF2-40B4-BE49-F238E27FC236}">
                      <a16:creationId xmlns:a16="http://schemas.microsoft.com/office/drawing/2014/main" id="{FEDA6B9D-468F-407A-8E7F-706D4305C443}"/>
                    </a:ext>
                  </a:extLst>
                </p:cNvPr>
                <p:cNvSpPr/>
                <p:nvPr/>
              </p:nvSpPr>
              <p:spPr>
                <a:xfrm>
                  <a:off x="2840059" y="1375404"/>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User {name=</a:t>
                  </a:r>
                  <a:r>
                    <a:rPr lang="zh-CN" altLang="en-US" sz="1200" dirty="0"/>
                    <a:t>‘张三’</a:t>
                  </a:r>
                  <a:r>
                    <a:rPr lang="en-US" altLang="zh-CN" sz="1200" dirty="0"/>
                    <a:t>}</a:t>
                  </a:r>
                </a:p>
              </p:txBody>
            </p:sp>
          </p:grpSp>
          <p:cxnSp>
            <p:nvCxnSpPr>
              <p:cNvPr id="26" name="连接符: 肘形 25">
                <a:extLst>
                  <a:ext uri="{FF2B5EF4-FFF2-40B4-BE49-F238E27FC236}">
                    <a16:creationId xmlns:a16="http://schemas.microsoft.com/office/drawing/2014/main" id="{9C2058C2-63B6-4425-B3A8-6522FAB2A16F}"/>
                  </a:ext>
                </a:extLst>
              </p:cNvPr>
              <p:cNvCxnSpPr>
                <a:cxnSpLocks/>
                <a:stCxn id="9" idx="1"/>
                <a:endCxn id="17" idx="0"/>
              </p:cNvCxnSpPr>
              <p:nvPr/>
            </p:nvCxnSpPr>
            <p:spPr>
              <a:xfrm rot="10800000" flipV="1">
                <a:off x="3620338" y="1073448"/>
                <a:ext cx="2475663" cy="3019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B08ED032-CD5A-4D81-834A-A3455C4C0B0E}"/>
                  </a:ext>
                </a:extLst>
              </p:cNvPr>
              <p:cNvGrpSpPr/>
              <p:nvPr/>
            </p:nvGrpSpPr>
            <p:grpSpPr>
              <a:xfrm>
                <a:off x="9268290" y="536140"/>
                <a:ext cx="1846555" cy="5802515"/>
                <a:chOff x="9268290" y="536140"/>
                <a:chExt cx="1846555" cy="5802515"/>
              </a:xfrm>
            </p:grpSpPr>
            <p:sp>
              <p:nvSpPr>
                <p:cNvPr id="5" name="矩形 4">
                  <a:extLst>
                    <a:ext uri="{FF2B5EF4-FFF2-40B4-BE49-F238E27FC236}">
                      <a16:creationId xmlns:a16="http://schemas.microsoft.com/office/drawing/2014/main" id="{585D7B2D-5A8C-45B6-8532-9D8D57FD9A26}"/>
                    </a:ext>
                  </a:extLst>
                </p:cNvPr>
                <p:cNvSpPr/>
                <p:nvPr/>
              </p:nvSpPr>
              <p:spPr>
                <a:xfrm>
                  <a:off x="9268290" y="893347"/>
                  <a:ext cx="1846555" cy="544530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1D076E1C-6617-4723-9007-110BD9E91620}"/>
                    </a:ext>
                  </a:extLst>
                </p:cNvPr>
                <p:cNvSpPr txBox="1"/>
                <p:nvPr/>
              </p:nvSpPr>
              <p:spPr>
                <a:xfrm>
                  <a:off x="9983818" y="536140"/>
                  <a:ext cx="415498" cy="369332"/>
                </a:xfrm>
                <a:prstGeom prst="rect">
                  <a:avLst/>
                </a:prstGeom>
                <a:noFill/>
              </p:spPr>
              <p:txBody>
                <a:bodyPr wrap="none" rtlCol="0">
                  <a:spAutoFit/>
                </a:bodyPr>
                <a:lstStyle/>
                <a:p>
                  <a:r>
                    <a:rPr lang="zh-CN" altLang="en-US" dirty="0"/>
                    <a:t>栈</a:t>
                  </a:r>
                </a:p>
              </p:txBody>
            </p:sp>
            <p:sp>
              <p:nvSpPr>
                <p:cNvPr id="45" name="矩形: 圆角 44">
                  <a:extLst>
                    <a:ext uri="{FF2B5EF4-FFF2-40B4-BE49-F238E27FC236}">
                      <a16:creationId xmlns:a16="http://schemas.microsoft.com/office/drawing/2014/main" id="{9824E838-E8CC-4800-8EF5-C7B632343A70}"/>
                    </a:ext>
                  </a:extLst>
                </p:cNvPr>
                <p:cNvSpPr/>
                <p:nvPr/>
              </p:nvSpPr>
              <p:spPr>
                <a:xfrm>
                  <a:off x="9448534" y="1375404"/>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user1</a:t>
                  </a:r>
                </a:p>
              </p:txBody>
            </p:sp>
          </p:grpSp>
          <p:cxnSp>
            <p:nvCxnSpPr>
              <p:cNvPr id="43" name="连接符: 肘形 42">
                <a:extLst>
                  <a:ext uri="{FF2B5EF4-FFF2-40B4-BE49-F238E27FC236}">
                    <a16:creationId xmlns:a16="http://schemas.microsoft.com/office/drawing/2014/main" id="{F8C4D271-0E44-4B07-A91A-05983A59BF8D}"/>
                  </a:ext>
                </a:extLst>
              </p:cNvPr>
              <p:cNvCxnSpPr>
                <a:cxnSpLocks/>
                <a:stCxn id="9" idx="3"/>
                <a:endCxn id="45" idx="0"/>
              </p:cNvCxnSpPr>
              <p:nvPr/>
            </p:nvCxnSpPr>
            <p:spPr>
              <a:xfrm>
                <a:off x="7942555" y="1073449"/>
                <a:ext cx="2286257" cy="3019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1796C92D-6632-498B-B60A-E9983D587A9D}"/>
                  </a:ext>
                </a:extLst>
              </p:cNvPr>
              <p:cNvCxnSpPr>
                <a:cxnSpLocks/>
                <a:stCxn id="45" idx="1"/>
                <a:endCxn id="17" idx="3"/>
              </p:cNvCxnSpPr>
              <p:nvPr/>
            </p:nvCxnSpPr>
            <p:spPr>
              <a:xfrm flipH="1">
                <a:off x="4400615" y="1536914"/>
                <a:ext cx="5047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08634D36-AC53-4E01-9B29-5ADAB651CEC1}"/>
                  </a:ext>
                </a:extLst>
              </p:cNvPr>
              <p:cNvSpPr txBox="1"/>
              <p:nvPr/>
            </p:nvSpPr>
            <p:spPr>
              <a:xfrm>
                <a:off x="6156778" y="1336859"/>
                <a:ext cx="1510350" cy="400110"/>
              </a:xfrm>
              <a:prstGeom prst="rect">
                <a:avLst/>
              </a:prstGeom>
              <a:noFill/>
            </p:spPr>
            <p:txBody>
              <a:bodyPr wrap="none" rtlCol="0">
                <a:spAutoFit/>
              </a:bodyPr>
              <a:lstStyle/>
              <a:p>
                <a:r>
                  <a:rPr lang="zh-CN" altLang="en-US" sz="1000" dirty="0"/>
                  <a:t>局部变量</a:t>
                </a:r>
                <a:r>
                  <a:rPr lang="en-US" altLang="zh-CN" sz="1000" dirty="0"/>
                  <a:t>user1</a:t>
                </a:r>
                <a:r>
                  <a:rPr lang="zh-CN" altLang="en-US" sz="1000" dirty="0"/>
                  <a:t>指针指向</a:t>
                </a:r>
                <a:endParaRPr lang="en-US" altLang="zh-CN" sz="1000" dirty="0"/>
              </a:p>
              <a:p>
                <a:r>
                  <a:rPr lang="zh-CN" altLang="en-US" sz="1000" dirty="0"/>
                  <a:t>堆中对象的实例</a:t>
                </a:r>
              </a:p>
            </p:txBody>
          </p:sp>
          <p:sp>
            <p:nvSpPr>
              <p:cNvPr id="61" name="文本框 60">
                <a:extLst>
                  <a:ext uri="{FF2B5EF4-FFF2-40B4-BE49-F238E27FC236}">
                    <a16:creationId xmlns:a16="http://schemas.microsoft.com/office/drawing/2014/main" id="{D558D7F8-2A38-4F83-AF3C-ED3994D70856}"/>
                  </a:ext>
                </a:extLst>
              </p:cNvPr>
              <p:cNvSpPr txBox="1"/>
              <p:nvPr/>
            </p:nvSpPr>
            <p:spPr>
              <a:xfrm>
                <a:off x="4597753" y="873391"/>
                <a:ext cx="1484702" cy="400110"/>
              </a:xfrm>
              <a:prstGeom prst="rect">
                <a:avLst/>
              </a:prstGeom>
              <a:noFill/>
            </p:spPr>
            <p:txBody>
              <a:bodyPr wrap="none" rtlCol="0">
                <a:spAutoFit/>
              </a:bodyPr>
              <a:lstStyle/>
              <a:p>
                <a:r>
                  <a:rPr lang="zh-CN" altLang="en-US" sz="1000" dirty="0"/>
                  <a:t>新</a:t>
                </a:r>
                <a:r>
                  <a:rPr lang="en-US" altLang="zh-CN" sz="1000" dirty="0"/>
                  <a:t>new</a:t>
                </a:r>
                <a:r>
                  <a:rPr lang="zh-CN" altLang="en-US" sz="1000" dirty="0"/>
                  <a:t>的对象实例数据</a:t>
                </a:r>
                <a:endParaRPr lang="en-US" altLang="zh-CN" sz="1000" dirty="0"/>
              </a:p>
              <a:p>
                <a:r>
                  <a:rPr lang="zh-CN" altLang="en-US" sz="1000" dirty="0"/>
                  <a:t>存放在堆中的</a:t>
                </a:r>
                <a:r>
                  <a:rPr lang="en-US" altLang="zh-CN" sz="1000" dirty="0"/>
                  <a:t>Eden</a:t>
                </a:r>
                <a:r>
                  <a:rPr lang="zh-CN" altLang="en-US" sz="1000" dirty="0"/>
                  <a:t>区域</a:t>
                </a:r>
              </a:p>
            </p:txBody>
          </p:sp>
          <p:sp>
            <p:nvSpPr>
              <p:cNvPr id="62" name="文本框 61">
                <a:extLst>
                  <a:ext uri="{FF2B5EF4-FFF2-40B4-BE49-F238E27FC236}">
                    <a16:creationId xmlns:a16="http://schemas.microsoft.com/office/drawing/2014/main" id="{C88A6E63-2D43-46C5-ABA7-8BED262F6862}"/>
                  </a:ext>
                </a:extLst>
              </p:cNvPr>
              <p:cNvSpPr txBox="1"/>
              <p:nvPr/>
            </p:nvSpPr>
            <p:spPr>
              <a:xfrm>
                <a:off x="8002081" y="856427"/>
                <a:ext cx="1180131" cy="400110"/>
              </a:xfrm>
              <a:prstGeom prst="rect">
                <a:avLst/>
              </a:prstGeom>
              <a:noFill/>
            </p:spPr>
            <p:txBody>
              <a:bodyPr wrap="none" rtlCol="0">
                <a:spAutoFit/>
              </a:bodyPr>
              <a:lstStyle/>
              <a:p>
                <a:r>
                  <a:rPr lang="zh-CN" altLang="en-US" sz="1000" dirty="0"/>
                  <a:t>新</a:t>
                </a:r>
                <a:r>
                  <a:rPr lang="en-US" altLang="zh-CN" sz="1000" dirty="0"/>
                  <a:t>new</a:t>
                </a:r>
                <a:r>
                  <a:rPr lang="zh-CN" altLang="en-US" sz="1000" dirty="0"/>
                  <a:t>的局部变量</a:t>
                </a:r>
                <a:endParaRPr lang="en-US" altLang="zh-CN" sz="1000" dirty="0"/>
              </a:p>
              <a:p>
                <a:r>
                  <a:rPr lang="en-US" altLang="zh-CN" sz="1000" dirty="0"/>
                  <a:t>user1</a:t>
                </a:r>
                <a:r>
                  <a:rPr lang="zh-CN" altLang="en-US" sz="1000" dirty="0"/>
                  <a:t>存放在栈中</a:t>
                </a:r>
              </a:p>
            </p:txBody>
          </p:sp>
          <p:sp>
            <p:nvSpPr>
              <p:cNvPr id="65" name="矩形: 圆角 64">
                <a:extLst>
                  <a:ext uri="{FF2B5EF4-FFF2-40B4-BE49-F238E27FC236}">
                    <a16:creationId xmlns:a16="http://schemas.microsoft.com/office/drawing/2014/main" id="{F5D374C2-3B4C-4EED-ACE5-BF2E5BA62103}"/>
                  </a:ext>
                </a:extLst>
              </p:cNvPr>
              <p:cNvSpPr/>
              <p:nvPr/>
            </p:nvSpPr>
            <p:spPr>
              <a:xfrm>
                <a:off x="2861028" y="3374277"/>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Employee {age=20}</a:t>
                </a:r>
              </a:p>
            </p:txBody>
          </p:sp>
          <p:sp>
            <p:nvSpPr>
              <p:cNvPr id="66" name="矩形: 圆角 65">
                <a:extLst>
                  <a:ext uri="{FF2B5EF4-FFF2-40B4-BE49-F238E27FC236}">
                    <a16:creationId xmlns:a16="http://schemas.microsoft.com/office/drawing/2014/main" id="{443B33C8-FE0D-45D2-AAF2-15374577653C}"/>
                  </a:ext>
                </a:extLst>
              </p:cNvPr>
              <p:cNvSpPr/>
              <p:nvPr/>
            </p:nvSpPr>
            <p:spPr>
              <a:xfrm>
                <a:off x="2861028" y="3812712"/>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[1,2,3,4,5]</a:t>
                </a:r>
              </a:p>
            </p:txBody>
          </p:sp>
          <p:sp>
            <p:nvSpPr>
              <p:cNvPr id="71" name="文本框 70">
                <a:extLst>
                  <a:ext uri="{FF2B5EF4-FFF2-40B4-BE49-F238E27FC236}">
                    <a16:creationId xmlns:a16="http://schemas.microsoft.com/office/drawing/2014/main" id="{9A91630B-8B6D-44E1-BAF4-63F68D3B1DC2}"/>
                  </a:ext>
                </a:extLst>
              </p:cNvPr>
              <p:cNvSpPr txBox="1"/>
              <p:nvPr/>
            </p:nvSpPr>
            <p:spPr>
              <a:xfrm>
                <a:off x="2707660" y="888552"/>
                <a:ext cx="585417" cy="307777"/>
              </a:xfrm>
              <a:prstGeom prst="rect">
                <a:avLst/>
              </a:prstGeom>
              <a:noFill/>
            </p:spPr>
            <p:txBody>
              <a:bodyPr wrap="none" rtlCol="0">
                <a:spAutoFit/>
              </a:bodyPr>
              <a:lstStyle/>
              <a:p>
                <a:r>
                  <a:rPr lang="en-US" altLang="zh-CN" sz="1400" b="1" dirty="0"/>
                  <a:t>Eden</a:t>
                </a:r>
                <a:endParaRPr lang="zh-CN" altLang="en-US" sz="1400" b="1" dirty="0"/>
              </a:p>
            </p:txBody>
          </p:sp>
          <p:sp>
            <p:nvSpPr>
              <p:cNvPr id="77" name="文本框 76">
                <a:extLst>
                  <a:ext uri="{FF2B5EF4-FFF2-40B4-BE49-F238E27FC236}">
                    <a16:creationId xmlns:a16="http://schemas.microsoft.com/office/drawing/2014/main" id="{B1224A4B-B2A6-4608-98A4-FB1F70ACFE12}"/>
                  </a:ext>
                </a:extLst>
              </p:cNvPr>
              <p:cNvSpPr txBox="1"/>
              <p:nvPr/>
            </p:nvSpPr>
            <p:spPr>
              <a:xfrm>
                <a:off x="2706027" y="2060067"/>
                <a:ext cx="922047" cy="307777"/>
              </a:xfrm>
              <a:prstGeom prst="rect">
                <a:avLst/>
              </a:prstGeom>
              <a:noFill/>
            </p:spPr>
            <p:txBody>
              <a:bodyPr wrap="none" rtlCol="0">
                <a:spAutoFit/>
              </a:bodyPr>
              <a:lstStyle/>
              <a:p>
                <a:r>
                  <a:rPr lang="en-US" altLang="zh-CN" sz="1400" b="1" dirty="0"/>
                  <a:t>From(S0)</a:t>
                </a:r>
                <a:endParaRPr lang="zh-CN" altLang="en-US" sz="1400" b="1" dirty="0"/>
              </a:p>
            </p:txBody>
          </p:sp>
          <p:sp>
            <p:nvSpPr>
              <p:cNvPr id="78" name="文本框 77">
                <a:extLst>
                  <a:ext uri="{FF2B5EF4-FFF2-40B4-BE49-F238E27FC236}">
                    <a16:creationId xmlns:a16="http://schemas.microsoft.com/office/drawing/2014/main" id="{0EDE7B4D-FA88-4AB5-AE8C-E580F955D9B5}"/>
                  </a:ext>
                </a:extLst>
              </p:cNvPr>
              <p:cNvSpPr txBox="1"/>
              <p:nvPr/>
            </p:nvSpPr>
            <p:spPr>
              <a:xfrm>
                <a:off x="2708494" y="2612422"/>
                <a:ext cx="707245" cy="307777"/>
              </a:xfrm>
              <a:prstGeom prst="rect">
                <a:avLst/>
              </a:prstGeom>
              <a:noFill/>
            </p:spPr>
            <p:txBody>
              <a:bodyPr wrap="none" rtlCol="0">
                <a:spAutoFit/>
              </a:bodyPr>
              <a:lstStyle/>
              <a:p>
                <a:r>
                  <a:rPr lang="en-US" altLang="zh-CN" sz="1400" b="1" dirty="0"/>
                  <a:t>To(S1)</a:t>
                </a:r>
                <a:endParaRPr lang="zh-CN" altLang="en-US" sz="1400" b="1" dirty="0"/>
              </a:p>
            </p:txBody>
          </p:sp>
          <p:sp>
            <p:nvSpPr>
              <p:cNvPr id="72" name="椭圆 71">
                <a:extLst>
                  <a:ext uri="{FF2B5EF4-FFF2-40B4-BE49-F238E27FC236}">
                    <a16:creationId xmlns:a16="http://schemas.microsoft.com/office/drawing/2014/main" id="{F60780E2-1308-41D1-8EFA-EB6BF65D8FE8}"/>
                  </a:ext>
                </a:extLst>
              </p:cNvPr>
              <p:cNvSpPr/>
              <p:nvPr/>
            </p:nvSpPr>
            <p:spPr>
              <a:xfrm>
                <a:off x="6652556" y="2858181"/>
                <a:ext cx="769179" cy="726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GC</a:t>
                </a:r>
                <a:endParaRPr lang="zh-CN" altLang="en-US" dirty="0"/>
              </a:p>
            </p:txBody>
          </p:sp>
          <p:cxnSp>
            <p:nvCxnSpPr>
              <p:cNvPr id="75" name="连接符: 肘形 74">
                <a:extLst>
                  <a:ext uri="{FF2B5EF4-FFF2-40B4-BE49-F238E27FC236}">
                    <a16:creationId xmlns:a16="http://schemas.microsoft.com/office/drawing/2014/main" id="{638D0A4A-7294-4182-93C3-D7C2B2E96145}"/>
                  </a:ext>
                </a:extLst>
              </p:cNvPr>
              <p:cNvCxnSpPr>
                <a:cxnSpLocks/>
                <a:stCxn id="72" idx="2"/>
              </p:cNvCxnSpPr>
              <p:nvPr/>
            </p:nvCxnSpPr>
            <p:spPr>
              <a:xfrm rot="10800000" flipV="1">
                <a:off x="4555622" y="3221262"/>
                <a:ext cx="2096935" cy="9086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77FECEFD-81B0-4A31-91DC-25D9889082C9}"/>
                  </a:ext>
                </a:extLst>
              </p:cNvPr>
              <p:cNvSpPr txBox="1"/>
              <p:nvPr/>
            </p:nvSpPr>
            <p:spPr>
              <a:xfrm>
                <a:off x="4695102" y="3285704"/>
                <a:ext cx="1957452" cy="1323439"/>
              </a:xfrm>
              <a:prstGeom prst="rect">
                <a:avLst/>
              </a:prstGeom>
              <a:noFill/>
            </p:spPr>
            <p:txBody>
              <a:bodyPr wrap="square" rtlCol="0">
                <a:spAutoFit/>
              </a:bodyPr>
              <a:lstStyle/>
              <a:p>
                <a:r>
                  <a:rPr lang="zh-CN" altLang="en-US" sz="1000" b="1" dirty="0"/>
                  <a:t>分代收集算法</a:t>
                </a:r>
                <a:endParaRPr lang="en-US" altLang="zh-CN" sz="1000" dirty="0"/>
              </a:p>
              <a:p>
                <a:r>
                  <a:rPr lang="zh-CN" altLang="en-US" sz="1000" dirty="0"/>
                  <a:t>每次</a:t>
                </a:r>
                <a:r>
                  <a:rPr lang="en-US" altLang="zh-CN" sz="1000" dirty="0"/>
                  <a:t>GC</a:t>
                </a:r>
                <a:r>
                  <a:rPr lang="zh-CN" altLang="en-US" sz="1000" dirty="0"/>
                  <a:t>一次新生代，判断对象有没有被引用如果对象被引用则年龄</a:t>
                </a:r>
                <a:r>
                  <a:rPr lang="en-US" altLang="zh-CN" sz="1000" dirty="0"/>
                  <a:t>+1,</a:t>
                </a:r>
                <a:r>
                  <a:rPr lang="zh-CN" altLang="en-US" sz="1000" dirty="0"/>
                  <a:t>达到一定年龄后对象被存放到老年代</a:t>
                </a:r>
                <a:endParaRPr lang="en-US" altLang="zh-CN" sz="1000" dirty="0"/>
              </a:p>
              <a:p>
                <a:endParaRPr lang="en-US" altLang="zh-CN" sz="1000" dirty="0"/>
              </a:p>
              <a:p>
                <a:r>
                  <a:rPr lang="zh-CN" altLang="en-US" sz="1000" dirty="0"/>
                  <a:t>经过</a:t>
                </a:r>
                <a:r>
                  <a:rPr lang="en-US" altLang="zh-CN" sz="1000" dirty="0"/>
                  <a:t>N</a:t>
                </a:r>
                <a:r>
                  <a:rPr lang="zh-CN" altLang="en-US" sz="1000" dirty="0"/>
                  <a:t>次</a:t>
                </a:r>
                <a:r>
                  <a:rPr lang="en-US" altLang="zh-CN" sz="1000" dirty="0"/>
                  <a:t>GC</a:t>
                </a:r>
                <a:r>
                  <a:rPr lang="zh-CN" altLang="en-US" sz="1000" dirty="0"/>
                  <a:t>后比较稳定的</a:t>
                </a:r>
                <a:endParaRPr lang="en-US" altLang="zh-CN" sz="1000" dirty="0"/>
              </a:p>
              <a:p>
                <a:r>
                  <a:rPr lang="zh-CN" altLang="en-US" sz="1000" dirty="0"/>
                  <a:t>对象实例存放在老年代</a:t>
                </a:r>
              </a:p>
            </p:txBody>
          </p:sp>
          <p:cxnSp>
            <p:nvCxnSpPr>
              <p:cNvPr id="80" name="连接符: 肘形 79">
                <a:extLst>
                  <a:ext uri="{FF2B5EF4-FFF2-40B4-BE49-F238E27FC236}">
                    <a16:creationId xmlns:a16="http://schemas.microsoft.com/office/drawing/2014/main" id="{4F16B0A7-4D68-47F0-BFD1-59438474A488}"/>
                  </a:ext>
                </a:extLst>
              </p:cNvPr>
              <p:cNvCxnSpPr>
                <a:cxnSpLocks/>
                <a:stCxn id="72" idx="0"/>
                <a:endCxn id="93" idx="3"/>
              </p:cNvCxnSpPr>
              <p:nvPr/>
            </p:nvCxnSpPr>
            <p:spPr>
              <a:xfrm rot="16200000" flipV="1">
                <a:off x="6034035" y="1855069"/>
                <a:ext cx="234073" cy="17721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连接符: 肘形 82">
                <a:extLst>
                  <a:ext uri="{FF2B5EF4-FFF2-40B4-BE49-F238E27FC236}">
                    <a16:creationId xmlns:a16="http://schemas.microsoft.com/office/drawing/2014/main" id="{CBC69032-A714-4F12-A652-A5EBDF313068}"/>
                  </a:ext>
                </a:extLst>
              </p:cNvPr>
              <p:cNvCxnSpPr>
                <a:cxnSpLocks/>
              </p:cNvCxnSpPr>
              <p:nvPr/>
            </p:nvCxnSpPr>
            <p:spPr>
              <a:xfrm rot="16200000" flipV="1">
                <a:off x="6014208" y="1870755"/>
                <a:ext cx="273726" cy="17721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93" name="图片 92">
                <a:extLst>
                  <a:ext uri="{FF2B5EF4-FFF2-40B4-BE49-F238E27FC236}">
                    <a16:creationId xmlns:a16="http://schemas.microsoft.com/office/drawing/2014/main" id="{874C0BA4-21A4-4159-8A04-426D6AF5C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205" y="2461713"/>
                <a:ext cx="324790" cy="324790"/>
              </a:xfrm>
              <a:prstGeom prst="rect">
                <a:avLst/>
              </a:prstGeom>
            </p:spPr>
          </p:pic>
          <p:sp>
            <p:nvSpPr>
              <p:cNvPr id="95" name="矩形 94">
                <a:extLst>
                  <a:ext uri="{FF2B5EF4-FFF2-40B4-BE49-F238E27FC236}">
                    <a16:creationId xmlns:a16="http://schemas.microsoft.com/office/drawing/2014/main" id="{17709567-6967-47C2-93EF-10516E52C4D6}"/>
                  </a:ext>
                </a:extLst>
              </p:cNvPr>
              <p:cNvSpPr/>
              <p:nvPr/>
            </p:nvSpPr>
            <p:spPr>
              <a:xfrm>
                <a:off x="2716536" y="6015213"/>
                <a:ext cx="1822645" cy="32302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t>空闲指针区</a:t>
                </a:r>
              </a:p>
            </p:txBody>
          </p:sp>
          <p:cxnSp>
            <p:nvCxnSpPr>
              <p:cNvPr id="97" name="连接符: 肘形 96">
                <a:extLst>
                  <a:ext uri="{FF2B5EF4-FFF2-40B4-BE49-F238E27FC236}">
                    <a16:creationId xmlns:a16="http://schemas.microsoft.com/office/drawing/2014/main" id="{4E675698-FBC8-4416-B5A3-F1A05B271049}"/>
                  </a:ext>
                </a:extLst>
              </p:cNvPr>
              <p:cNvCxnSpPr>
                <a:cxnSpLocks/>
                <a:stCxn id="72" idx="4"/>
                <a:endCxn id="95" idx="3"/>
              </p:cNvCxnSpPr>
              <p:nvPr/>
            </p:nvCxnSpPr>
            <p:spPr>
              <a:xfrm rot="5400000">
                <a:off x="4491974" y="3631551"/>
                <a:ext cx="2592380" cy="24979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文本框 97">
                <a:extLst>
                  <a:ext uri="{FF2B5EF4-FFF2-40B4-BE49-F238E27FC236}">
                    <a16:creationId xmlns:a16="http://schemas.microsoft.com/office/drawing/2014/main" id="{05902906-36FD-41F3-923E-C81A72133851}"/>
                  </a:ext>
                </a:extLst>
              </p:cNvPr>
              <p:cNvSpPr txBox="1"/>
              <p:nvPr/>
            </p:nvSpPr>
            <p:spPr>
              <a:xfrm>
                <a:off x="4704787" y="5268690"/>
                <a:ext cx="2266967" cy="1169551"/>
              </a:xfrm>
              <a:prstGeom prst="rect">
                <a:avLst/>
              </a:prstGeom>
              <a:noFill/>
            </p:spPr>
            <p:txBody>
              <a:bodyPr wrap="square" rtlCol="0">
                <a:spAutoFit/>
              </a:bodyPr>
              <a:lstStyle/>
              <a:p>
                <a:r>
                  <a:rPr lang="zh-CN" altLang="en-US" sz="1000" b="1" dirty="0"/>
                  <a:t>标记</a:t>
                </a:r>
                <a:r>
                  <a:rPr lang="en-US" altLang="zh-CN" sz="1000" b="1" dirty="0"/>
                  <a:t>-</a:t>
                </a:r>
                <a:r>
                  <a:rPr lang="zh-CN" altLang="en-US" sz="1000" b="1" dirty="0"/>
                  <a:t>整理算法</a:t>
                </a:r>
                <a:r>
                  <a:rPr lang="en-US" altLang="zh-CN" sz="1000" b="1" dirty="0"/>
                  <a:t>(Mark-compact)</a:t>
                </a:r>
              </a:p>
              <a:p>
                <a:r>
                  <a:rPr lang="en-US" altLang="zh-CN" sz="1000" dirty="0"/>
                  <a:t>GC</a:t>
                </a:r>
                <a:r>
                  <a:rPr lang="zh-CN" altLang="en-US" sz="1000" dirty="0"/>
                  <a:t>在回收老年代内存区域时将空闲指针对象统一移动到一块内存区域中（通常是最后端），然后将这段区域整体回收。</a:t>
                </a:r>
                <a:endParaRPr lang="en-US" altLang="zh-CN" sz="1000" dirty="0"/>
              </a:p>
              <a:p>
                <a:endParaRPr lang="en-US" altLang="zh-CN" sz="1000" dirty="0"/>
              </a:p>
              <a:p>
                <a:r>
                  <a:rPr lang="zh-CN" altLang="en-US" sz="1000" dirty="0"/>
                  <a:t>解决了内存碎片问题</a:t>
                </a:r>
              </a:p>
            </p:txBody>
          </p:sp>
          <p:cxnSp>
            <p:nvCxnSpPr>
              <p:cNvPr id="105" name="连接符: 肘形 104">
                <a:extLst>
                  <a:ext uri="{FF2B5EF4-FFF2-40B4-BE49-F238E27FC236}">
                    <a16:creationId xmlns:a16="http://schemas.microsoft.com/office/drawing/2014/main" id="{CD618C3A-CB0B-4746-9224-359AC528E232}"/>
                  </a:ext>
                </a:extLst>
              </p:cNvPr>
              <p:cNvCxnSpPr>
                <a:stCxn id="93" idx="1"/>
                <a:endCxn id="10" idx="3"/>
              </p:cNvCxnSpPr>
              <p:nvPr/>
            </p:nvCxnSpPr>
            <p:spPr>
              <a:xfrm rot="10800000">
                <a:off x="4555617" y="2330258"/>
                <a:ext cx="384588" cy="2938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连接符: 肘形 106">
                <a:extLst>
                  <a:ext uri="{FF2B5EF4-FFF2-40B4-BE49-F238E27FC236}">
                    <a16:creationId xmlns:a16="http://schemas.microsoft.com/office/drawing/2014/main" id="{0ABFDF08-5EC6-43B6-94A0-A08239568451}"/>
                  </a:ext>
                </a:extLst>
              </p:cNvPr>
              <p:cNvCxnSpPr>
                <a:stCxn id="93" idx="1"/>
                <a:endCxn id="11" idx="3"/>
              </p:cNvCxnSpPr>
              <p:nvPr/>
            </p:nvCxnSpPr>
            <p:spPr>
              <a:xfrm rot="10800000" flipV="1">
                <a:off x="4555617" y="2624108"/>
                <a:ext cx="384588" cy="2878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2" name="连接符: 肘形 111">
              <a:extLst>
                <a:ext uri="{FF2B5EF4-FFF2-40B4-BE49-F238E27FC236}">
                  <a16:creationId xmlns:a16="http://schemas.microsoft.com/office/drawing/2014/main" id="{8245DF43-FC0A-421B-97A6-F72FF1DE4F97}"/>
                </a:ext>
              </a:extLst>
            </p:cNvPr>
            <p:cNvCxnSpPr>
              <a:cxnSpLocks/>
              <a:stCxn id="72" idx="0"/>
            </p:cNvCxnSpPr>
            <p:nvPr/>
          </p:nvCxnSpPr>
          <p:spPr>
            <a:xfrm rot="16200000" flipV="1">
              <a:off x="6048142" y="1007531"/>
              <a:ext cx="1085270" cy="25084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文本框 117">
              <a:extLst>
                <a:ext uri="{FF2B5EF4-FFF2-40B4-BE49-F238E27FC236}">
                  <a16:creationId xmlns:a16="http://schemas.microsoft.com/office/drawing/2014/main" id="{41A169E0-95BD-4325-9CFB-06F60511D628}"/>
                </a:ext>
              </a:extLst>
            </p:cNvPr>
            <p:cNvSpPr txBox="1"/>
            <p:nvPr/>
          </p:nvSpPr>
          <p:spPr>
            <a:xfrm>
              <a:off x="8149792" y="1692600"/>
              <a:ext cx="1700542" cy="1477328"/>
            </a:xfrm>
            <a:prstGeom prst="rect">
              <a:avLst/>
            </a:prstGeom>
            <a:noFill/>
          </p:spPr>
          <p:txBody>
            <a:bodyPr wrap="square" rtlCol="0">
              <a:spAutoFit/>
            </a:bodyPr>
            <a:lstStyle/>
            <a:p>
              <a:r>
                <a:rPr lang="zh-CN" altLang="en-US" sz="1000" b="1" dirty="0"/>
                <a:t>复制算法</a:t>
              </a:r>
              <a:r>
                <a:rPr lang="en-US" altLang="zh-CN" sz="1000" b="1" dirty="0"/>
                <a:t>(Copying)</a:t>
              </a:r>
            </a:p>
            <a:p>
              <a:r>
                <a:rPr lang="zh-CN" altLang="en-US" sz="1000" dirty="0"/>
                <a:t>回收</a:t>
              </a:r>
              <a:r>
                <a:rPr lang="en-US" altLang="zh-CN" sz="1000" dirty="0" err="1"/>
                <a:t>eden</a:t>
              </a:r>
              <a:r>
                <a:rPr lang="zh-CN" altLang="en-US" sz="1000" dirty="0"/>
                <a:t>区中对象时先将</a:t>
              </a:r>
              <a:r>
                <a:rPr lang="en-US" altLang="zh-CN" sz="1000" dirty="0" err="1"/>
                <a:t>enden</a:t>
              </a:r>
              <a:r>
                <a:rPr lang="zh-CN" altLang="en-US" sz="1000" dirty="0"/>
                <a:t>中存活的对象复制到</a:t>
              </a:r>
              <a:r>
                <a:rPr lang="en-US" altLang="zh-CN" sz="1000" dirty="0"/>
                <a:t>S0</a:t>
              </a:r>
              <a:r>
                <a:rPr lang="zh-CN" altLang="en-US" sz="1000" dirty="0"/>
                <a:t>中，然后清空</a:t>
              </a:r>
              <a:r>
                <a:rPr lang="en-US" altLang="zh-CN" sz="1000" dirty="0" err="1"/>
                <a:t>eden</a:t>
              </a:r>
              <a:r>
                <a:rPr lang="zh-CN" altLang="en-US" sz="1000" dirty="0"/>
                <a:t>区</a:t>
              </a:r>
              <a:endParaRPr lang="en-US" altLang="zh-CN" sz="1000" dirty="0"/>
            </a:p>
            <a:p>
              <a:r>
                <a:rPr lang="zh-CN" altLang="en-US" sz="1000" dirty="0"/>
                <a:t>如果</a:t>
              </a:r>
              <a:r>
                <a:rPr lang="en-US" altLang="zh-CN" sz="1000" dirty="0"/>
                <a:t>S0</a:t>
              </a:r>
              <a:r>
                <a:rPr lang="zh-CN" altLang="en-US" sz="1000" dirty="0"/>
                <a:t>区已满，则将</a:t>
              </a:r>
              <a:r>
                <a:rPr lang="en-US" altLang="zh-CN" sz="1000" dirty="0" err="1"/>
                <a:t>eden</a:t>
              </a:r>
              <a:r>
                <a:rPr lang="zh-CN" altLang="en-US" sz="1000" dirty="0"/>
                <a:t>和</a:t>
              </a:r>
              <a:r>
                <a:rPr lang="en-US" altLang="zh-CN" sz="1000" dirty="0"/>
                <a:t>S0</a:t>
              </a:r>
              <a:r>
                <a:rPr lang="zh-CN" altLang="en-US" sz="1000" dirty="0"/>
                <a:t>中存活的对象复制到</a:t>
              </a:r>
              <a:r>
                <a:rPr lang="en-US" altLang="zh-CN" sz="1000" dirty="0"/>
                <a:t>S1,</a:t>
              </a:r>
              <a:r>
                <a:rPr lang="zh-CN" altLang="en-US" sz="1000" dirty="0"/>
                <a:t>然后清空</a:t>
              </a:r>
              <a:r>
                <a:rPr lang="en-US" altLang="zh-CN" sz="1000" dirty="0" err="1"/>
                <a:t>eden</a:t>
              </a:r>
              <a:r>
                <a:rPr lang="zh-CN" altLang="en-US" sz="1000" dirty="0"/>
                <a:t>和</a:t>
              </a:r>
              <a:r>
                <a:rPr lang="en-US" altLang="zh-CN" sz="1000" dirty="0"/>
                <a:t>S0,</a:t>
              </a:r>
            </a:p>
            <a:p>
              <a:r>
                <a:rPr lang="zh-CN" altLang="en-US" sz="1000" dirty="0"/>
                <a:t>最后将</a:t>
              </a:r>
              <a:r>
                <a:rPr lang="en-US" altLang="zh-CN" sz="1000" dirty="0"/>
                <a:t>S0</a:t>
              </a:r>
              <a:r>
                <a:rPr lang="zh-CN" altLang="en-US" sz="1000" dirty="0"/>
                <a:t>和</a:t>
              </a:r>
              <a:r>
                <a:rPr lang="en-US" altLang="zh-CN" sz="1000" dirty="0"/>
                <a:t>S1</a:t>
              </a:r>
              <a:r>
                <a:rPr lang="zh-CN" altLang="en-US" sz="1000" dirty="0"/>
                <a:t>互换</a:t>
              </a:r>
              <a:endParaRPr lang="en-US" altLang="zh-CN" sz="1000" dirty="0"/>
            </a:p>
            <a:p>
              <a:r>
                <a:rPr lang="zh-CN" altLang="en-US" sz="1000" dirty="0"/>
                <a:t>保持</a:t>
              </a:r>
              <a:r>
                <a:rPr lang="en-US" altLang="zh-CN" sz="1000" dirty="0"/>
                <a:t>S1</a:t>
              </a:r>
              <a:r>
                <a:rPr lang="zh-CN" altLang="en-US" sz="1000" dirty="0"/>
                <a:t>为空</a:t>
              </a:r>
            </a:p>
          </p:txBody>
        </p:sp>
        <p:sp>
          <p:nvSpPr>
            <p:cNvPr id="47" name="矩形: 圆角 46">
              <a:extLst>
                <a:ext uri="{FF2B5EF4-FFF2-40B4-BE49-F238E27FC236}">
                  <a16:creationId xmlns:a16="http://schemas.microsoft.com/office/drawing/2014/main" id="{16ED9D3C-DE15-4656-AC2A-E09AB601F82E}"/>
                </a:ext>
              </a:extLst>
            </p:cNvPr>
            <p:cNvSpPr/>
            <p:nvPr/>
          </p:nvSpPr>
          <p:spPr>
            <a:xfrm>
              <a:off x="10219157" y="3702187"/>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int  </a:t>
              </a:r>
              <a:r>
                <a:rPr lang="en-US" altLang="zh-CN" sz="1200" dirty="0" err="1"/>
                <a:t>i</a:t>
              </a:r>
              <a:r>
                <a:rPr lang="en-US" altLang="zh-CN" sz="1200" dirty="0"/>
                <a:t>=0;</a:t>
              </a:r>
            </a:p>
          </p:txBody>
        </p:sp>
        <p:cxnSp>
          <p:nvCxnSpPr>
            <p:cNvPr id="14" name="连接符: 肘形 13">
              <a:extLst>
                <a:ext uri="{FF2B5EF4-FFF2-40B4-BE49-F238E27FC236}">
                  <a16:creationId xmlns:a16="http://schemas.microsoft.com/office/drawing/2014/main" id="{0505AA49-D079-4BC5-B7C1-A7DF3246E98A}"/>
                </a:ext>
              </a:extLst>
            </p:cNvPr>
            <p:cNvCxnSpPr>
              <a:stCxn id="72" idx="5"/>
              <a:endCxn id="47" idx="1"/>
            </p:cNvCxnSpPr>
            <p:nvPr/>
          </p:nvCxnSpPr>
          <p:spPr>
            <a:xfrm rot="16200000" flipH="1">
              <a:off x="8948321" y="2592860"/>
              <a:ext cx="439475" cy="21021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7E1325EB-C5EF-4331-BCAD-2EA27255A574}"/>
                </a:ext>
              </a:extLst>
            </p:cNvPr>
            <p:cNvSpPr txBox="1"/>
            <p:nvPr/>
          </p:nvSpPr>
          <p:spPr>
            <a:xfrm>
              <a:off x="8187820" y="3893646"/>
              <a:ext cx="1700542" cy="707886"/>
            </a:xfrm>
            <a:prstGeom prst="rect">
              <a:avLst/>
            </a:prstGeom>
            <a:noFill/>
          </p:spPr>
          <p:txBody>
            <a:bodyPr wrap="square" rtlCol="0">
              <a:spAutoFit/>
            </a:bodyPr>
            <a:lstStyle/>
            <a:p>
              <a:r>
                <a:rPr lang="zh-CN" altLang="en-US" sz="1000" b="1" dirty="0"/>
                <a:t>栈中基础类型参数回收</a:t>
              </a:r>
              <a:endParaRPr lang="en-US" altLang="zh-CN" sz="1000" b="1" dirty="0"/>
            </a:p>
            <a:p>
              <a:r>
                <a:rPr lang="zh-CN" altLang="en-US" sz="1000" dirty="0"/>
                <a:t>当方法调用完成后</a:t>
              </a:r>
              <a:r>
                <a:rPr lang="en-US" altLang="zh-CN" sz="1000" dirty="0"/>
                <a:t>GC</a:t>
              </a:r>
              <a:r>
                <a:rPr lang="zh-CN" altLang="en-US" sz="1000" dirty="0"/>
                <a:t>直接将栈中基础类型的参数进行回收</a:t>
              </a:r>
            </a:p>
          </p:txBody>
        </p:sp>
      </p:grpSp>
    </p:spTree>
    <p:extLst>
      <p:ext uri="{BB962C8B-B14F-4D97-AF65-F5344CB8AC3E}">
        <p14:creationId xmlns:p14="http://schemas.microsoft.com/office/powerpoint/2010/main" val="969432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JMM—Java</a:t>
            </a:r>
            <a:r>
              <a:rPr lang="zh-CN" altLang="en-US" dirty="0"/>
              <a:t>内存模型</a:t>
            </a:r>
          </a:p>
        </p:txBody>
      </p:sp>
      <p:sp>
        <p:nvSpPr>
          <p:cNvPr id="2" name="文本框 1">
            <a:extLst>
              <a:ext uri="{FF2B5EF4-FFF2-40B4-BE49-F238E27FC236}">
                <a16:creationId xmlns:a16="http://schemas.microsoft.com/office/drawing/2014/main" id="{90F17674-E28F-4289-B95E-38F54090DB1F}"/>
              </a:ext>
            </a:extLst>
          </p:cNvPr>
          <p:cNvSpPr txBox="1"/>
          <p:nvPr/>
        </p:nvSpPr>
        <p:spPr>
          <a:xfrm>
            <a:off x="0" y="369332"/>
            <a:ext cx="2194832" cy="369332"/>
          </a:xfrm>
          <a:prstGeom prst="rect">
            <a:avLst/>
          </a:prstGeom>
          <a:noFill/>
        </p:spPr>
        <p:txBody>
          <a:bodyPr wrap="none" rtlCol="0">
            <a:spAutoFit/>
          </a:bodyPr>
          <a:lstStyle/>
          <a:p>
            <a:r>
              <a:rPr lang="en-US" altLang="zh-CN" dirty="0"/>
              <a:t>Java Memory Model</a:t>
            </a:r>
            <a:endParaRPr lang="zh-CN" altLang="en-US" dirty="0"/>
          </a:p>
        </p:txBody>
      </p:sp>
      <p:grpSp>
        <p:nvGrpSpPr>
          <p:cNvPr id="48" name="组合 47">
            <a:extLst>
              <a:ext uri="{FF2B5EF4-FFF2-40B4-BE49-F238E27FC236}">
                <a16:creationId xmlns:a16="http://schemas.microsoft.com/office/drawing/2014/main" id="{20448018-FE73-456C-A811-65C77CA44F81}"/>
              </a:ext>
            </a:extLst>
          </p:cNvPr>
          <p:cNvGrpSpPr/>
          <p:nvPr/>
        </p:nvGrpSpPr>
        <p:grpSpPr>
          <a:xfrm>
            <a:off x="966951" y="816401"/>
            <a:ext cx="9400189" cy="4973328"/>
            <a:chOff x="935420" y="1226305"/>
            <a:chExt cx="9400189" cy="4973328"/>
          </a:xfrm>
        </p:grpSpPr>
        <p:grpSp>
          <p:nvGrpSpPr>
            <p:cNvPr id="10" name="组合 9">
              <a:extLst>
                <a:ext uri="{FF2B5EF4-FFF2-40B4-BE49-F238E27FC236}">
                  <a16:creationId xmlns:a16="http://schemas.microsoft.com/office/drawing/2014/main" id="{4CDAC8EF-9E3A-4BB0-AEB5-986C25C29F6D}"/>
                </a:ext>
              </a:extLst>
            </p:cNvPr>
            <p:cNvGrpSpPr/>
            <p:nvPr/>
          </p:nvGrpSpPr>
          <p:grpSpPr>
            <a:xfrm>
              <a:off x="935421" y="1229710"/>
              <a:ext cx="4918841" cy="1429407"/>
              <a:chOff x="935421" y="1229710"/>
              <a:chExt cx="4918841" cy="1429407"/>
            </a:xfrm>
          </p:grpSpPr>
          <p:sp>
            <p:nvSpPr>
              <p:cNvPr id="3" name="矩形 2">
                <a:extLst>
                  <a:ext uri="{FF2B5EF4-FFF2-40B4-BE49-F238E27FC236}">
                    <a16:creationId xmlns:a16="http://schemas.microsoft.com/office/drawing/2014/main" id="{8649817A-6113-4E59-9E87-63E209D50D7D}"/>
                  </a:ext>
                </a:extLst>
              </p:cNvPr>
              <p:cNvSpPr/>
              <p:nvPr/>
            </p:nvSpPr>
            <p:spPr>
              <a:xfrm>
                <a:off x="935421" y="1229710"/>
                <a:ext cx="4918841" cy="14294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B2176720-781A-428A-BED6-4A3CABF18595}"/>
                  </a:ext>
                </a:extLst>
              </p:cNvPr>
              <p:cNvSpPr txBox="1"/>
              <p:nvPr/>
            </p:nvSpPr>
            <p:spPr>
              <a:xfrm>
                <a:off x="935421" y="1229710"/>
                <a:ext cx="693682" cy="369332"/>
              </a:xfrm>
              <a:prstGeom prst="rect">
                <a:avLst/>
              </a:prstGeom>
              <a:noFill/>
            </p:spPr>
            <p:txBody>
              <a:bodyPr wrap="square" rtlCol="0">
                <a:spAutoFit/>
              </a:bodyPr>
              <a:lstStyle/>
              <a:p>
                <a:r>
                  <a:rPr lang="en-US" altLang="zh-CN" b="1" dirty="0">
                    <a:solidFill>
                      <a:schemeClr val="bg1"/>
                    </a:solidFill>
                  </a:rPr>
                  <a:t>CPU</a:t>
                </a:r>
                <a:endParaRPr lang="zh-CN" altLang="en-US" b="1" dirty="0">
                  <a:solidFill>
                    <a:schemeClr val="bg1"/>
                  </a:solidFill>
                </a:endParaRPr>
              </a:p>
            </p:txBody>
          </p:sp>
          <p:sp>
            <p:nvSpPr>
              <p:cNvPr id="6" name="矩形: 圆角 5">
                <a:extLst>
                  <a:ext uri="{FF2B5EF4-FFF2-40B4-BE49-F238E27FC236}">
                    <a16:creationId xmlns:a16="http://schemas.microsoft.com/office/drawing/2014/main" id="{60C31D07-F990-46E3-B6C4-80E469641FA8}"/>
                  </a:ext>
                </a:extLst>
              </p:cNvPr>
              <p:cNvSpPr/>
              <p:nvPr/>
            </p:nvSpPr>
            <p:spPr>
              <a:xfrm>
                <a:off x="1870841" y="1414376"/>
                <a:ext cx="3510456" cy="106606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9B295AD-4E03-4BD4-A99C-BFF66537A72F}"/>
                  </a:ext>
                </a:extLst>
              </p:cNvPr>
              <p:cNvSpPr txBox="1"/>
              <p:nvPr/>
            </p:nvSpPr>
            <p:spPr>
              <a:xfrm>
                <a:off x="1994341" y="1756753"/>
                <a:ext cx="825059" cy="369332"/>
              </a:xfrm>
              <a:prstGeom prst="rect">
                <a:avLst/>
              </a:prstGeom>
              <a:noFill/>
            </p:spPr>
            <p:txBody>
              <a:bodyPr wrap="square" rtlCol="0">
                <a:spAutoFit/>
              </a:bodyPr>
              <a:lstStyle/>
              <a:p>
                <a:r>
                  <a:rPr lang="zh-CN" altLang="en-US" dirty="0">
                    <a:solidFill>
                      <a:schemeClr val="bg1"/>
                    </a:solidFill>
                  </a:rPr>
                  <a:t>线程</a:t>
                </a:r>
                <a:r>
                  <a:rPr lang="en-US" altLang="zh-CN" dirty="0">
                    <a:solidFill>
                      <a:schemeClr val="bg1"/>
                    </a:solidFill>
                  </a:rPr>
                  <a:t>A</a:t>
                </a:r>
                <a:endParaRPr lang="zh-CN" altLang="en-US" dirty="0">
                  <a:solidFill>
                    <a:schemeClr val="bg1"/>
                  </a:solidFill>
                </a:endParaRPr>
              </a:p>
            </p:txBody>
          </p:sp>
          <p:sp>
            <p:nvSpPr>
              <p:cNvPr id="8" name="矩形 7">
                <a:extLst>
                  <a:ext uri="{FF2B5EF4-FFF2-40B4-BE49-F238E27FC236}">
                    <a16:creationId xmlns:a16="http://schemas.microsoft.com/office/drawing/2014/main" id="{2ADA1B39-7E4A-4E3A-8481-E8CA8875F574}"/>
                  </a:ext>
                </a:extLst>
              </p:cNvPr>
              <p:cNvSpPr/>
              <p:nvPr/>
            </p:nvSpPr>
            <p:spPr>
              <a:xfrm>
                <a:off x="3352798" y="1506736"/>
                <a:ext cx="1797269" cy="875354"/>
              </a:xfrm>
              <a:prstGeom prst="rect">
                <a:avLst/>
              </a:prstGeom>
              <a:solidFill>
                <a:schemeClr val="accent6">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工作内存</a:t>
                </a:r>
                <a:endParaRPr lang="en-US" altLang="zh-CN" b="1" dirty="0">
                  <a:solidFill>
                    <a:srgbClr val="FF0000"/>
                  </a:solidFill>
                </a:endParaRPr>
              </a:p>
              <a:p>
                <a:pPr algn="ctr"/>
                <a:endParaRPr lang="en-US" altLang="zh-CN" b="1" dirty="0">
                  <a:solidFill>
                    <a:srgbClr val="FF0000"/>
                  </a:solidFill>
                </a:endParaRPr>
              </a:p>
              <a:p>
                <a:pPr algn="ctr"/>
                <a:endParaRPr lang="zh-CN" altLang="en-US" b="1" dirty="0">
                  <a:solidFill>
                    <a:srgbClr val="FF0000"/>
                  </a:solidFill>
                </a:endParaRPr>
              </a:p>
            </p:txBody>
          </p:sp>
          <p:sp>
            <p:nvSpPr>
              <p:cNvPr id="9" name="矩形: 圆角 8">
                <a:extLst>
                  <a:ext uri="{FF2B5EF4-FFF2-40B4-BE49-F238E27FC236}">
                    <a16:creationId xmlns:a16="http://schemas.microsoft.com/office/drawing/2014/main" id="{2B4405D5-EE79-4489-9CC6-4B1F50B92BE9}"/>
                  </a:ext>
                </a:extLst>
              </p:cNvPr>
              <p:cNvSpPr/>
              <p:nvPr/>
            </p:nvSpPr>
            <p:spPr>
              <a:xfrm>
                <a:off x="3531472" y="1819206"/>
                <a:ext cx="1439918" cy="523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共享变量副本</a:t>
                </a:r>
                <a:endParaRPr lang="en-US" altLang="zh-CN" sz="1400" dirty="0"/>
              </a:p>
              <a:p>
                <a:pPr algn="ctr"/>
                <a:r>
                  <a:rPr lang="en-US" altLang="zh-CN" sz="1400" dirty="0"/>
                  <a:t>flag=false</a:t>
                </a:r>
                <a:endParaRPr lang="zh-CN" altLang="en-US" sz="1400" dirty="0"/>
              </a:p>
            </p:txBody>
          </p:sp>
        </p:grpSp>
        <p:grpSp>
          <p:nvGrpSpPr>
            <p:cNvPr id="11" name="组合 10">
              <a:extLst>
                <a:ext uri="{FF2B5EF4-FFF2-40B4-BE49-F238E27FC236}">
                  <a16:creationId xmlns:a16="http://schemas.microsoft.com/office/drawing/2014/main" id="{13AD2B1B-4B9C-473E-A10B-1791588A0C05}"/>
                </a:ext>
              </a:extLst>
            </p:cNvPr>
            <p:cNvGrpSpPr/>
            <p:nvPr/>
          </p:nvGrpSpPr>
          <p:grpSpPr>
            <a:xfrm>
              <a:off x="935421" y="3013473"/>
              <a:ext cx="4918841" cy="1429407"/>
              <a:chOff x="935421" y="1229710"/>
              <a:chExt cx="4918841" cy="1429407"/>
            </a:xfrm>
          </p:grpSpPr>
          <p:sp>
            <p:nvSpPr>
              <p:cNvPr id="12" name="矩形 11">
                <a:extLst>
                  <a:ext uri="{FF2B5EF4-FFF2-40B4-BE49-F238E27FC236}">
                    <a16:creationId xmlns:a16="http://schemas.microsoft.com/office/drawing/2014/main" id="{C45A6E51-1864-48A4-A603-375CF27F39D9}"/>
                  </a:ext>
                </a:extLst>
              </p:cNvPr>
              <p:cNvSpPr/>
              <p:nvPr/>
            </p:nvSpPr>
            <p:spPr>
              <a:xfrm>
                <a:off x="935421" y="1229710"/>
                <a:ext cx="4918841" cy="14294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7156C9B0-FC4A-4C57-B9E2-330BD6743061}"/>
                  </a:ext>
                </a:extLst>
              </p:cNvPr>
              <p:cNvSpPr txBox="1"/>
              <p:nvPr/>
            </p:nvSpPr>
            <p:spPr>
              <a:xfrm>
                <a:off x="935421" y="1229710"/>
                <a:ext cx="693682" cy="369332"/>
              </a:xfrm>
              <a:prstGeom prst="rect">
                <a:avLst/>
              </a:prstGeom>
              <a:noFill/>
            </p:spPr>
            <p:txBody>
              <a:bodyPr wrap="square" rtlCol="0">
                <a:spAutoFit/>
              </a:bodyPr>
              <a:lstStyle/>
              <a:p>
                <a:r>
                  <a:rPr lang="en-US" altLang="zh-CN" b="1" dirty="0">
                    <a:solidFill>
                      <a:schemeClr val="bg1"/>
                    </a:solidFill>
                  </a:rPr>
                  <a:t>CPU</a:t>
                </a:r>
                <a:endParaRPr lang="zh-CN" altLang="en-US" b="1" dirty="0">
                  <a:solidFill>
                    <a:schemeClr val="bg1"/>
                  </a:solidFill>
                </a:endParaRPr>
              </a:p>
            </p:txBody>
          </p:sp>
          <p:sp>
            <p:nvSpPr>
              <p:cNvPr id="14" name="矩形: 圆角 13">
                <a:extLst>
                  <a:ext uri="{FF2B5EF4-FFF2-40B4-BE49-F238E27FC236}">
                    <a16:creationId xmlns:a16="http://schemas.microsoft.com/office/drawing/2014/main" id="{02138353-FE6A-44E0-B70D-ACCF1C7EB226}"/>
                  </a:ext>
                </a:extLst>
              </p:cNvPr>
              <p:cNvSpPr/>
              <p:nvPr/>
            </p:nvSpPr>
            <p:spPr>
              <a:xfrm>
                <a:off x="1870841" y="1414376"/>
                <a:ext cx="3510456" cy="106606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5145239-D0E9-4740-A33C-B38EFFA53575}"/>
                  </a:ext>
                </a:extLst>
              </p:cNvPr>
              <p:cNvSpPr txBox="1"/>
              <p:nvPr/>
            </p:nvSpPr>
            <p:spPr>
              <a:xfrm>
                <a:off x="1986456" y="1746243"/>
                <a:ext cx="788275" cy="369332"/>
              </a:xfrm>
              <a:prstGeom prst="rect">
                <a:avLst/>
              </a:prstGeom>
              <a:noFill/>
            </p:spPr>
            <p:txBody>
              <a:bodyPr wrap="square" rtlCol="0">
                <a:spAutoFit/>
              </a:bodyPr>
              <a:lstStyle/>
              <a:p>
                <a:r>
                  <a:rPr lang="zh-CN" altLang="en-US" dirty="0">
                    <a:solidFill>
                      <a:schemeClr val="bg1"/>
                    </a:solidFill>
                  </a:rPr>
                  <a:t>线程</a:t>
                </a:r>
                <a:r>
                  <a:rPr lang="en-US" altLang="zh-CN" dirty="0">
                    <a:solidFill>
                      <a:schemeClr val="bg1"/>
                    </a:solidFill>
                  </a:rPr>
                  <a:t>B</a:t>
                </a:r>
                <a:endParaRPr lang="zh-CN" altLang="en-US" dirty="0">
                  <a:solidFill>
                    <a:schemeClr val="bg1"/>
                  </a:solidFill>
                </a:endParaRPr>
              </a:p>
            </p:txBody>
          </p:sp>
          <p:sp>
            <p:nvSpPr>
              <p:cNvPr id="16" name="矩形 15">
                <a:extLst>
                  <a:ext uri="{FF2B5EF4-FFF2-40B4-BE49-F238E27FC236}">
                    <a16:creationId xmlns:a16="http://schemas.microsoft.com/office/drawing/2014/main" id="{D5D7CE61-C270-4D2F-BF62-4D7431E5CDEF}"/>
                  </a:ext>
                </a:extLst>
              </p:cNvPr>
              <p:cNvSpPr/>
              <p:nvPr/>
            </p:nvSpPr>
            <p:spPr>
              <a:xfrm>
                <a:off x="3352798" y="1506736"/>
                <a:ext cx="1797269" cy="875354"/>
              </a:xfrm>
              <a:prstGeom prst="rect">
                <a:avLst/>
              </a:prstGeom>
              <a:solidFill>
                <a:schemeClr val="accent6">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工作内存</a:t>
                </a:r>
                <a:endParaRPr lang="en-US" altLang="zh-CN" b="1" dirty="0">
                  <a:solidFill>
                    <a:srgbClr val="FF0000"/>
                  </a:solidFill>
                </a:endParaRPr>
              </a:p>
              <a:p>
                <a:pPr algn="ctr"/>
                <a:endParaRPr lang="en-US" altLang="zh-CN" b="1" dirty="0">
                  <a:solidFill>
                    <a:srgbClr val="FF0000"/>
                  </a:solidFill>
                </a:endParaRPr>
              </a:p>
              <a:p>
                <a:pPr algn="ctr"/>
                <a:endParaRPr lang="zh-CN" altLang="en-US" b="1" dirty="0">
                  <a:solidFill>
                    <a:srgbClr val="FF0000"/>
                  </a:solidFill>
                </a:endParaRPr>
              </a:p>
            </p:txBody>
          </p:sp>
          <p:sp>
            <p:nvSpPr>
              <p:cNvPr id="17" name="矩形: 圆角 16">
                <a:extLst>
                  <a:ext uri="{FF2B5EF4-FFF2-40B4-BE49-F238E27FC236}">
                    <a16:creationId xmlns:a16="http://schemas.microsoft.com/office/drawing/2014/main" id="{CE1D6073-A408-411E-B2BB-EBFBE9ACC717}"/>
                  </a:ext>
                </a:extLst>
              </p:cNvPr>
              <p:cNvSpPr/>
              <p:nvPr/>
            </p:nvSpPr>
            <p:spPr>
              <a:xfrm>
                <a:off x="3531474" y="1825327"/>
                <a:ext cx="1439918" cy="497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共享变量副本</a:t>
                </a:r>
                <a:endParaRPr lang="en-US" altLang="zh-CN" sz="1400" dirty="0"/>
              </a:p>
              <a:p>
                <a:pPr algn="ctr"/>
                <a:r>
                  <a:rPr lang="en-US" altLang="zh-CN" sz="1400" dirty="0"/>
                  <a:t>flag=false</a:t>
                </a:r>
                <a:endParaRPr lang="zh-CN" altLang="en-US" sz="1400" dirty="0"/>
              </a:p>
            </p:txBody>
          </p:sp>
        </p:grpSp>
        <p:grpSp>
          <p:nvGrpSpPr>
            <p:cNvPr id="18" name="组合 17">
              <a:extLst>
                <a:ext uri="{FF2B5EF4-FFF2-40B4-BE49-F238E27FC236}">
                  <a16:creationId xmlns:a16="http://schemas.microsoft.com/office/drawing/2014/main" id="{093BE02B-85D5-4523-900E-805B1853A30D}"/>
                </a:ext>
              </a:extLst>
            </p:cNvPr>
            <p:cNvGrpSpPr/>
            <p:nvPr/>
          </p:nvGrpSpPr>
          <p:grpSpPr>
            <a:xfrm>
              <a:off x="935420" y="4770226"/>
              <a:ext cx="4918841" cy="1429407"/>
              <a:chOff x="935421" y="1229710"/>
              <a:chExt cx="4918841" cy="1429407"/>
            </a:xfrm>
          </p:grpSpPr>
          <p:sp>
            <p:nvSpPr>
              <p:cNvPr id="19" name="矩形 18">
                <a:extLst>
                  <a:ext uri="{FF2B5EF4-FFF2-40B4-BE49-F238E27FC236}">
                    <a16:creationId xmlns:a16="http://schemas.microsoft.com/office/drawing/2014/main" id="{6DAD09B6-5915-40FC-8676-9B1E2D421154}"/>
                  </a:ext>
                </a:extLst>
              </p:cNvPr>
              <p:cNvSpPr/>
              <p:nvPr/>
            </p:nvSpPr>
            <p:spPr>
              <a:xfrm>
                <a:off x="935421" y="1229710"/>
                <a:ext cx="4918841" cy="14294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782829A9-A4C8-4D10-8322-0ED3D6FD0CCF}"/>
                  </a:ext>
                </a:extLst>
              </p:cNvPr>
              <p:cNvSpPr txBox="1"/>
              <p:nvPr/>
            </p:nvSpPr>
            <p:spPr>
              <a:xfrm>
                <a:off x="935421" y="1229710"/>
                <a:ext cx="693682" cy="369332"/>
              </a:xfrm>
              <a:prstGeom prst="rect">
                <a:avLst/>
              </a:prstGeom>
              <a:noFill/>
            </p:spPr>
            <p:txBody>
              <a:bodyPr wrap="square" rtlCol="0">
                <a:spAutoFit/>
              </a:bodyPr>
              <a:lstStyle/>
              <a:p>
                <a:r>
                  <a:rPr lang="en-US" altLang="zh-CN" b="1" dirty="0">
                    <a:solidFill>
                      <a:schemeClr val="bg1"/>
                    </a:solidFill>
                  </a:rPr>
                  <a:t>CPU</a:t>
                </a:r>
                <a:endParaRPr lang="zh-CN" altLang="en-US" b="1" dirty="0">
                  <a:solidFill>
                    <a:schemeClr val="bg1"/>
                  </a:solidFill>
                </a:endParaRPr>
              </a:p>
            </p:txBody>
          </p:sp>
          <p:sp>
            <p:nvSpPr>
              <p:cNvPr id="21" name="矩形: 圆角 20">
                <a:extLst>
                  <a:ext uri="{FF2B5EF4-FFF2-40B4-BE49-F238E27FC236}">
                    <a16:creationId xmlns:a16="http://schemas.microsoft.com/office/drawing/2014/main" id="{57A2EBAF-83A7-4AEE-B362-30E9B7AB695E}"/>
                  </a:ext>
                </a:extLst>
              </p:cNvPr>
              <p:cNvSpPr/>
              <p:nvPr/>
            </p:nvSpPr>
            <p:spPr>
              <a:xfrm>
                <a:off x="1870841" y="1414376"/>
                <a:ext cx="3510456" cy="106606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5040F110-3A14-4D6E-BD6A-A6676B167486}"/>
                  </a:ext>
                </a:extLst>
              </p:cNvPr>
              <p:cNvSpPr txBox="1"/>
              <p:nvPr/>
            </p:nvSpPr>
            <p:spPr>
              <a:xfrm>
                <a:off x="1991712" y="1759747"/>
                <a:ext cx="945928" cy="369332"/>
              </a:xfrm>
              <a:prstGeom prst="rect">
                <a:avLst/>
              </a:prstGeom>
              <a:noFill/>
            </p:spPr>
            <p:txBody>
              <a:bodyPr wrap="square" rtlCol="0">
                <a:spAutoFit/>
              </a:bodyPr>
              <a:lstStyle/>
              <a:p>
                <a:r>
                  <a:rPr lang="zh-CN" altLang="en-US" dirty="0">
                    <a:solidFill>
                      <a:schemeClr val="bg1"/>
                    </a:solidFill>
                  </a:rPr>
                  <a:t>线程</a:t>
                </a:r>
                <a:r>
                  <a:rPr lang="en-US" altLang="zh-CN" dirty="0">
                    <a:solidFill>
                      <a:schemeClr val="bg1"/>
                    </a:solidFill>
                  </a:rPr>
                  <a:t>C</a:t>
                </a:r>
                <a:endParaRPr lang="zh-CN" altLang="en-US" dirty="0">
                  <a:solidFill>
                    <a:schemeClr val="bg1"/>
                  </a:solidFill>
                </a:endParaRPr>
              </a:p>
            </p:txBody>
          </p:sp>
          <p:sp>
            <p:nvSpPr>
              <p:cNvPr id="23" name="矩形 22">
                <a:extLst>
                  <a:ext uri="{FF2B5EF4-FFF2-40B4-BE49-F238E27FC236}">
                    <a16:creationId xmlns:a16="http://schemas.microsoft.com/office/drawing/2014/main" id="{DE635B65-7895-4AF8-8B03-C1B1C4E381A2}"/>
                  </a:ext>
                </a:extLst>
              </p:cNvPr>
              <p:cNvSpPr/>
              <p:nvPr/>
            </p:nvSpPr>
            <p:spPr>
              <a:xfrm>
                <a:off x="3352798" y="1506736"/>
                <a:ext cx="1797269" cy="875354"/>
              </a:xfrm>
              <a:prstGeom prst="rect">
                <a:avLst/>
              </a:prstGeom>
              <a:solidFill>
                <a:schemeClr val="accent6">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工作内存</a:t>
                </a:r>
                <a:endParaRPr lang="en-US" altLang="zh-CN" b="1" dirty="0">
                  <a:solidFill>
                    <a:srgbClr val="FF0000"/>
                  </a:solidFill>
                </a:endParaRPr>
              </a:p>
              <a:p>
                <a:pPr algn="ctr"/>
                <a:endParaRPr lang="zh-CN" altLang="en-US" b="1" dirty="0">
                  <a:solidFill>
                    <a:srgbClr val="FF0000"/>
                  </a:solidFill>
                </a:endParaRPr>
              </a:p>
            </p:txBody>
          </p:sp>
          <p:sp>
            <p:nvSpPr>
              <p:cNvPr id="24" name="矩形: 圆角 23">
                <a:extLst>
                  <a:ext uri="{FF2B5EF4-FFF2-40B4-BE49-F238E27FC236}">
                    <a16:creationId xmlns:a16="http://schemas.microsoft.com/office/drawing/2014/main" id="{27FA7887-21D9-48FE-B68E-104980DF1877}"/>
                  </a:ext>
                </a:extLst>
              </p:cNvPr>
              <p:cNvSpPr/>
              <p:nvPr/>
            </p:nvSpPr>
            <p:spPr>
              <a:xfrm>
                <a:off x="3531473" y="2012758"/>
                <a:ext cx="1439918" cy="267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共享变量副本</a:t>
                </a:r>
              </a:p>
            </p:txBody>
          </p:sp>
        </p:grpSp>
        <p:grpSp>
          <p:nvGrpSpPr>
            <p:cNvPr id="31" name="组合 30">
              <a:extLst>
                <a:ext uri="{FF2B5EF4-FFF2-40B4-BE49-F238E27FC236}">
                  <a16:creationId xmlns:a16="http://schemas.microsoft.com/office/drawing/2014/main" id="{1CB23697-F54C-4D7A-B135-3E67C3CC3586}"/>
                </a:ext>
              </a:extLst>
            </p:cNvPr>
            <p:cNvGrpSpPr/>
            <p:nvPr/>
          </p:nvGrpSpPr>
          <p:grpSpPr>
            <a:xfrm>
              <a:off x="8822119" y="1226305"/>
              <a:ext cx="1513490" cy="4969923"/>
              <a:chOff x="8822119" y="1226305"/>
              <a:chExt cx="1513490" cy="4969923"/>
            </a:xfrm>
          </p:grpSpPr>
          <p:sp>
            <p:nvSpPr>
              <p:cNvPr id="25" name="矩形: 圆角 24">
                <a:extLst>
                  <a:ext uri="{FF2B5EF4-FFF2-40B4-BE49-F238E27FC236}">
                    <a16:creationId xmlns:a16="http://schemas.microsoft.com/office/drawing/2014/main" id="{B3D7BE24-84E7-4ADF-82D1-089B91F1731A}"/>
                  </a:ext>
                </a:extLst>
              </p:cNvPr>
              <p:cNvSpPr/>
              <p:nvPr/>
            </p:nvSpPr>
            <p:spPr>
              <a:xfrm>
                <a:off x="8822119" y="1226305"/>
                <a:ext cx="1513490" cy="496992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26" name="文本框 25">
                <a:extLst>
                  <a:ext uri="{FF2B5EF4-FFF2-40B4-BE49-F238E27FC236}">
                    <a16:creationId xmlns:a16="http://schemas.microsoft.com/office/drawing/2014/main" id="{9A0DB2ED-114A-4282-8F5C-9CA993EAE6FF}"/>
                  </a:ext>
                </a:extLst>
              </p:cNvPr>
              <p:cNvSpPr txBox="1"/>
              <p:nvPr/>
            </p:nvSpPr>
            <p:spPr>
              <a:xfrm>
                <a:off x="9112468" y="1316788"/>
                <a:ext cx="945931" cy="369332"/>
              </a:xfrm>
              <a:prstGeom prst="rect">
                <a:avLst/>
              </a:prstGeom>
              <a:noFill/>
            </p:spPr>
            <p:txBody>
              <a:bodyPr wrap="square" rtlCol="0">
                <a:spAutoFit/>
              </a:bodyPr>
              <a:lstStyle/>
              <a:p>
                <a:r>
                  <a:rPr lang="zh-CN" altLang="en-US" b="1" dirty="0">
                    <a:solidFill>
                      <a:schemeClr val="bg1"/>
                    </a:solidFill>
                  </a:rPr>
                  <a:t>主内存</a:t>
                </a:r>
              </a:p>
            </p:txBody>
          </p:sp>
          <p:sp>
            <p:nvSpPr>
              <p:cNvPr id="27" name="矩形: 圆角 26">
                <a:extLst>
                  <a:ext uri="{FF2B5EF4-FFF2-40B4-BE49-F238E27FC236}">
                    <a16:creationId xmlns:a16="http://schemas.microsoft.com/office/drawing/2014/main" id="{8540635A-68FB-4D79-80E7-11E6276BC33F}"/>
                  </a:ext>
                </a:extLst>
              </p:cNvPr>
              <p:cNvSpPr/>
              <p:nvPr/>
            </p:nvSpPr>
            <p:spPr>
              <a:xfrm>
                <a:off x="8988970" y="1911413"/>
                <a:ext cx="1192925" cy="369332"/>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a:t>
                </a:r>
              </a:p>
            </p:txBody>
          </p:sp>
          <p:sp>
            <p:nvSpPr>
              <p:cNvPr id="28" name="矩形: 圆角 27">
                <a:extLst>
                  <a:ext uri="{FF2B5EF4-FFF2-40B4-BE49-F238E27FC236}">
                    <a16:creationId xmlns:a16="http://schemas.microsoft.com/office/drawing/2014/main" id="{8309759A-C9A0-4365-86A5-31ABD049D886}"/>
                  </a:ext>
                </a:extLst>
              </p:cNvPr>
              <p:cNvSpPr/>
              <p:nvPr/>
            </p:nvSpPr>
            <p:spPr>
              <a:xfrm>
                <a:off x="8988969" y="2521802"/>
                <a:ext cx="1192925" cy="369332"/>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a:t>
                </a:r>
              </a:p>
            </p:txBody>
          </p:sp>
          <p:sp>
            <p:nvSpPr>
              <p:cNvPr id="29" name="矩形: 圆角 28">
                <a:extLst>
                  <a:ext uri="{FF2B5EF4-FFF2-40B4-BE49-F238E27FC236}">
                    <a16:creationId xmlns:a16="http://schemas.microsoft.com/office/drawing/2014/main" id="{73D34383-1DB2-4CFF-A3BC-9481133C5470}"/>
                  </a:ext>
                </a:extLst>
              </p:cNvPr>
              <p:cNvSpPr/>
              <p:nvPr/>
            </p:nvSpPr>
            <p:spPr>
              <a:xfrm>
                <a:off x="8988968" y="3096793"/>
                <a:ext cx="1192925" cy="699727"/>
              </a:xfrm>
              <a:prstGeom prst="round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共享变量</a:t>
                </a:r>
                <a:endParaRPr lang="en-US" altLang="zh-CN" sz="1400" dirty="0">
                  <a:solidFill>
                    <a:schemeClr val="tx1"/>
                  </a:solidFill>
                </a:endParaRPr>
              </a:p>
              <a:p>
                <a:pPr algn="ctr"/>
                <a:r>
                  <a:rPr lang="en-US" altLang="zh-CN" sz="1400" dirty="0">
                    <a:solidFill>
                      <a:schemeClr val="tx1"/>
                    </a:solidFill>
                  </a:rPr>
                  <a:t>flag=false</a:t>
                </a:r>
                <a:endParaRPr lang="zh-CN" altLang="en-US" sz="1400" dirty="0">
                  <a:solidFill>
                    <a:schemeClr val="tx1"/>
                  </a:solidFill>
                </a:endParaRPr>
              </a:p>
            </p:txBody>
          </p:sp>
        </p:grpSp>
        <p:sp>
          <p:nvSpPr>
            <p:cNvPr id="30" name="箭头: 左右 29">
              <a:extLst>
                <a:ext uri="{FF2B5EF4-FFF2-40B4-BE49-F238E27FC236}">
                  <a16:creationId xmlns:a16="http://schemas.microsoft.com/office/drawing/2014/main" id="{589E8F1F-9FDA-4A0A-8844-A2F9243CFE38}"/>
                </a:ext>
              </a:extLst>
            </p:cNvPr>
            <p:cNvSpPr/>
            <p:nvPr/>
          </p:nvSpPr>
          <p:spPr>
            <a:xfrm>
              <a:off x="6019143" y="1519889"/>
              <a:ext cx="2638094" cy="783048"/>
            </a:xfrm>
            <a:prstGeom prst="leftRightArrow">
              <a:avLst/>
            </a:prstGeom>
            <a:solidFill>
              <a:schemeClr val="bg1"/>
            </a:solid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JMM </a:t>
              </a:r>
              <a:r>
                <a:rPr lang="zh-CN" altLang="en-US" dirty="0">
                  <a:solidFill>
                    <a:schemeClr val="tx1"/>
                  </a:solidFill>
                </a:rPr>
                <a:t>控制</a:t>
              </a:r>
            </a:p>
          </p:txBody>
        </p:sp>
        <p:sp>
          <p:nvSpPr>
            <p:cNvPr id="32" name="箭头: 左右 31">
              <a:extLst>
                <a:ext uri="{FF2B5EF4-FFF2-40B4-BE49-F238E27FC236}">
                  <a16:creationId xmlns:a16="http://schemas.microsoft.com/office/drawing/2014/main" id="{FD3A20C1-FCAF-4F75-A815-BEFB5F4190BB}"/>
                </a:ext>
              </a:extLst>
            </p:cNvPr>
            <p:cNvSpPr/>
            <p:nvPr/>
          </p:nvSpPr>
          <p:spPr>
            <a:xfrm>
              <a:off x="6047388" y="5093405"/>
              <a:ext cx="2638094" cy="783048"/>
            </a:xfrm>
            <a:prstGeom prst="leftRightArrow">
              <a:avLst/>
            </a:prstGeom>
            <a:solidFill>
              <a:schemeClr val="bg1"/>
            </a:solid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JMM </a:t>
              </a:r>
              <a:r>
                <a:rPr lang="zh-CN" altLang="en-US" dirty="0">
                  <a:solidFill>
                    <a:schemeClr val="tx1"/>
                  </a:solidFill>
                </a:rPr>
                <a:t>控制</a:t>
              </a:r>
            </a:p>
          </p:txBody>
        </p:sp>
        <p:sp>
          <p:nvSpPr>
            <p:cNvPr id="33" name="箭头: 左右 32">
              <a:extLst>
                <a:ext uri="{FF2B5EF4-FFF2-40B4-BE49-F238E27FC236}">
                  <a16:creationId xmlns:a16="http://schemas.microsoft.com/office/drawing/2014/main" id="{27E0DA4F-AFDB-4F2C-A30C-6DB53CD390B5}"/>
                </a:ext>
              </a:extLst>
            </p:cNvPr>
            <p:cNvSpPr/>
            <p:nvPr/>
          </p:nvSpPr>
          <p:spPr>
            <a:xfrm>
              <a:off x="6047388" y="3336652"/>
              <a:ext cx="2638094" cy="783048"/>
            </a:xfrm>
            <a:prstGeom prst="leftRightArrow">
              <a:avLst/>
            </a:prstGeom>
            <a:solidFill>
              <a:schemeClr val="bg1"/>
            </a:solid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JMM </a:t>
              </a:r>
              <a:r>
                <a:rPr lang="zh-CN" altLang="en-US" dirty="0">
                  <a:solidFill>
                    <a:schemeClr val="tx1"/>
                  </a:solidFill>
                </a:rPr>
                <a:t>控制</a:t>
              </a:r>
            </a:p>
          </p:txBody>
        </p:sp>
        <p:cxnSp>
          <p:nvCxnSpPr>
            <p:cNvPr id="35" name="连接符: 肘形 34">
              <a:extLst>
                <a:ext uri="{FF2B5EF4-FFF2-40B4-BE49-F238E27FC236}">
                  <a16:creationId xmlns:a16="http://schemas.microsoft.com/office/drawing/2014/main" id="{829FA693-E42A-4CDC-A341-BAD4A480DBE2}"/>
                </a:ext>
              </a:extLst>
            </p:cNvPr>
            <p:cNvCxnSpPr>
              <a:cxnSpLocks/>
              <a:endCxn id="9" idx="3"/>
            </p:cNvCxnSpPr>
            <p:nvPr/>
          </p:nvCxnSpPr>
          <p:spPr>
            <a:xfrm rot="10800000">
              <a:off x="4971391" y="2081203"/>
              <a:ext cx="4017581" cy="1364059"/>
            </a:xfrm>
            <a:prstGeom prst="bentConnector3">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A18193F8-9F53-45D9-A0D9-A0CBE6AAD10B}"/>
                </a:ext>
              </a:extLst>
            </p:cNvPr>
            <p:cNvCxnSpPr>
              <a:cxnSpLocks/>
              <a:stCxn id="29" idx="1"/>
              <a:endCxn id="17" idx="3"/>
            </p:cNvCxnSpPr>
            <p:nvPr/>
          </p:nvCxnSpPr>
          <p:spPr>
            <a:xfrm rot="10800000" flipV="1">
              <a:off x="4971392" y="3446656"/>
              <a:ext cx="4017576" cy="410949"/>
            </a:xfrm>
            <a:prstGeom prst="bentConnector3">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9FC2C55A-9106-4509-8588-15633DA58F58}"/>
                </a:ext>
              </a:extLst>
            </p:cNvPr>
            <p:cNvCxnSpPr>
              <a:cxnSpLocks/>
            </p:cNvCxnSpPr>
            <p:nvPr/>
          </p:nvCxnSpPr>
          <p:spPr>
            <a:xfrm>
              <a:off x="2774731" y="1941419"/>
              <a:ext cx="533398" cy="0"/>
            </a:xfrm>
            <a:prstGeom prst="straightConnector1">
              <a:avLst/>
            </a:prstGeom>
            <a:ln w="571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E130C684-73CB-4798-8AF6-E689DECA031B}"/>
                </a:ext>
              </a:extLst>
            </p:cNvPr>
            <p:cNvCxnSpPr>
              <a:cxnSpLocks/>
            </p:cNvCxnSpPr>
            <p:nvPr/>
          </p:nvCxnSpPr>
          <p:spPr>
            <a:xfrm>
              <a:off x="2753708" y="5497700"/>
              <a:ext cx="533398" cy="0"/>
            </a:xfrm>
            <a:prstGeom prst="straightConnector1">
              <a:avLst/>
            </a:prstGeom>
            <a:ln w="571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51A05881-FC27-42F5-BD31-7328989D9464}"/>
                </a:ext>
              </a:extLst>
            </p:cNvPr>
            <p:cNvCxnSpPr>
              <a:cxnSpLocks/>
            </p:cNvCxnSpPr>
            <p:nvPr/>
          </p:nvCxnSpPr>
          <p:spPr>
            <a:xfrm>
              <a:off x="2737945" y="3711266"/>
              <a:ext cx="533398" cy="0"/>
            </a:xfrm>
            <a:prstGeom prst="straightConnector1">
              <a:avLst/>
            </a:prstGeom>
            <a:ln w="571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E81E8DC0-9427-43C0-8DB5-53E8A19711EE}"/>
                </a:ext>
              </a:extLst>
            </p:cNvPr>
            <p:cNvSpPr/>
            <p:nvPr/>
          </p:nvSpPr>
          <p:spPr>
            <a:xfrm>
              <a:off x="8982401" y="4300159"/>
              <a:ext cx="1192925" cy="369332"/>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a:t>
              </a:r>
            </a:p>
          </p:txBody>
        </p:sp>
        <p:cxnSp>
          <p:nvCxnSpPr>
            <p:cNvPr id="47" name="连接符: 肘形 46">
              <a:extLst>
                <a:ext uri="{FF2B5EF4-FFF2-40B4-BE49-F238E27FC236}">
                  <a16:creationId xmlns:a16="http://schemas.microsoft.com/office/drawing/2014/main" id="{30957253-2A2D-415D-997C-5E4E148A04A8}"/>
                </a:ext>
              </a:extLst>
            </p:cNvPr>
            <p:cNvCxnSpPr>
              <a:stCxn id="45" idx="1"/>
              <a:endCxn id="24" idx="3"/>
            </p:cNvCxnSpPr>
            <p:nvPr/>
          </p:nvCxnSpPr>
          <p:spPr>
            <a:xfrm rot="10800000" flipV="1">
              <a:off x="4971391" y="4484824"/>
              <a:ext cx="4011011" cy="12024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9" name="文本框 48">
            <a:extLst>
              <a:ext uri="{FF2B5EF4-FFF2-40B4-BE49-F238E27FC236}">
                <a16:creationId xmlns:a16="http://schemas.microsoft.com/office/drawing/2014/main" id="{ABF3E16D-A456-4991-94D5-3351908D78FD}"/>
              </a:ext>
            </a:extLst>
          </p:cNvPr>
          <p:cNvSpPr txBox="1"/>
          <p:nvPr/>
        </p:nvSpPr>
        <p:spPr>
          <a:xfrm>
            <a:off x="966951" y="5917433"/>
            <a:ext cx="7709162" cy="923330"/>
          </a:xfrm>
          <a:prstGeom prst="rect">
            <a:avLst/>
          </a:prstGeom>
          <a:noFill/>
        </p:spPr>
        <p:txBody>
          <a:bodyPr wrap="none" rtlCol="0">
            <a:spAutoFit/>
          </a:bodyPr>
          <a:lstStyle/>
          <a:p>
            <a:r>
              <a:rPr lang="zh-CN" altLang="en-US" dirty="0">
                <a:solidFill>
                  <a:srgbClr val="C00000"/>
                </a:solidFill>
              </a:rPr>
              <a:t>注意：</a:t>
            </a:r>
            <a:endParaRPr lang="en-US" altLang="zh-CN" dirty="0">
              <a:solidFill>
                <a:srgbClr val="C00000"/>
              </a:solidFill>
            </a:endParaRPr>
          </a:p>
          <a:p>
            <a:r>
              <a:rPr lang="en-US" altLang="zh-CN" dirty="0">
                <a:solidFill>
                  <a:srgbClr val="C00000"/>
                </a:solidFill>
              </a:rPr>
              <a:t>1</a:t>
            </a:r>
            <a:r>
              <a:rPr lang="zh-CN" altLang="en-US" dirty="0">
                <a:solidFill>
                  <a:srgbClr val="C00000"/>
                </a:solidFill>
              </a:rPr>
              <a:t>、每个线程都会从主内存空间将共享变量</a:t>
            </a:r>
            <a:r>
              <a:rPr lang="en-US" altLang="zh-CN" dirty="0">
                <a:solidFill>
                  <a:srgbClr val="C00000"/>
                </a:solidFill>
              </a:rPr>
              <a:t>copy</a:t>
            </a:r>
            <a:r>
              <a:rPr lang="zh-CN" altLang="en-US" dirty="0">
                <a:solidFill>
                  <a:srgbClr val="C00000"/>
                </a:solidFill>
              </a:rPr>
              <a:t>一个副本保存在其工作内存</a:t>
            </a:r>
            <a:endParaRPr lang="en-US" altLang="zh-CN" dirty="0">
              <a:solidFill>
                <a:srgbClr val="C00000"/>
              </a:solidFill>
            </a:endParaRPr>
          </a:p>
          <a:p>
            <a:r>
              <a:rPr lang="en-US" altLang="zh-CN" dirty="0">
                <a:solidFill>
                  <a:srgbClr val="C00000"/>
                </a:solidFill>
              </a:rPr>
              <a:t>2</a:t>
            </a:r>
            <a:r>
              <a:rPr lang="zh-CN" altLang="en-US" dirty="0">
                <a:solidFill>
                  <a:srgbClr val="C00000"/>
                </a:solidFill>
              </a:rPr>
              <a:t>、每个线程的工作内存是独占的，不与其他线程共享</a:t>
            </a:r>
          </a:p>
        </p:txBody>
      </p:sp>
    </p:spTree>
    <p:extLst>
      <p:ext uri="{BB962C8B-B14F-4D97-AF65-F5344CB8AC3E}">
        <p14:creationId xmlns:p14="http://schemas.microsoft.com/office/powerpoint/2010/main" val="12180741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2896</TotalTime>
  <Words>4841</Words>
  <Application>Microsoft Office PowerPoint</Application>
  <PresentationFormat>宽屏</PresentationFormat>
  <Paragraphs>532</Paragraphs>
  <Slides>19</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等线 Light</vt:lpstr>
      <vt:lpstr>黑体</vt:lpstr>
      <vt:lpstr>微软雅黑</vt:lpstr>
      <vt:lpstr>Arial</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dc:creator>
  <cp:lastModifiedBy>Administrator</cp:lastModifiedBy>
  <cp:revision>149</cp:revision>
  <dcterms:created xsi:type="dcterms:W3CDTF">2019-01-16T08:56:34Z</dcterms:created>
  <dcterms:modified xsi:type="dcterms:W3CDTF">2019-09-19T09:32:09Z</dcterms:modified>
</cp:coreProperties>
</file>