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  <p:sldId id="263" r:id="rId9"/>
    <p:sldId id="268" r:id="rId10"/>
    <p:sldId id="266" r:id="rId11"/>
    <p:sldId id="264" r:id="rId12"/>
    <p:sldId id="265" r:id="rId13"/>
    <p:sldId id="269" r:id="rId14"/>
    <p:sldId id="270" r:id="rId15"/>
    <p:sldId id="4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9539" autoAdjust="0"/>
  </p:normalViewPr>
  <p:slideViewPr>
    <p:cSldViewPr snapToGrid="0">
      <p:cViewPr varScale="1">
        <p:scale>
          <a:sx n="73" d="100"/>
          <a:sy n="73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841A-72A5-42BB-9425-3FC0D4F49707}" type="datetimeFigureOut">
              <a:rPr lang="en-ID" smtClean="0"/>
              <a:t>19/10/2019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1A23E-D1B2-4733-992B-429FEBBE25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96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sqrt </a:t>
            </a:r>
            <a:r>
              <a:rPr lang="en-ID" dirty="0" err="1"/>
              <a:t>menggunakan</a:t>
            </a:r>
            <a:r>
              <a:rPr lang="en-ID" dirty="0"/>
              <a:t> library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standard yang </a:t>
            </a:r>
            <a:r>
              <a:rPr lang="en-ID" dirty="0" err="1"/>
              <a:t>disediakan</a:t>
            </a:r>
            <a:r>
              <a:rPr lang="en-ID" dirty="0"/>
              <a:t> oleh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493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DBAB-2539-42EA-9C58-28DF6D49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259A-9CA0-480A-9786-EBCA2541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BC24-B9B4-4A39-B8E4-B0003841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C207-A863-449F-8FEA-2A0E2660733D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C936-226A-411B-B583-24BF0B4B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94D1-1905-4B38-9238-7A67854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89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7410-7C8E-4A41-AD00-72F9F7D3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08D27-A9EF-4D1D-A20A-5DBDCD8CC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8FCB-3C4A-4B4C-B013-8559CBC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A755-5E10-42BF-A9E7-83C23B8D9E4F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5488-B344-4DA8-96E8-6542C47B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ACED-86F6-4BAD-8013-0EA74BB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5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132AE-B697-4001-BF20-2636B5148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843F7-9C0B-45E0-8057-CA7E90D5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4508-8C3A-4688-997F-E1FA1382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82A5-7486-4239-B4FC-7A13A2C999F7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B7F2-FFEB-4EE0-91D4-22FE4953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39C4-59A1-466C-BE6C-8A42B8F2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77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454A-C148-4F30-BFC1-4BF3850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1180-550C-4668-98EB-11719F7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00F1-61C7-4B11-A5BF-6B926829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520-B18C-42A3-9198-0453E083A06D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BC0C-50BC-4109-8437-FEA7B3F5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E0F8-EC1B-46F8-8B58-298620D6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4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64E7-45A0-44D1-9466-B337B0D0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8DF8-F1BB-4F9B-AD28-9A57229D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36006-451F-49B5-A1C0-E3516A71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B05-6271-4084-B72B-7A58D90B8C71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4369-5FE0-4695-820D-83CAACB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A8C5-5B54-4227-8973-5C2E48C4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0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7EA-46B7-484F-B9A0-ECCA3C4C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B7DF-C8C0-4E8E-BDDB-58BEF85C0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BBB42-5552-4833-84F5-165EFB1D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C495-B27C-4EE0-ADB3-42D28F34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A7C0-8CA8-47CD-962F-DD7BFC493DC5}" type="datetime1">
              <a:rPr lang="en-ID" smtClean="0"/>
              <a:t>20/10/2019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81733-19C1-4AB7-9374-FD109F66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CB5B-49D2-43EF-B112-F736B81B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2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1F7-5366-4467-BAF8-A4105CFA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5A75-6347-4BD0-BE48-73D5484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02046-8B45-4497-9B59-79EDBCBB2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86793-EC94-41FF-A277-7BD9ACC3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18926-3141-4EB9-8EB4-A91416B9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9E361-21F1-4676-8828-998C2F9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2048-113C-417D-9AEF-5D7AD6EC70ED}" type="datetime1">
              <a:rPr lang="en-ID" smtClean="0"/>
              <a:t>20/10/2019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71722-A363-4DBD-8FFD-3F09D4A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AC0E-63D2-4D11-AADE-94791758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96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9285-C73F-41BF-9244-F137342F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984BE-B5E7-482D-A35C-B0F55F77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9345-17AD-44D1-AA3E-CE6C9042AFB4}" type="datetime1">
              <a:rPr lang="en-ID" smtClean="0"/>
              <a:t>20/10/2019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FAA4-6FDD-4C11-8F05-4EF7C0F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5D0C0-5BCD-4FF1-AD94-5CEEDCA1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82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A280E-335B-45DF-BE9A-1AA38DC3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0B3-8F6C-416C-B136-E319879BF0E8}" type="datetime1">
              <a:rPr lang="en-ID" smtClean="0"/>
              <a:t>20/10/2019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2DDB0-A9FA-4B3E-AF38-4EA27BBB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43DE-9323-4E63-80EB-0E7D8F4B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24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324-A20C-4B7C-B6E2-48EC31B3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5510-4549-40FD-817E-0C817364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F114-5DA5-4C21-AFBE-CDAAD853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00CC1-C875-4118-81AA-9671A42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9D39-4AE4-48E4-8C04-13CD83E7B322}" type="datetime1">
              <a:rPr lang="en-ID" smtClean="0"/>
              <a:t>20/10/2019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B1DB-0198-4E35-8C9A-5454E418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721C-7D05-4ADC-8014-9FF0A949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84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0FCB-44C7-4E65-9657-3C69DAA8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E715-FE04-45FA-AC16-04645CC89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29546-B96E-4803-A280-31FEDF09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23D0-204A-4B43-9210-C31A57E7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9879-3E30-4EFB-97E8-115D493FAEE1}" type="datetime1">
              <a:rPr lang="en-ID" smtClean="0"/>
              <a:t>20/10/2019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FEDF7-BBBC-4B37-AD2E-619D7A3E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88EDD-C35E-4FCD-B4A8-9A55098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93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4B200-D5C8-4ACA-BE01-50D058B0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2ED9-BDBD-444F-87A2-4F6B35D28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D937-48D5-4064-B81B-3881E7604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7281-8B39-47A9-93AF-5DE5A0E1298B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5D31-0DE2-44F3-AFFF-00377882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5378-8BA8-4383-A5FA-C291ABF9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AA88C-BE60-4F62-B8EC-A4CC3C6F81B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96" y="185738"/>
            <a:ext cx="1470886" cy="1470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0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41C5C-ACD2-4AAE-830F-77CDA35C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ID" dirty="0" err="1">
                <a:solidFill>
                  <a:srgbClr val="FFFFFF"/>
                </a:solidFill>
              </a:rPr>
              <a:t>Latihan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Soal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B7395-F047-4C71-A3F9-4C8302D06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ID" sz="1800" dirty="0">
                <a:solidFill>
                  <a:srgbClr val="000000"/>
                </a:solidFill>
              </a:rPr>
              <a:t>Tim </a:t>
            </a:r>
            <a:r>
              <a:rPr lang="en-ID" sz="1800" dirty="0" err="1">
                <a:solidFill>
                  <a:srgbClr val="000000"/>
                </a:solidFill>
              </a:rPr>
              <a:t>Penyusun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Materi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Pengenalan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Komputasi</a:t>
            </a:r>
            <a:endParaRPr lang="en-ID" sz="1800" dirty="0">
              <a:solidFill>
                <a:srgbClr val="000000"/>
              </a:solidFill>
            </a:endParaRPr>
          </a:p>
          <a:p>
            <a:pPr algn="l"/>
            <a:r>
              <a:rPr lang="en-ID" sz="1800" dirty="0" err="1">
                <a:solidFill>
                  <a:srgbClr val="000000"/>
                </a:solidFill>
              </a:rPr>
              <a:t>Institut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Teknologi</a:t>
            </a:r>
            <a:r>
              <a:rPr lang="en-ID" sz="1800" dirty="0">
                <a:solidFill>
                  <a:srgbClr val="000000"/>
                </a:solidFill>
              </a:rPr>
              <a:t> Bandung ©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0ABC8-2FF4-4C45-B270-1CB5682B8B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68" y="4985459"/>
            <a:ext cx="1547422" cy="15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6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6460-A292-4328-BBE0-0B22EBF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501B-6743-4EB7-A13C-BF128F63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of integer TI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100 </a:t>
            </a:r>
            <a:r>
              <a:rPr lang="en-US" dirty="0" err="1"/>
              <a:t>buah</a:t>
            </a:r>
            <a:r>
              <a:rPr lang="en-US" dirty="0"/>
              <a:t>. </a:t>
            </a:r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TI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integer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)</a:t>
            </a:r>
          </a:p>
          <a:p>
            <a:r>
              <a:rPr lang="en-US" dirty="0" err="1"/>
              <a:t>Buatlah</a:t>
            </a:r>
            <a:r>
              <a:rPr lang="en-US" dirty="0"/>
              <a:t> program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0, 1, </a:t>
            </a:r>
            <a:r>
              <a:rPr lang="en-US" dirty="0" err="1"/>
              <a:t>atau</a:t>
            </a:r>
            <a:r>
              <a:rPr lang="en-US" dirty="0"/>
              <a:t> 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</a:t>
            </a:r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). </a:t>
            </a:r>
          </a:p>
          <a:p>
            <a:pPr lvl="1"/>
            <a:r>
              <a:rPr lang="en-US" dirty="0" err="1"/>
              <a:t>Pilihan</a:t>
            </a:r>
            <a:r>
              <a:rPr lang="en-US" dirty="0"/>
              <a:t> 0 :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dan minimum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Pilihan</a:t>
            </a:r>
            <a:r>
              <a:rPr lang="en-US" dirty="0"/>
              <a:t> 1 :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pPr lvl="1"/>
            <a:r>
              <a:rPr lang="en-US" dirty="0" err="1"/>
              <a:t>Pilihan</a:t>
            </a:r>
            <a:r>
              <a:rPr lang="en-US" dirty="0"/>
              <a:t> 2 :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</a:t>
            </a:r>
            <a:r>
              <a:rPr lang="en-US" dirty="0" err="1"/>
              <a:t>saja</a:t>
            </a:r>
            <a:endParaRPr lang="en-US" dirty="0"/>
          </a:p>
          <a:p>
            <a:r>
              <a:rPr lang="en-US" dirty="0" err="1"/>
              <a:t>Petunjuk</a:t>
            </a:r>
            <a:r>
              <a:rPr lang="en-US" dirty="0"/>
              <a:t>: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dan minimum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buah</a:t>
            </a:r>
            <a:r>
              <a:rPr lang="en-US" dirty="0"/>
              <a:t> loop</a:t>
            </a:r>
          </a:p>
          <a:p>
            <a:endParaRPr lang="en-US" dirty="0"/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1E75-6A34-4D02-92F9-C875F8E9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072-85AE-44F4-8C62-F59AA444C67D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9F34-C7EE-4F26-B3FE-D4C2D11F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440E4-E543-4C6B-BF44-377BC119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712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81A0-0F5F-4FBF-A18F-B1A6818A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8a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C228-0CFA-407A-88A9-BBCD8CBB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of integer T1 dan T2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100 </a:t>
            </a:r>
            <a:r>
              <a:rPr lang="en-US" dirty="0" err="1"/>
              <a:t>buah</a:t>
            </a:r>
            <a:r>
              <a:rPr lang="en-US" dirty="0"/>
              <a:t>. </a:t>
            </a:r>
          </a:p>
          <a:p>
            <a:r>
              <a:rPr lang="en-US" dirty="0"/>
              <a:t>Akan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T1 dan T2 </a:t>
            </a:r>
            <a:r>
              <a:rPr lang="en-US" dirty="0" err="1"/>
              <a:t>adalah</a:t>
            </a:r>
            <a:r>
              <a:rPr lang="en-US" dirty="0"/>
              <a:t> array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8b).</a:t>
            </a:r>
          </a:p>
          <a:p>
            <a:r>
              <a:rPr lang="en-US" dirty="0"/>
              <a:t>Pada program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/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/>
              <a:t>BacaArray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array of integer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100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array of integer.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D6E5-A16D-4D69-BD55-0DC9815D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7B6F-740B-4B78-A030-C415857D0D36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8454-C689-4BFE-AA1B-BEFFD428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E2EF-B619-4CD6-A114-DA7CE8BF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850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B39B-384C-48C9-B38E-2360DC09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8b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2611-F326-4913-BB12-2FD9AE6A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soal</a:t>
            </a:r>
            <a:r>
              <a:rPr lang="en-US" dirty="0"/>
              <a:t> 7a, </a:t>
            </a: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utama</a:t>
            </a:r>
            <a:r>
              <a:rPr lang="en-US" dirty="0"/>
              <a:t> yang:</a:t>
            </a:r>
          </a:p>
          <a:p>
            <a:pPr lvl="1"/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array T1 dan T2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/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BacaArray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T1 dan T2 </a:t>
            </a:r>
            <a:r>
              <a:rPr lang="en-US" dirty="0" err="1"/>
              <a:t>adalah</a:t>
            </a:r>
            <a:r>
              <a:rPr lang="en-US" dirty="0"/>
              <a:t> array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Kedua</a:t>
            </a:r>
            <a:r>
              <a:rPr lang="en-US" dirty="0"/>
              <a:t> array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/>
              <a:t>T1[</a:t>
            </a:r>
            <a:r>
              <a:rPr lang="en-US" dirty="0" err="1"/>
              <a:t>i</a:t>
            </a:r>
            <a:r>
              <a:rPr lang="en-US" dirty="0"/>
              <a:t>] = T2[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array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“Array </a:t>
            </a:r>
            <a:r>
              <a:rPr lang="en-US" dirty="0" err="1"/>
              <a:t>sama</a:t>
            </a:r>
            <a:r>
              <a:rPr lang="en-US" dirty="0"/>
              <a:t>”.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“Array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”.</a:t>
            </a:r>
          </a:p>
          <a:p>
            <a:r>
              <a:rPr lang="en-US" dirty="0"/>
              <a:t>Cara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array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searching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1DE3-189F-40BF-A9CB-5D06C0C2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B96F-2327-4F15-9550-FD45BEADB123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10B0-054E-4A56-8E35-759392F5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E5E2-C08D-4226-8783-77D9F7A9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27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00E5-998D-4940-9B26-99386B18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2623-E0CD-457C-9033-1511AE7B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program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of integer, </a:t>
            </a:r>
            <a:r>
              <a:rPr lang="en-US" dirty="0" err="1"/>
              <a:t>misalnya</a:t>
            </a:r>
            <a:r>
              <a:rPr lang="en-US" dirty="0"/>
              <a:t> M1 (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NBrs1 dan NKol1) dan M2 (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NBrs2 dan NKol2). </a:t>
            </a:r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dan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(format </a:t>
            </a:r>
            <a:r>
              <a:rPr lang="en-US" dirty="0" err="1"/>
              <a:t>bebas</a:t>
            </a:r>
            <a:r>
              <a:rPr lang="en-US" dirty="0"/>
              <a:t>).</a:t>
            </a:r>
          </a:p>
          <a:p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dan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efektifnya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dan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M1[</a:t>
            </a:r>
            <a:r>
              <a:rPr lang="en-US" dirty="0" err="1"/>
              <a:t>i</a:t>
            </a:r>
            <a:r>
              <a:rPr lang="en-US" dirty="0"/>
              <a:t>][j] = M2[</a:t>
            </a:r>
            <a:r>
              <a:rPr lang="en-US" dirty="0" err="1"/>
              <a:t>i</a:t>
            </a:r>
            <a:r>
              <a:rPr lang="en-US" dirty="0"/>
              <a:t>][j].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965B-D626-4574-9CD8-F2D76E4E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3A06-088F-4D6C-AEE4-386F7F346D09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3D7A-60D9-4640-BAB7-8F28A4BA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1DF4-DB14-4F53-BE4D-2E6DF89E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91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E96C-EE2C-4110-883B-3C329745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10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ED77-1990-418A-A961-859CD355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program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of integer </a:t>
            </a:r>
            <a:r>
              <a:rPr lang="en-US" b="1" dirty="0"/>
              <a:t>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b="1" dirty="0" err="1"/>
              <a:t>NBrs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b="1" dirty="0" err="1"/>
              <a:t>NKol</a:t>
            </a:r>
            <a:r>
              <a:rPr lang="en-US" dirty="0"/>
              <a:t>. </a:t>
            </a:r>
          </a:p>
          <a:p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.</a:t>
            </a:r>
          </a:p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bujur</a:t>
            </a:r>
            <a:r>
              <a:rPr lang="en-US" dirty="0"/>
              <a:t> </a:t>
            </a:r>
            <a:r>
              <a:rPr lang="en-US" dirty="0" err="1"/>
              <a:t>sangkar</a:t>
            </a:r>
            <a:r>
              <a:rPr lang="en-US" dirty="0"/>
              <a:t> (</a:t>
            </a:r>
            <a:r>
              <a:rPr lang="en-US" dirty="0" err="1"/>
              <a:t>NBrs</a:t>
            </a:r>
            <a:r>
              <a:rPr lang="en-US" dirty="0"/>
              <a:t> = </a:t>
            </a:r>
            <a:r>
              <a:rPr lang="en-US" dirty="0" err="1"/>
              <a:t>NKol</a:t>
            </a:r>
            <a:r>
              <a:rPr lang="en-US" dirty="0"/>
              <a:t>)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 0 pada </a:t>
            </a:r>
            <a:r>
              <a:rPr lang="en-US" dirty="0" err="1">
                <a:sym typeface="Symbol"/>
              </a:rPr>
              <a:t>semua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elemen</a:t>
            </a:r>
            <a:r>
              <a:rPr lang="en-US" dirty="0">
                <a:sym typeface="Symbol"/>
              </a:rPr>
              <a:t> di </a:t>
            </a:r>
            <a:r>
              <a:rPr lang="en-US" dirty="0" err="1">
                <a:sym typeface="Symbol"/>
              </a:rPr>
              <a:t>bagian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segitiga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atas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matriks</a:t>
            </a:r>
            <a:r>
              <a:rPr lang="en-US" dirty="0">
                <a:sym typeface="Symbol"/>
              </a:rPr>
              <a:t>. </a:t>
            </a:r>
            <a:r>
              <a:rPr lang="en-US" dirty="0" err="1">
                <a:sym typeface="Symbol"/>
              </a:rPr>
              <a:t>Contoh</a:t>
            </a:r>
            <a:r>
              <a:rPr lang="en-US" dirty="0">
                <a:sym typeface="Symbol"/>
              </a:rPr>
              <a:t>:</a:t>
            </a:r>
            <a:endParaRPr lang="en-US" dirty="0"/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D4F8-5942-44BA-B2D9-9FCF6FB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6345-7F52-469B-9817-2FFBB059B7A1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010B-D8A1-4639-9D2D-CE50E0E7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5794-1E22-4B86-B7D3-048C46F1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3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ID" dirty="0"/>
              <a:t>10</a:t>
            </a:r>
            <a:r>
              <a:rPr lang="id-ID" dirty="0"/>
              <a:t> (</a:t>
            </a:r>
            <a:r>
              <a:rPr lang="en-US" dirty="0"/>
              <a:t>2</a:t>
            </a:r>
            <a:r>
              <a:rPr lang="id-ID" dirty="0"/>
              <a:t>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66910" y="2222492"/>
          <a:ext cx="22574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C8E-CE42-41F5-8C68-27A34109E465}" type="datetime1">
              <a:rPr lang="en-ID" smtClean="0"/>
              <a:t>20/10/2019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Pengenalan Komputasi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15</a:t>
            </a:fld>
            <a:endParaRPr lang="id-ID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6596066" y="2171692"/>
          <a:ext cx="22574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4510" y="1536689"/>
            <a:ext cx="322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Contoh-1: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NBrs</a:t>
            </a:r>
            <a:r>
              <a:rPr lang="en-US" dirty="0"/>
              <a:t> = </a:t>
            </a:r>
            <a:r>
              <a:rPr lang="en-US" dirty="0" err="1"/>
              <a:t>NKol</a:t>
            </a:r>
            <a:r>
              <a:rPr lang="en-US" dirty="0"/>
              <a:t> =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1752" y="152875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Contoh-2: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0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2166910" y="4613284"/>
          <a:ext cx="27860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24034" y="3898905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Contoh-3: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NBrs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 </a:t>
            </a:r>
            <a:r>
              <a:rPr lang="en-US" dirty="0" err="1">
                <a:sym typeface="Symbol"/>
              </a:rPr>
              <a:t>NKol</a:t>
            </a:r>
            <a:endParaRPr lang="en-US" dirty="0"/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6573842" y="4572008"/>
          <a:ext cx="22574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59528" y="3929067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Contoh-4: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15" name="Right Triangle 14"/>
          <p:cNvSpPr/>
          <p:nvPr/>
        </p:nvSpPr>
        <p:spPr>
          <a:xfrm rot="10800000">
            <a:off x="2024034" y="2160578"/>
            <a:ext cx="2571768" cy="1714512"/>
          </a:xfrm>
          <a:prstGeom prst="rtTriangl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8EA7-8122-4C32-A911-564345EF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pengajar</a:t>
            </a:r>
            <a:br>
              <a:rPr lang="en-ID" dirty="0"/>
            </a:br>
            <a:r>
              <a:rPr lang="en-ID" i="1" dirty="0" err="1"/>
              <a:t>Tidak</a:t>
            </a:r>
            <a:r>
              <a:rPr lang="en-ID" i="1" dirty="0"/>
              <a:t> </a:t>
            </a:r>
            <a:r>
              <a:rPr lang="en-ID" i="1" dirty="0" err="1"/>
              <a:t>ditayangkan</a:t>
            </a:r>
            <a:r>
              <a:rPr lang="en-ID" i="1" dirty="0"/>
              <a:t> </a:t>
            </a:r>
            <a:r>
              <a:rPr lang="en-ID" i="1" dirty="0" err="1"/>
              <a:t>dalam</a:t>
            </a:r>
            <a:r>
              <a:rPr lang="en-ID" i="1" dirty="0"/>
              <a:t> slideshow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012E-0FAF-4622-987B-6D3650A6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Pengajar</a:t>
            </a:r>
            <a:r>
              <a:rPr lang="en-ID" dirty="0"/>
              <a:t> </a:t>
            </a:r>
            <a:r>
              <a:rPr lang="en-ID" dirty="0" err="1"/>
              <a:t>dipersilakan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dilatihkan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</a:t>
            </a:r>
          </a:p>
          <a:p>
            <a:r>
              <a:rPr lang="en-ID" dirty="0" err="1"/>
              <a:t>Penekanan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flowchart </a:t>
            </a:r>
            <a:r>
              <a:rPr lang="en-ID" dirty="0" err="1"/>
              <a:t>atau</a:t>
            </a:r>
            <a:r>
              <a:rPr lang="en-ID" dirty="0"/>
              <a:t> pseudocode </a:t>
            </a:r>
            <a:r>
              <a:rPr lang="en-ID" dirty="0" err="1"/>
              <a:t>diserahkan</a:t>
            </a:r>
            <a:r>
              <a:rPr lang="en-ID" dirty="0"/>
              <a:t> pada </a:t>
            </a:r>
            <a:r>
              <a:rPr lang="en-ID" dirty="0" err="1"/>
              <a:t>dosen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7811-372F-4424-B360-D4B9E0FD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D35B-7D14-4253-A480-6FE708014EC7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8657-E74B-4B82-80F9-23BC069F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C0C0-5AEA-4993-A8A4-99C5D82E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8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16FF-A4C4-4ABF-8CA9-BDEF02D4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Instruksi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B385-72FD-43E2-8F67-078BB9AF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semua soal (jika memungkinkan), buatlah: </a:t>
            </a:r>
          </a:p>
          <a:p>
            <a:pPr lvl="1"/>
            <a:r>
              <a:rPr lang="id-ID" dirty="0"/>
              <a:t>Flowchart</a:t>
            </a:r>
            <a:r>
              <a:rPr lang="en-ID" dirty="0"/>
              <a:t> / pseudocode (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penekanan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)</a:t>
            </a:r>
            <a:endParaRPr lang="id-ID" dirty="0"/>
          </a:p>
          <a:p>
            <a:pPr lvl="1"/>
            <a:r>
              <a:rPr lang="id-ID" dirty="0"/>
              <a:t>Kode program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diajarkan</a:t>
            </a:r>
            <a:r>
              <a:rPr lang="en-ID" dirty="0"/>
              <a:t> di </a:t>
            </a:r>
            <a:r>
              <a:rPr lang="en-ID" dirty="0" err="1"/>
              <a:t>kelas</a:t>
            </a:r>
            <a:endParaRPr lang="id-ID" dirty="0"/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C20E-B08A-40B8-A1F7-B973D412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58BE-658F-4D0D-BF47-006A09C4BD14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20D7-D4D7-4F57-9A3C-DF0FC805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0F86-2E8E-45CB-93AE-2FDBA8E1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9304-8CDD-42EA-BBA1-3B03E44D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4E03B-F949-46D2-A044-C3CAE2450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Buatlah program untuk menghitung sisi miring sebuah segitiga siku-siku dengan rumus Pyt</a:t>
                </a:r>
                <a:r>
                  <a:rPr lang="en-ID" dirty="0"/>
                  <a:t>h</a:t>
                </a:r>
                <a:r>
                  <a:rPr lang="id-ID" dirty="0"/>
                  <a:t>agoras. </a:t>
                </a:r>
                <a:endParaRPr lang="en-ID" dirty="0"/>
              </a:p>
              <a:p>
                <a:r>
                  <a:rPr lang="id-ID" dirty="0"/>
                  <a:t>Program membaca input 2 buah bilangan</a:t>
                </a:r>
                <a:r>
                  <a:rPr lang="id-ID" i="1" dirty="0"/>
                  <a:t> </a:t>
                </a:r>
                <a:r>
                  <a:rPr lang="en-US" dirty="0" err="1"/>
                  <a:t>riil</a:t>
                </a:r>
                <a:r>
                  <a:rPr lang="id-ID" dirty="0"/>
                  <a:t>, misalnya </a:t>
                </a:r>
                <a14:m>
                  <m:oMath xmlns:m="http://schemas.openxmlformats.org/officeDocument/2006/math">
                    <m:r>
                      <a:rPr lang="id-ID" i="1"/>
                      <m:t>𝑎</m:t>
                    </m:r>
                  </m:oMath>
                </a14:m>
                <a:r>
                  <a:rPr lang="id-ID" dirty="0"/>
                  <a:t> (alas segitiga) dan </a:t>
                </a:r>
                <a14:m>
                  <m:oMath xmlns:m="http://schemas.openxmlformats.org/officeDocument/2006/math">
                    <m:r>
                      <a:rPr lang="id-ID" i="1"/>
                      <m:t>𝑏</m:t>
                    </m:r>
                  </m:oMath>
                </a14:m>
                <a:r>
                  <a:rPr lang="id-ID" dirty="0"/>
                  <a:t> (tinggi segitiga) dan menuliskan ke layar hasil perhitungan sisi miring </a:t>
                </a:r>
                <a14:m>
                  <m:oMath xmlns:m="http://schemas.openxmlformats.org/officeDocument/2006/math">
                    <m:r>
                      <a:rPr lang="id-ID" i="1"/>
                      <m:t>𝑐</m:t>
                    </m:r>
                  </m:oMath>
                </a14:m>
                <a:r>
                  <a:rPr lang="id-ID" dirty="0"/>
                  <a:t> yang dihitung dengan rumus sbb.:</a:t>
                </a:r>
                <a:endParaRPr lang="en-ID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/>
                        <m:t>𝑐</m:t>
                      </m:r>
                      <m:r>
                        <a:rPr lang="id-ID" i="1"/>
                        <m:t>=</m:t>
                      </m:r>
                      <m:rad>
                        <m:radPr>
                          <m:degHide m:val="on"/>
                          <m:ctrlPr>
                            <a:rPr lang="en-ID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D" i="1"/>
                              </m:ctrlPr>
                            </m:sSupPr>
                            <m:e>
                              <m:r>
                                <a:rPr lang="id-ID" i="1"/>
                                <m:t>𝑎</m:t>
                              </m:r>
                            </m:e>
                            <m:sup>
                              <m:r>
                                <a:rPr lang="id-ID" i="1"/>
                                <m:t>2</m:t>
                              </m:r>
                            </m:sup>
                          </m:sSup>
                          <m:r>
                            <a:rPr lang="id-ID" i="1"/>
                            <m:t>+</m:t>
                          </m:r>
                          <m:sSup>
                            <m:sSupPr>
                              <m:ctrlPr>
                                <a:rPr lang="en-ID" i="1"/>
                              </m:ctrlPr>
                            </m:sSupPr>
                            <m:e>
                              <m:r>
                                <a:rPr lang="id-ID" i="1"/>
                                <m:t>𝑏</m:t>
                              </m:r>
                            </m:e>
                            <m:sup>
                              <m:r>
                                <a:rPr lang="id-ID" i="1"/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D" dirty="0"/>
              </a:p>
              <a:p>
                <a:r>
                  <a:rPr lang="id-ID" dirty="0"/>
                  <a:t>Asumsikan a &gt; 0 dan b &gt; 0.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4E03B-F949-46D2-A044-C3CAE2450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8B2F-AAA8-48FF-836C-B121834C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1DAF-C15C-44DB-8AF4-06CA9E6FD98F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567E8-64C3-4414-A3B1-9ECE2CBD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67D8-4D92-41B2-8BA6-523942B7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012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4687-5C84-4A9F-916B-37630BF8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A40F-43C7-4B6A-8E5C-C1317AF5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yang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point 2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). x dan y </a:t>
            </a:r>
            <a:r>
              <a:rPr lang="en-US" dirty="0" err="1"/>
              <a:t>bertype</a:t>
            </a:r>
            <a:r>
              <a:rPr lang="en-US" dirty="0"/>
              <a:t> integer.</a:t>
            </a:r>
          </a:p>
          <a:p>
            <a:r>
              <a:rPr lang="en-US" dirty="0" err="1"/>
              <a:t>Jika</a:t>
            </a:r>
            <a:r>
              <a:rPr lang="en-US" dirty="0"/>
              <a:t> 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y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titik</a:t>
            </a:r>
            <a:r>
              <a:rPr lang="en-US" dirty="0"/>
              <a:t> origin (0,0),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kuadran</a:t>
            </a:r>
            <a:r>
              <a:rPr lang="en-US" dirty="0"/>
              <a:t> di mana P </a:t>
            </a:r>
            <a:r>
              <a:rPr lang="en-US" dirty="0" err="1"/>
              <a:t>terletak</a:t>
            </a:r>
            <a:endParaRPr lang="en-US" dirty="0"/>
          </a:p>
          <a:p>
            <a:r>
              <a:rPr lang="en-US" dirty="0" err="1"/>
              <a:t>Kuadran</a:t>
            </a:r>
            <a:r>
              <a:rPr lang="en-US" dirty="0"/>
              <a:t> point (x, y)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x &gt; 0 dan y &gt;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kuadran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x &lt; 0 dan y &gt;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kuadran</a:t>
            </a:r>
            <a:r>
              <a:rPr lang="en-US" dirty="0"/>
              <a:t> = 2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x &lt; 0 dan y &lt;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kuadran</a:t>
            </a:r>
            <a:r>
              <a:rPr lang="en-US" dirty="0"/>
              <a:t> = 3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x &gt; 0 dan y &lt;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kuadran</a:t>
            </a:r>
            <a:r>
              <a:rPr lang="en-US" dirty="0"/>
              <a:t> = 4</a:t>
            </a:r>
          </a:p>
          <a:p>
            <a:r>
              <a:rPr lang="en-US" dirty="0" err="1"/>
              <a:t>Jika</a:t>
            </a:r>
            <a:r>
              <a:rPr lang="en-US" dirty="0"/>
              <a:t> P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x,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y,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titik</a:t>
            </a:r>
            <a:r>
              <a:rPr lang="en-US" dirty="0"/>
              <a:t> origin, </a:t>
            </a:r>
            <a:r>
              <a:rPr lang="en-US" dirty="0" err="1"/>
              <a:t>tuliskan</a:t>
            </a:r>
            <a:r>
              <a:rPr lang="en-US" dirty="0"/>
              <a:t> “</a:t>
            </a:r>
            <a:r>
              <a:rPr lang="en-US" dirty="0" err="1"/>
              <a:t>Kuadran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” 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8B6D6-8035-4464-BC48-47F6E40B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F17-DF76-4F17-8BF2-898DF36A5852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C6C3-2E24-4737-A475-9E470FAE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3966-2E79-4324-82B0-2D9B998D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3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B552-6067-4B0E-90AC-E9D7BCF4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EF31-873A-42A1-8724-F0086639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celcius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TC, dan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‘F’, ‘R’, ‘K’ dan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TC 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= ‘F’, </a:t>
            </a:r>
            <a:r>
              <a:rPr lang="en-US" dirty="0" err="1"/>
              <a:t>maka</a:t>
            </a:r>
            <a:r>
              <a:rPr lang="en-US" dirty="0"/>
              <a:t> TC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fahrenheit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= (9/5 * TC )+ 32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= ‘R’, </a:t>
            </a:r>
            <a:r>
              <a:rPr lang="en-US" dirty="0" err="1"/>
              <a:t>maka</a:t>
            </a:r>
            <a:r>
              <a:rPr lang="en-US" dirty="0"/>
              <a:t> TC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reamur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= 4/5 * TC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= ‘K’, </a:t>
            </a:r>
            <a:r>
              <a:rPr lang="en-US" dirty="0" err="1"/>
              <a:t>maka</a:t>
            </a:r>
            <a:r>
              <a:rPr lang="en-US" dirty="0"/>
              <a:t> TC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kelvin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= TC + 273</a:t>
            </a:r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diasumsikan</a:t>
            </a:r>
            <a:r>
              <a:rPr lang="en-US" dirty="0"/>
              <a:t> valid,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770C-F1BD-4A62-8B0B-5AD8E5FA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84DA-5E1B-4AAB-A906-D8EC2A9A8432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EF2A-E507-412C-8CA8-E2E289A5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BB00-B239-4287-8B3A-FE92F257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308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2064-6DD8-48A2-81D5-888E4F5C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E37F-0D99-407D-8460-8CE6C009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yang </a:t>
            </a:r>
            <a:r>
              <a:rPr lang="en-US" dirty="0" err="1"/>
              <a:t>menerima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integer, </a:t>
            </a:r>
            <a:r>
              <a:rPr lang="en-US" dirty="0" err="1"/>
              <a:t>misalnya</a:t>
            </a:r>
            <a:r>
              <a:rPr lang="en-US" dirty="0"/>
              <a:t> a, b, c, yang </a:t>
            </a:r>
            <a:r>
              <a:rPr lang="en-US" u="sng" dirty="0" err="1"/>
              <a:t>berbeda-beda</a:t>
            </a:r>
            <a:r>
              <a:rPr lang="en-US" dirty="0"/>
              <a:t> dan </a:t>
            </a:r>
            <a:r>
              <a:rPr lang="en-US" dirty="0" err="1"/>
              <a:t>menuliskan</a:t>
            </a:r>
            <a:r>
              <a:rPr lang="en-US" dirty="0"/>
              <a:t> ke-3 integer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paling </a:t>
            </a:r>
            <a:r>
              <a:rPr lang="en-US" dirty="0" err="1"/>
              <a:t>rendah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input/output: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 err="1"/>
              <a:t>Catatan</a:t>
            </a:r>
            <a:r>
              <a:rPr lang="en-US" dirty="0"/>
              <a:t>: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kondisional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array)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E22D-76F8-43D9-831A-5F500145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D37C-759D-4165-AD7C-773A7F592795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CDBC-B7CE-485A-9015-C5422596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3D46-A4EB-42DD-8D72-A1D44164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7</a:t>
            </a:fld>
            <a:endParaRPr lang="en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DF2E7A-CF44-404E-9E6D-626F140B6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85073"/>
              </p:ext>
            </p:extLst>
          </p:nvPr>
        </p:nvGraphicFramePr>
        <p:xfrm>
          <a:off x="1159642" y="354247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66590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4013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47523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810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Keluaran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5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3 2 -1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11 10 4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1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-90 35 100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6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67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5DA0-45E4-4996-9D0E-D50A549F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6818-052C-490E-AE50-BBFC99D2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Hitunglah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kelipatan</a:t>
            </a:r>
            <a:r>
              <a:rPr lang="en-ID" dirty="0"/>
              <a:t> X </a:t>
            </a:r>
            <a:r>
              <a:rPr lang="en-ID" dirty="0" err="1"/>
              <a:t>antara</a:t>
            </a:r>
            <a:r>
              <a:rPr lang="en-ID" dirty="0"/>
              <a:t> a </a:t>
            </a:r>
            <a:r>
              <a:rPr lang="en-ID" dirty="0" err="1"/>
              <a:t>s.d.</a:t>
            </a:r>
            <a:r>
              <a:rPr lang="en-ID" dirty="0"/>
              <a:t> b. </a:t>
            </a:r>
          </a:p>
          <a:p>
            <a:r>
              <a:rPr lang="en-ID" dirty="0"/>
              <a:t>X, a, b </a:t>
            </a:r>
            <a:r>
              <a:rPr lang="en-ID" dirty="0" err="1"/>
              <a:t>adalah</a:t>
            </a:r>
            <a:r>
              <a:rPr lang="en-ID" dirty="0"/>
              <a:t> input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r>
              <a:rPr lang="en-ID" dirty="0" err="1"/>
              <a:t>Asumsikan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X, a, b </a:t>
            </a:r>
            <a:r>
              <a:rPr lang="en-ID" dirty="0" err="1"/>
              <a:t>bertype</a:t>
            </a:r>
            <a:r>
              <a:rPr lang="en-ID" dirty="0"/>
              <a:t> integer </a:t>
            </a:r>
            <a:r>
              <a:rPr lang="en-ID" dirty="0" err="1"/>
              <a:t>positif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a &lt; b.</a:t>
            </a:r>
          </a:p>
          <a:p>
            <a:r>
              <a:rPr lang="en-ID" dirty="0" err="1"/>
              <a:t>Contoh</a:t>
            </a:r>
            <a:r>
              <a:rPr lang="en-ID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D20E-9659-42CA-994E-F44D53DD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9853-CD38-406A-A13A-A8685866DAC4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22F3-3293-468E-BDE9-D616787C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74F4-ED66-4C68-ABC5-3ACD8B78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8</a:t>
            </a:fld>
            <a:endParaRPr lang="en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E277A2-6F4F-4E4E-9C5F-E154437EE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81807"/>
              </p:ext>
            </p:extLst>
          </p:nvPr>
        </p:nvGraphicFramePr>
        <p:xfrm>
          <a:off x="3097924" y="4305913"/>
          <a:ext cx="752803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536">
                  <a:extLst>
                    <a:ext uri="{9D8B030D-6E8A-4147-A177-3AD203B41FA5}">
                      <a16:colId xmlns:a16="http://schemas.microsoft.com/office/drawing/2014/main" val="2706659083"/>
                    </a:ext>
                  </a:extLst>
                </a:gridCol>
                <a:gridCol w="932553">
                  <a:extLst>
                    <a:ext uri="{9D8B030D-6E8A-4147-A177-3AD203B41FA5}">
                      <a16:colId xmlns:a16="http://schemas.microsoft.com/office/drawing/2014/main" val="704013167"/>
                    </a:ext>
                  </a:extLst>
                </a:gridCol>
                <a:gridCol w="885926">
                  <a:extLst>
                    <a:ext uri="{9D8B030D-6E8A-4147-A177-3AD203B41FA5}">
                      <a16:colId xmlns:a16="http://schemas.microsoft.com/office/drawing/2014/main" val="4084752301"/>
                    </a:ext>
                  </a:extLst>
                </a:gridCol>
                <a:gridCol w="1622642">
                  <a:extLst>
                    <a:ext uri="{9D8B030D-6E8A-4147-A177-3AD203B41FA5}">
                      <a16:colId xmlns:a16="http://schemas.microsoft.com/office/drawing/2014/main" val="588103371"/>
                    </a:ext>
                  </a:extLst>
                </a:gridCol>
                <a:gridCol w="3133379">
                  <a:extLst>
                    <a:ext uri="{9D8B030D-6E8A-4147-A177-3AD203B41FA5}">
                      <a16:colId xmlns:a16="http://schemas.microsoft.com/office/drawing/2014/main" val="2572004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Keluaran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Keterangan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5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{4,6,8,10,12}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1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6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26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124B-EA79-41EE-8623-F0AD8B0D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B763-66BD-4087-B304-DE8CEEBA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of integer TI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100 </a:t>
            </a:r>
            <a:r>
              <a:rPr lang="en-US" dirty="0" err="1"/>
              <a:t>buah</a:t>
            </a:r>
            <a:r>
              <a:rPr lang="en-US" dirty="0"/>
              <a:t>. </a:t>
            </a:r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TI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integer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)</a:t>
            </a:r>
          </a:p>
          <a:p>
            <a:r>
              <a:rPr lang="en-US" dirty="0" err="1"/>
              <a:t>Buatlah</a:t>
            </a:r>
            <a:r>
              <a:rPr lang="en-US" dirty="0"/>
              <a:t> program yang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TI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: “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positif</a:t>
            </a:r>
            <a:r>
              <a:rPr lang="en-US" dirty="0"/>
              <a:t>”.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positif</a:t>
            </a:r>
            <a:r>
              <a:rPr lang="en-US" dirty="0"/>
              <a:t>”.</a:t>
            </a:r>
          </a:p>
          <a:p>
            <a:r>
              <a:rPr lang="en-US" dirty="0" err="1"/>
              <a:t>Petunjuk</a:t>
            </a:r>
            <a:r>
              <a:rPr lang="en-US" dirty="0"/>
              <a:t>: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searching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003-2021-4977-A2C6-AC21B0C9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740-B2BC-45AD-B28A-84B2ABCE08C7}" type="datetime1">
              <a:rPr lang="en-ID" smtClean="0"/>
              <a:t>20/10/2019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BE0C-0F47-4C11-857F-5FDE0F3F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1703-CF9A-4DA5-A341-6D730BFB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87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1214</Words>
  <Application>Microsoft Office PowerPoint</Application>
  <PresentationFormat>Widescreen</PresentationFormat>
  <Paragraphs>234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Office Theme</vt:lpstr>
      <vt:lpstr>Latihan Soal</vt:lpstr>
      <vt:lpstr>Catatan untuk pengajar Tidak ditayangkan dalam slideshow</vt:lpstr>
      <vt:lpstr>Instruksi</vt:lpstr>
      <vt:lpstr>Soal 1</vt:lpstr>
      <vt:lpstr>Soal 2</vt:lpstr>
      <vt:lpstr>Soal 3</vt:lpstr>
      <vt:lpstr>Soal 4</vt:lpstr>
      <vt:lpstr>Soal 5</vt:lpstr>
      <vt:lpstr>Soal 6</vt:lpstr>
      <vt:lpstr>Soal 7</vt:lpstr>
      <vt:lpstr>Soal 8a</vt:lpstr>
      <vt:lpstr>Soal 8b</vt:lpstr>
      <vt:lpstr>Soal 9</vt:lpstr>
      <vt:lpstr>Soal 10 (1)</vt:lpstr>
      <vt:lpstr>Soal 10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Fazat Nur Azizah</dc:creator>
  <cp:lastModifiedBy>Fazat Nur Azizah</cp:lastModifiedBy>
  <cp:revision>249</cp:revision>
  <dcterms:created xsi:type="dcterms:W3CDTF">2018-08-17T22:47:34Z</dcterms:created>
  <dcterms:modified xsi:type="dcterms:W3CDTF">2019-10-20T05:39:11Z</dcterms:modified>
</cp:coreProperties>
</file>