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525" r:id="rId5"/>
    <p:sldId id="526" r:id="rId6"/>
    <p:sldId id="539" r:id="rId7"/>
    <p:sldId id="537" r:id="rId8"/>
    <p:sldId id="551" r:id="rId9"/>
    <p:sldId id="513" r:id="rId10"/>
    <p:sldId id="515" r:id="rId11"/>
    <p:sldId id="516" r:id="rId12"/>
    <p:sldId id="518" r:id="rId13"/>
    <p:sldId id="517" r:id="rId14"/>
    <p:sldId id="519" r:id="rId15"/>
    <p:sldId id="520" r:id="rId16"/>
    <p:sldId id="521" r:id="rId17"/>
    <p:sldId id="522" r:id="rId18"/>
    <p:sldId id="523" r:id="rId1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5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24eb0d23a2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4eb0d23a2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2" name="Text Box 1"/>
          <p:cNvSpPr txBox="1"/>
          <p:nvPr/>
        </p:nvSpPr>
        <p:spPr>
          <a:xfrm>
            <a:off x="1183640" y="1464945"/>
            <a:ext cx="6912610" cy="645160"/>
          </a:xfrm>
          <a:prstGeom prst="rect">
            <a:avLst/>
          </a:prstGeom>
          <a:noFill/>
        </p:spPr>
        <p:txBody>
          <a:bodyPr wrap="square" rtlCol="0">
            <a:spAutoFit/>
          </a:bodyPr>
          <a:p>
            <a:pPr algn="ctr"/>
            <a:r>
              <a:rPr lang="en-IN" altLang="en-US" sz="3600">
                <a:latin typeface="Times New Roman" panose="02020603050405020304" charset="0"/>
                <a:cs typeface="Times New Roman" panose="02020603050405020304" charset="0"/>
              </a:rPr>
              <a:t>Impala</a:t>
            </a:r>
            <a:endParaRPr lang="en-IN" altLang="en-US" sz="36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2150850"/>
            <a:ext cx="8520600" cy="841800"/>
          </a:xfrm>
        </p:spPr>
        <p:txBody>
          <a:bodyPr>
            <a:normAutofit fontScale="90000"/>
          </a:bodyPr>
          <a:p>
            <a:pPr algn="ctr"/>
            <a:r>
              <a:rPr lang="en-IN" altLang="en-US" sz="4000" b="1">
                <a:latin typeface="Times New Roman" panose="02020603050405020304" charset="0"/>
                <a:cs typeface="Times New Roman" panose="02020603050405020304" charset="0"/>
              </a:rPr>
              <a:t>Practical Assignment:- </a:t>
            </a:r>
            <a:br>
              <a:rPr lang="en-IN" altLang="en-US" sz="4000" b="1">
                <a:latin typeface="Times New Roman" panose="02020603050405020304" charset="0"/>
                <a:cs typeface="Times New Roman" panose="02020603050405020304" charset="0"/>
              </a:rPr>
            </a:br>
            <a:r>
              <a:rPr lang="en-US" sz="3100">
                <a:latin typeface="Times New Roman" panose="02020603050405020304" charset="0"/>
                <a:cs typeface="Times New Roman" panose="02020603050405020304" charset="0"/>
              </a:rPr>
              <a:t>Create databases and tables, insert small amounts of data, and run simple queries using Impala</a:t>
            </a:r>
            <a:endParaRPr lang="en-US" sz="31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5110" y="173355"/>
            <a:ext cx="8464550" cy="4831080"/>
          </a:xfrm>
          <a:prstGeom prst="rect">
            <a:avLst/>
          </a:prstGeom>
          <a:noFill/>
        </p:spPr>
        <p:txBody>
          <a:bodyPr wrap="square" rtlCol="0" anchor="t">
            <a:spAutoFit/>
          </a:bodyPr>
          <a:p>
            <a:r>
              <a:rPr lang="en-US" b="1">
                <a:latin typeface="Times New Roman" panose="02020603050405020304" charset="0"/>
                <a:cs typeface="Times New Roman" panose="02020603050405020304" charset="0"/>
              </a:rPr>
              <a:t>CREATE DATABASE Statement</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CREATE DATABASE Statement is used to create a new database in Impala.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Syntax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Following is the syntax of the CREATE DATABASE Statement.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CREATE DATABASE IF NOT EXISTS database_name;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Here, IF NOT EXISTS is an optional clause. If we use this clause, a database with the given name is created, only if there is no existing database with the same name.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Example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&gt; CREATE DATABASE IF NOT EXISTS my_database;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 executing the above query in impala-shell, you will get the following output.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Query: create DATABASE my_database </a:t>
            </a:r>
            <a:endParaRPr 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&gt; show databases; </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&gt;DROP DATABASE IF EXISTS sample_database;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&gt; DROP database mydb1;</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97535" y="541655"/>
            <a:ext cx="8387080" cy="3969385"/>
          </a:xfrm>
          <a:prstGeom prst="rect">
            <a:avLst/>
          </a:prstGeom>
          <a:noFill/>
        </p:spPr>
        <p:txBody>
          <a:bodyPr wrap="square" rtlCol="0" anchor="t">
            <a:spAutoFit/>
          </a:bodyPr>
          <a:p>
            <a:r>
              <a:rPr lang="en-IN" altLang="en-US">
                <a:latin typeface="Times New Roman" panose="02020603050405020304" charset="0"/>
                <a:cs typeface="Times New Roman" panose="02020603050405020304" charset="0"/>
              </a:rPr>
              <a:t>&gt;</a:t>
            </a:r>
            <a:r>
              <a:rPr lang="en-US">
                <a:latin typeface="Times New Roman" panose="02020603050405020304" charset="0"/>
                <a:cs typeface="Times New Roman" panose="02020603050405020304" charset="0"/>
              </a:rPr>
              <a:t>USE </a:t>
            </a:r>
            <a:r>
              <a:rPr lang="en-IN" altLang="en-US">
                <a:latin typeface="Times New Roman" panose="02020603050405020304" charset="0"/>
                <a:cs typeface="Times New Roman" panose="02020603050405020304" charset="0"/>
                <a:sym typeface="+mn-ea"/>
              </a:rPr>
              <a:t>mydb1</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&gt;CREATE TABLE is the keyword that instructs the database system to create a new table. The unique name or identifier for the table follows the CREATE TABLE statement. Optionally you can specify database_name along with table_name.</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Example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Following is an example of the create table statement. In this example, we have created a table named student in the database my_db.</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 &gt; CREATE TABLE IF NOT EXISTS mydb1.student (name STRING, age INT, contact INT );</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On executing the above statement, a table with the specified name will be created, displaying the following output.</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Query: create table student (name STRING, age INT, phone INT) </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Fetched 0 row(s) in 0.48s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 &gt; show tables;</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68275" y="312420"/>
            <a:ext cx="8478520" cy="4615815"/>
          </a:xfrm>
          <a:prstGeom prst="rect">
            <a:avLst/>
          </a:prstGeom>
          <a:noFill/>
        </p:spPr>
        <p:txBody>
          <a:bodyPr wrap="square" rtlCol="0" anchor="t">
            <a:spAutoFit/>
          </a:bodyPr>
          <a:p>
            <a:r>
              <a:rPr lang="en-IN" alt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he INSERT Statement of Impala has two clauses − </a:t>
            </a:r>
            <a:r>
              <a:rPr lang="en-US">
                <a:solidFill>
                  <a:srgbClr val="FF0000"/>
                </a:solidFill>
                <a:latin typeface="Times New Roman" panose="02020603050405020304" charset="0"/>
                <a:cs typeface="Times New Roman" panose="02020603050405020304" charset="0"/>
              </a:rPr>
              <a:t>into and overwrite.</a:t>
            </a:r>
            <a:r>
              <a:rPr lang="en-US">
                <a:latin typeface="Times New Roman" panose="02020603050405020304" charset="0"/>
                <a:cs typeface="Times New Roman" panose="02020603050405020304" charset="0"/>
              </a:rPr>
              <a:t> Insert statement with into clause is used to add new records into an existing table in a database.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Syntax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There are two basic syntaxes of INSERT statement as follows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insert into table_name (column1, column2, column3,...columnN)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values (value1, value2, value3,...valueN);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Here, column1, column2,...columnN are the names of the columns in the table into which you want to insert data.</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You can also add values without specifying the column names but, for that you need to make sure the order of the values is in the same order as the columns in the table as shown below.</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Example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Suppose we have created a table named student in Impala as shown below.</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create table employee (Id INT, name STRING, age INT,address STRING, salary BIGINT);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Following is an example of creating a record in the table named employee.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&gt; insert into </a:t>
            </a:r>
            <a:r>
              <a:rPr lang="en-IN" altLang="en-US">
                <a:solidFill>
                  <a:srgbClr val="FF0000"/>
                </a:solidFill>
                <a:latin typeface="Times New Roman" panose="02020603050405020304" charset="0"/>
                <a:cs typeface="Times New Roman" panose="02020603050405020304" charset="0"/>
              </a:rPr>
              <a:t>student </a:t>
            </a:r>
            <a:r>
              <a:rPr lang="en-US">
                <a:solidFill>
                  <a:srgbClr val="FF0000"/>
                </a:solidFill>
                <a:latin typeface="Times New Roman" panose="02020603050405020304" charset="0"/>
                <a:cs typeface="Times New Roman" panose="02020603050405020304" charset="0"/>
              </a:rPr>
              <a:t>(ID,NAME,AGE,ADDRESS,</a:t>
            </a:r>
            <a:r>
              <a:rPr lang="en-IN" altLang="en-US">
                <a:solidFill>
                  <a:srgbClr val="FF0000"/>
                </a:solidFill>
                <a:latin typeface="Times New Roman" panose="02020603050405020304" charset="0"/>
                <a:cs typeface="Times New Roman" panose="02020603050405020304" charset="0"/>
              </a:rPr>
              <a:t>CLASS</a:t>
            </a:r>
            <a:r>
              <a:rPr lang="en-US">
                <a:solidFill>
                  <a:srgbClr val="FF0000"/>
                </a:solidFill>
                <a:latin typeface="Times New Roman" panose="02020603050405020304" charset="0"/>
                <a:cs typeface="Times New Roman" panose="02020603050405020304" charset="0"/>
              </a:rPr>
              <a:t>)VALUES (1, '</a:t>
            </a:r>
            <a:r>
              <a:rPr lang="en-IN" altLang="en-US">
                <a:solidFill>
                  <a:srgbClr val="FF0000"/>
                </a:solidFill>
                <a:latin typeface="Times New Roman" panose="02020603050405020304" charset="0"/>
                <a:cs typeface="Times New Roman" panose="02020603050405020304" charset="0"/>
              </a:rPr>
              <a:t>Rita</a:t>
            </a:r>
            <a:r>
              <a:rPr lang="en-US">
                <a:solidFill>
                  <a:srgbClr val="FF0000"/>
                </a:solidFill>
                <a:latin typeface="Times New Roman" panose="02020603050405020304" charset="0"/>
                <a:cs typeface="Times New Roman" panose="02020603050405020304" charset="0"/>
              </a:rPr>
              <a:t>', </a:t>
            </a:r>
            <a:r>
              <a:rPr lang="en-IN" altLang="en-US">
                <a:solidFill>
                  <a:srgbClr val="FF0000"/>
                </a:solidFill>
                <a:latin typeface="Times New Roman" panose="02020603050405020304" charset="0"/>
                <a:cs typeface="Times New Roman" panose="02020603050405020304" charset="0"/>
              </a:rPr>
              <a:t>2</a:t>
            </a:r>
            <a:r>
              <a:rPr lang="en-US">
                <a:solidFill>
                  <a:srgbClr val="FF0000"/>
                </a:solidFill>
                <a:latin typeface="Times New Roman" panose="02020603050405020304" charset="0"/>
                <a:cs typeface="Times New Roman" panose="02020603050405020304" charset="0"/>
              </a:rPr>
              <a:t>2, '</a:t>
            </a:r>
            <a:r>
              <a:rPr lang="en-IN" altLang="en-US">
                <a:solidFill>
                  <a:srgbClr val="FF0000"/>
                </a:solidFill>
                <a:latin typeface="Times New Roman" panose="02020603050405020304" charset="0"/>
                <a:cs typeface="Times New Roman" panose="02020603050405020304" charset="0"/>
              </a:rPr>
              <a:t>Pune</a:t>
            </a:r>
            <a:r>
              <a:rPr lang="en-US">
                <a:solidFill>
                  <a:srgbClr val="FF0000"/>
                </a:solidFill>
                <a:latin typeface="Times New Roman" panose="02020603050405020304" charset="0"/>
                <a:cs typeface="Times New Roman" panose="02020603050405020304" charset="0"/>
              </a:rPr>
              <a:t>', </a:t>
            </a:r>
            <a:r>
              <a:rPr lang="en-IN" altLang="en-US">
                <a:solidFill>
                  <a:srgbClr val="FF0000"/>
                </a:solidFill>
                <a:latin typeface="Times New Roman" panose="02020603050405020304" charset="0"/>
                <a:cs typeface="Times New Roman" panose="02020603050405020304" charset="0"/>
              </a:rPr>
              <a:t>‘TE’</a:t>
            </a:r>
            <a:r>
              <a:rPr lang="en-US">
                <a:solidFill>
                  <a:srgbClr val="FF0000"/>
                </a:solidFill>
                <a:latin typeface="Times New Roman" panose="02020603050405020304" charset="0"/>
                <a:cs typeface="Times New Roman" panose="02020603050405020304" charset="0"/>
              </a:rPr>
              <a:t> )</a:t>
            </a:r>
            <a:endParaRPr lang="en-US">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35255" y="307975"/>
            <a:ext cx="8797925" cy="3969385"/>
          </a:xfrm>
          <a:prstGeom prst="rect">
            <a:avLst/>
          </a:prstGeom>
          <a:noFill/>
        </p:spPr>
        <p:txBody>
          <a:bodyPr wrap="square" rtlCol="0">
            <a:spAutoFit/>
          </a:bodyPr>
          <a:p>
            <a:pPr algn="l"/>
            <a:r>
              <a:rPr lang="en-US" b="1">
                <a:latin typeface="Times New Roman" panose="02020603050405020304" charset="0"/>
                <a:cs typeface="Times New Roman" panose="02020603050405020304" charset="0"/>
              </a:rPr>
              <a:t>Overwriting the Data in a Table</a:t>
            </a:r>
            <a:endParaRPr lang="en-US" b="1">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We can overwrite the records of a table using overwrite clause.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The overwritten records will be permanently deleted from the table.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Following is the syntax of using the overwrite clause.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Insert overwrite table_name values (value1, value2, value2);</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Example</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Following is an example of using the clause overwrite.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&gt; Insert overwrite </a:t>
            </a:r>
            <a:r>
              <a:rPr lang="en-IN" altLang="en-US">
                <a:latin typeface="Times New Roman" panose="02020603050405020304" charset="0"/>
                <a:cs typeface="Times New Roman" panose="02020603050405020304" charset="0"/>
              </a:rPr>
              <a:t>student</a:t>
            </a:r>
            <a:r>
              <a:rPr lang="en-US">
                <a:latin typeface="Times New Roman" panose="02020603050405020304" charset="0"/>
                <a:cs typeface="Times New Roman" panose="02020603050405020304" charset="0"/>
              </a:rPr>
              <a:t> values (1, 'Ram', 26, '</a:t>
            </a:r>
            <a:r>
              <a:rPr lang="en-IN" altLang="en-US">
                <a:latin typeface="Times New Roman" panose="02020603050405020304" charset="0"/>
                <a:cs typeface="Times New Roman" panose="02020603050405020304" charset="0"/>
              </a:rPr>
              <a:t>Mumbai</a:t>
            </a:r>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‘SE’</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IN" altLang="en-US">
                <a:solidFill>
                  <a:srgbClr val="FF0000"/>
                </a:solidFill>
                <a:latin typeface="Times New Roman" panose="02020603050405020304" charset="0"/>
                <a:cs typeface="Times New Roman" panose="02020603050405020304" charset="0"/>
              </a:rPr>
              <a:t>&gt;SELECT * FROM table_name;</a:t>
            </a:r>
            <a:endParaRPr lang="en-IN" altLang="en-US">
              <a:solidFill>
                <a:srgbClr val="FF0000"/>
              </a:solidFill>
              <a:latin typeface="Times New Roman" panose="02020603050405020304" charset="0"/>
              <a:cs typeface="Times New Roman" panose="02020603050405020304" charset="0"/>
            </a:endParaRPr>
          </a:p>
          <a:p>
            <a:pPr algn="l"/>
            <a:endParaRPr lang="en-IN" altLang="en-US">
              <a:latin typeface="Times New Roman" panose="02020603050405020304" charset="0"/>
              <a:cs typeface="Times New Roman" panose="02020603050405020304" charset="0"/>
            </a:endParaRPr>
          </a:p>
          <a:p>
            <a:pPr algn="l"/>
            <a:r>
              <a:rPr lang="en-IN" altLang="en-US">
                <a:latin typeface="Times New Roman" panose="02020603050405020304" charset="0"/>
                <a:cs typeface="Times New Roman" panose="02020603050405020304" charset="0"/>
              </a:rPr>
              <a:t>&gt; select id, name, age from student;</a:t>
            </a:r>
            <a:endParaRPr lang="en-IN" altLang="en-US">
              <a:latin typeface="Times New Roman" panose="02020603050405020304" charset="0"/>
              <a:cs typeface="Times New Roman" panose="02020603050405020304" charset="0"/>
            </a:endParaRPr>
          </a:p>
          <a:p>
            <a:pPr algn="l"/>
            <a:endParaRPr lang="en-IN" altLang="en-US">
              <a:latin typeface="Times New Roman" panose="02020603050405020304" charset="0"/>
              <a:cs typeface="Times New Roman" panose="02020603050405020304" charset="0"/>
            </a:endParaRPr>
          </a:p>
          <a:p>
            <a:pPr algn="l"/>
            <a:r>
              <a:rPr lang="en-IN" altLang="en-US">
                <a:solidFill>
                  <a:srgbClr val="FF0000"/>
                </a:solidFill>
                <a:latin typeface="Times New Roman" panose="02020603050405020304" charset="0"/>
                <a:cs typeface="Times New Roman" panose="02020603050405020304" charset="0"/>
              </a:rPr>
              <a:t>&gt;Describe table_name;</a:t>
            </a:r>
            <a:endParaRPr lang="en-IN" altLang="en-US">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91185" y="862965"/>
            <a:ext cx="8244840" cy="3107690"/>
          </a:xfrm>
          <a:prstGeom prst="rect">
            <a:avLst/>
          </a:prstGeom>
          <a:noFill/>
        </p:spPr>
        <p:txBody>
          <a:bodyPr wrap="square" rtlCol="0">
            <a:spAutoFit/>
          </a:bodyPr>
          <a:p>
            <a:pPr algn="l"/>
            <a:r>
              <a:rPr lang="en-US">
                <a:latin typeface="Times New Roman" panose="02020603050405020304" charset="0"/>
                <a:cs typeface="Times New Roman" panose="02020603050405020304" charset="0"/>
              </a:rPr>
              <a:t> &gt; ALTER TABLE </a:t>
            </a:r>
            <a:r>
              <a:rPr lang="en-IN" altLang="en-US">
                <a:latin typeface="Times New Roman" panose="02020603050405020304" charset="0"/>
                <a:cs typeface="Times New Roman" panose="02020603050405020304" charset="0"/>
              </a:rPr>
              <a:t>mydb1.students</a:t>
            </a:r>
            <a:r>
              <a:rPr lang="en-US">
                <a:latin typeface="Times New Roman" panose="02020603050405020304" charset="0"/>
                <a:cs typeface="Times New Roman" panose="02020603050405020304" charset="0"/>
              </a:rPr>
              <a:t> RENAME TO my</a:t>
            </a:r>
            <a:r>
              <a:rPr lang="en-IN" altLang="en-US">
                <a:latin typeface="Times New Roman" panose="02020603050405020304" charset="0"/>
                <a:cs typeface="Times New Roman" panose="02020603050405020304" charset="0"/>
              </a:rPr>
              <a:t>db1</a:t>
            </a:r>
            <a:r>
              <a:rPr lang="en-US">
                <a:latin typeface="Times New Roman" panose="02020603050405020304" charset="0"/>
                <a:cs typeface="Times New Roman" panose="02020603050405020304" charset="0"/>
              </a:rPr>
              <a:t>.users;</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Adding columns to a table</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Syntax</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The basic syntax of ALTER TABLE to add columns to an existing table is as follows −</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ALTER TABLE name ADD COLUMNS (col_spec[, col_spec ...])</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Example</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The following query is an example demonstrating how to add columns to an existing table. Here we are adding two columns account_no and phone_number (both are of bigint data type) to the users table.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&gt; ALTER TABLE users ADD COLUMNS ( phone_no BIGINT);</a:t>
            </a:r>
            <a:endParaRPr 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81610" y="152400"/>
            <a:ext cx="8517890" cy="5046345"/>
          </a:xfrm>
          <a:prstGeom prst="rect">
            <a:avLst/>
          </a:prstGeom>
          <a:noFill/>
        </p:spPr>
        <p:txBody>
          <a:bodyPr wrap="square" rtlCol="0">
            <a:spAutoFit/>
          </a:bodyPr>
          <a:p>
            <a:pPr algn="l"/>
            <a:r>
              <a:rPr lang="en-IN" altLang="en-US">
                <a:solidFill>
                  <a:srgbClr val="FF0000"/>
                </a:solidFill>
                <a:latin typeface="Times New Roman" panose="02020603050405020304" charset="0"/>
                <a:cs typeface="Times New Roman" panose="02020603050405020304" charset="0"/>
              </a:rPr>
              <a:t>Drop Table:</a:t>
            </a:r>
            <a:endParaRPr lang="en-IN" altLang="en-US">
              <a:solidFill>
                <a:srgbClr val="FF0000"/>
              </a:solidFill>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The Impala drop table statement is used to delete an existing table in Impala. This statement also deletes the underlying HDFS files for internal tables</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NOTE − You have to be careful while using this command because once a table is deleted, then all the information available in the table would also be lost forever.</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Syntax</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Following is the syntax of the DROP TABLE Statement. Here, IF EXISTS is an optional clause. If we use this clause, a table with the given name is deleted, only if it exists. Otherwise, no operation will be carried out.</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&gt;</a:t>
            </a:r>
            <a:r>
              <a:rPr lang="en-US" b="1">
                <a:latin typeface="Times New Roman" panose="02020603050405020304" charset="0"/>
                <a:cs typeface="Times New Roman" panose="02020603050405020304" charset="0"/>
              </a:rPr>
              <a:t>DROP table database_name.table_name;</a:t>
            </a:r>
            <a:endParaRPr lang="en-US" b="1">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The </a:t>
            </a:r>
            <a:r>
              <a:rPr lang="en-US">
                <a:solidFill>
                  <a:srgbClr val="FF0000"/>
                </a:solidFill>
                <a:latin typeface="Times New Roman" panose="02020603050405020304" charset="0"/>
                <a:cs typeface="Times New Roman" panose="02020603050405020304" charset="0"/>
              </a:rPr>
              <a:t>Truncate Table Statement</a:t>
            </a:r>
            <a:r>
              <a:rPr lang="en-US">
                <a:latin typeface="Times New Roman" panose="02020603050405020304" charset="0"/>
                <a:cs typeface="Times New Roman" panose="02020603050405020304" charset="0"/>
              </a:rPr>
              <a:t> of Impala is used to remove all the records from an existing table.</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You can also use DROP TABLE command to delete a complete table, but it would remove the complete table structure from the database and you would need to re-create this table once again if you wish you store some data.</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Syntax</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Following is the syntax of the truncate table statement.</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IN" altLang="en-US" b="1">
                <a:latin typeface="Times New Roman" panose="02020603050405020304" charset="0"/>
                <a:cs typeface="Times New Roman" panose="02020603050405020304" charset="0"/>
              </a:rPr>
              <a:t>&gt;</a:t>
            </a:r>
            <a:r>
              <a:rPr lang="en-US" b="1">
                <a:latin typeface="Times New Roman" panose="02020603050405020304" charset="0"/>
                <a:cs typeface="Times New Roman" panose="02020603050405020304" charset="0"/>
              </a:rPr>
              <a:t>truncate table_name;</a:t>
            </a:r>
            <a:endParaRPr lang="en-US"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0565" y="105"/>
            <a:ext cx="8520600" cy="841800"/>
          </a:xfrm>
        </p:spPr>
        <p:txBody>
          <a:bodyPr/>
          <a:p>
            <a:r>
              <a:rPr lang="en-US">
                <a:latin typeface="Times New Roman" panose="02020603050405020304" charset="0"/>
                <a:cs typeface="Times New Roman" panose="02020603050405020304" charset="0"/>
              </a:rPr>
              <a:t>What is Impala? </a:t>
            </a:r>
            <a:endParaRPr lang="en-US">
              <a:latin typeface="Times New Roman" panose="02020603050405020304" charset="0"/>
              <a:cs typeface="Times New Roman" panose="02020603050405020304" charset="0"/>
            </a:endParaRPr>
          </a:p>
        </p:txBody>
      </p:sp>
      <p:sp>
        <p:nvSpPr>
          <p:cNvPr id="3" name="Text Box 2"/>
          <p:cNvSpPr txBox="1"/>
          <p:nvPr/>
        </p:nvSpPr>
        <p:spPr>
          <a:xfrm>
            <a:off x="120650" y="654050"/>
            <a:ext cx="8813800" cy="3969385"/>
          </a:xfrm>
          <a:prstGeom prst="rect">
            <a:avLst/>
          </a:prstGeom>
          <a:noFill/>
        </p:spPr>
        <p:txBody>
          <a:bodyPr wrap="square" rtlCol="0">
            <a:spAutoFit/>
          </a:bodyPr>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A tool which we use to overcome the slowness of Hive Queries is what we call Impala. </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Syntactically Impala queries run very faster than Hive Queries even after they are more or less same as Hive Queries.</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It offers </a:t>
            </a:r>
            <a:r>
              <a:rPr lang="en-US" b="1">
                <a:latin typeface="Times New Roman" panose="02020603050405020304" charset="0"/>
                <a:cs typeface="Times New Roman" panose="02020603050405020304" charset="0"/>
              </a:rPr>
              <a:t>high-performance, low-latency SQL queries.</a:t>
            </a:r>
            <a:endParaRPr lang="en-US" b="1">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Impala is the best option while we are d</a:t>
            </a:r>
            <a:r>
              <a:rPr lang="en-US" b="1">
                <a:latin typeface="Times New Roman" panose="02020603050405020304" charset="0"/>
                <a:cs typeface="Times New Roman" panose="02020603050405020304" charset="0"/>
              </a:rPr>
              <a:t>ealing with medium sized datasets and we expect the real-time response from our queries.</a:t>
            </a:r>
            <a:r>
              <a:rPr lang="en-US">
                <a:latin typeface="Times New Roman" panose="02020603050405020304" charset="0"/>
                <a:cs typeface="Times New Roman" panose="02020603050405020304" charset="0"/>
              </a:rPr>
              <a:t> However, make sure Impala is available only in Hadoop distribution.</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Since MapReduce store intermediate results in the file system, </a:t>
            </a:r>
            <a:r>
              <a:rPr lang="en-US">
                <a:solidFill>
                  <a:srgbClr val="FF0000"/>
                </a:solidFill>
                <a:latin typeface="Times New Roman" panose="02020603050405020304" charset="0"/>
                <a:cs typeface="Times New Roman" panose="02020603050405020304" charset="0"/>
              </a:rPr>
              <a:t>Impala is not built on MapReduce.</a:t>
            </a: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Hence, it is very slow for real-time query processing.</a:t>
            </a:r>
            <a:endParaRPr lang="en-US">
              <a:solidFill>
                <a:srgbClr val="FF0000"/>
              </a:solidFill>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In addition, Impala has its own execution engine. Basically, that stores the intermediate results in In-memory. Therefore, when compared to other tools which use MapReduce its query execution is very fast.</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Some Key Points</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It offers high-performance, low-latency SQL queries.</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Moreover, to share databases and tables between both Impala and Hive it integrates very well with the Hive Metastore.</a:t>
            </a:r>
            <a:endParaRPr lang="en-US">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atin typeface="Times New Roman" panose="02020603050405020304" charset="0"/>
                <a:cs typeface="Times New Roman" panose="02020603050405020304" charset="0"/>
              </a:rPr>
              <a:t>Also, it is Compatible with HiveQL Syntax</a:t>
            </a:r>
            <a:endParaRPr lang="en-US">
              <a:latin typeface="Times New Roman" panose="02020603050405020304" charset="0"/>
              <a:cs typeface="Times New Roman" panose="02020603050405020304" charset="0"/>
            </a:endParaRPr>
          </a:p>
          <a:p>
            <a:pPr marL="0" indent="0" algn="l">
              <a:buFont typeface="Arial" panose="020B0604020202020204" pitchFamily="34"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20040" y="263525"/>
            <a:ext cx="8504555" cy="4615815"/>
          </a:xfrm>
          <a:prstGeom prst="rect">
            <a:avLst/>
          </a:prstGeom>
          <a:noFill/>
        </p:spPr>
        <p:txBody>
          <a:bodyPr wrap="square" rtlCol="0" anchor="t">
            <a:spAutoFit/>
          </a:bodyPr>
          <a:p>
            <a:r>
              <a:rPr lang="en-US" b="1">
                <a:latin typeface="Times New Roman" panose="02020603050405020304" charset="0"/>
                <a:cs typeface="Times New Roman" panose="02020603050405020304" charset="0"/>
              </a:rPr>
              <a:t>Why Impala Hadoop?</a:t>
            </a:r>
            <a:endParaRPr lang="en-US"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Business intelligence data was typically condensed into a manageable chunk of high-value information, before Impala. Also, this process is minimized with Impala.</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However, in Hadoop, the data arrives after fewer steps, whereas Impala queries it immediately. Also, the high-capacity and high-speed storage system of a Hadoop cluster let you bring in all the data.</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Moreover, we can skip the time-consuming steps of loading and reorganizing data since Impala can query raw data files. For querying analytic data it offers new possibilities.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In addition, to query this type of data we can use exploratory data analysis and data discovery techniques. </a:t>
            </a:r>
            <a:endParaRPr lang="en-US">
              <a:latin typeface="Times New Roman" panose="02020603050405020304" charset="0"/>
              <a:cs typeface="Times New Roman" panose="02020603050405020304" charset="0"/>
            </a:endParaRPr>
          </a:p>
          <a:p>
            <a:pPr marL="285750" indent="-285750"/>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Impala Hadoop Benefits</a:t>
            </a:r>
            <a:endParaRPr lang="en-US"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Impala is very familiar SQL interface. Especially data scientists and analysts already know.</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It also offers the ability to query high volumes of data (“Big Data“) in Apache Hadoop.</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Also, it provides distributed queries for convenient scaling in a cluster environment. It offers to use of cost-effective commodity hardware.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By using Impala it is possible to share data files between different components with no copy or export/import step.</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Moreover, it is a single system for big data processing and analytics. Hence, through this customers can avoid costly modeling and ETL just for analytics.</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3"/>
          <p:cNvGraphicFramePr/>
          <p:nvPr/>
        </p:nvGraphicFramePr>
        <p:xfrm>
          <a:off x="420370" y="555625"/>
          <a:ext cx="8302625" cy="4032250"/>
        </p:xfrm>
        <a:graphic>
          <a:graphicData uri="http://schemas.openxmlformats.org/presentationml/2006/ole">
            <mc:AlternateContent xmlns:mc="http://schemas.openxmlformats.org/markup-compatibility/2006">
              <mc:Choice xmlns:v="urn:schemas-microsoft-com:vml" Requires="v">
                <p:oleObj spid="_x0000_s5" name="" r:id="rId1" imgW="8296275" imgH="4029075" progId="Paint.Picture">
                  <p:embed/>
                </p:oleObj>
              </mc:Choice>
              <mc:Fallback>
                <p:oleObj name="" r:id="rId1" imgW="8296275" imgH="4029075" progId="Paint.Picture">
                  <p:embed/>
                  <p:pic>
                    <p:nvPicPr>
                      <p:cNvPr id="0" name="Picture 4"/>
                      <p:cNvPicPr/>
                      <p:nvPr/>
                    </p:nvPicPr>
                    <p:blipFill>
                      <a:blip r:embed="rId2"/>
                      <a:stretch>
                        <a:fillRect/>
                      </a:stretch>
                    </p:blipFill>
                    <p:spPr>
                      <a:xfrm>
                        <a:off x="420370" y="555625"/>
                        <a:ext cx="8302625" cy="403225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9385" y="198120"/>
            <a:ext cx="8824595" cy="3630930"/>
          </a:xfrm>
          <a:prstGeom prst="rect">
            <a:avLst/>
          </a:prstGeom>
          <a:noFill/>
        </p:spPr>
        <p:txBody>
          <a:bodyPr wrap="square" rtlCol="0">
            <a:spAutoFit/>
          </a:bodyPr>
          <a:p>
            <a:pPr algn="l"/>
            <a:r>
              <a:rPr lang="en-US" sz="1600" b="1">
                <a:latin typeface="Times New Roman" panose="02020603050405020304" charset="0"/>
                <a:cs typeface="Times New Roman" panose="02020603050405020304" charset="0"/>
              </a:rPr>
              <a:t>Impala Features</a:t>
            </a:r>
            <a:r>
              <a:rPr lang="en-IN" altLang="en-US" sz="1600" b="1">
                <a:latin typeface="Times New Roman" panose="02020603050405020304" charset="0"/>
                <a:cs typeface="Times New Roman" panose="02020603050405020304" charset="0"/>
              </a:rPr>
              <a:t>:-</a:t>
            </a:r>
            <a:endParaRPr lang="en-IN" altLang="en-US" sz="1600" b="1">
              <a:latin typeface="Times New Roman" panose="02020603050405020304" charset="0"/>
              <a:cs typeface="Times New Roman" panose="02020603050405020304" charset="0"/>
            </a:endParaRPr>
          </a:p>
          <a:p>
            <a:pPr algn="l"/>
            <a:endParaRPr lang="en-IN" altLang="en-US" sz="1600" b="1">
              <a:latin typeface="Times New Roman" panose="02020603050405020304" charset="0"/>
              <a:cs typeface="Times New Roman" panose="02020603050405020304" charset="0"/>
            </a:endParaRPr>
          </a:p>
          <a:p>
            <a:pPr algn="l"/>
            <a:endParaRPr lang="en-US" sz="1600" b="1">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Impala provides support for: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1. Impala offers support for most common SQL-92 features of Hive Query Language (HiveQL). It includes SELECT, joins, and aggregate functions.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2. Moreover, it also provides support for HDFS, HBase, and Amazon Simple Storage System (S3) storage. It includes: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HDFS file formats: delimited text files, Parquet, Avro, SequenceFile, and RCFile.</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Compression codecs: Snappy, GZIP, Deflate, BZIP.</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3. Also, supports common data access interfaces. Includes: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JDBC driver.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ODBC driver.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4. However, it supports Hue Beeswax and the Impala Query UI.</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5. Also, supports impala-shell command-line interface.</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6. Moreover, supports Kerberos authentication.</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3425" y="83925"/>
            <a:ext cx="8520600" cy="841800"/>
          </a:xfrm>
        </p:spPr>
        <p:txBody>
          <a:bodyPr/>
          <a:p>
            <a:r>
              <a:rPr lang="en-IN" altLang="en-US">
                <a:latin typeface="Times New Roman" panose="02020603050405020304" charset="0"/>
                <a:cs typeface="Times New Roman" panose="02020603050405020304" charset="0"/>
              </a:rPr>
              <a:t>Impala Installation Steps </a:t>
            </a:r>
            <a:endParaRPr lang="en-IN" altLang="en-US">
              <a:latin typeface="Times New Roman" panose="02020603050405020304" charset="0"/>
              <a:cs typeface="Times New Roman" panose="02020603050405020304" charset="0"/>
            </a:endParaRPr>
          </a:p>
        </p:txBody>
      </p:sp>
      <p:sp>
        <p:nvSpPr>
          <p:cNvPr id="100" name="Text Box 99"/>
          <p:cNvSpPr txBox="1"/>
          <p:nvPr/>
        </p:nvSpPr>
        <p:spPr>
          <a:xfrm>
            <a:off x="202565" y="925830"/>
            <a:ext cx="8875395" cy="3969385"/>
          </a:xfrm>
          <a:prstGeom prst="rect">
            <a:avLst/>
          </a:prstGeom>
          <a:noFill/>
          <a:ln w="9525">
            <a:noFill/>
          </a:ln>
        </p:spPr>
        <p:txBody>
          <a:bodyPr wrap="square">
            <a:spAutoFit/>
          </a:bodyPr>
          <a:p>
            <a:pPr marL="0" indent="0">
              <a:lnSpc>
                <a:spcPct val="100000"/>
              </a:lnSpc>
            </a:pPr>
            <a:r>
              <a:rPr lang="en-US">
                <a:latin typeface="Times New Roman" panose="02020603050405020304" charset="0"/>
                <a:cs typeface="Times New Roman" panose="02020603050405020304" charset="0"/>
              </a:rPr>
              <a:t>git clone https://github.com/apache/impala.git impala cd impala sudo docker network create -d bridge quickstart-networkexport QUICKSTART_IP=$(sudo docker network inspect quickstart-network -f '{{(index .IPAM.Config 0).Gateway}}')  export QUICKSTART_LISTEN_ADDR=$QUICKSTART_IP export IMPALA_QUICKSTART_IMAGE_PREFIX="apache/impala:81d5377c2-" sudo chmod 666 /var/run/docker.sock docker-compose -f docker/quickstart.yml up -d  sudo docker run --network=quickstart-network -it ${IMPALA_QUICKSTART_IMAGE_PREFIX}impala_quickstart_client impala-shell  </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4775" y="930910"/>
            <a:ext cx="8926195" cy="953135"/>
          </a:xfrm>
          <a:prstGeom prst="rect">
            <a:avLst/>
          </a:prstGeom>
          <a:noFill/>
        </p:spPr>
        <p:txBody>
          <a:bodyPr wrap="square" rtlCol="0" anchor="t">
            <a:spAutoFit/>
          </a:bodyPr>
          <a:p>
            <a:pPr marL="457200" indent="-457200" algn="l">
              <a:buFont typeface="Arial" panose="020B0604020202020204" pitchFamily="34" charset="0"/>
              <a:buChar char="•"/>
            </a:pPr>
            <a:endParaRPr lang="en-US">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a:latin typeface="Times New Roman" panose="02020603050405020304" charset="0"/>
                <a:cs typeface="Times New Roman" panose="02020603050405020304" charset="0"/>
                <a:sym typeface="+mn-ea"/>
              </a:rPr>
              <a:t>Impala is the open source, native analytic database for Apache Hadoop.</a:t>
            </a:r>
            <a:endParaRPr lang="en-US">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a:latin typeface="Times New Roman" panose="02020603050405020304" charset="0"/>
                <a:cs typeface="Times New Roman" panose="02020603050405020304" charset="0"/>
                <a:sym typeface="+mn-ea"/>
              </a:rPr>
              <a:t>It is shipped by vendors such as Cloudera, MapR, Oracle, and Amazon.</a:t>
            </a:r>
            <a:endParaRPr lang="en-US">
              <a:latin typeface="Times New Roman" panose="02020603050405020304" charset="0"/>
              <a:cs typeface="Times New Roman" panose="02020603050405020304" charset="0"/>
              <a:sym typeface="+mn-ea"/>
            </a:endParaRPr>
          </a:p>
          <a:p>
            <a:pPr marL="0" indent="0" algn="l">
              <a:buFont typeface="Arial" panose="020B0604020202020204" pitchFamily="34" charset="0"/>
              <a:buNone/>
            </a:pPr>
            <a:endParaRPr lang="en-US">
              <a:latin typeface="Times New Roman" panose="02020603050405020304" charset="0"/>
              <a:cs typeface="Times New Roman" panose="02020603050405020304" charset="0"/>
            </a:endParaRPr>
          </a:p>
        </p:txBody>
      </p:sp>
      <p:sp>
        <p:nvSpPr>
          <p:cNvPr id="4" name="Text Box 3"/>
          <p:cNvSpPr txBox="1"/>
          <p:nvPr/>
        </p:nvSpPr>
        <p:spPr>
          <a:xfrm>
            <a:off x="588645" y="285750"/>
            <a:ext cx="6912610" cy="645160"/>
          </a:xfrm>
          <a:prstGeom prst="rect">
            <a:avLst/>
          </a:prstGeom>
          <a:noFill/>
        </p:spPr>
        <p:txBody>
          <a:bodyPr wrap="square" rtlCol="0">
            <a:spAutoFit/>
          </a:bodyPr>
          <a:p>
            <a:pPr algn="ctr"/>
            <a:r>
              <a:rPr lang="en-IN" altLang="en-US" sz="3600">
                <a:latin typeface="Times New Roman" panose="02020603050405020304" charset="0"/>
                <a:cs typeface="Times New Roman" panose="02020603050405020304" charset="0"/>
              </a:rPr>
              <a:t>Impala Introduction</a:t>
            </a:r>
            <a:endParaRPr lang="en-IN" altLang="en-US" sz="3600">
              <a:latin typeface="Times New Roman" panose="02020603050405020304" charset="0"/>
              <a:cs typeface="Times New Roman" panose="02020603050405020304" charset="0"/>
            </a:endParaRPr>
          </a:p>
        </p:txBody>
      </p:sp>
      <p:sp>
        <p:nvSpPr>
          <p:cNvPr id="5" name="Text Box 4"/>
          <p:cNvSpPr txBox="1"/>
          <p:nvPr/>
        </p:nvSpPr>
        <p:spPr>
          <a:xfrm>
            <a:off x="314325" y="1758950"/>
            <a:ext cx="8716645" cy="3384550"/>
          </a:xfrm>
          <a:prstGeom prst="rect">
            <a:avLst/>
          </a:prstGeom>
          <a:noFill/>
        </p:spPr>
        <p:txBody>
          <a:bodyPr wrap="square" rtlCol="0" anchor="t">
            <a:spAutoFit/>
          </a:bodyPr>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BIGINT</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datatype stores numerical values and the range of this data type is -9223372036854775808 to 9223372036854775807.</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 This datatype is used in create table</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and alter table statements.</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BOOLEAN</a:t>
            </a:r>
            <a:r>
              <a:rPr lang="en-IN" altLang="en-US">
                <a:latin typeface="Times New Roman" panose="02020603050405020304" charset="0"/>
                <a:cs typeface="Times New Roman" panose="02020603050405020304" charset="0"/>
                <a:sym typeface="+mn-ea"/>
              </a:rPr>
              <a:t>:-</a:t>
            </a:r>
            <a:r>
              <a:rPr lang="en-US">
                <a:latin typeface="Times New Roman" panose="02020603050405020304" charset="0"/>
                <a:cs typeface="Times New Roman" panose="02020603050405020304" charset="0"/>
                <a:sym typeface="+mn-ea"/>
              </a:rPr>
              <a:t>This data type stores only true or false values and it is used in the column definition of create table statement.</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CHAR</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data type is a fixed length storage, it is padded with spaces, you can store up to the maximum length of 255.</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DECIMAL</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data type is used to store decimal values and it is used in create table and alter table statements.</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DOUBLE</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data type is used to store the floating point values in the range of positive or negative 4.94065645841246544e-324d -1.79769313486231570e+308.</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just">
              <a:lnSpc>
                <a:spcPct val="70000"/>
              </a:lnSpc>
              <a:buFont typeface="Arial" panose="020B0604020202020204" pitchFamily="34" charset="0"/>
              <a:buNone/>
            </a:pPr>
            <a:r>
              <a:rPr lang="en-US">
                <a:latin typeface="Times New Roman" panose="02020603050405020304" charset="0"/>
                <a:cs typeface="Times New Roman" panose="02020603050405020304" charset="0"/>
                <a:sym typeface="+mn-ea"/>
              </a:rPr>
              <a:t>FLOAT</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data type is used to store single precision floating value datatypes in the range of positive or negative 1.40129846432481707e-45 .. 3.40282346638528860e+38.</a:t>
            </a:r>
            <a:endParaRPr lang="en-US">
              <a:latin typeface="Times New Roman" panose="02020603050405020304" charset="0"/>
              <a:cs typeface="Times New Roman" panose="02020603050405020304" charset="0"/>
              <a:sym typeface="+mn-ea"/>
            </a:endParaRPr>
          </a:p>
          <a:p>
            <a:pPr marL="0" indent="0" algn="just">
              <a:lnSpc>
                <a:spcPct val="60000"/>
              </a:lnSpc>
              <a:buFont typeface="Arial" panose="020B0604020202020204" pitchFamily="34" charse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1785" y="457200"/>
            <a:ext cx="8520430" cy="3528695"/>
          </a:xfrm>
          <a:prstGeom prst="rect">
            <a:avLst/>
          </a:prstGeom>
          <a:noFill/>
        </p:spPr>
        <p:txBody>
          <a:bodyPr wrap="square" rtlCol="0" anchor="t">
            <a:spAutoFit/>
          </a:bodyPr>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INT</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data type is used to store 4-byte integer up to the range of -2147483648 to 2147483647.</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SMALLINT</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data type is used to store 2-byte integer up to the range of -32768 to 32767.</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STRING</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is used to store string values.</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TIMESTAMP</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data type is used to represent a point in a time.</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TINYINT</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data type is used to store 1-byte integer value up to the range of -128 to 127.</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VARCHAR</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data type is used to store variable length character up to the maximum length 65,535.</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ARRAY</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is a complex data type and it is used to store variable number of ordered elements.</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Map</a:t>
            </a:r>
            <a:r>
              <a:rPr lang="en-IN" altLang="en-US">
                <a:latin typeface="Times New Roman" panose="02020603050405020304" charset="0"/>
                <a:cs typeface="Times New Roman" panose="02020603050405020304" charset="0"/>
                <a:sym typeface="+mn-ea"/>
              </a:rPr>
              <a:t> :- </a:t>
            </a:r>
            <a:r>
              <a:rPr lang="en-US">
                <a:latin typeface="Times New Roman" panose="02020603050405020304" charset="0"/>
                <a:cs typeface="Times New Roman" panose="02020603050405020304" charset="0"/>
                <a:sym typeface="+mn-ea"/>
              </a:rPr>
              <a:t>This is a complex data type and it is used to store variable number of key-value pairs.</a:t>
            </a: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endParaRPr lang="en-US">
              <a:latin typeface="Times New Roman" panose="02020603050405020304" charset="0"/>
              <a:cs typeface="Times New Roman" panose="02020603050405020304" charset="0"/>
              <a:sym typeface="+mn-ea"/>
            </a:endParaRPr>
          </a:p>
          <a:p>
            <a:pPr marL="0" indent="0" algn="l">
              <a:lnSpc>
                <a:spcPct val="60000"/>
              </a:lnSpc>
              <a:buFont typeface="Arial" panose="020B0604020202020204" pitchFamily="34" charset="0"/>
              <a:buNone/>
            </a:pP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marL="0" indent="0" algn="l">
              <a:buFont typeface="Arial" panose="020B0604020202020204" pitchFamily="34" charset="0"/>
              <a:buNone/>
            </a:pPr>
            <a:r>
              <a:rPr lang="en-US">
                <a:latin typeface="Times New Roman" panose="02020603050405020304" charset="0"/>
                <a:cs typeface="Times New Roman" panose="02020603050405020304" charset="0"/>
                <a:sym typeface="+mn-ea"/>
              </a:rPr>
              <a:t>Struct</a:t>
            </a:r>
            <a:r>
              <a:rPr lang="en-IN" altLang="en-US">
                <a:latin typeface="Times New Roman" panose="02020603050405020304" charset="0"/>
                <a:cs typeface="Times New Roman" panose="02020603050405020304" charset="0"/>
                <a:sym typeface="+mn-ea"/>
              </a:rPr>
              <a:t>:- </a:t>
            </a:r>
            <a:r>
              <a:rPr lang="en-US">
                <a:latin typeface="Times New Roman" panose="02020603050405020304" charset="0"/>
                <a:cs typeface="Times New Roman" panose="02020603050405020304" charset="0"/>
                <a:sym typeface="+mn-ea"/>
              </a:rPr>
              <a:t>This is a complex data type and used to represent multiple fields of a single item.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1135" y="1341755"/>
            <a:ext cx="8545195" cy="2861310"/>
          </a:xfrm>
          <a:prstGeom prst="rect">
            <a:avLst/>
          </a:prstGeom>
          <a:noFill/>
        </p:spPr>
        <p:txBody>
          <a:bodyPr wrap="square" rtlCol="0" anchor="t">
            <a:spAutoFit/>
          </a:bodyPr>
          <a:p>
            <a:r>
              <a:rPr lang="en-US" sz="1200" b="1">
                <a:latin typeface="Times New Roman" panose="02020603050405020304" charset="0"/>
                <a:cs typeface="Times New Roman" panose="02020603050405020304" charset="0"/>
              </a:rPr>
              <a:t>Comments in Impala</a:t>
            </a:r>
            <a:endParaRPr lang="en-US" sz="1200" b="1">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Comments in Impala are similar to those in SQL.In general we have two types of comments in programming languages namely Single-line Comments and Multiline Comments.</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Single-line comments − Every single line that is followed by "—" is considered as a comment in Impala. Following is an example of a single-line comments in Impala.</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solidFill>
                  <a:srgbClr val="FF0000"/>
                </a:solidFill>
                <a:latin typeface="Times New Roman" panose="02020603050405020304" charset="0"/>
                <a:cs typeface="Times New Roman" panose="02020603050405020304" charset="0"/>
              </a:rPr>
              <a:t>-- </a:t>
            </a:r>
            <a:r>
              <a:rPr lang="en-IN" altLang="en-US" sz="1200">
                <a:solidFill>
                  <a:srgbClr val="FF0000"/>
                </a:solidFill>
                <a:latin typeface="Times New Roman" panose="02020603050405020304" charset="0"/>
                <a:cs typeface="Times New Roman" panose="02020603050405020304" charset="0"/>
              </a:rPr>
              <a:t>Single Line Comment </a:t>
            </a:r>
            <a:endParaRPr lang="en-IN" altLang="en-US" sz="1200">
              <a:solidFill>
                <a:srgbClr val="FF0000"/>
              </a:solidFill>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Multiline comments − All the lines between /* and */ are considered as multiline comments in Impala. Following is an example of a multiline comments in Impala.</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b="1">
                <a:solidFill>
                  <a:srgbClr val="FF0000"/>
                </a:solidFill>
                <a:latin typeface="Times New Roman" panose="02020603050405020304" charset="0"/>
                <a:cs typeface="Times New Roman" panose="02020603050405020304" charset="0"/>
              </a:rPr>
              <a:t>/*</a:t>
            </a:r>
            <a:endParaRPr lang="en-US" sz="1200" b="1">
              <a:solidFill>
                <a:srgbClr val="FF0000"/>
              </a:solidFill>
              <a:latin typeface="Times New Roman" panose="02020603050405020304" charset="0"/>
              <a:cs typeface="Times New Roman" panose="02020603050405020304" charset="0"/>
            </a:endParaRPr>
          </a:p>
          <a:p>
            <a:r>
              <a:rPr lang="en-US" sz="1200" b="1">
                <a:solidFill>
                  <a:srgbClr val="FF0000"/>
                </a:solidFill>
                <a:latin typeface="Times New Roman" panose="02020603050405020304" charset="0"/>
                <a:cs typeface="Times New Roman" panose="02020603050405020304" charset="0"/>
              </a:rPr>
              <a:t> multiline comments in Impala</a:t>
            </a:r>
            <a:endParaRPr lang="en-US" sz="1200" b="1">
              <a:solidFill>
                <a:srgbClr val="FF0000"/>
              </a:solidFill>
              <a:latin typeface="Times New Roman" panose="02020603050405020304" charset="0"/>
              <a:cs typeface="Times New Roman" panose="02020603050405020304" charset="0"/>
            </a:endParaRPr>
          </a:p>
          <a:p>
            <a:r>
              <a:rPr lang="en-US" sz="1200" b="1">
                <a:solidFill>
                  <a:srgbClr val="FF0000"/>
                </a:solidFill>
                <a:latin typeface="Times New Roman" panose="02020603050405020304" charset="0"/>
                <a:cs typeface="Times New Roman" panose="02020603050405020304" charset="0"/>
              </a:rPr>
              <a:t>*/</a:t>
            </a:r>
            <a:endParaRPr lang="en-US" sz="1200" b="1">
              <a:solidFill>
                <a:srgbClr val="FF0000"/>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10287</Words>
  <Application>WPS Presentation</Application>
  <PresentationFormat/>
  <Paragraphs>248</Paragraphs>
  <Slides>16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9" baseType="lpstr">
      <vt:lpstr>Arial</vt:lpstr>
      <vt:lpstr>SimSun</vt:lpstr>
      <vt:lpstr>Wingdings</vt:lpstr>
      <vt:lpstr>Arial</vt:lpstr>
      <vt:lpstr>Times New Roman</vt:lpstr>
      <vt:lpstr>Microsoft YaHei</vt:lpstr>
      <vt:lpstr>Arial Unicode MS</vt:lpstr>
      <vt:lpstr>Courier New</vt:lpstr>
      <vt:lpstr>等线</vt:lpstr>
      <vt:lpstr>Cascadia Mono SemiBold</vt:lpstr>
      <vt:lpstr>Cascadia Mono SemiLight</vt:lpstr>
      <vt:lpstr>Simple Light</vt:lpstr>
      <vt:lpstr>Paint.Picture</vt:lpstr>
      <vt:lpstr>PowerPoint 演示文稿</vt:lpstr>
      <vt:lpstr>What is Impala?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Practical Assignment:-  Create databases and tables, insert small amounts of data, and run simple queries using Impala</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47</cp:revision>
  <dcterms:created xsi:type="dcterms:W3CDTF">2023-04-29T06:32:00Z</dcterms:created>
  <dcterms:modified xsi:type="dcterms:W3CDTF">2023-05-08T06:52:01Z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F11AC1C4BD94404FA0251A8076B77753</vt:lpwstr>
  </property>
  <property fmtid="{D5CDD505-2E9C-101B-9397-08002B2CF9AE}" pid="3" name="KSOProductBuildVer">
    <vt:lpwstr>1033-11.2.0.11219</vt:lpwstr>
  </property>
</Properties>
</file>