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1EB99E3-AA00-417D-A3D8-2D33E747A299}"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EB99E3-AA00-417D-A3D8-2D33E747A299}"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EB99E3-AA00-417D-A3D8-2D33E747A299}"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EB99E3-AA00-417D-A3D8-2D33E747A299}"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B99E3-AA00-417D-A3D8-2D33E747A299}"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1EB99E3-AA00-417D-A3D8-2D33E747A299}"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1EB99E3-AA00-417D-A3D8-2D33E747A299}"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1EB99E3-AA00-417D-A3D8-2D33E747A299}"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B99E3-AA00-417D-A3D8-2D33E747A299}"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EB99E3-AA00-417D-A3D8-2D33E747A299}"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EB99E3-AA00-417D-A3D8-2D33E747A299}"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16526-F12B-4BE8-A3EC-34A26FA1B96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B99E3-AA00-417D-A3D8-2D33E747A299}" type="datetimeFigureOut">
              <a:rPr lang="en-IN" smtClean="0"/>
              <a:t>10-04-2024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16526-F12B-4BE8-A3EC-34A26FA1B96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2120"/>
            <a:ext cx="9144000" cy="2387600"/>
          </a:xfrm>
        </p:spPr>
        <p:txBody>
          <a:bodyPr>
            <a:normAutofit fontScale="90000"/>
          </a:bodyPr>
          <a:lstStyle/>
          <a:p>
            <a:br>
              <a:rPr lang="en-IN" sz="8000" dirty="0">
                <a:latin typeface="Times New Roman" panose="02020603050405020304" pitchFamily="18" charset="0"/>
                <a:cs typeface="Times New Roman" panose="02020603050405020304" pitchFamily="18" charset="0"/>
              </a:rPr>
            </a:br>
            <a:r>
              <a:rPr lang="en-IN" sz="9600" dirty="0">
                <a:latin typeface="Times New Roman" panose="02020603050405020304" pitchFamily="18" charset="0"/>
                <a:cs typeface="Times New Roman" panose="02020603050405020304" pitchFamily="18" charset="0"/>
              </a:rPr>
              <a:t>Scala</a:t>
            </a:r>
            <a:br>
              <a:rPr lang="en-IN" sz="9600" dirty="0">
                <a:latin typeface="Times New Roman" panose="02020603050405020304" pitchFamily="18" charset="0"/>
                <a:cs typeface="Times New Roman" panose="02020603050405020304" pitchFamily="18" charset="0"/>
              </a:rPr>
            </a:br>
            <a:br>
              <a:rPr lang="en-IN" sz="80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By Shubhangi Suryawanshi</a:t>
            </a:r>
            <a:endParaRPr lang="en-IN"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4400" b="0" i="0" u="none" strike="noStrike" cap="none" normalizeH="0" baseline="0" dirty="0">
                <a:ln>
                  <a:noFill/>
                </a:ln>
                <a:solidFill>
                  <a:srgbClr val="222222"/>
                </a:solidFill>
                <a:effectLst/>
                <a:latin typeface="Lato" panose="020F0502020204030203" pitchFamily="34" charset="0"/>
              </a:rPr>
              <a:t>The if-else expression in Scala</a:t>
            </a:r>
            <a:br>
              <a:rPr kumimoji="0" lang="en-US" altLang="en-US" sz="4400" b="0" i="0" u="none" strike="noStrike" cap="none" normalizeH="0" baseline="0" dirty="0">
                <a:ln>
                  <a:noFill/>
                </a:ln>
                <a:solidFill>
                  <a:srgbClr val="222222"/>
                </a:solidFill>
                <a:effectLst/>
                <a:latin typeface="Lato" panose="020F0502020204030203" pitchFamily="34" charset="0"/>
              </a:rPr>
            </a:br>
            <a:endParaRPr lang="en-IN" dirty="0"/>
          </a:p>
        </p:txBody>
      </p:sp>
      <p:sp>
        <p:nvSpPr>
          <p:cNvPr id="4" name="Rectangle 1"/>
          <p:cNvSpPr>
            <a:spLocks noGrp="1" noChangeArrowheads="1"/>
          </p:cNvSpPr>
          <p:nvPr>
            <p:ph idx="1"/>
          </p:nvPr>
        </p:nvSpPr>
        <p:spPr bwMode="auto">
          <a:xfrm>
            <a:off x="604160" y="216449"/>
            <a:ext cx="10794493" cy="44165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 Scala, if-else expression is used for conditional statements.</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You can write one or more conditions inside “if”. </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Let’s declare a variable called “Var3” with a value 1 and then compare “Var3” using if-else expression.</a:t>
            </a:r>
          </a:p>
          <a:p>
            <a:pPr marL="0" marR="0" lvl="0" indent="0" algn="just" defTabSz="914400" rtl="0" eaLnBrk="0" fontAlgn="base" latinLnBrk="0" hangingPunct="0">
              <a:lnSpc>
                <a:spcPct val="100000"/>
              </a:lnSpc>
              <a:spcBef>
                <a:spcPct val="0"/>
              </a:spcBef>
              <a:spcAft>
                <a:spcPct val="0"/>
              </a:spcAft>
              <a:buClrTx/>
              <a:buSzTx/>
              <a:buFontTx/>
              <a:buNone/>
            </a:pPr>
            <a:endParaRPr lang="en-US" altLang="en-US" sz="2000" dirty="0">
              <a:solidFill>
                <a:srgbClr val="222222"/>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lang="en-US" altLang="en-US" sz="2000" dirty="0">
              <a:solidFill>
                <a:srgbClr val="222222"/>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lang="en-US" altLang="en-US" sz="2000" dirty="0">
              <a:solidFill>
                <a:srgbClr val="212529"/>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 the above snippet, the condition evaluates to True and hence True will be printed in the output.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38199" y="2157671"/>
            <a:ext cx="3506027" cy="18555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22222"/>
                </a:solidFill>
                <a:effectLst/>
                <a:latin typeface="Lato" panose="020F0502020204030203" pitchFamily="34" charset="0"/>
              </a:rPr>
              <a:t>Iteration in Scala</a:t>
            </a:r>
            <a:br>
              <a:rPr lang="en-US" b="0" i="0" dirty="0">
                <a:solidFill>
                  <a:srgbClr val="222222"/>
                </a:solidFill>
                <a:effectLst/>
                <a:latin typeface="Lato" panose="020F0502020204030203" pitchFamily="34" charset="0"/>
              </a:rPr>
            </a:br>
            <a:endParaRPr lang="en-IN" dirty="0"/>
          </a:p>
        </p:txBody>
      </p:sp>
      <p:sp>
        <p:nvSpPr>
          <p:cNvPr id="3" name="Content Placeholder 2"/>
          <p:cNvSpPr>
            <a:spLocks noGrp="1"/>
          </p:cNvSpPr>
          <p:nvPr>
            <p:ph idx="1"/>
          </p:nvPr>
        </p:nvSpPr>
        <p:spPr>
          <a:xfrm>
            <a:off x="693057" y="1825625"/>
            <a:ext cx="10515600" cy="4351338"/>
          </a:xfrm>
        </p:spPr>
        <p:txBody>
          <a:bodyPr/>
          <a:lstStyle/>
          <a:p>
            <a:pPr algn="just"/>
            <a:r>
              <a:rPr lang="en-US" b="0" i="0" dirty="0">
                <a:solidFill>
                  <a:srgbClr val="222222"/>
                </a:solidFill>
                <a:effectLst/>
                <a:latin typeface="Lato" panose="020F0502020204030203" pitchFamily="34" charset="0"/>
              </a:rPr>
              <a:t>Like most languages, Scala also has a FOR-loop which is the most widely used method for iteration. It has a simple syntax too.</a:t>
            </a:r>
          </a:p>
          <a:p>
            <a:pPr marL="0" indent="0">
              <a:buNone/>
            </a:pPr>
            <a:endParaRPr lang="en-IN" dirty="0"/>
          </a:p>
        </p:txBody>
      </p:sp>
      <p:pic>
        <p:nvPicPr>
          <p:cNvPr id="5" name="Picture 4"/>
          <p:cNvPicPr>
            <a:picLocks noChangeAspect="1"/>
          </p:cNvPicPr>
          <p:nvPr/>
        </p:nvPicPr>
        <p:blipFill>
          <a:blip r:embed="rId2"/>
          <a:stretch>
            <a:fillRect/>
          </a:stretch>
        </p:blipFill>
        <p:spPr>
          <a:xfrm>
            <a:off x="698432" y="3092432"/>
            <a:ext cx="7007376" cy="1465054"/>
          </a:xfrm>
          <a:prstGeom prst="rect">
            <a:avLst/>
          </a:prstGeom>
        </p:spPr>
      </p:pic>
      <p:pic>
        <p:nvPicPr>
          <p:cNvPr id="7" name="Picture 6"/>
          <p:cNvPicPr>
            <a:picLocks noChangeAspect="1"/>
          </p:cNvPicPr>
          <p:nvPr/>
        </p:nvPicPr>
        <p:blipFill>
          <a:blip r:embed="rId3"/>
          <a:stretch>
            <a:fillRect/>
          </a:stretch>
        </p:blipFill>
        <p:spPr>
          <a:xfrm>
            <a:off x="9448801" y="3031852"/>
            <a:ext cx="2180771" cy="33337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85" y="365125"/>
            <a:ext cx="11935460" cy="1325880"/>
          </a:xfrm>
        </p:spPr>
        <p:txBody>
          <a:bodyPr>
            <a:normAutofit fontScale="90000"/>
          </a:bodyPr>
          <a:lstStyle/>
          <a:p>
            <a:r>
              <a:rPr kumimoji="0" lang="en-US" altLang="en-US" sz="4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Declare a simple function in Scala and call it by passing value</a:t>
            </a:r>
            <a:br>
              <a:rPr kumimoji="0" lang="en-US" altLang="en-US" sz="4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756920" y="1252024"/>
            <a:ext cx="10896599" cy="52168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You can define a function in Scala using “def” keyword. Let’s define a function called “mul2” which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will take a number and multiply it by 10. </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You need to define the return type of function, if a function not returning any value you should use the “Unit” keyword.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 the below example, the function returns an integer value. Let’s define the function “mul2”:</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def mul2(m: Int):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Int = m * 10 </a:t>
            </a:r>
          </a:p>
          <a:p>
            <a:pPr marL="0" marR="0" lvl="0" indent="0" algn="l" defTabSz="914400" rtl="0" eaLnBrk="0" fontAlgn="base" latinLnBrk="0" hangingPunct="0">
              <a:lnSpc>
                <a:spcPct val="100000"/>
              </a:lnSpc>
              <a:spcBef>
                <a:spcPct val="0"/>
              </a:spcBef>
              <a:spcAft>
                <a:spcPct val="0"/>
              </a:spcAft>
              <a:buClrTx/>
              <a:buSzTx/>
              <a:buFontTx/>
              <a:buNone/>
            </a:pPr>
            <a:endParaRPr lang="en-US" altLang="en-US" sz="2400" dirty="0">
              <a:solidFill>
                <a:srgbClr val="212529"/>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Output: mul2: (m: Int)Int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Text Box 2"/>
          <p:cNvSpPr txBox="1"/>
          <p:nvPr/>
        </p:nvSpPr>
        <p:spPr>
          <a:xfrm>
            <a:off x="5141595" y="4495165"/>
            <a:ext cx="3256280" cy="1753235"/>
          </a:xfrm>
          <a:prstGeom prst="rect">
            <a:avLst/>
          </a:prstGeom>
          <a:noFill/>
        </p:spPr>
        <p:txBody>
          <a:bodyPr wrap="square" rtlCol="0" anchor="t">
            <a:spAutoFit/>
          </a:bodyPr>
          <a:lstStyle/>
          <a:p>
            <a:r>
              <a:rPr lang="en-US"/>
              <a:t>Now let’s pass a value 2 into mul2</a:t>
            </a:r>
          </a:p>
          <a:p>
            <a:endParaRPr lang="en-US"/>
          </a:p>
          <a:p>
            <a:r>
              <a:rPr lang="en-US"/>
              <a:t>mul2(2)</a:t>
            </a:r>
          </a:p>
          <a:p>
            <a:r>
              <a:rPr lang="en-US"/>
              <a:t>Output:</a:t>
            </a:r>
          </a:p>
          <a:p>
            <a:r>
              <a:rPr lang="en-US"/>
              <a:t>res9: Int = 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86690"/>
            <a:ext cx="11353800" cy="4351655"/>
          </a:xfrm>
        </p:spPr>
        <p:txBody>
          <a:bodyPr>
            <a:noAutofit/>
          </a:bodyPr>
          <a:lstStyle/>
          <a:p>
            <a:pPr>
              <a:lnSpc>
                <a:spcPct val="100000"/>
              </a:lnSpc>
            </a:pPr>
            <a:r>
              <a:rPr lang="en-US" sz="1400"/>
              <a:t>Few Data Structures in Scala</a:t>
            </a:r>
          </a:p>
          <a:p>
            <a:pPr lvl="1">
              <a:lnSpc>
                <a:spcPct val="100000"/>
              </a:lnSpc>
            </a:pPr>
            <a:r>
              <a:rPr lang="en-US" sz="1400"/>
              <a:t>Arrays</a:t>
            </a:r>
          </a:p>
          <a:p>
            <a:pPr lvl="1">
              <a:lnSpc>
                <a:spcPct val="100000"/>
              </a:lnSpc>
            </a:pPr>
            <a:r>
              <a:rPr lang="en-US" sz="1400"/>
              <a:t>Lists</a:t>
            </a:r>
          </a:p>
          <a:p>
            <a:pPr lvl="1">
              <a:lnSpc>
                <a:spcPct val="100000"/>
              </a:lnSpc>
            </a:pPr>
            <a:r>
              <a:rPr lang="en-US" sz="1400"/>
              <a:t>Sets</a:t>
            </a:r>
          </a:p>
          <a:p>
            <a:pPr lvl="1">
              <a:lnSpc>
                <a:spcPct val="100000"/>
              </a:lnSpc>
            </a:pPr>
            <a:r>
              <a:rPr lang="en-US" sz="1400"/>
              <a:t>Tuple</a:t>
            </a:r>
          </a:p>
          <a:p>
            <a:pPr lvl="1">
              <a:lnSpc>
                <a:spcPct val="100000"/>
              </a:lnSpc>
            </a:pPr>
            <a:r>
              <a:rPr lang="en-US" sz="1400"/>
              <a:t>Maps</a:t>
            </a:r>
          </a:p>
          <a:p>
            <a:pPr lvl="1">
              <a:lnSpc>
                <a:spcPct val="100000"/>
              </a:lnSpc>
            </a:pPr>
            <a:r>
              <a:rPr lang="en-US" sz="1400"/>
              <a:t>Option</a:t>
            </a:r>
          </a:p>
          <a:p>
            <a:pPr marL="0" indent="0">
              <a:lnSpc>
                <a:spcPct val="100000"/>
              </a:lnSpc>
              <a:buNone/>
            </a:pPr>
            <a:r>
              <a:rPr lang="en-US" sz="1400" b="1"/>
              <a:t>Arrays in Scala</a:t>
            </a:r>
          </a:p>
          <a:p>
            <a:pPr>
              <a:lnSpc>
                <a:spcPct val="100000"/>
              </a:lnSpc>
            </a:pPr>
            <a:r>
              <a:rPr lang="en-US" sz="1400"/>
              <a:t>In Scala, an array is a collection of similar elements. It can contain duplicates. Arrays are also immutable in nature. Further, you can access elements of an array using an index:</a:t>
            </a:r>
          </a:p>
          <a:p>
            <a:pPr>
              <a:lnSpc>
                <a:spcPct val="100000"/>
              </a:lnSpc>
            </a:pPr>
            <a:r>
              <a:rPr lang="en-US" sz="1400"/>
              <a:t>Declaring Array in Scala</a:t>
            </a:r>
          </a:p>
          <a:p>
            <a:pPr>
              <a:lnSpc>
                <a:spcPct val="100000"/>
              </a:lnSpc>
            </a:pPr>
            <a:r>
              <a:rPr lang="en-US" sz="1400"/>
              <a:t>To declare any array in Scala, you can define it either using a new keyword or you can directly assign some values to an array.</a:t>
            </a:r>
          </a:p>
          <a:p>
            <a:pPr>
              <a:lnSpc>
                <a:spcPct val="100000"/>
              </a:lnSpc>
            </a:pPr>
            <a:r>
              <a:rPr lang="en-US" sz="1400"/>
              <a:t>Declare an array by assigning it some values</a:t>
            </a:r>
          </a:p>
          <a:p>
            <a:pPr>
              <a:lnSpc>
                <a:spcPct val="100000"/>
              </a:lnSpc>
            </a:pPr>
            <a:r>
              <a:rPr lang="en-US" sz="1400"/>
              <a:t>var name = Array("Faizan","Swati","Kavya", "Deepak", "Deepak")</a:t>
            </a:r>
          </a:p>
          <a:p>
            <a:pPr marL="0" indent="0">
              <a:lnSpc>
                <a:spcPct val="100000"/>
              </a:lnSpc>
              <a:buNone/>
            </a:pPr>
            <a:r>
              <a:rPr lang="en-US" sz="1400" b="1"/>
              <a:t>Output:</a:t>
            </a:r>
          </a:p>
          <a:p>
            <a:pPr>
              <a:lnSpc>
                <a:spcPct val="100000"/>
              </a:lnSpc>
            </a:pPr>
            <a:r>
              <a:rPr lang="en-US" sz="1400"/>
              <a:t>name: Array[String] = Array(Faizan, Swati, Kavya, Deepak, Deepak)</a:t>
            </a:r>
          </a:p>
          <a:p>
            <a:pPr>
              <a:lnSpc>
                <a:spcPct val="100000"/>
              </a:lnSpc>
            </a:pPr>
            <a:r>
              <a:rPr lang="en-US" sz="1400"/>
              <a:t>In the above program, we have defined an array called name with 5 string values.</a:t>
            </a:r>
          </a:p>
          <a:p>
            <a:pPr>
              <a:lnSpc>
                <a:spcPct val="100000"/>
              </a:lnSpc>
            </a:pPr>
            <a:endParaRPr 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50" y="271780"/>
            <a:ext cx="10515600" cy="6306185"/>
          </a:xfrm>
        </p:spPr>
        <p:txBody>
          <a:bodyPr>
            <a:noAutofit/>
          </a:bodyPr>
          <a:lstStyle/>
          <a:p>
            <a:pPr>
              <a:lnSpc>
                <a:spcPct val="100000"/>
              </a:lnSpc>
            </a:pPr>
            <a:r>
              <a:rPr lang="en-US" sz="1600">
                <a:latin typeface="Times New Roman" panose="02020603050405020304" pitchFamily="18" charset="0"/>
                <a:cs typeface="Times New Roman" panose="02020603050405020304" pitchFamily="18" charset="0"/>
                <a:sym typeface="+mn-ea"/>
              </a:rPr>
              <a:t>Declaring an array using “new” keywords</a:t>
            </a:r>
            <a:endParaRPr lang="en-US" sz="1600">
              <a:latin typeface="Times New Roman" panose="02020603050405020304" pitchFamily="18" charset="0"/>
              <a:cs typeface="Times New Roman" panose="02020603050405020304" pitchFamily="18" charset="0"/>
            </a:endParaRPr>
          </a:p>
          <a:p>
            <a:pPr>
              <a:lnSpc>
                <a:spcPct val="100000"/>
              </a:lnSpc>
            </a:pPr>
            <a:r>
              <a:rPr lang="en-US" sz="1600">
                <a:latin typeface="Times New Roman" panose="02020603050405020304" pitchFamily="18" charset="0"/>
                <a:cs typeface="Times New Roman" panose="02020603050405020304" pitchFamily="18" charset="0"/>
                <a:sym typeface="+mn-ea"/>
              </a:rPr>
              <a:t>The following is the syntax for declaring an array variable using a new keyword.</a:t>
            </a:r>
            <a:endParaRPr lang="en-US" sz="1600">
              <a:latin typeface="Times New Roman" panose="02020603050405020304" pitchFamily="18" charset="0"/>
              <a:cs typeface="Times New Roman" panose="02020603050405020304" pitchFamily="18" charset="0"/>
            </a:endParaRPr>
          </a:p>
          <a:p>
            <a:pPr>
              <a:lnSpc>
                <a:spcPct val="100000"/>
              </a:lnSpc>
            </a:pPr>
            <a:r>
              <a:rPr lang="en-US" sz="1600">
                <a:latin typeface="Times New Roman" panose="02020603050405020304" pitchFamily="18" charset="0"/>
                <a:cs typeface="Times New Roman" panose="02020603050405020304" pitchFamily="18" charset="0"/>
                <a:sym typeface="+mn-ea"/>
              </a:rPr>
              <a:t>var name:Array[String] = new Array[String](3)</a:t>
            </a:r>
            <a:r>
              <a:rPr lang="en-IN" altLang="en-US" sz="1600">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or</a:t>
            </a:r>
            <a:r>
              <a:rPr lang="en-IN" altLang="en-US" sz="1600">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var name = new Array[String](3)</a:t>
            </a:r>
            <a:endParaRPr lang="en-US" sz="1600">
              <a:latin typeface="Times New Roman" panose="02020603050405020304" pitchFamily="18" charset="0"/>
              <a:cs typeface="Times New Roman" panose="02020603050405020304" pitchFamily="18" charset="0"/>
            </a:endParaRPr>
          </a:p>
          <a:p>
            <a:pPr marL="0" indent="0">
              <a:lnSpc>
                <a:spcPct val="100000"/>
              </a:lnSpc>
              <a:buNone/>
            </a:pPr>
            <a:r>
              <a:rPr lang="en-US" sz="1600">
                <a:latin typeface="Times New Roman" panose="02020603050405020304" pitchFamily="18" charset="0"/>
                <a:cs typeface="Times New Roman" panose="02020603050405020304" pitchFamily="18" charset="0"/>
                <a:sym typeface="+mn-ea"/>
              </a:rPr>
              <a:t>Output:</a:t>
            </a:r>
            <a:endParaRPr lang="en-US" sz="1600">
              <a:latin typeface="Times New Roman" panose="02020603050405020304" pitchFamily="18" charset="0"/>
              <a:cs typeface="Times New Roman" panose="02020603050405020304" pitchFamily="18" charset="0"/>
            </a:endParaRPr>
          </a:p>
          <a:p>
            <a:pPr>
              <a:lnSpc>
                <a:spcPct val="100000"/>
              </a:lnSpc>
            </a:pPr>
            <a:r>
              <a:rPr lang="en-US" sz="1600">
                <a:latin typeface="Times New Roman" panose="02020603050405020304" pitchFamily="18" charset="0"/>
                <a:cs typeface="Times New Roman" panose="02020603050405020304" pitchFamily="18" charset="0"/>
                <a:sym typeface="+mn-ea"/>
              </a:rPr>
              <a:t>name: Array[String] = Array(null, null, null)</a:t>
            </a:r>
            <a:endParaRPr lang="en-US" sz="1600">
              <a:latin typeface="Times New Roman" panose="02020603050405020304" pitchFamily="18" charset="0"/>
              <a:cs typeface="Times New Roman" panose="02020603050405020304" pitchFamily="18" charset="0"/>
            </a:endParaRPr>
          </a:p>
          <a:p>
            <a:pPr>
              <a:lnSpc>
                <a:spcPct val="100000"/>
              </a:lnSpc>
            </a:pPr>
            <a:r>
              <a:rPr lang="en-US" sz="1600">
                <a:latin typeface="Times New Roman" panose="02020603050405020304" pitchFamily="18" charset="0"/>
                <a:cs typeface="Times New Roman" panose="02020603050405020304" pitchFamily="18" charset="0"/>
                <a:sym typeface="+mn-ea"/>
              </a:rPr>
              <a:t>Here you have declared an array of Strings called “name” that can hold up to three elements. You can also assign values to “name” by using an index.</a:t>
            </a:r>
            <a:endParaRPr lang="en-US" sz="1600">
              <a:latin typeface="Times New Roman" panose="02020603050405020304" pitchFamily="18" charset="0"/>
              <a:cs typeface="Times New Roman" panose="02020603050405020304" pitchFamily="18" charset="0"/>
            </a:endParaRPr>
          </a:p>
          <a:p>
            <a:pPr>
              <a:lnSpc>
                <a:spcPct val="100000"/>
              </a:lnSpc>
            </a:pPr>
            <a:r>
              <a:rPr lang="en-US" sz="1600">
                <a:latin typeface="Times New Roman" panose="02020603050405020304" pitchFamily="18" charset="0"/>
                <a:cs typeface="Times New Roman" panose="02020603050405020304" pitchFamily="18" charset="0"/>
                <a:sym typeface="+mn-ea"/>
              </a:rPr>
              <a:t>scala&gt; name(0) = "jal"</a:t>
            </a:r>
            <a:endParaRPr lang="en-US" sz="1600">
              <a:latin typeface="Times New Roman" panose="02020603050405020304" pitchFamily="18" charset="0"/>
              <a:cs typeface="Times New Roman" panose="02020603050405020304" pitchFamily="18" charset="0"/>
            </a:endParaRPr>
          </a:p>
          <a:p>
            <a:pPr>
              <a:lnSpc>
                <a:spcPct val="100000"/>
              </a:lnSpc>
            </a:pPr>
            <a:r>
              <a:rPr lang="en-US" sz="1600">
                <a:latin typeface="Times New Roman" panose="02020603050405020304" pitchFamily="18" charset="0"/>
                <a:cs typeface="Times New Roman" panose="02020603050405020304" pitchFamily="18" charset="0"/>
                <a:sym typeface="+mn-ea"/>
              </a:rPr>
              <a:t>scala&gt; name(1) = "Faizy"</a:t>
            </a:r>
            <a:endParaRPr lang="en-US" sz="1600">
              <a:latin typeface="Times New Roman" panose="02020603050405020304" pitchFamily="18" charset="0"/>
              <a:cs typeface="Times New Roman" panose="02020603050405020304" pitchFamily="18" charset="0"/>
            </a:endParaRPr>
          </a:p>
          <a:p>
            <a:pPr>
              <a:lnSpc>
                <a:spcPct val="100000"/>
              </a:lnSpc>
            </a:pPr>
            <a:r>
              <a:rPr lang="en-US" sz="1600">
                <a:latin typeface="Times New Roman" panose="02020603050405020304" pitchFamily="18" charset="0"/>
                <a:cs typeface="Times New Roman" panose="02020603050405020304" pitchFamily="18" charset="0"/>
                <a:sym typeface="+mn-ea"/>
              </a:rPr>
              <a:t>scala&gt; name(2) = "Expert in deep learning"</a:t>
            </a:r>
          </a:p>
          <a:p>
            <a:pPr>
              <a:lnSpc>
                <a:spcPct val="100000"/>
              </a:lnSpc>
            </a:pPr>
            <a:endParaRPr lang="en-US" sz="1600">
              <a:latin typeface="Times New Roman" panose="02020603050405020304" pitchFamily="18" charset="0"/>
              <a:cs typeface="Times New Roman" panose="02020603050405020304" pitchFamily="18" charset="0"/>
              <a:sym typeface="+mn-ea"/>
            </a:endParaRPr>
          </a:p>
          <a:p>
            <a:pPr>
              <a:lnSpc>
                <a:spcPct val="100000"/>
              </a:lnSpc>
            </a:pPr>
            <a:r>
              <a:rPr lang="en-US" sz="1600">
                <a:latin typeface="Times New Roman" panose="02020603050405020304" pitchFamily="18" charset="0"/>
                <a:cs typeface="Times New Roman" panose="02020603050405020304" pitchFamily="18" charset="0"/>
              </a:rPr>
              <a:t>Accessing an array</a:t>
            </a:r>
          </a:p>
          <a:p>
            <a:pPr>
              <a:lnSpc>
                <a:spcPct val="100000"/>
              </a:lnSpc>
            </a:pPr>
            <a:r>
              <a:rPr lang="en-US" sz="1600">
                <a:latin typeface="Times New Roman" panose="02020603050405020304" pitchFamily="18" charset="0"/>
                <a:cs typeface="Times New Roman" panose="02020603050405020304" pitchFamily="18" charset="0"/>
              </a:rPr>
              <a:t>You can access the element of an array by index. Lets access the first element of array “name”. By giving index 0. Index in Scala starts from 0.</a:t>
            </a:r>
          </a:p>
          <a:p>
            <a:pPr>
              <a:lnSpc>
                <a:spcPct val="100000"/>
              </a:lnSpc>
            </a:pPr>
            <a:endParaRPr lang="en-US" sz="1600">
              <a:latin typeface="Times New Roman" panose="02020603050405020304" pitchFamily="18" charset="0"/>
              <a:cs typeface="Times New Roman" panose="02020603050405020304" pitchFamily="18" charset="0"/>
            </a:endParaRPr>
          </a:p>
          <a:p>
            <a:pPr>
              <a:lnSpc>
                <a:spcPct val="100000"/>
              </a:lnSpc>
            </a:pPr>
            <a:r>
              <a:rPr lang="en-US" sz="1600">
                <a:latin typeface="Times New Roman" panose="02020603050405020304" pitchFamily="18" charset="0"/>
                <a:cs typeface="Times New Roman" panose="02020603050405020304" pitchFamily="18" charset="0"/>
              </a:rPr>
              <a:t>name(0)</a:t>
            </a:r>
          </a:p>
          <a:p>
            <a:pPr>
              <a:lnSpc>
                <a:spcPct val="100000"/>
              </a:lnSpc>
            </a:pPr>
            <a:r>
              <a:rPr lang="en-US" sz="1600">
                <a:latin typeface="Times New Roman" panose="02020603050405020304" pitchFamily="18" charset="0"/>
                <a:cs typeface="Times New Roman" panose="02020603050405020304" pitchFamily="18" charset="0"/>
              </a:rPr>
              <a:t>Output:</a:t>
            </a:r>
          </a:p>
          <a:p>
            <a:pPr>
              <a:lnSpc>
                <a:spcPct val="100000"/>
              </a:lnSpc>
            </a:pPr>
            <a:r>
              <a:rPr lang="en-US" sz="1600">
                <a:latin typeface="Times New Roman" panose="02020603050405020304" pitchFamily="18" charset="0"/>
                <a:cs typeface="Times New Roman" panose="02020603050405020304" pitchFamily="18" charset="0"/>
              </a:rPr>
              <a:t>res11: String = jal</a:t>
            </a:r>
          </a:p>
          <a:p>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385" y="149860"/>
            <a:ext cx="11425555" cy="4351655"/>
          </a:xfrm>
        </p:spPr>
        <p:txBody>
          <a:bodyPr>
            <a:noAutofit/>
          </a:bodyPr>
          <a:lstStyle/>
          <a:p>
            <a:pPr marL="0" indent="0">
              <a:buNone/>
            </a:pPr>
            <a:r>
              <a:rPr lang="en-US" sz="1800" b="1">
                <a:latin typeface="Times New Roman" panose="02020603050405020304" pitchFamily="18" charset="0"/>
                <a:cs typeface="Times New Roman" panose="02020603050405020304" pitchFamily="18" charset="0"/>
              </a:rPr>
              <a:t>List in Scala</a:t>
            </a:r>
          </a:p>
          <a:p>
            <a:r>
              <a:rPr lang="en-US" sz="1800">
                <a:latin typeface="Times New Roman" panose="02020603050405020304" pitchFamily="18" charset="0"/>
                <a:cs typeface="Times New Roman" panose="02020603050405020304" pitchFamily="18" charset="0"/>
              </a:rPr>
              <a:t>Lists are one of the most versatile data structure in Scala. Lists contain items of different types in Python, but in Scala the items all have the same type. Scala lists are immutable.</a:t>
            </a:r>
          </a:p>
          <a:p>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Here is a quick example to define a list and then access it.</a:t>
            </a:r>
          </a:p>
          <a:p>
            <a:pPr marL="0" indent="0">
              <a:buNone/>
            </a:pPr>
            <a:r>
              <a:rPr lang="en-US" sz="1800">
                <a:latin typeface="Times New Roman" panose="02020603050405020304" pitchFamily="18" charset="0"/>
                <a:cs typeface="Times New Roman" panose="02020603050405020304" pitchFamily="18" charset="0"/>
              </a:rPr>
              <a:t>Declaring List in Scala</a:t>
            </a:r>
          </a:p>
          <a:p>
            <a:pPr marL="0" indent="0">
              <a:buNone/>
            </a:pPr>
            <a:r>
              <a:rPr lang="en-US" sz="1800">
                <a:latin typeface="Times New Roman" panose="02020603050405020304" pitchFamily="18" charset="0"/>
                <a:cs typeface="Times New Roman" panose="02020603050405020304" pitchFamily="18" charset="0"/>
              </a:rPr>
              <a:t>You can define list simply by comma separated values inside the “List” method.</a:t>
            </a:r>
          </a:p>
          <a:p>
            <a:pPr marL="0" indent="0">
              <a:buNone/>
            </a:pPr>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scala&gt; val numbers = List(1, 2, 3, 4, 5, 1, 2, 3, 4, 5)</a:t>
            </a:r>
          </a:p>
          <a:p>
            <a:pPr marL="0" indent="0">
              <a:buNone/>
            </a:pPr>
            <a:r>
              <a:rPr lang="en-US" sz="1800">
                <a:latin typeface="Times New Roman" panose="02020603050405020304" pitchFamily="18" charset="0"/>
                <a:cs typeface="Times New Roman" panose="02020603050405020304" pitchFamily="18" charset="0"/>
              </a:rPr>
              <a:t>numbers: List[Int] = List(1, 2, 3, 4, 5, 1, 2, 3, 4, 5)</a:t>
            </a:r>
          </a:p>
          <a:p>
            <a:pPr marL="0" indent="0">
              <a:buNone/>
            </a:pPr>
            <a:r>
              <a:rPr lang="en-US" sz="1800">
                <a:latin typeface="Times New Roman" panose="02020603050405020304" pitchFamily="18" charset="0"/>
                <a:cs typeface="Times New Roman" panose="02020603050405020304" pitchFamily="18" charset="0"/>
              </a:rPr>
              <a:t>You can also define multi dimensional list in Scala. Lets define a two dimensional list:</a:t>
            </a:r>
          </a:p>
          <a:p>
            <a:pPr marL="0" indent="0">
              <a:buNone/>
            </a:pPr>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val number1 = List( List(1, 0, 0), List(0, 1, 0), List(0, 0, 1) )</a:t>
            </a:r>
          </a:p>
          <a:p>
            <a:pPr marL="0" indent="0">
              <a:buNone/>
            </a:pPr>
            <a:r>
              <a:rPr lang="en-US" sz="1800">
                <a:latin typeface="Times New Roman" panose="02020603050405020304" pitchFamily="18" charset="0"/>
                <a:cs typeface="Times New Roman" panose="02020603050405020304" pitchFamily="18" charset="0"/>
              </a:rPr>
              <a:t>number1: List[List[Int]] = List(List(1, 0, 0), List(0, 1, 0), List(0, 0, 1))</a:t>
            </a:r>
          </a:p>
          <a:p>
            <a:pPr marL="0" indent="0">
              <a:buNone/>
            </a:pPr>
            <a:r>
              <a:rPr lang="en-US" sz="1800">
                <a:latin typeface="Times New Roman" panose="02020603050405020304" pitchFamily="18" charset="0"/>
                <a:cs typeface="Times New Roman" panose="02020603050405020304" pitchFamily="18" charset="0"/>
              </a:rPr>
              <a:t>Accessing a list</a:t>
            </a:r>
          </a:p>
          <a:p>
            <a:pPr marL="0" indent="0">
              <a:buNone/>
            </a:pPr>
            <a:r>
              <a:rPr lang="en-US" sz="1800">
                <a:latin typeface="Times New Roman" panose="02020603050405020304" pitchFamily="18" charset="0"/>
                <a:cs typeface="Times New Roman" panose="02020603050405020304" pitchFamily="18" charset="0"/>
              </a:rPr>
              <a:t>Let’s get the third element of the list “numbers” . The index should 2 because index in Scala start from 0.</a:t>
            </a:r>
          </a:p>
          <a:p>
            <a:pPr marL="0" indent="0">
              <a:buNone/>
            </a:pPr>
            <a:r>
              <a:rPr lang="en-US" sz="1800">
                <a:latin typeface="Times New Roman" panose="02020603050405020304" pitchFamily="18" charset="0"/>
                <a:cs typeface="Times New Roman" panose="02020603050405020304" pitchFamily="18" charset="0"/>
              </a:rPr>
              <a:t>scala&gt; numbers(2)</a:t>
            </a:r>
          </a:p>
          <a:p>
            <a:pPr marL="0" indent="0">
              <a:buNone/>
            </a:pPr>
            <a:r>
              <a:rPr lang="en-US" sz="1800">
                <a:latin typeface="Times New Roman" panose="02020603050405020304" pitchFamily="18" charset="0"/>
                <a:cs typeface="Times New Roman" panose="02020603050405020304" pitchFamily="18" charset="0"/>
              </a:rPr>
              <a:t>res6: Int = 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Program </a:t>
            </a:r>
          </a:p>
        </p:txBody>
      </p:sp>
      <p:sp>
        <p:nvSpPr>
          <p:cNvPr id="3" name="Content Placeholder 2"/>
          <p:cNvSpPr>
            <a:spLocks noGrp="1"/>
          </p:cNvSpPr>
          <p:nvPr>
            <p:ph idx="1"/>
          </p:nvPr>
        </p:nvSpPr>
        <p:spPr/>
        <p:txBody>
          <a:bodyPr/>
          <a:lstStyle/>
          <a:p>
            <a:pPr marL="0" indent="0">
              <a:buNone/>
            </a:pPr>
            <a:r>
              <a:rPr lang="en-US"/>
              <a:t>object HelloWorld {</a:t>
            </a:r>
          </a:p>
          <a:p>
            <a:pPr marL="0" indent="0">
              <a:buNone/>
            </a:pPr>
            <a:r>
              <a:rPr lang="en-US"/>
              <a:t> def main(args: Array[String]) {</a:t>
            </a:r>
          </a:p>
          <a:p>
            <a:pPr marL="0" indent="0">
              <a:buNone/>
            </a:pPr>
            <a:r>
              <a:rPr lang="en-US"/>
              <a:t> println("Hello, world!")</a:t>
            </a:r>
          </a:p>
          <a:p>
            <a:pPr marL="0" indent="0">
              <a:buNone/>
            </a:pPr>
            <a:r>
              <a:rPr lang="en-US"/>
              <a:t> }</a:t>
            </a:r>
          </a:p>
          <a:p>
            <a:pPr marL="0" indent="0">
              <a:buNone/>
            </a:pPr>
            <a:r>
              <a:rPr lang="en-US"/>
              <a:t> }</a:t>
            </a:r>
          </a:p>
          <a:p>
            <a:pPr marL="0" inden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2185" y="514350"/>
            <a:ext cx="10515600" cy="4351338"/>
          </a:xfrm>
        </p:spPr>
        <p:txBody>
          <a:bodyPr>
            <a:noAutofit/>
          </a:bodyPr>
          <a:lstStyle/>
          <a:p>
            <a:pPr marL="0" indent="0">
              <a:buNone/>
            </a:pPr>
            <a:r>
              <a:rPr lang="en-US" sz="1400" b="1">
                <a:latin typeface="Times New Roman" panose="02020603050405020304" pitchFamily="18" charset="0"/>
                <a:cs typeface="Times New Roman" panose="02020603050405020304" pitchFamily="18" charset="0"/>
              </a:rPr>
              <a:t>Compile a Scala Program</a:t>
            </a:r>
          </a:p>
          <a:p>
            <a:r>
              <a:rPr lang="en-US" sz="1400">
                <a:latin typeface="Times New Roman" panose="02020603050405020304" pitchFamily="18" charset="0"/>
                <a:cs typeface="Times New Roman" panose="02020603050405020304" pitchFamily="18" charset="0"/>
              </a:rPr>
              <a:t>To run any Scala program, you first need to compile it. “Scalac” is the compiler which takes source program as an argument and generates object files as output.</a:t>
            </a:r>
          </a:p>
          <a:p>
            <a:r>
              <a:rPr lang="en-US" sz="1400">
                <a:latin typeface="Times New Roman" panose="02020603050405020304" pitchFamily="18" charset="0"/>
                <a:cs typeface="Times New Roman" panose="02020603050405020304" pitchFamily="18" charset="0"/>
              </a:rPr>
              <a:t>Let’s start compiling your “HelloWorld” program using the following steps:</a:t>
            </a:r>
          </a:p>
          <a:p>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1. For compiling it, you first need to paste this program into a text file then you need to save this program as HelloWorld.scala</a:t>
            </a:r>
          </a:p>
          <a:p>
            <a:pPr marL="0" indent="0">
              <a:buNone/>
            </a:pPr>
            <a:r>
              <a:rPr lang="en-US" sz="1400">
                <a:latin typeface="Times New Roman" panose="02020603050405020304" pitchFamily="18" charset="0"/>
                <a:cs typeface="Times New Roman" panose="02020603050405020304" pitchFamily="18" charset="0"/>
              </a:rPr>
              <a:t>2. Now you need change your working directory to the directory where your program is saved</a:t>
            </a:r>
          </a:p>
          <a:p>
            <a:pPr marL="0" indent="0">
              <a:buNone/>
            </a:pPr>
            <a:r>
              <a:rPr lang="en-US" sz="1400">
                <a:latin typeface="Times New Roman" panose="02020603050405020304" pitchFamily="18" charset="0"/>
                <a:cs typeface="Times New Roman" panose="02020603050405020304" pitchFamily="18" charset="0"/>
              </a:rPr>
              <a:t>3. After changing the directory you can compile the program by issuing the command.</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400" b="1">
                <a:latin typeface="Times New Roman" panose="02020603050405020304" pitchFamily="18" charset="0"/>
                <a:cs typeface="Times New Roman" panose="02020603050405020304" pitchFamily="18" charset="0"/>
              </a:rPr>
              <a:t>scalac HelloWorld.scala</a:t>
            </a:r>
          </a:p>
          <a:p>
            <a:pPr marL="0" indent="0">
              <a:buNone/>
            </a:pPr>
            <a:r>
              <a:rPr lang="en-US" sz="1400">
                <a:latin typeface="Times New Roman" panose="02020603050405020304" pitchFamily="18" charset="0"/>
                <a:cs typeface="Times New Roman" panose="02020603050405020304" pitchFamily="18" charset="0"/>
              </a:rPr>
              <a:t>After compiling,  you will get Helloworld.class as an output in the same directory.</a:t>
            </a:r>
          </a:p>
          <a:p>
            <a:pPr marL="0" indent="0">
              <a:buNone/>
            </a:pPr>
            <a:r>
              <a:rPr lang="en-US" sz="1400">
                <a:latin typeface="Times New Roman" panose="02020603050405020304" pitchFamily="18" charset="0"/>
                <a:cs typeface="Times New Roman" panose="02020603050405020304" pitchFamily="18" charset="0"/>
              </a:rPr>
              <a:t> If you can see the file, you have successfully compiled the above program.</a:t>
            </a:r>
          </a:p>
          <a:p>
            <a:endParaRPr lang="en-US" sz="1400">
              <a:latin typeface="Times New Roman" panose="02020603050405020304" pitchFamily="18" charset="0"/>
              <a:cs typeface="Times New Roman" panose="02020603050405020304" pitchFamily="18" charset="0"/>
            </a:endParaRPr>
          </a:p>
          <a:p>
            <a:pPr marL="0" indent="0">
              <a:buNone/>
            </a:pPr>
            <a:r>
              <a:rPr lang="en-US" sz="1400" b="1">
                <a:latin typeface="Times New Roman" panose="02020603050405020304" pitchFamily="18" charset="0"/>
                <a:cs typeface="Times New Roman" panose="02020603050405020304" pitchFamily="18" charset="0"/>
              </a:rPr>
              <a:t>Running Scala Program</a:t>
            </a:r>
          </a:p>
          <a:p>
            <a:r>
              <a:rPr lang="en-US" sz="1400">
                <a:latin typeface="Times New Roman" panose="02020603050405020304" pitchFamily="18" charset="0"/>
                <a:cs typeface="Times New Roman" panose="02020603050405020304" pitchFamily="18" charset="0"/>
              </a:rPr>
              <a:t>After compiling, you can now run the program using following command:</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scala HelloWorld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rgbClr val="222222"/>
                </a:solidFill>
                <a:latin typeface="Times New Roman" panose="02020603050405020304" pitchFamily="18" charset="0"/>
                <a:ea typeface="+mn-ea"/>
                <a:cs typeface="Times New Roman" panose="02020603050405020304" pitchFamily="18" charset="0"/>
              </a:rPr>
              <a:t>What is Scala</a:t>
            </a:r>
            <a:br>
              <a:rPr lang="en-US" b="0" i="0" dirty="0">
                <a:solidFill>
                  <a:srgbClr val="222222"/>
                </a:solidFill>
                <a:effectLst/>
                <a:latin typeface="Lato" panose="020F0502020204030203" pitchFamily="34" charset="0"/>
              </a:rPr>
            </a:br>
            <a:endParaRPr lang="en-IN" dirty="0"/>
          </a:p>
        </p:txBody>
      </p:sp>
      <p:sp>
        <p:nvSpPr>
          <p:cNvPr id="3" name="Content Placeholder 2"/>
          <p:cNvSpPr>
            <a:spLocks noGrp="1"/>
          </p:cNvSpPr>
          <p:nvPr>
            <p:ph idx="1"/>
          </p:nvPr>
        </p:nvSpPr>
        <p:spPr>
          <a:xfrm>
            <a:off x="477520" y="1690688"/>
            <a:ext cx="11242040" cy="4667250"/>
          </a:xfrm>
        </p:spPr>
        <p:txBody>
          <a:bodyPr>
            <a:normAutofit/>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Scala is an acronym for “Scalable Language”.</a:t>
            </a:r>
          </a:p>
          <a:p>
            <a:pPr algn="just"/>
            <a:r>
              <a:rPr lang="en-US" b="0" i="0" dirty="0">
                <a:solidFill>
                  <a:srgbClr val="222222"/>
                </a:solidFill>
                <a:effectLst/>
                <a:latin typeface="Times New Roman" panose="02020603050405020304" pitchFamily="18" charset="0"/>
                <a:cs typeface="Times New Roman" panose="02020603050405020304" pitchFamily="18" charset="0"/>
              </a:rPr>
              <a:t> It is a general-purpose programming language designed for the programmers who want to write programs in a concise, elegant, and type-safe way. </a:t>
            </a:r>
          </a:p>
          <a:p>
            <a:pPr algn="just"/>
            <a:r>
              <a:rPr lang="en-US" b="0" i="0" dirty="0">
                <a:solidFill>
                  <a:srgbClr val="222222"/>
                </a:solidFill>
                <a:effectLst/>
                <a:latin typeface="Times New Roman" panose="02020603050405020304" pitchFamily="18" charset="0"/>
                <a:cs typeface="Times New Roman" panose="02020603050405020304" pitchFamily="18" charset="0"/>
              </a:rPr>
              <a:t>Scala enables programmers to be more productive. Scala is developed as an object-oriented and functional programming language.</a:t>
            </a:r>
          </a:p>
          <a:p>
            <a:pPr algn="just"/>
            <a:r>
              <a:rPr lang="en-US" b="0" i="0" dirty="0">
                <a:solidFill>
                  <a:srgbClr val="222222"/>
                </a:solidFill>
                <a:effectLst/>
                <a:latin typeface="Times New Roman" panose="02020603050405020304" pitchFamily="18" charset="0"/>
                <a:cs typeface="Times New Roman" panose="02020603050405020304" pitchFamily="18" charset="0"/>
              </a:rPr>
              <a:t>If you write a code in Scala, you will see that the style is similar to a scripting language. </a:t>
            </a:r>
          </a:p>
          <a:p>
            <a:pPr algn="just"/>
            <a:r>
              <a:rPr lang="en-US" b="0" i="0" dirty="0">
                <a:solidFill>
                  <a:srgbClr val="222222"/>
                </a:solidFill>
                <a:effectLst/>
                <a:latin typeface="Times New Roman" panose="02020603050405020304" pitchFamily="18" charset="0"/>
                <a:cs typeface="Times New Roman" panose="02020603050405020304" pitchFamily="18" charset="0"/>
              </a:rPr>
              <a:t>Even though Scala is a new language, it has gained enough users and has a wide community support. It is one of the most user-friendly languages.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b="0" i="0" dirty="0">
                <a:solidFill>
                  <a:srgbClr val="222222"/>
                </a:solidFill>
                <a:effectLst/>
                <a:latin typeface="Times New Roman" panose="02020603050405020304" pitchFamily="18" charset="0"/>
                <a:cs typeface="Times New Roman" panose="02020603050405020304" pitchFamily="18" charset="0"/>
              </a:rPr>
              <a:t>About Scala</a:t>
            </a:r>
            <a:br>
              <a:rPr lang="en-IN" sz="4800" b="0" i="0" dirty="0">
                <a:solidFill>
                  <a:srgbClr val="222222"/>
                </a:solidFill>
                <a:effectLst/>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l"/>
            <a:r>
              <a:rPr lang="en-US" b="0" i="0" dirty="0">
                <a:solidFill>
                  <a:srgbClr val="222222"/>
                </a:solidFill>
                <a:effectLst/>
                <a:latin typeface="Times New Roman" panose="02020603050405020304" pitchFamily="18" charset="0"/>
                <a:cs typeface="Times New Roman" panose="02020603050405020304" pitchFamily="18" charset="0"/>
              </a:rPr>
              <a:t>Scala is pure Object-Oriented programming language</a:t>
            </a:r>
          </a:p>
          <a:p>
            <a:pPr lvl="1" algn="just"/>
            <a:r>
              <a:rPr lang="en-US" b="0" i="0" dirty="0">
                <a:solidFill>
                  <a:srgbClr val="222222"/>
                </a:solidFill>
                <a:effectLst/>
                <a:latin typeface="Times New Roman" panose="02020603050405020304" pitchFamily="18" charset="0"/>
                <a:cs typeface="Times New Roman" panose="02020603050405020304" pitchFamily="18" charset="0"/>
              </a:rPr>
              <a:t>Scala is an object-oriented programming language.</a:t>
            </a:r>
          </a:p>
          <a:p>
            <a:pPr lvl="1" algn="just"/>
            <a:r>
              <a:rPr lang="en-US" b="0" i="0" dirty="0">
                <a:solidFill>
                  <a:srgbClr val="222222"/>
                </a:solidFill>
                <a:effectLst/>
                <a:latin typeface="Times New Roman" panose="02020603050405020304" pitchFamily="18" charset="0"/>
                <a:cs typeface="Times New Roman" panose="02020603050405020304" pitchFamily="18" charset="0"/>
              </a:rPr>
              <a:t>Everything in Scala is an object and any operations you perform is a method call.</a:t>
            </a:r>
          </a:p>
          <a:p>
            <a:pPr lvl="1" algn="just"/>
            <a:r>
              <a:rPr lang="en-US" b="0" i="0" dirty="0">
                <a:solidFill>
                  <a:srgbClr val="222222"/>
                </a:solidFill>
                <a:effectLst/>
                <a:latin typeface="Times New Roman" panose="02020603050405020304" pitchFamily="18" charset="0"/>
                <a:cs typeface="Times New Roman" panose="02020603050405020304" pitchFamily="18" charset="0"/>
              </a:rPr>
              <a:t> Scala, allow you to add new operations to existing classes with the help of implicit classes.</a:t>
            </a:r>
          </a:p>
          <a:p>
            <a:pPr lvl="1" algn="just"/>
            <a:r>
              <a:rPr lang="en-US" b="0" i="0" dirty="0">
                <a:solidFill>
                  <a:srgbClr val="222222"/>
                </a:solidFill>
                <a:effectLst/>
                <a:latin typeface="Times New Roman" panose="02020603050405020304" pitchFamily="18" charset="0"/>
                <a:cs typeface="Times New Roman" panose="02020603050405020304" pitchFamily="18" charset="0"/>
              </a:rPr>
              <a:t>One of the advantages of Scala is that it makes it very easy to interact with Java code. </a:t>
            </a:r>
          </a:p>
          <a:p>
            <a:pPr lvl="1" algn="just"/>
            <a:r>
              <a:rPr lang="en-US" b="0" i="0" dirty="0">
                <a:solidFill>
                  <a:srgbClr val="222222"/>
                </a:solidFill>
                <a:effectLst/>
                <a:latin typeface="Times New Roman" panose="02020603050405020304" pitchFamily="18" charset="0"/>
                <a:cs typeface="Times New Roman" panose="02020603050405020304" pitchFamily="18" charset="0"/>
              </a:rPr>
              <a:t>You can also write a Java code inside Scala class. </a:t>
            </a:r>
          </a:p>
          <a:p>
            <a:pPr lvl="1" algn="just"/>
            <a:r>
              <a:rPr lang="en-US" b="0" i="0" dirty="0">
                <a:solidFill>
                  <a:srgbClr val="222222"/>
                </a:solidFill>
                <a:effectLst/>
                <a:latin typeface="Times New Roman" panose="02020603050405020304" pitchFamily="18" charset="0"/>
                <a:cs typeface="Times New Roman" panose="02020603050405020304" pitchFamily="18" charset="0"/>
              </a:rPr>
              <a:t>The Scala supports advanced component architectures through classes and traits.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22222"/>
                </a:solidFill>
                <a:effectLst/>
                <a:latin typeface="Times New Roman" panose="02020603050405020304" pitchFamily="18" charset="0"/>
                <a:cs typeface="Times New Roman" panose="02020603050405020304" pitchFamily="18" charset="0"/>
              </a:rPr>
              <a:t>Scala is a functional language</a:t>
            </a:r>
            <a:br>
              <a:rPr lang="en-US" b="0" i="0" dirty="0">
                <a:solidFill>
                  <a:srgbClr val="222222"/>
                </a:solidFill>
                <a:effectLst/>
                <a:latin typeface="Lato" panose="020F0502020204030203" pitchFamily="34" charset="0"/>
              </a:rPr>
            </a:br>
            <a:endParaRPr lang="en-IN" dirty="0"/>
          </a:p>
        </p:txBody>
      </p:sp>
      <p:sp>
        <p:nvSpPr>
          <p:cNvPr id="3" name="Content Placeholder 2"/>
          <p:cNvSpPr>
            <a:spLocks noGrp="1"/>
          </p:cNvSpPr>
          <p:nvPr>
            <p:ph idx="1"/>
          </p:nvPr>
        </p:nvSpPr>
        <p:spPr/>
        <p:txBody>
          <a:bodyPr>
            <a:normAutofit/>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Scala is a programming language that has implemented major functional programming concepts. </a:t>
            </a:r>
          </a:p>
          <a:p>
            <a:pPr algn="just"/>
            <a:r>
              <a:rPr lang="en-US" b="0" i="0" dirty="0">
                <a:solidFill>
                  <a:srgbClr val="222222"/>
                </a:solidFill>
                <a:effectLst/>
                <a:latin typeface="Times New Roman" panose="02020603050405020304" pitchFamily="18" charset="0"/>
                <a:cs typeface="Times New Roman" panose="02020603050405020304" pitchFamily="18" charset="0"/>
              </a:rPr>
              <a:t>In Functional programming, every computation is treated as a mathematical function which avoids states and mutable data. </a:t>
            </a:r>
          </a:p>
          <a:p>
            <a:pPr algn="just"/>
            <a:r>
              <a:rPr lang="en-US" b="0" i="0" dirty="0">
                <a:solidFill>
                  <a:srgbClr val="222222"/>
                </a:solidFill>
                <a:effectLst/>
                <a:latin typeface="Times New Roman" panose="02020603050405020304" pitchFamily="18" charset="0"/>
                <a:cs typeface="Times New Roman" panose="02020603050405020304" pitchFamily="18" charset="0"/>
              </a:rPr>
              <a:t>The functional programming exhibits following characteristics:</a:t>
            </a:r>
          </a:p>
          <a:p>
            <a:pPr lvl="1" algn="just"/>
            <a:r>
              <a:rPr lang="en-US" b="0" i="0" dirty="0">
                <a:solidFill>
                  <a:srgbClr val="222222"/>
                </a:solidFill>
                <a:effectLst/>
                <a:latin typeface="Times New Roman" panose="02020603050405020304" pitchFamily="18" charset="0"/>
                <a:cs typeface="Times New Roman" panose="02020603050405020304" pitchFamily="18" charset="0"/>
              </a:rPr>
              <a:t>Power and flexibility</a:t>
            </a:r>
          </a:p>
          <a:p>
            <a:pPr lvl="1" algn="just"/>
            <a:r>
              <a:rPr lang="en-US" b="0" i="0" dirty="0">
                <a:solidFill>
                  <a:srgbClr val="222222"/>
                </a:solidFill>
                <a:effectLst/>
                <a:latin typeface="Times New Roman" panose="02020603050405020304" pitchFamily="18" charset="0"/>
                <a:cs typeface="Times New Roman" panose="02020603050405020304" pitchFamily="18" charset="0"/>
              </a:rPr>
              <a:t>Simplicity</a:t>
            </a:r>
          </a:p>
          <a:p>
            <a:pPr lvl="1" algn="just"/>
            <a:r>
              <a:rPr lang="en-US" b="0" i="0" dirty="0">
                <a:solidFill>
                  <a:srgbClr val="222222"/>
                </a:solidFill>
                <a:effectLst/>
                <a:latin typeface="Times New Roman" panose="02020603050405020304" pitchFamily="18" charset="0"/>
                <a:cs typeface="Times New Roman" panose="02020603050405020304" pitchFamily="18" charset="0"/>
              </a:rPr>
              <a:t>Suitable for parallel processing</a:t>
            </a:r>
          </a:p>
          <a:p>
            <a:pPr algn="just"/>
            <a:r>
              <a:rPr lang="en-US" b="0" i="0" dirty="0">
                <a:solidFill>
                  <a:srgbClr val="222222"/>
                </a:solidFill>
                <a:effectLst/>
                <a:latin typeface="Times New Roman" panose="02020603050405020304" pitchFamily="18" charset="0"/>
                <a:cs typeface="Times New Roman" panose="02020603050405020304" pitchFamily="18" charset="0"/>
              </a:rPr>
              <a:t>Scala is not a pure functional language. Haskell is an example of a pure functional language.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365125"/>
            <a:ext cx="11694160" cy="1325563"/>
          </a:xfrm>
        </p:spPr>
        <p:txBody>
          <a:bodyPr>
            <a:normAutofit fontScale="90000"/>
          </a:bodyPr>
          <a:lstStyle/>
          <a:p>
            <a:r>
              <a:rPr lang="en-US" b="0" i="0" dirty="0">
                <a:solidFill>
                  <a:srgbClr val="222222"/>
                </a:solidFill>
                <a:effectLst/>
                <a:latin typeface="Times New Roman" panose="02020603050405020304" pitchFamily="18" charset="0"/>
                <a:cs typeface="Times New Roman" panose="02020603050405020304" pitchFamily="18" charset="0"/>
              </a:rPr>
              <a:t>Scala is a compiler based language (and not interpreted)</a:t>
            </a:r>
            <a:br>
              <a:rPr lang="en-US" b="0" i="0" dirty="0">
                <a:solidFill>
                  <a:srgbClr val="22222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4960" y="1341120"/>
            <a:ext cx="11694160" cy="5273039"/>
          </a:xfrm>
        </p:spPr>
        <p:txBody>
          <a:bodyPr>
            <a:normAutofit/>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Scala is a compiler based language which makes Scala execution very fast if you compare it with Python (which is an interpreted language). </a:t>
            </a:r>
          </a:p>
          <a:p>
            <a:pPr algn="just"/>
            <a:r>
              <a:rPr lang="en-US" b="0" i="0" dirty="0">
                <a:solidFill>
                  <a:srgbClr val="222222"/>
                </a:solidFill>
                <a:effectLst/>
                <a:latin typeface="Times New Roman" panose="02020603050405020304" pitchFamily="18" charset="0"/>
                <a:cs typeface="Times New Roman" panose="02020603050405020304" pitchFamily="18" charset="0"/>
              </a:rPr>
              <a:t>The compiler in Scala works in similar fashion as Java compiler. It gets the source code and generates Java byte-code that can be executed independently on any standard JVM (Java Virtual Machine). </a:t>
            </a:r>
          </a:p>
          <a:p>
            <a:pPr algn="just"/>
            <a:r>
              <a:rPr lang="en-US" b="0" i="0" dirty="0">
                <a:solidFill>
                  <a:srgbClr val="222222"/>
                </a:solidFill>
                <a:effectLst/>
                <a:latin typeface="Times New Roman" panose="02020603050405020304" pitchFamily="18" charset="0"/>
                <a:cs typeface="Times New Roman" panose="02020603050405020304" pitchFamily="18" charset="0"/>
              </a:rPr>
              <a:t>There are more important points about Scala which I have not covered. Some of them are:</a:t>
            </a:r>
          </a:p>
          <a:p>
            <a:pPr lvl="1" algn="just"/>
            <a:r>
              <a:rPr lang="en-US" b="0" i="0" dirty="0">
                <a:solidFill>
                  <a:srgbClr val="222222"/>
                </a:solidFill>
                <a:effectLst/>
                <a:latin typeface="Times New Roman" panose="02020603050405020304" pitchFamily="18" charset="0"/>
                <a:cs typeface="Times New Roman" panose="02020603050405020304" pitchFamily="18" charset="0"/>
              </a:rPr>
              <a:t>Scala has thread based executors</a:t>
            </a:r>
          </a:p>
          <a:p>
            <a:pPr lvl="1" algn="just"/>
            <a:r>
              <a:rPr lang="en-US" b="0" i="0" dirty="0">
                <a:solidFill>
                  <a:srgbClr val="222222"/>
                </a:solidFill>
                <a:effectLst/>
                <a:latin typeface="Times New Roman" panose="02020603050405020304" pitchFamily="18" charset="0"/>
                <a:cs typeface="Times New Roman" panose="02020603050405020304" pitchFamily="18" charset="0"/>
              </a:rPr>
              <a:t>Scala is statically typed language</a:t>
            </a:r>
          </a:p>
          <a:p>
            <a:pPr lvl="1" algn="just"/>
            <a:r>
              <a:rPr lang="en-US" b="0" i="0" dirty="0">
                <a:solidFill>
                  <a:srgbClr val="222222"/>
                </a:solidFill>
                <a:effectLst/>
                <a:latin typeface="Times New Roman" panose="02020603050405020304" pitchFamily="18" charset="0"/>
                <a:cs typeface="Times New Roman" panose="02020603050405020304" pitchFamily="18" charset="0"/>
              </a:rPr>
              <a:t>Scala can execute Java code</a:t>
            </a:r>
          </a:p>
          <a:p>
            <a:pPr lvl="1" algn="just"/>
            <a:r>
              <a:rPr lang="en-US" b="0" i="0" dirty="0">
                <a:solidFill>
                  <a:srgbClr val="222222"/>
                </a:solidFill>
                <a:effectLst/>
                <a:latin typeface="Times New Roman" panose="02020603050405020304" pitchFamily="18" charset="0"/>
                <a:cs typeface="Times New Roman" panose="02020603050405020304" pitchFamily="18" charset="0"/>
              </a:rPr>
              <a:t>You can do concurrent and Synchronized processing in Scala</a:t>
            </a:r>
          </a:p>
          <a:p>
            <a:pPr lvl="1" algn="just"/>
            <a:r>
              <a:rPr lang="en-US" b="0" i="0" dirty="0">
                <a:solidFill>
                  <a:srgbClr val="222222"/>
                </a:solidFill>
                <a:effectLst/>
                <a:latin typeface="Times New Roman" panose="02020603050405020304" pitchFamily="18" charset="0"/>
                <a:cs typeface="Times New Roman" panose="02020603050405020304" pitchFamily="18" charset="0"/>
              </a:rPr>
              <a:t>Scala is JVM based languages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4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Installing Scala</a:t>
            </a:r>
            <a:br>
              <a:rPr kumimoji="0" lang="en-US" altLang="en-US" sz="4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294640" y="1310043"/>
            <a:ext cx="11734800" cy="52783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Scala can be installed in any Unix or windows-based system. Below are the steps to install for Ubuntu (14.04) for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scala</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version 2.11.7.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 am showing the steps for installing Scala (2.11.7) with Java version 7. It is necessary to install Java before installing Scala. You can also install latest version of Scala(2.12.1) as well.</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Step 0:</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Open the terminal</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Step 1:</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Install Java</a:t>
            </a:r>
            <a:endPar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sudo</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apt-add-repository ppa:webupd8team/java $ </a:t>
            </a:r>
            <a:r>
              <a:rPr kumimoji="0" lang="en-US" altLang="en-US" sz="20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sudo</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apt-get update $ </a:t>
            </a:r>
            <a:r>
              <a:rPr kumimoji="0" lang="en-US" altLang="en-US" sz="20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sudo</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apt-get install oracle-java7-installer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If you are asked to accept Java license terms, click on “Yes” and proceed. Once finished, let us check whether Java has installed successfully or not. To check the Java version and installation, you can type:</a:t>
            </a:r>
            <a:endPar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java -version</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Step 2:</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Once Java is installed, we need to install Scala</a:t>
            </a:r>
            <a:endPar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cd ~/Downloads $ </a:t>
            </a:r>
            <a:r>
              <a:rPr kumimoji="0" lang="en-US" altLang="en-US" sz="20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wget</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http://www.scala-lang.org/files/archive/scala-2.11.7.deb $ </a:t>
            </a:r>
            <a:r>
              <a:rPr kumimoji="0" lang="en-US" altLang="en-US" sz="20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sudo</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dpkg</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scala-2.11.7.deb $ </a:t>
            </a:r>
            <a:r>
              <a:rPr kumimoji="0" lang="en-US" altLang="en-US" sz="20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scala</a:t>
            </a:r>
            <a:r>
              <a:rPr kumimoji="0" lang="en-US" altLang="en-US" sz="20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–version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22222"/>
                </a:solidFill>
                <a:effectLst/>
                <a:latin typeface="Times New Roman" panose="02020603050405020304" pitchFamily="18" charset="0"/>
                <a:cs typeface="Times New Roman" panose="02020603050405020304" pitchFamily="18" charset="0"/>
              </a:rPr>
              <a:t>Scala Basics Terms</a:t>
            </a:r>
            <a:br>
              <a:rPr lang="en-US" b="0" i="0" dirty="0">
                <a:solidFill>
                  <a:srgbClr val="22222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3040" y="1178560"/>
            <a:ext cx="11907520" cy="5486399"/>
          </a:xfrm>
        </p:spPr>
        <p:txBody>
          <a:bodyPr>
            <a:normAutofit fontScale="92500" lnSpcReduction="10000"/>
          </a:bodyPr>
          <a:lstStyle/>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Object</a:t>
            </a:r>
            <a:r>
              <a:rPr lang="en-US" sz="2400" b="0" i="0" dirty="0">
                <a:solidFill>
                  <a:srgbClr val="222222"/>
                </a:solidFill>
                <a:effectLst/>
                <a:latin typeface="Times New Roman" panose="02020603050405020304" pitchFamily="18" charset="0"/>
                <a:cs typeface="Times New Roman" panose="02020603050405020304" pitchFamily="18" charset="0"/>
              </a:rPr>
              <a:t>: An entity that has state and behavior is known as an object. For example: table, person, car etc.</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Class:</a:t>
            </a:r>
            <a:r>
              <a:rPr lang="en-US" sz="2400" b="0" i="0" dirty="0">
                <a:solidFill>
                  <a:srgbClr val="222222"/>
                </a:solidFill>
                <a:effectLst/>
                <a:latin typeface="Times New Roman" panose="02020603050405020304" pitchFamily="18" charset="0"/>
                <a:cs typeface="Times New Roman" panose="02020603050405020304" pitchFamily="18" charset="0"/>
              </a:rPr>
              <a:t> A class can be defined as a blueprint or a template for creating different objects which defines its properties and behavior.</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Method:</a:t>
            </a:r>
            <a:r>
              <a:rPr lang="en-US" sz="2400" b="0" i="0" dirty="0">
                <a:solidFill>
                  <a:srgbClr val="222222"/>
                </a:solidFill>
                <a:effectLst/>
                <a:latin typeface="Times New Roman" panose="02020603050405020304" pitchFamily="18" charset="0"/>
                <a:cs typeface="Times New Roman" panose="02020603050405020304" pitchFamily="18" charset="0"/>
              </a:rPr>
              <a:t> It is a behavior of a class. A class can contain one or more than one method. For example: deposit can be considered a method of bank class.</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Closure:</a:t>
            </a:r>
            <a:r>
              <a:rPr lang="en-US" sz="2400" b="0" i="0" dirty="0">
                <a:solidFill>
                  <a:srgbClr val="222222"/>
                </a:solidFill>
                <a:effectLst/>
                <a:latin typeface="Times New Roman" panose="02020603050405020304" pitchFamily="18" charset="0"/>
                <a:cs typeface="Times New Roman" panose="02020603050405020304" pitchFamily="18" charset="0"/>
              </a:rPr>
              <a:t> Closure is any function that closes over the environment in which it’s defined. A closure returns value depends on the value of one or more variables which is declared outside this closure.</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Traits:</a:t>
            </a:r>
            <a:r>
              <a:rPr lang="en-US" sz="2400" b="0" i="0" dirty="0">
                <a:solidFill>
                  <a:srgbClr val="222222"/>
                </a:solidFill>
                <a:effectLst/>
                <a:latin typeface="Times New Roman" panose="02020603050405020304" pitchFamily="18" charset="0"/>
                <a:cs typeface="Times New Roman" panose="02020603050405020304" pitchFamily="18" charset="0"/>
              </a:rPr>
              <a:t> Traits are used to define object types by specifying the signature of the supported methods. It is like interface in java.</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4400" b="0" i="0" u="none" strike="noStrike" cap="none" normalizeH="0" baseline="0" dirty="0">
                <a:ln>
                  <a:noFill/>
                </a:ln>
                <a:solidFill>
                  <a:srgbClr val="222222"/>
                </a:solidFill>
                <a:effectLst/>
                <a:latin typeface="Lato" panose="020F0502020204030203" pitchFamily="34" charset="0"/>
              </a:rPr>
              <a:t>Variable declaration in Scala</a:t>
            </a:r>
            <a:br>
              <a:rPr kumimoji="0" lang="en-US" altLang="en-US" sz="4400" b="0" i="0" u="none" strike="noStrike" cap="none" normalizeH="0" baseline="0" dirty="0">
                <a:ln>
                  <a:noFill/>
                </a:ln>
                <a:solidFill>
                  <a:srgbClr val="222222"/>
                </a:solidFill>
                <a:effectLst/>
                <a:latin typeface="Lato" panose="020F0502020204030203" pitchFamily="34" charset="0"/>
              </a:rPr>
            </a:br>
            <a:endParaRPr lang="en-IN" dirty="0"/>
          </a:p>
        </p:txBody>
      </p:sp>
      <p:sp>
        <p:nvSpPr>
          <p:cNvPr id="4" name="Rectangle 1"/>
          <p:cNvSpPr>
            <a:spLocks noGrp="1" noChangeArrowheads="1"/>
          </p:cNvSpPr>
          <p:nvPr>
            <p:ph idx="1"/>
          </p:nvPr>
        </p:nvSpPr>
        <p:spPr bwMode="auto">
          <a:xfrm>
            <a:off x="233680" y="1458499"/>
            <a:ext cx="11958320" cy="52168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 Scala, you can declare a variable using ‘var’ or ‘</a:t>
            </a:r>
            <a:r>
              <a:rPr kumimoji="0" lang="en-US" altLang="en-US"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val</a:t>
            </a: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keyword. The decision is based on whether it is a constant or a variable.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If you use ‘var’ keyword, you define a variable as mutable variable. On the other hand, if you use ‘</a:t>
            </a:r>
            <a:r>
              <a:rPr kumimoji="0" lang="en-US" altLang="en-US"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val</a:t>
            </a: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you define it as immutable. Let’s first declare a variable using “var” and then using “</a:t>
            </a:r>
            <a:r>
              <a:rPr kumimoji="0" lang="en-US" altLang="en-US"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val</a:t>
            </a: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4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Declare using var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var Var1 : String = "Ankit"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 the above Scala statement, you declare a mutable variable called “Var1” which takes a string value. You can also write the above statement without specifying the type of variable. Scala will automatically identify it. For example:</a:t>
            </a:r>
            <a:endPar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var Var1 = “Joshi"</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0"/>
            <a:ext cx="10515600" cy="1325563"/>
          </a:xfrm>
        </p:spPr>
        <p:txBody>
          <a:bodyPr/>
          <a:lstStyle/>
          <a:p>
            <a:r>
              <a:rPr kumimoji="0" lang="en-US" altLang="en-US" sz="4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Operations on Variables</a:t>
            </a:r>
            <a:br>
              <a:rPr kumimoji="0" lang="en-US" altLang="en-US" sz="4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52400" y="982739"/>
            <a:ext cx="11663680" cy="59554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You can perform various operations on variables. There are various kinds of operators defined in Scala. For example: Arithmetic Operators, Relational Operators, Logical Operators,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Bitwise Operators, Assignment Operators.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Lets see “+” , “==” operators on two variables ‘Var4’, “Var5”. But, before that, let us first assign values to “Var4” and “Var5”.</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scala</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&gt; var Var4 = 2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Output: Var4: Int = 2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scala</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&gt; var Var5 = 3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Output: Var5: Int = 3</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Now, let us apply some operations using operators in Scala.</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Apply ‘+’ operator</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Var4+Var5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Output: res1: Int = 5</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Apply “==” operator</a:t>
            </a:r>
            <a:endPar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Var4==Var5 Output: res2: Boolean = false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2018</Words>
  <Application>Microsoft Office PowerPoint</Application>
  <PresentationFormat>Widescreen</PresentationFormat>
  <Paragraphs>176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Lato</vt:lpstr>
      <vt:lpstr>Times New Roman</vt:lpstr>
      <vt:lpstr>Office Theme</vt:lpstr>
      <vt:lpstr> Scala  By Shubhangi Suryawanshi</vt:lpstr>
      <vt:lpstr>What is Scala </vt:lpstr>
      <vt:lpstr>About Scala </vt:lpstr>
      <vt:lpstr>Scala is a functional language </vt:lpstr>
      <vt:lpstr>Scala is a compiler based language (and not interpreted) </vt:lpstr>
      <vt:lpstr>Installing Scala </vt:lpstr>
      <vt:lpstr>Scala Basics Terms </vt:lpstr>
      <vt:lpstr>Variable declaration in Scala </vt:lpstr>
      <vt:lpstr>Operations on Variables </vt:lpstr>
      <vt:lpstr>The if-else expression in Scala </vt:lpstr>
      <vt:lpstr>Iteration in Scala </vt:lpstr>
      <vt:lpstr>Declare a simple function in Scala and call it by passing value </vt:lpstr>
      <vt:lpstr>PowerPoint Presentation</vt:lpstr>
      <vt:lpstr>PowerPoint Presentation</vt:lpstr>
      <vt:lpstr>PowerPoint Presentation</vt:lpstr>
      <vt:lpstr>Program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Shubhangi Shanta Suryawanshi</dc:creator>
  <cp:lastModifiedBy>s s</cp:lastModifiedBy>
  <cp:revision>10</cp:revision>
  <dcterms:created xsi:type="dcterms:W3CDTF">2023-05-04T18:13:00Z</dcterms:created>
  <dcterms:modified xsi:type="dcterms:W3CDTF">2024-04-10T07:46:29Z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0x010100AC57E743FED07843A3F01A6C04B22EC1</vt:lpwstr>
  </property>
  <property fmtid="{D5CDD505-2E9C-101B-9397-08002B2CF9AE}" pid="3" name="ICV">
    <vt:lpwstr>BD31B9802D0048A1ADE21AF081794A1E</vt:lpwstr>
  </property>
  <property fmtid="{D5CDD505-2E9C-101B-9397-08002B2CF9AE}" pid="4" name="KSOProductBuildVer">
    <vt:lpwstr>1033-11.2.0.11219</vt:lpwstr>
  </property>
</Properties>
</file>