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64" r:id="rId12"/>
    <p:sldId id="268" r:id="rId13"/>
    <p:sldId id="269" r:id="rId14"/>
    <p:sldId id="270" r:id="rId15"/>
    <p:sldId id="273" r:id="rId16"/>
    <p:sldId id="274" r:id="rId17"/>
    <p:sldId id="275" r:id="rId18"/>
    <p:sldId id="276" r:id="rId1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10" d="100"/>
          <a:sy n="110" d="100"/>
        </p:scale>
        <p:origin x="686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841A8-0B33-44EF-B460-5F8A1B84AADE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D0FE8-1DA8-43EC-A56F-1659F92DA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132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D0FE8-1DA8-43EC-A56F-1659F92DADD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570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34F5C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2975" y="66525"/>
            <a:ext cx="348618" cy="3579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3638" y="561189"/>
            <a:ext cx="7536723" cy="1217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9251" y="1531725"/>
            <a:ext cx="7285496" cy="3215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134F5C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C</a:t>
            </a:r>
            <a:r>
              <a:rPr spc="-165" dirty="0"/>
              <a:t>aps</a:t>
            </a:r>
            <a:r>
              <a:rPr spc="-185" dirty="0"/>
              <a:t>t</a:t>
            </a:r>
            <a:r>
              <a:rPr spc="-110" dirty="0"/>
              <a:t>o</a:t>
            </a:r>
            <a:r>
              <a:rPr spc="-95" dirty="0"/>
              <a:t>n</a:t>
            </a:r>
            <a:r>
              <a:rPr spc="-140" dirty="0"/>
              <a:t>e</a:t>
            </a:r>
            <a:r>
              <a:rPr spc="-250" dirty="0"/>
              <a:t> </a:t>
            </a:r>
            <a:r>
              <a:rPr spc="-45" dirty="0"/>
              <a:t>P</a:t>
            </a:r>
            <a:r>
              <a:rPr spc="-315" dirty="0"/>
              <a:t>r</a:t>
            </a:r>
            <a:r>
              <a:rPr spc="-170" dirty="0"/>
              <a:t>oje</a:t>
            </a:r>
            <a:r>
              <a:rPr spc="-145" dirty="0"/>
              <a:t>c</a:t>
            </a:r>
            <a:r>
              <a:rPr spc="-90" dirty="0"/>
              <a:t>t</a:t>
            </a:r>
          </a:p>
          <a:p>
            <a:pPr marL="1270" algn="ctr">
              <a:lnSpc>
                <a:spcPct val="100000"/>
              </a:lnSpc>
              <a:spcBef>
                <a:spcPts val="25"/>
              </a:spcBef>
            </a:pPr>
            <a:r>
              <a:rPr sz="3600" spc="-105" dirty="0">
                <a:solidFill>
                  <a:srgbClr val="134F5C"/>
                </a:solidFill>
              </a:rPr>
              <a:t>Pl</a:t>
            </a:r>
            <a:r>
              <a:rPr sz="3600" spc="-165" dirty="0">
                <a:solidFill>
                  <a:srgbClr val="134F5C"/>
                </a:solidFill>
              </a:rPr>
              <a:t>a</a:t>
            </a:r>
            <a:r>
              <a:rPr sz="3600" spc="-195" dirty="0">
                <a:solidFill>
                  <a:srgbClr val="134F5C"/>
                </a:solidFill>
              </a:rPr>
              <a:t>y</a:t>
            </a:r>
            <a:r>
              <a:rPr sz="3600" spc="-215" dirty="0">
                <a:solidFill>
                  <a:srgbClr val="134F5C"/>
                </a:solidFill>
              </a:rPr>
              <a:t> </a:t>
            </a:r>
            <a:r>
              <a:rPr sz="3600" spc="-204" dirty="0">
                <a:solidFill>
                  <a:srgbClr val="134F5C"/>
                </a:solidFill>
              </a:rPr>
              <a:t>S</a:t>
            </a:r>
            <a:r>
              <a:rPr sz="3600" spc="-195" dirty="0">
                <a:solidFill>
                  <a:srgbClr val="134F5C"/>
                </a:solidFill>
              </a:rPr>
              <a:t>t</a:t>
            </a:r>
            <a:r>
              <a:rPr sz="3600" spc="-204" dirty="0">
                <a:solidFill>
                  <a:srgbClr val="134F5C"/>
                </a:solidFill>
              </a:rPr>
              <a:t>o</a:t>
            </a:r>
            <a:r>
              <a:rPr sz="3600" spc="-185" dirty="0">
                <a:solidFill>
                  <a:srgbClr val="134F5C"/>
                </a:solidFill>
              </a:rPr>
              <a:t>r</a:t>
            </a:r>
            <a:r>
              <a:rPr sz="3600" spc="-120" dirty="0">
                <a:solidFill>
                  <a:srgbClr val="134F5C"/>
                </a:solidFill>
              </a:rPr>
              <a:t>e</a:t>
            </a:r>
            <a:r>
              <a:rPr sz="3600" spc="-215" dirty="0">
                <a:solidFill>
                  <a:srgbClr val="134F5C"/>
                </a:solidFill>
              </a:rPr>
              <a:t> </a:t>
            </a:r>
            <a:r>
              <a:rPr sz="3600" spc="-35" dirty="0">
                <a:solidFill>
                  <a:srgbClr val="134F5C"/>
                </a:solidFill>
              </a:rPr>
              <a:t>App</a:t>
            </a:r>
            <a:r>
              <a:rPr sz="3600" spc="-215" dirty="0">
                <a:solidFill>
                  <a:srgbClr val="134F5C"/>
                </a:solidFill>
              </a:rPr>
              <a:t> </a:t>
            </a:r>
            <a:r>
              <a:rPr sz="3600" spc="-160" dirty="0">
                <a:solidFill>
                  <a:srgbClr val="134F5C"/>
                </a:solidFill>
              </a:rPr>
              <a:t>R</a:t>
            </a:r>
            <a:r>
              <a:rPr sz="3600" spc="-175" dirty="0">
                <a:solidFill>
                  <a:srgbClr val="134F5C"/>
                </a:solidFill>
              </a:rPr>
              <a:t>e</a:t>
            </a:r>
            <a:r>
              <a:rPr sz="3600" spc="-140" dirty="0">
                <a:solidFill>
                  <a:srgbClr val="134F5C"/>
                </a:solidFill>
              </a:rPr>
              <a:t>vi</a:t>
            </a:r>
            <a:r>
              <a:rPr sz="3600" spc="-220" dirty="0">
                <a:solidFill>
                  <a:srgbClr val="134F5C"/>
                </a:solidFill>
              </a:rPr>
              <a:t>e</a:t>
            </a:r>
            <a:r>
              <a:rPr sz="3600" spc="-155" dirty="0">
                <a:solidFill>
                  <a:srgbClr val="134F5C"/>
                </a:solidFill>
              </a:rPr>
              <a:t>w</a:t>
            </a:r>
            <a:r>
              <a:rPr sz="3600" spc="-215" dirty="0">
                <a:solidFill>
                  <a:srgbClr val="134F5C"/>
                </a:solidFill>
              </a:rPr>
              <a:t> </a:t>
            </a:r>
            <a:r>
              <a:rPr sz="3600" spc="-130" dirty="0">
                <a:solidFill>
                  <a:srgbClr val="134F5C"/>
                </a:solidFill>
              </a:rPr>
              <a:t>Anal</a:t>
            </a:r>
            <a:r>
              <a:rPr sz="3600" spc="-165" dirty="0">
                <a:solidFill>
                  <a:srgbClr val="134F5C"/>
                </a:solidFill>
              </a:rPr>
              <a:t>y</a:t>
            </a:r>
            <a:r>
              <a:rPr sz="3600" spc="-200" dirty="0">
                <a:solidFill>
                  <a:srgbClr val="134F5C"/>
                </a:solidFill>
              </a:rPr>
              <a:t>sis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538118" y="2563725"/>
            <a:ext cx="2786482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2400" b="1" spc="-240" dirty="0">
                <a:solidFill>
                  <a:srgbClr val="134F5C"/>
                </a:solidFill>
                <a:uFill>
                  <a:solidFill>
                    <a:srgbClr val="134F5C"/>
                  </a:solidFill>
                </a:uFill>
                <a:latin typeface="Verdana"/>
                <a:cs typeface="Verdana"/>
              </a:rPr>
              <a:t>Individual</a:t>
            </a:r>
            <a:r>
              <a:rPr lang="en-US" sz="2000" b="1" spc="-240" dirty="0">
                <a:solidFill>
                  <a:srgbClr val="134F5C"/>
                </a:solidFill>
                <a:uFill>
                  <a:solidFill>
                    <a:srgbClr val="134F5C"/>
                  </a:solidFill>
                </a:uFill>
                <a:latin typeface="Verdana"/>
                <a:cs typeface="Verdana"/>
              </a:rPr>
              <a:t>  </a:t>
            </a:r>
            <a:r>
              <a:rPr lang="en-US" sz="2400" b="1" spc="-240" dirty="0">
                <a:solidFill>
                  <a:srgbClr val="134F5C"/>
                </a:solidFill>
                <a:uFill>
                  <a:solidFill>
                    <a:srgbClr val="134F5C"/>
                  </a:solidFill>
                </a:uFill>
                <a:latin typeface="Verdana"/>
                <a:cs typeface="Verdana"/>
              </a:rPr>
              <a:t>Project:</a:t>
            </a:r>
          </a:p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endParaRPr lang="en-US" sz="2400" b="1" u="sng" spc="-240" dirty="0">
              <a:solidFill>
                <a:srgbClr val="134F5C"/>
              </a:solidFill>
              <a:uFill>
                <a:solidFill>
                  <a:srgbClr val="134F5C"/>
                </a:solidFill>
              </a:uFill>
              <a:latin typeface="Verdana"/>
              <a:cs typeface="Verdana"/>
            </a:endParaRPr>
          </a:p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2400" b="1" spc="-240" dirty="0">
                <a:solidFill>
                  <a:srgbClr val="134F5C"/>
                </a:solidFill>
                <a:uFill>
                  <a:solidFill>
                    <a:srgbClr val="134F5C"/>
                  </a:solidFill>
                </a:uFill>
                <a:latin typeface="Verdana"/>
                <a:cs typeface="Verdana"/>
              </a:rPr>
              <a:t>Advait B. </a:t>
            </a:r>
            <a:r>
              <a:rPr lang="en-US" sz="2400" b="1" spc="-240" dirty="0" err="1">
                <a:solidFill>
                  <a:srgbClr val="134F5C"/>
                </a:solidFill>
                <a:uFill>
                  <a:solidFill>
                    <a:srgbClr val="134F5C"/>
                  </a:solidFill>
                </a:uFill>
                <a:latin typeface="Verdana"/>
                <a:cs typeface="Verdana"/>
              </a:rPr>
              <a:t>kajarekar</a:t>
            </a:r>
            <a:endParaRPr lang="en-US" sz="2400" b="1" spc="-240" dirty="0">
              <a:solidFill>
                <a:srgbClr val="134F5C"/>
              </a:solidFill>
              <a:uFill>
                <a:solidFill>
                  <a:srgbClr val="134F5C"/>
                </a:solidFill>
              </a:u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295707"/>
            <a:ext cx="660145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lang="en-US" sz="1600" b="1" i="0" dirty="0">
                <a:solidFill>
                  <a:srgbClr val="FF0000"/>
                </a:solidFill>
                <a:effectLst/>
                <a:latin typeface="Arial MT"/>
              </a:rPr>
              <a:t>Which category of App from the ‘Content Rating’ column is found more on the play store?</a:t>
            </a:r>
            <a:endParaRPr lang="en-US" sz="1600" b="0" i="0" dirty="0">
              <a:solidFill>
                <a:srgbClr val="FF0000"/>
              </a:solidFill>
              <a:effectLst/>
              <a:latin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43600" y="1733550"/>
            <a:ext cx="2405380" cy="22713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080" indent="-351790">
              <a:lnSpc>
                <a:spcPct val="114999"/>
              </a:lnSpc>
              <a:spcBef>
                <a:spcPts val="100"/>
              </a:spcBef>
              <a:buChar char="●"/>
              <a:tabLst>
                <a:tab pos="363855" algn="l"/>
                <a:tab pos="364490" algn="l"/>
              </a:tabLst>
            </a:pPr>
            <a:r>
              <a:rPr lang="en-US" sz="1600" b="0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From the above plot, we can see that the 'Everyone' category has the highest number of apps</a:t>
            </a:r>
          </a:p>
          <a:p>
            <a:pPr marL="363855" marR="5080" indent="-351790">
              <a:lnSpc>
                <a:spcPct val="114999"/>
              </a:lnSpc>
              <a:spcBef>
                <a:spcPts val="100"/>
              </a:spcBef>
              <a:buChar char="●"/>
              <a:tabLst>
                <a:tab pos="363855" algn="l"/>
                <a:tab pos="364490" algn="l"/>
              </a:tabLst>
            </a:pPr>
            <a:r>
              <a:rPr lang="en-US" sz="1600" dirty="0">
                <a:solidFill>
                  <a:schemeClr val="tx2"/>
                </a:solidFill>
                <a:latin typeface="Roboto" panose="02000000000000000000" pitchFamily="2" charset="0"/>
              </a:rPr>
              <a:t>Adults only 18+ apps , unrated apps are not present here.</a:t>
            </a:r>
            <a:endParaRPr lang="en-US" sz="1600" b="0" i="0" dirty="0">
              <a:solidFill>
                <a:schemeClr val="tx2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CE659F-9C81-D3C3-9F17-F5A5D8D81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24626"/>
            <a:ext cx="4572000" cy="37147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857"/>
            <a:ext cx="550926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lang="en-US" sz="1600" b="0" i="0" dirty="0">
                <a:solidFill>
                  <a:srgbClr val="FF0000"/>
                </a:solidFill>
                <a:effectLst/>
                <a:latin typeface="Arial MT"/>
              </a:rPr>
              <a:t>What are the Top 10 installed apps in any category(particularly here mentioned is sports)?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2871" y="1361921"/>
            <a:ext cx="2827020" cy="18158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080" indent="-351790">
              <a:lnSpc>
                <a:spcPct val="114999"/>
              </a:lnSpc>
              <a:spcBef>
                <a:spcPts val="1000"/>
              </a:spcBef>
              <a:buFontTx/>
              <a:buChar char="●"/>
              <a:tabLst>
                <a:tab pos="363855" algn="l"/>
                <a:tab pos="364490" algn="l"/>
              </a:tabLst>
            </a:pPr>
            <a:r>
              <a:rPr lang="en-US" sz="1600" b="1" i="0" dirty="0">
                <a:effectLst/>
                <a:latin typeface="Roboto" panose="02000000000000000000" pitchFamily="2" charset="0"/>
              </a:rPr>
              <a:t>From the above graph, we can see that in the Sports category 3D Bowling &amp; FIFA Soccer has the highest installs</a:t>
            </a:r>
            <a:r>
              <a:rPr lang="en-US" sz="16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marL="363855" marR="5080" indent="-351790">
              <a:lnSpc>
                <a:spcPct val="114999"/>
              </a:lnSpc>
              <a:spcBef>
                <a:spcPts val="1000"/>
              </a:spcBef>
              <a:buChar char="●"/>
              <a:tabLst>
                <a:tab pos="363855" algn="l"/>
                <a:tab pos="364490" algn="l"/>
              </a:tabLst>
            </a:pPr>
            <a:endParaRPr sz="1600" dirty="0">
              <a:latin typeface="Arial MT"/>
              <a:cs typeface="Arial M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8067A8-76B8-CFDB-5AC1-5AB4A0EC0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132443"/>
            <a:ext cx="3836072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0746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Bivariate</a:t>
            </a:r>
            <a:r>
              <a:rPr sz="2800" spc="-19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Analysis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325" y="1421758"/>
            <a:ext cx="2836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C0000"/>
                </a:solidFill>
                <a:latin typeface="Arial MT"/>
                <a:cs typeface="Arial MT"/>
              </a:rPr>
              <a:t>Correlation</a:t>
            </a:r>
            <a:r>
              <a:rPr sz="2400" spc="-8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C0000"/>
                </a:solidFill>
                <a:latin typeface="Arial MT"/>
                <a:cs typeface="Arial MT"/>
              </a:rPr>
              <a:t>Heatmap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9221" y="2110606"/>
            <a:ext cx="3311525" cy="1962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256540" indent="-351790">
              <a:lnSpc>
                <a:spcPct val="114999"/>
              </a:lnSpc>
              <a:spcBef>
                <a:spcPts val="100"/>
              </a:spcBef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Installs and Reviews have the </a:t>
            </a:r>
            <a:r>
              <a:rPr sz="1600" spc="-4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strongest</a:t>
            </a:r>
            <a:r>
              <a:rPr sz="16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correlation</a:t>
            </a:r>
            <a:endParaRPr sz="1600">
              <a:latin typeface="Arial MT"/>
              <a:cs typeface="Arial MT"/>
            </a:endParaRPr>
          </a:p>
          <a:p>
            <a:pPr marL="363855" marR="5080" indent="-351790">
              <a:lnSpc>
                <a:spcPct val="114999"/>
              </a:lnSpc>
              <a:spcBef>
                <a:spcPts val="1000"/>
              </a:spcBef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Rating has negative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relation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with </a:t>
            </a:r>
            <a:r>
              <a:rPr sz="1600" spc="-434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Price</a:t>
            </a:r>
            <a:endParaRPr sz="1600">
              <a:latin typeface="Arial MT"/>
              <a:cs typeface="Arial MT"/>
            </a:endParaRPr>
          </a:p>
          <a:p>
            <a:pPr marL="363855" marR="41275" indent="-351790">
              <a:lnSpc>
                <a:spcPct val="114999"/>
              </a:lnSpc>
              <a:spcBef>
                <a:spcPts val="1000"/>
              </a:spcBef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Installs</a:t>
            </a:r>
            <a:r>
              <a:rPr sz="1600" spc="-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has</a:t>
            </a:r>
            <a:r>
              <a:rPr sz="16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positive</a:t>
            </a:r>
            <a:r>
              <a:rPr sz="16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relation</a:t>
            </a:r>
            <a:r>
              <a:rPr sz="16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with </a:t>
            </a:r>
            <a:r>
              <a:rPr sz="1600" spc="-4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Size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but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it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is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very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 weak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310733-F831-9C6C-2144-ADB9E702E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300" y="503825"/>
            <a:ext cx="4076700" cy="36681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857"/>
            <a:ext cx="5681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latin typeface="Arial MT"/>
                <a:cs typeface="Arial MT"/>
              </a:rPr>
              <a:t>Does</a:t>
            </a:r>
            <a:r>
              <a:rPr sz="2400" b="0" spc="-25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rating</a:t>
            </a:r>
            <a:r>
              <a:rPr sz="2400" b="0" spc="-20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change</a:t>
            </a:r>
            <a:r>
              <a:rPr sz="2400" b="0" spc="-20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with</a:t>
            </a:r>
            <a:r>
              <a:rPr sz="2400" b="0" spc="-20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increasing</a:t>
            </a:r>
            <a:r>
              <a:rPr sz="2400" b="0" spc="-20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price?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170124"/>
            <a:ext cx="5876783" cy="36861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17771" y="1449296"/>
            <a:ext cx="2374900" cy="19441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15240">
              <a:lnSpc>
                <a:spcPct val="114999"/>
              </a:lnSpc>
              <a:spcBef>
                <a:spcPts val="1000"/>
              </a:spcBef>
              <a:tabLst>
                <a:tab pos="363855" algn="l"/>
                <a:tab pos="364490" algn="l"/>
              </a:tabLst>
            </a:pPr>
            <a:endParaRPr lang="en-US" sz="1600" spc="-5" dirty="0">
              <a:solidFill>
                <a:srgbClr val="134F5C"/>
              </a:solidFill>
              <a:latin typeface="Arial MT"/>
              <a:cs typeface="Arial MT"/>
            </a:endParaRPr>
          </a:p>
          <a:p>
            <a:pPr marL="297815" marR="15240" indent="-285750">
              <a:lnSpc>
                <a:spcPct val="114999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There is negative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 relation</a:t>
            </a:r>
            <a:r>
              <a:rPr sz="1600" spc="-5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between</a:t>
            </a:r>
            <a:r>
              <a:rPr sz="1600" spc="-5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price </a:t>
            </a:r>
            <a:r>
              <a:rPr sz="1600" spc="-4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and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rating.</a:t>
            </a:r>
            <a:endParaRPr sz="1600" dirty="0">
              <a:latin typeface="Arial MT"/>
              <a:cs typeface="Arial MT"/>
            </a:endParaRPr>
          </a:p>
          <a:p>
            <a:pPr marL="297815" marR="5080" indent="-285750">
              <a:lnSpc>
                <a:spcPct val="114999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Rating</a:t>
            </a:r>
            <a:r>
              <a:rPr sz="1600" spc="-5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decreases</a:t>
            </a:r>
            <a:r>
              <a:rPr sz="1600" spc="-4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with </a:t>
            </a:r>
            <a:r>
              <a:rPr sz="1600" spc="-4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increasing</a:t>
            </a:r>
            <a:r>
              <a:rPr sz="16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price.</a:t>
            </a:r>
            <a:endParaRPr sz="1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857"/>
            <a:ext cx="6219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latin typeface="Arial MT"/>
                <a:cs typeface="Arial MT"/>
              </a:rPr>
              <a:t>Does</a:t>
            </a:r>
            <a:r>
              <a:rPr sz="2400" b="0" spc="-15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the</a:t>
            </a:r>
            <a:r>
              <a:rPr sz="2400" b="0" spc="-20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size</a:t>
            </a:r>
            <a:r>
              <a:rPr sz="2400" b="0" spc="-10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of</a:t>
            </a:r>
            <a:r>
              <a:rPr sz="2400" b="0" spc="-15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an</a:t>
            </a:r>
            <a:r>
              <a:rPr sz="2400" b="0" spc="-10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app</a:t>
            </a:r>
            <a:r>
              <a:rPr sz="2400" b="0" spc="-15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influence</a:t>
            </a:r>
            <a:r>
              <a:rPr sz="2400" b="0" spc="-10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the</a:t>
            </a:r>
            <a:r>
              <a:rPr sz="2400" b="0" spc="-20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installs?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4220" y="1428500"/>
            <a:ext cx="5371978" cy="344379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2824" y="2019976"/>
            <a:ext cx="3589654" cy="2287905"/>
            <a:chOff x="62824" y="2019976"/>
            <a:chExt cx="3589654" cy="228790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350" y="2076399"/>
              <a:ext cx="3564263" cy="220422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7587" y="2024738"/>
              <a:ext cx="3580129" cy="2278380"/>
            </a:xfrm>
            <a:custGeom>
              <a:avLst/>
              <a:gdLst/>
              <a:ahLst/>
              <a:cxnLst/>
              <a:rect l="l" t="t" r="r" b="b"/>
              <a:pathLst>
                <a:path w="3580129" h="2278379">
                  <a:moveTo>
                    <a:pt x="0" y="0"/>
                  </a:moveTo>
                  <a:lnTo>
                    <a:pt x="3579650" y="0"/>
                  </a:lnTo>
                  <a:lnTo>
                    <a:pt x="3579650" y="2278232"/>
                  </a:lnTo>
                  <a:lnTo>
                    <a:pt x="0" y="227823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70638" y="1727129"/>
            <a:ext cx="19799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Before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Log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Transformation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857"/>
            <a:ext cx="37833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latin typeface="Arial MT"/>
                <a:cs typeface="Arial MT"/>
              </a:rPr>
              <a:t>Are</a:t>
            </a:r>
            <a:r>
              <a:rPr sz="2400" b="0" spc="-40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app</a:t>
            </a:r>
            <a:r>
              <a:rPr sz="2400" b="0" spc="-30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updates</a:t>
            </a:r>
            <a:r>
              <a:rPr sz="2400" b="0" spc="-30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important?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51371" y="1599396"/>
            <a:ext cx="3014980" cy="2242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080" indent="-351790">
              <a:lnSpc>
                <a:spcPct val="114999"/>
              </a:lnSpc>
              <a:spcBef>
                <a:spcPts val="100"/>
              </a:spcBef>
              <a:buChar char="●"/>
              <a:tabLst>
                <a:tab pos="363855" algn="l"/>
                <a:tab pos="364490" algn="l"/>
              </a:tabLst>
            </a:pP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Most</a:t>
            </a:r>
            <a:r>
              <a:rPr sz="16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of</a:t>
            </a:r>
            <a:r>
              <a:rPr sz="16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the</a:t>
            </a:r>
            <a:r>
              <a:rPr sz="16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apps</a:t>
            </a:r>
            <a:r>
              <a:rPr sz="16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get</a:t>
            </a:r>
            <a:r>
              <a:rPr sz="16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frequent </a:t>
            </a:r>
            <a:r>
              <a:rPr sz="1600" spc="-4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updates.</a:t>
            </a:r>
            <a:endParaRPr sz="1600">
              <a:latin typeface="Arial MT"/>
              <a:cs typeface="Arial MT"/>
            </a:endParaRPr>
          </a:p>
          <a:p>
            <a:pPr marL="363855" marR="170815" indent="-351790">
              <a:lnSpc>
                <a:spcPct val="114999"/>
              </a:lnSpc>
              <a:spcBef>
                <a:spcPts val="1000"/>
              </a:spcBef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Updating</a:t>
            </a:r>
            <a:r>
              <a:rPr sz="1600" spc="-3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apps</a:t>
            </a:r>
            <a:r>
              <a:rPr sz="1600" spc="-3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can</a:t>
            </a:r>
            <a:r>
              <a:rPr sz="1600" spc="-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improve </a:t>
            </a:r>
            <a:r>
              <a:rPr sz="1600" spc="-4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the</a:t>
            </a:r>
            <a:r>
              <a:rPr sz="16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user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experience.</a:t>
            </a:r>
            <a:endParaRPr sz="1600">
              <a:latin typeface="Arial MT"/>
              <a:cs typeface="Arial MT"/>
            </a:endParaRPr>
          </a:p>
          <a:p>
            <a:pPr marL="363855" marR="181610" indent="-351790" algn="just">
              <a:lnSpc>
                <a:spcPct val="114999"/>
              </a:lnSpc>
              <a:spcBef>
                <a:spcPts val="1000"/>
              </a:spcBef>
              <a:buChar char="●"/>
              <a:tabLst>
                <a:tab pos="364490" algn="l"/>
              </a:tabLst>
            </a:pP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leads to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more convenience </a:t>
            </a:r>
            <a:r>
              <a:rPr sz="1600" spc="-4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and increased engagement </a:t>
            </a:r>
            <a:r>
              <a:rPr sz="1600" spc="-4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in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the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use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of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the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app.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8AF0AE-8BD6-D94C-FEF0-4C1EA1D52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25" y="1123950"/>
            <a:ext cx="4800682" cy="377270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857"/>
            <a:ext cx="5621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latin typeface="Arial MT"/>
                <a:cs typeface="Arial MT"/>
              </a:rPr>
              <a:t>Sentiment</a:t>
            </a:r>
            <a:r>
              <a:rPr sz="2400" b="0" spc="-25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analysis</a:t>
            </a:r>
            <a:r>
              <a:rPr sz="2400" b="0" spc="-15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for</a:t>
            </a:r>
            <a:r>
              <a:rPr sz="2400" b="0" spc="-20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free</a:t>
            </a:r>
            <a:r>
              <a:rPr sz="2400" b="0" spc="-20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and</a:t>
            </a:r>
            <a:r>
              <a:rPr sz="2400" b="0" spc="-20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paid</a:t>
            </a:r>
            <a:r>
              <a:rPr sz="2400" b="0" spc="-15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apps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1170124"/>
            <a:ext cx="5867399" cy="36575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393146" y="1908421"/>
            <a:ext cx="2227580" cy="1274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84455" indent="-351790">
              <a:lnSpc>
                <a:spcPct val="114999"/>
              </a:lnSpc>
              <a:spcBef>
                <a:spcPts val="100"/>
              </a:spcBef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Free</a:t>
            </a:r>
            <a:r>
              <a:rPr sz="1600" spc="-3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apps</a:t>
            </a:r>
            <a:r>
              <a:rPr sz="1600" spc="-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get</a:t>
            </a:r>
            <a:r>
              <a:rPr sz="1600" spc="-3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more </a:t>
            </a:r>
            <a:r>
              <a:rPr sz="1600" spc="-4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negative</a:t>
            </a:r>
            <a:r>
              <a:rPr sz="1600" spc="-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reviews.</a:t>
            </a:r>
            <a:endParaRPr sz="1600">
              <a:latin typeface="Arial MT"/>
              <a:cs typeface="Arial MT"/>
            </a:endParaRPr>
          </a:p>
          <a:p>
            <a:pPr marL="363855" marR="5080" indent="-351790">
              <a:lnSpc>
                <a:spcPct val="114999"/>
              </a:lnSpc>
              <a:spcBef>
                <a:spcPts val="1000"/>
              </a:spcBef>
              <a:buChar char="●"/>
              <a:tabLst>
                <a:tab pos="363855" algn="l"/>
                <a:tab pos="364490" algn="l"/>
              </a:tabLst>
            </a:pP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Median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polarity is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higher</a:t>
            </a:r>
            <a:r>
              <a:rPr sz="1600" spc="-3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for</a:t>
            </a:r>
            <a:r>
              <a:rPr sz="1600" spc="-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paid</a:t>
            </a:r>
            <a:r>
              <a:rPr sz="1600" spc="-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apps.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175633"/>
            <a:ext cx="6962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latin typeface="Arial MT"/>
                <a:cs typeface="Arial MT"/>
              </a:rPr>
              <a:t>Are</a:t>
            </a:r>
            <a:r>
              <a:rPr sz="2400" b="0" spc="-20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sentiment</a:t>
            </a:r>
            <a:r>
              <a:rPr sz="2400" b="0" spc="-15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influences</a:t>
            </a:r>
            <a:r>
              <a:rPr sz="2400" b="0" spc="-15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the</a:t>
            </a:r>
            <a:r>
              <a:rPr sz="2400" b="0" spc="-15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final</a:t>
            </a:r>
            <a:r>
              <a:rPr sz="2400" b="0" spc="-20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rating</a:t>
            </a:r>
            <a:r>
              <a:rPr sz="2400" b="0" spc="-15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of</a:t>
            </a:r>
            <a:r>
              <a:rPr sz="2400" b="0" spc="-10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the</a:t>
            </a:r>
            <a:r>
              <a:rPr sz="2400" b="0" spc="-20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app?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9250" y="1219274"/>
            <a:ext cx="4238704" cy="267706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1024" y="1219275"/>
            <a:ext cx="4548505" cy="2705100"/>
            <a:chOff x="131024" y="1219275"/>
            <a:chExt cx="4548505" cy="27051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024" y="1219275"/>
              <a:ext cx="2363913" cy="266869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88192" y="1219275"/>
              <a:ext cx="2190981" cy="27049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150271" y="4277772"/>
            <a:ext cx="42437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100"/>
              </a:spcBef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Positive</a:t>
            </a:r>
            <a:r>
              <a:rPr sz="16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trend</a:t>
            </a:r>
            <a:r>
              <a:rPr sz="16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for</a:t>
            </a:r>
            <a:r>
              <a:rPr sz="16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both</a:t>
            </a:r>
            <a:r>
              <a:rPr sz="16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rating</a:t>
            </a:r>
            <a:r>
              <a:rPr sz="16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and</a:t>
            </a:r>
            <a:r>
              <a:rPr sz="16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sentiment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19608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Conclusion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0621" y="1180796"/>
            <a:ext cx="8055609" cy="36182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475615" indent="-351790">
              <a:lnSpc>
                <a:spcPct val="114999"/>
              </a:lnSpc>
              <a:spcBef>
                <a:spcPts val="100"/>
              </a:spcBef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Family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category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has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more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apps on the play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store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but Game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category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is the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most </a:t>
            </a:r>
            <a:r>
              <a:rPr sz="1600" spc="-4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popular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15" dirty="0">
                <a:solidFill>
                  <a:srgbClr val="134F5C"/>
                </a:solidFill>
                <a:latin typeface="Arial MT"/>
                <a:cs typeface="Arial MT"/>
              </a:rPr>
              <a:t>category.</a:t>
            </a:r>
            <a:endParaRPr sz="1600">
              <a:latin typeface="Arial MT"/>
              <a:cs typeface="Arial MT"/>
            </a:endParaRPr>
          </a:p>
          <a:p>
            <a:pPr marL="363855" marR="73025" indent="-351790">
              <a:lnSpc>
                <a:spcPct val="114999"/>
              </a:lnSpc>
              <a:spcBef>
                <a:spcPts val="800"/>
              </a:spcBef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Approx. 91% apps on play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store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are free apps and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Medical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and Personalisation apps </a:t>
            </a:r>
            <a:r>
              <a:rPr sz="1600" spc="-4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generally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do well as paid apps.</a:t>
            </a:r>
            <a:endParaRPr sz="1600">
              <a:latin typeface="Arial MT"/>
              <a:cs typeface="Arial MT"/>
            </a:endParaRPr>
          </a:p>
          <a:p>
            <a:pPr marL="363855" indent="-351790">
              <a:lnSpc>
                <a:spcPct val="100000"/>
              </a:lnSpc>
              <a:spcBef>
                <a:spcPts val="1085"/>
              </a:spcBef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Users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prefer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apps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that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require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less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space.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Bulky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apps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are downloaded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less.</a:t>
            </a:r>
            <a:endParaRPr sz="1600">
              <a:latin typeface="Arial MT"/>
              <a:cs typeface="Arial MT"/>
            </a:endParaRPr>
          </a:p>
          <a:p>
            <a:pPr marL="363855" marR="5080" indent="-351790">
              <a:lnSpc>
                <a:spcPct val="114999"/>
              </a:lnSpc>
              <a:spcBef>
                <a:spcPts val="800"/>
              </a:spcBef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App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ratings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and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reviews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have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a significant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impact on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a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user's decision to download or </a:t>
            </a:r>
            <a:r>
              <a:rPr sz="1600" spc="-4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not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download an app.</a:t>
            </a:r>
            <a:endParaRPr sz="1600">
              <a:latin typeface="Arial MT"/>
              <a:cs typeface="Arial MT"/>
            </a:endParaRPr>
          </a:p>
          <a:p>
            <a:pPr marL="363855" marR="347980" indent="-351790">
              <a:lnSpc>
                <a:spcPct val="114999"/>
              </a:lnSpc>
              <a:spcBef>
                <a:spcPts val="800"/>
              </a:spcBef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Updating the app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can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improve user experience and happy users attract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more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new </a:t>
            </a:r>
            <a:r>
              <a:rPr sz="1600" spc="-4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users.</a:t>
            </a:r>
            <a:endParaRPr sz="1600">
              <a:latin typeface="Arial MT"/>
              <a:cs typeface="Arial MT"/>
            </a:endParaRPr>
          </a:p>
          <a:p>
            <a:pPr marL="363855" marR="335280" indent="-351790">
              <a:lnSpc>
                <a:spcPct val="114999"/>
              </a:lnSpc>
              <a:spcBef>
                <a:spcPts val="800"/>
              </a:spcBef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Sentiments in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reviews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also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matters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in attracting new users as other user's positive </a:t>
            </a:r>
            <a:r>
              <a:rPr sz="1600" spc="-4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reviews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about the app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strengthen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 the decision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to download.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4571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4571999" y="0"/>
                </a:lnTo>
                <a:lnTo>
                  <a:pt x="4571999" y="5143499"/>
                </a:lnTo>
                <a:close/>
              </a:path>
            </a:pathLst>
          </a:custGeom>
          <a:solidFill>
            <a:srgbClr val="FF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8694" y="693092"/>
            <a:ext cx="3039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5" dirty="0"/>
              <a:t>Introduction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4800600" y="723661"/>
            <a:ext cx="3684904" cy="43062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The Play Store apps data has enormous </a:t>
            </a:r>
            <a:r>
              <a:rPr sz="1400" spc="-4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potential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4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drive</a:t>
            </a:r>
            <a:r>
              <a:rPr sz="1400" spc="434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app-making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businesses to </a:t>
            </a:r>
            <a:r>
              <a:rPr sz="1400" dirty="0">
                <a:latin typeface="Arial MT"/>
                <a:cs typeface="Arial MT"/>
              </a:rPr>
              <a:t>success. </a:t>
            </a:r>
            <a:r>
              <a:rPr sz="1400" spc="-5" dirty="0">
                <a:latin typeface="Arial MT"/>
                <a:cs typeface="Arial MT"/>
              </a:rPr>
              <a:t>Actionable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insights </a:t>
            </a:r>
            <a:r>
              <a:rPr sz="1400" dirty="0">
                <a:latin typeface="Arial MT"/>
                <a:cs typeface="Arial MT"/>
              </a:rPr>
              <a:t>can </a:t>
            </a:r>
            <a:r>
              <a:rPr sz="1400" spc="-5" dirty="0">
                <a:latin typeface="Arial MT"/>
                <a:cs typeface="Arial MT"/>
              </a:rPr>
              <a:t>be drawn for developers to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work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capture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Android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market. </a:t>
            </a:r>
            <a:r>
              <a:rPr sz="1400" spc="-4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Play Store is one of the largest and </a:t>
            </a:r>
            <a:r>
              <a:rPr sz="1400" dirty="0">
                <a:latin typeface="Arial MT"/>
                <a:cs typeface="Arial MT"/>
              </a:rPr>
              <a:t>most </a:t>
            </a:r>
            <a:r>
              <a:rPr sz="1400" spc="-4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popular android app </a:t>
            </a:r>
            <a:r>
              <a:rPr sz="1400" dirty="0">
                <a:latin typeface="Arial MT"/>
                <a:cs typeface="Arial MT"/>
              </a:rPr>
              <a:t>stores </a:t>
            </a:r>
            <a:r>
              <a:rPr sz="1400" spc="-5" dirty="0">
                <a:latin typeface="Arial MT"/>
                <a:cs typeface="Arial MT"/>
              </a:rPr>
              <a:t>with over </a:t>
            </a:r>
            <a:r>
              <a:rPr sz="1400" dirty="0">
                <a:latin typeface="Arial MT"/>
                <a:cs typeface="Arial MT"/>
              </a:rPr>
              <a:t>a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million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apps.</a:t>
            </a:r>
            <a:endParaRPr sz="1400" dirty="0">
              <a:latin typeface="Arial MT"/>
              <a:cs typeface="Arial MT"/>
            </a:endParaRPr>
          </a:p>
          <a:p>
            <a:pPr marL="12700" marR="449580">
              <a:lnSpc>
                <a:spcPct val="114999"/>
              </a:lnSpc>
              <a:spcBef>
                <a:spcPts val="400"/>
              </a:spcBef>
            </a:pPr>
            <a:r>
              <a:rPr lang="en-US" sz="1400" spc="-5" dirty="0">
                <a:latin typeface="Arial MT"/>
                <a:cs typeface="Arial MT"/>
              </a:rPr>
              <a:t>My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main </a:t>
            </a:r>
            <a:r>
              <a:rPr sz="1400" spc="-5" dirty="0">
                <a:latin typeface="Arial MT"/>
                <a:cs typeface="Arial MT"/>
              </a:rPr>
              <a:t>objective is to analyze the </a:t>
            </a:r>
            <a:r>
              <a:rPr sz="1400" spc="-4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dataset and find out which features </a:t>
            </a:r>
            <a:r>
              <a:rPr sz="1400" dirty="0">
                <a:latin typeface="Arial MT"/>
                <a:cs typeface="Arial MT"/>
              </a:rPr>
              <a:t> contribute </a:t>
            </a:r>
            <a:r>
              <a:rPr sz="1400" spc="-5" dirty="0">
                <a:latin typeface="Arial MT"/>
                <a:cs typeface="Arial MT"/>
              </a:rPr>
              <a:t>to app </a:t>
            </a:r>
            <a:r>
              <a:rPr sz="1400" dirty="0">
                <a:latin typeface="Arial MT"/>
                <a:cs typeface="Arial MT"/>
              </a:rPr>
              <a:t>success </a:t>
            </a:r>
            <a:r>
              <a:rPr sz="1400" spc="-5" dirty="0">
                <a:latin typeface="Arial MT"/>
                <a:cs typeface="Arial MT"/>
              </a:rPr>
              <a:t>and how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these features </a:t>
            </a:r>
            <a:r>
              <a:rPr sz="1400" spc="-10" dirty="0">
                <a:latin typeface="Arial MT"/>
                <a:cs typeface="Arial MT"/>
              </a:rPr>
              <a:t>affect </a:t>
            </a:r>
            <a:r>
              <a:rPr sz="1400" spc="-5" dirty="0">
                <a:latin typeface="Arial MT"/>
                <a:cs typeface="Arial MT"/>
              </a:rPr>
              <a:t>the user</a:t>
            </a:r>
            <a:r>
              <a:rPr lang="en-US" sz="1400" spc="-5" dirty="0">
                <a:latin typeface="Arial MT"/>
                <a:cs typeface="Arial MT"/>
              </a:rPr>
              <a:t> engagement with the app. </a:t>
            </a:r>
          </a:p>
          <a:p>
            <a:pPr marL="12700" marR="449580">
              <a:lnSpc>
                <a:spcPct val="114999"/>
              </a:lnSpc>
              <a:spcBef>
                <a:spcPts val="400"/>
              </a:spcBef>
            </a:pPr>
            <a:r>
              <a:rPr lang="en-US" sz="1400" spc="-5" dirty="0">
                <a:latin typeface="Arial MT"/>
                <a:cs typeface="Arial MT"/>
              </a:rPr>
              <a:t>The Project’s result may show the importance of reviews to apps in the market as it could be one of the determining factors for the number of installs </a:t>
            </a:r>
            <a:endParaRPr sz="1400" b="1" dirty="0">
              <a:latin typeface="Arial MT"/>
              <a:cs typeface="Arial M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55E331-EAB3-11F1-B6B6-662D04B0D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121" y="1809750"/>
            <a:ext cx="2893404" cy="241205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2529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Arial"/>
                <a:cs typeface="Arial"/>
              </a:rPr>
              <a:t>Steps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Involved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3300" y="1304871"/>
            <a:ext cx="8296275" cy="3210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1325" marR="175895" indent="-428625">
              <a:lnSpc>
                <a:spcPct val="114999"/>
              </a:lnSpc>
              <a:spcBef>
                <a:spcPts val="100"/>
              </a:spcBef>
              <a:buFont typeface="MS PGothic"/>
              <a:buChar char="❖"/>
              <a:tabLst>
                <a:tab pos="440690" algn="l"/>
                <a:tab pos="441325" algn="l"/>
              </a:tabLst>
            </a:pPr>
            <a:r>
              <a:rPr sz="1600" b="1" spc="-5" dirty="0">
                <a:solidFill>
                  <a:srgbClr val="134F5C"/>
                </a:solidFill>
                <a:latin typeface="Arial"/>
                <a:cs typeface="Arial"/>
              </a:rPr>
              <a:t>Importing</a:t>
            </a:r>
            <a:r>
              <a:rPr sz="16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34F5C"/>
                </a:solidFill>
                <a:latin typeface="Arial"/>
                <a:cs typeface="Arial"/>
              </a:rPr>
              <a:t>Libraries</a:t>
            </a:r>
            <a:r>
              <a:rPr sz="16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34F5C"/>
                </a:solidFill>
                <a:latin typeface="Arial"/>
                <a:cs typeface="Arial"/>
              </a:rPr>
              <a:t>and</a:t>
            </a:r>
            <a:r>
              <a:rPr sz="16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34F5C"/>
                </a:solidFill>
                <a:latin typeface="Arial"/>
                <a:cs typeface="Arial"/>
              </a:rPr>
              <a:t>data:-</a:t>
            </a:r>
            <a:r>
              <a:rPr sz="1600" b="1" spc="5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First,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lang="en-US" sz="1600" spc="-5" dirty="0">
                <a:solidFill>
                  <a:srgbClr val="134F5C"/>
                </a:solidFill>
                <a:latin typeface="Arial MT"/>
                <a:cs typeface="Arial MT"/>
              </a:rPr>
              <a:t>I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imported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all the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python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libraries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required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for </a:t>
            </a:r>
            <a:r>
              <a:rPr sz="1600" spc="-4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this, which include </a:t>
            </a:r>
            <a:r>
              <a:rPr sz="1600" spc="-25" dirty="0">
                <a:solidFill>
                  <a:srgbClr val="134F5C"/>
                </a:solidFill>
                <a:latin typeface="Arial MT"/>
                <a:cs typeface="Arial MT"/>
              </a:rPr>
              <a:t>NumPy,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Pandas,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Matplotlib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and Seaborn. </a:t>
            </a:r>
            <a:r>
              <a:rPr lang="en-US" sz="1600" spc="-20" dirty="0">
                <a:solidFill>
                  <a:srgbClr val="134F5C"/>
                </a:solidFill>
                <a:latin typeface="Arial MT"/>
                <a:cs typeface="Arial MT"/>
              </a:rPr>
              <a:t>I</a:t>
            </a:r>
            <a:r>
              <a:rPr sz="16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read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the CSV into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a </a:t>
            </a:r>
            <a:r>
              <a:rPr sz="1600" spc="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dataframe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and pandas dataframe did the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work for </a:t>
            </a:r>
            <a:r>
              <a:rPr lang="en-US" sz="1600" spc="-5" dirty="0">
                <a:solidFill>
                  <a:srgbClr val="134F5C"/>
                </a:solidFill>
                <a:latin typeface="Arial MT"/>
                <a:cs typeface="Arial MT"/>
              </a:rPr>
              <a:t>me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.</a:t>
            </a:r>
            <a:endParaRPr sz="1600" dirty="0">
              <a:latin typeface="Arial MT"/>
              <a:cs typeface="Arial MT"/>
            </a:endParaRPr>
          </a:p>
          <a:p>
            <a:pPr marL="441325" marR="186055" indent="-428625">
              <a:lnSpc>
                <a:spcPct val="114999"/>
              </a:lnSpc>
              <a:spcBef>
                <a:spcPts val="1000"/>
              </a:spcBef>
              <a:buFont typeface="MS PGothic"/>
              <a:buChar char="❖"/>
              <a:tabLst>
                <a:tab pos="440690" algn="l"/>
                <a:tab pos="441325" algn="l"/>
              </a:tabLst>
            </a:pPr>
            <a:r>
              <a:rPr sz="1600" b="1" spc="-5" dirty="0">
                <a:solidFill>
                  <a:srgbClr val="134F5C"/>
                </a:solidFill>
                <a:latin typeface="Arial"/>
                <a:cs typeface="Arial"/>
              </a:rPr>
              <a:t>Discover</a:t>
            </a:r>
            <a:r>
              <a:rPr sz="16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34F5C"/>
                </a:solidFill>
                <a:latin typeface="Arial"/>
                <a:cs typeface="Arial"/>
              </a:rPr>
              <a:t>and</a:t>
            </a:r>
            <a:r>
              <a:rPr sz="16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34F5C"/>
                </a:solidFill>
                <a:latin typeface="Arial"/>
                <a:cs typeface="Arial"/>
              </a:rPr>
              <a:t>understand data:-</a:t>
            </a:r>
            <a:r>
              <a:rPr sz="1600" b="1" spc="3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In this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step,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lang="en-US" sz="1600" spc="-5" dirty="0">
                <a:solidFill>
                  <a:srgbClr val="134F5C"/>
                </a:solidFill>
                <a:latin typeface="Arial MT"/>
                <a:cs typeface="Arial MT"/>
              </a:rPr>
              <a:t>I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 observed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the data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by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exploring few </a:t>
            </a:r>
            <a:r>
              <a:rPr sz="1600" spc="-4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rows,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checking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shape,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columns,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data types etc.</a:t>
            </a:r>
            <a:endParaRPr sz="1600" dirty="0">
              <a:latin typeface="Arial MT"/>
              <a:cs typeface="Arial MT"/>
            </a:endParaRPr>
          </a:p>
          <a:p>
            <a:pPr marL="441325" marR="5080" indent="-428625">
              <a:lnSpc>
                <a:spcPct val="114999"/>
              </a:lnSpc>
              <a:spcBef>
                <a:spcPts val="1000"/>
              </a:spcBef>
              <a:buFont typeface="MS PGothic"/>
              <a:buChar char="❖"/>
              <a:tabLst>
                <a:tab pos="440690" algn="l"/>
                <a:tab pos="441325" algn="l"/>
              </a:tabLst>
            </a:pPr>
            <a:r>
              <a:rPr sz="1600" b="1" spc="-5" dirty="0">
                <a:solidFill>
                  <a:srgbClr val="134F5C"/>
                </a:solidFill>
                <a:latin typeface="Arial"/>
                <a:cs typeface="Arial"/>
              </a:rPr>
              <a:t>Data Preparation:-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Here </a:t>
            </a:r>
            <a:r>
              <a:rPr lang="en-US" sz="1600" spc="-5" dirty="0">
                <a:solidFill>
                  <a:srgbClr val="134F5C"/>
                </a:solidFill>
                <a:latin typeface="Arial MT"/>
                <a:cs typeface="Arial MT"/>
              </a:rPr>
              <a:t>I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carried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out data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cleaning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and data transform to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make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data </a:t>
            </a:r>
            <a:r>
              <a:rPr sz="1600" spc="-4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efficient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for analysis and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visualisation.</a:t>
            </a:r>
            <a:endParaRPr sz="1600" dirty="0">
              <a:latin typeface="Arial MT"/>
              <a:cs typeface="Arial MT"/>
            </a:endParaRPr>
          </a:p>
          <a:p>
            <a:pPr marL="441325" marR="149225" indent="-428625" algn="just">
              <a:lnSpc>
                <a:spcPct val="114999"/>
              </a:lnSpc>
              <a:spcBef>
                <a:spcPts val="1000"/>
              </a:spcBef>
              <a:buFont typeface="MS PGothic"/>
              <a:buChar char="❖"/>
              <a:tabLst>
                <a:tab pos="441325" algn="l"/>
              </a:tabLst>
            </a:pPr>
            <a:r>
              <a:rPr sz="1600" b="1" spc="-5" dirty="0">
                <a:solidFill>
                  <a:srgbClr val="134F5C"/>
                </a:solidFill>
                <a:latin typeface="Arial"/>
                <a:cs typeface="Arial"/>
              </a:rPr>
              <a:t>Data </a:t>
            </a:r>
            <a:r>
              <a:rPr sz="1600" b="1" spc="-10" dirty="0">
                <a:solidFill>
                  <a:srgbClr val="134F5C"/>
                </a:solidFill>
                <a:latin typeface="Arial"/>
                <a:cs typeface="Arial"/>
              </a:rPr>
              <a:t>Visualisation:- 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Visualized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data with the help of graphs and plots to learn trends, </a:t>
            </a:r>
            <a:r>
              <a:rPr sz="1600" spc="-4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patterns and get answers to the questions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related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to the data. This process helped </a:t>
            </a:r>
            <a:r>
              <a:rPr lang="en-US" sz="1600" spc="-5" dirty="0">
                <a:solidFill>
                  <a:srgbClr val="134F5C"/>
                </a:solidFill>
                <a:latin typeface="Arial MT"/>
                <a:cs typeface="Arial MT"/>
              </a:rPr>
              <a:t>Me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figuring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out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various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aspects and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relationships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among features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of the app.</a:t>
            </a:r>
            <a:endParaRPr sz="1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24733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Data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Overview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95337" y="1244275"/>
            <a:ext cx="1556385" cy="800735"/>
            <a:chOff x="795337" y="1244275"/>
            <a:chExt cx="1556385" cy="8007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5337" y="1244275"/>
              <a:ext cx="1556325" cy="8006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7250" y="1329437"/>
              <a:ext cx="1432560" cy="635000"/>
            </a:xfrm>
            <a:custGeom>
              <a:avLst/>
              <a:gdLst/>
              <a:ahLst/>
              <a:cxnLst/>
              <a:rect l="l" t="t" r="r" b="b"/>
              <a:pathLst>
                <a:path w="1432560" h="635000">
                  <a:moveTo>
                    <a:pt x="1390199" y="42299"/>
                  </a:moveTo>
                  <a:lnTo>
                    <a:pt x="1347899" y="42299"/>
                  </a:lnTo>
                  <a:lnTo>
                    <a:pt x="1347899" y="0"/>
                  </a:lnTo>
                  <a:lnTo>
                    <a:pt x="1349562" y="8232"/>
                  </a:lnTo>
                  <a:lnTo>
                    <a:pt x="1354094" y="14955"/>
                  </a:lnTo>
                  <a:lnTo>
                    <a:pt x="1360817" y="19487"/>
                  </a:lnTo>
                  <a:lnTo>
                    <a:pt x="1369049" y="21149"/>
                  </a:lnTo>
                  <a:lnTo>
                    <a:pt x="1390199" y="21149"/>
                  </a:lnTo>
                  <a:lnTo>
                    <a:pt x="1390199" y="42299"/>
                  </a:lnTo>
                  <a:close/>
                </a:path>
                <a:path w="1432560" h="635000">
                  <a:moveTo>
                    <a:pt x="1390199" y="21149"/>
                  </a:moveTo>
                  <a:lnTo>
                    <a:pt x="1369049" y="21149"/>
                  </a:lnTo>
                  <a:lnTo>
                    <a:pt x="1377282" y="19487"/>
                  </a:lnTo>
                  <a:lnTo>
                    <a:pt x="1384005" y="14955"/>
                  </a:lnTo>
                  <a:lnTo>
                    <a:pt x="1388537" y="8232"/>
                  </a:lnTo>
                  <a:lnTo>
                    <a:pt x="1390199" y="0"/>
                  </a:lnTo>
                  <a:lnTo>
                    <a:pt x="1390199" y="21149"/>
                  </a:lnTo>
                  <a:close/>
                </a:path>
                <a:path w="1432560" h="635000">
                  <a:moveTo>
                    <a:pt x="42299" y="634499"/>
                  </a:moveTo>
                  <a:lnTo>
                    <a:pt x="25834" y="631175"/>
                  </a:lnTo>
                  <a:lnTo>
                    <a:pt x="12389" y="622110"/>
                  </a:lnTo>
                  <a:lnTo>
                    <a:pt x="3324" y="608665"/>
                  </a:lnTo>
                  <a:lnTo>
                    <a:pt x="0" y="592199"/>
                  </a:lnTo>
                  <a:lnTo>
                    <a:pt x="0" y="84599"/>
                  </a:lnTo>
                  <a:lnTo>
                    <a:pt x="3324" y="68134"/>
                  </a:lnTo>
                  <a:lnTo>
                    <a:pt x="12389" y="54689"/>
                  </a:lnTo>
                  <a:lnTo>
                    <a:pt x="25834" y="45624"/>
                  </a:lnTo>
                  <a:lnTo>
                    <a:pt x="42299" y="42299"/>
                  </a:lnTo>
                  <a:lnTo>
                    <a:pt x="1390199" y="42299"/>
                  </a:lnTo>
                  <a:lnTo>
                    <a:pt x="1406665" y="38975"/>
                  </a:lnTo>
                  <a:lnTo>
                    <a:pt x="1420110" y="29910"/>
                  </a:lnTo>
                  <a:lnTo>
                    <a:pt x="1429175" y="16465"/>
                  </a:lnTo>
                  <a:lnTo>
                    <a:pt x="1432499" y="0"/>
                  </a:lnTo>
                  <a:lnTo>
                    <a:pt x="1432499" y="63449"/>
                  </a:lnTo>
                  <a:lnTo>
                    <a:pt x="63449" y="63449"/>
                  </a:lnTo>
                  <a:lnTo>
                    <a:pt x="55217" y="65112"/>
                  </a:lnTo>
                  <a:lnTo>
                    <a:pt x="48494" y="69644"/>
                  </a:lnTo>
                  <a:lnTo>
                    <a:pt x="43962" y="76367"/>
                  </a:lnTo>
                  <a:lnTo>
                    <a:pt x="42299" y="84599"/>
                  </a:lnTo>
                  <a:lnTo>
                    <a:pt x="42299" y="126899"/>
                  </a:lnTo>
                  <a:lnTo>
                    <a:pt x="1432499" y="126899"/>
                  </a:lnTo>
                  <a:lnTo>
                    <a:pt x="1432499" y="507599"/>
                  </a:lnTo>
                  <a:lnTo>
                    <a:pt x="1429175" y="524065"/>
                  </a:lnTo>
                  <a:lnTo>
                    <a:pt x="1420110" y="537510"/>
                  </a:lnTo>
                  <a:lnTo>
                    <a:pt x="1406665" y="546575"/>
                  </a:lnTo>
                  <a:lnTo>
                    <a:pt x="1390199" y="549899"/>
                  </a:lnTo>
                  <a:lnTo>
                    <a:pt x="84599" y="549899"/>
                  </a:lnTo>
                  <a:lnTo>
                    <a:pt x="84599" y="592199"/>
                  </a:lnTo>
                  <a:lnTo>
                    <a:pt x="81275" y="608665"/>
                  </a:lnTo>
                  <a:lnTo>
                    <a:pt x="72210" y="622110"/>
                  </a:lnTo>
                  <a:lnTo>
                    <a:pt x="58765" y="631175"/>
                  </a:lnTo>
                  <a:lnTo>
                    <a:pt x="42299" y="634499"/>
                  </a:lnTo>
                  <a:close/>
                </a:path>
                <a:path w="1432560" h="635000">
                  <a:moveTo>
                    <a:pt x="1432499" y="126899"/>
                  </a:moveTo>
                  <a:lnTo>
                    <a:pt x="42299" y="126899"/>
                  </a:lnTo>
                  <a:lnTo>
                    <a:pt x="58765" y="123575"/>
                  </a:lnTo>
                  <a:lnTo>
                    <a:pt x="72210" y="114510"/>
                  </a:lnTo>
                  <a:lnTo>
                    <a:pt x="81275" y="101065"/>
                  </a:lnTo>
                  <a:lnTo>
                    <a:pt x="84599" y="84599"/>
                  </a:lnTo>
                  <a:lnTo>
                    <a:pt x="82937" y="76367"/>
                  </a:lnTo>
                  <a:lnTo>
                    <a:pt x="78405" y="69644"/>
                  </a:lnTo>
                  <a:lnTo>
                    <a:pt x="71682" y="65112"/>
                  </a:lnTo>
                  <a:lnTo>
                    <a:pt x="63449" y="63449"/>
                  </a:lnTo>
                  <a:lnTo>
                    <a:pt x="1432499" y="63449"/>
                  </a:lnTo>
                  <a:lnTo>
                    <a:pt x="1432499" y="126899"/>
                  </a:lnTo>
                  <a:close/>
                </a:path>
              </a:pathLst>
            </a:custGeom>
            <a:solidFill>
              <a:srgbClr val="F1C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9550" y="1287137"/>
              <a:ext cx="1390650" cy="169545"/>
            </a:xfrm>
            <a:custGeom>
              <a:avLst/>
              <a:gdLst/>
              <a:ahLst/>
              <a:cxnLst/>
              <a:rect l="l" t="t" r="r" b="b"/>
              <a:pathLst>
                <a:path w="1390650" h="169544">
                  <a:moveTo>
                    <a:pt x="0" y="169199"/>
                  </a:moveTo>
                  <a:lnTo>
                    <a:pt x="0" y="126899"/>
                  </a:lnTo>
                  <a:lnTo>
                    <a:pt x="1662" y="118667"/>
                  </a:lnTo>
                  <a:lnTo>
                    <a:pt x="6194" y="111944"/>
                  </a:lnTo>
                  <a:lnTo>
                    <a:pt x="12917" y="107412"/>
                  </a:lnTo>
                  <a:lnTo>
                    <a:pt x="21149" y="105749"/>
                  </a:lnTo>
                  <a:lnTo>
                    <a:pt x="29382" y="107412"/>
                  </a:lnTo>
                  <a:lnTo>
                    <a:pt x="36105" y="111944"/>
                  </a:lnTo>
                  <a:lnTo>
                    <a:pt x="40637" y="118667"/>
                  </a:lnTo>
                  <a:lnTo>
                    <a:pt x="42299" y="126899"/>
                  </a:lnTo>
                  <a:lnTo>
                    <a:pt x="38975" y="143365"/>
                  </a:lnTo>
                  <a:lnTo>
                    <a:pt x="29910" y="156810"/>
                  </a:lnTo>
                  <a:lnTo>
                    <a:pt x="16465" y="165875"/>
                  </a:lnTo>
                  <a:lnTo>
                    <a:pt x="0" y="169199"/>
                  </a:lnTo>
                  <a:close/>
                </a:path>
                <a:path w="1390650" h="169544">
                  <a:moveTo>
                    <a:pt x="1326749" y="63449"/>
                  </a:moveTo>
                  <a:lnTo>
                    <a:pt x="1318517" y="61787"/>
                  </a:lnTo>
                  <a:lnTo>
                    <a:pt x="1311794" y="57255"/>
                  </a:lnTo>
                  <a:lnTo>
                    <a:pt x="1307262" y="50532"/>
                  </a:lnTo>
                  <a:lnTo>
                    <a:pt x="1305599" y="42299"/>
                  </a:lnTo>
                  <a:lnTo>
                    <a:pt x="1308924" y="25834"/>
                  </a:lnTo>
                  <a:lnTo>
                    <a:pt x="1317989" y="12389"/>
                  </a:lnTo>
                  <a:lnTo>
                    <a:pt x="1331434" y="3324"/>
                  </a:lnTo>
                  <a:lnTo>
                    <a:pt x="1347899" y="0"/>
                  </a:lnTo>
                  <a:lnTo>
                    <a:pt x="1364365" y="3324"/>
                  </a:lnTo>
                  <a:lnTo>
                    <a:pt x="1377810" y="12389"/>
                  </a:lnTo>
                  <a:lnTo>
                    <a:pt x="1386875" y="25834"/>
                  </a:lnTo>
                  <a:lnTo>
                    <a:pt x="1390199" y="42299"/>
                  </a:lnTo>
                  <a:lnTo>
                    <a:pt x="1347899" y="42299"/>
                  </a:lnTo>
                  <a:lnTo>
                    <a:pt x="1346237" y="50532"/>
                  </a:lnTo>
                  <a:lnTo>
                    <a:pt x="1341705" y="57255"/>
                  </a:lnTo>
                  <a:lnTo>
                    <a:pt x="1334982" y="61787"/>
                  </a:lnTo>
                  <a:lnTo>
                    <a:pt x="1326749" y="63449"/>
                  </a:lnTo>
                  <a:close/>
                </a:path>
                <a:path w="1390650" h="169544">
                  <a:moveTo>
                    <a:pt x="1347899" y="84599"/>
                  </a:moveTo>
                  <a:lnTo>
                    <a:pt x="1347899" y="42299"/>
                  </a:lnTo>
                  <a:lnTo>
                    <a:pt x="1390199" y="42299"/>
                  </a:lnTo>
                  <a:lnTo>
                    <a:pt x="1386875" y="58765"/>
                  </a:lnTo>
                  <a:lnTo>
                    <a:pt x="1377810" y="72210"/>
                  </a:lnTo>
                  <a:lnTo>
                    <a:pt x="1364365" y="81275"/>
                  </a:lnTo>
                  <a:lnTo>
                    <a:pt x="1347899" y="84599"/>
                  </a:lnTo>
                  <a:close/>
                </a:path>
              </a:pathLst>
            </a:custGeom>
            <a:solidFill>
              <a:srgbClr val="C09B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7250" y="1287137"/>
              <a:ext cx="1432560" cy="676910"/>
            </a:xfrm>
            <a:custGeom>
              <a:avLst/>
              <a:gdLst/>
              <a:ahLst/>
              <a:cxnLst/>
              <a:rect l="l" t="t" r="r" b="b"/>
              <a:pathLst>
                <a:path w="1432560" h="676910">
                  <a:moveTo>
                    <a:pt x="0" y="126899"/>
                  </a:moveTo>
                  <a:lnTo>
                    <a:pt x="3324" y="110434"/>
                  </a:lnTo>
                  <a:lnTo>
                    <a:pt x="12389" y="96989"/>
                  </a:lnTo>
                  <a:lnTo>
                    <a:pt x="25834" y="87924"/>
                  </a:lnTo>
                  <a:lnTo>
                    <a:pt x="42299" y="84599"/>
                  </a:lnTo>
                  <a:lnTo>
                    <a:pt x="1347899" y="84599"/>
                  </a:lnTo>
                  <a:lnTo>
                    <a:pt x="1347899" y="42299"/>
                  </a:lnTo>
                  <a:lnTo>
                    <a:pt x="1351224" y="25834"/>
                  </a:lnTo>
                  <a:lnTo>
                    <a:pt x="1360289" y="12389"/>
                  </a:lnTo>
                  <a:lnTo>
                    <a:pt x="1373734" y="3324"/>
                  </a:lnTo>
                  <a:lnTo>
                    <a:pt x="1390199" y="0"/>
                  </a:lnTo>
                  <a:lnTo>
                    <a:pt x="1406665" y="3324"/>
                  </a:lnTo>
                  <a:lnTo>
                    <a:pt x="1420110" y="12389"/>
                  </a:lnTo>
                  <a:lnTo>
                    <a:pt x="1429175" y="25834"/>
                  </a:lnTo>
                  <a:lnTo>
                    <a:pt x="1432499" y="42299"/>
                  </a:lnTo>
                  <a:lnTo>
                    <a:pt x="1432499" y="549899"/>
                  </a:lnTo>
                  <a:lnTo>
                    <a:pt x="1429175" y="566365"/>
                  </a:lnTo>
                  <a:lnTo>
                    <a:pt x="1420110" y="579810"/>
                  </a:lnTo>
                  <a:lnTo>
                    <a:pt x="1406665" y="588875"/>
                  </a:lnTo>
                  <a:lnTo>
                    <a:pt x="1390199" y="592199"/>
                  </a:lnTo>
                  <a:lnTo>
                    <a:pt x="84599" y="592199"/>
                  </a:lnTo>
                  <a:lnTo>
                    <a:pt x="84599" y="634499"/>
                  </a:lnTo>
                  <a:lnTo>
                    <a:pt x="81275" y="650965"/>
                  </a:lnTo>
                  <a:lnTo>
                    <a:pt x="72210" y="664410"/>
                  </a:lnTo>
                  <a:lnTo>
                    <a:pt x="58765" y="673475"/>
                  </a:lnTo>
                  <a:lnTo>
                    <a:pt x="42299" y="676799"/>
                  </a:lnTo>
                  <a:lnTo>
                    <a:pt x="25834" y="673475"/>
                  </a:lnTo>
                  <a:lnTo>
                    <a:pt x="12389" y="664410"/>
                  </a:lnTo>
                  <a:lnTo>
                    <a:pt x="3324" y="650965"/>
                  </a:lnTo>
                  <a:lnTo>
                    <a:pt x="0" y="634499"/>
                  </a:lnTo>
                  <a:lnTo>
                    <a:pt x="0" y="126899"/>
                  </a:lnTo>
                  <a:close/>
                </a:path>
                <a:path w="1432560" h="676910">
                  <a:moveTo>
                    <a:pt x="1347899" y="84599"/>
                  </a:moveTo>
                  <a:lnTo>
                    <a:pt x="1390199" y="84599"/>
                  </a:lnTo>
                  <a:lnTo>
                    <a:pt x="1406665" y="81275"/>
                  </a:lnTo>
                  <a:lnTo>
                    <a:pt x="1420110" y="72210"/>
                  </a:lnTo>
                  <a:lnTo>
                    <a:pt x="1429175" y="58765"/>
                  </a:lnTo>
                  <a:lnTo>
                    <a:pt x="1432499" y="42299"/>
                  </a:lnTo>
                </a:path>
                <a:path w="1432560" h="676910">
                  <a:moveTo>
                    <a:pt x="1390199" y="84599"/>
                  </a:moveTo>
                  <a:lnTo>
                    <a:pt x="1390199" y="42299"/>
                  </a:lnTo>
                  <a:lnTo>
                    <a:pt x="1388537" y="50532"/>
                  </a:lnTo>
                  <a:lnTo>
                    <a:pt x="1384005" y="57255"/>
                  </a:lnTo>
                  <a:lnTo>
                    <a:pt x="1377282" y="61787"/>
                  </a:lnTo>
                  <a:lnTo>
                    <a:pt x="1369049" y="63449"/>
                  </a:lnTo>
                  <a:lnTo>
                    <a:pt x="1360817" y="61787"/>
                  </a:lnTo>
                  <a:lnTo>
                    <a:pt x="1354094" y="57255"/>
                  </a:lnTo>
                  <a:lnTo>
                    <a:pt x="1349562" y="50532"/>
                  </a:lnTo>
                  <a:lnTo>
                    <a:pt x="1347899" y="42299"/>
                  </a:lnTo>
                </a:path>
              </a:pathLst>
            </a:custGeom>
            <a:ln w="9524">
              <a:solidFill>
                <a:srgbClr val="7F6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2487" y="1388124"/>
              <a:ext cx="94124" cy="7297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41850" y="1414037"/>
              <a:ext cx="0" cy="465455"/>
            </a:xfrm>
            <a:custGeom>
              <a:avLst/>
              <a:gdLst/>
              <a:ahLst/>
              <a:cxnLst/>
              <a:rect l="l" t="t" r="r" b="b"/>
              <a:pathLst>
                <a:path h="465455">
                  <a:moveTo>
                    <a:pt x="0" y="0"/>
                  </a:moveTo>
                  <a:lnTo>
                    <a:pt x="0" y="465299"/>
                  </a:lnTo>
                </a:path>
              </a:pathLst>
            </a:custGeom>
            <a:ln w="9524">
              <a:solidFill>
                <a:srgbClr val="7F6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91365" y="1500950"/>
            <a:ext cx="10071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1084</a:t>
            </a:r>
            <a:r>
              <a:rPr sz="1400" b="1" dirty="0">
                <a:solidFill>
                  <a:srgbClr val="134F5C"/>
                </a:solidFill>
                <a:latin typeface="Arial"/>
                <a:cs typeface="Arial"/>
              </a:rPr>
              <a:t>1</a:t>
            </a:r>
            <a:r>
              <a:rPr sz="1400" b="1" spc="-5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Apps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95337" y="2190487"/>
            <a:ext cx="1556385" cy="800735"/>
            <a:chOff x="795337" y="2190487"/>
            <a:chExt cx="1556385" cy="80073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5337" y="2190487"/>
              <a:ext cx="1556325" cy="80062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57250" y="2275650"/>
              <a:ext cx="1432560" cy="635000"/>
            </a:xfrm>
            <a:custGeom>
              <a:avLst/>
              <a:gdLst/>
              <a:ahLst/>
              <a:cxnLst/>
              <a:rect l="l" t="t" r="r" b="b"/>
              <a:pathLst>
                <a:path w="1432560" h="635000">
                  <a:moveTo>
                    <a:pt x="1390199" y="42299"/>
                  </a:moveTo>
                  <a:lnTo>
                    <a:pt x="1347899" y="42299"/>
                  </a:lnTo>
                  <a:lnTo>
                    <a:pt x="1347899" y="0"/>
                  </a:lnTo>
                  <a:lnTo>
                    <a:pt x="1349562" y="8232"/>
                  </a:lnTo>
                  <a:lnTo>
                    <a:pt x="1354094" y="14955"/>
                  </a:lnTo>
                  <a:lnTo>
                    <a:pt x="1360817" y="19487"/>
                  </a:lnTo>
                  <a:lnTo>
                    <a:pt x="1369049" y="21149"/>
                  </a:lnTo>
                  <a:lnTo>
                    <a:pt x="1390199" y="21149"/>
                  </a:lnTo>
                  <a:lnTo>
                    <a:pt x="1390199" y="42299"/>
                  </a:lnTo>
                  <a:close/>
                </a:path>
                <a:path w="1432560" h="635000">
                  <a:moveTo>
                    <a:pt x="1390199" y="21149"/>
                  </a:moveTo>
                  <a:lnTo>
                    <a:pt x="1369049" y="21149"/>
                  </a:lnTo>
                  <a:lnTo>
                    <a:pt x="1377282" y="19487"/>
                  </a:lnTo>
                  <a:lnTo>
                    <a:pt x="1384005" y="14955"/>
                  </a:lnTo>
                  <a:lnTo>
                    <a:pt x="1388537" y="8232"/>
                  </a:lnTo>
                  <a:lnTo>
                    <a:pt x="1390199" y="0"/>
                  </a:lnTo>
                  <a:lnTo>
                    <a:pt x="1390199" y="21149"/>
                  </a:lnTo>
                  <a:close/>
                </a:path>
                <a:path w="1432560" h="635000">
                  <a:moveTo>
                    <a:pt x="42299" y="634499"/>
                  </a:moveTo>
                  <a:lnTo>
                    <a:pt x="25834" y="631175"/>
                  </a:lnTo>
                  <a:lnTo>
                    <a:pt x="12389" y="622110"/>
                  </a:lnTo>
                  <a:lnTo>
                    <a:pt x="3324" y="608665"/>
                  </a:lnTo>
                  <a:lnTo>
                    <a:pt x="0" y="592199"/>
                  </a:lnTo>
                  <a:lnTo>
                    <a:pt x="0" y="84599"/>
                  </a:lnTo>
                  <a:lnTo>
                    <a:pt x="3324" y="68134"/>
                  </a:lnTo>
                  <a:lnTo>
                    <a:pt x="12389" y="54689"/>
                  </a:lnTo>
                  <a:lnTo>
                    <a:pt x="25834" y="45624"/>
                  </a:lnTo>
                  <a:lnTo>
                    <a:pt x="42299" y="42299"/>
                  </a:lnTo>
                  <a:lnTo>
                    <a:pt x="1390199" y="42299"/>
                  </a:lnTo>
                  <a:lnTo>
                    <a:pt x="1406665" y="38975"/>
                  </a:lnTo>
                  <a:lnTo>
                    <a:pt x="1420110" y="29910"/>
                  </a:lnTo>
                  <a:lnTo>
                    <a:pt x="1429175" y="16465"/>
                  </a:lnTo>
                  <a:lnTo>
                    <a:pt x="1432499" y="0"/>
                  </a:lnTo>
                  <a:lnTo>
                    <a:pt x="1432499" y="63449"/>
                  </a:lnTo>
                  <a:lnTo>
                    <a:pt x="63449" y="63449"/>
                  </a:lnTo>
                  <a:lnTo>
                    <a:pt x="55217" y="65112"/>
                  </a:lnTo>
                  <a:lnTo>
                    <a:pt x="48494" y="69644"/>
                  </a:lnTo>
                  <a:lnTo>
                    <a:pt x="43962" y="76367"/>
                  </a:lnTo>
                  <a:lnTo>
                    <a:pt x="42299" y="84599"/>
                  </a:lnTo>
                  <a:lnTo>
                    <a:pt x="42299" y="126899"/>
                  </a:lnTo>
                  <a:lnTo>
                    <a:pt x="1432499" y="126899"/>
                  </a:lnTo>
                  <a:lnTo>
                    <a:pt x="1432499" y="507599"/>
                  </a:lnTo>
                  <a:lnTo>
                    <a:pt x="1429175" y="524065"/>
                  </a:lnTo>
                  <a:lnTo>
                    <a:pt x="1420110" y="537510"/>
                  </a:lnTo>
                  <a:lnTo>
                    <a:pt x="1406665" y="546575"/>
                  </a:lnTo>
                  <a:lnTo>
                    <a:pt x="1390199" y="549899"/>
                  </a:lnTo>
                  <a:lnTo>
                    <a:pt x="84599" y="549899"/>
                  </a:lnTo>
                  <a:lnTo>
                    <a:pt x="84599" y="592199"/>
                  </a:lnTo>
                  <a:lnTo>
                    <a:pt x="81275" y="608665"/>
                  </a:lnTo>
                  <a:lnTo>
                    <a:pt x="72210" y="622110"/>
                  </a:lnTo>
                  <a:lnTo>
                    <a:pt x="58765" y="631175"/>
                  </a:lnTo>
                  <a:lnTo>
                    <a:pt x="42299" y="634499"/>
                  </a:lnTo>
                  <a:close/>
                </a:path>
                <a:path w="1432560" h="635000">
                  <a:moveTo>
                    <a:pt x="1432499" y="126899"/>
                  </a:moveTo>
                  <a:lnTo>
                    <a:pt x="42299" y="126899"/>
                  </a:lnTo>
                  <a:lnTo>
                    <a:pt x="58765" y="123575"/>
                  </a:lnTo>
                  <a:lnTo>
                    <a:pt x="72210" y="114510"/>
                  </a:lnTo>
                  <a:lnTo>
                    <a:pt x="81275" y="101065"/>
                  </a:lnTo>
                  <a:lnTo>
                    <a:pt x="84599" y="84599"/>
                  </a:lnTo>
                  <a:lnTo>
                    <a:pt x="82937" y="76367"/>
                  </a:lnTo>
                  <a:lnTo>
                    <a:pt x="78405" y="69644"/>
                  </a:lnTo>
                  <a:lnTo>
                    <a:pt x="71682" y="65112"/>
                  </a:lnTo>
                  <a:lnTo>
                    <a:pt x="63449" y="63449"/>
                  </a:lnTo>
                  <a:lnTo>
                    <a:pt x="1432499" y="63449"/>
                  </a:lnTo>
                  <a:lnTo>
                    <a:pt x="1432499" y="126899"/>
                  </a:lnTo>
                  <a:close/>
                </a:path>
              </a:pathLst>
            </a:custGeom>
            <a:solidFill>
              <a:srgbClr val="F1C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99550" y="2233350"/>
              <a:ext cx="1390650" cy="169545"/>
            </a:xfrm>
            <a:custGeom>
              <a:avLst/>
              <a:gdLst/>
              <a:ahLst/>
              <a:cxnLst/>
              <a:rect l="l" t="t" r="r" b="b"/>
              <a:pathLst>
                <a:path w="1390650" h="169544">
                  <a:moveTo>
                    <a:pt x="0" y="169199"/>
                  </a:moveTo>
                  <a:lnTo>
                    <a:pt x="0" y="126899"/>
                  </a:lnTo>
                  <a:lnTo>
                    <a:pt x="1662" y="118667"/>
                  </a:lnTo>
                  <a:lnTo>
                    <a:pt x="6194" y="111944"/>
                  </a:lnTo>
                  <a:lnTo>
                    <a:pt x="12917" y="107412"/>
                  </a:lnTo>
                  <a:lnTo>
                    <a:pt x="21149" y="105749"/>
                  </a:lnTo>
                  <a:lnTo>
                    <a:pt x="29382" y="107412"/>
                  </a:lnTo>
                  <a:lnTo>
                    <a:pt x="36105" y="111944"/>
                  </a:lnTo>
                  <a:lnTo>
                    <a:pt x="40637" y="118667"/>
                  </a:lnTo>
                  <a:lnTo>
                    <a:pt x="42299" y="126899"/>
                  </a:lnTo>
                  <a:lnTo>
                    <a:pt x="38975" y="143365"/>
                  </a:lnTo>
                  <a:lnTo>
                    <a:pt x="29910" y="156810"/>
                  </a:lnTo>
                  <a:lnTo>
                    <a:pt x="16465" y="165875"/>
                  </a:lnTo>
                  <a:lnTo>
                    <a:pt x="0" y="169199"/>
                  </a:lnTo>
                  <a:close/>
                </a:path>
                <a:path w="1390650" h="169544">
                  <a:moveTo>
                    <a:pt x="1326749" y="63449"/>
                  </a:moveTo>
                  <a:lnTo>
                    <a:pt x="1318517" y="61787"/>
                  </a:lnTo>
                  <a:lnTo>
                    <a:pt x="1311794" y="57255"/>
                  </a:lnTo>
                  <a:lnTo>
                    <a:pt x="1307262" y="50532"/>
                  </a:lnTo>
                  <a:lnTo>
                    <a:pt x="1305599" y="42299"/>
                  </a:lnTo>
                  <a:lnTo>
                    <a:pt x="1308924" y="25834"/>
                  </a:lnTo>
                  <a:lnTo>
                    <a:pt x="1317989" y="12389"/>
                  </a:lnTo>
                  <a:lnTo>
                    <a:pt x="1331434" y="3324"/>
                  </a:lnTo>
                  <a:lnTo>
                    <a:pt x="1347899" y="0"/>
                  </a:lnTo>
                  <a:lnTo>
                    <a:pt x="1364365" y="3324"/>
                  </a:lnTo>
                  <a:lnTo>
                    <a:pt x="1377810" y="12389"/>
                  </a:lnTo>
                  <a:lnTo>
                    <a:pt x="1386875" y="25834"/>
                  </a:lnTo>
                  <a:lnTo>
                    <a:pt x="1390199" y="42299"/>
                  </a:lnTo>
                  <a:lnTo>
                    <a:pt x="1347899" y="42299"/>
                  </a:lnTo>
                  <a:lnTo>
                    <a:pt x="1346237" y="50532"/>
                  </a:lnTo>
                  <a:lnTo>
                    <a:pt x="1341705" y="57255"/>
                  </a:lnTo>
                  <a:lnTo>
                    <a:pt x="1334982" y="61787"/>
                  </a:lnTo>
                  <a:lnTo>
                    <a:pt x="1326749" y="63449"/>
                  </a:lnTo>
                  <a:close/>
                </a:path>
                <a:path w="1390650" h="169544">
                  <a:moveTo>
                    <a:pt x="1347899" y="84599"/>
                  </a:moveTo>
                  <a:lnTo>
                    <a:pt x="1347899" y="42299"/>
                  </a:lnTo>
                  <a:lnTo>
                    <a:pt x="1390199" y="42299"/>
                  </a:lnTo>
                  <a:lnTo>
                    <a:pt x="1386875" y="58765"/>
                  </a:lnTo>
                  <a:lnTo>
                    <a:pt x="1377810" y="72210"/>
                  </a:lnTo>
                  <a:lnTo>
                    <a:pt x="1364365" y="81275"/>
                  </a:lnTo>
                  <a:lnTo>
                    <a:pt x="1347899" y="84599"/>
                  </a:lnTo>
                  <a:close/>
                </a:path>
              </a:pathLst>
            </a:custGeom>
            <a:solidFill>
              <a:srgbClr val="C09B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57250" y="2233350"/>
              <a:ext cx="1432560" cy="676910"/>
            </a:xfrm>
            <a:custGeom>
              <a:avLst/>
              <a:gdLst/>
              <a:ahLst/>
              <a:cxnLst/>
              <a:rect l="l" t="t" r="r" b="b"/>
              <a:pathLst>
                <a:path w="1432560" h="676910">
                  <a:moveTo>
                    <a:pt x="0" y="126899"/>
                  </a:moveTo>
                  <a:lnTo>
                    <a:pt x="3324" y="110434"/>
                  </a:lnTo>
                  <a:lnTo>
                    <a:pt x="12389" y="96989"/>
                  </a:lnTo>
                  <a:lnTo>
                    <a:pt x="25834" y="87924"/>
                  </a:lnTo>
                  <a:lnTo>
                    <a:pt x="42299" y="84599"/>
                  </a:lnTo>
                  <a:lnTo>
                    <a:pt x="1347899" y="84599"/>
                  </a:lnTo>
                  <a:lnTo>
                    <a:pt x="1347899" y="42299"/>
                  </a:lnTo>
                  <a:lnTo>
                    <a:pt x="1351224" y="25834"/>
                  </a:lnTo>
                  <a:lnTo>
                    <a:pt x="1360289" y="12389"/>
                  </a:lnTo>
                  <a:lnTo>
                    <a:pt x="1373734" y="3324"/>
                  </a:lnTo>
                  <a:lnTo>
                    <a:pt x="1390199" y="0"/>
                  </a:lnTo>
                  <a:lnTo>
                    <a:pt x="1406665" y="3324"/>
                  </a:lnTo>
                  <a:lnTo>
                    <a:pt x="1420110" y="12389"/>
                  </a:lnTo>
                  <a:lnTo>
                    <a:pt x="1429175" y="25834"/>
                  </a:lnTo>
                  <a:lnTo>
                    <a:pt x="1432499" y="42299"/>
                  </a:lnTo>
                  <a:lnTo>
                    <a:pt x="1432499" y="549899"/>
                  </a:lnTo>
                  <a:lnTo>
                    <a:pt x="1429175" y="566365"/>
                  </a:lnTo>
                  <a:lnTo>
                    <a:pt x="1420110" y="579810"/>
                  </a:lnTo>
                  <a:lnTo>
                    <a:pt x="1406665" y="588875"/>
                  </a:lnTo>
                  <a:lnTo>
                    <a:pt x="1390199" y="592199"/>
                  </a:lnTo>
                  <a:lnTo>
                    <a:pt x="84599" y="592199"/>
                  </a:lnTo>
                  <a:lnTo>
                    <a:pt x="84599" y="634499"/>
                  </a:lnTo>
                  <a:lnTo>
                    <a:pt x="81275" y="650965"/>
                  </a:lnTo>
                  <a:lnTo>
                    <a:pt x="72210" y="664410"/>
                  </a:lnTo>
                  <a:lnTo>
                    <a:pt x="58765" y="673475"/>
                  </a:lnTo>
                  <a:lnTo>
                    <a:pt x="42299" y="676799"/>
                  </a:lnTo>
                  <a:lnTo>
                    <a:pt x="25834" y="673475"/>
                  </a:lnTo>
                  <a:lnTo>
                    <a:pt x="12389" y="664410"/>
                  </a:lnTo>
                  <a:lnTo>
                    <a:pt x="3324" y="650965"/>
                  </a:lnTo>
                  <a:lnTo>
                    <a:pt x="0" y="634499"/>
                  </a:lnTo>
                  <a:lnTo>
                    <a:pt x="0" y="126899"/>
                  </a:lnTo>
                  <a:close/>
                </a:path>
                <a:path w="1432560" h="676910">
                  <a:moveTo>
                    <a:pt x="1347899" y="84599"/>
                  </a:moveTo>
                  <a:lnTo>
                    <a:pt x="1390199" y="84599"/>
                  </a:lnTo>
                  <a:lnTo>
                    <a:pt x="1406665" y="81275"/>
                  </a:lnTo>
                  <a:lnTo>
                    <a:pt x="1420110" y="72210"/>
                  </a:lnTo>
                  <a:lnTo>
                    <a:pt x="1429175" y="58765"/>
                  </a:lnTo>
                  <a:lnTo>
                    <a:pt x="1432499" y="42299"/>
                  </a:lnTo>
                </a:path>
                <a:path w="1432560" h="676910">
                  <a:moveTo>
                    <a:pt x="1390199" y="84599"/>
                  </a:moveTo>
                  <a:lnTo>
                    <a:pt x="1390199" y="42299"/>
                  </a:lnTo>
                  <a:lnTo>
                    <a:pt x="1388537" y="50532"/>
                  </a:lnTo>
                  <a:lnTo>
                    <a:pt x="1384005" y="57255"/>
                  </a:lnTo>
                  <a:lnTo>
                    <a:pt x="1377282" y="61787"/>
                  </a:lnTo>
                  <a:lnTo>
                    <a:pt x="1369049" y="63449"/>
                  </a:lnTo>
                  <a:lnTo>
                    <a:pt x="1360817" y="61787"/>
                  </a:lnTo>
                  <a:lnTo>
                    <a:pt x="1354094" y="57255"/>
                  </a:lnTo>
                  <a:lnTo>
                    <a:pt x="1349562" y="50532"/>
                  </a:lnTo>
                  <a:lnTo>
                    <a:pt x="1347899" y="42299"/>
                  </a:lnTo>
                </a:path>
              </a:pathLst>
            </a:custGeom>
            <a:ln w="9524">
              <a:solidFill>
                <a:srgbClr val="7F6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2487" y="2334337"/>
              <a:ext cx="94124" cy="7297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941850" y="2360250"/>
              <a:ext cx="0" cy="465455"/>
            </a:xfrm>
            <a:custGeom>
              <a:avLst/>
              <a:gdLst/>
              <a:ahLst/>
              <a:cxnLst/>
              <a:rect l="l" t="t" r="r" b="b"/>
              <a:pathLst>
                <a:path h="465455">
                  <a:moveTo>
                    <a:pt x="0" y="0"/>
                  </a:moveTo>
                  <a:lnTo>
                    <a:pt x="0" y="465299"/>
                  </a:lnTo>
                </a:path>
              </a:pathLst>
            </a:custGeom>
            <a:ln w="9524">
              <a:solidFill>
                <a:srgbClr val="7F6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78348" y="2447163"/>
            <a:ext cx="103314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13</a:t>
            </a:r>
            <a:r>
              <a:rPr sz="1400" b="1" spc="-7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Columns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8049" y="3437497"/>
            <a:ext cx="18141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Different</a:t>
            </a:r>
            <a:r>
              <a:rPr sz="1600" spc="-3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Data</a:t>
            </a:r>
            <a:r>
              <a:rPr sz="1600" spc="-3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types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3946" y="3681336"/>
            <a:ext cx="100838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100"/>
              </a:spcBef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String</a:t>
            </a:r>
            <a:endParaRPr sz="1600">
              <a:latin typeface="Arial MT"/>
              <a:cs typeface="Arial MT"/>
            </a:endParaRPr>
          </a:p>
          <a:p>
            <a:pPr marL="363855" indent="-351790">
              <a:lnSpc>
                <a:spcPct val="100000"/>
              </a:lnSpc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Integer</a:t>
            </a:r>
            <a:endParaRPr sz="1600">
              <a:latin typeface="Arial MT"/>
              <a:cs typeface="Arial MT"/>
            </a:endParaRPr>
          </a:p>
          <a:p>
            <a:pPr marL="363855" indent="-351790">
              <a:lnSpc>
                <a:spcPct val="100000"/>
              </a:lnSpc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Float</a:t>
            </a:r>
            <a:endParaRPr sz="1600">
              <a:latin typeface="Arial MT"/>
              <a:cs typeface="Arial MT"/>
            </a:endParaRPr>
          </a:p>
          <a:p>
            <a:pPr marL="363855" indent="-351790">
              <a:lnSpc>
                <a:spcPct val="100000"/>
              </a:lnSpc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Object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14825" y="1206096"/>
            <a:ext cx="9575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134F5C"/>
                </a:solidFill>
                <a:latin typeface="Roboto"/>
                <a:cs typeface="Roboto"/>
              </a:rPr>
              <a:t>Features:-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155315" indent="-336550">
              <a:lnSpc>
                <a:spcPct val="100000"/>
              </a:lnSpc>
              <a:spcBef>
                <a:spcPts val="350"/>
              </a:spcBef>
              <a:buFont typeface="Arial MT"/>
              <a:buChar char="●"/>
              <a:tabLst>
                <a:tab pos="3154680" algn="l"/>
                <a:tab pos="3155950" algn="l"/>
              </a:tabLst>
            </a:pPr>
            <a:r>
              <a:rPr b="1" spc="15" dirty="0">
                <a:latin typeface="Roboto"/>
                <a:cs typeface="Roboto"/>
              </a:rPr>
              <a:t>A</a:t>
            </a:r>
            <a:r>
              <a:rPr b="1" spc="-10" dirty="0">
                <a:latin typeface="Roboto"/>
                <a:cs typeface="Roboto"/>
              </a:rPr>
              <a:t>p</a:t>
            </a:r>
            <a:r>
              <a:rPr b="1" spc="-5" dirty="0">
                <a:latin typeface="Roboto"/>
                <a:cs typeface="Roboto"/>
              </a:rPr>
              <a:t>p </a:t>
            </a:r>
            <a:r>
              <a:rPr spc="-245" dirty="0"/>
              <a:t>-</a:t>
            </a:r>
            <a:r>
              <a:rPr spc="-5" dirty="0"/>
              <a:t> </a:t>
            </a:r>
            <a:r>
              <a:rPr spc="-10" dirty="0"/>
              <a:t>nam</a:t>
            </a:r>
            <a:r>
              <a:rPr spc="-5" dirty="0"/>
              <a:t>e </a:t>
            </a:r>
            <a:r>
              <a:rPr spc="10" dirty="0"/>
              <a:t>of</a:t>
            </a:r>
            <a:r>
              <a:rPr spc="-5" dirty="0"/>
              <a:t> </a:t>
            </a:r>
            <a:r>
              <a:rPr spc="-15" dirty="0"/>
              <a:t>the</a:t>
            </a:r>
            <a:r>
              <a:rPr spc="-5" dirty="0"/>
              <a:t> </a:t>
            </a:r>
            <a:r>
              <a:rPr spc="-15" dirty="0"/>
              <a:t>app</a:t>
            </a:r>
          </a:p>
          <a:p>
            <a:pPr marL="3155315" indent="-336550">
              <a:lnSpc>
                <a:spcPct val="100000"/>
              </a:lnSpc>
              <a:spcBef>
                <a:spcPts val="250"/>
              </a:spcBef>
              <a:buFont typeface="Arial MT"/>
              <a:buChar char="●"/>
              <a:tabLst>
                <a:tab pos="3154680" algn="l"/>
                <a:tab pos="3155950" algn="l"/>
              </a:tabLst>
            </a:pPr>
            <a:r>
              <a:rPr b="1" dirty="0">
                <a:latin typeface="Roboto"/>
                <a:cs typeface="Roboto"/>
              </a:rPr>
              <a:t>Catego</a:t>
            </a:r>
            <a:r>
              <a:rPr b="1" spc="15" dirty="0">
                <a:latin typeface="Roboto"/>
                <a:cs typeface="Roboto"/>
              </a:rPr>
              <a:t>r</a:t>
            </a:r>
            <a:r>
              <a:rPr b="1" spc="-15" dirty="0">
                <a:latin typeface="Roboto"/>
                <a:cs typeface="Roboto"/>
              </a:rPr>
              <a:t>y</a:t>
            </a:r>
            <a:r>
              <a:rPr b="1" spc="-5" dirty="0">
                <a:latin typeface="Roboto"/>
                <a:cs typeface="Roboto"/>
              </a:rPr>
              <a:t> </a:t>
            </a:r>
            <a:r>
              <a:rPr spc="-245" dirty="0"/>
              <a:t>-</a:t>
            </a:r>
            <a:r>
              <a:rPr spc="-5" dirty="0"/>
              <a:t> </a:t>
            </a:r>
            <a:r>
              <a:rPr spc="-15" dirty="0"/>
              <a:t>catego</a:t>
            </a:r>
            <a:r>
              <a:rPr spc="5" dirty="0"/>
              <a:t>r</a:t>
            </a:r>
            <a:r>
              <a:rPr spc="-45" dirty="0"/>
              <a:t>y</a:t>
            </a:r>
            <a:r>
              <a:rPr spc="-5" dirty="0"/>
              <a:t> </a:t>
            </a:r>
            <a:r>
              <a:rPr spc="10" dirty="0"/>
              <a:t>of</a:t>
            </a:r>
            <a:r>
              <a:rPr spc="-5" dirty="0"/>
              <a:t> </a:t>
            </a:r>
            <a:r>
              <a:rPr spc="-15" dirty="0"/>
              <a:t>the</a:t>
            </a:r>
            <a:r>
              <a:rPr spc="-5" dirty="0"/>
              <a:t> </a:t>
            </a:r>
            <a:r>
              <a:rPr spc="-15" dirty="0"/>
              <a:t>app</a:t>
            </a:r>
          </a:p>
          <a:p>
            <a:pPr marL="3155315" indent="-336550">
              <a:lnSpc>
                <a:spcPct val="100000"/>
              </a:lnSpc>
              <a:spcBef>
                <a:spcPts val="254"/>
              </a:spcBef>
              <a:buFont typeface="Arial MT"/>
              <a:buChar char="●"/>
              <a:tabLst>
                <a:tab pos="3154680" algn="l"/>
                <a:tab pos="3155950" algn="l"/>
              </a:tabLst>
            </a:pPr>
            <a:r>
              <a:rPr b="1" spc="-10" dirty="0">
                <a:latin typeface="Roboto"/>
                <a:cs typeface="Roboto"/>
              </a:rPr>
              <a:t>Ratin</a:t>
            </a:r>
            <a:r>
              <a:rPr b="1" spc="-5" dirty="0">
                <a:latin typeface="Roboto"/>
                <a:cs typeface="Roboto"/>
              </a:rPr>
              <a:t>g </a:t>
            </a:r>
            <a:r>
              <a:rPr spc="-245" dirty="0"/>
              <a:t>-</a:t>
            </a:r>
            <a:r>
              <a:rPr spc="-5" dirty="0"/>
              <a:t> </a:t>
            </a:r>
            <a:r>
              <a:rPr spc="-15" dirty="0"/>
              <a:t>ap</a:t>
            </a:r>
            <a:r>
              <a:rPr spc="-35" dirty="0"/>
              <a:t>p</a:t>
            </a:r>
            <a:r>
              <a:rPr spc="-120" dirty="0"/>
              <a:t>'</a:t>
            </a:r>
            <a:r>
              <a:rPr spc="-15" dirty="0"/>
              <a:t>s</a:t>
            </a:r>
            <a:r>
              <a:rPr spc="-5" dirty="0"/>
              <a:t> </a:t>
            </a:r>
            <a:r>
              <a:rPr spc="-50" dirty="0"/>
              <a:t>r</a:t>
            </a:r>
            <a:r>
              <a:rPr spc="-20" dirty="0"/>
              <a:t>ating</a:t>
            </a:r>
            <a:r>
              <a:rPr spc="-5" dirty="0"/>
              <a:t> </a:t>
            </a:r>
            <a:r>
              <a:rPr spc="-25" dirty="0"/>
              <a:t>b</a:t>
            </a:r>
            <a:r>
              <a:rPr spc="-45" dirty="0"/>
              <a:t>y</a:t>
            </a:r>
            <a:r>
              <a:rPr spc="-5" dirty="0"/>
              <a:t> </a:t>
            </a:r>
            <a:r>
              <a:rPr spc="-15" dirty="0"/>
              <a:t>the</a:t>
            </a:r>
            <a:r>
              <a:rPr spc="-5" dirty="0"/>
              <a:t> </a:t>
            </a:r>
            <a:r>
              <a:rPr spc="-20" dirty="0"/>
              <a:t>user</a:t>
            </a:r>
            <a:r>
              <a:rPr spc="-15" dirty="0"/>
              <a:t>s</a:t>
            </a:r>
            <a:r>
              <a:rPr spc="-5" dirty="0"/>
              <a:t> </a:t>
            </a:r>
            <a:r>
              <a:rPr spc="-20" dirty="0"/>
              <a:t>ou</a:t>
            </a:r>
            <a:r>
              <a:rPr spc="-10" dirty="0"/>
              <a:t>t</a:t>
            </a:r>
            <a:r>
              <a:rPr spc="-5" dirty="0"/>
              <a:t> </a:t>
            </a:r>
            <a:r>
              <a:rPr spc="10" dirty="0"/>
              <a:t>of</a:t>
            </a:r>
            <a:r>
              <a:rPr spc="-5" dirty="0"/>
              <a:t> 5</a:t>
            </a:r>
          </a:p>
          <a:p>
            <a:pPr marL="3155315" indent="-336550">
              <a:lnSpc>
                <a:spcPct val="100000"/>
              </a:lnSpc>
              <a:spcBef>
                <a:spcPts val="250"/>
              </a:spcBef>
              <a:buFont typeface="Arial MT"/>
              <a:buChar char="●"/>
              <a:tabLst>
                <a:tab pos="3154680" algn="l"/>
                <a:tab pos="3155950" algn="l"/>
              </a:tabLst>
            </a:pPr>
            <a:r>
              <a:rPr b="1" spc="5" dirty="0">
                <a:latin typeface="Roboto"/>
                <a:cs typeface="Roboto"/>
              </a:rPr>
              <a:t>R</a:t>
            </a:r>
            <a:r>
              <a:rPr b="1" dirty="0">
                <a:latin typeface="Roboto"/>
                <a:cs typeface="Roboto"/>
              </a:rPr>
              <a:t>e</a:t>
            </a:r>
            <a:r>
              <a:rPr b="1" spc="-5" dirty="0">
                <a:latin typeface="Roboto"/>
                <a:cs typeface="Roboto"/>
              </a:rPr>
              <a:t>view</a:t>
            </a:r>
            <a:r>
              <a:rPr b="1" dirty="0">
                <a:latin typeface="Roboto"/>
                <a:cs typeface="Roboto"/>
              </a:rPr>
              <a:t>s</a:t>
            </a:r>
            <a:r>
              <a:rPr b="1" spc="-5" dirty="0">
                <a:latin typeface="Roboto"/>
                <a:cs typeface="Roboto"/>
              </a:rPr>
              <a:t> </a:t>
            </a:r>
            <a:r>
              <a:rPr spc="-245" dirty="0"/>
              <a:t>-</a:t>
            </a:r>
            <a:r>
              <a:rPr spc="-5" dirty="0"/>
              <a:t> </a:t>
            </a:r>
            <a:r>
              <a:rPr spc="-20" dirty="0"/>
              <a:t>numbe</a:t>
            </a:r>
            <a:r>
              <a:rPr spc="-10" dirty="0"/>
              <a:t>r</a:t>
            </a:r>
            <a:r>
              <a:rPr spc="-5" dirty="0"/>
              <a:t> </a:t>
            </a:r>
            <a:r>
              <a:rPr spc="10" dirty="0"/>
              <a:t>of</a:t>
            </a:r>
            <a:r>
              <a:rPr spc="-5" dirty="0"/>
              <a:t> </a:t>
            </a:r>
            <a:r>
              <a:rPr spc="-15" dirty="0"/>
              <a:t>the</a:t>
            </a:r>
            <a:r>
              <a:rPr spc="-5" dirty="0"/>
              <a:t> </a:t>
            </a:r>
            <a:r>
              <a:rPr spc="-15" dirty="0"/>
              <a:t>ap</a:t>
            </a:r>
            <a:r>
              <a:rPr spc="-35" dirty="0"/>
              <a:t>p</a:t>
            </a:r>
            <a:r>
              <a:rPr spc="-120" dirty="0"/>
              <a:t>'</a:t>
            </a:r>
            <a:r>
              <a:rPr spc="-15" dirty="0"/>
              <a:t>s</a:t>
            </a:r>
            <a:r>
              <a:rPr spc="-5" dirty="0"/>
              <a:t> </a:t>
            </a:r>
            <a:r>
              <a:rPr spc="-35" dirty="0"/>
              <a:t>r</a:t>
            </a:r>
            <a:r>
              <a:rPr spc="-5" dirty="0"/>
              <a:t>e</a:t>
            </a:r>
            <a:r>
              <a:rPr spc="-15" dirty="0"/>
              <a:t>views</a:t>
            </a:r>
          </a:p>
          <a:p>
            <a:pPr marL="3155315" indent="-336550">
              <a:lnSpc>
                <a:spcPct val="100000"/>
              </a:lnSpc>
              <a:spcBef>
                <a:spcPts val="254"/>
              </a:spcBef>
              <a:buFont typeface="Arial MT"/>
              <a:buChar char="●"/>
              <a:tabLst>
                <a:tab pos="3154680" algn="l"/>
                <a:tab pos="3155950" algn="l"/>
              </a:tabLst>
            </a:pPr>
            <a:r>
              <a:rPr b="1" spc="-10" dirty="0">
                <a:latin typeface="Roboto"/>
                <a:cs typeface="Roboto"/>
              </a:rPr>
              <a:t>Si</a:t>
            </a:r>
            <a:r>
              <a:rPr b="1" spc="-20" dirty="0">
                <a:latin typeface="Roboto"/>
                <a:cs typeface="Roboto"/>
              </a:rPr>
              <a:t>z</a:t>
            </a:r>
            <a:r>
              <a:rPr b="1" spc="20" dirty="0">
                <a:latin typeface="Roboto"/>
                <a:cs typeface="Roboto"/>
              </a:rPr>
              <a:t>e</a:t>
            </a:r>
            <a:r>
              <a:rPr b="1" spc="-5" dirty="0">
                <a:latin typeface="Roboto"/>
                <a:cs typeface="Roboto"/>
              </a:rPr>
              <a:t> </a:t>
            </a:r>
            <a:r>
              <a:rPr spc="-245" dirty="0"/>
              <a:t>-</a:t>
            </a:r>
            <a:r>
              <a:rPr spc="-5" dirty="0"/>
              <a:t> </a:t>
            </a:r>
            <a:r>
              <a:rPr spc="-20" dirty="0"/>
              <a:t>si</a:t>
            </a:r>
            <a:r>
              <a:rPr spc="-30" dirty="0"/>
              <a:t>z</a:t>
            </a:r>
            <a:r>
              <a:rPr spc="5" dirty="0"/>
              <a:t>e</a:t>
            </a:r>
            <a:r>
              <a:rPr spc="-5" dirty="0"/>
              <a:t> </a:t>
            </a:r>
            <a:r>
              <a:rPr spc="10" dirty="0"/>
              <a:t>of</a:t>
            </a:r>
            <a:r>
              <a:rPr spc="-5" dirty="0"/>
              <a:t> </a:t>
            </a:r>
            <a:r>
              <a:rPr spc="-15" dirty="0"/>
              <a:t>the</a:t>
            </a:r>
            <a:r>
              <a:rPr spc="-5" dirty="0"/>
              <a:t> </a:t>
            </a:r>
            <a:r>
              <a:rPr spc="-15" dirty="0"/>
              <a:t>app</a:t>
            </a:r>
          </a:p>
          <a:p>
            <a:pPr marL="3155315" indent="-336550">
              <a:lnSpc>
                <a:spcPct val="100000"/>
              </a:lnSpc>
              <a:spcBef>
                <a:spcPts val="250"/>
              </a:spcBef>
              <a:buFont typeface="Arial MT"/>
              <a:buChar char="●"/>
              <a:tabLst>
                <a:tab pos="3154680" algn="l"/>
                <a:tab pos="3155950" algn="l"/>
              </a:tabLst>
            </a:pPr>
            <a:r>
              <a:rPr b="1" spc="-10" dirty="0">
                <a:latin typeface="Roboto"/>
                <a:cs typeface="Roboto"/>
              </a:rPr>
              <a:t>Installs</a:t>
            </a:r>
            <a:r>
              <a:rPr b="1" spc="-5" dirty="0">
                <a:latin typeface="Roboto"/>
                <a:cs typeface="Roboto"/>
              </a:rPr>
              <a:t> </a:t>
            </a:r>
            <a:r>
              <a:rPr spc="-245" dirty="0"/>
              <a:t>-</a:t>
            </a:r>
            <a:r>
              <a:rPr spc="-5" dirty="0"/>
              <a:t> </a:t>
            </a:r>
            <a:r>
              <a:rPr spc="-20" dirty="0"/>
              <a:t>numbe</a:t>
            </a:r>
            <a:r>
              <a:rPr spc="-10" dirty="0"/>
              <a:t>r</a:t>
            </a:r>
            <a:r>
              <a:rPr spc="-5" dirty="0"/>
              <a:t> </a:t>
            </a:r>
            <a:r>
              <a:rPr spc="10" dirty="0"/>
              <a:t>of</a:t>
            </a:r>
            <a:r>
              <a:rPr spc="-5" dirty="0"/>
              <a:t> </a:t>
            </a:r>
            <a:r>
              <a:rPr spc="-20" dirty="0"/>
              <a:t>installs</a:t>
            </a:r>
            <a:r>
              <a:rPr spc="-5" dirty="0"/>
              <a:t> </a:t>
            </a:r>
            <a:r>
              <a:rPr spc="10" dirty="0"/>
              <a:t>of</a:t>
            </a:r>
            <a:r>
              <a:rPr spc="-5" dirty="0"/>
              <a:t> </a:t>
            </a:r>
            <a:r>
              <a:rPr spc="-15" dirty="0"/>
              <a:t>the</a:t>
            </a:r>
            <a:r>
              <a:rPr spc="-5" dirty="0"/>
              <a:t> </a:t>
            </a:r>
            <a:r>
              <a:rPr spc="-15" dirty="0"/>
              <a:t>app</a:t>
            </a:r>
          </a:p>
          <a:p>
            <a:pPr marL="3155315" indent="-336550">
              <a:lnSpc>
                <a:spcPct val="100000"/>
              </a:lnSpc>
              <a:spcBef>
                <a:spcPts val="250"/>
              </a:spcBef>
              <a:buFont typeface="Arial MT"/>
              <a:buChar char="●"/>
              <a:tabLst>
                <a:tab pos="3154680" algn="l"/>
                <a:tab pos="3155950" algn="l"/>
              </a:tabLst>
            </a:pPr>
            <a:r>
              <a:rPr b="1" dirty="0">
                <a:latin typeface="Roboto"/>
                <a:cs typeface="Roboto"/>
              </a:rPr>
              <a:t>T</a:t>
            </a:r>
            <a:r>
              <a:rPr b="1" spc="-5" dirty="0">
                <a:latin typeface="Roboto"/>
                <a:cs typeface="Roboto"/>
              </a:rPr>
              <a:t>yp</a:t>
            </a:r>
            <a:r>
              <a:rPr b="1" dirty="0">
                <a:latin typeface="Roboto"/>
                <a:cs typeface="Roboto"/>
              </a:rPr>
              <a:t>e</a:t>
            </a:r>
            <a:r>
              <a:rPr b="1" spc="-5" dirty="0">
                <a:latin typeface="Roboto"/>
                <a:cs typeface="Roboto"/>
              </a:rPr>
              <a:t> </a:t>
            </a:r>
            <a:r>
              <a:rPr spc="-245" dirty="0"/>
              <a:t>-</a:t>
            </a:r>
            <a:r>
              <a:rPr spc="-5" dirty="0"/>
              <a:t> </a:t>
            </a:r>
            <a:r>
              <a:rPr spc="-20" dirty="0"/>
              <a:t>whethe</a:t>
            </a:r>
            <a:r>
              <a:rPr spc="-10" dirty="0"/>
              <a:t>r</a:t>
            </a:r>
            <a:r>
              <a:rPr spc="-5" dirty="0"/>
              <a:t> </a:t>
            </a:r>
            <a:r>
              <a:rPr spc="-15" dirty="0"/>
              <a:t>the</a:t>
            </a:r>
            <a:r>
              <a:rPr spc="-5" dirty="0"/>
              <a:t> </a:t>
            </a:r>
            <a:r>
              <a:rPr spc="-15" dirty="0"/>
              <a:t>ap</a:t>
            </a:r>
            <a:r>
              <a:rPr spc="-10" dirty="0"/>
              <a:t>p</a:t>
            </a:r>
            <a:r>
              <a:rPr spc="-5" dirty="0"/>
              <a:t> </a:t>
            </a:r>
            <a:r>
              <a:rPr spc="-15" dirty="0"/>
              <a:t>i</a:t>
            </a:r>
            <a:r>
              <a:rPr spc="-20" dirty="0"/>
              <a:t>s</a:t>
            </a:r>
            <a:r>
              <a:rPr spc="-5" dirty="0"/>
              <a:t> f</a:t>
            </a:r>
            <a:r>
              <a:rPr spc="-15" dirty="0"/>
              <a:t>r</a:t>
            </a:r>
            <a:r>
              <a:rPr dirty="0"/>
              <a:t>e</a:t>
            </a:r>
            <a:r>
              <a:rPr spc="5" dirty="0"/>
              <a:t>e</a:t>
            </a:r>
            <a:r>
              <a:rPr spc="-5" dirty="0"/>
              <a:t> </a:t>
            </a:r>
            <a:r>
              <a:rPr spc="-15" dirty="0"/>
              <a:t>o</a:t>
            </a:r>
            <a:r>
              <a:rPr spc="-10" dirty="0"/>
              <a:t>r</a:t>
            </a:r>
            <a:r>
              <a:rPr spc="-5" dirty="0"/>
              <a:t> </a:t>
            </a:r>
            <a:r>
              <a:rPr spc="-10" dirty="0"/>
              <a:t>paid</a:t>
            </a:r>
          </a:p>
          <a:p>
            <a:pPr marL="3155315" indent="-336550">
              <a:lnSpc>
                <a:spcPct val="100000"/>
              </a:lnSpc>
              <a:spcBef>
                <a:spcPts val="254"/>
              </a:spcBef>
              <a:buFont typeface="Arial MT"/>
              <a:buChar char="●"/>
              <a:tabLst>
                <a:tab pos="3154680" algn="l"/>
                <a:tab pos="3155950" algn="l"/>
              </a:tabLst>
            </a:pPr>
            <a:r>
              <a:rPr b="1" spc="10" dirty="0">
                <a:latin typeface="Roboto"/>
                <a:cs typeface="Roboto"/>
              </a:rPr>
              <a:t>Price</a:t>
            </a:r>
            <a:r>
              <a:rPr b="1" spc="-5" dirty="0">
                <a:latin typeface="Roboto"/>
                <a:cs typeface="Roboto"/>
              </a:rPr>
              <a:t> </a:t>
            </a:r>
            <a:r>
              <a:rPr spc="-245" dirty="0"/>
              <a:t>-</a:t>
            </a:r>
            <a:r>
              <a:rPr spc="-5" dirty="0"/>
              <a:t> </a:t>
            </a:r>
            <a:r>
              <a:rPr spc="-15" dirty="0"/>
              <a:t>pric</a:t>
            </a:r>
            <a:r>
              <a:rPr spc="-10" dirty="0"/>
              <a:t>e</a:t>
            </a:r>
            <a:r>
              <a:rPr spc="-5" dirty="0"/>
              <a:t> </a:t>
            </a:r>
            <a:r>
              <a:rPr spc="10" dirty="0"/>
              <a:t>of</a:t>
            </a:r>
            <a:r>
              <a:rPr spc="-5" dirty="0"/>
              <a:t> </a:t>
            </a:r>
            <a:r>
              <a:rPr spc="-15" dirty="0"/>
              <a:t>the</a:t>
            </a:r>
            <a:r>
              <a:rPr spc="-5" dirty="0"/>
              <a:t> </a:t>
            </a:r>
            <a:r>
              <a:rPr spc="-15" dirty="0"/>
              <a:t>ap</a:t>
            </a:r>
            <a:r>
              <a:rPr spc="-10" dirty="0"/>
              <a:t>p</a:t>
            </a:r>
            <a:r>
              <a:rPr spc="-5" dirty="0"/>
              <a:t> </a:t>
            </a:r>
            <a:r>
              <a:rPr spc="-20" dirty="0"/>
              <a:t>i</a:t>
            </a:r>
            <a:r>
              <a:rPr spc="-30" dirty="0"/>
              <a:t>n</a:t>
            </a:r>
            <a:r>
              <a:rPr spc="-5" dirty="0"/>
              <a:t> </a:t>
            </a:r>
            <a:r>
              <a:rPr spc="-30" dirty="0"/>
              <a:t>$</a:t>
            </a:r>
          </a:p>
          <a:p>
            <a:pPr marL="3155315" indent="-336550">
              <a:lnSpc>
                <a:spcPct val="100000"/>
              </a:lnSpc>
              <a:spcBef>
                <a:spcPts val="250"/>
              </a:spcBef>
              <a:buFont typeface="Arial MT"/>
              <a:buChar char="●"/>
              <a:tabLst>
                <a:tab pos="3154680" algn="l"/>
                <a:tab pos="3155950" algn="l"/>
              </a:tabLst>
            </a:pPr>
            <a:r>
              <a:rPr b="1" spc="-5" dirty="0">
                <a:latin typeface="Roboto"/>
                <a:cs typeface="Roboto"/>
              </a:rPr>
              <a:t>Conten</a:t>
            </a:r>
            <a:r>
              <a:rPr b="1" dirty="0">
                <a:latin typeface="Roboto"/>
                <a:cs typeface="Roboto"/>
              </a:rPr>
              <a:t>t</a:t>
            </a:r>
            <a:r>
              <a:rPr b="1" spc="-5" dirty="0">
                <a:latin typeface="Roboto"/>
                <a:cs typeface="Roboto"/>
              </a:rPr>
              <a:t> </a:t>
            </a:r>
            <a:r>
              <a:rPr b="1" spc="-10" dirty="0">
                <a:latin typeface="Roboto"/>
                <a:cs typeface="Roboto"/>
              </a:rPr>
              <a:t>Ratin</a:t>
            </a:r>
            <a:r>
              <a:rPr b="1" spc="-5" dirty="0">
                <a:latin typeface="Roboto"/>
                <a:cs typeface="Roboto"/>
              </a:rPr>
              <a:t>g </a:t>
            </a:r>
            <a:r>
              <a:rPr spc="-245" dirty="0"/>
              <a:t>-</a:t>
            </a:r>
            <a:r>
              <a:rPr spc="-5" dirty="0"/>
              <a:t> </a:t>
            </a:r>
            <a:r>
              <a:rPr spc="-20" dirty="0"/>
              <a:t>ta</a:t>
            </a:r>
            <a:r>
              <a:rPr spc="-30" dirty="0"/>
              <a:t>r</a:t>
            </a:r>
            <a:r>
              <a:rPr spc="-15" dirty="0"/>
              <a:t>ge</a:t>
            </a:r>
            <a:r>
              <a:rPr spc="-5" dirty="0"/>
              <a:t>t </a:t>
            </a:r>
            <a:r>
              <a:rPr spc="-15" dirty="0"/>
              <a:t>audienc</a:t>
            </a:r>
            <a:r>
              <a:rPr spc="-10" dirty="0"/>
              <a:t>e</a:t>
            </a:r>
            <a:r>
              <a:rPr spc="-5" dirty="0"/>
              <a:t> </a:t>
            </a:r>
            <a:r>
              <a:rPr spc="10" dirty="0"/>
              <a:t>of</a:t>
            </a:r>
            <a:r>
              <a:rPr spc="-5" dirty="0"/>
              <a:t> </a:t>
            </a:r>
            <a:r>
              <a:rPr spc="-15" dirty="0"/>
              <a:t>the</a:t>
            </a:r>
            <a:r>
              <a:rPr spc="-5" dirty="0"/>
              <a:t> </a:t>
            </a:r>
            <a:r>
              <a:rPr spc="-15" dirty="0"/>
              <a:t>app</a:t>
            </a:r>
          </a:p>
          <a:p>
            <a:pPr marL="3155315" indent="-336550">
              <a:lnSpc>
                <a:spcPct val="100000"/>
              </a:lnSpc>
              <a:spcBef>
                <a:spcPts val="254"/>
              </a:spcBef>
              <a:buFont typeface="Arial MT"/>
              <a:buChar char="●"/>
              <a:tabLst>
                <a:tab pos="3154680" algn="l"/>
                <a:tab pos="3155950" algn="l"/>
              </a:tabLst>
            </a:pPr>
            <a:r>
              <a:rPr b="1" spc="10" dirty="0">
                <a:latin typeface="Roboto"/>
                <a:cs typeface="Roboto"/>
              </a:rPr>
              <a:t>Gen</a:t>
            </a:r>
            <a:r>
              <a:rPr b="1" spc="-10" dirty="0">
                <a:latin typeface="Roboto"/>
                <a:cs typeface="Roboto"/>
              </a:rPr>
              <a:t>r</a:t>
            </a:r>
            <a:r>
              <a:rPr b="1" spc="5" dirty="0">
                <a:latin typeface="Roboto"/>
                <a:cs typeface="Roboto"/>
              </a:rPr>
              <a:t>e</a:t>
            </a:r>
            <a:r>
              <a:rPr b="1" spc="10" dirty="0">
                <a:latin typeface="Roboto"/>
                <a:cs typeface="Roboto"/>
              </a:rPr>
              <a:t>s</a:t>
            </a:r>
            <a:r>
              <a:rPr b="1" spc="-5" dirty="0">
                <a:latin typeface="Roboto"/>
                <a:cs typeface="Roboto"/>
              </a:rPr>
              <a:t> </a:t>
            </a:r>
            <a:r>
              <a:rPr spc="-245" dirty="0"/>
              <a:t>-</a:t>
            </a:r>
            <a:r>
              <a:rPr spc="-5" dirty="0"/>
              <a:t> </a:t>
            </a:r>
            <a:r>
              <a:rPr spc="-15" dirty="0"/>
              <a:t>gen</a:t>
            </a:r>
            <a:r>
              <a:rPr spc="-25" dirty="0"/>
              <a:t>r</a:t>
            </a:r>
            <a:r>
              <a:rPr spc="5" dirty="0"/>
              <a:t>e</a:t>
            </a:r>
            <a:r>
              <a:rPr spc="-5" dirty="0"/>
              <a:t> </a:t>
            </a:r>
            <a:r>
              <a:rPr spc="10" dirty="0"/>
              <a:t>of</a:t>
            </a:r>
            <a:r>
              <a:rPr spc="-5" dirty="0"/>
              <a:t> </a:t>
            </a:r>
            <a:r>
              <a:rPr spc="-15" dirty="0"/>
              <a:t>the</a:t>
            </a:r>
            <a:r>
              <a:rPr spc="-5" dirty="0"/>
              <a:t> </a:t>
            </a:r>
            <a:r>
              <a:rPr spc="-15" dirty="0"/>
              <a:t>app</a:t>
            </a:r>
          </a:p>
          <a:p>
            <a:pPr marL="3155315" indent="-336550">
              <a:lnSpc>
                <a:spcPct val="100000"/>
              </a:lnSpc>
              <a:spcBef>
                <a:spcPts val="250"/>
              </a:spcBef>
              <a:buFont typeface="Arial MT"/>
              <a:buChar char="●"/>
              <a:tabLst>
                <a:tab pos="3154680" algn="l"/>
                <a:tab pos="3155950" algn="l"/>
              </a:tabLst>
            </a:pPr>
            <a:r>
              <a:rPr b="1" spc="-20" dirty="0">
                <a:latin typeface="Roboto"/>
                <a:cs typeface="Roboto"/>
              </a:rPr>
              <a:t>Las</a:t>
            </a:r>
            <a:r>
              <a:rPr b="1" spc="-10" dirty="0">
                <a:latin typeface="Roboto"/>
                <a:cs typeface="Roboto"/>
              </a:rPr>
              <a:t>t</a:t>
            </a:r>
            <a:r>
              <a:rPr b="1" spc="-5" dirty="0">
                <a:latin typeface="Roboto"/>
                <a:cs typeface="Roboto"/>
              </a:rPr>
              <a:t> </a:t>
            </a:r>
            <a:r>
              <a:rPr b="1" spc="-15" dirty="0">
                <a:latin typeface="Roboto"/>
                <a:cs typeface="Roboto"/>
              </a:rPr>
              <a:t>Update</a:t>
            </a:r>
            <a:r>
              <a:rPr b="1" spc="-10" dirty="0">
                <a:latin typeface="Roboto"/>
                <a:cs typeface="Roboto"/>
              </a:rPr>
              <a:t>d</a:t>
            </a:r>
            <a:r>
              <a:rPr b="1" spc="-5" dirty="0">
                <a:latin typeface="Roboto"/>
                <a:cs typeface="Roboto"/>
              </a:rPr>
              <a:t> </a:t>
            </a:r>
            <a:r>
              <a:rPr spc="-245" dirty="0"/>
              <a:t>-</a:t>
            </a:r>
            <a:r>
              <a:rPr spc="-5" dirty="0"/>
              <a:t> </a:t>
            </a:r>
            <a:r>
              <a:rPr spc="-10" dirty="0"/>
              <a:t>date</a:t>
            </a:r>
            <a:r>
              <a:rPr spc="-5" dirty="0"/>
              <a:t> </a:t>
            </a:r>
            <a:r>
              <a:rPr spc="-15" dirty="0"/>
              <a:t>the</a:t>
            </a:r>
            <a:r>
              <a:rPr spc="-5" dirty="0"/>
              <a:t> </a:t>
            </a:r>
            <a:r>
              <a:rPr spc="-15" dirty="0"/>
              <a:t>ap</a:t>
            </a:r>
            <a:r>
              <a:rPr spc="-10" dirty="0"/>
              <a:t>p</a:t>
            </a:r>
            <a:r>
              <a:rPr spc="-5" dirty="0"/>
              <a:t> </a:t>
            </a:r>
            <a:r>
              <a:rPr spc="-15" dirty="0"/>
              <a:t>update</a:t>
            </a:r>
            <a:r>
              <a:rPr spc="-10" dirty="0"/>
              <a:t>d</a:t>
            </a:r>
            <a:r>
              <a:rPr spc="-5" dirty="0"/>
              <a:t> </a:t>
            </a:r>
            <a:r>
              <a:rPr spc="-20" dirty="0"/>
              <a:t>las</a:t>
            </a:r>
            <a:r>
              <a:rPr spc="-10" dirty="0"/>
              <a:t>t</a:t>
            </a:r>
            <a:r>
              <a:rPr spc="-5" dirty="0"/>
              <a:t> </a:t>
            </a:r>
            <a:r>
              <a:rPr spc="-10" dirty="0"/>
              <a:t>time</a:t>
            </a:r>
          </a:p>
          <a:p>
            <a:pPr marL="3155315" indent="-336550">
              <a:lnSpc>
                <a:spcPct val="100000"/>
              </a:lnSpc>
              <a:spcBef>
                <a:spcPts val="250"/>
              </a:spcBef>
              <a:buFont typeface="Arial MT"/>
              <a:buChar char="●"/>
              <a:tabLst>
                <a:tab pos="3154680" algn="l"/>
                <a:tab pos="3155950" algn="l"/>
              </a:tabLst>
            </a:pPr>
            <a:r>
              <a:rPr b="1" spc="5" dirty="0">
                <a:latin typeface="Roboto"/>
                <a:cs typeface="Roboto"/>
              </a:rPr>
              <a:t>Cur</a:t>
            </a:r>
            <a:r>
              <a:rPr b="1" spc="-5" dirty="0">
                <a:latin typeface="Roboto"/>
                <a:cs typeface="Roboto"/>
              </a:rPr>
              <a:t>ren</a:t>
            </a:r>
            <a:r>
              <a:rPr b="1" dirty="0">
                <a:latin typeface="Roboto"/>
                <a:cs typeface="Roboto"/>
              </a:rPr>
              <a:t>t</a:t>
            </a:r>
            <a:r>
              <a:rPr b="1" spc="-5" dirty="0">
                <a:latin typeface="Roboto"/>
                <a:cs typeface="Roboto"/>
              </a:rPr>
              <a:t> </a:t>
            </a:r>
            <a:r>
              <a:rPr b="1" spc="-15" dirty="0">
                <a:latin typeface="Roboto"/>
                <a:cs typeface="Roboto"/>
              </a:rPr>
              <a:t>V</a:t>
            </a:r>
            <a:r>
              <a:rPr b="1" spc="20" dirty="0">
                <a:latin typeface="Roboto"/>
                <a:cs typeface="Roboto"/>
              </a:rPr>
              <a:t>e</a:t>
            </a:r>
            <a:r>
              <a:rPr b="1" spc="15" dirty="0">
                <a:latin typeface="Roboto"/>
                <a:cs typeface="Roboto"/>
              </a:rPr>
              <a:t>r</a:t>
            </a:r>
            <a:r>
              <a:rPr b="1" dirty="0">
                <a:latin typeface="Roboto"/>
                <a:cs typeface="Roboto"/>
              </a:rPr>
              <a:t> </a:t>
            </a:r>
            <a:r>
              <a:rPr spc="-245" dirty="0"/>
              <a:t>-</a:t>
            </a:r>
            <a:r>
              <a:rPr spc="-5" dirty="0"/>
              <a:t> </a:t>
            </a:r>
            <a:r>
              <a:rPr spc="-25" dirty="0"/>
              <a:t>cur</a:t>
            </a:r>
            <a:r>
              <a:rPr spc="-30" dirty="0"/>
              <a:t>r</a:t>
            </a:r>
            <a:r>
              <a:rPr spc="-20" dirty="0"/>
              <a:t>en</a:t>
            </a:r>
            <a:r>
              <a:rPr spc="-10" dirty="0"/>
              <a:t>t</a:t>
            </a:r>
            <a:r>
              <a:rPr spc="-5" dirty="0"/>
              <a:t> </a:t>
            </a:r>
            <a:r>
              <a:rPr spc="-40" dirty="0"/>
              <a:t>v</a:t>
            </a:r>
            <a:r>
              <a:rPr spc="-15" dirty="0"/>
              <a:t>ersion</a:t>
            </a:r>
            <a:r>
              <a:rPr spc="-5" dirty="0"/>
              <a:t> </a:t>
            </a:r>
            <a:r>
              <a:rPr spc="10" dirty="0"/>
              <a:t>of</a:t>
            </a:r>
            <a:r>
              <a:rPr spc="-5" dirty="0"/>
              <a:t> </a:t>
            </a:r>
            <a:r>
              <a:rPr spc="-15" dirty="0"/>
              <a:t>the</a:t>
            </a:r>
            <a:r>
              <a:rPr spc="-5" dirty="0"/>
              <a:t> </a:t>
            </a:r>
            <a:r>
              <a:rPr spc="-15" dirty="0"/>
              <a:t>app</a:t>
            </a:r>
          </a:p>
          <a:p>
            <a:pPr marL="3155315" indent="-336550">
              <a:lnSpc>
                <a:spcPct val="100000"/>
              </a:lnSpc>
              <a:spcBef>
                <a:spcPts val="254"/>
              </a:spcBef>
              <a:buFont typeface="Arial MT"/>
              <a:buChar char="●"/>
              <a:tabLst>
                <a:tab pos="3154680" algn="l"/>
                <a:tab pos="3155950" algn="l"/>
              </a:tabLst>
            </a:pPr>
            <a:r>
              <a:rPr b="1" spc="-5" dirty="0">
                <a:latin typeface="Roboto"/>
                <a:cs typeface="Roboto"/>
              </a:rPr>
              <a:t>Android </a:t>
            </a:r>
            <a:r>
              <a:rPr b="1" spc="5" dirty="0">
                <a:latin typeface="Roboto"/>
                <a:cs typeface="Roboto"/>
              </a:rPr>
              <a:t>Ver</a:t>
            </a:r>
            <a:r>
              <a:rPr b="1" spc="-5" dirty="0">
                <a:latin typeface="Roboto"/>
                <a:cs typeface="Roboto"/>
              </a:rPr>
              <a:t> </a:t>
            </a:r>
            <a:r>
              <a:rPr spc="-245" dirty="0"/>
              <a:t>-</a:t>
            </a:r>
            <a:r>
              <a:rPr spc="-105" dirty="0"/>
              <a:t> </a:t>
            </a:r>
            <a:r>
              <a:rPr spc="-20" dirty="0"/>
              <a:t>android</a:t>
            </a:r>
            <a:r>
              <a:rPr spc="-5" dirty="0"/>
              <a:t> </a:t>
            </a:r>
            <a:r>
              <a:rPr spc="-20" dirty="0"/>
              <a:t>version</a:t>
            </a:r>
            <a:r>
              <a:rPr spc="-5" dirty="0"/>
              <a:t> </a:t>
            </a:r>
            <a:r>
              <a:rPr spc="-15" dirty="0"/>
              <a:t>required</a:t>
            </a:r>
            <a:r>
              <a:rPr spc="-5" dirty="0"/>
              <a:t> </a:t>
            </a:r>
            <a:r>
              <a:rPr spc="-15" dirty="0"/>
              <a:t>to</a:t>
            </a:r>
            <a:r>
              <a:rPr spc="-5" dirty="0"/>
              <a:t> </a:t>
            </a:r>
            <a:r>
              <a:rPr spc="-25" dirty="0"/>
              <a:t>run</a:t>
            </a:r>
            <a:r>
              <a:rPr spc="-5" dirty="0"/>
              <a:t> </a:t>
            </a:r>
            <a:r>
              <a:rPr spc="-15" dirty="0"/>
              <a:t>the</a:t>
            </a:r>
            <a:r>
              <a:rPr spc="-5" dirty="0"/>
              <a:t> </a:t>
            </a:r>
            <a:r>
              <a:rPr spc="-15" dirty="0"/>
              <a:t>app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28670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Data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Preparation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143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Missing</a:t>
            </a:r>
            <a:r>
              <a:rPr sz="1800" b="1" spc="-9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1659840"/>
            <a:ext cx="3969385" cy="3188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351790">
              <a:lnSpc>
                <a:spcPct val="100000"/>
              </a:lnSpc>
              <a:spcBef>
                <a:spcPts val="100"/>
              </a:spcBef>
              <a:buChar char="●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Overall</a:t>
            </a:r>
            <a:r>
              <a:rPr sz="1600" spc="-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1476</a:t>
            </a:r>
            <a:r>
              <a:rPr sz="16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null</a:t>
            </a:r>
            <a:r>
              <a:rPr sz="16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values</a:t>
            </a:r>
            <a:endParaRPr sz="1600">
              <a:latin typeface="Arial MT"/>
              <a:cs typeface="Arial MT"/>
            </a:endParaRPr>
          </a:p>
          <a:p>
            <a:pPr marL="469900" indent="-351790">
              <a:lnSpc>
                <a:spcPct val="100000"/>
              </a:lnSpc>
              <a:spcBef>
                <a:spcPts val="1285"/>
              </a:spcBef>
              <a:buChar char="●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Rating</a:t>
            </a:r>
            <a:r>
              <a:rPr sz="16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has</a:t>
            </a:r>
            <a:r>
              <a:rPr sz="16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99%</a:t>
            </a:r>
            <a:r>
              <a:rPr sz="16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of</a:t>
            </a:r>
            <a:r>
              <a:rPr sz="16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total</a:t>
            </a:r>
            <a:r>
              <a:rPr sz="16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missing</a:t>
            </a:r>
            <a:r>
              <a:rPr sz="16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values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134F5C"/>
              </a:buClr>
              <a:buFont typeface="Arial MT"/>
              <a:buChar char="●"/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sz="1800" b="1" spc="-20" dirty="0">
                <a:solidFill>
                  <a:srgbClr val="134F5C"/>
                </a:solidFill>
                <a:latin typeface="Arial"/>
                <a:cs typeface="Arial"/>
              </a:rPr>
              <a:t>Treating</a:t>
            </a:r>
            <a:r>
              <a:rPr sz="1800" b="1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missing</a:t>
            </a:r>
            <a:r>
              <a:rPr sz="1800" b="1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marL="469900" indent="-351790">
              <a:lnSpc>
                <a:spcPct val="100000"/>
              </a:lnSpc>
              <a:spcBef>
                <a:spcPts val="1330"/>
              </a:spcBef>
              <a:buChar char="●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Analyzed</a:t>
            </a:r>
            <a:r>
              <a:rPr sz="16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features</a:t>
            </a:r>
            <a:r>
              <a:rPr sz="16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one</a:t>
            </a:r>
            <a:r>
              <a:rPr sz="16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at</a:t>
            </a:r>
            <a:r>
              <a:rPr sz="16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a</a:t>
            </a:r>
            <a:r>
              <a:rPr sz="16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time</a:t>
            </a:r>
            <a:endParaRPr sz="1600">
              <a:latin typeface="Arial MT"/>
              <a:cs typeface="Arial MT"/>
            </a:endParaRPr>
          </a:p>
          <a:p>
            <a:pPr marL="469900" marR="262890" indent="-351790">
              <a:lnSpc>
                <a:spcPct val="114999"/>
              </a:lnSpc>
              <a:spcBef>
                <a:spcPts val="1000"/>
              </a:spcBef>
              <a:buChar char="●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Replaced</a:t>
            </a:r>
            <a:r>
              <a:rPr sz="1600" spc="-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rating</a:t>
            </a:r>
            <a:r>
              <a:rPr sz="1600" spc="-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missing</a:t>
            </a:r>
            <a:r>
              <a:rPr sz="16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values</a:t>
            </a:r>
            <a:r>
              <a:rPr sz="1600" spc="-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with </a:t>
            </a:r>
            <a:r>
              <a:rPr sz="1600" spc="-4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median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value</a:t>
            </a:r>
            <a:endParaRPr sz="1600">
              <a:latin typeface="Arial MT"/>
              <a:cs typeface="Arial MT"/>
            </a:endParaRPr>
          </a:p>
          <a:p>
            <a:pPr marL="469900" marR="55880" indent="-351790">
              <a:lnSpc>
                <a:spcPct val="114999"/>
              </a:lnSpc>
              <a:spcBef>
                <a:spcPts val="1000"/>
              </a:spcBef>
              <a:buChar char="●"/>
              <a:tabLst>
                <a:tab pos="469265" algn="l"/>
                <a:tab pos="469900" algn="l"/>
              </a:tabLst>
            </a:pP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Treated</a:t>
            </a:r>
            <a:r>
              <a:rPr sz="16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other</a:t>
            </a:r>
            <a:r>
              <a:rPr sz="16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columns</a:t>
            </a:r>
            <a:r>
              <a:rPr sz="16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missing</a:t>
            </a:r>
            <a:r>
              <a:rPr sz="16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data</a:t>
            </a:r>
            <a:r>
              <a:rPr sz="16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in </a:t>
            </a:r>
            <a:r>
              <a:rPr sz="1600" spc="-4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best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way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possible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4700" y="1786225"/>
            <a:ext cx="3581399" cy="24479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992270" y="1479937"/>
            <a:ext cx="16744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Distribution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Rating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7725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5" dirty="0">
                <a:latin typeface="Arial MT"/>
                <a:cs typeface="Arial MT"/>
              </a:rPr>
              <a:t>Data</a:t>
            </a:r>
            <a:r>
              <a:rPr sz="2800" b="0" spc="-45" dirty="0">
                <a:latin typeface="Arial MT"/>
                <a:cs typeface="Arial MT"/>
              </a:rPr>
              <a:t> </a:t>
            </a:r>
            <a:r>
              <a:rPr sz="2800" b="0" spc="-10" dirty="0">
                <a:latin typeface="Arial MT"/>
                <a:cs typeface="Arial MT"/>
              </a:rPr>
              <a:t>Preparation</a:t>
            </a:r>
            <a:r>
              <a:rPr sz="2800" b="0" spc="-50" dirty="0">
                <a:latin typeface="Arial MT"/>
                <a:cs typeface="Arial MT"/>
              </a:rPr>
              <a:t> </a:t>
            </a:r>
            <a:r>
              <a:rPr sz="2800" b="0" dirty="0">
                <a:latin typeface="Arial MT"/>
                <a:cs typeface="Arial MT"/>
              </a:rPr>
              <a:t>contd.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168921"/>
            <a:ext cx="6132830" cy="91376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Data</a:t>
            </a:r>
            <a:r>
              <a:rPr sz="1800" b="1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134F5C"/>
                </a:solidFill>
                <a:latin typeface="Arial"/>
                <a:cs typeface="Arial"/>
              </a:rPr>
              <a:t>Transformation</a:t>
            </a:r>
            <a:endParaRPr sz="1800">
              <a:latin typeface="Arial"/>
              <a:cs typeface="Arial"/>
            </a:endParaRPr>
          </a:p>
          <a:p>
            <a:pPr marL="469900" indent="-351790">
              <a:lnSpc>
                <a:spcPct val="100000"/>
              </a:lnSpc>
              <a:spcBef>
                <a:spcPts val="335"/>
              </a:spcBef>
              <a:buChar char="●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Changed</a:t>
            </a:r>
            <a:r>
              <a:rPr sz="16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the</a:t>
            </a:r>
            <a:r>
              <a:rPr sz="16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data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types</a:t>
            </a:r>
            <a:r>
              <a:rPr sz="16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to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their</a:t>
            </a:r>
            <a:r>
              <a:rPr sz="16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original</a:t>
            </a:r>
            <a:r>
              <a:rPr sz="16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one</a:t>
            </a:r>
            <a:endParaRPr sz="1600">
              <a:latin typeface="Arial MT"/>
              <a:cs typeface="Arial MT"/>
            </a:endParaRPr>
          </a:p>
          <a:p>
            <a:pPr marL="469900" indent="-351790">
              <a:lnSpc>
                <a:spcPct val="100000"/>
              </a:lnSpc>
              <a:spcBef>
                <a:spcPts val="285"/>
              </a:spcBef>
              <a:buChar char="●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Performed</a:t>
            </a:r>
            <a:r>
              <a:rPr sz="16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Log</a:t>
            </a:r>
            <a:r>
              <a:rPr sz="1600" spc="-4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Transformation</a:t>
            </a:r>
            <a:r>
              <a:rPr sz="16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on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Installs</a:t>
            </a:r>
            <a:r>
              <a:rPr sz="16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and</a:t>
            </a:r>
            <a:r>
              <a:rPr sz="16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Reviews</a:t>
            </a:r>
            <a:r>
              <a:rPr sz="16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column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849" y="2320125"/>
            <a:ext cx="3581399" cy="25907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75399" y="2265300"/>
            <a:ext cx="3657599" cy="25907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22555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Data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Insights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213308"/>
            <a:ext cx="2852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C0000"/>
                </a:solidFill>
                <a:latin typeface="Arial MT"/>
                <a:cs typeface="Arial MT"/>
              </a:rPr>
              <a:t>Distribution</a:t>
            </a:r>
            <a:r>
              <a:rPr sz="2400" spc="-45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C0000"/>
                </a:solidFill>
                <a:latin typeface="Arial MT"/>
                <a:cs typeface="Arial MT"/>
              </a:rPr>
              <a:t>of</a:t>
            </a:r>
            <a:r>
              <a:rPr sz="2400" spc="-45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C0000"/>
                </a:solidFill>
                <a:latin typeface="Arial MT"/>
                <a:cs typeface="Arial MT"/>
              </a:rPr>
              <a:t>Rating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0621" y="1967688"/>
            <a:ext cx="3356610" cy="2654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080" indent="-351790">
              <a:lnSpc>
                <a:spcPct val="114999"/>
              </a:lnSpc>
              <a:spcBef>
                <a:spcPts val="100"/>
              </a:spcBef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Distribution of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rating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is negatively </a:t>
            </a:r>
            <a:r>
              <a:rPr sz="1600" spc="-4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skewed</a:t>
            </a:r>
            <a:endParaRPr lang="en-US" sz="1600" dirty="0">
              <a:solidFill>
                <a:srgbClr val="134F5C"/>
              </a:solidFill>
              <a:latin typeface="Arial MT"/>
              <a:cs typeface="Arial MT"/>
            </a:endParaRPr>
          </a:p>
          <a:p>
            <a:pPr marL="363855" marR="5080" indent="-351790">
              <a:lnSpc>
                <a:spcPct val="114999"/>
              </a:lnSpc>
              <a:spcBef>
                <a:spcPts val="100"/>
              </a:spcBef>
              <a:buChar char="●"/>
              <a:tabLst>
                <a:tab pos="363855" algn="l"/>
                <a:tab pos="364490" algn="l"/>
              </a:tabLst>
            </a:pPr>
            <a:r>
              <a:rPr lang="en-IN" sz="1600" dirty="0">
                <a:solidFill>
                  <a:srgbClr val="134F5C"/>
                </a:solidFill>
                <a:latin typeface="Arial MT"/>
                <a:cs typeface="Arial MT"/>
              </a:rPr>
              <a:t>Most of the apps lie between 4.0 to 4.7 ratings.</a:t>
            </a:r>
            <a:endParaRPr sz="1600" dirty="0">
              <a:latin typeface="Arial MT"/>
              <a:cs typeface="Arial MT"/>
            </a:endParaRPr>
          </a:p>
          <a:p>
            <a:pPr marL="363855" indent="-351790">
              <a:lnSpc>
                <a:spcPct val="100000"/>
              </a:lnSpc>
              <a:spcBef>
                <a:spcPts val="1285"/>
              </a:spcBef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Average</a:t>
            </a:r>
            <a:r>
              <a:rPr sz="16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rating</a:t>
            </a:r>
            <a:r>
              <a:rPr sz="16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is</a:t>
            </a:r>
            <a:r>
              <a:rPr sz="16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around</a:t>
            </a:r>
            <a:r>
              <a:rPr sz="16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4.18</a:t>
            </a:r>
            <a:endParaRPr sz="1600" dirty="0">
              <a:latin typeface="Arial MT"/>
              <a:cs typeface="Arial MT"/>
            </a:endParaRPr>
          </a:p>
          <a:p>
            <a:pPr marL="363855" indent="-351790">
              <a:lnSpc>
                <a:spcPct val="100000"/>
              </a:lnSpc>
              <a:spcBef>
                <a:spcPts val="1290"/>
              </a:spcBef>
              <a:buChar char="●"/>
              <a:tabLst>
                <a:tab pos="363855" algn="l"/>
                <a:tab pos="364490" algn="l"/>
              </a:tabLst>
            </a:pP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Most</a:t>
            </a:r>
            <a:r>
              <a:rPr sz="16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of</a:t>
            </a:r>
            <a:r>
              <a:rPr sz="16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the</a:t>
            </a:r>
            <a:r>
              <a:rPr sz="16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rating</a:t>
            </a:r>
            <a:r>
              <a:rPr sz="16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is</a:t>
            </a:r>
            <a:r>
              <a:rPr sz="16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above</a:t>
            </a:r>
            <a:r>
              <a:rPr sz="16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3.5</a:t>
            </a:r>
            <a:endParaRPr sz="1600" dirty="0">
              <a:latin typeface="Arial MT"/>
              <a:cs typeface="Arial MT"/>
            </a:endParaRPr>
          </a:p>
          <a:p>
            <a:pPr marL="363855" marR="412115" indent="-351790">
              <a:lnSpc>
                <a:spcPct val="114999"/>
              </a:lnSpc>
              <a:spcBef>
                <a:spcPts val="1000"/>
              </a:spcBef>
              <a:buChar char="●"/>
              <a:tabLst>
                <a:tab pos="363855" algn="l"/>
                <a:tab pos="364490" algn="l"/>
              </a:tabLst>
            </a:pPr>
            <a:r>
              <a:rPr sz="1600" b="1" spc="-5" dirty="0">
                <a:solidFill>
                  <a:srgbClr val="134F5C"/>
                </a:solidFill>
                <a:latin typeface="Arial"/>
                <a:cs typeface="Arial"/>
              </a:rPr>
              <a:t>Rating can be </a:t>
            </a:r>
            <a:r>
              <a:rPr sz="1600" b="1" dirty="0">
                <a:solidFill>
                  <a:srgbClr val="134F5C"/>
                </a:solidFill>
                <a:latin typeface="Arial"/>
                <a:cs typeface="Arial"/>
              </a:rPr>
              <a:t>a </a:t>
            </a:r>
            <a:r>
              <a:rPr sz="1600" b="1" spc="-5" dirty="0">
                <a:solidFill>
                  <a:srgbClr val="134F5C"/>
                </a:solidFill>
                <a:latin typeface="Arial"/>
                <a:cs typeface="Arial"/>
              </a:rPr>
              <a:t>variable </a:t>
            </a:r>
            <a:r>
              <a:rPr sz="1600" b="1" dirty="0">
                <a:solidFill>
                  <a:srgbClr val="134F5C"/>
                </a:solidFill>
                <a:latin typeface="Arial"/>
                <a:cs typeface="Arial"/>
              </a:rPr>
              <a:t>to </a:t>
            </a:r>
            <a:r>
              <a:rPr sz="1600" b="1" spc="-434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34F5C"/>
                </a:solidFill>
                <a:latin typeface="Arial"/>
                <a:cs typeface="Arial"/>
              </a:rPr>
              <a:t>identify</a:t>
            </a:r>
            <a:r>
              <a:rPr sz="16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34F5C"/>
                </a:solidFill>
                <a:latin typeface="Arial"/>
                <a:cs typeface="Arial"/>
              </a:rPr>
              <a:t>app</a:t>
            </a:r>
            <a:r>
              <a:rPr sz="16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34F5C"/>
                </a:solidFill>
                <a:latin typeface="Arial"/>
                <a:cs typeface="Arial"/>
              </a:rPr>
              <a:t>success.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62B842-CD6F-B64A-9970-43A2750E5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819150"/>
            <a:ext cx="4644475" cy="38671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857"/>
            <a:ext cx="6000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latin typeface="Arial MT"/>
                <a:cs typeface="Arial MT"/>
              </a:rPr>
              <a:t>How</a:t>
            </a:r>
            <a:r>
              <a:rPr sz="2400" b="0" spc="-15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many</a:t>
            </a:r>
            <a:r>
              <a:rPr sz="2400" b="0" spc="-15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apps</a:t>
            </a:r>
            <a:r>
              <a:rPr sz="2400" b="0" spc="-15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are</a:t>
            </a:r>
            <a:r>
              <a:rPr sz="2400" b="0" spc="-15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there</a:t>
            </a:r>
            <a:r>
              <a:rPr sz="2400" b="0" spc="-20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in</a:t>
            </a:r>
            <a:r>
              <a:rPr sz="2400" b="0" spc="-15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each</a:t>
            </a:r>
            <a:r>
              <a:rPr sz="2400" b="0" spc="-15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category?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83020" y="1200150"/>
            <a:ext cx="2556179" cy="37296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379095" indent="-351790">
              <a:lnSpc>
                <a:spcPct val="114999"/>
              </a:lnSpc>
              <a:spcBef>
                <a:spcPts val="100"/>
              </a:spcBef>
              <a:buChar char="●"/>
              <a:tabLst>
                <a:tab pos="363855" algn="l"/>
                <a:tab pos="364490" algn="l"/>
              </a:tabLst>
            </a:pPr>
            <a:r>
              <a:rPr sz="1400" spc="-5" dirty="0">
                <a:latin typeface="Arial MT"/>
                <a:cs typeface="Arial MT"/>
              </a:rPr>
              <a:t>Play </a:t>
            </a:r>
            <a:r>
              <a:rPr sz="1400" dirty="0">
                <a:latin typeface="Arial MT"/>
                <a:cs typeface="Arial MT"/>
              </a:rPr>
              <a:t>store </a:t>
            </a:r>
            <a:r>
              <a:rPr sz="1400" spc="-5" dirty="0">
                <a:latin typeface="Arial MT"/>
                <a:cs typeface="Arial MT"/>
              </a:rPr>
              <a:t>has 33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Categories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total.</a:t>
            </a:r>
            <a:endParaRPr sz="1400" dirty="0">
              <a:latin typeface="Arial MT"/>
              <a:cs typeface="Arial MT"/>
            </a:endParaRPr>
          </a:p>
          <a:p>
            <a:pPr marL="363855" marR="255270" indent="-351790">
              <a:lnSpc>
                <a:spcPct val="114999"/>
              </a:lnSpc>
              <a:spcBef>
                <a:spcPts val="1000"/>
              </a:spcBef>
              <a:buChar char="●"/>
              <a:tabLst>
                <a:tab pos="363855" algn="l"/>
                <a:tab pos="364490" algn="l"/>
              </a:tabLst>
            </a:pPr>
            <a:r>
              <a:rPr sz="1400" spc="-5" dirty="0">
                <a:latin typeface="Arial MT"/>
                <a:cs typeface="Arial MT"/>
              </a:rPr>
              <a:t>Family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category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has </a:t>
            </a:r>
            <a:r>
              <a:rPr sz="1400" spc="-4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most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1</a:t>
            </a:r>
            <a:r>
              <a:rPr lang="en-US" sz="1400" spc="-5" dirty="0">
                <a:latin typeface="Arial MT"/>
                <a:cs typeface="Arial MT"/>
              </a:rPr>
              <a:t>500+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apps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.</a:t>
            </a:r>
            <a:endParaRPr lang="en-US" sz="1400" spc="-5" dirty="0">
              <a:solidFill>
                <a:srgbClr val="134F5C"/>
              </a:solidFill>
              <a:latin typeface="Arial MT"/>
              <a:cs typeface="Arial MT"/>
            </a:endParaRPr>
          </a:p>
          <a:p>
            <a:pPr marL="363855" marR="255270" indent="-351790">
              <a:lnSpc>
                <a:spcPct val="114999"/>
              </a:lnSpc>
              <a:spcBef>
                <a:spcPts val="1000"/>
              </a:spcBef>
              <a:buFontTx/>
              <a:buChar char="●"/>
              <a:tabLst>
                <a:tab pos="363855" algn="l"/>
                <a:tab pos="364490" algn="l"/>
              </a:tabLst>
            </a:pPr>
            <a:r>
              <a:rPr lang="en-US" sz="1400" dirty="0">
                <a:latin typeface="Arial MT"/>
              </a:rPr>
              <a:t>T</a:t>
            </a:r>
            <a:r>
              <a:rPr lang="en-US" sz="1400" b="0" i="0" dirty="0">
                <a:effectLst/>
                <a:latin typeface="Arial MT"/>
              </a:rPr>
              <a:t>he lowest number of apps are under Beauty &amp; Comics Category</a:t>
            </a:r>
            <a:r>
              <a:rPr lang="en-US" sz="1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.</a:t>
            </a:r>
            <a:endParaRPr lang="en-US" sz="1400" spc="-5" dirty="0">
              <a:latin typeface="Arial MT"/>
              <a:cs typeface="Arial MT"/>
            </a:endParaRPr>
          </a:p>
          <a:p>
            <a:pPr marL="363855" marR="255270" indent="-351790">
              <a:lnSpc>
                <a:spcPct val="114999"/>
              </a:lnSpc>
              <a:spcBef>
                <a:spcPts val="1000"/>
              </a:spcBef>
              <a:buChar char="●"/>
              <a:tabLst>
                <a:tab pos="363855" algn="l"/>
                <a:tab pos="364490" algn="l"/>
              </a:tabLst>
            </a:pPr>
            <a:r>
              <a:rPr lang="en-US" sz="1400" b="0" i="0" dirty="0">
                <a:effectLst/>
                <a:latin typeface="Arial MT"/>
              </a:rPr>
              <a:t>Most of the paid apps are from Family , Games , Tools .Personalization and Medical category</a:t>
            </a:r>
            <a:r>
              <a:rPr lang="en-US" sz="1400" b="0" i="0" dirty="0">
                <a:effectLst/>
                <a:latin typeface="Roboto" panose="02000000000000000000" pitchFamily="2" charset="0"/>
              </a:rPr>
              <a:t>.</a:t>
            </a:r>
          </a:p>
          <a:p>
            <a:pPr marL="363855" marR="255270" indent="-351790">
              <a:lnSpc>
                <a:spcPct val="114999"/>
              </a:lnSpc>
              <a:spcBef>
                <a:spcPts val="1000"/>
              </a:spcBef>
              <a:buChar char="●"/>
              <a:tabLst>
                <a:tab pos="363855" algn="l"/>
                <a:tab pos="364490" algn="l"/>
              </a:tabLst>
            </a:pPr>
            <a:endParaRPr lang="en-US" sz="1400" b="0" i="0" dirty="0">
              <a:effectLst/>
              <a:latin typeface="Roboto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C021D8-E6EC-2093-BC7C-629ACAA10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49126"/>
            <a:ext cx="5181600" cy="328851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312773"/>
            <a:ext cx="362457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0" spc="-5" dirty="0">
                <a:solidFill>
                  <a:srgbClr val="FF0000"/>
                </a:solidFill>
                <a:latin typeface="Arial MT"/>
                <a:cs typeface="Arial MT"/>
              </a:rPr>
              <a:t>What percentage of apps are </a:t>
            </a:r>
            <a:r>
              <a:rPr sz="2000" b="0" spc="-60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b="0" spc="-5" dirty="0">
                <a:solidFill>
                  <a:srgbClr val="FF0000"/>
                </a:solidFill>
                <a:latin typeface="Arial MT"/>
                <a:cs typeface="Arial MT"/>
              </a:rPr>
              <a:t>paid</a:t>
            </a:r>
            <a:r>
              <a:rPr lang="en-US" sz="2000" b="0" spc="-5" dirty="0">
                <a:solidFill>
                  <a:srgbClr val="FF0000"/>
                </a:solidFill>
                <a:latin typeface="Arial MT"/>
                <a:cs typeface="Arial MT"/>
              </a:rPr>
              <a:t> and free</a:t>
            </a:r>
            <a:r>
              <a:rPr sz="2000" b="0" spc="-5" dirty="0">
                <a:solidFill>
                  <a:srgbClr val="FF0000"/>
                </a:solidFill>
                <a:latin typeface="Arial MT"/>
                <a:cs typeface="Arial MT"/>
              </a:rPr>
              <a:t>?</a:t>
            </a:r>
            <a:endParaRPr sz="2000" dirty="0">
              <a:solidFill>
                <a:srgbClr val="FF0000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8200" y="292517"/>
            <a:ext cx="3859529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FF0000"/>
                </a:solidFill>
                <a:effectLst/>
                <a:latin typeface="Arial MT"/>
              </a:rPr>
              <a:t>Which Type of App are having higher rating between Paid and Free apps?</a:t>
            </a:r>
            <a:endParaRPr lang="en-US" sz="2000" b="0" i="0" dirty="0">
              <a:solidFill>
                <a:srgbClr val="FF0000"/>
              </a:solidFill>
              <a:effectLst/>
              <a:latin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4725" y="4388863"/>
            <a:ext cx="14173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Free</a:t>
            </a:r>
            <a:r>
              <a:rPr sz="1400" b="1" spc="-3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apps</a:t>
            </a:r>
            <a:r>
              <a:rPr sz="1400" b="1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34F5C"/>
                </a:solidFill>
                <a:latin typeface="Arial"/>
                <a:cs typeface="Arial"/>
              </a:rPr>
              <a:t>-</a:t>
            </a:r>
            <a:r>
              <a:rPr sz="1400" b="1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7747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13525" y="4388863"/>
            <a:ext cx="13182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Paid</a:t>
            </a:r>
            <a:r>
              <a:rPr sz="1400" b="1" spc="-3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apps</a:t>
            </a:r>
            <a:r>
              <a:rPr sz="1400" b="1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34F5C"/>
                </a:solidFill>
                <a:latin typeface="Arial"/>
                <a:cs typeface="Arial"/>
              </a:rPr>
              <a:t>-</a:t>
            </a:r>
            <a:r>
              <a:rPr sz="1400" b="1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685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C360C4-C771-24DD-4F08-074104DD8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45" y="1071131"/>
            <a:ext cx="3200400" cy="32066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88418C-D3A9-AF1E-FA4A-74ADB88D0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564" y="1409245"/>
            <a:ext cx="3352800" cy="29304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082CCD9-8C5C-7A12-D9AE-7030BEAC3F1D}"/>
              </a:ext>
            </a:extLst>
          </p:cNvPr>
          <p:cNvSpPr txBox="1"/>
          <p:nvPr/>
        </p:nvSpPr>
        <p:spPr>
          <a:xfrm>
            <a:off x="4915741" y="4277733"/>
            <a:ext cx="3733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effectLst/>
                <a:latin typeface="Arial MT"/>
              </a:rPr>
              <a:t>Above boxplot shows that we do not have any major difference in Rating between the free and paid apps.</a:t>
            </a:r>
            <a:endParaRPr lang="en-IN" sz="1400" b="1" dirty="0">
              <a:latin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707</TotalTime>
  <Words>935</Words>
  <Application>Microsoft Office PowerPoint</Application>
  <PresentationFormat>On-screen Show (16:9)</PresentationFormat>
  <Paragraphs>100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MS PGothic</vt:lpstr>
      <vt:lpstr>Arial</vt:lpstr>
      <vt:lpstr>Arial MT</vt:lpstr>
      <vt:lpstr>Calibri</vt:lpstr>
      <vt:lpstr>Roboto</vt:lpstr>
      <vt:lpstr>Verdana</vt:lpstr>
      <vt:lpstr>Office Theme</vt:lpstr>
      <vt:lpstr>Capstone Project Play Store App Review Analysis</vt:lpstr>
      <vt:lpstr>Introduction</vt:lpstr>
      <vt:lpstr>Steps Involved</vt:lpstr>
      <vt:lpstr>Data Overview</vt:lpstr>
      <vt:lpstr>Data Preparation</vt:lpstr>
      <vt:lpstr>Data Preparation contd.</vt:lpstr>
      <vt:lpstr>Data Insights</vt:lpstr>
      <vt:lpstr>How many apps are there in each category?</vt:lpstr>
      <vt:lpstr>What percentage of apps are  paid and free?</vt:lpstr>
      <vt:lpstr>Which category of App from the ‘Content Rating’ column is found more on the play store?</vt:lpstr>
      <vt:lpstr>What are the Top 10 installed apps in any category(particularly here mentioned is sports)?</vt:lpstr>
      <vt:lpstr>Bivariate Analysis</vt:lpstr>
      <vt:lpstr>Does rating change with increasing price?</vt:lpstr>
      <vt:lpstr>Does the size of an app influence the installs?</vt:lpstr>
      <vt:lpstr>Are app updates important?</vt:lpstr>
      <vt:lpstr>Sentiment analysis for free and paid apps</vt:lpstr>
      <vt:lpstr>Are sentiment influences the final rating of the app?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Advait Kajarekar</dc:creator>
  <cp:lastModifiedBy>Advait Kajarekar</cp:lastModifiedBy>
  <cp:revision>4</cp:revision>
  <dcterms:created xsi:type="dcterms:W3CDTF">2023-07-12T05:50:12Z</dcterms:created>
  <dcterms:modified xsi:type="dcterms:W3CDTF">2023-07-12T20:11:40Z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