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7" r:id="rId3"/>
    <p:sldId id="261" r:id="rId4"/>
    <p:sldId id="260" r:id="rId5"/>
    <p:sldId id="258"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320020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360112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60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498572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562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378339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627780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222324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43300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9A368-4FD6-4C7B-8965-C52D2BE6BF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284250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9A368-4FD6-4C7B-8965-C52D2BE6BF90}"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172193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9A368-4FD6-4C7B-8965-C52D2BE6BF90}"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152675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09A368-4FD6-4C7B-8965-C52D2BE6BF90}"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14394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9A368-4FD6-4C7B-8965-C52D2BE6BF90}"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233710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09A368-4FD6-4C7B-8965-C52D2BE6BF90}"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3094-82FA-42C3-90BC-35E8DD4E9ABB}" type="slidenum">
              <a:rPr lang="en-IN" smtClean="0"/>
              <a:t>‹#›</a:t>
            </a:fld>
            <a:endParaRPr lang="en-IN"/>
          </a:p>
        </p:txBody>
      </p:sp>
    </p:spTree>
    <p:extLst>
      <p:ext uri="{BB962C8B-B14F-4D97-AF65-F5344CB8AC3E}">
        <p14:creationId xmlns:p14="http://schemas.microsoft.com/office/powerpoint/2010/main" val="111000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3094-82FA-42C3-90BC-35E8DD4E9ABB}" type="slidenum">
              <a:rPr lang="en-IN" smtClean="0"/>
              <a:t>‹#›</a:t>
            </a:fld>
            <a:endParaRPr lang="en-IN"/>
          </a:p>
        </p:txBody>
      </p:sp>
      <p:sp>
        <p:nvSpPr>
          <p:cNvPr id="5" name="Date Placeholder 4"/>
          <p:cNvSpPr>
            <a:spLocks noGrp="1"/>
          </p:cNvSpPr>
          <p:nvPr>
            <p:ph type="dt" sz="half" idx="10"/>
          </p:nvPr>
        </p:nvSpPr>
        <p:spPr/>
        <p:txBody>
          <a:bodyPr/>
          <a:lstStyle/>
          <a:p>
            <a:fld id="{1D09A368-4FD6-4C7B-8965-C52D2BE6BF90}" type="datetimeFigureOut">
              <a:rPr lang="en-IN" smtClean="0"/>
              <a:t>26-10-2023</a:t>
            </a:fld>
            <a:endParaRPr lang="en-IN"/>
          </a:p>
        </p:txBody>
      </p:sp>
    </p:spTree>
    <p:extLst>
      <p:ext uri="{BB962C8B-B14F-4D97-AF65-F5344CB8AC3E}">
        <p14:creationId xmlns:p14="http://schemas.microsoft.com/office/powerpoint/2010/main" val="307744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09A368-4FD6-4C7B-8965-C52D2BE6BF90}" type="datetimeFigureOut">
              <a:rPr lang="en-IN" smtClean="0"/>
              <a:t>26-10-2023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083094-82FA-42C3-90BC-35E8DD4E9ABB}" type="slidenum">
              <a:rPr lang="en-IN" smtClean="0"/>
              <a:t>‹#›</a:t>
            </a:fld>
            <a:endParaRPr lang="en-IN"/>
          </a:p>
        </p:txBody>
      </p:sp>
    </p:spTree>
    <p:extLst>
      <p:ext uri="{BB962C8B-B14F-4D97-AF65-F5344CB8AC3E}">
        <p14:creationId xmlns:p14="http://schemas.microsoft.com/office/powerpoint/2010/main" val="106246550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43AE-4BDB-3CF7-2B7D-103EB5E698CD}"/>
              </a:ext>
            </a:extLst>
          </p:cNvPr>
          <p:cNvSpPr>
            <a:spLocks noGrp="1"/>
          </p:cNvSpPr>
          <p:nvPr>
            <p:ph type="ctrTitle"/>
          </p:nvPr>
        </p:nvSpPr>
        <p:spPr/>
        <p:txBody>
          <a:bodyPr/>
          <a:lstStyle/>
          <a:p>
            <a:r>
              <a:rPr lang="en-IN" sz="3600" dirty="0">
                <a:solidFill>
                  <a:schemeClr val="tx1"/>
                </a:solidFill>
              </a:rPr>
              <a:t>IMPLEMENTATION OF BINARY SEARCH USING 8085 MACHINE LANGUAGE</a:t>
            </a:r>
          </a:p>
        </p:txBody>
      </p:sp>
      <p:sp>
        <p:nvSpPr>
          <p:cNvPr id="3" name="Subtitle 2">
            <a:extLst>
              <a:ext uri="{FF2B5EF4-FFF2-40B4-BE49-F238E27FC236}">
                <a16:creationId xmlns:a16="http://schemas.microsoft.com/office/drawing/2014/main" id="{D387A221-44F3-9CF3-3DA0-4C718BB27DCD}"/>
              </a:ext>
            </a:extLst>
          </p:cNvPr>
          <p:cNvSpPr>
            <a:spLocks noGrp="1"/>
          </p:cNvSpPr>
          <p:nvPr>
            <p:ph type="subTitle" idx="1"/>
          </p:nvPr>
        </p:nvSpPr>
        <p:spPr>
          <a:xfrm>
            <a:off x="99609" y="5628621"/>
            <a:ext cx="7766936" cy="1096899"/>
          </a:xfrm>
        </p:spPr>
        <p:txBody>
          <a:bodyPr>
            <a:normAutofit lnSpcReduction="10000"/>
          </a:bodyPr>
          <a:lstStyle/>
          <a:p>
            <a:pPr algn="l"/>
            <a:r>
              <a:rPr lang="en-IN" dirty="0">
                <a:solidFill>
                  <a:schemeClr val="tx1">
                    <a:lumMod val="75000"/>
                    <a:lumOff val="25000"/>
                  </a:schemeClr>
                </a:solidFill>
              </a:rPr>
              <a:t>Shashank Saxena (RA2211003010147)</a:t>
            </a:r>
          </a:p>
          <a:p>
            <a:pPr algn="l"/>
            <a:r>
              <a:rPr lang="en-IN" dirty="0" err="1">
                <a:solidFill>
                  <a:schemeClr val="tx1">
                    <a:lumMod val="75000"/>
                    <a:lumOff val="25000"/>
                  </a:schemeClr>
                </a:solidFill>
              </a:rPr>
              <a:t>Raunak</a:t>
            </a:r>
            <a:r>
              <a:rPr lang="en-IN" dirty="0">
                <a:solidFill>
                  <a:schemeClr val="tx1">
                    <a:lumMod val="75000"/>
                    <a:lumOff val="25000"/>
                  </a:schemeClr>
                </a:solidFill>
              </a:rPr>
              <a:t> Naik (RA2211003010180)</a:t>
            </a:r>
          </a:p>
          <a:p>
            <a:pPr algn="l"/>
            <a:r>
              <a:rPr lang="en-IN" dirty="0">
                <a:solidFill>
                  <a:schemeClr val="tx1">
                    <a:lumMod val="75000"/>
                    <a:lumOff val="25000"/>
                  </a:schemeClr>
                </a:solidFill>
              </a:rPr>
              <a:t>Adya Singh (RA2211003010181)</a:t>
            </a:r>
          </a:p>
        </p:txBody>
      </p:sp>
    </p:spTree>
    <p:extLst>
      <p:ext uri="{BB962C8B-B14F-4D97-AF65-F5344CB8AC3E}">
        <p14:creationId xmlns:p14="http://schemas.microsoft.com/office/powerpoint/2010/main" val="334712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D329-A003-EFF1-5705-496D52F4FB39}"/>
              </a:ext>
            </a:extLst>
          </p:cNvPr>
          <p:cNvSpPr>
            <a:spLocks noGrp="1"/>
          </p:cNvSpPr>
          <p:nvPr>
            <p:ph type="title"/>
          </p:nvPr>
        </p:nvSpPr>
        <p:spPr/>
        <p:txBody>
          <a:bodyPr/>
          <a:lstStyle/>
          <a:p>
            <a:pPr algn="ctr"/>
            <a:r>
              <a:rPr lang="en-IN" dirty="0">
                <a:solidFill>
                  <a:schemeClr val="tx1"/>
                </a:solidFill>
              </a:rPr>
              <a:t>SUMMARY</a:t>
            </a:r>
          </a:p>
        </p:txBody>
      </p:sp>
      <p:sp>
        <p:nvSpPr>
          <p:cNvPr id="3" name="Content Placeholder 2">
            <a:extLst>
              <a:ext uri="{FF2B5EF4-FFF2-40B4-BE49-F238E27FC236}">
                <a16:creationId xmlns:a16="http://schemas.microsoft.com/office/drawing/2014/main" id="{E1FD7C3D-40E8-FA82-5671-2E7A6BE7DF92}"/>
              </a:ext>
            </a:extLst>
          </p:cNvPr>
          <p:cNvSpPr>
            <a:spLocks noGrp="1"/>
          </p:cNvSpPr>
          <p:nvPr>
            <p:ph idx="1"/>
          </p:nvPr>
        </p:nvSpPr>
        <p:spPr>
          <a:xfrm>
            <a:off x="677334" y="1652495"/>
            <a:ext cx="8596668" cy="3880773"/>
          </a:xfrm>
        </p:spPr>
        <p:txBody>
          <a:bodyPr>
            <a:normAutofit fontScale="92500" lnSpcReduction="10000"/>
          </a:bodyPr>
          <a:lstStyle/>
          <a:p>
            <a:pPr marL="0" indent="0" algn="l">
              <a:buNone/>
            </a:pPr>
            <a:r>
              <a:rPr lang="en-US" sz="2000" b="0" i="0" dirty="0">
                <a:solidFill>
                  <a:srgbClr val="374151"/>
                </a:solidFill>
                <a:effectLst/>
                <a:latin typeface="Söhne"/>
              </a:rPr>
              <a:t>Here is a concise summary of the program's functionality:</a:t>
            </a:r>
          </a:p>
          <a:p>
            <a:pPr marL="0" indent="0" algn="l">
              <a:buNone/>
            </a:pPr>
            <a:r>
              <a:rPr lang="en-US" sz="2000" b="0" i="0" dirty="0">
                <a:solidFill>
                  <a:srgbClr val="374151"/>
                </a:solidFill>
                <a:effectLst/>
                <a:latin typeface="Söhne"/>
              </a:rPr>
              <a:t>1. Initialization: The code initializes an array (haystack) with values from 0 to 7, stored in memory locations 0 to 7.</a:t>
            </a:r>
          </a:p>
          <a:p>
            <a:pPr marL="0" indent="0" algn="l">
              <a:buNone/>
            </a:pPr>
            <a:r>
              <a:rPr lang="en-US" sz="2000" b="0" i="0" dirty="0">
                <a:solidFill>
                  <a:srgbClr val="374151"/>
                </a:solidFill>
                <a:effectLst/>
                <a:latin typeface="Söhne"/>
              </a:rPr>
              <a:t>2. Binary Search: It performs a binary search for a specific value (the "needle"), which is set to 7 in this case.</a:t>
            </a:r>
          </a:p>
          <a:p>
            <a:pPr marL="0" indent="0" algn="l">
              <a:buNone/>
            </a:pPr>
            <a:r>
              <a:rPr lang="en-US" sz="2000" b="0" i="0" dirty="0">
                <a:solidFill>
                  <a:srgbClr val="374151"/>
                </a:solidFill>
                <a:effectLst/>
                <a:latin typeface="Söhne"/>
              </a:rPr>
              <a:t>3. Result Storage: The result of the binary search, which can be the index of the found needle or 0xFF (indicating not found), is stored in memory location 9.</a:t>
            </a:r>
          </a:p>
          <a:p>
            <a:pPr marL="0" indent="0" algn="l">
              <a:buNone/>
            </a:pPr>
            <a:r>
              <a:rPr lang="en-US" sz="2000" b="0" i="0" dirty="0">
                <a:solidFill>
                  <a:srgbClr val="374151"/>
                </a:solidFill>
                <a:effectLst/>
                <a:latin typeface="Söhne"/>
              </a:rPr>
              <a:t>4. Binary Search Logic: The binary search is implemented with a loop that continues until the high index is no longer greater than the low index. In each iteration, the middle index is calculated, and the element at the middle index is compared to the needle. Based on this comparison, the low and high indices are adjusted to narrow down the search range.</a:t>
            </a:r>
          </a:p>
          <a:p>
            <a:pPr marL="0" indent="0">
              <a:buNone/>
            </a:pPr>
            <a:endParaRPr lang="en-IN" sz="2200" dirty="0">
              <a:solidFill>
                <a:schemeClr val="tx1"/>
              </a:solidFill>
              <a:latin typeface="Söhne"/>
            </a:endParaRPr>
          </a:p>
        </p:txBody>
      </p:sp>
    </p:spTree>
    <p:extLst>
      <p:ext uri="{BB962C8B-B14F-4D97-AF65-F5344CB8AC3E}">
        <p14:creationId xmlns:p14="http://schemas.microsoft.com/office/powerpoint/2010/main" val="406685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9D08-3932-12A6-8C3C-CB55770C3DAD}"/>
              </a:ext>
            </a:extLst>
          </p:cNvPr>
          <p:cNvSpPr>
            <a:spLocks noGrp="1"/>
          </p:cNvSpPr>
          <p:nvPr>
            <p:ph type="title"/>
          </p:nvPr>
        </p:nvSpPr>
        <p:spPr/>
        <p:txBody>
          <a:bodyPr/>
          <a:lstStyle/>
          <a:p>
            <a:pPr algn="ctr"/>
            <a:r>
              <a:rPr lang="en-IN" dirty="0">
                <a:solidFill>
                  <a:schemeClr val="tx1"/>
                </a:solidFill>
              </a:rPr>
              <a:t>CONCLUSION</a:t>
            </a:r>
          </a:p>
        </p:txBody>
      </p:sp>
      <p:sp>
        <p:nvSpPr>
          <p:cNvPr id="3" name="Content Placeholder 2">
            <a:extLst>
              <a:ext uri="{FF2B5EF4-FFF2-40B4-BE49-F238E27FC236}">
                <a16:creationId xmlns:a16="http://schemas.microsoft.com/office/drawing/2014/main" id="{E0389316-9A93-D35F-5126-16F4CFE61C89}"/>
              </a:ext>
            </a:extLst>
          </p:cNvPr>
          <p:cNvSpPr>
            <a:spLocks noGrp="1"/>
          </p:cNvSpPr>
          <p:nvPr>
            <p:ph idx="1"/>
          </p:nvPr>
        </p:nvSpPr>
        <p:spPr>
          <a:xfrm>
            <a:off x="677334" y="1846825"/>
            <a:ext cx="8596668" cy="3880773"/>
          </a:xfrm>
        </p:spPr>
        <p:txBody>
          <a:bodyPr>
            <a:normAutofit/>
          </a:bodyPr>
          <a:lstStyle/>
          <a:p>
            <a:pPr marL="0" indent="0">
              <a:buNone/>
            </a:pPr>
            <a:r>
              <a:rPr lang="en-US" sz="2200" b="0" i="0" dirty="0">
                <a:solidFill>
                  <a:schemeClr val="bg2">
                    <a:lumMod val="25000"/>
                  </a:schemeClr>
                </a:solidFill>
                <a:effectLst/>
              </a:rPr>
              <a:t>The conclusion is that the code successfully implements a binary search algorithm in 8085 assembly language.</a:t>
            </a:r>
            <a:r>
              <a:rPr lang="en-US" sz="2400" b="0" i="0" dirty="0">
                <a:solidFill>
                  <a:srgbClr val="343541"/>
                </a:solidFill>
                <a:effectLst/>
                <a:latin typeface="Söhne"/>
              </a:rPr>
              <a:t> The final result, which is the index of the needle (if found) or 0xFF (not found), will be stored in memory location 9. The actual value of memory location 9 depends on the position of the needle in the haystack. If the needle is present in the haystack, the value stored in memory location 9 will be the index of the needle. If the needle is not present in the haystack, the value will remain 0xFF. The specific output will vary based on the actual contents of the haystack and the needle being searched for.</a:t>
            </a:r>
            <a:endParaRPr lang="en-IN" sz="2200" dirty="0">
              <a:solidFill>
                <a:schemeClr val="bg2">
                  <a:lumMod val="25000"/>
                </a:schemeClr>
              </a:solidFill>
            </a:endParaRPr>
          </a:p>
        </p:txBody>
      </p:sp>
    </p:spTree>
    <p:extLst>
      <p:ext uri="{BB962C8B-B14F-4D97-AF65-F5344CB8AC3E}">
        <p14:creationId xmlns:p14="http://schemas.microsoft.com/office/powerpoint/2010/main" val="266333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971B-FAEB-3136-7AA2-8BB824BEE82C}"/>
              </a:ext>
            </a:extLst>
          </p:cNvPr>
          <p:cNvSpPr>
            <a:spLocks noGrp="1"/>
          </p:cNvSpPr>
          <p:nvPr>
            <p:ph type="title"/>
          </p:nvPr>
        </p:nvSpPr>
        <p:spPr/>
        <p:txBody>
          <a:bodyPr/>
          <a:lstStyle/>
          <a:p>
            <a:pPr algn="ctr"/>
            <a:r>
              <a:rPr lang="en-IN" dirty="0">
                <a:solidFill>
                  <a:schemeClr val="tx1"/>
                </a:solidFill>
              </a:rPr>
              <a:t>INTRODUCTION </a:t>
            </a:r>
          </a:p>
        </p:txBody>
      </p:sp>
      <p:sp>
        <p:nvSpPr>
          <p:cNvPr id="3" name="Content Placeholder 2">
            <a:extLst>
              <a:ext uri="{FF2B5EF4-FFF2-40B4-BE49-F238E27FC236}">
                <a16:creationId xmlns:a16="http://schemas.microsoft.com/office/drawing/2014/main" id="{A8F0F47E-546F-8087-7841-6B476C6D52E8}"/>
              </a:ext>
            </a:extLst>
          </p:cNvPr>
          <p:cNvSpPr>
            <a:spLocks noGrp="1"/>
          </p:cNvSpPr>
          <p:nvPr>
            <p:ph idx="1"/>
          </p:nvPr>
        </p:nvSpPr>
        <p:spPr/>
        <p:txBody>
          <a:bodyPr>
            <a:normAutofit/>
          </a:bodyPr>
          <a:lstStyle/>
          <a:p>
            <a:pPr marL="0" indent="0">
              <a:buNone/>
            </a:pPr>
            <a:r>
              <a:rPr lang="en-US" sz="2000" dirty="0"/>
              <a:t>Binary search is the search technique that works efficiently on sorted lists. Hence, to search an element into some list using the binary search technique, we must ensure that the list is sorted. </a:t>
            </a:r>
          </a:p>
          <a:p>
            <a:pPr marL="0" indent="0">
              <a:buNone/>
            </a:pPr>
            <a:r>
              <a:rPr lang="en-US" sz="2000" dirty="0"/>
              <a:t>Binary search follows the divide and conquer approach in which the list is divided into two halves, and the item is compared with the middle element of the list. If the match is found then, the location of the middle element is returned. Otherwise, we search into either of the halves depending upon the result produced through the match.</a:t>
            </a:r>
            <a:endParaRPr lang="en-IN" sz="2000" dirty="0"/>
          </a:p>
        </p:txBody>
      </p:sp>
    </p:spTree>
    <p:extLst>
      <p:ext uri="{BB962C8B-B14F-4D97-AF65-F5344CB8AC3E}">
        <p14:creationId xmlns:p14="http://schemas.microsoft.com/office/powerpoint/2010/main" val="356137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FC0A-1FAC-F6F0-9093-51585DB035FE}"/>
              </a:ext>
            </a:extLst>
          </p:cNvPr>
          <p:cNvSpPr>
            <a:spLocks noGrp="1"/>
          </p:cNvSpPr>
          <p:nvPr>
            <p:ph type="title"/>
          </p:nvPr>
        </p:nvSpPr>
        <p:spPr/>
        <p:txBody>
          <a:bodyPr/>
          <a:lstStyle/>
          <a:p>
            <a:r>
              <a:rPr lang="en-IN" dirty="0">
                <a:solidFill>
                  <a:schemeClr val="tx1"/>
                </a:solidFill>
              </a:rPr>
              <a:t>HOW DOES BINARY SEARCH WORK ?</a:t>
            </a:r>
          </a:p>
        </p:txBody>
      </p:sp>
      <p:pic>
        <p:nvPicPr>
          <p:cNvPr id="3078" name="Picture 6" descr="Binary Search in Java for Sorted Array - Scientech Easy">
            <a:extLst>
              <a:ext uri="{FF2B5EF4-FFF2-40B4-BE49-F238E27FC236}">
                <a16:creationId xmlns:a16="http://schemas.microsoft.com/office/drawing/2014/main" id="{B655590C-5888-B003-86CB-E0FA5D3B9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698433"/>
            <a:ext cx="6569458" cy="437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57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590B-B8BA-0920-058B-73C9399E745B}"/>
              </a:ext>
            </a:extLst>
          </p:cNvPr>
          <p:cNvSpPr>
            <a:spLocks noGrp="1"/>
          </p:cNvSpPr>
          <p:nvPr>
            <p:ph type="title"/>
          </p:nvPr>
        </p:nvSpPr>
        <p:spPr/>
        <p:txBody>
          <a:bodyPr/>
          <a:lstStyle/>
          <a:p>
            <a:pPr algn="ctr"/>
            <a:r>
              <a:rPr lang="en-IN" dirty="0">
                <a:solidFill>
                  <a:schemeClr val="tx1"/>
                </a:solidFill>
              </a:rPr>
              <a:t>FLOWCHART</a:t>
            </a:r>
          </a:p>
        </p:txBody>
      </p:sp>
      <p:pic>
        <p:nvPicPr>
          <p:cNvPr id="2050" name="Picture 2" descr="Flowchart of the Binary search algorithm | Download ...">
            <a:extLst>
              <a:ext uri="{FF2B5EF4-FFF2-40B4-BE49-F238E27FC236}">
                <a16:creationId xmlns:a16="http://schemas.microsoft.com/office/drawing/2014/main" id="{0021A923-DC4D-077E-1AEB-0FF9552569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6632" y="1270000"/>
            <a:ext cx="4809579" cy="539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5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F851-53D4-DCCE-A018-FC5AEBE1EDA6}"/>
              </a:ext>
            </a:extLst>
          </p:cNvPr>
          <p:cNvSpPr>
            <a:spLocks noGrp="1"/>
          </p:cNvSpPr>
          <p:nvPr>
            <p:ph type="title"/>
          </p:nvPr>
        </p:nvSpPr>
        <p:spPr/>
        <p:txBody>
          <a:bodyPr/>
          <a:lstStyle/>
          <a:p>
            <a:pPr algn="ctr"/>
            <a:r>
              <a:rPr lang="en-IN" dirty="0">
                <a:solidFill>
                  <a:schemeClr val="tx1"/>
                </a:solidFill>
              </a:rPr>
              <a:t>ALGORITHM </a:t>
            </a:r>
          </a:p>
        </p:txBody>
      </p:sp>
      <p:sp>
        <p:nvSpPr>
          <p:cNvPr id="3" name="Content Placeholder 2">
            <a:extLst>
              <a:ext uri="{FF2B5EF4-FFF2-40B4-BE49-F238E27FC236}">
                <a16:creationId xmlns:a16="http://schemas.microsoft.com/office/drawing/2014/main" id="{2ACF4B40-F1CD-7214-976C-1E2907F84F7C}"/>
              </a:ext>
            </a:extLst>
          </p:cNvPr>
          <p:cNvSpPr>
            <a:spLocks noGrp="1"/>
          </p:cNvSpPr>
          <p:nvPr>
            <p:ph idx="1"/>
          </p:nvPr>
        </p:nvSpPr>
        <p:spPr>
          <a:xfrm>
            <a:off x="677333" y="1443319"/>
            <a:ext cx="9793443" cy="5145740"/>
          </a:xfrm>
        </p:spPr>
        <p:txBody>
          <a:bodyPr>
            <a:normAutofit/>
          </a:bodyPr>
          <a:lstStyle/>
          <a:p>
            <a:pPr marL="0" indent="0">
              <a:buNone/>
            </a:pPr>
            <a:r>
              <a:rPr lang="en-US" sz="2000" b="0" i="0" dirty="0">
                <a:solidFill>
                  <a:srgbClr val="343541"/>
                </a:solidFill>
                <a:effectLst/>
                <a:latin typeface="Söhne"/>
              </a:rPr>
              <a:t>1. Move 0 to Accumulator and store it in 3003H, to indicate number of iterations so far. </a:t>
            </a:r>
          </a:p>
          <a:p>
            <a:pPr marL="0" indent="0">
              <a:buNone/>
            </a:pPr>
            <a:r>
              <a:rPr lang="en-US" sz="2000" b="0" i="0" dirty="0">
                <a:solidFill>
                  <a:srgbClr val="343541"/>
                </a:solidFill>
                <a:effectLst/>
                <a:latin typeface="Söhne"/>
              </a:rPr>
              <a:t>2. Move 0 and 9 to L and H registers, respectively. </a:t>
            </a:r>
          </a:p>
          <a:p>
            <a:pPr marL="0" indent="0">
              <a:buNone/>
            </a:pPr>
            <a:r>
              <a:rPr lang="en-US" sz="2000" b="0" i="0" dirty="0">
                <a:solidFill>
                  <a:srgbClr val="343541"/>
                </a:solidFill>
                <a:effectLst/>
                <a:latin typeface="Söhne"/>
              </a:rPr>
              <a:t>3. Load the data to search for in Accumulator from 3000H and shift it to B register. </a:t>
            </a:r>
          </a:p>
          <a:p>
            <a:pPr marL="0" indent="0">
              <a:buNone/>
            </a:pPr>
            <a:r>
              <a:rPr lang="en-US" sz="2000" b="0" i="0" dirty="0">
                <a:solidFill>
                  <a:srgbClr val="343541"/>
                </a:solidFill>
                <a:effectLst/>
                <a:latin typeface="Söhne"/>
              </a:rPr>
              <a:t>4. Retrieve the number of iterations from 3003H, increase it by one and store back in 3003H. </a:t>
            </a:r>
          </a:p>
          <a:p>
            <a:pPr marL="0" indent="0">
              <a:buNone/>
            </a:pPr>
            <a:r>
              <a:rPr lang="en-US" sz="2000" b="0" i="0" dirty="0">
                <a:solidFill>
                  <a:srgbClr val="343541"/>
                </a:solidFill>
                <a:effectLst/>
                <a:latin typeface="Söhne"/>
              </a:rPr>
              <a:t>5. Move value of H register to Accumulator and compare with L register. </a:t>
            </a:r>
          </a:p>
          <a:p>
            <a:pPr marL="0" indent="0">
              <a:buNone/>
            </a:pPr>
            <a:r>
              <a:rPr lang="en-US" sz="2000" b="0" i="0" dirty="0">
                <a:solidFill>
                  <a:srgbClr val="343541"/>
                </a:solidFill>
                <a:effectLst/>
                <a:latin typeface="Söhne"/>
              </a:rPr>
              <a:t>6. If carry is generated, binary search is over so JUMP to step 20. </a:t>
            </a:r>
          </a:p>
          <a:p>
            <a:pPr marL="0" indent="0">
              <a:buNone/>
            </a:pPr>
            <a:r>
              <a:rPr lang="en-US" sz="2000" b="0" i="0" dirty="0">
                <a:solidFill>
                  <a:srgbClr val="343541"/>
                </a:solidFill>
                <a:effectLst/>
                <a:latin typeface="Söhne"/>
              </a:rPr>
              <a:t>7. Add value of L register to Accumulator and right rotate it. </a:t>
            </a:r>
          </a:p>
          <a:p>
            <a:pPr marL="0" indent="0">
              <a:buNone/>
            </a:pPr>
            <a:r>
              <a:rPr lang="en-US" sz="2000" b="0" i="0" dirty="0">
                <a:solidFill>
                  <a:srgbClr val="343541"/>
                </a:solidFill>
                <a:effectLst/>
                <a:latin typeface="Söhne"/>
              </a:rPr>
              <a:t>8. Store value of Accumulator in register C and force reset carry flag, if set. </a:t>
            </a:r>
          </a:p>
          <a:p>
            <a:pPr marL="0" indent="0">
              <a:buNone/>
            </a:pPr>
            <a:r>
              <a:rPr lang="en-US" sz="2000" b="0" i="0" dirty="0">
                <a:solidFill>
                  <a:srgbClr val="343541"/>
                </a:solidFill>
                <a:effectLst/>
                <a:latin typeface="Söhne"/>
              </a:rPr>
              <a:t>9. Load the start address of the array in D-E register pair. </a:t>
            </a:r>
          </a:p>
          <a:p>
            <a:pPr marL="0" indent="0">
              <a:buNone/>
            </a:pPr>
            <a:r>
              <a:rPr lang="en-US" sz="2000" b="0" i="0" dirty="0">
                <a:solidFill>
                  <a:srgbClr val="343541"/>
                </a:solidFill>
                <a:effectLst/>
                <a:latin typeface="Söhne"/>
              </a:rPr>
              <a:t>10. Add the value of accumulator to Register E and store the result in E.</a:t>
            </a:r>
          </a:p>
          <a:p>
            <a:pPr marL="0" indent="0">
              <a:buNone/>
            </a:pPr>
            <a:r>
              <a:rPr lang="en-US" sz="2000" b="0" i="0" dirty="0">
                <a:solidFill>
                  <a:srgbClr val="343541"/>
                </a:solidFill>
                <a:effectLst/>
                <a:latin typeface="Söhne"/>
              </a:rPr>
              <a:t>11. Move 0 to Accumulator and use the ADC command to add any possible carry generated due to previous addition and store it back in Register D.</a:t>
            </a:r>
          </a:p>
          <a:p>
            <a:pPr marL="0" indent="0">
              <a:buNone/>
            </a:pPr>
            <a:endParaRPr lang="en-IN" dirty="0"/>
          </a:p>
        </p:txBody>
      </p:sp>
    </p:spTree>
    <p:extLst>
      <p:ext uri="{BB962C8B-B14F-4D97-AF65-F5344CB8AC3E}">
        <p14:creationId xmlns:p14="http://schemas.microsoft.com/office/powerpoint/2010/main" val="122504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6B2A2-4F71-F5CA-F3BC-B8981F4BC064}"/>
              </a:ext>
            </a:extLst>
          </p:cNvPr>
          <p:cNvSpPr>
            <a:spLocks noGrp="1"/>
          </p:cNvSpPr>
          <p:nvPr>
            <p:ph idx="1"/>
          </p:nvPr>
        </p:nvSpPr>
        <p:spPr>
          <a:xfrm>
            <a:off x="632510" y="1023470"/>
            <a:ext cx="8950761" cy="4811059"/>
          </a:xfrm>
        </p:spPr>
        <p:txBody>
          <a:bodyPr>
            <a:noAutofit/>
          </a:bodyPr>
          <a:lstStyle/>
          <a:p>
            <a:pPr marL="0" indent="0">
              <a:buNone/>
            </a:pPr>
            <a:r>
              <a:rPr lang="en-US" sz="2000" b="0" i="0" dirty="0">
                <a:solidFill>
                  <a:srgbClr val="343541"/>
                </a:solidFill>
                <a:effectLst/>
                <a:latin typeface="Söhne"/>
              </a:rPr>
              <a:t>12. Load the value pointed to by D-E pair and compare with Register B. If carry is generated, JUMP to step 15</a:t>
            </a:r>
            <a:r>
              <a:rPr lang="en-US" sz="2000" b="0" i="0" dirty="0">
                <a:solidFill>
                  <a:srgbClr val="374151"/>
                </a:solidFill>
                <a:effectLst/>
                <a:latin typeface="Söhne"/>
              </a:rPr>
              <a:t>(indicating the binary search is over)</a:t>
            </a:r>
            <a:r>
              <a:rPr lang="en-US" sz="2000" b="0" i="0" dirty="0">
                <a:solidFill>
                  <a:srgbClr val="343541"/>
                </a:solidFill>
                <a:effectLst/>
                <a:latin typeface="Söhne"/>
              </a:rPr>
              <a:t> and if Zero flag is set, JUMP to step 17. </a:t>
            </a:r>
          </a:p>
          <a:p>
            <a:pPr marL="0" indent="0">
              <a:buNone/>
            </a:pPr>
            <a:r>
              <a:rPr lang="en-US" sz="2000" b="0" i="0" dirty="0">
                <a:solidFill>
                  <a:srgbClr val="343541"/>
                </a:solidFill>
                <a:effectLst/>
                <a:latin typeface="Söhne"/>
              </a:rPr>
              <a:t>13. Move value of Register C to Accumulator and decrement Accumulator. </a:t>
            </a:r>
          </a:p>
          <a:p>
            <a:pPr marL="0" indent="0">
              <a:buNone/>
            </a:pPr>
            <a:r>
              <a:rPr lang="en-US" sz="2000" b="0" i="0" dirty="0">
                <a:solidFill>
                  <a:srgbClr val="343541"/>
                </a:solidFill>
                <a:effectLst/>
                <a:latin typeface="Söhne"/>
              </a:rPr>
              <a:t>14. Move value of Accumulator to H and JUMP back to step 4. </a:t>
            </a:r>
          </a:p>
          <a:p>
            <a:pPr marL="0" indent="0">
              <a:buNone/>
            </a:pPr>
            <a:r>
              <a:rPr lang="en-US" sz="2000" b="0" i="0" dirty="0">
                <a:solidFill>
                  <a:srgbClr val="343541"/>
                </a:solidFill>
                <a:effectLst/>
                <a:latin typeface="Söhne"/>
              </a:rPr>
              <a:t>15. Move value of Register C to Accumulator and increment Accumulator. </a:t>
            </a:r>
          </a:p>
          <a:p>
            <a:pPr marL="0" indent="0">
              <a:buNone/>
            </a:pPr>
            <a:r>
              <a:rPr lang="en-US" sz="2000" b="0" i="0" dirty="0">
                <a:solidFill>
                  <a:srgbClr val="343541"/>
                </a:solidFill>
                <a:effectLst/>
                <a:latin typeface="Söhne"/>
              </a:rPr>
              <a:t>16. Move value of Accumulator to L and JUMP back to step 4. </a:t>
            </a:r>
          </a:p>
          <a:p>
            <a:pPr marL="0" indent="0">
              <a:buNone/>
            </a:pPr>
            <a:r>
              <a:rPr lang="en-US" sz="2000" b="0" i="0" dirty="0">
                <a:solidFill>
                  <a:srgbClr val="343541"/>
                </a:solidFill>
                <a:effectLst/>
                <a:latin typeface="Söhne"/>
              </a:rPr>
              <a:t>17. Move 1 to Accumulator ad store in 3001H to indicate success. </a:t>
            </a:r>
          </a:p>
          <a:p>
            <a:pPr marL="0" indent="0">
              <a:buNone/>
            </a:pPr>
            <a:r>
              <a:rPr lang="en-US" sz="2000" b="0" i="0" dirty="0">
                <a:solidFill>
                  <a:srgbClr val="343541"/>
                </a:solidFill>
                <a:effectLst/>
                <a:latin typeface="Söhne"/>
              </a:rPr>
              <a:t>18. Move value of Register C to Accumulator and store it in 3002H to save the index. </a:t>
            </a:r>
          </a:p>
          <a:p>
            <a:pPr marL="0" indent="0">
              <a:buNone/>
            </a:pPr>
            <a:r>
              <a:rPr lang="en-US" sz="2000" b="0" i="0" dirty="0">
                <a:solidFill>
                  <a:srgbClr val="343541"/>
                </a:solidFill>
                <a:effectLst/>
                <a:latin typeface="Söhne"/>
              </a:rPr>
              <a:t>19. JUMP to statement 21 (the end of the program).</a:t>
            </a:r>
          </a:p>
          <a:p>
            <a:pPr marL="0" indent="0">
              <a:buNone/>
            </a:pPr>
            <a:r>
              <a:rPr lang="en-US" sz="2000" b="0" i="0" dirty="0">
                <a:solidFill>
                  <a:srgbClr val="343541"/>
                </a:solidFill>
                <a:effectLst/>
                <a:latin typeface="Söhne"/>
              </a:rPr>
              <a:t>20. Move 2 to Accumulator and store it in 3001H to indicate failure. </a:t>
            </a:r>
          </a:p>
          <a:p>
            <a:pPr marL="0" indent="0">
              <a:buNone/>
            </a:pPr>
            <a:r>
              <a:rPr lang="en-US" sz="2000" b="0" i="0" dirty="0">
                <a:solidFill>
                  <a:srgbClr val="343541"/>
                </a:solidFill>
                <a:effectLst/>
                <a:latin typeface="Söhne"/>
              </a:rPr>
              <a:t>21. End the program.</a:t>
            </a:r>
            <a:endParaRPr lang="en-IN" sz="2000" dirty="0"/>
          </a:p>
        </p:txBody>
      </p:sp>
    </p:spTree>
    <p:extLst>
      <p:ext uri="{BB962C8B-B14F-4D97-AF65-F5344CB8AC3E}">
        <p14:creationId xmlns:p14="http://schemas.microsoft.com/office/powerpoint/2010/main" val="183549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C4CF-565B-EFF0-36A2-73D1BA294CEE}"/>
              </a:ext>
            </a:extLst>
          </p:cNvPr>
          <p:cNvSpPr>
            <a:spLocks noGrp="1"/>
          </p:cNvSpPr>
          <p:nvPr>
            <p:ph type="title"/>
          </p:nvPr>
        </p:nvSpPr>
        <p:spPr/>
        <p:txBody>
          <a:bodyPr/>
          <a:lstStyle/>
          <a:p>
            <a:pPr algn="ctr"/>
            <a:r>
              <a:rPr lang="en-IN" dirty="0">
                <a:solidFill>
                  <a:schemeClr val="tx1"/>
                </a:solidFill>
              </a:rPr>
              <a:t>PROGRAM </a:t>
            </a:r>
          </a:p>
        </p:txBody>
      </p:sp>
      <p:pic>
        <p:nvPicPr>
          <p:cNvPr id="4" name="Picture 3">
            <a:extLst>
              <a:ext uri="{FF2B5EF4-FFF2-40B4-BE49-F238E27FC236}">
                <a16:creationId xmlns:a16="http://schemas.microsoft.com/office/drawing/2014/main" id="{DE3BE615-4A80-00EE-491B-ABC35DB27A39}"/>
              </a:ext>
            </a:extLst>
          </p:cNvPr>
          <p:cNvPicPr>
            <a:picLocks noChangeAspect="1"/>
          </p:cNvPicPr>
          <p:nvPr/>
        </p:nvPicPr>
        <p:blipFill>
          <a:blip r:embed="rId2"/>
          <a:stretch>
            <a:fillRect/>
          </a:stretch>
        </p:blipFill>
        <p:spPr>
          <a:xfrm>
            <a:off x="677334" y="1825750"/>
            <a:ext cx="3449743" cy="3752513"/>
          </a:xfrm>
          <a:prstGeom prst="rect">
            <a:avLst/>
          </a:prstGeom>
        </p:spPr>
      </p:pic>
      <p:pic>
        <p:nvPicPr>
          <p:cNvPr id="6" name="Picture 5">
            <a:extLst>
              <a:ext uri="{FF2B5EF4-FFF2-40B4-BE49-F238E27FC236}">
                <a16:creationId xmlns:a16="http://schemas.microsoft.com/office/drawing/2014/main" id="{A8BD6411-B9E8-9A24-0AFD-60323CB020F2}"/>
              </a:ext>
            </a:extLst>
          </p:cNvPr>
          <p:cNvPicPr>
            <a:picLocks noChangeAspect="1"/>
          </p:cNvPicPr>
          <p:nvPr/>
        </p:nvPicPr>
        <p:blipFill>
          <a:blip r:embed="rId3"/>
          <a:stretch>
            <a:fillRect/>
          </a:stretch>
        </p:blipFill>
        <p:spPr>
          <a:xfrm>
            <a:off x="5096087" y="1869971"/>
            <a:ext cx="3390179" cy="3708292"/>
          </a:xfrm>
          <a:prstGeom prst="rect">
            <a:avLst/>
          </a:prstGeom>
        </p:spPr>
      </p:pic>
    </p:spTree>
    <p:extLst>
      <p:ext uri="{BB962C8B-B14F-4D97-AF65-F5344CB8AC3E}">
        <p14:creationId xmlns:p14="http://schemas.microsoft.com/office/powerpoint/2010/main" val="310807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B74E81-B2F2-F4DA-C541-62395229795E}"/>
              </a:ext>
            </a:extLst>
          </p:cNvPr>
          <p:cNvPicPr>
            <a:picLocks noChangeAspect="1"/>
          </p:cNvPicPr>
          <p:nvPr/>
        </p:nvPicPr>
        <p:blipFill>
          <a:blip r:embed="rId2"/>
          <a:stretch>
            <a:fillRect/>
          </a:stretch>
        </p:blipFill>
        <p:spPr>
          <a:xfrm>
            <a:off x="960181" y="1574854"/>
            <a:ext cx="3418157" cy="3708292"/>
          </a:xfrm>
          <a:prstGeom prst="rect">
            <a:avLst/>
          </a:prstGeom>
        </p:spPr>
      </p:pic>
      <p:pic>
        <p:nvPicPr>
          <p:cNvPr id="6" name="Picture 5">
            <a:extLst>
              <a:ext uri="{FF2B5EF4-FFF2-40B4-BE49-F238E27FC236}">
                <a16:creationId xmlns:a16="http://schemas.microsoft.com/office/drawing/2014/main" id="{67AADBCE-1D2A-90FE-E9CB-D1D3A8F4AF8E}"/>
              </a:ext>
            </a:extLst>
          </p:cNvPr>
          <p:cNvPicPr>
            <a:picLocks noChangeAspect="1"/>
          </p:cNvPicPr>
          <p:nvPr/>
        </p:nvPicPr>
        <p:blipFill>
          <a:blip r:embed="rId3"/>
          <a:stretch>
            <a:fillRect/>
          </a:stretch>
        </p:blipFill>
        <p:spPr>
          <a:xfrm>
            <a:off x="5344634" y="1672007"/>
            <a:ext cx="3336088" cy="3611139"/>
          </a:xfrm>
          <a:prstGeom prst="rect">
            <a:avLst/>
          </a:prstGeom>
        </p:spPr>
      </p:pic>
    </p:spTree>
    <p:extLst>
      <p:ext uri="{BB962C8B-B14F-4D97-AF65-F5344CB8AC3E}">
        <p14:creationId xmlns:p14="http://schemas.microsoft.com/office/powerpoint/2010/main" val="79421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6EBC-EF99-EA59-DBE0-FC9866D4BEF3}"/>
              </a:ext>
            </a:extLst>
          </p:cNvPr>
          <p:cNvSpPr>
            <a:spLocks noGrp="1"/>
          </p:cNvSpPr>
          <p:nvPr>
            <p:ph type="title"/>
          </p:nvPr>
        </p:nvSpPr>
        <p:spPr/>
        <p:txBody>
          <a:bodyPr/>
          <a:lstStyle/>
          <a:p>
            <a:pPr algn="ctr"/>
            <a:r>
              <a:rPr lang="en-IN" dirty="0">
                <a:solidFill>
                  <a:schemeClr val="tx1"/>
                </a:solidFill>
              </a:rPr>
              <a:t>RESULT</a:t>
            </a:r>
          </a:p>
        </p:txBody>
      </p:sp>
      <p:pic>
        <p:nvPicPr>
          <p:cNvPr id="4" name="Picture 3">
            <a:extLst>
              <a:ext uri="{FF2B5EF4-FFF2-40B4-BE49-F238E27FC236}">
                <a16:creationId xmlns:a16="http://schemas.microsoft.com/office/drawing/2014/main" id="{D5C78465-5609-EE4E-2C96-16951B1186DD}"/>
              </a:ext>
            </a:extLst>
          </p:cNvPr>
          <p:cNvPicPr>
            <a:picLocks noChangeAspect="1"/>
          </p:cNvPicPr>
          <p:nvPr/>
        </p:nvPicPr>
        <p:blipFill>
          <a:blip r:embed="rId2"/>
          <a:stretch>
            <a:fillRect/>
          </a:stretch>
        </p:blipFill>
        <p:spPr>
          <a:xfrm>
            <a:off x="677334" y="1626207"/>
            <a:ext cx="3424008" cy="3605583"/>
          </a:xfrm>
          <a:prstGeom prst="rect">
            <a:avLst/>
          </a:prstGeom>
        </p:spPr>
      </p:pic>
      <p:sp>
        <p:nvSpPr>
          <p:cNvPr id="7" name="TextBox 6">
            <a:extLst>
              <a:ext uri="{FF2B5EF4-FFF2-40B4-BE49-F238E27FC236}">
                <a16:creationId xmlns:a16="http://schemas.microsoft.com/office/drawing/2014/main" id="{C2DC6BC7-BA21-D207-7BBD-2382F351A5D1}"/>
              </a:ext>
            </a:extLst>
          </p:cNvPr>
          <p:cNvSpPr txBox="1"/>
          <p:nvPr/>
        </p:nvSpPr>
        <p:spPr>
          <a:xfrm>
            <a:off x="4595533" y="2426933"/>
            <a:ext cx="4542865" cy="2308324"/>
          </a:xfrm>
          <a:prstGeom prst="rect">
            <a:avLst/>
          </a:prstGeom>
          <a:noFill/>
        </p:spPr>
        <p:txBody>
          <a:bodyPr wrap="square">
            <a:spAutoFit/>
          </a:bodyPr>
          <a:lstStyle/>
          <a:p>
            <a:r>
              <a:rPr lang="en-US" b="1" i="0" dirty="0">
                <a:solidFill>
                  <a:srgbClr val="374151"/>
                </a:solidFill>
                <a:effectLst/>
                <a:latin typeface="Söhne"/>
              </a:rPr>
              <a:t>Memory View: </a:t>
            </a:r>
            <a:r>
              <a:rPr lang="en-US" b="0" i="0" dirty="0">
                <a:solidFill>
                  <a:srgbClr val="374151"/>
                </a:solidFill>
                <a:effectLst/>
                <a:latin typeface="Söhne"/>
              </a:rPr>
              <a:t>This typically represents the contents of the memory locations used by your 8085 program. It shows the values stored in memory addresses, often in hexadecimal format. This view helps you understand the current state of memory and can be useful for debugging and monitoring data stored in memory during program execution.</a:t>
            </a:r>
            <a:endParaRPr lang="en-IN" dirty="0"/>
          </a:p>
        </p:txBody>
      </p:sp>
    </p:spTree>
    <p:extLst>
      <p:ext uri="{BB962C8B-B14F-4D97-AF65-F5344CB8AC3E}">
        <p14:creationId xmlns:p14="http://schemas.microsoft.com/office/powerpoint/2010/main" val="656245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76</TotalTime>
  <Words>856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Söhne</vt:lpstr>
      <vt:lpstr>Trebuchet MS</vt:lpstr>
      <vt:lpstr>Wingdings 3</vt:lpstr>
      <vt:lpstr>Facet</vt:lpstr>
      <vt:lpstr>IMPLEMENTATION OF BINARY SEARCH USING 8085 MACHINE LANGUAGE</vt:lpstr>
      <vt:lpstr>INTRODUCTION </vt:lpstr>
      <vt:lpstr>HOW DOES BINARY SEARCH WORK ?</vt:lpstr>
      <vt:lpstr>FLOWCHART</vt:lpstr>
      <vt:lpstr>ALGORITHM </vt:lpstr>
      <vt:lpstr>PowerPoint Presentation</vt:lpstr>
      <vt:lpstr>PROGRAM </vt:lpstr>
      <vt:lpstr>PowerPoint Presentation</vt:lpstr>
      <vt:lpstr>RESULT</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BINARY SEARCH USING 8085 MACHINE LANGUAGE</dc:title>
  <dc:creator>Deepa Rani</dc:creator>
  <cp:lastModifiedBy>Deepa Rani</cp:lastModifiedBy>
  <cp:revision>2</cp:revision>
  <dcterms:created xsi:type="dcterms:W3CDTF">2023-09-13T16:13:28Z</dcterms:created>
  <dcterms:modified xsi:type="dcterms:W3CDTF">2023-10-26T10:27:14Z</dcterms:modified>
</cp:coreProperties>
</file>