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284912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35171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08A208-4040-4D55-94D1-23C233E3AC2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171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150623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08A208-4040-4D55-94D1-23C233E3AC2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7063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1643063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2251724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362552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28875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283340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59983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1211274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120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335522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48061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F943B-61C0-4FE1-82FB-6D8128EFA85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08A208-4040-4D55-94D1-23C233E3AC29}" type="slidenum">
              <a:rPr lang="en-US" smtClean="0"/>
              <a:t>‹#›</a:t>
            </a:fld>
            <a:endParaRPr lang="en-US" dirty="0"/>
          </a:p>
        </p:txBody>
      </p:sp>
    </p:spTree>
    <p:extLst>
      <p:ext uri="{BB962C8B-B14F-4D97-AF65-F5344CB8AC3E}">
        <p14:creationId xmlns:p14="http://schemas.microsoft.com/office/powerpoint/2010/main" val="135929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0F943B-61C0-4FE1-82FB-6D8128EFA85C}" type="datetimeFigureOut">
              <a:rPr lang="en-US" smtClean="0"/>
              <a:t>1/15/2024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08A208-4040-4D55-94D1-23C233E3AC29}" type="slidenum">
              <a:rPr lang="en-US" smtClean="0"/>
              <a:t>‹#›</a:t>
            </a:fld>
            <a:endParaRPr lang="en-US" dirty="0"/>
          </a:p>
        </p:txBody>
      </p:sp>
    </p:spTree>
    <p:extLst>
      <p:ext uri="{BB962C8B-B14F-4D97-AF65-F5344CB8AC3E}">
        <p14:creationId xmlns:p14="http://schemas.microsoft.com/office/powerpoint/2010/main" val="2236474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CC2A-3696-5F81-7C42-10ADB2542D1A}"/>
              </a:ext>
            </a:extLst>
          </p:cNvPr>
          <p:cNvSpPr>
            <a:spLocks noGrp="1"/>
          </p:cNvSpPr>
          <p:nvPr>
            <p:ph type="ctrTitle"/>
          </p:nvPr>
        </p:nvSpPr>
        <p:spPr/>
        <p:txBody>
          <a:bodyPr>
            <a:normAutofit/>
          </a:bodyPr>
          <a:lstStyle/>
          <a:p>
            <a:r>
              <a:rPr lang="en-US" sz="4400" b="1" cap="none" dirty="0">
                <a:latin typeface="Times New Roman" panose="02020603050405020304" pitchFamily="18" charset="0"/>
                <a:cs typeface="Times New Roman" panose="02020603050405020304" pitchFamily="18" charset="0"/>
              </a:rPr>
              <a:t>Introduction to Linux commands</a:t>
            </a:r>
            <a:br>
              <a:rPr lang="en-US" dirty="0"/>
            </a:br>
            <a:endParaRPr lang="en-US" dirty="0"/>
          </a:p>
        </p:txBody>
      </p:sp>
      <p:sp>
        <p:nvSpPr>
          <p:cNvPr id="3" name="Subtitle 2">
            <a:extLst>
              <a:ext uri="{FF2B5EF4-FFF2-40B4-BE49-F238E27FC236}">
                <a16:creationId xmlns:a16="http://schemas.microsoft.com/office/drawing/2014/main" id="{F5D233FA-FF48-72C3-F0FE-DFEE0BA35B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610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a:bodyPr>
          <a:lstStyle/>
          <a:p>
            <a:pPr marL="0" indent="0" algn="just">
              <a:buNone/>
            </a:pPr>
            <a:r>
              <a:rPr lang="en-US" sz="2200" b="1" dirty="0">
                <a:solidFill>
                  <a:srgbClr val="000000"/>
                </a:solidFill>
                <a:latin typeface="Times New Roman" panose="02020603050405020304" pitchFamily="18" charset="0"/>
                <a:cs typeface="Times New Roman" panose="02020603050405020304" pitchFamily="18" charset="0"/>
              </a:rPr>
              <a:t>14. date</a:t>
            </a:r>
            <a:r>
              <a:rPr lang="en-US" sz="2200" b="1" i="0" dirty="0">
                <a:solidFill>
                  <a:srgbClr val="000000"/>
                </a:solidFill>
                <a:effectLst/>
                <a:latin typeface="Times New Roman" panose="02020603050405020304" pitchFamily="18" charset="0"/>
                <a:cs typeface="Times New Roman" panose="02020603050405020304" pitchFamily="18" charset="0"/>
              </a:rPr>
              <a:t> command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 used to check the date and time</a:t>
            </a:r>
          </a:p>
          <a:p>
            <a:pPr algn="just"/>
            <a:r>
              <a:rPr lang="en-US" sz="2200" dirty="0">
                <a:solidFill>
                  <a:srgbClr val="000000"/>
                </a:solidFill>
                <a:latin typeface="Times New Roman" panose="02020603050405020304" pitchFamily="18" charset="0"/>
                <a:cs typeface="Times New Roman" panose="02020603050405020304" pitchFamily="18" charset="0"/>
              </a:rPr>
              <a:t>Syntax: $date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2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000000"/>
                </a:solidFill>
                <a:effectLst/>
                <a:latin typeface="Times New Roman" panose="02020603050405020304" pitchFamily="18" charset="0"/>
                <a:cs typeface="Times New Roman" panose="02020603050405020304" pitchFamily="18" charset="0"/>
              </a:rPr>
              <a:t>15. </a:t>
            </a:r>
            <a:r>
              <a:rPr lang="en-US" sz="2200" b="1" dirty="0" err="1">
                <a:solidFill>
                  <a:srgbClr val="000000"/>
                </a:solidFill>
                <a:latin typeface="Times New Roman" panose="02020603050405020304" pitchFamily="18" charset="0"/>
                <a:cs typeface="Times New Roman" panose="02020603050405020304" pitchFamily="18" charset="0"/>
              </a:rPr>
              <a:t>cal</a:t>
            </a:r>
            <a:r>
              <a:rPr lang="en-US" sz="2200" b="1" i="0" dirty="0">
                <a:solidFill>
                  <a:srgbClr val="000000"/>
                </a:solidFill>
                <a:effectLst/>
                <a:latin typeface="Times New Roman" panose="02020603050405020304" pitchFamily="18" charset="0"/>
                <a:cs typeface="Times New Roman" panose="02020603050405020304" pitchFamily="18" charset="0"/>
              </a:rPr>
              <a:t> Command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 used to display the calendar </a:t>
            </a:r>
          </a:p>
          <a:p>
            <a:pPr algn="just"/>
            <a:r>
              <a:rPr lang="en-US" sz="2200" dirty="0">
                <a:solidFill>
                  <a:srgbClr val="000000"/>
                </a:solidFill>
                <a:latin typeface="Times New Roman" panose="02020603050405020304" pitchFamily="18" charset="0"/>
                <a:cs typeface="Times New Roman" panose="02020603050405020304" pitchFamily="18" charset="0"/>
              </a:rPr>
              <a:t>Syntax: $</a:t>
            </a:r>
            <a:r>
              <a:rPr lang="en-US" sz="2200" dirty="0" err="1">
                <a:solidFill>
                  <a:srgbClr val="000000"/>
                </a:solidFill>
                <a:latin typeface="Times New Roman" panose="02020603050405020304" pitchFamily="18" charset="0"/>
                <a:cs typeface="Times New Roman" panose="02020603050405020304" pitchFamily="18" charset="0"/>
              </a:rPr>
              <a:t>cal</a:t>
            </a: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marL="0" indent="0" algn="l">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103451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fontScale="85000" lnSpcReduction="20000"/>
          </a:bodyPr>
          <a:lstStyle/>
          <a:p>
            <a:pPr marL="0" indent="0" algn="just">
              <a:buNone/>
            </a:pPr>
            <a:r>
              <a:rPr lang="en-US" sz="2200" b="1" dirty="0">
                <a:solidFill>
                  <a:srgbClr val="000000"/>
                </a:solidFill>
                <a:latin typeface="Times New Roman" panose="02020603050405020304" pitchFamily="18" charset="0"/>
                <a:cs typeface="Times New Roman" panose="02020603050405020304" pitchFamily="18" charset="0"/>
              </a:rPr>
              <a:t>16. </a:t>
            </a:r>
            <a:r>
              <a:rPr lang="en-US" sz="2200" b="1" dirty="0" err="1">
                <a:solidFill>
                  <a:srgbClr val="000000"/>
                </a:solidFill>
                <a:latin typeface="Times New Roman" panose="02020603050405020304" pitchFamily="18" charset="0"/>
                <a:cs typeface="Times New Roman" panose="02020603050405020304" pitchFamily="18" charset="0"/>
              </a:rPr>
              <a:t>chmod</a:t>
            </a:r>
            <a:r>
              <a:rPr lang="en-US" sz="2200" b="1" i="0" dirty="0">
                <a:solidFill>
                  <a:srgbClr val="000000"/>
                </a:solidFill>
                <a:effectLst/>
                <a:latin typeface="Times New Roman" panose="02020603050405020304" pitchFamily="18" charset="0"/>
                <a:cs typeface="Times New Roman" panose="02020603050405020304" pitchFamily="18" charset="0"/>
              </a:rPr>
              <a:t> command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used to change the permissions of a file or directory. Syntax:$</a:t>
            </a:r>
            <a:r>
              <a:rPr lang="en-US" sz="2200" dirty="0" err="1">
                <a:latin typeface="Times New Roman" panose="02020603050405020304" pitchFamily="18" charset="0"/>
                <a:cs typeface="Times New Roman" panose="02020603050405020304" pitchFamily="18" charset="0"/>
              </a:rPr>
              <a:t>chmod</a:t>
            </a:r>
            <a:r>
              <a:rPr lang="en-US" sz="2200" dirty="0">
                <a:latin typeface="Times New Roman" panose="02020603050405020304" pitchFamily="18" charset="0"/>
                <a:cs typeface="Times New Roman" panose="02020603050405020304" pitchFamily="18" charset="0"/>
              </a:rPr>
              <a:t> category operation permission file</a:t>
            </a:r>
          </a:p>
          <a:p>
            <a:pPr lvl="1" algn="just"/>
            <a:r>
              <a:rPr lang="en-US" sz="2200" dirty="0">
                <a:latin typeface="Times New Roman" panose="02020603050405020304" pitchFamily="18" charset="0"/>
                <a:cs typeface="Times New Roman" panose="02020603050405020304" pitchFamily="18" charset="0"/>
              </a:rPr>
              <a:t>Where, Category–is the user type </a:t>
            </a:r>
          </a:p>
          <a:p>
            <a:pPr lvl="1" algn="just"/>
            <a:r>
              <a:rPr lang="en-US" sz="2200" dirty="0">
                <a:latin typeface="Times New Roman" panose="02020603050405020304" pitchFamily="18" charset="0"/>
                <a:cs typeface="Times New Roman" panose="02020603050405020304" pitchFamily="18" charset="0"/>
              </a:rPr>
              <a:t>Operation–is used to assign or remove permission</a:t>
            </a:r>
          </a:p>
          <a:p>
            <a:pPr lvl="1" algn="just"/>
            <a:r>
              <a:rPr lang="en-US" sz="2200" dirty="0">
                <a:latin typeface="Times New Roman" panose="02020603050405020304" pitchFamily="18" charset="0"/>
                <a:cs typeface="Times New Roman" panose="02020603050405020304" pitchFamily="18" charset="0"/>
              </a:rPr>
              <a:t>Permission–is the type of permission </a:t>
            </a:r>
          </a:p>
          <a:p>
            <a:pPr lvl="1" algn="just"/>
            <a:r>
              <a:rPr lang="en-US" sz="2200" dirty="0">
                <a:latin typeface="Times New Roman" panose="02020603050405020304" pitchFamily="18" charset="0"/>
                <a:cs typeface="Times New Roman" panose="02020603050405020304" pitchFamily="18" charset="0"/>
              </a:rPr>
              <a:t>File–are used to assign or remove permission all </a:t>
            </a:r>
            <a:r>
              <a:rPr lang="en-US" sz="2200" dirty="0">
                <a:solidFill>
                  <a:srgbClr val="000000"/>
                </a:solidFill>
                <a:latin typeface="Times New Roman" panose="02020603050405020304" pitchFamily="18" charset="0"/>
                <a:cs typeface="Times New Roman" panose="02020603050405020304" pitchFamily="18" charset="0"/>
              </a:rPr>
              <a:t>Syntax: $</a:t>
            </a:r>
            <a:r>
              <a:rPr lang="en-US" sz="2200" dirty="0" err="1">
                <a:solidFill>
                  <a:srgbClr val="000000"/>
                </a:solidFill>
                <a:latin typeface="Times New Roman" panose="02020603050405020304" pitchFamily="18" charset="0"/>
                <a:cs typeface="Times New Roman" panose="02020603050405020304" pitchFamily="18" charset="0"/>
              </a:rPr>
              <a:t>cal</a:t>
            </a: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Examples: $</a:t>
            </a:r>
            <a:r>
              <a:rPr lang="en-US" sz="2200" dirty="0" err="1">
                <a:latin typeface="Times New Roman" panose="02020603050405020304" pitchFamily="18" charset="0"/>
                <a:cs typeface="Times New Roman" panose="02020603050405020304" pitchFamily="18" charset="0"/>
              </a:rPr>
              <a:t>chmodu-wx</a:t>
            </a:r>
            <a:r>
              <a:rPr lang="en-US" sz="2200" dirty="0">
                <a:latin typeface="Times New Roman" panose="02020603050405020304" pitchFamily="18" charset="0"/>
                <a:cs typeface="Times New Roman" panose="02020603050405020304" pitchFamily="18" charset="0"/>
              </a:rPr>
              <a:t> student Removes write and execute permission for users </a:t>
            </a:r>
          </a:p>
          <a:p>
            <a:pPr algn="just"/>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chmodu+rw,g+rwstudent</a:t>
            </a:r>
            <a:r>
              <a:rPr lang="en-US" sz="2200" dirty="0">
                <a:latin typeface="Times New Roman" panose="02020603050405020304" pitchFamily="18" charset="0"/>
                <a:cs typeface="Times New Roman" panose="02020603050405020304" pitchFamily="18" charset="0"/>
              </a:rPr>
              <a:t> Assigns read and write permission for users and groups </a:t>
            </a:r>
          </a:p>
          <a:p>
            <a:pPr algn="just"/>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chmodg</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rwx</a:t>
            </a:r>
            <a:r>
              <a:rPr lang="en-US" sz="2200" dirty="0">
                <a:latin typeface="Times New Roman" panose="02020603050405020304" pitchFamily="18" charset="0"/>
                <a:cs typeface="Times New Roman" panose="02020603050405020304" pitchFamily="18" charset="0"/>
              </a:rPr>
              <a:t> student Assigns absolute permission for groups of all read, write and execute permissions </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Source Sans Pro" panose="020B0503030403020204" pitchFamily="34" charset="0"/>
            </a:endParaRPr>
          </a:p>
          <a:p>
            <a:pPr marL="0" indent="0" algn="l">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223878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What is Linux?</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Linux is a community of </a:t>
            </a:r>
            <a:r>
              <a:rPr lang="en-US" sz="2000" b="1" dirty="0">
                <a:solidFill>
                  <a:srgbClr val="FF0000"/>
                </a:solidFill>
                <a:latin typeface="Times New Roman" panose="02020603050405020304" pitchFamily="18" charset="0"/>
                <a:cs typeface="Times New Roman" panose="02020603050405020304" pitchFamily="18" charset="0"/>
              </a:rPr>
              <a:t>open-source</a:t>
            </a:r>
            <a:r>
              <a:rPr lang="en-US" sz="2000" dirty="0">
                <a:latin typeface="Times New Roman" panose="02020603050405020304" pitchFamily="18" charset="0"/>
                <a:cs typeface="Times New Roman" panose="02020603050405020304" pitchFamily="18" charset="0"/>
              </a:rPr>
              <a:t> Unix like operating systems that are based on the Linux Kernel.</a:t>
            </a:r>
          </a:p>
          <a:p>
            <a:pPr algn="just"/>
            <a:r>
              <a:rPr lang="en-US" sz="2000" dirty="0">
                <a:latin typeface="Times New Roman" panose="02020603050405020304" pitchFamily="18" charset="0"/>
                <a:cs typeface="Times New Roman" panose="02020603050405020304" pitchFamily="18" charset="0"/>
              </a:rPr>
              <a:t>Sept 1991</a:t>
            </a:r>
          </a:p>
          <a:p>
            <a:pPr algn="just"/>
            <a:r>
              <a:rPr lang="en-US" sz="2000" dirty="0">
                <a:latin typeface="Times New Roman" panose="02020603050405020304" pitchFamily="18" charset="0"/>
                <a:cs typeface="Times New Roman" panose="02020603050405020304" pitchFamily="18" charset="0"/>
              </a:rPr>
              <a:t>Initially, Linux was created for personal computers and </a:t>
            </a:r>
          </a:p>
          <a:p>
            <a:pPr algn="just"/>
            <a:r>
              <a:rPr lang="en-US" sz="2000" dirty="0">
                <a:latin typeface="Times New Roman" panose="02020603050405020304" pitchFamily="18" charset="0"/>
                <a:cs typeface="Times New Roman" panose="02020603050405020304" pitchFamily="18" charset="0"/>
              </a:rPr>
              <a:t>Gradually used in other machines like Servers, mainframe computers, supercomputers, etc.</a:t>
            </a:r>
          </a:p>
          <a:p>
            <a:pPr algn="just"/>
            <a:r>
              <a:rPr lang="en-US" sz="2000" dirty="0">
                <a:latin typeface="Times New Roman" panose="02020603050405020304" pitchFamily="18" charset="0"/>
                <a:cs typeface="Times New Roman" panose="02020603050405020304" pitchFamily="18" charset="0"/>
              </a:rPr>
              <a:t>Also used in embedded systems like routers, televisions, digital video recorders, video game consoles, smartwatches, etc.</a:t>
            </a:r>
          </a:p>
          <a:p>
            <a:pPr algn="just"/>
            <a:endParaRPr lang="en-US" dirty="0"/>
          </a:p>
        </p:txBody>
      </p:sp>
    </p:spTree>
    <p:extLst>
      <p:ext uri="{BB962C8B-B14F-4D97-AF65-F5344CB8AC3E}">
        <p14:creationId xmlns:p14="http://schemas.microsoft.com/office/powerpoint/2010/main" val="160301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a:bodyPr>
          <a:lstStyle/>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1. </a:t>
            </a:r>
            <a:r>
              <a:rPr lang="en-US" sz="2000" b="1" i="0" dirty="0" err="1">
                <a:solidFill>
                  <a:srgbClr val="000000"/>
                </a:solidFill>
                <a:effectLst/>
                <a:latin typeface="Times New Roman" panose="02020603050405020304" pitchFamily="18" charset="0"/>
                <a:cs typeface="Times New Roman" panose="02020603050405020304" pitchFamily="18" charset="0"/>
              </a:rPr>
              <a:t>pwd</a:t>
            </a:r>
            <a:r>
              <a:rPr lang="en-US" sz="2000" b="1" i="0" dirty="0">
                <a:solidFill>
                  <a:srgbClr val="000000"/>
                </a:solidFill>
                <a:effectLst/>
                <a:latin typeface="Times New Roman" panose="02020603050405020304" pitchFamily="18" charset="0"/>
                <a:cs typeface="Times New Roman" panose="02020603050405020304" pitchFamily="18" charset="0"/>
              </a:rPr>
              <a:t> command: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Use the </a:t>
            </a:r>
            <a:r>
              <a:rPr lang="en-US" sz="2000" b="0" i="0" dirty="0" err="1">
                <a:solidFill>
                  <a:srgbClr val="000000"/>
                </a:solidFill>
                <a:effectLst/>
                <a:latin typeface="Times New Roman" panose="02020603050405020304" pitchFamily="18" charset="0"/>
                <a:cs typeface="Times New Roman" panose="02020603050405020304" pitchFamily="18" charset="0"/>
              </a:rPr>
              <a:t>pwd</a:t>
            </a:r>
            <a:r>
              <a:rPr lang="en-US" sz="2000" b="0" i="0" dirty="0">
                <a:solidFill>
                  <a:srgbClr val="000000"/>
                </a:solidFill>
                <a:effectLst/>
                <a:latin typeface="Times New Roman" panose="02020603050405020304" pitchFamily="18" charset="0"/>
                <a:cs typeface="Times New Roman" panose="02020603050405020304" pitchFamily="18" charset="0"/>
              </a:rPr>
              <a:t> command to find out the path of the current working directory.</a:t>
            </a:r>
          </a:p>
          <a:p>
            <a:pPr lvl="1" algn="just"/>
            <a:r>
              <a:rPr lang="en-US" sz="2000" b="1" i="0" dirty="0">
                <a:solidFill>
                  <a:srgbClr val="000000"/>
                </a:solidFill>
                <a:effectLst/>
                <a:latin typeface="Times New Roman" panose="02020603050405020304" pitchFamily="18" charset="0"/>
                <a:cs typeface="Times New Roman" panose="02020603050405020304" pitchFamily="18" charset="0"/>
              </a:rPr>
              <a:t>Syntax:</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pwd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2. cd command: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To navigate through the Linux files and directories, use the cd command. It requires either the full path or the name of the directory, depending on the current working directory that you’re in.</a:t>
            </a: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Syntax: cd filename/</a:t>
            </a: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246539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a:bodyPr>
          <a:lstStyle/>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3. ls command: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 The ls command is used to view the contents of a directory. By default, this command will display the contents of your current working directory.</a:t>
            </a: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 If you want to see the content of other directories, type ls and then the directory’s path. For example, enter ls /home/username/Documents to view the content of Documents. </a:t>
            </a: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Syntax: ls -R will list all the files in the sub-directories as well</a:t>
            </a: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ls -a will show the hidden files</a:t>
            </a:r>
          </a:p>
          <a:p>
            <a:pPr lvl="1" algn="just"/>
            <a:r>
              <a:rPr lang="en-US" sz="2000" b="0" i="0" dirty="0">
                <a:solidFill>
                  <a:srgbClr val="000000"/>
                </a:solidFill>
                <a:effectLst/>
                <a:latin typeface="Times New Roman" panose="02020603050405020304" pitchFamily="18" charset="0"/>
                <a:cs typeface="Times New Roman" panose="02020603050405020304" pitchFamily="18" charset="0"/>
              </a:rPr>
              <a:t>ls -al will list the files and directories with detailed information like the permissions, size, owner, etc.</a:t>
            </a: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188815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lstStyle/>
          <a:p>
            <a:pPr algn="ctr"/>
            <a:r>
              <a:rPr lang="en-US" dirty="0"/>
              <a:t> </a:t>
            </a:r>
            <a:r>
              <a:rPr lang="en-US" sz="3200" b="1" dirty="0">
                <a:latin typeface="Times New Roman" panose="02020603050405020304" pitchFamily="18" charset="0"/>
                <a:cs typeface="Times New Roman" panose="02020603050405020304" pitchFamily="18" charset="0"/>
              </a:rPr>
              <a:t>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lnSpcReduction="10000"/>
          </a:bodyPr>
          <a:lstStyle/>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4. cat command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 cat (short for concatenate) is one of the most frequently used commands in Linux. It issued to list the contents of a file on the standard output.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To run this command, type cat followed by the file’s name and its extension.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Syntax: Cat &gt; filename.txt</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5. cp command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 Use the cp command to copy files from the current directory to a different directory.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Syntax: cp file.txt /home/username/Documents</a:t>
            </a:r>
          </a:p>
          <a:p>
            <a:pPr marL="0" indent="0" algn="l">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421486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lstStyle/>
          <a:p>
            <a:pPr algn="ctr"/>
            <a:r>
              <a:rPr lang="en-US" dirty="0"/>
              <a:t> </a:t>
            </a:r>
            <a:r>
              <a:rPr lang="en-US" b="1" dirty="0">
                <a:latin typeface="Times New Roman" panose="02020603050405020304" pitchFamily="18" charset="0"/>
                <a:cs typeface="Times New Roman" panose="02020603050405020304" pitchFamily="18" charset="0"/>
              </a:rPr>
              <a:t>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lnSpcReduction="10000"/>
          </a:bodyPr>
          <a:lstStyle/>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6</a:t>
            </a:r>
            <a:r>
              <a:rPr lang="en-US" sz="2000" b="1" i="0" dirty="0">
                <a:solidFill>
                  <a:srgbClr val="000000"/>
                </a:solidFill>
                <a:effectLst/>
                <a:latin typeface="Times New Roman" panose="02020603050405020304" pitchFamily="18" charset="0"/>
                <a:cs typeface="Times New Roman" panose="02020603050405020304" pitchFamily="18" charset="0"/>
              </a:rPr>
              <a:t>. mv command</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 primary use of the mv command is to move files, although it can also be used to rename </a:t>
            </a:r>
            <a:r>
              <a:rPr lang="en-US" sz="2000" dirty="0">
                <a:solidFill>
                  <a:srgbClr val="000000"/>
                </a:solidFill>
                <a:latin typeface="Times New Roman" panose="02020603050405020304" pitchFamily="18" charset="0"/>
                <a:cs typeface="Times New Roman" panose="02020603050405020304" pitchFamily="18" charset="0"/>
              </a:rPr>
              <a:t>fi</a:t>
            </a:r>
            <a:r>
              <a:rPr lang="en-US" sz="2000" b="0" i="0" dirty="0">
                <a:solidFill>
                  <a:srgbClr val="000000"/>
                </a:solidFill>
                <a:effectLst/>
                <a:latin typeface="Times New Roman" panose="02020603050405020304" pitchFamily="18" charset="0"/>
                <a:cs typeface="Times New Roman" panose="02020603050405020304" pitchFamily="18" charset="0"/>
              </a:rPr>
              <a:t>les.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arguments in mv are similar to the cp command. You need to type mv, the file’s name, and the destina</a:t>
            </a:r>
            <a:r>
              <a:rPr lang="en-US" sz="2000" dirty="0">
                <a:solidFill>
                  <a:srgbClr val="000000"/>
                </a:solidFill>
                <a:latin typeface="Times New Roman" panose="02020603050405020304" pitchFamily="18" charset="0"/>
                <a:cs typeface="Times New Roman" panose="02020603050405020304" pitchFamily="18" charset="0"/>
              </a:rPr>
              <a:t>ti</a:t>
            </a:r>
            <a:r>
              <a:rPr lang="en-US" sz="2000" b="0" i="0" dirty="0">
                <a:solidFill>
                  <a:srgbClr val="000000"/>
                </a:solidFill>
                <a:effectLst/>
                <a:latin typeface="Times New Roman" panose="02020603050405020304" pitchFamily="18" charset="0"/>
                <a:cs typeface="Times New Roman" panose="02020603050405020304" pitchFamily="18" charset="0"/>
              </a:rPr>
              <a:t>on’s directory.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Syntax: mv junu.txt /home/username/Documents.</a:t>
            </a: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7. </a:t>
            </a:r>
            <a:r>
              <a:rPr lang="en-US" sz="2000" b="1" i="0" dirty="0" err="1">
                <a:solidFill>
                  <a:srgbClr val="000000"/>
                </a:solidFill>
                <a:effectLst/>
                <a:latin typeface="Times New Roman" panose="02020603050405020304" pitchFamily="18" charset="0"/>
                <a:cs typeface="Times New Roman" panose="02020603050405020304" pitchFamily="18" charset="0"/>
              </a:rPr>
              <a:t>mkdir</a:t>
            </a:r>
            <a:r>
              <a:rPr lang="en-US" sz="2000" b="1" i="0" dirty="0">
                <a:solidFill>
                  <a:srgbClr val="000000"/>
                </a:solidFill>
                <a:effectLst/>
                <a:latin typeface="Times New Roman" panose="02020603050405020304" pitchFamily="18" charset="0"/>
                <a:cs typeface="Times New Roman" panose="02020603050405020304" pitchFamily="18" charset="0"/>
              </a:rPr>
              <a:t> command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 Use </a:t>
            </a:r>
            <a:r>
              <a:rPr lang="en-US" sz="2000" b="0" i="0" dirty="0" err="1">
                <a:solidFill>
                  <a:srgbClr val="000000"/>
                </a:solidFill>
                <a:effectLst/>
                <a:latin typeface="Times New Roman" panose="02020603050405020304" pitchFamily="18" charset="0"/>
                <a:cs typeface="Times New Roman" panose="02020603050405020304" pitchFamily="18" charset="0"/>
              </a:rPr>
              <a:t>mkdir</a:t>
            </a:r>
            <a:r>
              <a:rPr lang="en-US" sz="2000" b="0" i="0" dirty="0">
                <a:solidFill>
                  <a:srgbClr val="000000"/>
                </a:solidFill>
                <a:effectLst/>
                <a:latin typeface="Times New Roman" panose="02020603050405020304" pitchFamily="18" charset="0"/>
                <a:cs typeface="Times New Roman" panose="02020603050405020304" pitchFamily="18" charset="0"/>
              </a:rPr>
              <a:t> command to make a new directory — if you type </a:t>
            </a:r>
            <a:r>
              <a:rPr lang="en-US" sz="2000" b="0" i="0" dirty="0" err="1">
                <a:solidFill>
                  <a:srgbClr val="000000"/>
                </a:solidFill>
                <a:effectLst/>
                <a:latin typeface="Times New Roman" panose="02020603050405020304" pitchFamily="18" charset="0"/>
                <a:cs typeface="Times New Roman" panose="02020603050405020304" pitchFamily="18" charset="0"/>
              </a:rPr>
              <a:t>mkdir</a:t>
            </a:r>
            <a:r>
              <a:rPr lang="en-US" sz="2000" b="0" i="0" dirty="0">
                <a:solidFill>
                  <a:srgbClr val="000000"/>
                </a:solidFill>
                <a:effectLst/>
                <a:latin typeface="Times New Roman" panose="02020603050405020304" pitchFamily="18" charset="0"/>
                <a:cs typeface="Times New Roman" panose="02020603050405020304" pitchFamily="18" charset="0"/>
              </a:rPr>
              <a:t> Movie it will create a directory called Movie.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Syntax: </a:t>
            </a:r>
            <a:r>
              <a:rPr lang="en-US" sz="2000" b="0" i="0" dirty="0" err="1">
                <a:solidFill>
                  <a:srgbClr val="000000"/>
                </a:solidFill>
                <a:effectLst/>
                <a:latin typeface="Times New Roman" panose="02020603050405020304" pitchFamily="18" charset="0"/>
                <a:cs typeface="Times New Roman" panose="02020603050405020304" pitchFamily="18" charset="0"/>
              </a:rPr>
              <a:t>mkdir</a:t>
            </a:r>
            <a:r>
              <a:rPr lang="en-US" sz="2000" b="0" i="0" dirty="0">
                <a:solidFill>
                  <a:srgbClr val="000000"/>
                </a:solidFill>
                <a:effectLst/>
                <a:latin typeface="Times New Roman" panose="02020603050405020304" pitchFamily="18" charset="0"/>
                <a:cs typeface="Times New Roman" panose="02020603050405020304" pitchFamily="18" charset="0"/>
              </a:rPr>
              <a:t> Movie</a:t>
            </a:r>
          </a:p>
          <a:p>
            <a:pPr algn="l"/>
            <a:endParaRPr lang="en-US" b="0" i="0" dirty="0">
              <a:solidFill>
                <a:srgbClr val="000000"/>
              </a:solidFill>
              <a:effectLst/>
              <a:latin typeface="Source Sans Pro" panose="020B0503030403020204" pitchFamily="34" charset="0"/>
            </a:endParaRPr>
          </a:p>
          <a:p>
            <a:pPr marL="0" indent="0" algn="l">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314838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lstStyle/>
          <a:p>
            <a:pPr algn="ctr"/>
            <a:r>
              <a:rPr lang="en-US" dirty="0"/>
              <a:t> </a:t>
            </a:r>
            <a:r>
              <a:rPr lang="en-US" sz="3200" b="1" dirty="0">
                <a:latin typeface="Times New Roman" panose="02020603050405020304" pitchFamily="18" charset="0"/>
                <a:cs typeface="Times New Roman" panose="02020603050405020304" pitchFamily="18" charset="0"/>
              </a:rPr>
              <a:t>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lnSpcReduction="10000"/>
          </a:bodyPr>
          <a:lstStyle/>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8. </a:t>
            </a:r>
            <a:r>
              <a:rPr lang="en-US" sz="2400" b="1" dirty="0">
                <a:solidFill>
                  <a:srgbClr val="000000"/>
                </a:solidFill>
                <a:latin typeface="Times New Roman" panose="02020603050405020304" pitchFamily="18" charset="0"/>
                <a:cs typeface="Times New Roman" panose="02020603050405020304" pitchFamily="18" charset="0"/>
              </a:rPr>
              <a:t>rm</a:t>
            </a:r>
            <a:r>
              <a:rPr lang="en-US" sz="2400" b="1" i="0" dirty="0">
                <a:solidFill>
                  <a:srgbClr val="000000"/>
                </a:solidFill>
                <a:effectLst/>
                <a:latin typeface="Times New Roman" panose="02020603050405020304" pitchFamily="18" charset="0"/>
                <a:cs typeface="Times New Roman" panose="02020603050405020304" pitchFamily="18" charset="0"/>
              </a:rPr>
              <a:t> command</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The rm command is used to delete directories or files.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Syntax: rm filename</a:t>
            </a:r>
          </a:p>
          <a:p>
            <a:pPr marL="0" indent="0" algn="just">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9. touch command</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 The touch command allows you to create a blank new file through the Linux command line.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Syntax: touch filename.txt</a:t>
            </a:r>
          </a:p>
          <a:p>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marL="0" indent="0" algn="l">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106003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lstStyle/>
          <a:p>
            <a:pPr algn="ctr"/>
            <a:r>
              <a:rPr lang="en-US" dirty="0"/>
              <a:t> </a:t>
            </a:r>
            <a:r>
              <a:rPr lang="en-US" sz="3200" b="1" dirty="0">
                <a:latin typeface="Times New Roman" panose="02020603050405020304" pitchFamily="18" charset="0"/>
                <a:cs typeface="Times New Roman" panose="02020603050405020304" pitchFamily="18" charset="0"/>
              </a:rPr>
              <a:t>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lnSpcReduction="10000"/>
          </a:bodyPr>
          <a:lstStyle/>
          <a:p>
            <a:pPr marL="0" indent="0" algn="just">
              <a:buNone/>
            </a:pPr>
            <a:r>
              <a:rPr lang="en-US" sz="2000" b="1" dirty="0">
                <a:solidFill>
                  <a:srgbClr val="000000"/>
                </a:solidFill>
                <a:latin typeface="Times New Roman" panose="02020603050405020304" pitchFamily="18" charset="0"/>
                <a:cs typeface="Times New Roman" panose="02020603050405020304" pitchFamily="18" charset="0"/>
              </a:rPr>
              <a:t>10</a:t>
            </a:r>
            <a:r>
              <a:rPr lang="en-US" sz="2000" b="1" i="0" dirty="0">
                <a:solidFill>
                  <a:srgbClr val="000000"/>
                </a:solidFill>
                <a:effectLst/>
                <a:latin typeface="Times New Roman" panose="02020603050405020304" pitchFamily="18" charset="0"/>
                <a:cs typeface="Times New Roman" panose="02020603050405020304" pitchFamily="18" charset="0"/>
              </a:rPr>
              <a:t>. ping command</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Use the ping command to check your connectivity status to a server.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Syntax: ping google.com</a:t>
            </a:r>
          </a:p>
          <a:p>
            <a:pPr marL="0" indent="0" algn="just">
              <a:buNone/>
            </a:pPr>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11.history command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 When you’ve been using Linux for a certain period of time, you’ll quickly notice that you can run hundreds of commands every day.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As such, running history command is par</a:t>
            </a:r>
            <a:r>
              <a:rPr lang="en-US" sz="2000" dirty="0">
                <a:solidFill>
                  <a:srgbClr val="000000"/>
                </a:solidFill>
                <a:latin typeface="Times New Roman" panose="02020603050405020304" pitchFamily="18" charset="0"/>
                <a:cs typeface="Times New Roman" panose="02020603050405020304" pitchFamily="18" charset="0"/>
              </a:rPr>
              <a:t>ti</a:t>
            </a:r>
            <a:r>
              <a:rPr lang="en-US" sz="2000" b="0" i="0" dirty="0">
                <a:solidFill>
                  <a:srgbClr val="000000"/>
                </a:solidFill>
                <a:effectLst/>
                <a:latin typeface="Times New Roman" panose="02020603050405020304" pitchFamily="18" charset="0"/>
                <a:cs typeface="Times New Roman" panose="02020603050405020304" pitchFamily="18" charset="0"/>
              </a:rPr>
              <a:t>cularly useful if you want to review the commands you’ve entered before. </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Syntax: history</a:t>
            </a:r>
          </a:p>
          <a:p>
            <a:pPr marL="0" indent="0">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marL="0" indent="0" algn="l">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412485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D42-04D3-5A14-E4DF-CE374F5034B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Some basic Linux Commands</a:t>
            </a:r>
          </a:p>
        </p:txBody>
      </p:sp>
      <p:sp>
        <p:nvSpPr>
          <p:cNvPr id="3" name="Content Placeholder 2">
            <a:extLst>
              <a:ext uri="{FF2B5EF4-FFF2-40B4-BE49-F238E27FC236}">
                <a16:creationId xmlns:a16="http://schemas.microsoft.com/office/drawing/2014/main" id="{00C116E2-20FA-2179-B3C2-E11C4E0BECCE}"/>
              </a:ext>
            </a:extLst>
          </p:cNvPr>
          <p:cNvSpPr>
            <a:spLocks noGrp="1"/>
          </p:cNvSpPr>
          <p:nvPr>
            <p:ph idx="1"/>
          </p:nvPr>
        </p:nvSpPr>
        <p:spPr/>
        <p:txBody>
          <a:bodyPr>
            <a:normAutofit fontScale="92500" lnSpcReduction="20000"/>
          </a:bodyPr>
          <a:lstStyle/>
          <a:p>
            <a:pPr marL="0" indent="0" algn="just">
              <a:buNone/>
            </a:pPr>
            <a:r>
              <a:rPr lang="en-US" sz="2200" b="1" dirty="0">
                <a:solidFill>
                  <a:srgbClr val="000000"/>
                </a:solidFill>
                <a:latin typeface="Times New Roman" panose="02020603050405020304" pitchFamily="18" charset="0"/>
                <a:cs typeface="Times New Roman" panose="02020603050405020304" pitchFamily="18" charset="0"/>
              </a:rPr>
              <a:t>12</a:t>
            </a:r>
            <a:r>
              <a:rPr lang="en-US" sz="2200" b="1" i="0" dirty="0">
                <a:solidFill>
                  <a:srgbClr val="000000"/>
                </a:solidFill>
                <a:effectLst/>
                <a:latin typeface="Times New Roman" panose="02020603050405020304" pitchFamily="18" charset="0"/>
                <a:cs typeface="Times New Roman" panose="02020603050405020304" pitchFamily="18" charset="0"/>
              </a:rPr>
              <a:t>. </a:t>
            </a:r>
            <a:r>
              <a:rPr lang="en-US" sz="2200" b="1" dirty="0" err="1">
                <a:solidFill>
                  <a:srgbClr val="000000"/>
                </a:solidFill>
                <a:latin typeface="Times New Roman" panose="02020603050405020304" pitchFamily="18" charset="0"/>
                <a:cs typeface="Times New Roman" panose="02020603050405020304" pitchFamily="18" charset="0"/>
              </a:rPr>
              <a:t>sudo</a:t>
            </a:r>
            <a:r>
              <a:rPr lang="en-US" sz="2200" b="1" i="0" dirty="0">
                <a:solidFill>
                  <a:srgbClr val="000000"/>
                </a:solidFill>
                <a:effectLst/>
                <a:latin typeface="Times New Roman" panose="02020603050405020304" pitchFamily="18" charset="0"/>
                <a:cs typeface="Times New Roman" panose="02020603050405020304" pitchFamily="18" charset="0"/>
              </a:rPr>
              <a:t> command</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 Short for “</a:t>
            </a:r>
            <a:r>
              <a:rPr lang="en-US" sz="2200" b="0" i="0" dirty="0" err="1">
                <a:solidFill>
                  <a:srgbClr val="000000"/>
                </a:solidFill>
                <a:effectLst/>
                <a:latin typeface="Times New Roman" panose="02020603050405020304" pitchFamily="18" charset="0"/>
                <a:cs typeface="Times New Roman" panose="02020603050405020304" pitchFamily="18" charset="0"/>
              </a:rPr>
              <a:t>SuperUser</a:t>
            </a:r>
            <a:r>
              <a:rPr lang="en-US" sz="2200" b="0" i="0" dirty="0">
                <a:solidFill>
                  <a:srgbClr val="000000"/>
                </a:solidFill>
                <a:effectLst/>
                <a:latin typeface="Times New Roman" panose="02020603050405020304" pitchFamily="18" charset="0"/>
                <a:cs typeface="Times New Roman" panose="02020603050405020304" pitchFamily="18" charset="0"/>
              </a:rPr>
              <a:t> Do”, this command enables you to perform tasks that require administrative or root permissions.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Syntax: </a:t>
            </a:r>
            <a:r>
              <a:rPr lang="en-US" sz="2200" b="0" i="0" dirty="0" err="1">
                <a:solidFill>
                  <a:srgbClr val="000000"/>
                </a:solidFill>
                <a:effectLst/>
                <a:latin typeface="Times New Roman" panose="02020603050405020304" pitchFamily="18" charset="0"/>
                <a:cs typeface="Times New Roman" panose="02020603050405020304" pitchFamily="18" charset="0"/>
              </a:rPr>
              <a:t>sudo</a:t>
            </a:r>
            <a:r>
              <a:rPr lang="en-US" sz="2200" b="0" i="0" dirty="0">
                <a:solidFill>
                  <a:srgbClr val="000000"/>
                </a:solidFill>
                <a:effectLst/>
                <a:latin typeface="Times New Roman" panose="02020603050405020304" pitchFamily="18" charset="0"/>
                <a:cs typeface="Times New Roman" panose="02020603050405020304" pitchFamily="18" charset="0"/>
              </a:rPr>
              <a:t> apt install editor</a:t>
            </a:r>
          </a:p>
          <a:p>
            <a:pPr marL="0" indent="0" algn="just">
              <a:buNone/>
            </a:pPr>
            <a:endParaRPr lang="en-US" sz="22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000000"/>
                </a:solidFill>
                <a:effectLst/>
                <a:latin typeface="Times New Roman" panose="02020603050405020304" pitchFamily="18" charset="0"/>
                <a:cs typeface="Times New Roman" panose="02020603050405020304" pitchFamily="18" charset="0"/>
              </a:rPr>
              <a:t>13. Alias Command</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 The command Alias is an amazing way to personalize and organize all your commands.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It allows users to designate a name to a single command or even a string of commands. So, programmers can give a short name before executing it.</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Syntax: alias </a:t>
            </a:r>
            <a:r>
              <a:rPr lang="en-US" sz="2200" b="0" i="0" dirty="0" err="1">
                <a:solidFill>
                  <a:srgbClr val="000000"/>
                </a:solidFill>
                <a:effectLst/>
                <a:latin typeface="Times New Roman" panose="02020603050405020304" pitchFamily="18" charset="0"/>
                <a:cs typeface="Times New Roman" panose="02020603050405020304" pitchFamily="18" charset="0"/>
              </a:rPr>
              <a:t>cls</a:t>
            </a:r>
            <a:r>
              <a:rPr lang="en-US" sz="2200" b="0" i="0" dirty="0">
                <a:solidFill>
                  <a:srgbClr val="000000"/>
                </a:solidFill>
                <a:effectLst/>
                <a:latin typeface="Times New Roman" panose="02020603050405020304" pitchFamily="18" charset="0"/>
                <a:cs typeface="Times New Roman" panose="02020603050405020304" pitchFamily="18" charset="0"/>
              </a:rPr>
              <a:t>=clear</a:t>
            </a:r>
          </a:p>
          <a:p>
            <a:pPr marL="0" indent="0">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marL="0" indent="0" algn="l">
              <a:buNone/>
            </a:pPr>
            <a:endParaRPr lang="en-US" b="0" i="0" dirty="0">
              <a:solidFill>
                <a:srgbClr val="000000"/>
              </a:solidFill>
              <a:effectLst/>
              <a:latin typeface="Source Sans Pro" panose="020B0503030403020204" pitchFamily="34" charset="0"/>
            </a:endParaRPr>
          </a:p>
          <a:p>
            <a:pPr algn="l"/>
            <a:endParaRPr lang="en-US" b="0" i="0" dirty="0">
              <a:solidFill>
                <a:srgbClr val="000000"/>
              </a:solidFill>
              <a:effectLst/>
              <a:latin typeface="Source Sans Pro" panose="020B0503030403020204" pitchFamily="34" charset="0"/>
            </a:endParaRPr>
          </a:p>
          <a:p>
            <a:pPr algn="just"/>
            <a:endParaRPr lang="en-US" dirty="0"/>
          </a:p>
        </p:txBody>
      </p:sp>
    </p:spTree>
    <p:extLst>
      <p:ext uri="{BB962C8B-B14F-4D97-AF65-F5344CB8AC3E}">
        <p14:creationId xmlns:p14="http://schemas.microsoft.com/office/powerpoint/2010/main" val="32808883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798</TotalTime>
  <Words>845</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Source Sans Pro</vt:lpstr>
      <vt:lpstr>Times New Roman</vt:lpstr>
      <vt:lpstr>Wingdings 3</vt:lpstr>
      <vt:lpstr>Wisp</vt:lpstr>
      <vt:lpstr>Introduction to Linux commands </vt:lpstr>
      <vt:lpstr>What is Linux?</vt:lpstr>
      <vt:lpstr> Some basic Linux Commands</vt:lpstr>
      <vt:lpstr> Some basic Linux Commands</vt:lpstr>
      <vt:lpstr> Some basic Linux Commands</vt:lpstr>
      <vt:lpstr> Some basic Linux Commands</vt:lpstr>
      <vt:lpstr> Some basic Linux Commands</vt:lpstr>
      <vt:lpstr> Some basic Linux Commands</vt:lpstr>
      <vt:lpstr> Some basic Linux Commands</vt:lpstr>
      <vt:lpstr> Some basic Linux Commands</vt:lpstr>
      <vt:lpstr> Some basic Linux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 commands</dc:title>
  <dc:creator>Sweta Kumari</dc:creator>
  <cp:lastModifiedBy>Sweta Kumari</cp:lastModifiedBy>
  <cp:revision>2</cp:revision>
  <dcterms:created xsi:type="dcterms:W3CDTF">2024-01-14T18:39:31Z</dcterms:created>
  <dcterms:modified xsi:type="dcterms:W3CDTF">2024-01-15T10:19:00Z</dcterms:modified>
</cp:coreProperties>
</file>