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60" r:id="rId2"/>
    <p:sldId id="361" r:id="rId3"/>
    <p:sldId id="338" r:id="rId4"/>
    <p:sldId id="265" r:id="rId5"/>
    <p:sldId id="321" r:id="rId6"/>
    <p:sldId id="287" r:id="rId7"/>
    <p:sldId id="288" r:id="rId8"/>
    <p:sldId id="289" r:id="rId9"/>
    <p:sldId id="290" r:id="rId10"/>
    <p:sldId id="291" r:id="rId11"/>
    <p:sldId id="292" r:id="rId12"/>
    <p:sldId id="293" r:id="rId13"/>
    <p:sldId id="294" r:id="rId14"/>
    <p:sldId id="336" r:id="rId15"/>
    <p:sldId id="362" r:id="rId16"/>
    <p:sldId id="320" r:id="rId17"/>
    <p:sldId id="332" r:id="rId18"/>
    <p:sldId id="363" r:id="rId19"/>
    <p:sldId id="300" r:id="rId20"/>
    <p:sldId id="304" r:id="rId21"/>
    <p:sldId id="364" r:id="rId22"/>
    <p:sldId id="365" r:id="rId23"/>
    <p:sldId id="269" r:id="rId24"/>
    <p:sldId id="366" r:id="rId25"/>
    <p:sldId id="367" r:id="rId2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70" autoAdjust="0"/>
  </p:normalViewPr>
  <p:slideViewPr>
    <p:cSldViewPr>
      <p:cViewPr varScale="1">
        <p:scale>
          <a:sx n="51" d="100"/>
          <a:sy n="51" d="100"/>
        </p:scale>
        <p:origin x="1164"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166BF1-3F10-4EA4-9D90-A7FAD3DC6DE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4600DBF-BD4F-4E83-9CAE-2A025ED30A7A}">
      <dgm:prSet phldrT="[Text]" custT="1"/>
      <dgm:spPr>
        <a:noFill/>
        <a:ln>
          <a:solidFill>
            <a:srgbClr val="5F100D"/>
          </a:solidFill>
        </a:ln>
      </dgm:spPr>
      <dgm:t>
        <a:bodyPr/>
        <a:lstStyle/>
        <a:p>
          <a:r>
            <a:rPr lang="en-US" sz="2400" i="1" dirty="0">
              <a:solidFill>
                <a:schemeClr val="tx1"/>
              </a:solidFill>
              <a:latin typeface="+mn-lt"/>
              <a:cs typeface="Times New Roman" pitchFamily="18" charset="0"/>
            </a:rPr>
            <a:t>Point Defects</a:t>
          </a:r>
        </a:p>
      </dgm:t>
    </dgm:pt>
    <dgm:pt modelId="{A0DE782E-F673-45BA-9AFE-1BA9BF742C86}" type="parTrans" cxnId="{774BA9DD-13F4-4BF9-A1E3-ECB354AD04BB}">
      <dgm:prSet/>
      <dgm:spPr/>
      <dgm:t>
        <a:bodyPr/>
        <a:lstStyle/>
        <a:p>
          <a:endParaRPr lang="en-US"/>
        </a:p>
      </dgm:t>
    </dgm:pt>
    <dgm:pt modelId="{22119D78-4070-4B50-AB79-C74DB9219378}" type="sibTrans" cxnId="{774BA9DD-13F4-4BF9-A1E3-ECB354AD04BB}">
      <dgm:prSet/>
      <dgm:spPr/>
      <dgm:t>
        <a:bodyPr/>
        <a:lstStyle/>
        <a:p>
          <a:endParaRPr lang="en-US"/>
        </a:p>
      </dgm:t>
    </dgm:pt>
    <dgm:pt modelId="{68257145-1EFB-455D-88E4-FEAEF3F9788A}">
      <dgm:prSet phldrT="[Text]" custT="1"/>
      <dgm:spPr>
        <a:noFill/>
        <a:ln>
          <a:solidFill>
            <a:srgbClr val="5F100D"/>
          </a:solidFill>
        </a:ln>
      </dgm:spPr>
      <dgm:t>
        <a:bodyPr/>
        <a:lstStyle/>
        <a:p>
          <a:r>
            <a:rPr lang="en-US" sz="2400" i="1" dirty="0">
              <a:solidFill>
                <a:schemeClr val="tx1"/>
              </a:solidFill>
              <a:latin typeface="+mn-lt"/>
              <a:cs typeface="Times New Roman" pitchFamily="18" charset="0"/>
            </a:rPr>
            <a:t>Vacancy </a:t>
          </a:r>
        </a:p>
      </dgm:t>
    </dgm:pt>
    <dgm:pt modelId="{CC6B9728-4CDA-41C2-9284-F1B861232134}" type="parTrans" cxnId="{E9C27D46-D9D6-45CA-B583-DF7ADE7A895C}">
      <dgm:prSet custT="1"/>
      <dgm:spPr/>
      <dgm:t>
        <a:bodyPr/>
        <a:lstStyle/>
        <a:p>
          <a:endParaRPr lang="en-US" sz="2400">
            <a:latin typeface="+mn-lt"/>
          </a:endParaRPr>
        </a:p>
      </dgm:t>
    </dgm:pt>
    <dgm:pt modelId="{F0DAC36C-7945-4A65-959C-0324EF2219A2}" type="sibTrans" cxnId="{E9C27D46-D9D6-45CA-B583-DF7ADE7A895C}">
      <dgm:prSet/>
      <dgm:spPr/>
      <dgm:t>
        <a:bodyPr/>
        <a:lstStyle/>
        <a:p>
          <a:endParaRPr lang="en-US"/>
        </a:p>
      </dgm:t>
    </dgm:pt>
    <dgm:pt modelId="{D2ADD06D-8808-475E-83BE-8B0B1823FBFC}">
      <dgm:prSet phldrT="[Text]" custT="1"/>
      <dgm:spPr>
        <a:noFill/>
        <a:ln>
          <a:solidFill>
            <a:srgbClr val="5F100D"/>
          </a:solidFill>
        </a:ln>
      </dgm:spPr>
      <dgm:t>
        <a:bodyPr/>
        <a:lstStyle/>
        <a:p>
          <a:r>
            <a:rPr lang="en-US" sz="2400" i="1" dirty="0">
              <a:solidFill>
                <a:schemeClr val="tx1"/>
              </a:solidFill>
              <a:latin typeface="+mn-lt"/>
              <a:cs typeface="Times New Roman" pitchFamily="18" charset="0"/>
            </a:rPr>
            <a:t>Self-Interstitials</a:t>
          </a:r>
        </a:p>
      </dgm:t>
    </dgm:pt>
    <dgm:pt modelId="{805C7516-05D2-4536-8461-BBDAD08232D3}" type="parTrans" cxnId="{5C6C689C-DCC2-42F8-BD0F-D106FFD7B636}">
      <dgm:prSet custT="1"/>
      <dgm:spPr/>
      <dgm:t>
        <a:bodyPr/>
        <a:lstStyle/>
        <a:p>
          <a:endParaRPr lang="en-US" sz="2400">
            <a:latin typeface="+mn-lt"/>
          </a:endParaRPr>
        </a:p>
      </dgm:t>
    </dgm:pt>
    <dgm:pt modelId="{142C3389-C611-4B42-A1AA-4AB85E376814}" type="sibTrans" cxnId="{5C6C689C-DCC2-42F8-BD0F-D106FFD7B636}">
      <dgm:prSet/>
      <dgm:spPr/>
      <dgm:t>
        <a:bodyPr/>
        <a:lstStyle/>
        <a:p>
          <a:endParaRPr lang="en-US"/>
        </a:p>
      </dgm:t>
    </dgm:pt>
    <dgm:pt modelId="{08A8F52F-8827-4F05-B82F-00042A268463}">
      <dgm:prSet phldrT="[Text]" custT="1"/>
      <dgm:spPr>
        <a:noFill/>
        <a:ln>
          <a:solidFill>
            <a:srgbClr val="5F100D"/>
          </a:solidFill>
        </a:ln>
      </dgm:spPr>
      <dgm:t>
        <a:bodyPr/>
        <a:lstStyle/>
        <a:p>
          <a:r>
            <a:rPr lang="en-US" sz="2400" i="1" dirty="0">
              <a:solidFill>
                <a:schemeClr val="tx1"/>
              </a:solidFill>
              <a:latin typeface="+mn-lt"/>
              <a:cs typeface="Times New Roman" pitchFamily="18" charset="0"/>
            </a:rPr>
            <a:t>Interstitial Impurity</a:t>
          </a:r>
        </a:p>
      </dgm:t>
    </dgm:pt>
    <dgm:pt modelId="{2E1B9B81-86BA-44A2-A3C9-8D6A5A4558D0}" type="parTrans" cxnId="{AEF008CF-6F07-4D9B-B37C-EAF9492862D6}">
      <dgm:prSet custT="1"/>
      <dgm:spPr/>
      <dgm:t>
        <a:bodyPr/>
        <a:lstStyle/>
        <a:p>
          <a:endParaRPr lang="en-US" sz="2400">
            <a:latin typeface="+mn-lt"/>
          </a:endParaRPr>
        </a:p>
      </dgm:t>
    </dgm:pt>
    <dgm:pt modelId="{64E3842E-0C48-4A03-884D-0B8AEBF84F2A}" type="sibTrans" cxnId="{AEF008CF-6F07-4D9B-B37C-EAF9492862D6}">
      <dgm:prSet/>
      <dgm:spPr/>
      <dgm:t>
        <a:bodyPr/>
        <a:lstStyle/>
        <a:p>
          <a:endParaRPr lang="en-US"/>
        </a:p>
      </dgm:t>
    </dgm:pt>
    <dgm:pt modelId="{5F12E94B-62FD-4EAF-935F-0ED9C7EA7C88}">
      <dgm:prSet custT="1"/>
      <dgm:spPr>
        <a:noFill/>
        <a:ln>
          <a:solidFill>
            <a:srgbClr val="5F100D"/>
          </a:solidFill>
        </a:ln>
      </dgm:spPr>
      <dgm:t>
        <a:bodyPr/>
        <a:lstStyle/>
        <a:p>
          <a:r>
            <a:rPr lang="en-US" sz="2400" i="1" dirty="0" err="1">
              <a:solidFill>
                <a:schemeClr val="tx1"/>
              </a:solidFill>
              <a:latin typeface="+mn-lt"/>
              <a:cs typeface="Times New Roman" pitchFamily="18" charset="0"/>
            </a:rPr>
            <a:t>Substitutional</a:t>
          </a:r>
          <a:r>
            <a:rPr lang="en-US" sz="2400" i="1" dirty="0">
              <a:solidFill>
                <a:schemeClr val="tx1"/>
              </a:solidFill>
              <a:latin typeface="+mn-lt"/>
              <a:cs typeface="Times New Roman" pitchFamily="18" charset="0"/>
            </a:rPr>
            <a:t> impurity</a:t>
          </a:r>
        </a:p>
      </dgm:t>
    </dgm:pt>
    <dgm:pt modelId="{897216EF-1638-4B6C-B26F-7EA77DE567C0}" type="parTrans" cxnId="{785EC5D8-E2F8-4AB7-8324-86405F24875E}">
      <dgm:prSet custT="1"/>
      <dgm:spPr/>
      <dgm:t>
        <a:bodyPr/>
        <a:lstStyle/>
        <a:p>
          <a:endParaRPr lang="en-US" sz="2400">
            <a:latin typeface="+mn-lt"/>
          </a:endParaRPr>
        </a:p>
      </dgm:t>
    </dgm:pt>
    <dgm:pt modelId="{AAC474F8-8C6B-4AF6-8FF5-0E2C6763DD36}" type="sibTrans" cxnId="{785EC5D8-E2F8-4AB7-8324-86405F24875E}">
      <dgm:prSet/>
      <dgm:spPr/>
      <dgm:t>
        <a:bodyPr/>
        <a:lstStyle/>
        <a:p>
          <a:endParaRPr lang="en-US"/>
        </a:p>
      </dgm:t>
    </dgm:pt>
    <dgm:pt modelId="{7D188960-26C1-4D88-82C2-D7D72DCAD920}">
      <dgm:prSet custT="1"/>
      <dgm:spPr>
        <a:noFill/>
        <a:ln>
          <a:solidFill>
            <a:srgbClr val="5F100D"/>
          </a:solidFill>
        </a:ln>
      </dgm:spPr>
      <dgm:t>
        <a:bodyPr/>
        <a:lstStyle/>
        <a:p>
          <a:r>
            <a:rPr lang="en-US" sz="2400" i="1" dirty="0" err="1">
              <a:solidFill>
                <a:schemeClr val="tx1"/>
              </a:solidFill>
              <a:latin typeface="+mn-lt"/>
              <a:cs typeface="Times New Roman" pitchFamily="18" charset="0"/>
            </a:rPr>
            <a:t>Frenkel</a:t>
          </a:r>
          <a:r>
            <a:rPr lang="en-US" sz="2400" i="1" dirty="0">
              <a:solidFill>
                <a:schemeClr val="tx1"/>
              </a:solidFill>
              <a:latin typeface="+mn-lt"/>
              <a:cs typeface="Times New Roman" pitchFamily="18" charset="0"/>
            </a:rPr>
            <a:t> imperfection</a:t>
          </a:r>
        </a:p>
      </dgm:t>
    </dgm:pt>
    <dgm:pt modelId="{B30B4825-43D9-4632-9F66-345500189F0F}" type="parTrans" cxnId="{8E6CC127-6D44-4F71-A830-3A2132F5588E}">
      <dgm:prSet custT="1"/>
      <dgm:spPr/>
      <dgm:t>
        <a:bodyPr/>
        <a:lstStyle/>
        <a:p>
          <a:endParaRPr lang="en-US" sz="2400">
            <a:latin typeface="+mn-lt"/>
          </a:endParaRPr>
        </a:p>
      </dgm:t>
    </dgm:pt>
    <dgm:pt modelId="{040EB8B0-E91C-4810-9866-DDD92AEC6BB8}" type="sibTrans" cxnId="{8E6CC127-6D44-4F71-A830-3A2132F5588E}">
      <dgm:prSet/>
      <dgm:spPr/>
      <dgm:t>
        <a:bodyPr/>
        <a:lstStyle/>
        <a:p>
          <a:endParaRPr lang="en-US"/>
        </a:p>
      </dgm:t>
    </dgm:pt>
    <dgm:pt modelId="{793D229E-8D29-46EF-BC07-CA8B9B6F39CA}">
      <dgm:prSet custT="1"/>
      <dgm:spPr>
        <a:noFill/>
        <a:ln>
          <a:solidFill>
            <a:srgbClr val="5F100D"/>
          </a:solidFill>
        </a:ln>
      </dgm:spPr>
      <dgm:t>
        <a:bodyPr/>
        <a:lstStyle/>
        <a:p>
          <a:r>
            <a:rPr lang="en-US" sz="2400" i="1" dirty="0" err="1">
              <a:solidFill>
                <a:schemeClr val="tx1"/>
              </a:solidFill>
              <a:latin typeface="+mn-lt"/>
              <a:cs typeface="Times New Roman" pitchFamily="18" charset="0"/>
            </a:rPr>
            <a:t>Schottky</a:t>
          </a:r>
          <a:r>
            <a:rPr lang="en-US" sz="2400" i="1" dirty="0">
              <a:solidFill>
                <a:schemeClr val="tx1"/>
              </a:solidFill>
              <a:latin typeface="+mn-lt"/>
              <a:cs typeface="Times New Roman" pitchFamily="18" charset="0"/>
            </a:rPr>
            <a:t> imperfection</a:t>
          </a:r>
        </a:p>
      </dgm:t>
    </dgm:pt>
    <dgm:pt modelId="{FEDA9043-ACDD-4650-A00E-83519F9D6836}" type="parTrans" cxnId="{5A6F7314-747F-44A7-AACA-A4406CBC54E7}">
      <dgm:prSet custT="1"/>
      <dgm:spPr/>
      <dgm:t>
        <a:bodyPr/>
        <a:lstStyle/>
        <a:p>
          <a:endParaRPr lang="en-US" sz="2400">
            <a:latin typeface="+mn-lt"/>
          </a:endParaRPr>
        </a:p>
      </dgm:t>
    </dgm:pt>
    <dgm:pt modelId="{D61553BB-5A59-43CE-B818-240BD09C0C6D}" type="sibTrans" cxnId="{5A6F7314-747F-44A7-AACA-A4406CBC54E7}">
      <dgm:prSet/>
      <dgm:spPr/>
      <dgm:t>
        <a:bodyPr/>
        <a:lstStyle/>
        <a:p>
          <a:endParaRPr lang="en-US"/>
        </a:p>
      </dgm:t>
    </dgm:pt>
    <dgm:pt modelId="{2A9D1592-16FE-42F7-8CFB-A1648D7140DB}" type="pres">
      <dgm:prSet presAssocID="{FA166BF1-3F10-4EA4-9D90-A7FAD3DC6DEA}" presName="diagram" presStyleCnt="0">
        <dgm:presLayoutVars>
          <dgm:chPref val="1"/>
          <dgm:dir/>
          <dgm:animOne val="branch"/>
          <dgm:animLvl val="lvl"/>
          <dgm:resizeHandles val="exact"/>
        </dgm:presLayoutVars>
      </dgm:prSet>
      <dgm:spPr/>
    </dgm:pt>
    <dgm:pt modelId="{A148109A-D976-447F-A54E-04E8B2B170CF}" type="pres">
      <dgm:prSet presAssocID="{94600DBF-BD4F-4E83-9CAE-2A025ED30A7A}" presName="root1" presStyleCnt="0"/>
      <dgm:spPr/>
    </dgm:pt>
    <dgm:pt modelId="{33DC7023-4D5E-497C-8CF5-B8D7A8DB7251}" type="pres">
      <dgm:prSet presAssocID="{94600DBF-BD4F-4E83-9CAE-2A025ED30A7A}" presName="LevelOneTextNode" presStyleLbl="node0" presStyleIdx="0" presStyleCnt="1">
        <dgm:presLayoutVars>
          <dgm:chPref val="3"/>
        </dgm:presLayoutVars>
      </dgm:prSet>
      <dgm:spPr/>
    </dgm:pt>
    <dgm:pt modelId="{ADF75960-F5B2-49DB-A95C-E88E2EA1898B}" type="pres">
      <dgm:prSet presAssocID="{94600DBF-BD4F-4E83-9CAE-2A025ED30A7A}" presName="level2hierChild" presStyleCnt="0"/>
      <dgm:spPr/>
    </dgm:pt>
    <dgm:pt modelId="{B1250891-1090-441C-91DE-C0CDD5D09AC9}" type="pres">
      <dgm:prSet presAssocID="{CC6B9728-4CDA-41C2-9284-F1B861232134}" presName="conn2-1" presStyleLbl="parChTrans1D2" presStyleIdx="0" presStyleCnt="6"/>
      <dgm:spPr/>
    </dgm:pt>
    <dgm:pt modelId="{7D2AA953-2CB9-4AF2-B767-6E86D9EAEDCC}" type="pres">
      <dgm:prSet presAssocID="{CC6B9728-4CDA-41C2-9284-F1B861232134}" presName="connTx" presStyleLbl="parChTrans1D2" presStyleIdx="0" presStyleCnt="6"/>
      <dgm:spPr/>
    </dgm:pt>
    <dgm:pt modelId="{92777142-C6F5-411D-87B4-5216F598D8A6}" type="pres">
      <dgm:prSet presAssocID="{68257145-1EFB-455D-88E4-FEAEF3F9788A}" presName="root2" presStyleCnt="0"/>
      <dgm:spPr/>
    </dgm:pt>
    <dgm:pt modelId="{43AF58E8-9092-45F9-9DCF-791494502A44}" type="pres">
      <dgm:prSet presAssocID="{68257145-1EFB-455D-88E4-FEAEF3F9788A}" presName="LevelTwoTextNode" presStyleLbl="node2" presStyleIdx="0" presStyleCnt="6">
        <dgm:presLayoutVars>
          <dgm:chPref val="3"/>
        </dgm:presLayoutVars>
      </dgm:prSet>
      <dgm:spPr/>
    </dgm:pt>
    <dgm:pt modelId="{8FDA7633-4705-4111-9B44-247AAA80CA05}" type="pres">
      <dgm:prSet presAssocID="{68257145-1EFB-455D-88E4-FEAEF3F9788A}" presName="level3hierChild" presStyleCnt="0"/>
      <dgm:spPr/>
    </dgm:pt>
    <dgm:pt modelId="{BFCF1F8B-1966-41C7-82A3-276D994C19E9}" type="pres">
      <dgm:prSet presAssocID="{897216EF-1638-4B6C-B26F-7EA77DE567C0}" presName="conn2-1" presStyleLbl="parChTrans1D2" presStyleIdx="1" presStyleCnt="6"/>
      <dgm:spPr/>
    </dgm:pt>
    <dgm:pt modelId="{F76050F6-1C0D-46B8-BB26-20774622BA86}" type="pres">
      <dgm:prSet presAssocID="{897216EF-1638-4B6C-B26F-7EA77DE567C0}" presName="connTx" presStyleLbl="parChTrans1D2" presStyleIdx="1" presStyleCnt="6"/>
      <dgm:spPr/>
    </dgm:pt>
    <dgm:pt modelId="{F4C370FB-965C-46A9-A173-C94A9DA60E56}" type="pres">
      <dgm:prSet presAssocID="{5F12E94B-62FD-4EAF-935F-0ED9C7EA7C88}" presName="root2" presStyleCnt="0"/>
      <dgm:spPr/>
    </dgm:pt>
    <dgm:pt modelId="{6B41977D-2E99-445B-B0C2-CBB16447B8BF}" type="pres">
      <dgm:prSet presAssocID="{5F12E94B-62FD-4EAF-935F-0ED9C7EA7C88}" presName="LevelTwoTextNode" presStyleLbl="node2" presStyleIdx="1" presStyleCnt="6">
        <dgm:presLayoutVars>
          <dgm:chPref val="3"/>
        </dgm:presLayoutVars>
      </dgm:prSet>
      <dgm:spPr/>
    </dgm:pt>
    <dgm:pt modelId="{87AD2B3D-BD7A-41BF-97C8-4E26EF687DC3}" type="pres">
      <dgm:prSet presAssocID="{5F12E94B-62FD-4EAF-935F-0ED9C7EA7C88}" presName="level3hierChild" presStyleCnt="0"/>
      <dgm:spPr/>
    </dgm:pt>
    <dgm:pt modelId="{D64256A3-DEC6-4FC8-98CA-F6A0A012913A}" type="pres">
      <dgm:prSet presAssocID="{805C7516-05D2-4536-8461-BBDAD08232D3}" presName="conn2-1" presStyleLbl="parChTrans1D2" presStyleIdx="2" presStyleCnt="6"/>
      <dgm:spPr/>
    </dgm:pt>
    <dgm:pt modelId="{9A9F37DE-8BAC-47CA-9696-C55A3B77FA29}" type="pres">
      <dgm:prSet presAssocID="{805C7516-05D2-4536-8461-BBDAD08232D3}" presName="connTx" presStyleLbl="parChTrans1D2" presStyleIdx="2" presStyleCnt="6"/>
      <dgm:spPr/>
    </dgm:pt>
    <dgm:pt modelId="{D86211E1-E506-4015-B1BB-CE06BB3103B3}" type="pres">
      <dgm:prSet presAssocID="{D2ADD06D-8808-475E-83BE-8B0B1823FBFC}" presName="root2" presStyleCnt="0"/>
      <dgm:spPr/>
    </dgm:pt>
    <dgm:pt modelId="{45A0E9F4-AA6A-41E8-A5A2-FEE3CF732C02}" type="pres">
      <dgm:prSet presAssocID="{D2ADD06D-8808-475E-83BE-8B0B1823FBFC}" presName="LevelTwoTextNode" presStyleLbl="node2" presStyleIdx="2" presStyleCnt="6">
        <dgm:presLayoutVars>
          <dgm:chPref val="3"/>
        </dgm:presLayoutVars>
      </dgm:prSet>
      <dgm:spPr/>
    </dgm:pt>
    <dgm:pt modelId="{E17BCC8C-9F6D-4F1D-8016-46F44384BA6E}" type="pres">
      <dgm:prSet presAssocID="{D2ADD06D-8808-475E-83BE-8B0B1823FBFC}" presName="level3hierChild" presStyleCnt="0"/>
      <dgm:spPr/>
    </dgm:pt>
    <dgm:pt modelId="{0F8EE8BA-4D4A-436D-9A5F-1872DD66F879}" type="pres">
      <dgm:prSet presAssocID="{2E1B9B81-86BA-44A2-A3C9-8D6A5A4558D0}" presName="conn2-1" presStyleLbl="parChTrans1D2" presStyleIdx="3" presStyleCnt="6"/>
      <dgm:spPr/>
    </dgm:pt>
    <dgm:pt modelId="{0A216BFD-B046-44F7-AB65-5A949163BD79}" type="pres">
      <dgm:prSet presAssocID="{2E1B9B81-86BA-44A2-A3C9-8D6A5A4558D0}" presName="connTx" presStyleLbl="parChTrans1D2" presStyleIdx="3" presStyleCnt="6"/>
      <dgm:spPr/>
    </dgm:pt>
    <dgm:pt modelId="{EB886DCB-0A76-43F3-8243-702AC22B9BF3}" type="pres">
      <dgm:prSet presAssocID="{08A8F52F-8827-4F05-B82F-00042A268463}" presName="root2" presStyleCnt="0"/>
      <dgm:spPr/>
    </dgm:pt>
    <dgm:pt modelId="{EE0195C1-9A89-49FC-BDFA-A6C29B96C717}" type="pres">
      <dgm:prSet presAssocID="{08A8F52F-8827-4F05-B82F-00042A268463}" presName="LevelTwoTextNode" presStyleLbl="node2" presStyleIdx="3" presStyleCnt="6">
        <dgm:presLayoutVars>
          <dgm:chPref val="3"/>
        </dgm:presLayoutVars>
      </dgm:prSet>
      <dgm:spPr/>
    </dgm:pt>
    <dgm:pt modelId="{30364A79-77C2-4E01-8B85-529C381FEBDE}" type="pres">
      <dgm:prSet presAssocID="{08A8F52F-8827-4F05-B82F-00042A268463}" presName="level3hierChild" presStyleCnt="0"/>
      <dgm:spPr/>
    </dgm:pt>
    <dgm:pt modelId="{22C45952-2B37-41E9-87ED-E79FB0C5A737}" type="pres">
      <dgm:prSet presAssocID="{B30B4825-43D9-4632-9F66-345500189F0F}" presName="conn2-1" presStyleLbl="parChTrans1D2" presStyleIdx="4" presStyleCnt="6"/>
      <dgm:spPr/>
    </dgm:pt>
    <dgm:pt modelId="{9FB64326-694C-442A-B5D7-F11C95E93CB1}" type="pres">
      <dgm:prSet presAssocID="{B30B4825-43D9-4632-9F66-345500189F0F}" presName="connTx" presStyleLbl="parChTrans1D2" presStyleIdx="4" presStyleCnt="6"/>
      <dgm:spPr/>
    </dgm:pt>
    <dgm:pt modelId="{1C4C0479-305D-448F-8275-01F1DB77D864}" type="pres">
      <dgm:prSet presAssocID="{7D188960-26C1-4D88-82C2-D7D72DCAD920}" presName="root2" presStyleCnt="0"/>
      <dgm:spPr/>
    </dgm:pt>
    <dgm:pt modelId="{1B1E714C-75D8-459A-A250-EF6B91A6E462}" type="pres">
      <dgm:prSet presAssocID="{7D188960-26C1-4D88-82C2-D7D72DCAD920}" presName="LevelTwoTextNode" presStyleLbl="node2" presStyleIdx="4" presStyleCnt="6">
        <dgm:presLayoutVars>
          <dgm:chPref val="3"/>
        </dgm:presLayoutVars>
      </dgm:prSet>
      <dgm:spPr/>
    </dgm:pt>
    <dgm:pt modelId="{712A4D1A-3353-4C09-B2DA-A5DF56F45369}" type="pres">
      <dgm:prSet presAssocID="{7D188960-26C1-4D88-82C2-D7D72DCAD920}" presName="level3hierChild" presStyleCnt="0"/>
      <dgm:spPr/>
    </dgm:pt>
    <dgm:pt modelId="{20DF9C4D-BCD9-4051-A487-2F96376735B9}" type="pres">
      <dgm:prSet presAssocID="{FEDA9043-ACDD-4650-A00E-83519F9D6836}" presName="conn2-1" presStyleLbl="parChTrans1D2" presStyleIdx="5" presStyleCnt="6"/>
      <dgm:spPr/>
    </dgm:pt>
    <dgm:pt modelId="{555F5DE8-8892-4BB1-9AD0-35B0AAF89A1B}" type="pres">
      <dgm:prSet presAssocID="{FEDA9043-ACDD-4650-A00E-83519F9D6836}" presName="connTx" presStyleLbl="parChTrans1D2" presStyleIdx="5" presStyleCnt="6"/>
      <dgm:spPr/>
    </dgm:pt>
    <dgm:pt modelId="{D43AA774-C8CD-4426-AF68-7B232E6D89B6}" type="pres">
      <dgm:prSet presAssocID="{793D229E-8D29-46EF-BC07-CA8B9B6F39CA}" presName="root2" presStyleCnt="0"/>
      <dgm:spPr/>
    </dgm:pt>
    <dgm:pt modelId="{C617EB2A-DC91-4780-95DC-75177A53F1AD}" type="pres">
      <dgm:prSet presAssocID="{793D229E-8D29-46EF-BC07-CA8B9B6F39CA}" presName="LevelTwoTextNode" presStyleLbl="node2" presStyleIdx="5" presStyleCnt="6">
        <dgm:presLayoutVars>
          <dgm:chPref val="3"/>
        </dgm:presLayoutVars>
      </dgm:prSet>
      <dgm:spPr/>
    </dgm:pt>
    <dgm:pt modelId="{E2ECBC7B-7721-4C34-87D8-A3A29BCF35EA}" type="pres">
      <dgm:prSet presAssocID="{793D229E-8D29-46EF-BC07-CA8B9B6F39CA}" presName="level3hierChild" presStyleCnt="0"/>
      <dgm:spPr/>
    </dgm:pt>
  </dgm:ptLst>
  <dgm:cxnLst>
    <dgm:cxn modelId="{0E812D03-2940-48CA-A130-0C345E796522}" type="presOf" srcId="{897216EF-1638-4B6C-B26F-7EA77DE567C0}" destId="{BFCF1F8B-1966-41C7-82A3-276D994C19E9}" srcOrd="0" destOrd="0" presId="urn:microsoft.com/office/officeart/2005/8/layout/hierarchy2"/>
    <dgm:cxn modelId="{C93CFA0D-AFC2-4724-9E51-E810DB849E1A}" type="presOf" srcId="{08A8F52F-8827-4F05-B82F-00042A268463}" destId="{EE0195C1-9A89-49FC-BDFA-A6C29B96C717}" srcOrd="0" destOrd="0" presId="urn:microsoft.com/office/officeart/2005/8/layout/hierarchy2"/>
    <dgm:cxn modelId="{2A36090E-9B4C-413D-9A31-A539284D5846}" type="presOf" srcId="{B30B4825-43D9-4632-9F66-345500189F0F}" destId="{9FB64326-694C-442A-B5D7-F11C95E93CB1}" srcOrd="1" destOrd="0" presId="urn:microsoft.com/office/officeart/2005/8/layout/hierarchy2"/>
    <dgm:cxn modelId="{5A6F7314-747F-44A7-AACA-A4406CBC54E7}" srcId="{94600DBF-BD4F-4E83-9CAE-2A025ED30A7A}" destId="{793D229E-8D29-46EF-BC07-CA8B9B6F39CA}" srcOrd="5" destOrd="0" parTransId="{FEDA9043-ACDD-4650-A00E-83519F9D6836}" sibTransId="{D61553BB-5A59-43CE-B818-240BD09C0C6D}"/>
    <dgm:cxn modelId="{082FF315-50FC-4BB9-B657-260243C981A3}" type="presOf" srcId="{B30B4825-43D9-4632-9F66-345500189F0F}" destId="{22C45952-2B37-41E9-87ED-E79FB0C5A737}" srcOrd="0" destOrd="0" presId="urn:microsoft.com/office/officeart/2005/8/layout/hierarchy2"/>
    <dgm:cxn modelId="{70D3CE17-C4F9-42BB-B2F1-88EDF306BCAC}" type="presOf" srcId="{2E1B9B81-86BA-44A2-A3C9-8D6A5A4558D0}" destId="{0F8EE8BA-4D4A-436D-9A5F-1872DD66F879}" srcOrd="0" destOrd="0" presId="urn:microsoft.com/office/officeart/2005/8/layout/hierarchy2"/>
    <dgm:cxn modelId="{9FA14F1E-6095-45CF-8A33-D5C87057C426}" type="presOf" srcId="{2E1B9B81-86BA-44A2-A3C9-8D6A5A4558D0}" destId="{0A216BFD-B046-44F7-AB65-5A949163BD79}" srcOrd="1" destOrd="0" presId="urn:microsoft.com/office/officeart/2005/8/layout/hierarchy2"/>
    <dgm:cxn modelId="{8E6CC127-6D44-4F71-A830-3A2132F5588E}" srcId="{94600DBF-BD4F-4E83-9CAE-2A025ED30A7A}" destId="{7D188960-26C1-4D88-82C2-D7D72DCAD920}" srcOrd="4" destOrd="0" parTransId="{B30B4825-43D9-4632-9F66-345500189F0F}" sibTransId="{040EB8B0-E91C-4810-9866-DDD92AEC6BB8}"/>
    <dgm:cxn modelId="{EC030735-0544-40BA-991B-7B8AD8022513}" type="presOf" srcId="{68257145-1EFB-455D-88E4-FEAEF3F9788A}" destId="{43AF58E8-9092-45F9-9DCF-791494502A44}" srcOrd="0" destOrd="0" presId="urn:microsoft.com/office/officeart/2005/8/layout/hierarchy2"/>
    <dgm:cxn modelId="{E8207337-D90D-457D-ABBF-56CBFB97DABB}" type="presOf" srcId="{CC6B9728-4CDA-41C2-9284-F1B861232134}" destId="{7D2AA953-2CB9-4AF2-B767-6E86D9EAEDCC}" srcOrd="1" destOrd="0" presId="urn:microsoft.com/office/officeart/2005/8/layout/hierarchy2"/>
    <dgm:cxn modelId="{AAD4B639-B244-424F-861A-E72174198E4E}" type="presOf" srcId="{5F12E94B-62FD-4EAF-935F-0ED9C7EA7C88}" destId="{6B41977D-2E99-445B-B0C2-CBB16447B8BF}" srcOrd="0" destOrd="0" presId="urn:microsoft.com/office/officeart/2005/8/layout/hierarchy2"/>
    <dgm:cxn modelId="{09B98A43-7AF8-44D0-8335-BEAD3E2CB909}" type="presOf" srcId="{D2ADD06D-8808-475E-83BE-8B0B1823FBFC}" destId="{45A0E9F4-AA6A-41E8-A5A2-FEE3CF732C02}" srcOrd="0" destOrd="0" presId="urn:microsoft.com/office/officeart/2005/8/layout/hierarchy2"/>
    <dgm:cxn modelId="{E9C27D46-D9D6-45CA-B583-DF7ADE7A895C}" srcId="{94600DBF-BD4F-4E83-9CAE-2A025ED30A7A}" destId="{68257145-1EFB-455D-88E4-FEAEF3F9788A}" srcOrd="0" destOrd="0" parTransId="{CC6B9728-4CDA-41C2-9284-F1B861232134}" sibTransId="{F0DAC36C-7945-4A65-959C-0324EF2219A2}"/>
    <dgm:cxn modelId="{EBC2F148-8BDA-426C-A375-9A71DCECF43D}" type="presOf" srcId="{7D188960-26C1-4D88-82C2-D7D72DCAD920}" destId="{1B1E714C-75D8-459A-A250-EF6B91A6E462}" srcOrd="0" destOrd="0" presId="urn:microsoft.com/office/officeart/2005/8/layout/hierarchy2"/>
    <dgm:cxn modelId="{3EF75C76-90E7-4A41-BB86-152ADCE65703}" type="presOf" srcId="{FEDA9043-ACDD-4650-A00E-83519F9D6836}" destId="{555F5DE8-8892-4BB1-9AD0-35B0AAF89A1B}" srcOrd="1" destOrd="0" presId="urn:microsoft.com/office/officeart/2005/8/layout/hierarchy2"/>
    <dgm:cxn modelId="{E6E97B7B-4C72-4312-A647-8C70DEED8564}" type="presOf" srcId="{793D229E-8D29-46EF-BC07-CA8B9B6F39CA}" destId="{C617EB2A-DC91-4780-95DC-75177A53F1AD}" srcOrd="0" destOrd="0" presId="urn:microsoft.com/office/officeart/2005/8/layout/hierarchy2"/>
    <dgm:cxn modelId="{50624B81-E930-4A67-ABFC-9600FE283908}" type="presOf" srcId="{CC6B9728-4CDA-41C2-9284-F1B861232134}" destId="{B1250891-1090-441C-91DE-C0CDD5D09AC9}" srcOrd="0" destOrd="0" presId="urn:microsoft.com/office/officeart/2005/8/layout/hierarchy2"/>
    <dgm:cxn modelId="{5C6C689C-DCC2-42F8-BD0F-D106FFD7B636}" srcId="{94600DBF-BD4F-4E83-9CAE-2A025ED30A7A}" destId="{D2ADD06D-8808-475E-83BE-8B0B1823FBFC}" srcOrd="2" destOrd="0" parTransId="{805C7516-05D2-4536-8461-BBDAD08232D3}" sibTransId="{142C3389-C611-4B42-A1AA-4AB85E376814}"/>
    <dgm:cxn modelId="{8E1555B2-DAFB-4856-84A3-C04A86D43345}" type="presOf" srcId="{FA166BF1-3F10-4EA4-9D90-A7FAD3DC6DEA}" destId="{2A9D1592-16FE-42F7-8CFB-A1648D7140DB}" srcOrd="0" destOrd="0" presId="urn:microsoft.com/office/officeart/2005/8/layout/hierarchy2"/>
    <dgm:cxn modelId="{7D9DFEB8-0EB7-4626-A4AB-F3761160E67F}" type="presOf" srcId="{94600DBF-BD4F-4E83-9CAE-2A025ED30A7A}" destId="{33DC7023-4D5E-497C-8CF5-B8D7A8DB7251}" srcOrd="0" destOrd="0" presId="urn:microsoft.com/office/officeart/2005/8/layout/hierarchy2"/>
    <dgm:cxn modelId="{358679C8-BC9C-4833-9CE6-83A6B2EBA2F7}" type="presOf" srcId="{FEDA9043-ACDD-4650-A00E-83519F9D6836}" destId="{20DF9C4D-BCD9-4051-A487-2F96376735B9}" srcOrd="0" destOrd="0" presId="urn:microsoft.com/office/officeart/2005/8/layout/hierarchy2"/>
    <dgm:cxn modelId="{A2176ECE-16E5-49FC-A8BA-24C7B7E13656}" type="presOf" srcId="{897216EF-1638-4B6C-B26F-7EA77DE567C0}" destId="{F76050F6-1C0D-46B8-BB26-20774622BA86}" srcOrd="1" destOrd="0" presId="urn:microsoft.com/office/officeart/2005/8/layout/hierarchy2"/>
    <dgm:cxn modelId="{AEF008CF-6F07-4D9B-B37C-EAF9492862D6}" srcId="{94600DBF-BD4F-4E83-9CAE-2A025ED30A7A}" destId="{08A8F52F-8827-4F05-B82F-00042A268463}" srcOrd="3" destOrd="0" parTransId="{2E1B9B81-86BA-44A2-A3C9-8D6A5A4558D0}" sibTransId="{64E3842E-0C48-4A03-884D-0B8AEBF84F2A}"/>
    <dgm:cxn modelId="{785EC5D8-E2F8-4AB7-8324-86405F24875E}" srcId="{94600DBF-BD4F-4E83-9CAE-2A025ED30A7A}" destId="{5F12E94B-62FD-4EAF-935F-0ED9C7EA7C88}" srcOrd="1" destOrd="0" parTransId="{897216EF-1638-4B6C-B26F-7EA77DE567C0}" sibTransId="{AAC474F8-8C6B-4AF6-8FF5-0E2C6763DD36}"/>
    <dgm:cxn modelId="{0B3DB9DA-33A5-4C95-B10E-BB9AA0AB3BF4}" type="presOf" srcId="{805C7516-05D2-4536-8461-BBDAD08232D3}" destId="{D64256A3-DEC6-4FC8-98CA-F6A0A012913A}" srcOrd="0" destOrd="0" presId="urn:microsoft.com/office/officeart/2005/8/layout/hierarchy2"/>
    <dgm:cxn modelId="{774BA9DD-13F4-4BF9-A1E3-ECB354AD04BB}" srcId="{FA166BF1-3F10-4EA4-9D90-A7FAD3DC6DEA}" destId="{94600DBF-BD4F-4E83-9CAE-2A025ED30A7A}" srcOrd="0" destOrd="0" parTransId="{A0DE782E-F673-45BA-9AFE-1BA9BF742C86}" sibTransId="{22119D78-4070-4B50-AB79-C74DB9219378}"/>
    <dgm:cxn modelId="{FFF347F9-736F-4E25-A639-04D0D85E31BA}" type="presOf" srcId="{805C7516-05D2-4536-8461-BBDAD08232D3}" destId="{9A9F37DE-8BAC-47CA-9696-C55A3B77FA29}" srcOrd="1" destOrd="0" presId="urn:microsoft.com/office/officeart/2005/8/layout/hierarchy2"/>
    <dgm:cxn modelId="{D06B582E-E4FF-408C-974C-7C383E07F90E}" type="presParOf" srcId="{2A9D1592-16FE-42F7-8CFB-A1648D7140DB}" destId="{A148109A-D976-447F-A54E-04E8B2B170CF}" srcOrd="0" destOrd="0" presId="urn:microsoft.com/office/officeart/2005/8/layout/hierarchy2"/>
    <dgm:cxn modelId="{1A0DBB7E-C461-47EB-8522-D8C5B2746C47}" type="presParOf" srcId="{A148109A-D976-447F-A54E-04E8B2B170CF}" destId="{33DC7023-4D5E-497C-8CF5-B8D7A8DB7251}" srcOrd="0" destOrd="0" presId="urn:microsoft.com/office/officeart/2005/8/layout/hierarchy2"/>
    <dgm:cxn modelId="{CAA62F28-20FE-446D-BB84-D3B9527B1766}" type="presParOf" srcId="{A148109A-D976-447F-A54E-04E8B2B170CF}" destId="{ADF75960-F5B2-49DB-A95C-E88E2EA1898B}" srcOrd="1" destOrd="0" presId="urn:microsoft.com/office/officeart/2005/8/layout/hierarchy2"/>
    <dgm:cxn modelId="{F7160ABB-3BCA-4973-AD5D-394C00357877}" type="presParOf" srcId="{ADF75960-F5B2-49DB-A95C-E88E2EA1898B}" destId="{B1250891-1090-441C-91DE-C0CDD5D09AC9}" srcOrd="0" destOrd="0" presId="urn:microsoft.com/office/officeart/2005/8/layout/hierarchy2"/>
    <dgm:cxn modelId="{08A26C35-A3AA-45AA-AED1-75A0742E74A5}" type="presParOf" srcId="{B1250891-1090-441C-91DE-C0CDD5D09AC9}" destId="{7D2AA953-2CB9-4AF2-B767-6E86D9EAEDCC}" srcOrd="0" destOrd="0" presId="urn:microsoft.com/office/officeart/2005/8/layout/hierarchy2"/>
    <dgm:cxn modelId="{8CECFBA3-4B62-4A16-96CC-99B52B5D4719}" type="presParOf" srcId="{ADF75960-F5B2-49DB-A95C-E88E2EA1898B}" destId="{92777142-C6F5-411D-87B4-5216F598D8A6}" srcOrd="1" destOrd="0" presId="urn:microsoft.com/office/officeart/2005/8/layout/hierarchy2"/>
    <dgm:cxn modelId="{4B00E0C2-2FC2-4354-97AB-A923B2B2C7CD}" type="presParOf" srcId="{92777142-C6F5-411D-87B4-5216F598D8A6}" destId="{43AF58E8-9092-45F9-9DCF-791494502A44}" srcOrd="0" destOrd="0" presId="urn:microsoft.com/office/officeart/2005/8/layout/hierarchy2"/>
    <dgm:cxn modelId="{5407E73B-8BFD-40B7-ACA0-EB4393932FE6}" type="presParOf" srcId="{92777142-C6F5-411D-87B4-5216F598D8A6}" destId="{8FDA7633-4705-4111-9B44-247AAA80CA05}" srcOrd="1" destOrd="0" presId="urn:microsoft.com/office/officeart/2005/8/layout/hierarchy2"/>
    <dgm:cxn modelId="{320BA84F-01A3-43D4-8181-5C9CB864BD77}" type="presParOf" srcId="{ADF75960-F5B2-49DB-A95C-E88E2EA1898B}" destId="{BFCF1F8B-1966-41C7-82A3-276D994C19E9}" srcOrd="2" destOrd="0" presId="urn:microsoft.com/office/officeart/2005/8/layout/hierarchy2"/>
    <dgm:cxn modelId="{A1F70D96-345A-45BA-BA80-5C20380C51FB}" type="presParOf" srcId="{BFCF1F8B-1966-41C7-82A3-276D994C19E9}" destId="{F76050F6-1C0D-46B8-BB26-20774622BA86}" srcOrd="0" destOrd="0" presId="urn:microsoft.com/office/officeart/2005/8/layout/hierarchy2"/>
    <dgm:cxn modelId="{16F38EEE-C71D-4F22-A641-E701A1D08B90}" type="presParOf" srcId="{ADF75960-F5B2-49DB-A95C-E88E2EA1898B}" destId="{F4C370FB-965C-46A9-A173-C94A9DA60E56}" srcOrd="3" destOrd="0" presId="urn:microsoft.com/office/officeart/2005/8/layout/hierarchy2"/>
    <dgm:cxn modelId="{6588BA5D-96EA-4A93-8B86-7B0729AEAD4A}" type="presParOf" srcId="{F4C370FB-965C-46A9-A173-C94A9DA60E56}" destId="{6B41977D-2E99-445B-B0C2-CBB16447B8BF}" srcOrd="0" destOrd="0" presId="urn:microsoft.com/office/officeart/2005/8/layout/hierarchy2"/>
    <dgm:cxn modelId="{9A143587-34BC-4078-A177-ADA3FAEA28E4}" type="presParOf" srcId="{F4C370FB-965C-46A9-A173-C94A9DA60E56}" destId="{87AD2B3D-BD7A-41BF-97C8-4E26EF687DC3}" srcOrd="1" destOrd="0" presId="urn:microsoft.com/office/officeart/2005/8/layout/hierarchy2"/>
    <dgm:cxn modelId="{A0B29840-1ED4-4DE4-8F90-E5458675FB08}" type="presParOf" srcId="{ADF75960-F5B2-49DB-A95C-E88E2EA1898B}" destId="{D64256A3-DEC6-4FC8-98CA-F6A0A012913A}" srcOrd="4" destOrd="0" presId="urn:microsoft.com/office/officeart/2005/8/layout/hierarchy2"/>
    <dgm:cxn modelId="{E120E0A3-4986-4D98-8EC6-E20B6CACB49B}" type="presParOf" srcId="{D64256A3-DEC6-4FC8-98CA-F6A0A012913A}" destId="{9A9F37DE-8BAC-47CA-9696-C55A3B77FA29}" srcOrd="0" destOrd="0" presId="urn:microsoft.com/office/officeart/2005/8/layout/hierarchy2"/>
    <dgm:cxn modelId="{F48AC30A-D257-4162-BD76-6EB6B3A6DFC2}" type="presParOf" srcId="{ADF75960-F5B2-49DB-A95C-E88E2EA1898B}" destId="{D86211E1-E506-4015-B1BB-CE06BB3103B3}" srcOrd="5" destOrd="0" presId="urn:microsoft.com/office/officeart/2005/8/layout/hierarchy2"/>
    <dgm:cxn modelId="{5A9F5FFA-62BD-44C8-864E-C6035BDF7B80}" type="presParOf" srcId="{D86211E1-E506-4015-B1BB-CE06BB3103B3}" destId="{45A0E9F4-AA6A-41E8-A5A2-FEE3CF732C02}" srcOrd="0" destOrd="0" presId="urn:microsoft.com/office/officeart/2005/8/layout/hierarchy2"/>
    <dgm:cxn modelId="{13FF0D69-4A64-4AD5-B9E1-707A87709B65}" type="presParOf" srcId="{D86211E1-E506-4015-B1BB-CE06BB3103B3}" destId="{E17BCC8C-9F6D-4F1D-8016-46F44384BA6E}" srcOrd="1" destOrd="0" presId="urn:microsoft.com/office/officeart/2005/8/layout/hierarchy2"/>
    <dgm:cxn modelId="{6F7D8089-0202-4647-BA24-26EE1CC02676}" type="presParOf" srcId="{ADF75960-F5B2-49DB-A95C-E88E2EA1898B}" destId="{0F8EE8BA-4D4A-436D-9A5F-1872DD66F879}" srcOrd="6" destOrd="0" presId="urn:microsoft.com/office/officeart/2005/8/layout/hierarchy2"/>
    <dgm:cxn modelId="{7F41DC86-5E2E-4B0A-B835-C7E56EBF68D6}" type="presParOf" srcId="{0F8EE8BA-4D4A-436D-9A5F-1872DD66F879}" destId="{0A216BFD-B046-44F7-AB65-5A949163BD79}" srcOrd="0" destOrd="0" presId="urn:microsoft.com/office/officeart/2005/8/layout/hierarchy2"/>
    <dgm:cxn modelId="{040ED668-13F3-4BF8-91FA-D37DFD562732}" type="presParOf" srcId="{ADF75960-F5B2-49DB-A95C-E88E2EA1898B}" destId="{EB886DCB-0A76-43F3-8243-702AC22B9BF3}" srcOrd="7" destOrd="0" presId="urn:microsoft.com/office/officeart/2005/8/layout/hierarchy2"/>
    <dgm:cxn modelId="{93B9D61C-8F63-4243-AD6F-85CE5B8D41E1}" type="presParOf" srcId="{EB886DCB-0A76-43F3-8243-702AC22B9BF3}" destId="{EE0195C1-9A89-49FC-BDFA-A6C29B96C717}" srcOrd="0" destOrd="0" presId="urn:microsoft.com/office/officeart/2005/8/layout/hierarchy2"/>
    <dgm:cxn modelId="{A5EBBB2A-9840-47D3-BFAA-D96C2BA77C97}" type="presParOf" srcId="{EB886DCB-0A76-43F3-8243-702AC22B9BF3}" destId="{30364A79-77C2-4E01-8B85-529C381FEBDE}" srcOrd="1" destOrd="0" presId="urn:microsoft.com/office/officeart/2005/8/layout/hierarchy2"/>
    <dgm:cxn modelId="{A5DDAF4C-3191-4907-BF81-1AE5DE1309EE}" type="presParOf" srcId="{ADF75960-F5B2-49DB-A95C-E88E2EA1898B}" destId="{22C45952-2B37-41E9-87ED-E79FB0C5A737}" srcOrd="8" destOrd="0" presId="urn:microsoft.com/office/officeart/2005/8/layout/hierarchy2"/>
    <dgm:cxn modelId="{54076E68-3B9A-4F39-BB1C-4514977A7A83}" type="presParOf" srcId="{22C45952-2B37-41E9-87ED-E79FB0C5A737}" destId="{9FB64326-694C-442A-B5D7-F11C95E93CB1}" srcOrd="0" destOrd="0" presId="urn:microsoft.com/office/officeart/2005/8/layout/hierarchy2"/>
    <dgm:cxn modelId="{5D5FE78A-19E3-4B8A-963A-E4DD90984DB9}" type="presParOf" srcId="{ADF75960-F5B2-49DB-A95C-E88E2EA1898B}" destId="{1C4C0479-305D-448F-8275-01F1DB77D864}" srcOrd="9" destOrd="0" presId="urn:microsoft.com/office/officeart/2005/8/layout/hierarchy2"/>
    <dgm:cxn modelId="{8BBA72B6-F316-439D-8187-A5B8BE968048}" type="presParOf" srcId="{1C4C0479-305D-448F-8275-01F1DB77D864}" destId="{1B1E714C-75D8-459A-A250-EF6B91A6E462}" srcOrd="0" destOrd="0" presId="urn:microsoft.com/office/officeart/2005/8/layout/hierarchy2"/>
    <dgm:cxn modelId="{6379FEF7-DE01-4229-A4D7-EFEF5C1C7325}" type="presParOf" srcId="{1C4C0479-305D-448F-8275-01F1DB77D864}" destId="{712A4D1A-3353-4C09-B2DA-A5DF56F45369}" srcOrd="1" destOrd="0" presId="urn:microsoft.com/office/officeart/2005/8/layout/hierarchy2"/>
    <dgm:cxn modelId="{78C1770C-7639-4D17-943E-4254D6741ABC}" type="presParOf" srcId="{ADF75960-F5B2-49DB-A95C-E88E2EA1898B}" destId="{20DF9C4D-BCD9-4051-A487-2F96376735B9}" srcOrd="10" destOrd="0" presId="urn:microsoft.com/office/officeart/2005/8/layout/hierarchy2"/>
    <dgm:cxn modelId="{F41CD023-48CE-4D2B-9B84-963C90BA38AC}" type="presParOf" srcId="{20DF9C4D-BCD9-4051-A487-2F96376735B9}" destId="{555F5DE8-8892-4BB1-9AD0-35B0AAF89A1B}" srcOrd="0" destOrd="0" presId="urn:microsoft.com/office/officeart/2005/8/layout/hierarchy2"/>
    <dgm:cxn modelId="{634B0B76-EECF-4180-AF4F-F27F93B3E214}" type="presParOf" srcId="{ADF75960-F5B2-49DB-A95C-E88E2EA1898B}" destId="{D43AA774-C8CD-4426-AF68-7B232E6D89B6}" srcOrd="11" destOrd="0" presId="urn:microsoft.com/office/officeart/2005/8/layout/hierarchy2"/>
    <dgm:cxn modelId="{9CC8E171-B57F-413B-9355-362551D31BCB}" type="presParOf" srcId="{D43AA774-C8CD-4426-AF68-7B232E6D89B6}" destId="{C617EB2A-DC91-4780-95DC-75177A53F1AD}" srcOrd="0" destOrd="0" presId="urn:microsoft.com/office/officeart/2005/8/layout/hierarchy2"/>
    <dgm:cxn modelId="{3B392CA0-B71F-4AA8-BD46-C37F6F08E732}" type="presParOf" srcId="{D43AA774-C8CD-4426-AF68-7B232E6D89B6}" destId="{E2ECBC7B-7721-4C34-87D8-A3A29BCF35EA}" srcOrd="1" destOrd="0" presId="urn:microsoft.com/office/officeart/2005/8/layout/hierarchy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6083C7-72DC-499C-A354-DC4E51D74D4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674AAAD-04B1-4533-9017-C2A537EFEC53}">
      <dgm:prSet phldrT="[Text]" custT="1"/>
      <dgm:spPr>
        <a:noFill/>
        <a:ln>
          <a:solidFill>
            <a:schemeClr val="tx1"/>
          </a:solidFill>
        </a:ln>
      </dgm:spPr>
      <dgm:t>
        <a:bodyPr/>
        <a:lstStyle/>
        <a:p>
          <a:r>
            <a:rPr lang="en-US" sz="3600" i="1" kern="1200" dirty="0">
              <a:solidFill>
                <a:srgbClr val="000000"/>
              </a:solidFill>
              <a:latin typeface="+mn-lt"/>
              <a:ea typeface="+mn-ea"/>
              <a:cs typeface="Times New Roman" pitchFamily="18" charset="0"/>
            </a:rPr>
            <a:t>Line Defects</a:t>
          </a:r>
        </a:p>
      </dgm:t>
    </dgm:pt>
    <dgm:pt modelId="{8CD6E683-84A6-4132-83C6-4C3D88CA4678}" type="parTrans" cxnId="{C00503CB-3286-4F92-8E67-15513BBFBB3F}">
      <dgm:prSet/>
      <dgm:spPr/>
      <dgm:t>
        <a:bodyPr/>
        <a:lstStyle/>
        <a:p>
          <a:endParaRPr lang="en-US"/>
        </a:p>
      </dgm:t>
    </dgm:pt>
    <dgm:pt modelId="{EA46A39C-F720-4C78-B103-82EBE1C3D43E}" type="sibTrans" cxnId="{C00503CB-3286-4F92-8E67-15513BBFBB3F}">
      <dgm:prSet/>
      <dgm:spPr/>
      <dgm:t>
        <a:bodyPr/>
        <a:lstStyle/>
        <a:p>
          <a:endParaRPr lang="en-US"/>
        </a:p>
      </dgm:t>
    </dgm:pt>
    <dgm:pt modelId="{2087B8E9-813D-459C-84E3-F8F19E3461CB}">
      <dgm:prSet phldrT="[Text]" custT="1"/>
      <dgm:spPr>
        <a:noFill/>
        <a:ln>
          <a:solidFill>
            <a:srgbClr val="5F100D"/>
          </a:solidFill>
        </a:ln>
      </dgm:spPr>
      <dgm:t>
        <a:bodyPr/>
        <a:lstStyle/>
        <a:p>
          <a:r>
            <a:rPr lang="en-US" sz="3600" i="1" kern="1200" dirty="0">
              <a:solidFill>
                <a:srgbClr val="000000"/>
              </a:solidFill>
              <a:latin typeface="+mn-lt"/>
              <a:ea typeface="+mn-ea"/>
              <a:cs typeface="Times New Roman" pitchFamily="18" charset="0"/>
            </a:rPr>
            <a:t>Edge Dislocation</a:t>
          </a:r>
        </a:p>
      </dgm:t>
    </dgm:pt>
    <dgm:pt modelId="{D052128A-C917-4D93-A009-9F15C8165037}" type="parTrans" cxnId="{F10E479D-26F5-4C63-AE85-C5003A85FB70}">
      <dgm:prSet/>
      <dgm:spPr/>
      <dgm:t>
        <a:bodyPr/>
        <a:lstStyle/>
        <a:p>
          <a:endParaRPr lang="en-US" sz="3600">
            <a:solidFill>
              <a:srgbClr val="000000"/>
            </a:solidFill>
            <a:latin typeface="+mn-lt"/>
          </a:endParaRPr>
        </a:p>
      </dgm:t>
    </dgm:pt>
    <dgm:pt modelId="{ECC4B737-46FE-48EF-BA49-CCC8986E7496}" type="sibTrans" cxnId="{F10E479D-26F5-4C63-AE85-C5003A85FB70}">
      <dgm:prSet/>
      <dgm:spPr/>
      <dgm:t>
        <a:bodyPr/>
        <a:lstStyle/>
        <a:p>
          <a:endParaRPr lang="en-US"/>
        </a:p>
      </dgm:t>
    </dgm:pt>
    <dgm:pt modelId="{8AD8AA69-2AA8-47BB-8C8A-63FF93FBD7DB}">
      <dgm:prSet phldrT="[Text]" custT="1"/>
      <dgm:spPr>
        <a:noFill/>
        <a:ln>
          <a:solidFill>
            <a:srgbClr val="5F100D"/>
          </a:solidFill>
        </a:ln>
      </dgm:spPr>
      <dgm:t>
        <a:bodyPr/>
        <a:lstStyle/>
        <a:p>
          <a:r>
            <a:rPr lang="en-US" sz="3600" i="1" kern="1200" dirty="0">
              <a:solidFill>
                <a:srgbClr val="000000"/>
              </a:solidFill>
              <a:latin typeface="+mn-lt"/>
              <a:ea typeface="+mn-ea"/>
              <a:cs typeface="Times New Roman" pitchFamily="18" charset="0"/>
            </a:rPr>
            <a:t>Screw Dislocation</a:t>
          </a:r>
        </a:p>
      </dgm:t>
    </dgm:pt>
    <dgm:pt modelId="{723F7E97-CE0A-42D7-A9FF-2E47E5C961CA}" type="parTrans" cxnId="{CE4649B8-7F68-497C-8D0E-E9BDC6F5788B}">
      <dgm:prSet/>
      <dgm:spPr/>
      <dgm:t>
        <a:bodyPr/>
        <a:lstStyle/>
        <a:p>
          <a:endParaRPr lang="en-US" sz="3600">
            <a:solidFill>
              <a:srgbClr val="000000"/>
            </a:solidFill>
            <a:latin typeface="+mn-lt"/>
          </a:endParaRPr>
        </a:p>
      </dgm:t>
    </dgm:pt>
    <dgm:pt modelId="{2A7415A1-06D6-4F93-8039-0A7AA390B13C}" type="sibTrans" cxnId="{CE4649B8-7F68-497C-8D0E-E9BDC6F5788B}">
      <dgm:prSet/>
      <dgm:spPr/>
      <dgm:t>
        <a:bodyPr/>
        <a:lstStyle/>
        <a:p>
          <a:endParaRPr lang="en-US"/>
        </a:p>
      </dgm:t>
    </dgm:pt>
    <dgm:pt modelId="{462976E5-52C8-44A7-B7E9-CDBB17C0274B}" type="pres">
      <dgm:prSet presAssocID="{1E6083C7-72DC-499C-A354-DC4E51D74D41}" presName="hierChild1" presStyleCnt="0">
        <dgm:presLayoutVars>
          <dgm:orgChart val="1"/>
          <dgm:chPref val="1"/>
          <dgm:dir/>
          <dgm:animOne val="branch"/>
          <dgm:animLvl val="lvl"/>
          <dgm:resizeHandles/>
        </dgm:presLayoutVars>
      </dgm:prSet>
      <dgm:spPr/>
    </dgm:pt>
    <dgm:pt modelId="{3C681E47-A9D7-4614-876A-B5F166665625}" type="pres">
      <dgm:prSet presAssocID="{5674AAAD-04B1-4533-9017-C2A537EFEC53}" presName="hierRoot1" presStyleCnt="0">
        <dgm:presLayoutVars>
          <dgm:hierBranch val="init"/>
        </dgm:presLayoutVars>
      </dgm:prSet>
      <dgm:spPr/>
    </dgm:pt>
    <dgm:pt modelId="{7838F045-0C68-48F0-AFCE-F79F4EB79529}" type="pres">
      <dgm:prSet presAssocID="{5674AAAD-04B1-4533-9017-C2A537EFEC53}" presName="rootComposite1" presStyleCnt="0"/>
      <dgm:spPr/>
    </dgm:pt>
    <dgm:pt modelId="{8F2FF25C-50F8-4B14-B8AE-EA69C341522E}" type="pres">
      <dgm:prSet presAssocID="{5674AAAD-04B1-4533-9017-C2A537EFEC53}" presName="rootText1" presStyleLbl="node0" presStyleIdx="0" presStyleCnt="1">
        <dgm:presLayoutVars>
          <dgm:chPref val="3"/>
        </dgm:presLayoutVars>
      </dgm:prSet>
      <dgm:spPr/>
    </dgm:pt>
    <dgm:pt modelId="{FECCE856-7858-47A2-A48D-D85C210218B6}" type="pres">
      <dgm:prSet presAssocID="{5674AAAD-04B1-4533-9017-C2A537EFEC53}" presName="rootConnector1" presStyleLbl="node1" presStyleIdx="0" presStyleCnt="0"/>
      <dgm:spPr/>
    </dgm:pt>
    <dgm:pt modelId="{F933D88C-A01A-43E3-8F51-9E41273C0059}" type="pres">
      <dgm:prSet presAssocID="{5674AAAD-04B1-4533-9017-C2A537EFEC53}" presName="hierChild2" presStyleCnt="0"/>
      <dgm:spPr/>
    </dgm:pt>
    <dgm:pt modelId="{28D3AF85-4225-4936-920C-0F35EFB89B86}" type="pres">
      <dgm:prSet presAssocID="{D052128A-C917-4D93-A009-9F15C8165037}" presName="Name37" presStyleLbl="parChTrans1D2" presStyleIdx="0" presStyleCnt="2"/>
      <dgm:spPr/>
    </dgm:pt>
    <dgm:pt modelId="{A571A32C-70A3-4F1D-B144-AB001E60E30E}" type="pres">
      <dgm:prSet presAssocID="{2087B8E9-813D-459C-84E3-F8F19E3461CB}" presName="hierRoot2" presStyleCnt="0">
        <dgm:presLayoutVars>
          <dgm:hierBranch val="init"/>
        </dgm:presLayoutVars>
      </dgm:prSet>
      <dgm:spPr/>
    </dgm:pt>
    <dgm:pt modelId="{653E96FD-F44C-45D5-9F65-E8302D867A98}" type="pres">
      <dgm:prSet presAssocID="{2087B8E9-813D-459C-84E3-F8F19E3461CB}" presName="rootComposite" presStyleCnt="0"/>
      <dgm:spPr/>
    </dgm:pt>
    <dgm:pt modelId="{F7270149-EADF-427D-836B-4D386FC20E63}" type="pres">
      <dgm:prSet presAssocID="{2087B8E9-813D-459C-84E3-F8F19E3461CB}" presName="rootText" presStyleLbl="node2" presStyleIdx="0" presStyleCnt="2">
        <dgm:presLayoutVars>
          <dgm:chPref val="3"/>
        </dgm:presLayoutVars>
      </dgm:prSet>
      <dgm:spPr/>
    </dgm:pt>
    <dgm:pt modelId="{C6DB05C0-DEE5-4027-9224-798583D32B4A}" type="pres">
      <dgm:prSet presAssocID="{2087B8E9-813D-459C-84E3-F8F19E3461CB}" presName="rootConnector" presStyleLbl="node2" presStyleIdx="0" presStyleCnt="2"/>
      <dgm:spPr/>
    </dgm:pt>
    <dgm:pt modelId="{9E7F4A2B-F595-4593-8CDC-6F4ADC136B26}" type="pres">
      <dgm:prSet presAssocID="{2087B8E9-813D-459C-84E3-F8F19E3461CB}" presName="hierChild4" presStyleCnt="0"/>
      <dgm:spPr/>
    </dgm:pt>
    <dgm:pt modelId="{EC11771E-057C-4EC1-B0D1-F5A06CFE0092}" type="pres">
      <dgm:prSet presAssocID="{2087B8E9-813D-459C-84E3-F8F19E3461CB}" presName="hierChild5" presStyleCnt="0"/>
      <dgm:spPr/>
    </dgm:pt>
    <dgm:pt modelId="{CB1681A0-E1A3-4708-BF37-95F7F068CB8A}" type="pres">
      <dgm:prSet presAssocID="{723F7E97-CE0A-42D7-A9FF-2E47E5C961CA}" presName="Name37" presStyleLbl="parChTrans1D2" presStyleIdx="1" presStyleCnt="2"/>
      <dgm:spPr/>
    </dgm:pt>
    <dgm:pt modelId="{8355C170-0C98-4058-88FD-C03E5301AD09}" type="pres">
      <dgm:prSet presAssocID="{8AD8AA69-2AA8-47BB-8C8A-63FF93FBD7DB}" presName="hierRoot2" presStyleCnt="0">
        <dgm:presLayoutVars>
          <dgm:hierBranch val="init"/>
        </dgm:presLayoutVars>
      </dgm:prSet>
      <dgm:spPr/>
    </dgm:pt>
    <dgm:pt modelId="{06B7A9EB-2049-496F-BB21-39BBF26225FC}" type="pres">
      <dgm:prSet presAssocID="{8AD8AA69-2AA8-47BB-8C8A-63FF93FBD7DB}" presName="rootComposite" presStyleCnt="0"/>
      <dgm:spPr/>
    </dgm:pt>
    <dgm:pt modelId="{7BACBBCE-7EB6-4157-A79F-3ACC5563228C}" type="pres">
      <dgm:prSet presAssocID="{8AD8AA69-2AA8-47BB-8C8A-63FF93FBD7DB}" presName="rootText" presStyleLbl="node2" presStyleIdx="1" presStyleCnt="2">
        <dgm:presLayoutVars>
          <dgm:chPref val="3"/>
        </dgm:presLayoutVars>
      </dgm:prSet>
      <dgm:spPr/>
    </dgm:pt>
    <dgm:pt modelId="{F80DB373-AD18-4E34-8194-377559F58FB9}" type="pres">
      <dgm:prSet presAssocID="{8AD8AA69-2AA8-47BB-8C8A-63FF93FBD7DB}" presName="rootConnector" presStyleLbl="node2" presStyleIdx="1" presStyleCnt="2"/>
      <dgm:spPr/>
    </dgm:pt>
    <dgm:pt modelId="{007C4D8E-69CF-4710-8E18-7502982B46B1}" type="pres">
      <dgm:prSet presAssocID="{8AD8AA69-2AA8-47BB-8C8A-63FF93FBD7DB}" presName="hierChild4" presStyleCnt="0"/>
      <dgm:spPr/>
    </dgm:pt>
    <dgm:pt modelId="{F9A693FF-45C0-457D-99E6-43155621D90B}" type="pres">
      <dgm:prSet presAssocID="{8AD8AA69-2AA8-47BB-8C8A-63FF93FBD7DB}" presName="hierChild5" presStyleCnt="0"/>
      <dgm:spPr/>
    </dgm:pt>
    <dgm:pt modelId="{508256F5-3C9E-46C1-A7DF-0BF33CDA1CF0}" type="pres">
      <dgm:prSet presAssocID="{5674AAAD-04B1-4533-9017-C2A537EFEC53}" presName="hierChild3" presStyleCnt="0"/>
      <dgm:spPr/>
    </dgm:pt>
  </dgm:ptLst>
  <dgm:cxnLst>
    <dgm:cxn modelId="{69544F20-DBD8-4235-9818-FB4C700B0874}" type="presOf" srcId="{1E6083C7-72DC-499C-A354-DC4E51D74D41}" destId="{462976E5-52C8-44A7-B7E9-CDBB17C0274B}" srcOrd="0" destOrd="0" presId="urn:microsoft.com/office/officeart/2005/8/layout/orgChart1"/>
    <dgm:cxn modelId="{030F6323-18A4-41A1-93D7-C33FF59A2A53}" type="presOf" srcId="{2087B8E9-813D-459C-84E3-F8F19E3461CB}" destId="{F7270149-EADF-427D-836B-4D386FC20E63}" srcOrd="0" destOrd="0" presId="urn:microsoft.com/office/officeart/2005/8/layout/orgChart1"/>
    <dgm:cxn modelId="{5F30622E-2229-45A6-A7C5-C9A406E41E09}" type="presOf" srcId="{D052128A-C917-4D93-A009-9F15C8165037}" destId="{28D3AF85-4225-4936-920C-0F35EFB89B86}" srcOrd="0" destOrd="0" presId="urn:microsoft.com/office/officeart/2005/8/layout/orgChart1"/>
    <dgm:cxn modelId="{89032E62-9173-43DD-9A7C-6D0E42EAFF3A}" type="presOf" srcId="{723F7E97-CE0A-42D7-A9FF-2E47E5C961CA}" destId="{CB1681A0-E1A3-4708-BF37-95F7F068CB8A}" srcOrd="0" destOrd="0" presId="urn:microsoft.com/office/officeart/2005/8/layout/orgChart1"/>
    <dgm:cxn modelId="{6F77DB51-6B4C-459D-A5ED-3BD35694C8CE}" type="presOf" srcId="{5674AAAD-04B1-4533-9017-C2A537EFEC53}" destId="{FECCE856-7858-47A2-A48D-D85C210218B6}" srcOrd="1" destOrd="0" presId="urn:microsoft.com/office/officeart/2005/8/layout/orgChart1"/>
    <dgm:cxn modelId="{05002F55-97A6-43BB-AD73-D87A39E208E5}" type="presOf" srcId="{5674AAAD-04B1-4533-9017-C2A537EFEC53}" destId="{8F2FF25C-50F8-4B14-B8AE-EA69C341522E}" srcOrd="0" destOrd="0" presId="urn:microsoft.com/office/officeart/2005/8/layout/orgChart1"/>
    <dgm:cxn modelId="{5AFB3196-69C6-44F5-97D0-EB9C2E764356}" type="presOf" srcId="{8AD8AA69-2AA8-47BB-8C8A-63FF93FBD7DB}" destId="{F80DB373-AD18-4E34-8194-377559F58FB9}" srcOrd="1" destOrd="0" presId="urn:microsoft.com/office/officeart/2005/8/layout/orgChart1"/>
    <dgm:cxn modelId="{F10E479D-26F5-4C63-AE85-C5003A85FB70}" srcId="{5674AAAD-04B1-4533-9017-C2A537EFEC53}" destId="{2087B8E9-813D-459C-84E3-F8F19E3461CB}" srcOrd="0" destOrd="0" parTransId="{D052128A-C917-4D93-A009-9F15C8165037}" sibTransId="{ECC4B737-46FE-48EF-BA49-CCC8986E7496}"/>
    <dgm:cxn modelId="{BB640B9F-EF15-4488-B3B5-7DFB0D170458}" type="presOf" srcId="{8AD8AA69-2AA8-47BB-8C8A-63FF93FBD7DB}" destId="{7BACBBCE-7EB6-4157-A79F-3ACC5563228C}" srcOrd="0" destOrd="0" presId="urn:microsoft.com/office/officeart/2005/8/layout/orgChart1"/>
    <dgm:cxn modelId="{CE4649B8-7F68-497C-8D0E-E9BDC6F5788B}" srcId="{5674AAAD-04B1-4533-9017-C2A537EFEC53}" destId="{8AD8AA69-2AA8-47BB-8C8A-63FF93FBD7DB}" srcOrd="1" destOrd="0" parTransId="{723F7E97-CE0A-42D7-A9FF-2E47E5C961CA}" sibTransId="{2A7415A1-06D6-4F93-8039-0A7AA390B13C}"/>
    <dgm:cxn modelId="{C00503CB-3286-4F92-8E67-15513BBFBB3F}" srcId="{1E6083C7-72DC-499C-A354-DC4E51D74D41}" destId="{5674AAAD-04B1-4533-9017-C2A537EFEC53}" srcOrd="0" destOrd="0" parTransId="{8CD6E683-84A6-4132-83C6-4C3D88CA4678}" sibTransId="{EA46A39C-F720-4C78-B103-82EBE1C3D43E}"/>
    <dgm:cxn modelId="{97B9EEF7-4ECD-487A-8809-C4B50A3DEBA4}" type="presOf" srcId="{2087B8E9-813D-459C-84E3-F8F19E3461CB}" destId="{C6DB05C0-DEE5-4027-9224-798583D32B4A}" srcOrd="1" destOrd="0" presId="urn:microsoft.com/office/officeart/2005/8/layout/orgChart1"/>
    <dgm:cxn modelId="{3B5A79EE-EC0E-4E93-AC70-F796E8E8B552}" type="presParOf" srcId="{462976E5-52C8-44A7-B7E9-CDBB17C0274B}" destId="{3C681E47-A9D7-4614-876A-B5F166665625}" srcOrd="0" destOrd="0" presId="urn:microsoft.com/office/officeart/2005/8/layout/orgChart1"/>
    <dgm:cxn modelId="{0A787810-F18B-42D6-8B0F-3EA3B7947AF4}" type="presParOf" srcId="{3C681E47-A9D7-4614-876A-B5F166665625}" destId="{7838F045-0C68-48F0-AFCE-F79F4EB79529}" srcOrd="0" destOrd="0" presId="urn:microsoft.com/office/officeart/2005/8/layout/orgChart1"/>
    <dgm:cxn modelId="{34A0BA45-E390-47FF-99DF-3E36AF14A7DB}" type="presParOf" srcId="{7838F045-0C68-48F0-AFCE-F79F4EB79529}" destId="{8F2FF25C-50F8-4B14-B8AE-EA69C341522E}" srcOrd="0" destOrd="0" presId="urn:microsoft.com/office/officeart/2005/8/layout/orgChart1"/>
    <dgm:cxn modelId="{FBE59749-B35D-4384-A139-3E4295EA172F}" type="presParOf" srcId="{7838F045-0C68-48F0-AFCE-F79F4EB79529}" destId="{FECCE856-7858-47A2-A48D-D85C210218B6}" srcOrd="1" destOrd="0" presId="urn:microsoft.com/office/officeart/2005/8/layout/orgChart1"/>
    <dgm:cxn modelId="{57FB88EA-6FDA-41CB-904B-A46CBE641005}" type="presParOf" srcId="{3C681E47-A9D7-4614-876A-B5F166665625}" destId="{F933D88C-A01A-43E3-8F51-9E41273C0059}" srcOrd="1" destOrd="0" presId="urn:microsoft.com/office/officeart/2005/8/layout/orgChart1"/>
    <dgm:cxn modelId="{C6F3A780-AD89-4B6D-9B85-1D047890FBA6}" type="presParOf" srcId="{F933D88C-A01A-43E3-8F51-9E41273C0059}" destId="{28D3AF85-4225-4936-920C-0F35EFB89B86}" srcOrd="0" destOrd="0" presId="urn:microsoft.com/office/officeart/2005/8/layout/orgChart1"/>
    <dgm:cxn modelId="{D77F3581-1B8F-4B7F-B777-43E7578B3447}" type="presParOf" srcId="{F933D88C-A01A-43E3-8F51-9E41273C0059}" destId="{A571A32C-70A3-4F1D-B144-AB001E60E30E}" srcOrd="1" destOrd="0" presId="urn:microsoft.com/office/officeart/2005/8/layout/orgChart1"/>
    <dgm:cxn modelId="{D375C533-A3BB-43E3-A0C9-68A8F360AA95}" type="presParOf" srcId="{A571A32C-70A3-4F1D-B144-AB001E60E30E}" destId="{653E96FD-F44C-45D5-9F65-E8302D867A98}" srcOrd="0" destOrd="0" presId="urn:microsoft.com/office/officeart/2005/8/layout/orgChart1"/>
    <dgm:cxn modelId="{A8FA9B5A-02F5-426A-B74E-F895847DE978}" type="presParOf" srcId="{653E96FD-F44C-45D5-9F65-E8302D867A98}" destId="{F7270149-EADF-427D-836B-4D386FC20E63}" srcOrd="0" destOrd="0" presId="urn:microsoft.com/office/officeart/2005/8/layout/orgChart1"/>
    <dgm:cxn modelId="{A9442B9B-8E60-4ACB-B5B7-41CFB0C019E1}" type="presParOf" srcId="{653E96FD-F44C-45D5-9F65-E8302D867A98}" destId="{C6DB05C0-DEE5-4027-9224-798583D32B4A}" srcOrd="1" destOrd="0" presId="urn:microsoft.com/office/officeart/2005/8/layout/orgChart1"/>
    <dgm:cxn modelId="{BF172173-675D-4A39-8D77-0F1F9A29187A}" type="presParOf" srcId="{A571A32C-70A3-4F1D-B144-AB001E60E30E}" destId="{9E7F4A2B-F595-4593-8CDC-6F4ADC136B26}" srcOrd="1" destOrd="0" presId="urn:microsoft.com/office/officeart/2005/8/layout/orgChart1"/>
    <dgm:cxn modelId="{B0BE083E-65AE-46AD-B884-AE91E8D0226D}" type="presParOf" srcId="{A571A32C-70A3-4F1D-B144-AB001E60E30E}" destId="{EC11771E-057C-4EC1-B0D1-F5A06CFE0092}" srcOrd="2" destOrd="0" presId="urn:microsoft.com/office/officeart/2005/8/layout/orgChart1"/>
    <dgm:cxn modelId="{55FDD3E9-6076-4CDE-A2C3-4F286E8B370C}" type="presParOf" srcId="{F933D88C-A01A-43E3-8F51-9E41273C0059}" destId="{CB1681A0-E1A3-4708-BF37-95F7F068CB8A}" srcOrd="2" destOrd="0" presId="urn:microsoft.com/office/officeart/2005/8/layout/orgChart1"/>
    <dgm:cxn modelId="{191D7A3E-F5ED-41D1-8C25-8FE8D7C56B6B}" type="presParOf" srcId="{F933D88C-A01A-43E3-8F51-9E41273C0059}" destId="{8355C170-0C98-4058-88FD-C03E5301AD09}" srcOrd="3" destOrd="0" presId="urn:microsoft.com/office/officeart/2005/8/layout/orgChart1"/>
    <dgm:cxn modelId="{9E6F9C6C-DF56-4C84-95B5-BB71B02983F5}" type="presParOf" srcId="{8355C170-0C98-4058-88FD-C03E5301AD09}" destId="{06B7A9EB-2049-496F-BB21-39BBF26225FC}" srcOrd="0" destOrd="0" presId="urn:microsoft.com/office/officeart/2005/8/layout/orgChart1"/>
    <dgm:cxn modelId="{0E5760E6-86A3-42DD-A9A6-F5BDCCC1875C}" type="presParOf" srcId="{06B7A9EB-2049-496F-BB21-39BBF26225FC}" destId="{7BACBBCE-7EB6-4157-A79F-3ACC5563228C}" srcOrd="0" destOrd="0" presId="urn:microsoft.com/office/officeart/2005/8/layout/orgChart1"/>
    <dgm:cxn modelId="{74E49E54-83CF-466A-88D0-E7D71DFD5092}" type="presParOf" srcId="{06B7A9EB-2049-496F-BB21-39BBF26225FC}" destId="{F80DB373-AD18-4E34-8194-377559F58FB9}" srcOrd="1" destOrd="0" presId="urn:microsoft.com/office/officeart/2005/8/layout/orgChart1"/>
    <dgm:cxn modelId="{3962C8D1-4333-46A0-BA44-741687B93409}" type="presParOf" srcId="{8355C170-0C98-4058-88FD-C03E5301AD09}" destId="{007C4D8E-69CF-4710-8E18-7502982B46B1}" srcOrd="1" destOrd="0" presId="urn:microsoft.com/office/officeart/2005/8/layout/orgChart1"/>
    <dgm:cxn modelId="{87967AE1-B4AC-4BB7-97AF-11F6DF220805}" type="presParOf" srcId="{8355C170-0C98-4058-88FD-C03E5301AD09}" destId="{F9A693FF-45C0-457D-99E6-43155621D90B}" srcOrd="2" destOrd="0" presId="urn:microsoft.com/office/officeart/2005/8/layout/orgChart1"/>
    <dgm:cxn modelId="{2A9A7E2F-7E8D-42E8-A913-FBE8721F9863}" type="presParOf" srcId="{3C681E47-A9D7-4614-876A-B5F166665625}" destId="{508256F5-3C9E-46C1-A7DF-0BF33CDA1CF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C7023-4D5E-497C-8CF5-B8D7A8DB7251}">
      <dsp:nvSpPr>
        <dsp:cNvPr id="0" name=""/>
        <dsp:cNvSpPr/>
      </dsp:nvSpPr>
      <dsp:spPr>
        <a:xfrm>
          <a:off x="1154969" y="2625018"/>
          <a:ext cx="1823222" cy="911611"/>
        </a:xfrm>
        <a:prstGeom prst="roundRect">
          <a:avLst>
            <a:gd name="adj" fmla="val 10000"/>
          </a:avLst>
        </a:prstGeom>
        <a:noFill/>
        <a:ln w="25400" cap="flat" cmpd="sng" algn="ctr">
          <a:solidFill>
            <a:srgbClr val="5F100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i="1" kern="1200" dirty="0">
              <a:solidFill>
                <a:schemeClr val="tx1"/>
              </a:solidFill>
              <a:latin typeface="+mn-lt"/>
              <a:cs typeface="Times New Roman" pitchFamily="18" charset="0"/>
            </a:rPr>
            <a:t>Point Defects</a:t>
          </a:r>
        </a:p>
      </dsp:txBody>
      <dsp:txXfrm>
        <a:off x="1181669" y="2651718"/>
        <a:ext cx="1769822" cy="858211"/>
      </dsp:txXfrm>
    </dsp:sp>
    <dsp:sp modelId="{B1250891-1090-441C-91DE-C0CDD5D09AC9}">
      <dsp:nvSpPr>
        <dsp:cNvPr id="0" name=""/>
        <dsp:cNvSpPr/>
      </dsp:nvSpPr>
      <dsp:spPr>
        <a:xfrm rot="17132988">
          <a:off x="1982607" y="1757068"/>
          <a:ext cx="2720456" cy="26630"/>
        </a:xfrm>
        <a:custGeom>
          <a:avLst/>
          <a:gdLst/>
          <a:ahLst/>
          <a:cxnLst/>
          <a:rect l="0" t="0" r="0" b="0"/>
          <a:pathLst>
            <a:path>
              <a:moveTo>
                <a:pt x="0" y="13315"/>
              </a:moveTo>
              <a:lnTo>
                <a:pt x="2720456"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mn-lt"/>
          </a:endParaRPr>
        </a:p>
      </dsp:txBody>
      <dsp:txXfrm>
        <a:off x="3274824" y="1702372"/>
        <a:ext cx="136022" cy="136022"/>
      </dsp:txXfrm>
    </dsp:sp>
    <dsp:sp modelId="{43AF58E8-9092-45F9-9DCF-791494502A44}">
      <dsp:nvSpPr>
        <dsp:cNvPr id="0" name=""/>
        <dsp:cNvSpPr/>
      </dsp:nvSpPr>
      <dsp:spPr>
        <a:xfrm>
          <a:off x="3707480" y="4136"/>
          <a:ext cx="1823222" cy="911611"/>
        </a:xfrm>
        <a:prstGeom prst="roundRect">
          <a:avLst>
            <a:gd name="adj" fmla="val 10000"/>
          </a:avLst>
        </a:prstGeom>
        <a:noFill/>
        <a:ln w="25400" cap="flat" cmpd="sng" algn="ctr">
          <a:solidFill>
            <a:srgbClr val="5F100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i="1" kern="1200" dirty="0">
              <a:solidFill>
                <a:schemeClr val="tx1"/>
              </a:solidFill>
              <a:latin typeface="+mn-lt"/>
              <a:cs typeface="Times New Roman" pitchFamily="18" charset="0"/>
            </a:rPr>
            <a:t>Vacancy </a:t>
          </a:r>
        </a:p>
      </dsp:txBody>
      <dsp:txXfrm>
        <a:off x="3734180" y="30836"/>
        <a:ext cx="1769822" cy="858211"/>
      </dsp:txXfrm>
    </dsp:sp>
    <dsp:sp modelId="{BFCF1F8B-1966-41C7-82A3-276D994C19E9}">
      <dsp:nvSpPr>
        <dsp:cNvPr id="0" name=""/>
        <dsp:cNvSpPr/>
      </dsp:nvSpPr>
      <dsp:spPr>
        <a:xfrm rot="17692822">
          <a:off x="2476130" y="2281244"/>
          <a:ext cx="1733410" cy="26630"/>
        </a:xfrm>
        <a:custGeom>
          <a:avLst/>
          <a:gdLst/>
          <a:ahLst/>
          <a:cxnLst/>
          <a:rect l="0" t="0" r="0" b="0"/>
          <a:pathLst>
            <a:path>
              <a:moveTo>
                <a:pt x="0" y="13315"/>
              </a:moveTo>
              <a:lnTo>
                <a:pt x="1733410"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mn-lt"/>
          </a:endParaRPr>
        </a:p>
      </dsp:txBody>
      <dsp:txXfrm>
        <a:off x="3299500" y="2251224"/>
        <a:ext cx="86670" cy="86670"/>
      </dsp:txXfrm>
    </dsp:sp>
    <dsp:sp modelId="{6B41977D-2E99-445B-B0C2-CBB16447B8BF}">
      <dsp:nvSpPr>
        <dsp:cNvPr id="0" name=""/>
        <dsp:cNvSpPr/>
      </dsp:nvSpPr>
      <dsp:spPr>
        <a:xfrm>
          <a:off x="3707480" y="1052489"/>
          <a:ext cx="1823222" cy="911611"/>
        </a:xfrm>
        <a:prstGeom prst="roundRect">
          <a:avLst>
            <a:gd name="adj" fmla="val 10000"/>
          </a:avLst>
        </a:prstGeom>
        <a:noFill/>
        <a:ln w="25400" cap="flat" cmpd="sng" algn="ctr">
          <a:solidFill>
            <a:srgbClr val="5F100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i="1" kern="1200" dirty="0" err="1">
              <a:solidFill>
                <a:schemeClr val="tx1"/>
              </a:solidFill>
              <a:latin typeface="+mn-lt"/>
              <a:cs typeface="Times New Roman" pitchFamily="18" charset="0"/>
            </a:rPr>
            <a:t>Substitutional</a:t>
          </a:r>
          <a:r>
            <a:rPr lang="en-US" sz="2400" i="1" kern="1200" dirty="0">
              <a:solidFill>
                <a:schemeClr val="tx1"/>
              </a:solidFill>
              <a:latin typeface="+mn-lt"/>
              <a:cs typeface="Times New Roman" pitchFamily="18" charset="0"/>
            </a:rPr>
            <a:t> impurity</a:t>
          </a:r>
        </a:p>
      </dsp:txBody>
      <dsp:txXfrm>
        <a:off x="3734180" y="1079189"/>
        <a:ext cx="1769822" cy="858211"/>
      </dsp:txXfrm>
    </dsp:sp>
    <dsp:sp modelId="{D64256A3-DEC6-4FC8-98CA-F6A0A012913A}">
      <dsp:nvSpPr>
        <dsp:cNvPr id="0" name=""/>
        <dsp:cNvSpPr/>
      </dsp:nvSpPr>
      <dsp:spPr>
        <a:xfrm rot="19457599">
          <a:off x="2893774" y="2805420"/>
          <a:ext cx="898122" cy="26630"/>
        </a:xfrm>
        <a:custGeom>
          <a:avLst/>
          <a:gdLst/>
          <a:ahLst/>
          <a:cxnLst/>
          <a:rect l="0" t="0" r="0" b="0"/>
          <a:pathLst>
            <a:path>
              <a:moveTo>
                <a:pt x="0" y="13315"/>
              </a:moveTo>
              <a:lnTo>
                <a:pt x="898122"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mn-lt"/>
          </a:endParaRPr>
        </a:p>
      </dsp:txBody>
      <dsp:txXfrm>
        <a:off x="3320382" y="2796283"/>
        <a:ext cx="44906" cy="44906"/>
      </dsp:txXfrm>
    </dsp:sp>
    <dsp:sp modelId="{45A0E9F4-AA6A-41E8-A5A2-FEE3CF732C02}">
      <dsp:nvSpPr>
        <dsp:cNvPr id="0" name=""/>
        <dsp:cNvSpPr/>
      </dsp:nvSpPr>
      <dsp:spPr>
        <a:xfrm>
          <a:off x="3707480" y="2100842"/>
          <a:ext cx="1823222" cy="911611"/>
        </a:xfrm>
        <a:prstGeom prst="roundRect">
          <a:avLst>
            <a:gd name="adj" fmla="val 10000"/>
          </a:avLst>
        </a:prstGeom>
        <a:noFill/>
        <a:ln w="25400" cap="flat" cmpd="sng" algn="ctr">
          <a:solidFill>
            <a:srgbClr val="5F100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i="1" kern="1200" dirty="0">
              <a:solidFill>
                <a:schemeClr val="tx1"/>
              </a:solidFill>
              <a:latin typeface="+mn-lt"/>
              <a:cs typeface="Times New Roman" pitchFamily="18" charset="0"/>
            </a:rPr>
            <a:t>Self-Interstitials</a:t>
          </a:r>
        </a:p>
      </dsp:txBody>
      <dsp:txXfrm>
        <a:off x="3734180" y="2127542"/>
        <a:ext cx="1769822" cy="858211"/>
      </dsp:txXfrm>
    </dsp:sp>
    <dsp:sp modelId="{0F8EE8BA-4D4A-436D-9A5F-1872DD66F879}">
      <dsp:nvSpPr>
        <dsp:cNvPr id="0" name=""/>
        <dsp:cNvSpPr/>
      </dsp:nvSpPr>
      <dsp:spPr>
        <a:xfrm rot="2142401">
          <a:off x="2893774" y="3329597"/>
          <a:ext cx="898122" cy="26630"/>
        </a:xfrm>
        <a:custGeom>
          <a:avLst/>
          <a:gdLst/>
          <a:ahLst/>
          <a:cxnLst/>
          <a:rect l="0" t="0" r="0" b="0"/>
          <a:pathLst>
            <a:path>
              <a:moveTo>
                <a:pt x="0" y="13315"/>
              </a:moveTo>
              <a:lnTo>
                <a:pt x="898122"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mn-lt"/>
          </a:endParaRPr>
        </a:p>
      </dsp:txBody>
      <dsp:txXfrm>
        <a:off x="3320382" y="3320459"/>
        <a:ext cx="44906" cy="44906"/>
      </dsp:txXfrm>
    </dsp:sp>
    <dsp:sp modelId="{EE0195C1-9A89-49FC-BDFA-A6C29B96C717}">
      <dsp:nvSpPr>
        <dsp:cNvPr id="0" name=""/>
        <dsp:cNvSpPr/>
      </dsp:nvSpPr>
      <dsp:spPr>
        <a:xfrm>
          <a:off x="3707480" y="3149195"/>
          <a:ext cx="1823222" cy="911611"/>
        </a:xfrm>
        <a:prstGeom prst="roundRect">
          <a:avLst>
            <a:gd name="adj" fmla="val 10000"/>
          </a:avLst>
        </a:prstGeom>
        <a:noFill/>
        <a:ln w="25400" cap="flat" cmpd="sng" algn="ctr">
          <a:solidFill>
            <a:srgbClr val="5F100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i="1" kern="1200" dirty="0">
              <a:solidFill>
                <a:schemeClr val="tx1"/>
              </a:solidFill>
              <a:latin typeface="+mn-lt"/>
              <a:cs typeface="Times New Roman" pitchFamily="18" charset="0"/>
            </a:rPr>
            <a:t>Interstitial Impurity</a:t>
          </a:r>
        </a:p>
      </dsp:txBody>
      <dsp:txXfrm>
        <a:off x="3734180" y="3175895"/>
        <a:ext cx="1769822" cy="858211"/>
      </dsp:txXfrm>
    </dsp:sp>
    <dsp:sp modelId="{22C45952-2B37-41E9-87ED-E79FB0C5A737}">
      <dsp:nvSpPr>
        <dsp:cNvPr id="0" name=""/>
        <dsp:cNvSpPr/>
      </dsp:nvSpPr>
      <dsp:spPr>
        <a:xfrm rot="3907178">
          <a:off x="2476130" y="3853773"/>
          <a:ext cx="1733410" cy="26630"/>
        </a:xfrm>
        <a:custGeom>
          <a:avLst/>
          <a:gdLst/>
          <a:ahLst/>
          <a:cxnLst/>
          <a:rect l="0" t="0" r="0" b="0"/>
          <a:pathLst>
            <a:path>
              <a:moveTo>
                <a:pt x="0" y="13315"/>
              </a:moveTo>
              <a:lnTo>
                <a:pt x="1733410"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mn-lt"/>
          </a:endParaRPr>
        </a:p>
      </dsp:txBody>
      <dsp:txXfrm>
        <a:off x="3299500" y="3823753"/>
        <a:ext cx="86670" cy="86670"/>
      </dsp:txXfrm>
    </dsp:sp>
    <dsp:sp modelId="{1B1E714C-75D8-459A-A250-EF6B91A6E462}">
      <dsp:nvSpPr>
        <dsp:cNvPr id="0" name=""/>
        <dsp:cNvSpPr/>
      </dsp:nvSpPr>
      <dsp:spPr>
        <a:xfrm>
          <a:off x="3707480" y="4197548"/>
          <a:ext cx="1823222" cy="911611"/>
        </a:xfrm>
        <a:prstGeom prst="roundRect">
          <a:avLst>
            <a:gd name="adj" fmla="val 10000"/>
          </a:avLst>
        </a:prstGeom>
        <a:noFill/>
        <a:ln w="25400" cap="flat" cmpd="sng" algn="ctr">
          <a:solidFill>
            <a:srgbClr val="5F100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i="1" kern="1200" dirty="0" err="1">
              <a:solidFill>
                <a:schemeClr val="tx1"/>
              </a:solidFill>
              <a:latin typeface="+mn-lt"/>
              <a:cs typeface="Times New Roman" pitchFamily="18" charset="0"/>
            </a:rPr>
            <a:t>Frenkel</a:t>
          </a:r>
          <a:r>
            <a:rPr lang="en-US" sz="2400" i="1" kern="1200" dirty="0">
              <a:solidFill>
                <a:schemeClr val="tx1"/>
              </a:solidFill>
              <a:latin typeface="+mn-lt"/>
              <a:cs typeface="Times New Roman" pitchFamily="18" charset="0"/>
            </a:rPr>
            <a:t> imperfection</a:t>
          </a:r>
        </a:p>
      </dsp:txBody>
      <dsp:txXfrm>
        <a:off x="3734180" y="4224248"/>
        <a:ext cx="1769822" cy="858211"/>
      </dsp:txXfrm>
    </dsp:sp>
    <dsp:sp modelId="{20DF9C4D-BCD9-4051-A487-2F96376735B9}">
      <dsp:nvSpPr>
        <dsp:cNvPr id="0" name=""/>
        <dsp:cNvSpPr/>
      </dsp:nvSpPr>
      <dsp:spPr>
        <a:xfrm rot="4467012">
          <a:off x="1982607" y="4377950"/>
          <a:ext cx="2720456" cy="26630"/>
        </a:xfrm>
        <a:custGeom>
          <a:avLst/>
          <a:gdLst/>
          <a:ahLst/>
          <a:cxnLst/>
          <a:rect l="0" t="0" r="0" b="0"/>
          <a:pathLst>
            <a:path>
              <a:moveTo>
                <a:pt x="0" y="13315"/>
              </a:moveTo>
              <a:lnTo>
                <a:pt x="2720456" y="133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en-US" sz="2400" kern="1200">
            <a:latin typeface="+mn-lt"/>
          </a:endParaRPr>
        </a:p>
      </dsp:txBody>
      <dsp:txXfrm>
        <a:off x="3274824" y="4323254"/>
        <a:ext cx="136022" cy="136022"/>
      </dsp:txXfrm>
    </dsp:sp>
    <dsp:sp modelId="{C617EB2A-DC91-4780-95DC-75177A53F1AD}">
      <dsp:nvSpPr>
        <dsp:cNvPr id="0" name=""/>
        <dsp:cNvSpPr/>
      </dsp:nvSpPr>
      <dsp:spPr>
        <a:xfrm>
          <a:off x="3707480" y="5245900"/>
          <a:ext cx="1823222" cy="911611"/>
        </a:xfrm>
        <a:prstGeom prst="roundRect">
          <a:avLst>
            <a:gd name="adj" fmla="val 10000"/>
          </a:avLst>
        </a:prstGeom>
        <a:noFill/>
        <a:ln w="25400" cap="flat" cmpd="sng" algn="ctr">
          <a:solidFill>
            <a:srgbClr val="5F100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i="1" kern="1200" dirty="0" err="1">
              <a:solidFill>
                <a:schemeClr val="tx1"/>
              </a:solidFill>
              <a:latin typeface="+mn-lt"/>
              <a:cs typeface="Times New Roman" pitchFamily="18" charset="0"/>
            </a:rPr>
            <a:t>Schottky</a:t>
          </a:r>
          <a:r>
            <a:rPr lang="en-US" sz="2400" i="1" kern="1200" dirty="0">
              <a:solidFill>
                <a:schemeClr val="tx1"/>
              </a:solidFill>
              <a:latin typeface="+mn-lt"/>
              <a:cs typeface="Times New Roman" pitchFamily="18" charset="0"/>
            </a:rPr>
            <a:t> imperfection</a:t>
          </a:r>
        </a:p>
      </dsp:txBody>
      <dsp:txXfrm>
        <a:off x="3734180" y="5272600"/>
        <a:ext cx="1769822" cy="8582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681A0-E1A3-4708-BF37-95F7F068CB8A}">
      <dsp:nvSpPr>
        <dsp:cNvPr id="0" name=""/>
        <dsp:cNvSpPr/>
      </dsp:nvSpPr>
      <dsp:spPr>
        <a:xfrm>
          <a:off x="4114800" y="2123789"/>
          <a:ext cx="2251813" cy="781621"/>
        </a:xfrm>
        <a:custGeom>
          <a:avLst/>
          <a:gdLst/>
          <a:ahLst/>
          <a:cxnLst/>
          <a:rect l="0" t="0" r="0" b="0"/>
          <a:pathLst>
            <a:path>
              <a:moveTo>
                <a:pt x="0" y="0"/>
              </a:moveTo>
              <a:lnTo>
                <a:pt x="0" y="390810"/>
              </a:lnTo>
              <a:lnTo>
                <a:pt x="2251813" y="390810"/>
              </a:lnTo>
              <a:lnTo>
                <a:pt x="2251813" y="7816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D3AF85-4225-4936-920C-0F35EFB89B86}">
      <dsp:nvSpPr>
        <dsp:cNvPr id="0" name=""/>
        <dsp:cNvSpPr/>
      </dsp:nvSpPr>
      <dsp:spPr>
        <a:xfrm>
          <a:off x="1862986" y="2123789"/>
          <a:ext cx="2251813" cy="781621"/>
        </a:xfrm>
        <a:custGeom>
          <a:avLst/>
          <a:gdLst/>
          <a:ahLst/>
          <a:cxnLst/>
          <a:rect l="0" t="0" r="0" b="0"/>
          <a:pathLst>
            <a:path>
              <a:moveTo>
                <a:pt x="2251813" y="0"/>
              </a:moveTo>
              <a:lnTo>
                <a:pt x="2251813" y="390810"/>
              </a:lnTo>
              <a:lnTo>
                <a:pt x="0" y="390810"/>
              </a:lnTo>
              <a:lnTo>
                <a:pt x="0" y="7816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2FF25C-50F8-4B14-B8AE-EA69C341522E}">
      <dsp:nvSpPr>
        <dsp:cNvPr id="0" name=""/>
        <dsp:cNvSpPr/>
      </dsp:nvSpPr>
      <dsp:spPr>
        <a:xfrm>
          <a:off x="2253797" y="262786"/>
          <a:ext cx="3722005" cy="1861002"/>
        </a:xfrm>
        <a:prstGeom prst="rect">
          <a:avLst/>
        </a:prstGeom>
        <a:no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i="1" kern="1200" dirty="0">
              <a:solidFill>
                <a:srgbClr val="000000"/>
              </a:solidFill>
              <a:latin typeface="+mn-lt"/>
              <a:ea typeface="+mn-ea"/>
              <a:cs typeface="Times New Roman" pitchFamily="18" charset="0"/>
            </a:rPr>
            <a:t>Line Defects</a:t>
          </a:r>
        </a:p>
      </dsp:txBody>
      <dsp:txXfrm>
        <a:off x="2253797" y="262786"/>
        <a:ext cx="3722005" cy="1861002"/>
      </dsp:txXfrm>
    </dsp:sp>
    <dsp:sp modelId="{F7270149-EADF-427D-836B-4D386FC20E63}">
      <dsp:nvSpPr>
        <dsp:cNvPr id="0" name=""/>
        <dsp:cNvSpPr/>
      </dsp:nvSpPr>
      <dsp:spPr>
        <a:xfrm>
          <a:off x="1984" y="2905410"/>
          <a:ext cx="3722005" cy="1861002"/>
        </a:xfrm>
        <a:prstGeom prst="rect">
          <a:avLst/>
        </a:prstGeom>
        <a:noFill/>
        <a:ln w="25400" cap="flat" cmpd="sng" algn="ctr">
          <a:solidFill>
            <a:srgbClr val="5F100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i="1" kern="1200" dirty="0">
              <a:solidFill>
                <a:srgbClr val="000000"/>
              </a:solidFill>
              <a:latin typeface="+mn-lt"/>
              <a:ea typeface="+mn-ea"/>
              <a:cs typeface="Times New Roman" pitchFamily="18" charset="0"/>
            </a:rPr>
            <a:t>Edge Dislocation</a:t>
          </a:r>
        </a:p>
      </dsp:txBody>
      <dsp:txXfrm>
        <a:off x="1984" y="2905410"/>
        <a:ext cx="3722005" cy="1861002"/>
      </dsp:txXfrm>
    </dsp:sp>
    <dsp:sp modelId="{7BACBBCE-7EB6-4157-A79F-3ACC5563228C}">
      <dsp:nvSpPr>
        <dsp:cNvPr id="0" name=""/>
        <dsp:cNvSpPr/>
      </dsp:nvSpPr>
      <dsp:spPr>
        <a:xfrm>
          <a:off x="4505610" y="2905410"/>
          <a:ext cx="3722005" cy="1861002"/>
        </a:xfrm>
        <a:prstGeom prst="rect">
          <a:avLst/>
        </a:prstGeom>
        <a:noFill/>
        <a:ln w="25400" cap="flat" cmpd="sng" algn="ctr">
          <a:solidFill>
            <a:srgbClr val="5F100D"/>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sz="3600" i="1" kern="1200" dirty="0">
              <a:solidFill>
                <a:srgbClr val="000000"/>
              </a:solidFill>
              <a:latin typeface="+mn-lt"/>
              <a:ea typeface="+mn-ea"/>
              <a:cs typeface="Times New Roman" pitchFamily="18" charset="0"/>
            </a:rPr>
            <a:t>Screw Dislocation</a:t>
          </a:r>
        </a:p>
      </dsp:txBody>
      <dsp:txXfrm>
        <a:off x="4505610" y="2905410"/>
        <a:ext cx="3722005" cy="1861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1E30626-4655-403C-8639-4C898839F292}" type="datetimeFigureOut">
              <a:rPr lang="en-IN" smtClean="0"/>
              <a:t>20-09-2024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231CE6D-A815-4E4D-B249-9DE18FE05255}" type="slidenum">
              <a:rPr lang="en-IN" smtClean="0"/>
              <a:t>‹#›</a:t>
            </a:fld>
            <a:endParaRPr lang="en-IN"/>
          </a:p>
        </p:txBody>
      </p:sp>
    </p:spTree>
    <p:extLst>
      <p:ext uri="{BB962C8B-B14F-4D97-AF65-F5344CB8AC3E}">
        <p14:creationId xmlns:p14="http://schemas.microsoft.com/office/powerpoint/2010/main" val="2785663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1B77AFD-7128-4B1D-B66A-455E4600ACBD}" type="slidenum">
              <a:rPr lang="en-US">
                <a:latin typeface="Times New Roman" pitchFamily="18" charset="0"/>
              </a:rPr>
              <a:pPr/>
              <a:t>8</a:t>
            </a:fld>
            <a:endParaRPr lang="en-US">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atin typeface="Times New Roman" pitchFamily="18"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1B77AFD-7128-4B1D-B66A-455E4600ACBD}" type="slidenum">
              <a:rPr lang="en-US">
                <a:latin typeface="Times New Roman" pitchFamily="18" charset="0"/>
              </a:rPr>
              <a:pPr/>
              <a:t>10</a:t>
            </a:fld>
            <a:endParaRPr lang="en-US">
              <a:latin typeface="Times New Roman"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latin typeface="Times New Roman" pitchFamily="18" charset="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sz="half" idx="2"/>
          </p:nvPr>
        </p:nvSpPr>
        <p:spPr>
          <a:xfrm>
            <a:off x="2060194" y="1491088"/>
            <a:ext cx="2965450" cy="4462145"/>
          </a:xfrm>
          <a:prstGeom prst="rect">
            <a:avLst/>
          </a:prstGeom>
        </p:spPr>
        <p:txBody>
          <a:bodyPr wrap="square" lIns="0" tIns="0" rIns="0" bIns="0">
            <a:spAutoFit/>
          </a:bodyPr>
          <a:lstStyle>
            <a:lvl1pPr>
              <a:defRPr sz="3000" b="0" i="0">
                <a:solidFill>
                  <a:schemeClr val="tx1"/>
                </a:solidFill>
                <a:latin typeface="Carlito"/>
                <a:cs typeface="Carlito"/>
              </a:defRPr>
            </a:lvl1pPr>
          </a:lstStyle>
          <a:p>
            <a:endParaRPr/>
          </a:p>
        </p:txBody>
      </p:sp>
      <p:sp>
        <p:nvSpPr>
          <p:cNvPr id="4" name="Holder 4"/>
          <p:cNvSpPr>
            <a:spLocks noGrp="1"/>
          </p:cNvSpPr>
          <p:nvPr>
            <p:ph sz="half" idx="3"/>
          </p:nvPr>
        </p:nvSpPr>
        <p:spPr>
          <a:xfrm>
            <a:off x="6327775" y="1622501"/>
            <a:ext cx="2715259" cy="4141470"/>
          </a:xfrm>
          <a:prstGeom prst="rect">
            <a:avLst/>
          </a:prstGeom>
        </p:spPr>
        <p:txBody>
          <a:bodyPr wrap="square" lIns="0" tIns="0" rIns="0" bIns="0">
            <a:spAutoFit/>
          </a:bodyPr>
          <a:lstStyle>
            <a:lvl1pPr>
              <a:defRPr sz="30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9855200" cy="677108"/>
          </a:xfrm>
        </p:spPr>
        <p:txBody>
          <a:bodyPr/>
          <a:lstStyle/>
          <a:p>
            <a:r>
              <a:rPr lang="en-US" dirty="0"/>
              <a:t>Click to edit Master title style</a:t>
            </a:r>
          </a:p>
        </p:txBody>
      </p:sp>
      <p:sp>
        <p:nvSpPr>
          <p:cNvPr id="3" name="Content Placeholder 2"/>
          <p:cNvSpPr>
            <a:spLocks noGrp="1"/>
          </p:cNvSpPr>
          <p:nvPr>
            <p:ph sz="half" idx="1"/>
          </p:nvPr>
        </p:nvSpPr>
        <p:spPr>
          <a:xfrm>
            <a:off x="609600" y="1295400"/>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286A41A-36E3-8346-A19C-7A768F7CA4C2}" type="datetime1">
              <a:rPr lang="x-none" smtClean="0"/>
              <a:pPr>
                <a:defRPr/>
              </a:pPr>
              <a:t>9/20/2024</a:t>
            </a:fld>
            <a:endParaRPr lang="en-US" dirty="0"/>
          </a:p>
        </p:txBody>
      </p:sp>
      <p:sp>
        <p:nvSpPr>
          <p:cNvPr id="6" name="Footer Placeholder 4"/>
          <p:cNvSpPr>
            <a:spLocks noGrp="1"/>
          </p:cNvSpPr>
          <p:nvPr>
            <p:ph type="ftr" sz="quarter" idx="11"/>
          </p:nvPr>
        </p:nvSpPr>
        <p:spPr>
          <a:xfrm>
            <a:off x="4145280" y="6377940"/>
            <a:ext cx="3901440" cy="276999"/>
          </a:xfrm>
        </p:spPr>
        <p:txBody>
          <a:bodyPr/>
          <a:lstStyle>
            <a:lvl1pPr>
              <a:defRPr/>
            </a:lvl1pPr>
          </a:lstStyle>
          <a:p>
            <a:pPr>
              <a:defRPr/>
            </a:pPr>
            <a:r>
              <a:rPr lang="en-US"/>
              <a:t>M V V K Srinivas Prasad</a:t>
            </a:r>
            <a:endParaRPr lang="en-US" dirty="0"/>
          </a:p>
        </p:txBody>
      </p:sp>
      <p:sp>
        <p:nvSpPr>
          <p:cNvPr id="7" name="Slide Number Placeholder 5"/>
          <p:cNvSpPr>
            <a:spLocks noGrp="1"/>
          </p:cNvSpPr>
          <p:nvPr>
            <p:ph type="sldNum" sz="quarter" idx="12"/>
          </p:nvPr>
        </p:nvSpPr>
        <p:spPr>
          <a:xfrm>
            <a:off x="8778240" y="6377940"/>
            <a:ext cx="2804160" cy="553998"/>
          </a:xfrm>
        </p:spPr>
        <p:txBody>
          <a:bodyPr/>
          <a:lstStyle>
            <a:lvl1pPr>
              <a:defRPr/>
            </a:lvl1pPr>
          </a:lstStyle>
          <a:p>
            <a:pPr>
              <a:defRPr/>
            </a:pPr>
            <a:r>
              <a:rPr lang="en-US"/>
              <a:t>Confidential	                  </a:t>
            </a:r>
            <a:fld id="{E4BC7492-7B71-4730-8E91-F645D7F1A4B5}" type="slidenum">
              <a:rPr lang="en-US"/>
              <a:pPr>
                <a:defRPr/>
              </a:pPr>
              <a:t>‹#›</a:t>
            </a:fld>
            <a:endParaRPr lang="en-US"/>
          </a:p>
        </p:txBody>
      </p:sp>
    </p:spTree>
    <p:extLst>
      <p:ext uri="{BB962C8B-B14F-4D97-AF65-F5344CB8AC3E}">
        <p14:creationId xmlns:p14="http://schemas.microsoft.com/office/powerpoint/2010/main" val="37364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677108"/>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492443"/>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E6BD940-F241-784F-8D97-39A6B1335795}" type="datetime1">
              <a:rPr lang="x-none" smtClean="0"/>
              <a:pPr>
                <a:defRPr/>
              </a:pPr>
              <a:t>9/20/2024</a:t>
            </a:fld>
            <a:endParaRPr lang="en-US" dirty="0"/>
          </a:p>
        </p:txBody>
      </p:sp>
      <p:sp>
        <p:nvSpPr>
          <p:cNvPr id="5" name="Footer Placeholder 4"/>
          <p:cNvSpPr>
            <a:spLocks noGrp="1"/>
          </p:cNvSpPr>
          <p:nvPr>
            <p:ph type="ftr" sz="quarter" idx="11"/>
          </p:nvPr>
        </p:nvSpPr>
        <p:spPr>
          <a:xfrm>
            <a:off x="4145280" y="6377940"/>
            <a:ext cx="3901440" cy="276999"/>
          </a:xfrm>
        </p:spPr>
        <p:txBody>
          <a:bodyPr/>
          <a:lstStyle>
            <a:lvl1pPr>
              <a:defRPr/>
            </a:lvl1pPr>
          </a:lstStyle>
          <a:p>
            <a:pPr>
              <a:defRPr/>
            </a:pPr>
            <a:r>
              <a:rPr lang="en-US"/>
              <a:t>M V V K Srinivas Prasad</a:t>
            </a:r>
            <a:endParaRPr lang="en-US" dirty="0"/>
          </a:p>
        </p:txBody>
      </p:sp>
      <p:sp>
        <p:nvSpPr>
          <p:cNvPr id="6" name="Slide Number Placeholder 5"/>
          <p:cNvSpPr>
            <a:spLocks noGrp="1"/>
          </p:cNvSpPr>
          <p:nvPr>
            <p:ph type="sldNum" sz="quarter" idx="12"/>
          </p:nvPr>
        </p:nvSpPr>
        <p:spPr>
          <a:xfrm>
            <a:off x="8778240" y="6377940"/>
            <a:ext cx="2804160" cy="553998"/>
          </a:xfrm>
        </p:spPr>
        <p:txBody>
          <a:bodyPr/>
          <a:lstStyle>
            <a:lvl1pPr>
              <a:defRPr/>
            </a:lvl1pPr>
          </a:lstStyle>
          <a:p>
            <a:pPr>
              <a:defRPr/>
            </a:pPr>
            <a:r>
              <a:rPr lang="en-US"/>
              <a:t>Confidential	                  </a:t>
            </a:r>
            <a:fld id="{D4FF6170-3867-42EE-A9AA-D935D5A82A91}" type="slidenum">
              <a:rPr lang="en-US"/>
              <a:pPr>
                <a:defRPr/>
              </a:pPr>
              <a:t>‹#›</a:t>
            </a:fld>
            <a:endParaRPr lang="en-US"/>
          </a:p>
        </p:txBody>
      </p:sp>
    </p:spTree>
    <p:extLst>
      <p:ext uri="{BB962C8B-B14F-4D97-AF65-F5344CB8AC3E}">
        <p14:creationId xmlns:p14="http://schemas.microsoft.com/office/powerpoint/2010/main" val="2101876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76941" y="324993"/>
            <a:ext cx="9163092" cy="1300480"/>
          </a:xfrm>
          <a:prstGeom prst="rect">
            <a:avLst/>
          </a:prstGeom>
        </p:spPr>
        <p:txBody>
          <a:bodyPr wrap="square" lIns="0" tIns="0" rIns="0" bIns="0">
            <a:spAutoFit/>
          </a:bodyPr>
          <a:lstStyle>
            <a:lvl1pPr>
              <a:defRPr sz="4400" b="1" i="0">
                <a:solidFill>
                  <a:srgbClr val="FF0000"/>
                </a:solidFill>
                <a:latin typeface="Times New Roman"/>
                <a:cs typeface="Times New Roman"/>
              </a:defRPr>
            </a:lvl1pPr>
          </a:lstStyle>
          <a:p>
            <a:endParaRPr/>
          </a:p>
        </p:txBody>
      </p:sp>
      <p:sp>
        <p:nvSpPr>
          <p:cNvPr id="3" name="Holder 3"/>
          <p:cNvSpPr>
            <a:spLocks noGrp="1"/>
          </p:cNvSpPr>
          <p:nvPr>
            <p:ph type="body" idx="1"/>
          </p:nvPr>
        </p:nvSpPr>
        <p:spPr>
          <a:xfrm>
            <a:off x="1367408" y="3279088"/>
            <a:ext cx="9979025" cy="2202179"/>
          </a:xfrm>
          <a:prstGeom prst="rect">
            <a:avLst/>
          </a:prstGeom>
        </p:spPr>
        <p:txBody>
          <a:bodyPr wrap="square" lIns="0" tIns="0" rIns="0" bIns="0">
            <a:spAutoFit/>
          </a:bodyPr>
          <a:lstStyle>
            <a:lvl1pPr>
              <a:defRPr sz="3200" b="1" i="0">
                <a:solidFill>
                  <a:schemeClr val="tx1"/>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7" name="Picture 6">
            <a:extLst>
              <a:ext uri="{FF2B5EF4-FFF2-40B4-BE49-F238E27FC236}">
                <a16:creationId xmlns:a16="http://schemas.microsoft.com/office/drawing/2014/main" id="{F904711D-9DBD-D888-BE49-9E444FD15620}"/>
              </a:ext>
            </a:extLst>
          </p:cNvPr>
          <p:cNvPicPr>
            <a:picLocks noChangeAspect="1"/>
          </p:cNvPicPr>
          <p:nvPr userDrawn="1"/>
        </p:nvPicPr>
        <p:blipFill rotWithShape="1">
          <a:blip r:embed="rId9"/>
          <a:srcRect t="27930" b="26185"/>
          <a:stretch/>
        </p:blipFill>
        <p:spPr>
          <a:xfrm>
            <a:off x="-10885" y="76200"/>
            <a:ext cx="1987826" cy="6096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4F01-62C0-1F96-13BE-8CC8DD265000}"/>
              </a:ext>
            </a:extLst>
          </p:cNvPr>
          <p:cNvSpPr>
            <a:spLocks noGrp="1"/>
          </p:cNvSpPr>
          <p:nvPr>
            <p:ph type="ctrTitle"/>
          </p:nvPr>
        </p:nvSpPr>
        <p:spPr>
          <a:xfrm>
            <a:off x="914400" y="1371600"/>
            <a:ext cx="10363200" cy="923330"/>
          </a:xfrm>
        </p:spPr>
        <p:txBody>
          <a:bodyPr/>
          <a:lstStyle/>
          <a:p>
            <a:pPr lvl="0" algn="ctr"/>
            <a:r>
              <a:rPr lang="en-US" sz="6000" b="1" dirty="0">
                <a:effectLst/>
                <a:latin typeface="Arial" panose="020B0604020202020204" pitchFamily="34" charset="0"/>
                <a:ea typeface="Arial" panose="020B0604020202020204" pitchFamily="34" charset="0"/>
              </a:rPr>
              <a:t>Crystal Imperfections</a:t>
            </a:r>
            <a:endParaRPr lang="en-IN" sz="13800" dirty="0">
              <a:effectLst/>
              <a:latin typeface="Arial" panose="020B0604020202020204" pitchFamily="34" charset="0"/>
              <a:ea typeface="Arial" panose="020B0604020202020204" pitchFamily="34" charset="0"/>
            </a:endParaRPr>
          </a:p>
        </p:txBody>
      </p:sp>
      <p:sp>
        <p:nvSpPr>
          <p:cNvPr id="3" name="Subtitle 2">
            <a:extLst>
              <a:ext uri="{FF2B5EF4-FFF2-40B4-BE49-F238E27FC236}">
                <a16:creationId xmlns:a16="http://schemas.microsoft.com/office/drawing/2014/main" id="{3CB52522-B00E-4F42-AC61-D1066177EB77}"/>
              </a:ext>
            </a:extLst>
          </p:cNvPr>
          <p:cNvSpPr>
            <a:spLocks noGrp="1"/>
          </p:cNvSpPr>
          <p:nvPr>
            <p:ph type="subTitle" idx="4"/>
          </p:nvPr>
        </p:nvSpPr>
        <p:spPr>
          <a:xfrm>
            <a:off x="1828800" y="3429000"/>
            <a:ext cx="8534400" cy="1969770"/>
          </a:xfrm>
        </p:spPr>
        <p:txBody>
          <a:bodyPr/>
          <a:lstStyle/>
          <a:p>
            <a:pPr algn="ctr"/>
            <a:r>
              <a:rPr lang="en-US" dirty="0"/>
              <a:t>Dr. Ranjit Kumar</a:t>
            </a:r>
          </a:p>
          <a:p>
            <a:pPr algn="ctr"/>
            <a:r>
              <a:rPr lang="en-US" dirty="0"/>
              <a:t>Department of Chemical Engineering</a:t>
            </a:r>
          </a:p>
          <a:p>
            <a:pPr algn="ctr"/>
            <a:endParaRPr lang="en-US" dirty="0"/>
          </a:p>
          <a:p>
            <a:pPr algn="ctr"/>
            <a:r>
              <a:rPr lang="en-US" dirty="0"/>
              <a:t>Email: ranjit.kumar@snu.edu.in</a:t>
            </a:r>
            <a:endParaRPr lang="en-IN" dirty="0"/>
          </a:p>
        </p:txBody>
      </p:sp>
    </p:spTree>
    <p:extLst>
      <p:ext uri="{BB962C8B-B14F-4D97-AF65-F5344CB8AC3E}">
        <p14:creationId xmlns:p14="http://schemas.microsoft.com/office/powerpoint/2010/main" val="104142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0" name="Rectangle 6"/>
          <p:cNvSpPr>
            <a:spLocks noChangeArrowheads="1"/>
          </p:cNvSpPr>
          <p:nvPr/>
        </p:nvSpPr>
        <p:spPr bwMode="auto">
          <a:xfrm>
            <a:off x="2057401" y="1219200"/>
            <a:ext cx="3041025" cy="553998"/>
          </a:xfrm>
          <a:prstGeom prst="rect">
            <a:avLst/>
          </a:prstGeom>
          <a:noFill/>
          <a:ln w="9525">
            <a:noFill/>
            <a:miter lim="800000"/>
            <a:headEnd/>
            <a:tailEnd/>
          </a:ln>
        </p:spPr>
        <p:txBody>
          <a:bodyPr wrap="none" lIns="0" tIns="0" rIns="0" bIns="0">
            <a:spAutoFit/>
          </a:bodyPr>
          <a:lstStyle/>
          <a:p>
            <a:r>
              <a:rPr lang="en-US" sz="3600" dirty="0">
                <a:solidFill>
                  <a:srgbClr val="000000"/>
                </a:solidFill>
                <a:latin typeface="+mj-lt"/>
                <a:ea typeface="+mj-ea"/>
                <a:cs typeface="+mj-cs"/>
              </a:rPr>
              <a:t>Self-Interstitials:</a:t>
            </a:r>
          </a:p>
        </p:txBody>
      </p:sp>
      <p:sp>
        <p:nvSpPr>
          <p:cNvPr id="12295" name="Rectangle 9"/>
          <p:cNvSpPr>
            <a:spLocks noGrp="1" noChangeArrowheads="1"/>
          </p:cNvSpPr>
          <p:nvPr>
            <p:ph type="title" idx="4294967295"/>
          </p:nvPr>
        </p:nvSpPr>
        <p:spPr>
          <a:xfrm>
            <a:off x="3500941" y="324993"/>
            <a:ext cx="9163092" cy="553998"/>
          </a:xfrm>
        </p:spPr>
        <p:txBody>
          <a:bodyPr/>
          <a:lstStyle/>
          <a:p>
            <a:r>
              <a:rPr lang="en-US" sz="3600" dirty="0">
                <a:solidFill>
                  <a:srgbClr val="000000"/>
                </a:solidFill>
                <a:ea typeface="ＭＳ Ｐゴシック" charset="-128"/>
              </a:rPr>
              <a:t>Point Defects in Metals</a:t>
            </a:r>
          </a:p>
        </p:txBody>
      </p:sp>
      <p:grpSp>
        <p:nvGrpSpPr>
          <p:cNvPr id="2" name="Group 416"/>
          <p:cNvGrpSpPr>
            <a:grpSpLocks/>
          </p:cNvGrpSpPr>
          <p:nvPr/>
        </p:nvGrpSpPr>
        <p:grpSpPr bwMode="auto">
          <a:xfrm>
            <a:off x="1981201" y="2981760"/>
            <a:ext cx="8458201" cy="3179889"/>
            <a:chOff x="288" y="2729"/>
            <a:chExt cx="5328" cy="1204"/>
          </a:xfrm>
        </p:grpSpPr>
        <p:pic>
          <p:nvPicPr>
            <p:cNvPr id="12298" name="Picture 415" descr="Point Defect"/>
            <p:cNvPicPr>
              <a:picLocks noChangeAspect="1" noChangeArrowheads="1"/>
            </p:cNvPicPr>
            <p:nvPr/>
          </p:nvPicPr>
          <p:blipFill>
            <a:blip r:embed="rId3" cstate="print"/>
            <a:srcRect/>
            <a:stretch>
              <a:fillRect/>
            </a:stretch>
          </p:blipFill>
          <p:spPr bwMode="auto">
            <a:xfrm>
              <a:off x="1392" y="2729"/>
              <a:ext cx="2334" cy="1204"/>
            </a:xfrm>
            <a:prstGeom prst="rect">
              <a:avLst/>
            </a:prstGeom>
            <a:noFill/>
            <a:ln w="9525">
              <a:noFill/>
              <a:miter lim="800000"/>
              <a:headEnd/>
              <a:tailEnd/>
            </a:ln>
          </p:spPr>
        </p:pic>
        <p:grpSp>
          <p:nvGrpSpPr>
            <p:cNvPr id="3" name="Group 404"/>
            <p:cNvGrpSpPr>
              <a:grpSpLocks/>
            </p:cNvGrpSpPr>
            <p:nvPr/>
          </p:nvGrpSpPr>
          <p:grpSpPr bwMode="auto">
            <a:xfrm>
              <a:off x="2454" y="2956"/>
              <a:ext cx="1962" cy="401"/>
              <a:chOff x="2406" y="2964"/>
              <a:chExt cx="1962" cy="401"/>
            </a:xfrm>
          </p:grpSpPr>
          <p:sp>
            <p:nvSpPr>
              <p:cNvPr id="12304" name="Freeform 405"/>
              <p:cNvSpPr>
                <a:spLocks/>
              </p:cNvSpPr>
              <p:nvPr/>
            </p:nvSpPr>
            <p:spPr bwMode="auto">
              <a:xfrm>
                <a:off x="2406" y="3299"/>
                <a:ext cx="102" cy="66"/>
              </a:xfrm>
              <a:custGeom>
                <a:avLst/>
                <a:gdLst>
                  <a:gd name="T0" fmla="*/ 0 w 102"/>
                  <a:gd name="T1" fmla="*/ 51 h 66"/>
                  <a:gd name="T2" fmla="*/ 88 w 102"/>
                  <a:gd name="T3" fmla="*/ 0 h 66"/>
                  <a:gd name="T4" fmla="*/ 95 w 102"/>
                  <a:gd name="T5" fmla="*/ 37 h 66"/>
                  <a:gd name="T6" fmla="*/ 102 w 102"/>
                  <a:gd name="T7" fmla="*/ 66 h 66"/>
                  <a:gd name="T8" fmla="*/ 0 w 102"/>
                  <a:gd name="T9" fmla="*/ 51 h 66"/>
                  <a:gd name="T10" fmla="*/ 0 60000 65536"/>
                  <a:gd name="T11" fmla="*/ 0 60000 65536"/>
                  <a:gd name="T12" fmla="*/ 0 60000 65536"/>
                  <a:gd name="T13" fmla="*/ 0 60000 65536"/>
                  <a:gd name="T14" fmla="*/ 0 60000 65536"/>
                  <a:gd name="T15" fmla="*/ 0 w 102"/>
                  <a:gd name="T16" fmla="*/ 0 h 66"/>
                  <a:gd name="T17" fmla="*/ 102 w 102"/>
                  <a:gd name="T18" fmla="*/ 66 h 66"/>
                </a:gdLst>
                <a:ahLst/>
                <a:cxnLst>
                  <a:cxn ang="T10">
                    <a:pos x="T0" y="T1"/>
                  </a:cxn>
                  <a:cxn ang="T11">
                    <a:pos x="T2" y="T3"/>
                  </a:cxn>
                  <a:cxn ang="T12">
                    <a:pos x="T4" y="T5"/>
                  </a:cxn>
                  <a:cxn ang="T13">
                    <a:pos x="T6" y="T7"/>
                  </a:cxn>
                  <a:cxn ang="T14">
                    <a:pos x="T8" y="T9"/>
                  </a:cxn>
                </a:cxnLst>
                <a:rect l="T15" t="T16" r="T17" b="T18"/>
                <a:pathLst>
                  <a:path w="102" h="66">
                    <a:moveTo>
                      <a:pt x="0" y="51"/>
                    </a:moveTo>
                    <a:lnTo>
                      <a:pt x="88" y="0"/>
                    </a:lnTo>
                    <a:lnTo>
                      <a:pt x="95" y="37"/>
                    </a:lnTo>
                    <a:lnTo>
                      <a:pt x="102" y="66"/>
                    </a:lnTo>
                    <a:lnTo>
                      <a:pt x="0" y="51"/>
                    </a:lnTo>
                    <a:close/>
                  </a:path>
                </a:pathLst>
              </a:custGeom>
              <a:solidFill>
                <a:srgbClr val="AA0000"/>
              </a:solidFill>
              <a:ln w="11113">
                <a:solidFill>
                  <a:srgbClr val="AA0000"/>
                </a:solidFill>
                <a:round/>
                <a:headEnd/>
                <a:tailEnd/>
              </a:ln>
            </p:spPr>
            <p:txBody>
              <a:bodyPr/>
              <a:lstStyle/>
              <a:p>
                <a:endParaRPr lang="en-US"/>
              </a:p>
            </p:txBody>
          </p:sp>
          <p:sp>
            <p:nvSpPr>
              <p:cNvPr id="12305" name="Line 406"/>
              <p:cNvSpPr>
                <a:spLocks noChangeShapeType="1"/>
              </p:cNvSpPr>
              <p:nvPr/>
            </p:nvSpPr>
            <p:spPr bwMode="auto">
              <a:xfrm flipV="1">
                <a:off x="2756" y="2964"/>
                <a:ext cx="1612" cy="314"/>
              </a:xfrm>
              <a:prstGeom prst="line">
                <a:avLst/>
              </a:prstGeom>
              <a:noFill/>
              <a:ln w="11113">
                <a:solidFill>
                  <a:srgbClr val="AA0000"/>
                </a:solidFill>
                <a:round/>
                <a:headEnd/>
                <a:tailEnd/>
              </a:ln>
            </p:spPr>
            <p:txBody>
              <a:bodyPr/>
              <a:lstStyle/>
              <a:p>
                <a:endParaRPr lang="en-US"/>
              </a:p>
            </p:txBody>
          </p:sp>
        </p:grpSp>
        <p:sp>
          <p:nvSpPr>
            <p:cNvPr id="12300" name="Rectangle 407"/>
            <p:cNvSpPr>
              <a:spLocks noChangeArrowheads="1"/>
            </p:cNvSpPr>
            <p:nvPr/>
          </p:nvSpPr>
          <p:spPr bwMode="auto">
            <a:xfrm>
              <a:off x="3840" y="2754"/>
              <a:ext cx="1776" cy="186"/>
            </a:xfrm>
            <a:prstGeom prst="rect">
              <a:avLst/>
            </a:prstGeom>
            <a:noFill/>
            <a:ln w="9525">
              <a:noFill/>
              <a:miter lim="800000"/>
              <a:headEnd/>
              <a:tailEnd/>
            </a:ln>
          </p:spPr>
          <p:txBody>
            <a:bodyPr wrap="square" lIns="0" tIns="0" rIns="0" bIns="0">
              <a:spAutoFit/>
            </a:bodyPr>
            <a:lstStyle/>
            <a:p>
              <a:r>
                <a:rPr lang="en-US" sz="3200" dirty="0">
                  <a:solidFill>
                    <a:srgbClr val="000000"/>
                  </a:solidFill>
                </a:rPr>
                <a:t>Self-interstitial</a:t>
              </a:r>
            </a:p>
          </p:txBody>
        </p:sp>
        <p:sp>
          <p:nvSpPr>
            <p:cNvPr id="12302" name="Rectangle 409"/>
            <p:cNvSpPr>
              <a:spLocks noChangeArrowheads="1"/>
            </p:cNvSpPr>
            <p:nvPr/>
          </p:nvSpPr>
          <p:spPr bwMode="auto">
            <a:xfrm>
              <a:off x="288" y="3129"/>
              <a:ext cx="1099" cy="373"/>
            </a:xfrm>
            <a:prstGeom prst="rect">
              <a:avLst/>
            </a:prstGeom>
            <a:noFill/>
            <a:ln w="9525">
              <a:noFill/>
              <a:miter lim="800000"/>
              <a:headEnd/>
              <a:tailEnd/>
            </a:ln>
          </p:spPr>
          <p:txBody>
            <a:bodyPr wrap="square" lIns="0" tIns="0" rIns="0" bIns="0">
              <a:spAutoFit/>
            </a:bodyPr>
            <a:lstStyle/>
            <a:p>
              <a:r>
                <a:rPr lang="en-US" sz="3200" dirty="0">
                  <a:solidFill>
                    <a:srgbClr val="000000"/>
                  </a:solidFill>
                </a:rPr>
                <a:t>distortion of planes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9270"/>
                                        </p:tgtEl>
                                        <p:attrNameLst>
                                          <p:attrName>style.visibility</p:attrName>
                                        </p:attrNameLst>
                                      </p:cBhvr>
                                      <p:to>
                                        <p:strVal val="visible"/>
                                      </p:to>
                                    </p:set>
                                    <p:anim calcmode="lin" valueType="num">
                                      <p:cBhvr additive="base">
                                        <p:cTn id="13" dur="1000" fill="hold"/>
                                        <p:tgtEl>
                                          <p:spTgt spid="139270"/>
                                        </p:tgtEl>
                                        <p:attrNameLst>
                                          <p:attrName>ppt_x</p:attrName>
                                        </p:attrNameLst>
                                      </p:cBhvr>
                                      <p:tavLst>
                                        <p:tav tm="0">
                                          <p:val>
                                            <p:strVal val="0-#ppt_w/2"/>
                                          </p:val>
                                        </p:tav>
                                        <p:tav tm="100000">
                                          <p:val>
                                            <p:strVal val="#ppt_x"/>
                                          </p:val>
                                        </p:tav>
                                      </p:tavLst>
                                    </p:anim>
                                    <p:anim calcmode="lin" valueType="num">
                                      <p:cBhvr additive="base">
                                        <p:cTn id="14" dur="1000" fill="hold"/>
                                        <p:tgtEl>
                                          <p:spTgt spid="139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8305800" cy="677108"/>
          </a:xfrm>
        </p:spPr>
        <p:txBody>
          <a:bodyPr/>
          <a:lstStyle/>
          <a:p>
            <a:pPr algn="ctr"/>
            <a:r>
              <a:rPr lang="en-US" b="1" dirty="0">
                <a:solidFill>
                  <a:schemeClr val="tx1"/>
                </a:solidFill>
              </a:rPr>
              <a:t>Interstitial Impurity</a:t>
            </a:r>
            <a:endParaRPr lang="en-US" b="1" dirty="0">
              <a:solidFill>
                <a:srgbClr val="FF0000"/>
              </a:solidFill>
            </a:endParaRPr>
          </a:p>
        </p:txBody>
      </p:sp>
      <p:graphicFrame>
        <p:nvGraphicFramePr>
          <p:cNvPr id="4" name="Object 17"/>
          <p:cNvGraphicFramePr>
            <a:graphicFrameLocks noChangeAspect="1"/>
          </p:cNvGraphicFramePr>
          <p:nvPr>
            <p:extLst>
              <p:ext uri="{D42A27DB-BD31-4B8C-83A1-F6EECF244321}">
                <p14:modId xmlns:p14="http://schemas.microsoft.com/office/powerpoint/2010/main" val="2771276997"/>
              </p:ext>
            </p:extLst>
          </p:nvPr>
        </p:nvGraphicFramePr>
        <p:xfrm>
          <a:off x="3505200" y="2209800"/>
          <a:ext cx="2971800" cy="3051110"/>
        </p:xfrm>
        <a:graphic>
          <a:graphicData uri="http://schemas.openxmlformats.org/presentationml/2006/ole">
            <mc:AlternateContent xmlns:mc="http://schemas.openxmlformats.org/markup-compatibility/2006">
              <mc:Choice xmlns:v="urn:schemas-microsoft-com:vml" Requires="v">
                <p:oleObj name="CorelDRAW" r:id="rId2" imgW="3058200" imgH="3140280" progId="">
                  <p:embed/>
                </p:oleObj>
              </mc:Choice>
              <mc:Fallback>
                <p:oleObj name="CorelDRAW" r:id="rId2" imgW="3058200" imgH="3140280" progId="">
                  <p:embed/>
                  <p:pic>
                    <p:nvPicPr>
                      <p:cNvPr id="4"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209800"/>
                        <a:ext cx="2971800" cy="305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5" name="Text Box 18"/>
          <p:cNvSpPr txBox="1">
            <a:spLocks noChangeArrowheads="1"/>
          </p:cNvSpPr>
          <p:nvPr/>
        </p:nvSpPr>
        <p:spPr bwMode="auto">
          <a:xfrm>
            <a:off x="6934201" y="3962401"/>
            <a:ext cx="1627187" cy="1100137"/>
          </a:xfrm>
          <a:prstGeom prst="rect">
            <a:avLst/>
          </a:prstGeom>
          <a:noFill/>
          <a:ln w="3175" algn="ctr">
            <a:solidFill>
              <a:schemeClr val="tx1"/>
            </a:solidFill>
            <a:miter lim="800000"/>
            <a:headEnd/>
            <a:tailEnd/>
          </a:ln>
          <a:effectLst/>
        </p:spPr>
        <p:txBody>
          <a:bodyPr wrap="none">
            <a:spAutoFit/>
          </a:bodyPr>
          <a:lstStyle/>
          <a:p>
            <a:pPr algn="ctr">
              <a:spcBef>
                <a:spcPct val="50000"/>
              </a:spcBef>
            </a:pPr>
            <a:r>
              <a:rPr lang="en-US" sz="2200" i="1" dirty="0">
                <a:latin typeface="Times New Roman" pitchFamily="18" charset="0"/>
              </a:rPr>
              <a:t>Compressive</a:t>
            </a:r>
            <a:br>
              <a:rPr lang="en-US" sz="2200" i="1" dirty="0">
                <a:latin typeface="Times New Roman" pitchFamily="18" charset="0"/>
              </a:rPr>
            </a:br>
            <a:r>
              <a:rPr lang="en-US" sz="2200" i="1" dirty="0">
                <a:latin typeface="Times New Roman" pitchFamily="18" charset="0"/>
              </a:rPr>
              <a:t> Stress</a:t>
            </a:r>
            <a:br>
              <a:rPr lang="en-US" sz="2200" i="1" dirty="0">
                <a:latin typeface="Times New Roman" pitchFamily="18" charset="0"/>
              </a:rPr>
            </a:br>
            <a:r>
              <a:rPr lang="en-US" sz="2200" i="1" dirty="0">
                <a:latin typeface="Times New Roman" pitchFamily="18" charset="0"/>
              </a:rPr>
              <a:t>Fields</a:t>
            </a:r>
          </a:p>
        </p:txBody>
      </p:sp>
      <p:sp>
        <p:nvSpPr>
          <p:cNvPr id="6" name="Text Box 21"/>
          <p:cNvSpPr txBox="1">
            <a:spLocks noChangeArrowheads="1"/>
          </p:cNvSpPr>
          <p:nvPr/>
        </p:nvSpPr>
        <p:spPr bwMode="auto">
          <a:xfrm>
            <a:off x="7162801" y="2514600"/>
            <a:ext cx="1017587" cy="704850"/>
          </a:xfrm>
          <a:prstGeom prst="rect">
            <a:avLst/>
          </a:prstGeom>
          <a:noFill/>
          <a:ln w="3175" algn="ctr">
            <a:solidFill>
              <a:schemeClr val="tx1"/>
            </a:solidFill>
            <a:miter lim="800000"/>
            <a:headEnd/>
            <a:tailEnd/>
          </a:ln>
          <a:effectLst/>
        </p:spPr>
        <p:txBody>
          <a:bodyPr wrap="none">
            <a:spAutoFit/>
          </a:bodyPr>
          <a:lstStyle/>
          <a:p>
            <a:pPr algn="ctr">
              <a:spcBef>
                <a:spcPct val="50000"/>
              </a:spcBef>
            </a:pPr>
            <a:r>
              <a:rPr lang="en-US" sz="2000" i="1" dirty="0">
                <a:latin typeface="Times New Roman" pitchFamily="18" charset="0"/>
              </a:rPr>
              <a:t>Relative</a:t>
            </a:r>
            <a:br>
              <a:rPr lang="en-US" sz="2000" i="1" dirty="0">
                <a:latin typeface="Times New Roman" pitchFamily="18" charset="0"/>
              </a:rPr>
            </a:br>
            <a:r>
              <a:rPr lang="en-US" sz="2000" i="1" dirty="0">
                <a:latin typeface="Times New Roman" pitchFamily="18" charset="0"/>
              </a:rPr>
              <a:t>size</a:t>
            </a:r>
          </a:p>
        </p:txBody>
      </p:sp>
      <p:sp>
        <p:nvSpPr>
          <p:cNvPr id="7" name="Oval 20"/>
          <p:cNvSpPr>
            <a:spLocks noChangeArrowheads="1"/>
          </p:cNvSpPr>
          <p:nvPr/>
        </p:nvSpPr>
        <p:spPr bwMode="auto">
          <a:xfrm>
            <a:off x="3657600" y="2438400"/>
            <a:ext cx="673100" cy="706438"/>
          </a:xfrm>
          <a:prstGeom prst="ellipse">
            <a:avLst/>
          </a:prstGeom>
          <a:noFill/>
          <a:ln w="9525">
            <a:solidFill>
              <a:srgbClr val="0000FF"/>
            </a:solidFill>
            <a:round/>
            <a:headEnd/>
            <a:tailEnd/>
          </a:ln>
          <a:effectLst/>
        </p:spPr>
        <p:txBody>
          <a:bodyPr wrap="none" anchor="ctr"/>
          <a:lstStyle/>
          <a:p>
            <a:pPr algn="ctr"/>
            <a:endParaRPr lang="en-US">
              <a:solidFill>
                <a:srgbClr val="CC0000"/>
              </a:solidFill>
            </a:endParaRPr>
          </a:p>
        </p:txBody>
      </p:sp>
      <p:sp>
        <p:nvSpPr>
          <p:cNvPr id="8" name="Line 22"/>
          <p:cNvSpPr>
            <a:spLocks noChangeShapeType="1"/>
          </p:cNvSpPr>
          <p:nvPr/>
        </p:nvSpPr>
        <p:spPr bwMode="auto">
          <a:xfrm>
            <a:off x="4314826" y="2759075"/>
            <a:ext cx="2924175" cy="136525"/>
          </a:xfrm>
          <a:prstGeom prst="line">
            <a:avLst/>
          </a:prstGeom>
          <a:noFill/>
          <a:ln w="9525">
            <a:solidFill>
              <a:schemeClr val="tx1"/>
            </a:solidFill>
            <a:round/>
            <a:headEnd/>
            <a:tailEnd/>
          </a:ln>
          <a:effectLst/>
        </p:spPr>
        <p:txBody>
          <a:bodyPr/>
          <a:lstStyle/>
          <a:p>
            <a:endParaRPr lang="en-US"/>
          </a:p>
        </p:txBody>
      </p:sp>
      <p:cxnSp>
        <p:nvCxnSpPr>
          <p:cNvPr id="10" name="Straight Arrow Connector 9"/>
          <p:cNvCxnSpPr>
            <a:endCxn id="5" idx="1"/>
          </p:cNvCxnSpPr>
          <p:nvPr/>
        </p:nvCxnSpPr>
        <p:spPr>
          <a:xfrm>
            <a:off x="5638800" y="3810001"/>
            <a:ext cx="1295400" cy="702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2526"/>
            <a:ext cx="7391400" cy="553998"/>
          </a:xfrm>
        </p:spPr>
        <p:txBody>
          <a:bodyPr/>
          <a:lstStyle/>
          <a:p>
            <a:pPr algn="ctr"/>
            <a:r>
              <a:rPr lang="en-US" sz="3600" dirty="0" err="1">
                <a:solidFill>
                  <a:schemeClr val="tx1"/>
                </a:solidFill>
              </a:rPr>
              <a:t>Frenkel</a:t>
            </a:r>
            <a:r>
              <a:rPr lang="en-US" sz="3600" dirty="0">
                <a:solidFill>
                  <a:schemeClr val="tx1"/>
                </a:solidFill>
              </a:rPr>
              <a:t> imperfection</a:t>
            </a:r>
            <a:endParaRPr lang="en-US" sz="3600" dirty="0"/>
          </a:p>
        </p:txBody>
      </p:sp>
      <p:sp>
        <p:nvSpPr>
          <p:cNvPr id="3" name="Content Placeholder 2"/>
          <p:cNvSpPr>
            <a:spLocks noGrp="1"/>
          </p:cNvSpPr>
          <p:nvPr>
            <p:ph idx="1"/>
          </p:nvPr>
        </p:nvSpPr>
        <p:spPr>
          <a:xfrm>
            <a:off x="1828800" y="609600"/>
            <a:ext cx="8305800" cy="4114800"/>
          </a:xfrm>
        </p:spPr>
        <p:txBody>
          <a:bodyPr>
            <a:normAutofit/>
          </a:bodyPr>
          <a:lstStyle/>
          <a:p>
            <a:pPr algn="just"/>
            <a:r>
              <a:rPr lang="en-US" dirty="0">
                <a:solidFill>
                  <a:srgbClr val="000000"/>
                </a:solidFill>
                <a:latin typeface="Times New Roman" pitchFamily="18" charset="0"/>
                <a:cs typeface="Times New Roman" pitchFamily="18" charset="0"/>
              </a:rPr>
              <a:t>vacancy + interstitial site</a:t>
            </a:r>
          </a:p>
        </p:txBody>
      </p:sp>
      <p:graphicFrame>
        <p:nvGraphicFramePr>
          <p:cNvPr id="2050" name="Object 2"/>
          <p:cNvGraphicFramePr>
            <a:graphicFrameLocks noChangeAspect="1"/>
          </p:cNvGraphicFramePr>
          <p:nvPr>
            <p:extLst>
              <p:ext uri="{D42A27DB-BD31-4B8C-83A1-F6EECF244321}">
                <p14:modId xmlns:p14="http://schemas.microsoft.com/office/powerpoint/2010/main" val="2228570064"/>
              </p:ext>
            </p:extLst>
          </p:nvPr>
        </p:nvGraphicFramePr>
        <p:xfrm>
          <a:off x="381000" y="1219200"/>
          <a:ext cx="6400800" cy="3200400"/>
        </p:xfrm>
        <a:graphic>
          <a:graphicData uri="http://schemas.openxmlformats.org/presentationml/2006/ole">
            <mc:AlternateContent xmlns:mc="http://schemas.openxmlformats.org/markup-compatibility/2006">
              <mc:Choice xmlns:v="urn:schemas-microsoft-com:vml" Requires="v">
                <p:oleObj name="CorelDRAW" r:id="rId2" imgW="2637360" imgH="1576800" progId="">
                  <p:embed/>
                </p:oleObj>
              </mc:Choice>
              <mc:Fallback>
                <p:oleObj name="CorelDRAW" r:id="rId2" imgW="2637360" imgH="1576800" progId="">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6400800"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a:extLst>
              <a:ext uri="{FF2B5EF4-FFF2-40B4-BE49-F238E27FC236}">
                <a16:creationId xmlns:a16="http://schemas.microsoft.com/office/drawing/2014/main" id="{CC924B9F-A8F6-4FF6-A9C4-045FE5961B55}"/>
              </a:ext>
            </a:extLst>
          </p:cNvPr>
          <p:cNvSpPr txBox="1"/>
          <p:nvPr/>
        </p:nvSpPr>
        <p:spPr>
          <a:xfrm>
            <a:off x="7086600" y="1219200"/>
            <a:ext cx="4955087" cy="3416320"/>
          </a:xfrm>
          <a:prstGeom prst="rect">
            <a:avLst/>
          </a:prstGeom>
          <a:noFill/>
        </p:spPr>
        <p:txBody>
          <a:bodyPr wrap="square">
            <a:spAutoFit/>
          </a:bodyPr>
          <a:lstStyle/>
          <a:p>
            <a:pPr algn="just"/>
            <a:r>
              <a:rPr lang="en-US" sz="2400" dirty="0"/>
              <a:t>The Frenkel defect is a vacancy–interstitial combination. A smaller ion, usually a cation, leaves its original lattice site and moves to an interstitial site, leaving a vacancy at its original position. This defect is also known as a dislocation defect. It's more common in ionic solids with large differences in ion size.</a:t>
            </a:r>
            <a:endParaRPr lang="en-IN" sz="2400" dirty="0"/>
          </a:p>
        </p:txBody>
      </p:sp>
      <p:sp>
        <p:nvSpPr>
          <p:cNvPr id="8" name="TextBox 7">
            <a:extLst>
              <a:ext uri="{FF2B5EF4-FFF2-40B4-BE49-F238E27FC236}">
                <a16:creationId xmlns:a16="http://schemas.microsoft.com/office/drawing/2014/main" id="{5C9857DB-E086-A4C9-F276-D819BC7A07B0}"/>
              </a:ext>
            </a:extLst>
          </p:cNvPr>
          <p:cNvSpPr txBox="1"/>
          <p:nvPr/>
        </p:nvSpPr>
        <p:spPr>
          <a:xfrm>
            <a:off x="381000" y="4572000"/>
            <a:ext cx="10972800" cy="2308324"/>
          </a:xfrm>
          <a:prstGeom prst="rect">
            <a:avLst/>
          </a:prstGeom>
          <a:noFill/>
          <a:ln w="12700">
            <a:solidFill>
              <a:schemeClr val="accent1"/>
            </a:solidFill>
          </a:ln>
        </p:spPr>
        <p:txBody>
          <a:bodyPr wrap="square">
            <a:spAutoFit/>
          </a:bodyPr>
          <a:lstStyle/>
          <a:p>
            <a:r>
              <a:rPr lang="en-IN" sz="2400" dirty="0"/>
              <a:t>Frenkel Defect can be calculated using the following formula:</a:t>
            </a:r>
          </a:p>
          <a:p>
            <a:r>
              <a:rPr lang="en-IN" sz="2400" dirty="0"/>
              <a:t>n = √(NN*)e</a:t>
            </a:r>
            <a:r>
              <a:rPr lang="en-IN" sz="2800" baseline="30000" dirty="0"/>
              <a:t>(-</a:t>
            </a:r>
            <a:r>
              <a:rPr lang="el-GR" sz="2800" baseline="30000" dirty="0"/>
              <a:t>Δ</a:t>
            </a:r>
            <a:r>
              <a:rPr lang="en-IN" sz="2800" baseline="30000" dirty="0"/>
              <a:t>H/2RT)</a:t>
            </a:r>
            <a:endParaRPr lang="en-IN" sz="2400" baseline="30000" dirty="0"/>
          </a:p>
          <a:p>
            <a:r>
              <a:rPr lang="en-IN" sz="2400" dirty="0"/>
              <a:t>where,</a:t>
            </a:r>
          </a:p>
          <a:p>
            <a:r>
              <a:rPr lang="en-IN" sz="2400" dirty="0"/>
              <a:t>n= Number of Frenkel defect, N* = Number of occupied positions, N = Number of available positions.</a:t>
            </a:r>
          </a:p>
          <a:p>
            <a:r>
              <a:rPr lang="el-GR" sz="2400" dirty="0"/>
              <a:t>Δ</a:t>
            </a:r>
            <a:r>
              <a:rPr lang="en-IN" sz="2400" dirty="0"/>
              <a:t>H = Enthalpy formation of one Frenkel defect, R = Gas constant</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1802"/>
            <a:ext cx="8229600" cy="553998"/>
          </a:xfrm>
        </p:spPr>
        <p:txBody>
          <a:bodyPr/>
          <a:lstStyle/>
          <a:p>
            <a:pPr algn="ctr"/>
            <a:r>
              <a:rPr lang="en-US" sz="3600" dirty="0" err="1">
                <a:solidFill>
                  <a:schemeClr val="tx1"/>
                </a:solidFill>
              </a:rPr>
              <a:t>Schottky</a:t>
            </a:r>
            <a:r>
              <a:rPr lang="en-US" sz="3600" dirty="0">
                <a:solidFill>
                  <a:schemeClr val="tx1"/>
                </a:solidFill>
              </a:rPr>
              <a:t> imperfection</a:t>
            </a:r>
            <a:endParaRPr lang="en-US" sz="3600" dirty="0"/>
          </a:p>
        </p:txBody>
      </p:sp>
      <p:graphicFrame>
        <p:nvGraphicFramePr>
          <p:cNvPr id="1026" name="Object 2"/>
          <p:cNvGraphicFramePr>
            <a:graphicFrameLocks noChangeAspect="1"/>
          </p:cNvGraphicFramePr>
          <p:nvPr>
            <p:extLst>
              <p:ext uri="{D42A27DB-BD31-4B8C-83A1-F6EECF244321}">
                <p14:modId xmlns:p14="http://schemas.microsoft.com/office/powerpoint/2010/main" val="3435090057"/>
              </p:ext>
            </p:extLst>
          </p:nvPr>
        </p:nvGraphicFramePr>
        <p:xfrm>
          <a:off x="762000" y="838200"/>
          <a:ext cx="5226631" cy="3124200"/>
        </p:xfrm>
        <a:graphic>
          <a:graphicData uri="http://schemas.openxmlformats.org/presentationml/2006/ole">
            <mc:AlternateContent xmlns:mc="http://schemas.openxmlformats.org/markup-compatibility/2006">
              <mc:Choice xmlns:v="urn:schemas-microsoft-com:vml" Requires="v">
                <p:oleObj name="CorelDRAW" r:id="rId2" imgW="2637360" imgH="1576800" progId="">
                  <p:embed/>
                </p:oleObj>
              </mc:Choice>
              <mc:Fallback>
                <p:oleObj name="CorelDRAW" r:id="rId2" imgW="2637360" imgH="1576800" progId="">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838200"/>
                        <a:ext cx="5226631" cy="312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F8FDBD6E-B7EB-D058-C5FE-111E50085F53}"/>
              </a:ext>
            </a:extLst>
          </p:cNvPr>
          <p:cNvSpPr txBox="1"/>
          <p:nvPr/>
        </p:nvSpPr>
        <p:spPr>
          <a:xfrm>
            <a:off x="6553200" y="1430804"/>
            <a:ext cx="5226631" cy="1938992"/>
          </a:xfrm>
          <a:prstGeom prst="rect">
            <a:avLst/>
          </a:prstGeom>
          <a:noFill/>
        </p:spPr>
        <p:txBody>
          <a:bodyPr wrap="square">
            <a:spAutoFit/>
          </a:bodyPr>
          <a:lstStyle/>
          <a:p>
            <a:pPr algn="just"/>
            <a:r>
              <a:rPr lang="en-US" sz="2400" dirty="0"/>
              <a:t>The Schottky defect is a pair of oppositely charged ion vacancies. This pairing is required in order to maintain local charge neutrality in the compound’s crystal structure.</a:t>
            </a:r>
            <a:endParaRPr lang="en-IN" sz="2400" dirty="0"/>
          </a:p>
        </p:txBody>
      </p:sp>
      <p:sp>
        <p:nvSpPr>
          <p:cNvPr id="6" name="TextBox 5">
            <a:extLst>
              <a:ext uri="{FF2B5EF4-FFF2-40B4-BE49-F238E27FC236}">
                <a16:creationId xmlns:a16="http://schemas.microsoft.com/office/drawing/2014/main" id="{F7350A62-CA7A-A253-F766-1061721C712D}"/>
              </a:ext>
            </a:extLst>
          </p:cNvPr>
          <p:cNvSpPr txBox="1"/>
          <p:nvPr/>
        </p:nvSpPr>
        <p:spPr>
          <a:xfrm>
            <a:off x="1066800" y="4479429"/>
            <a:ext cx="8686800" cy="2246769"/>
          </a:xfrm>
          <a:prstGeom prst="rect">
            <a:avLst/>
          </a:prstGeom>
          <a:noFill/>
        </p:spPr>
        <p:txBody>
          <a:bodyPr wrap="square">
            <a:spAutoFit/>
          </a:bodyPr>
          <a:lstStyle/>
          <a:p>
            <a:r>
              <a:rPr lang="en-IN" sz="2800" dirty="0"/>
              <a:t>n</a:t>
            </a:r>
            <a:r>
              <a:rPr lang="en-IN" sz="2800" baseline="-25000" dirty="0"/>
              <a:t>s</a:t>
            </a:r>
            <a:r>
              <a:rPr lang="en-IN" sz="2800" dirty="0"/>
              <a:t> = N e</a:t>
            </a:r>
            <a:r>
              <a:rPr lang="en-IN" sz="2800" baseline="30000" dirty="0"/>
              <a:t>(−</a:t>
            </a:r>
            <a:r>
              <a:rPr lang="el-GR" sz="2800" baseline="30000" dirty="0"/>
              <a:t>Δ</a:t>
            </a:r>
            <a:r>
              <a:rPr lang="en-IN" sz="2800" baseline="30000" dirty="0"/>
              <a:t>H/2RT)</a:t>
            </a:r>
          </a:p>
          <a:p>
            <a:r>
              <a:rPr lang="en-IN" sz="2800" dirty="0"/>
              <a:t>where,</a:t>
            </a:r>
          </a:p>
          <a:p>
            <a:r>
              <a:rPr lang="en-IN" sz="2800" dirty="0"/>
              <a:t>n</a:t>
            </a:r>
            <a:r>
              <a:rPr lang="en-IN" sz="2800" baseline="-25000" dirty="0"/>
              <a:t>s</a:t>
            </a:r>
            <a:r>
              <a:rPr lang="en-IN" sz="2800" dirty="0"/>
              <a:t> = number of Schottky defects per unit volume</a:t>
            </a:r>
          </a:p>
          <a:p>
            <a:r>
              <a:rPr lang="en-IN" sz="2800" dirty="0"/>
              <a:t>N = Number of ions, </a:t>
            </a:r>
            <a:r>
              <a:rPr lang="el-GR" sz="2800" dirty="0"/>
              <a:t>Δ</a:t>
            </a:r>
            <a:r>
              <a:rPr lang="en-IN" sz="2800" dirty="0"/>
              <a:t>H = enthalpy of defect formation,</a:t>
            </a:r>
          </a:p>
          <a:p>
            <a:r>
              <a:rPr lang="en-IN" sz="2800" dirty="0"/>
              <a:t>T = absolute temperature (in K), R = gas constant.</a:t>
            </a:r>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52B901-A2EB-7851-289D-B04AD30A022A}"/>
              </a:ext>
            </a:extLst>
          </p:cNvPr>
          <p:cNvSpPr txBox="1"/>
          <p:nvPr/>
        </p:nvSpPr>
        <p:spPr>
          <a:xfrm>
            <a:off x="762000" y="1219200"/>
            <a:ext cx="9753600" cy="3046988"/>
          </a:xfrm>
          <a:prstGeom prst="rect">
            <a:avLst/>
          </a:prstGeom>
          <a:noFill/>
        </p:spPr>
        <p:txBody>
          <a:bodyPr wrap="square">
            <a:spAutoFit/>
          </a:bodyPr>
          <a:lstStyle/>
          <a:p>
            <a:pPr algn="just"/>
            <a:r>
              <a:rPr lang="en-US" sz="2400" dirty="0"/>
              <a:t>The formation of a Frenkel defect involves two main steps:</a:t>
            </a:r>
          </a:p>
          <a:p>
            <a:pPr marL="457200" indent="-457200" algn="just">
              <a:buFont typeface="+mj-lt"/>
              <a:buAutoNum type="arabicPeriod"/>
            </a:pPr>
            <a:r>
              <a:rPr lang="en-US" sz="2400" b="1" dirty="0"/>
              <a:t>Ion Displacement</a:t>
            </a:r>
            <a:r>
              <a:rPr lang="en-US" sz="2400" dirty="0"/>
              <a:t>: One of the ions, usually a cation, is displaced from its regular lattice site to an interstitial site (a space between lattice points). This displacement can be caused by thermal vibrations or external factors such as radiation.</a:t>
            </a:r>
          </a:p>
          <a:p>
            <a:pPr marL="457200" indent="-457200" algn="just">
              <a:buFont typeface="+mj-lt"/>
              <a:buAutoNum type="arabicPeriod"/>
            </a:pPr>
            <a:r>
              <a:rPr lang="en-US" sz="2400" b="1" dirty="0"/>
              <a:t>Creation of Interstitial Ion</a:t>
            </a:r>
            <a:r>
              <a:rPr lang="en-US" sz="2400" dirty="0"/>
              <a:t>: The ion that is displaced becomes an interstitial ion, occupying a position between the lattice points. This results in a vacant site at the original lattice position.</a:t>
            </a:r>
            <a:endParaRPr lang="en-IN" sz="2400" dirty="0"/>
          </a:p>
        </p:txBody>
      </p:sp>
      <p:sp>
        <p:nvSpPr>
          <p:cNvPr id="6" name="Title 5">
            <a:extLst>
              <a:ext uri="{FF2B5EF4-FFF2-40B4-BE49-F238E27FC236}">
                <a16:creationId xmlns:a16="http://schemas.microsoft.com/office/drawing/2014/main" id="{4FB11F6E-0004-348D-6394-B4FFB92A51F9}"/>
              </a:ext>
            </a:extLst>
          </p:cNvPr>
          <p:cNvSpPr>
            <a:spLocks noGrp="1"/>
          </p:cNvSpPr>
          <p:nvPr>
            <p:ph type="title"/>
          </p:nvPr>
        </p:nvSpPr>
        <p:spPr>
          <a:xfrm>
            <a:off x="1976941" y="324993"/>
            <a:ext cx="9163092" cy="677108"/>
          </a:xfrm>
        </p:spPr>
        <p:txBody>
          <a:bodyPr/>
          <a:lstStyle/>
          <a:p>
            <a:pPr algn="ctr"/>
            <a:r>
              <a:rPr lang="en-US" dirty="0"/>
              <a:t>Frenkel Defect</a:t>
            </a:r>
            <a:endParaRPr lang="en-IN" dirty="0"/>
          </a:p>
        </p:txBody>
      </p:sp>
      <p:sp>
        <p:nvSpPr>
          <p:cNvPr id="7" name="TextBox 6">
            <a:extLst>
              <a:ext uri="{FF2B5EF4-FFF2-40B4-BE49-F238E27FC236}">
                <a16:creationId xmlns:a16="http://schemas.microsoft.com/office/drawing/2014/main" id="{94F25F4E-C3A8-2F06-AFE7-0219A5A0DD0B}"/>
              </a:ext>
            </a:extLst>
          </p:cNvPr>
          <p:cNvSpPr txBox="1"/>
          <p:nvPr/>
        </p:nvSpPr>
        <p:spPr>
          <a:xfrm>
            <a:off x="152400" y="4267200"/>
            <a:ext cx="11887200" cy="2062103"/>
          </a:xfrm>
          <a:prstGeom prst="rect">
            <a:avLst/>
          </a:prstGeom>
          <a:noFill/>
        </p:spPr>
        <p:txBody>
          <a:bodyPr wrap="square" rtlCol="0">
            <a:spAutoFit/>
          </a:bodyPr>
          <a:lstStyle/>
          <a:p>
            <a:r>
              <a:rPr lang="en-US" sz="3200" dirty="0"/>
              <a:t>Reasons</a:t>
            </a:r>
          </a:p>
          <a:p>
            <a:pPr marL="285750" indent="-285750">
              <a:buFont typeface="Arial" panose="020B0604020202020204" pitchFamily="34" charset="0"/>
              <a:buChar char="•"/>
            </a:pPr>
            <a:r>
              <a:rPr lang="en-IN" sz="2400" b="1" i="0" dirty="0">
                <a:solidFill>
                  <a:srgbClr val="273239"/>
                </a:solidFill>
                <a:effectLst/>
                <a:latin typeface="Nunito" pitchFamily="2" charset="0"/>
              </a:rPr>
              <a:t>Size Mismatch - </a:t>
            </a:r>
            <a:r>
              <a:rPr lang="en-US" sz="2400" dirty="0">
                <a:solidFill>
                  <a:srgbClr val="273239"/>
                </a:solidFill>
                <a:latin typeface="Nunito" pitchFamily="2" charset="0"/>
              </a:rPr>
              <a:t>S</a:t>
            </a:r>
            <a:r>
              <a:rPr lang="en-US" sz="2400" b="0" i="0" dirty="0">
                <a:solidFill>
                  <a:srgbClr val="273239"/>
                </a:solidFill>
                <a:effectLst/>
                <a:latin typeface="Nunito" pitchFamily="2" charset="0"/>
              </a:rPr>
              <a:t>ize difference between the cations and anions.</a:t>
            </a:r>
            <a:endParaRPr lang="en-US" sz="2400" b="1" i="0" dirty="0">
              <a:solidFill>
                <a:srgbClr val="273239"/>
              </a:solidFill>
              <a:effectLst/>
              <a:latin typeface="Nunito" pitchFamily="2" charset="0"/>
            </a:endParaRPr>
          </a:p>
          <a:p>
            <a:pPr marL="285750" indent="-285750">
              <a:buFont typeface="Arial" panose="020B0604020202020204" pitchFamily="34" charset="0"/>
              <a:buChar char="•"/>
            </a:pPr>
            <a:r>
              <a:rPr lang="en-IN" sz="2400" b="1" i="0" dirty="0">
                <a:solidFill>
                  <a:srgbClr val="273239"/>
                </a:solidFill>
                <a:effectLst/>
                <a:latin typeface="Nunito" pitchFamily="2" charset="0"/>
              </a:rPr>
              <a:t>Highly Polarizable Ions - </a:t>
            </a:r>
            <a:r>
              <a:rPr lang="en-US" sz="2400" b="0" i="0" dirty="0">
                <a:solidFill>
                  <a:srgbClr val="273239"/>
                </a:solidFill>
                <a:effectLst/>
                <a:latin typeface="Nunito" pitchFamily="2" charset="0"/>
              </a:rPr>
              <a:t>Ions with high polarizability.</a:t>
            </a:r>
            <a:endParaRPr lang="en-US" sz="2400" b="1" dirty="0">
              <a:solidFill>
                <a:srgbClr val="273239"/>
              </a:solidFill>
              <a:latin typeface="Nunito" pitchFamily="2" charset="0"/>
            </a:endParaRPr>
          </a:p>
          <a:p>
            <a:pPr marL="285750" indent="-285750">
              <a:buFont typeface="Arial" panose="020B0604020202020204" pitchFamily="34" charset="0"/>
              <a:buChar char="•"/>
            </a:pPr>
            <a:r>
              <a:rPr lang="en-IN" sz="2400" b="1" i="0" dirty="0">
                <a:solidFill>
                  <a:srgbClr val="273239"/>
                </a:solidFill>
                <a:effectLst/>
                <a:latin typeface="Nunito" pitchFamily="2" charset="0"/>
              </a:rPr>
              <a:t>High Coordination Number - </a:t>
            </a:r>
            <a:r>
              <a:rPr lang="en-US" sz="2400" b="0" i="0" dirty="0">
                <a:solidFill>
                  <a:srgbClr val="273239"/>
                </a:solidFill>
                <a:effectLst/>
                <a:latin typeface="Nunito" pitchFamily="2" charset="0"/>
              </a:rPr>
              <a:t>Crystals with high coordination numbers.</a:t>
            </a:r>
            <a:endParaRPr lang="en-US" sz="2400" b="1" i="0" dirty="0">
              <a:solidFill>
                <a:srgbClr val="273239"/>
              </a:solidFill>
              <a:effectLst/>
              <a:latin typeface="Nunito" pitchFamily="2" charset="0"/>
            </a:endParaRPr>
          </a:p>
          <a:p>
            <a:pPr marL="285750" indent="-285750">
              <a:buFont typeface="Arial" panose="020B0604020202020204" pitchFamily="34" charset="0"/>
              <a:buChar char="•"/>
            </a:pPr>
            <a:r>
              <a:rPr lang="en-IN" sz="2400" b="1" i="0" dirty="0">
                <a:solidFill>
                  <a:srgbClr val="273239"/>
                </a:solidFill>
                <a:effectLst/>
                <a:latin typeface="Nunito" pitchFamily="2" charset="0"/>
              </a:rPr>
              <a:t>Ionic Mobility - </a:t>
            </a:r>
            <a:r>
              <a:rPr lang="en-US" sz="2400" b="0" i="0" dirty="0">
                <a:solidFill>
                  <a:srgbClr val="273239"/>
                </a:solidFill>
                <a:effectLst/>
                <a:latin typeface="Nunito" pitchFamily="2" charset="0"/>
              </a:rPr>
              <a:t>Ions with higher mobility are more likely to form Frenkel defects. </a:t>
            </a:r>
            <a:endParaRPr lang="en-IN" sz="2400" dirty="0"/>
          </a:p>
        </p:txBody>
      </p:sp>
    </p:spTree>
    <p:extLst>
      <p:ext uri="{BB962C8B-B14F-4D97-AF65-F5344CB8AC3E}">
        <p14:creationId xmlns:p14="http://schemas.microsoft.com/office/powerpoint/2010/main" val="2665282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8D9F-F713-145D-A20A-4C58A07B9751}"/>
              </a:ext>
            </a:extLst>
          </p:cNvPr>
          <p:cNvSpPr>
            <a:spLocks noGrp="1"/>
          </p:cNvSpPr>
          <p:nvPr>
            <p:ph type="title"/>
          </p:nvPr>
        </p:nvSpPr>
        <p:spPr>
          <a:xfrm>
            <a:off x="1976941" y="0"/>
            <a:ext cx="9163092" cy="677108"/>
          </a:xfrm>
        </p:spPr>
        <p:txBody>
          <a:bodyPr/>
          <a:lstStyle/>
          <a:p>
            <a:pPr algn="ctr"/>
            <a:r>
              <a:rPr lang="en-US" dirty="0"/>
              <a:t>Schottky Defect</a:t>
            </a:r>
            <a:endParaRPr lang="en-IN" dirty="0"/>
          </a:p>
        </p:txBody>
      </p:sp>
      <p:sp>
        <p:nvSpPr>
          <p:cNvPr id="4" name="TextBox 3">
            <a:extLst>
              <a:ext uri="{FF2B5EF4-FFF2-40B4-BE49-F238E27FC236}">
                <a16:creationId xmlns:a16="http://schemas.microsoft.com/office/drawing/2014/main" id="{835407D8-4A7C-C557-5849-0A75C1B8DB47}"/>
              </a:ext>
            </a:extLst>
          </p:cNvPr>
          <p:cNvSpPr txBox="1"/>
          <p:nvPr/>
        </p:nvSpPr>
        <p:spPr>
          <a:xfrm>
            <a:off x="609600" y="1066800"/>
            <a:ext cx="11125200" cy="1938992"/>
          </a:xfrm>
          <a:prstGeom prst="rect">
            <a:avLst/>
          </a:prstGeom>
          <a:noFill/>
        </p:spPr>
        <p:txBody>
          <a:bodyPr wrap="square">
            <a:spAutoFit/>
          </a:bodyPr>
          <a:lstStyle/>
          <a:p>
            <a:pPr algn="just"/>
            <a:r>
              <a:rPr lang="en-US" sz="2400" dirty="0"/>
              <a:t>Schottky Defect is a point defect in which an equal number of cations and anions are missing from their lattice sites. In this defect, the ions do not move to interstitial site or replaced by another atoms or ions, they are simply missing or absent from their lattice site, thus creating a defect in the lattice structure. Schottky defect is predominantly found in ionic compounds.</a:t>
            </a:r>
            <a:endParaRPr lang="en-IN" sz="2400" dirty="0"/>
          </a:p>
        </p:txBody>
      </p:sp>
      <p:sp>
        <p:nvSpPr>
          <p:cNvPr id="6" name="TextBox 5">
            <a:extLst>
              <a:ext uri="{FF2B5EF4-FFF2-40B4-BE49-F238E27FC236}">
                <a16:creationId xmlns:a16="http://schemas.microsoft.com/office/drawing/2014/main" id="{A306FEC3-D614-F73B-DEDA-07C704283D87}"/>
              </a:ext>
            </a:extLst>
          </p:cNvPr>
          <p:cNvSpPr txBox="1"/>
          <p:nvPr/>
        </p:nvSpPr>
        <p:spPr>
          <a:xfrm>
            <a:off x="643002" y="3429000"/>
            <a:ext cx="11125199" cy="3416320"/>
          </a:xfrm>
          <a:prstGeom prst="rect">
            <a:avLst/>
          </a:prstGeom>
          <a:noFill/>
        </p:spPr>
        <p:txBody>
          <a:bodyPr wrap="square">
            <a:spAutoFit/>
          </a:bodyPr>
          <a:lstStyle/>
          <a:p>
            <a:r>
              <a:rPr lang="en-US" sz="2400" b="1" dirty="0"/>
              <a:t>The causes of Schottky Defect :</a:t>
            </a:r>
          </a:p>
          <a:p>
            <a:endParaRPr lang="en-US" sz="2400" dirty="0"/>
          </a:p>
          <a:p>
            <a:pPr marL="342900" indent="-342900">
              <a:buFont typeface="Arial" panose="020B0604020202020204" pitchFamily="34" charset="0"/>
              <a:buChar char="•"/>
            </a:pPr>
            <a:r>
              <a:rPr lang="en-US" sz="2800" dirty="0"/>
              <a:t>High degree of ionic compound.</a:t>
            </a:r>
          </a:p>
          <a:p>
            <a:pPr marL="342900" indent="-342900">
              <a:buFont typeface="Arial" panose="020B0604020202020204" pitchFamily="34" charset="0"/>
              <a:buChar char="•"/>
            </a:pPr>
            <a:r>
              <a:rPr lang="en-US" sz="2800" dirty="0"/>
              <a:t>High coordination number of anion.</a:t>
            </a:r>
          </a:p>
          <a:p>
            <a:pPr marL="342900" indent="-342900">
              <a:buFont typeface="Arial" panose="020B0604020202020204" pitchFamily="34" charset="0"/>
              <a:buChar char="•"/>
            </a:pPr>
            <a:r>
              <a:rPr lang="en-US" sz="2800" dirty="0"/>
              <a:t>Small difference between the size of cation and anion.</a:t>
            </a:r>
          </a:p>
          <a:p>
            <a:pPr marL="342900" indent="-342900">
              <a:buFont typeface="Arial" panose="020B0604020202020204" pitchFamily="34" charset="0"/>
              <a:buChar char="•"/>
            </a:pPr>
            <a:r>
              <a:rPr lang="en-US" sz="2800" dirty="0"/>
              <a:t>Schottky defect can be created due to high temperature or radiation</a:t>
            </a:r>
          </a:p>
          <a:p>
            <a:pPr marL="342900" indent="-342900">
              <a:buFont typeface="Arial" panose="020B0604020202020204" pitchFamily="34" charset="0"/>
              <a:buChar char="•"/>
            </a:pPr>
            <a:r>
              <a:rPr lang="en-US" sz="2800" dirty="0"/>
              <a:t>Densely packed structure is also responsible for Schottky defect because of easy vacancy creation</a:t>
            </a:r>
            <a:endParaRPr lang="en-IN" sz="2800" dirty="0"/>
          </a:p>
        </p:txBody>
      </p:sp>
    </p:spTree>
    <p:extLst>
      <p:ext uri="{BB962C8B-B14F-4D97-AF65-F5344CB8AC3E}">
        <p14:creationId xmlns:p14="http://schemas.microsoft.com/office/powerpoint/2010/main" val="273137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1981200" y="1295400"/>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2012books.lardbucket.org/books/general-chemistry-principles-patterns-and-applications-v1.0/section_16/904abc68c3536fccd2d37a244a757705.jpg"/>
          <p:cNvPicPr>
            <a:picLocks noChangeAspect="1" noChangeArrowheads="1"/>
          </p:cNvPicPr>
          <p:nvPr/>
        </p:nvPicPr>
        <p:blipFill>
          <a:blip r:embed="rId2" cstate="print"/>
          <a:srcRect/>
          <a:stretch>
            <a:fillRect/>
          </a:stretch>
        </p:blipFill>
        <p:spPr bwMode="auto">
          <a:xfrm>
            <a:off x="2590800" y="210520"/>
            <a:ext cx="6553200" cy="6418881"/>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54B2-811C-05F7-002A-5B7F30154640}"/>
              </a:ext>
            </a:extLst>
          </p:cNvPr>
          <p:cNvSpPr>
            <a:spLocks noGrp="1"/>
          </p:cNvSpPr>
          <p:nvPr>
            <p:ph type="title"/>
          </p:nvPr>
        </p:nvSpPr>
        <p:spPr>
          <a:xfrm>
            <a:off x="2286000" y="0"/>
            <a:ext cx="9163092" cy="677108"/>
          </a:xfrm>
        </p:spPr>
        <p:txBody>
          <a:bodyPr/>
          <a:lstStyle/>
          <a:p>
            <a:r>
              <a:rPr lang="en-US" dirty="0"/>
              <a:t>Linear Defects or Dislocations</a:t>
            </a:r>
            <a:endParaRPr lang="en-IN" dirty="0"/>
          </a:p>
        </p:txBody>
      </p:sp>
      <p:sp>
        <p:nvSpPr>
          <p:cNvPr id="3" name="Text Placeholder 2">
            <a:extLst>
              <a:ext uri="{FF2B5EF4-FFF2-40B4-BE49-F238E27FC236}">
                <a16:creationId xmlns:a16="http://schemas.microsoft.com/office/drawing/2014/main" id="{9BFB5CEB-A247-2CCF-635C-3C76521535DC}"/>
              </a:ext>
            </a:extLst>
          </p:cNvPr>
          <p:cNvSpPr>
            <a:spLocks noGrp="1"/>
          </p:cNvSpPr>
          <p:nvPr>
            <p:ph type="body" idx="1"/>
          </p:nvPr>
        </p:nvSpPr>
        <p:spPr>
          <a:xfrm>
            <a:off x="685800" y="766135"/>
            <a:ext cx="11049000" cy="1748465"/>
          </a:xfrm>
        </p:spPr>
        <p:txBody>
          <a:bodyPr/>
          <a:lstStyle/>
          <a:p>
            <a:pPr algn="just"/>
            <a:r>
              <a:rPr lang="en-US" sz="2800" b="1" i="0" u="none" strike="noStrike" baseline="0" dirty="0">
                <a:latin typeface="TimesTenLTStd-Bold"/>
              </a:rPr>
              <a:t>Linear defects</a:t>
            </a:r>
            <a:r>
              <a:rPr lang="en-US" sz="2800" b="0" i="0" u="none" strike="noStrike" baseline="0" dirty="0">
                <a:latin typeface="TimesTenLTStd-Roman"/>
              </a:rPr>
              <a:t>, which are one- dimensional, are associated primarily with mechanical deformation. Linear defects are also known </a:t>
            </a:r>
            <a:r>
              <a:rPr lang="en-IN" sz="2800" b="0" i="0" u="none" strike="noStrike" baseline="0" dirty="0">
                <a:latin typeface="TimesTenLTStd-Roman"/>
              </a:rPr>
              <a:t>as </a:t>
            </a:r>
            <a:r>
              <a:rPr lang="en-IN" sz="2800" b="1" i="0" u="none" strike="noStrike" baseline="0" dirty="0">
                <a:latin typeface="TimesTenLTStd-Bold"/>
              </a:rPr>
              <a:t>dislocations</a:t>
            </a:r>
            <a:r>
              <a:rPr lang="en-IN" sz="2800" b="0" i="0" u="none" strike="noStrike" baseline="0" dirty="0">
                <a:latin typeface="TimesTenLTStd-Roman"/>
              </a:rPr>
              <a:t>. The linear </a:t>
            </a:r>
            <a:r>
              <a:rPr lang="en-US" sz="2800" b="0" i="0" u="none" strike="noStrike" baseline="0" dirty="0">
                <a:latin typeface="TimesTenLTStd-Roman"/>
              </a:rPr>
              <a:t>defect is commonly designated by the “inverted T” symbol ( </a:t>
            </a:r>
            <a:r>
              <a:rPr lang="en-IN" sz="2800" b="0" dirty="0">
                <a:latin typeface="PearsonMATHPRO12"/>
              </a:rPr>
              <a:t> </a:t>
            </a:r>
            <a:r>
              <a:rPr lang="en-US" sz="2800" b="0" i="0" u="none" strike="noStrike" baseline="0" dirty="0">
                <a:latin typeface="TimesTenLTStd-Roman"/>
              </a:rPr>
              <a:t>), which represents the edge of an </a:t>
            </a:r>
            <a:r>
              <a:rPr lang="en-US" sz="2800" b="0" i="1" u="none" strike="noStrike" baseline="0" dirty="0">
                <a:latin typeface="TimesTenLTStd-Italic"/>
              </a:rPr>
              <a:t>extra half- plane of atoms.</a:t>
            </a:r>
            <a:endParaRPr lang="en-IN" sz="4400" dirty="0"/>
          </a:p>
        </p:txBody>
      </p:sp>
      <p:pic>
        <p:nvPicPr>
          <p:cNvPr id="5" name="Picture 4">
            <a:extLst>
              <a:ext uri="{FF2B5EF4-FFF2-40B4-BE49-F238E27FC236}">
                <a16:creationId xmlns:a16="http://schemas.microsoft.com/office/drawing/2014/main" id="{13F385C0-5671-A224-A325-866DF7E7AC28}"/>
              </a:ext>
            </a:extLst>
          </p:cNvPr>
          <p:cNvPicPr>
            <a:picLocks noChangeAspect="1"/>
          </p:cNvPicPr>
          <p:nvPr/>
        </p:nvPicPr>
        <p:blipFill>
          <a:blip r:embed="rId2"/>
          <a:stretch>
            <a:fillRect/>
          </a:stretch>
        </p:blipFill>
        <p:spPr>
          <a:xfrm>
            <a:off x="3886200" y="2603627"/>
            <a:ext cx="3886200" cy="4107007"/>
          </a:xfrm>
          <a:prstGeom prst="rect">
            <a:avLst/>
          </a:prstGeom>
        </p:spPr>
      </p:pic>
      <p:pic>
        <p:nvPicPr>
          <p:cNvPr id="7" name="Picture 6">
            <a:extLst>
              <a:ext uri="{FF2B5EF4-FFF2-40B4-BE49-F238E27FC236}">
                <a16:creationId xmlns:a16="http://schemas.microsoft.com/office/drawing/2014/main" id="{1DA3BEAC-675D-31FA-91C6-1EF5E6037D4C}"/>
              </a:ext>
            </a:extLst>
          </p:cNvPr>
          <p:cNvPicPr>
            <a:picLocks noChangeAspect="1"/>
          </p:cNvPicPr>
          <p:nvPr/>
        </p:nvPicPr>
        <p:blipFill>
          <a:blip r:embed="rId3"/>
          <a:stretch>
            <a:fillRect/>
          </a:stretch>
        </p:blipFill>
        <p:spPr>
          <a:xfrm>
            <a:off x="10363200" y="1752600"/>
            <a:ext cx="243840" cy="304800"/>
          </a:xfrm>
          <a:prstGeom prst="rect">
            <a:avLst/>
          </a:prstGeom>
        </p:spPr>
      </p:pic>
    </p:spTree>
    <p:extLst>
      <p:ext uri="{BB962C8B-B14F-4D97-AF65-F5344CB8AC3E}">
        <p14:creationId xmlns:p14="http://schemas.microsoft.com/office/powerpoint/2010/main" val="240279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0" y="457201"/>
            <a:ext cx="4191000" cy="646331"/>
          </a:xfrm>
          <a:prstGeom prst="rect">
            <a:avLst/>
          </a:prstGeom>
          <a:noFill/>
        </p:spPr>
        <p:txBody>
          <a:bodyPr wrap="square" rtlCol="0">
            <a:spAutoFit/>
          </a:bodyPr>
          <a:lstStyle/>
          <a:p>
            <a:pPr algn="ctr"/>
            <a:r>
              <a:rPr lang="en-IN" sz="3600" dirty="0">
                <a:latin typeface="Arial (body)"/>
              </a:rPr>
              <a:t>Burger</a:t>
            </a:r>
            <a:r>
              <a:rPr lang="en-IN" sz="3600" dirty="0"/>
              <a:t> Vector</a:t>
            </a:r>
          </a:p>
        </p:txBody>
      </p:sp>
      <p:sp>
        <p:nvSpPr>
          <p:cNvPr id="6" name="TextBox 5">
            <a:extLst>
              <a:ext uri="{FF2B5EF4-FFF2-40B4-BE49-F238E27FC236}">
                <a16:creationId xmlns:a16="http://schemas.microsoft.com/office/drawing/2014/main" id="{D09487F9-73C4-2FE3-969F-563F1A7F291C}"/>
              </a:ext>
            </a:extLst>
          </p:cNvPr>
          <p:cNvSpPr txBox="1"/>
          <p:nvPr/>
        </p:nvSpPr>
        <p:spPr>
          <a:xfrm>
            <a:off x="533400" y="1103532"/>
            <a:ext cx="11125200" cy="830997"/>
          </a:xfrm>
          <a:prstGeom prst="rect">
            <a:avLst/>
          </a:prstGeom>
          <a:noFill/>
        </p:spPr>
        <p:txBody>
          <a:bodyPr wrap="square">
            <a:spAutoFit/>
          </a:bodyPr>
          <a:lstStyle/>
          <a:p>
            <a:pPr algn="just"/>
            <a:r>
              <a:rPr lang="en-US" sz="2400" dirty="0"/>
              <a:t>The Burgers vector is a difference vector between a closed loop through a crystal lattice with and without a dislocation. </a:t>
            </a:r>
            <a:endParaRPr lang="en-IN" sz="2400" dirty="0"/>
          </a:p>
        </p:txBody>
      </p:sp>
      <p:pic>
        <p:nvPicPr>
          <p:cNvPr id="4" name="Picture 3">
            <a:extLst>
              <a:ext uri="{FF2B5EF4-FFF2-40B4-BE49-F238E27FC236}">
                <a16:creationId xmlns:a16="http://schemas.microsoft.com/office/drawing/2014/main" id="{A9B62488-ACAA-CAA9-A820-AFC37C1F2902}"/>
              </a:ext>
            </a:extLst>
          </p:cNvPr>
          <p:cNvPicPr>
            <a:picLocks noChangeAspect="1"/>
          </p:cNvPicPr>
          <p:nvPr/>
        </p:nvPicPr>
        <p:blipFill>
          <a:blip r:embed="rId2"/>
          <a:stretch>
            <a:fillRect/>
          </a:stretch>
        </p:blipFill>
        <p:spPr>
          <a:xfrm>
            <a:off x="2888873" y="1992682"/>
            <a:ext cx="2851230" cy="3265118"/>
          </a:xfrm>
          <a:prstGeom prst="rect">
            <a:avLst/>
          </a:prstGeom>
        </p:spPr>
      </p:pic>
      <p:pic>
        <p:nvPicPr>
          <p:cNvPr id="7" name="Picture 6">
            <a:extLst>
              <a:ext uri="{FF2B5EF4-FFF2-40B4-BE49-F238E27FC236}">
                <a16:creationId xmlns:a16="http://schemas.microsoft.com/office/drawing/2014/main" id="{A5CA3554-DE3F-8529-E92D-587B2F640BBB}"/>
              </a:ext>
            </a:extLst>
          </p:cNvPr>
          <p:cNvPicPr>
            <a:picLocks noChangeAspect="1"/>
          </p:cNvPicPr>
          <p:nvPr/>
        </p:nvPicPr>
        <p:blipFill>
          <a:blip r:embed="rId3"/>
          <a:stretch>
            <a:fillRect/>
          </a:stretch>
        </p:blipFill>
        <p:spPr>
          <a:xfrm>
            <a:off x="5860672" y="1992682"/>
            <a:ext cx="2902328" cy="3265118"/>
          </a:xfrm>
          <a:prstGeom prst="rect">
            <a:avLst/>
          </a:prstGeom>
        </p:spPr>
      </p:pic>
      <p:sp>
        <p:nvSpPr>
          <p:cNvPr id="9" name="TextBox 8">
            <a:extLst>
              <a:ext uri="{FF2B5EF4-FFF2-40B4-BE49-F238E27FC236}">
                <a16:creationId xmlns:a16="http://schemas.microsoft.com/office/drawing/2014/main" id="{768D7A36-3E1C-C3E3-CA1D-B4EC75E9D8D0}"/>
              </a:ext>
            </a:extLst>
          </p:cNvPr>
          <p:cNvSpPr txBox="1"/>
          <p:nvPr/>
        </p:nvSpPr>
        <p:spPr>
          <a:xfrm>
            <a:off x="381000" y="5257800"/>
            <a:ext cx="11430000" cy="1569660"/>
          </a:xfrm>
          <a:prstGeom prst="rect">
            <a:avLst/>
          </a:prstGeom>
          <a:noFill/>
        </p:spPr>
        <p:txBody>
          <a:bodyPr wrap="square">
            <a:spAutoFit/>
          </a:bodyPr>
          <a:lstStyle/>
          <a:p>
            <a:pPr algn="just"/>
            <a:r>
              <a:rPr lang="en-US" sz="2400" dirty="0"/>
              <a:t>(a) In the perfect crystal, an m x n atomic step loop closes at the starting point. (b) In the region of a dislocation, the same loop does not close, and the closure vector (b) represents the magnitude of the structural defect. For the edge dislocation, the Burgers vector is perpendicular to the dislocation line.</a:t>
            </a:r>
            <a:endParaRPr lang="en-IN" sz="2400" dirty="0"/>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B40A-BCC9-CBD5-8A7A-B72A06D0073C}"/>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6D1095DF-F449-B439-2E87-BF087A4571E3}"/>
              </a:ext>
            </a:extLst>
          </p:cNvPr>
          <p:cNvPicPr>
            <a:picLocks noChangeAspect="1"/>
          </p:cNvPicPr>
          <p:nvPr/>
        </p:nvPicPr>
        <p:blipFill>
          <a:blip r:embed="rId2"/>
          <a:stretch>
            <a:fillRect/>
          </a:stretch>
        </p:blipFill>
        <p:spPr>
          <a:xfrm>
            <a:off x="1981200" y="0"/>
            <a:ext cx="8763000" cy="6846110"/>
          </a:xfrm>
          <a:prstGeom prst="rect">
            <a:avLst/>
          </a:prstGeom>
        </p:spPr>
      </p:pic>
    </p:spTree>
    <p:extLst>
      <p:ext uri="{BB962C8B-B14F-4D97-AF65-F5344CB8AC3E}">
        <p14:creationId xmlns:p14="http://schemas.microsoft.com/office/powerpoint/2010/main" val="2686710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cstate="print"/>
          <a:srcRect/>
          <a:stretch>
            <a:fillRect/>
          </a:stretch>
        </p:blipFill>
        <p:spPr bwMode="auto">
          <a:xfrm>
            <a:off x="2286000" y="3467962"/>
            <a:ext cx="7581900" cy="2362200"/>
          </a:xfrm>
          <a:prstGeom prst="rect">
            <a:avLst/>
          </a:prstGeom>
          <a:noFill/>
          <a:ln w="9525">
            <a:noFill/>
            <a:miter lim="800000"/>
            <a:headEnd/>
            <a:tailEnd/>
          </a:ln>
        </p:spPr>
      </p:pic>
      <p:pic>
        <p:nvPicPr>
          <p:cNvPr id="23555" name="Picture 3"/>
          <p:cNvPicPr>
            <a:picLocks noChangeAspect="1" noChangeArrowheads="1"/>
          </p:cNvPicPr>
          <p:nvPr/>
        </p:nvPicPr>
        <p:blipFill>
          <a:blip r:embed="rId3" cstate="print"/>
          <a:srcRect/>
          <a:stretch>
            <a:fillRect/>
          </a:stretch>
        </p:blipFill>
        <p:spPr bwMode="auto">
          <a:xfrm>
            <a:off x="2286000" y="1105762"/>
            <a:ext cx="7581900" cy="2362200"/>
          </a:xfrm>
          <a:prstGeom prst="rect">
            <a:avLst/>
          </a:prstGeom>
          <a:noFill/>
          <a:ln w="9525">
            <a:noFill/>
            <a:miter lim="800000"/>
            <a:headEnd/>
            <a:tailEnd/>
          </a:ln>
        </p:spPr>
      </p:pic>
      <p:cxnSp>
        <p:nvCxnSpPr>
          <p:cNvPr id="7" name="Straight Arrow Connector 6"/>
          <p:cNvCxnSpPr/>
          <p:nvPr/>
        </p:nvCxnSpPr>
        <p:spPr>
          <a:xfrm flipV="1">
            <a:off x="4953000" y="3163162"/>
            <a:ext cx="0" cy="762000"/>
          </a:xfrm>
          <a:prstGeom prst="straightConnector1">
            <a:avLst/>
          </a:prstGeom>
          <a:ln w="476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486400" y="3696562"/>
            <a:ext cx="0" cy="121920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8382000" y="1410562"/>
            <a:ext cx="914400" cy="3048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8610600" y="1410562"/>
            <a:ext cx="685800" cy="4572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088573" y="925653"/>
            <a:ext cx="2514600" cy="1077218"/>
          </a:xfrm>
          <a:prstGeom prst="rect">
            <a:avLst/>
          </a:prstGeom>
        </p:spPr>
        <p:txBody>
          <a:bodyPr wrap="square">
            <a:spAutoFit/>
          </a:bodyPr>
          <a:lstStyle/>
          <a:p>
            <a:r>
              <a:rPr lang="en-US" sz="3200" b="1" dirty="0">
                <a:solidFill>
                  <a:srgbClr val="000000"/>
                </a:solidFill>
              </a:rPr>
              <a:t>Screw</a:t>
            </a:r>
          </a:p>
          <a:p>
            <a:r>
              <a:rPr lang="en-US" sz="3200" b="1" dirty="0">
                <a:solidFill>
                  <a:srgbClr val="000000"/>
                </a:solidFill>
              </a:rPr>
              <a:t>Dislocation</a:t>
            </a:r>
          </a:p>
        </p:txBody>
      </p:sp>
      <p:sp>
        <p:nvSpPr>
          <p:cNvPr id="17" name="Rectangle 16"/>
          <p:cNvSpPr/>
          <p:nvPr/>
        </p:nvSpPr>
        <p:spPr>
          <a:xfrm>
            <a:off x="8294362" y="914400"/>
            <a:ext cx="2004075" cy="584775"/>
          </a:xfrm>
          <a:prstGeom prst="rect">
            <a:avLst/>
          </a:prstGeom>
        </p:spPr>
        <p:txBody>
          <a:bodyPr wrap="none">
            <a:spAutoFit/>
          </a:bodyPr>
          <a:lstStyle/>
          <a:p>
            <a:r>
              <a:rPr lang="en-US" sz="3200" b="1" dirty="0">
                <a:solidFill>
                  <a:srgbClr val="000000"/>
                </a:solidFill>
              </a:rPr>
              <a:t>Slip Planes</a:t>
            </a:r>
          </a:p>
        </p:txBody>
      </p:sp>
      <p:sp>
        <p:nvSpPr>
          <p:cNvPr id="18" name="Rectangle 17"/>
          <p:cNvSpPr/>
          <p:nvPr/>
        </p:nvSpPr>
        <p:spPr>
          <a:xfrm>
            <a:off x="5181601" y="4687163"/>
            <a:ext cx="2456313" cy="584775"/>
          </a:xfrm>
          <a:prstGeom prst="rect">
            <a:avLst/>
          </a:prstGeom>
        </p:spPr>
        <p:txBody>
          <a:bodyPr wrap="none">
            <a:spAutoFit/>
          </a:bodyPr>
          <a:lstStyle/>
          <a:p>
            <a:r>
              <a:rPr lang="en-US" sz="3200" b="1" dirty="0"/>
              <a:t>Slip Direction</a:t>
            </a:r>
          </a:p>
        </p:txBody>
      </p:sp>
      <p:cxnSp>
        <p:nvCxnSpPr>
          <p:cNvPr id="20" name="Straight Arrow Connector 19"/>
          <p:cNvCxnSpPr/>
          <p:nvPr/>
        </p:nvCxnSpPr>
        <p:spPr>
          <a:xfrm>
            <a:off x="4038600" y="1410562"/>
            <a:ext cx="2743200" cy="1219200"/>
          </a:xfrm>
          <a:prstGeom prst="straightConnector1">
            <a:avLst/>
          </a:prstGeom>
          <a:ln w="2222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3581400" y="420470"/>
            <a:ext cx="5334000" cy="646331"/>
          </a:xfrm>
          <a:prstGeom prst="rect">
            <a:avLst/>
          </a:prstGeom>
          <a:noFill/>
          <a:ln w="9525" algn="ctr">
            <a:noFill/>
            <a:miter lim="800000"/>
            <a:headEnd/>
            <a:tailEnd/>
          </a:ln>
          <a:effectLst/>
        </p:spPr>
        <p:txBody>
          <a:bodyPr wrap="square">
            <a:spAutoFit/>
          </a:bodyPr>
          <a:lstStyle/>
          <a:p>
            <a:pPr algn="ctr"/>
            <a:r>
              <a:rPr lang="en-US" sz="3600" dirty="0"/>
              <a:t>Screw Dislocation </a:t>
            </a:r>
          </a:p>
        </p:txBody>
      </p:sp>
      <p:sp>
        <p:nvSpPr>
          <p:cNvPr id="5" name="TextBox 4">
            <a:extLst>
              <a:ext uri="{FF2B5EF4-FFF2-40B4-BE49-F238E27FC236}">
                <a16:creationId xmlns:a16="http://schemas.microsoft.com/office/drawing/2014/main" id="{320FB2A6-1008-81E6-EB43-A88C3F1B9D92}"/>
              </a:ext>
            </a:extLst>
          </p:cNvPr>
          <p:cNvSpPr txBox="1"/>
          <p:nvPr/>
        </p:nvSpPr>
        <p:spPr>
          <a:xfrm>
            <a:off x="1685357" y="5687197"/>
            <a:ext cx="9448799" cy="1200329"/>
          </a:xfrm>
          <a:prstGeom prst="rect">
            <a:avLst/>
          </a:prstGeom>
          <a:noFill/>
        </p:spPr>
        <p:txBody>
          <a:bodyPr wrap="square">
            <a:spAutoFit/>
          </a:bodyPr>
          <a:lstStyle/>
          <a:p>
            <a:r>
              <a:rPr lang="en-US" sz="2400" dirty="0"/>
              <a:t>Screw dislocation derives its name from the spiral stacking of crystal planes around the dislocation line. For the screw dislocation, the Burgers vector is parallel to the dislocation line.</a:t>
            </a:r>
            <a:endParaRPr lang="en-IN" sz="2400" dirty="0"/>
          </a:p>
        </p:txBody>
      </p:sp>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48CA-8D38-7219-780D-8DB692F09228}"/>
              </a:ext>
            </a:extLst>
          </p:cNvPr>
          <p:cNvSpPr>
            <a:spLocks noGrp="1"/>
          </p:cNvSpPr>
          <p:nvPr>
            <p:ph type="title"/>
          </p:nvPr>
        </p:nvSpPr>
        <p:spPr>
          <a:xfrm>
            <a:off x="1976941" y="324993"/>
            <a:ext cx="9163092" cy="677108"/>
          </a:xfrm>
        </p:spPr>
        <p:txBody>
          <a:bodyPr/>
          <a:lstStyle/>
          <a:p>
            <a:pPr algn="ctr"/>
            <a:r>
              <a:rPr lang="en-US" dirty="0"/>
              <a:t>Screw Dislocation</a:t>
            </a:r>
            <a:endParaRPr lang="en-IN" dirty="0"/>
          </a:p>
        </p:txBody>
      </p:sp>
      <p:pic>
        <p:nvPicPr>
          <p:cNvPr id="5" name="Picture 4">
            <a:extLst>
              <a:ext uri="{FF2B5EF4-FFF2-40B4-BE49-F238E27FC236}">
                <a16:creationId xmlns:a16="http://schemas.microsoft.com/office/drawing/2014/main" id="{B5E29518-E58A-2D0F-7A95-EE8DD2957A94}"/>
              </a:ext>
            </a:extLst>
          </p:cNvPr>
          <p:cNvPicPr>
            <a:picLocks noChangeAspect="1"/>
          </p:cNvPicPr>
          <p:nvPr/>
        </p:nvPicPr>
        <p:blipFill>
          <a:blip r:embed="rId2"/>
          <a:stretch>
            <a:fillRect/>
          </a:stretch>
        </p:blipFill>
        <p:spPr>
          <a:xfrm>
            <a:off x="1600200" y="1143000"/>
            <a:ext cx="3810000" cy="4004830"/>
          </a:xfrm>
          <a:prstGeom prst="rect">
            <a:avLst/>
          </a:prstGeom>
        </p:spPr>
      </p:pic>
      <p:pic>
        <p:nvPicPr>
          <p:cNvPr id="7" name="Picture 6">
            <a:extLst>
              <a:ext uri="{FF2B5EF4-FFF2-40B4-BE49-F238E27FC236}">
                <a16:creationId xmlns:a16="http://schemas.microsoft.com/office/drawing/2014/main" id="{41EE8953-5AD9-FD02-1642-3261A4441F2A}"/>
              </a:ext>
            </a:extLst>
          </p:cNvPr>
          <p:cNvPicPr>
            <a:picLocks noChangeAspect="1"/>
          </p:cNvPicPr>
          <p:nvPr/>
        </p:nvPicPr>
        <p:blipFill>
          <a:blip r:embed="rId3"/>
          <a:stretch>
            <a:fillRect/>
          </a:stretch>
        </p:blipFill>
        <p:spPr>
          <a:xfrm>
            <a:off x="7162800" y="1219200"/>
            <a:ext cx="3809999" cy="3563847"/>
          </a:xfrm>
          <a:prstGeom prst="rect">
            <a:avLst/>
          </a:prstGeom>
        </p:spPr>
      </p:pic>
      <p:sp>
        <p:nvSpPr>
          <p:cNvPr id="9" name="TextBox 8">
            <a:extLst>
              <a:ext uri="{FF2B5EF4-FFF2-40B4-BE49-F238E27FC236}">
                <a16:creationId xmlns:a16="http://schemas.microsoft.com/office/drawing/2014/main" id="{F9604975-2D5D-AE71-8DED-76453679495B}"/>
              </a:ext>
            </a:extLst>
          </p:cNvPr>
          <p:cNvSpPr txBox="1"/>
          <p:nvPr/>
        </p:nvSpPr>
        <p:spPr>
          <a:xfrm>
            <a:off x="381000" y="5162444"/>
            <a:ext cx="5562600" cy="1569660"/>
          </a:xfrm>
          <a:prstGeom prst="rect">
            <a:avLst/>
          </a:prstGeom>
          <a:noFill/>
        </p:spPr>
        <p:txBody>
          <a:bodyPr wrap="square">
            <a:spAutoFit/>
          </a:bodyPr>
          <a:lstStyle/>
          <a:p>
            <a:pPr algn="ctr"/>
            <a:r>
              <a:rPr lang="en-US" sz="2400" dirty="0"/>
              <a:t>Screw dislocation </a:t>
            </a:r>
          </a:p>
          <a:p>
            <a:pPr algn="just"/>
            <a:r>
              <a:rPr lang="en-US" sz="2400" dirty="0"/>
              <a:t>The spiral stacking of crystal planes leads to the Burgers vector being parallel to the dislocation line.</a:t>
            </a:r>
            <a:endParaRPr lang="en-IN" sz="2400" dirty="0"/>
          </a:p>
        </p:txBody>
      </p:sp>
      <p:sp>
        <p:nvSpPr>
          <p:cNvPr id="11" name="TextBox 10">
            <a:extLst>
              <a:ext uri="{FF2B5EF4-FFF2-40B4-BE49-F238E27FC236}">
                <a16:creationId xmlns:a16="http://schemas.microsoft.com/office/drawing/2014/main" id="{D8C16C00-9AAE-6B7D-A3AC-E29FFDA46877}"/>
              </a:ext>
            </a:extLst>
          </p:cNvPr>
          <p:cNvSpPr txBox="1"/>
          <p:nvPr/>
        </p:nvSpPr>
        <p:spPr>
          <a:xfrm>
            <a:off x="6477000" y="4953000"/>
            <a:ext cx="5486400" cy="1938992"/>
          </a:xfrm>
          <a:prstGeom prst="rect">
            <a:avLst/>
          </a:prstGeom>
          <a:noFill/>
        </p:spPr>
        <p:txBody>
          <a:bodyPr wrap="square">
            <a:spAutoFit/>
          </a:bodyPr>
          <a:lstStyle/>
          <a:p>
            <a:pPr algn="ctr"/>
            <a:r>
              <a:rPr lang="en-US" sz="2400" dirty="0"/>
              <a:t>Mixed dislocation</a:t>
            </a:r>
          </a:p>
          <a:p>
            <a:pPr algn="just"/>
            <a:r>
              <a:rPr lang="en-US" sz="2400" dirty="0"/>
              <a:t>This dislocation has both edge and screw character with a single Burgers vector consistent with the pure edge and pure screw regions.</a:t>
            </a:r>
            <a:endParaRPr lang="en-IN" sz="2400" dirty="0"/>
          </a:p>
        </p:txBody>
      </p:sp>
    </p:spTree>
    <p:extLst>
      <p:ext uri="{BB962C8B-B14F-4D97-AF65-F5344CB8AC3E}">
        <p14:creationId xmlns:p14="http://schemas.microsoft.com/office/powerpoint/2010/main" val="1119627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230581-5BC5-C163-E7CA-05F2E76DF34E}"/>
              </a:ext>
            </a:extLst>
          </p:cNvPr>
          <p:cNvSpPr>
            <a:spLocks noGrp="1"/>
          </p:cNvSpPr>
          <p:nvPr>
            <p:ph type="body" idx="1"/>
          </p:nvPr>
        </p:nvSpPr>
        <p:spPr>
          <a:xfrm>
            <a:off x="533400" y="1018100"/>
            <a:ext cx="11277600" cy="5539978"/>
          </a:xfrm>
        </p:spPr>
        <p:txBody>
          <a:bodyPr/>
          <a:lstStyle/>
          <a:p>
            <a:pPr algn="just"/>
            <a:r>
              <a:rPr lang="en-US" sz="2400" b="0" i="0" u="none" strike="noStrike" baseline="0" dirty="0">
                <a:solidFill>
                  <a:srgbClr val="000000"/>
                </a:solidFill>
                <a:latin typeface="TimesTenLTStd-Roman"/>
              </a:rPr>
              <a:t>Q. Calculate the magnitude of the Burgers vector for </a:t>
            </a:r>
            <a:r>
              <a:rPr lang="en-US" sz="2400" b="1" i="0" u="none" strike="noStrike" baseline="0" dirty="0">
                <a:solidFill>
                  <a:srgbClr val="000000"/>
                </a:solidFill>
                <a:latin typeface="TimesTenLTStd-Bold"/>
              </a:rPr>
              <a:t>(a) </a:t>
            </a:r>
            <a:r>
              <a:rPr lang="en-US" sz="2400" b="0" dirty="0">
                <a:solidFill>
                  <a:srgbClr val="000000"/>
                </a:solidFill>
                <a:latin typeface="Symbol" panose="05050102010706020507" pitchFamily="18" charset="2"/>
              </a:rPr>
              <a:t>a</a:t>
            </a:r>
            <a:r>
              <a:rPr lang="en-US" sz="2400" b="0" dirty="0">
                <a:solidFill>
                  <a:srgbClr val="000000"/>
                </a:solidFill>
                <a:latin typeface="PearsonMATHPRO01"/>
              </a:rPr>
              <a:t>-</a:t>
            </a:r>
            <a:r>
              <a:rPr lang="en-US" sz="2400" b="0" i="0" u="none" strike="noStrike" baseline="0" dirty="0">
                <a:solidFill>
                  <a:srgbClr val="000000"/>
                </a:solidFill>
                <a:latin typeface="TimesTenLTStd-Roman"/>
              </a:rPr>
              <a:t>Fe (BCC) and </a:t>
            </a:r>
            <a:r>
              <a:rPr lang="en-US" sz="2400" b="1" i="0" u="none" strike="noStrike" baseline="0" dirty="0">
                <a:solidFill>
                  <a:srgbClr val="000000"/>
                </a:solidFill>
                <a:latin typeface="TimesTenLTStd-Bold"/>
              </a:rPr>
              <a:t>(b) </a:t>
            </a:r>
            <a:r>
              <a:rPr lang="en-US" sz="2400" b="0" i="0" u="none" strike="noStrike" baseline="0" dirty="0">
                <a:solidFill>
                  <a:srgbClr val="000000"/>
                </a:solidFill>
                <a:latin typeface="TimesTenLTStd-Roman"/>
              </a:rPr>
              <a:t>Al (FCC).</a:t>
            </a:r>
          </a:p>
          <a:p>
            <a:pPr algn="just"/>
            <a:r>
              <a:rPr lang="en-IN" sz="2400" b="1" i="0" u="none" strike="noStrike" baseline="0" dirty="0">
                <a:solidFill>
                  <a:srgbClr val="00FFFF"/>
                </a:solidFill>
                <a:latin typeface="RotisSemiSansStd-ExtraBold"/>
              </a:rPr>
              <a:t>SOLUTION</a:t>
            </a:r>
          </a:p>
          <a:p>
            <a:pPr algn="just"/>
            <a:r>
              <a:rPr lang="en-US" sz="2400" b="1" i="0" u="none" strike="noStrike" baseline="0" dirty="0">
                <a:solidFill>
                  <a:srgbClr val="000000"/>
                </a:solidFill>
                <a:latin typeface="TimesTenLTStd-Bold"/>
              </a:rPr>
              <a:t>(a)</a:t>
            </a:r>
            <a:r>
              <a:rPr lang="en-US" sz="2400" b="0" i="0" u="none" strike="noStrike" baseline="0" dirty="0">
                <a:solidFill>
                  <a:srgbClr val="000000"/>
                </a:solidFill>
                <a:latin typeface="TimesTenLTStd-Roman"/>
              </a:rPr>
              <a:t> |</a:t>
            </a:r>
            <a:r>
              <a:rPr lang="en-US" sz="2400" b="1" i="0" u="none" strike="noStrike" baseline="0" dirty="0">
                <a:solidFill>
                  <a:srgbClr val="000000"/>
                </a:solidFill>
                <a:latin typeface="TimesTenLTStd-Bold"/>
              </a:rPr>
              <a:t>b</a:t>
            </a:r>
            <a:r>
              <a:rPr lang="en-US" sz="2400" b="0" i="0" u="none" strike="noStrike" baseline="0" dirty="0">
                <a:solidFill>
                  <a:srgbClr val="000000"/>
                </a:solidFill>
                <a:latin typeface="TimesTenLTStd-Roman"/>
              </a:rPr>
              <a:t>| is merely the repeat distance between adjacent atoms along the highest atomic density direction. For </a:t>
            </a:r>
            <a:r>
              <a:rPr lang="en-US" sz="2400" b="0" dirty="0">
                <a:solidFill>
                  <a:srgbClr val="000000"/>
                </a:solidFill>
                <a:latin typeface="Symbol" panose="05050102010706020507" pitchFamily="18" charset="2"/>
              </a:rPr>
              <a:t>a</a:t>
            </a:r>
            <a:r>
              <a:rPr lang="en-US" sz="2400" b="0" dirty="0">
                <a:solidFill>
                  <a:srgbClr val="000000"/>
                </a:solidFill>
                <a:latin typeface="PearsonMATHPRO01"/>
              </a:rPr>
              <a:t>-</a:t>
            </a:r>
            <a:r>
              <a:rPr lang="en-US" sz="2400" b="0" i="0" u="none" strike="noStrike" baseline="0" dirty="0">
                <a:solidFill>
                  <a:srgbClr val="000000"/>
                </a:solidFill>
                <a:latin typeface="TimesTenLTStd-Roman"/>
              </a:rPr>
              <a:t>Fe, a bcc metal, this distance tends to be along the body diagonal of a unit cell. Fe atoms are in contact along the body diagonal. As a result, the </a:t>
            </a:r>
            <a:r>
              <a:rPr lang="en-IN" sz="2400" b="0" i="0" u="none" strike="noStrike" baseline="0" dirty="0">
                <a:solidFill>
                  <a:srgbClr val="000000"/>
                </a:solidFill>
                <a:latin typeface="TimesTenLTStd-Roman"/>
              </a:rPr>
              <a:t>atomic repeat distance is</a:t>
            </a:r>
          </a:p>
          <a:p>
            <a:pPr algn="just"/>
            <a:r>
              <a:rPr lang="en-IN" sz="2400" b="0" i="1" u="none" strike="noStrike" baseline="0" dirty="0">
                <a:solidFill>
                  <a:srgbClr val="000000"/>
                </a:solidFill>
                <a:latin typeface="TimesTenLTStd-Italic"/>
              </a:rPr>
              <a:t>                    r </a:t>
            </a:r>
            <a:r>
              <a:rPr lang="en-IN" sz="2400" b="0" i="0" u="none" strike="noStrike" baseline="0" dirty="0">
                <a:solidFill>
                  <a:srgbClr val="000000"/>
                </a:solidFill>
                <a:latin typeface="PearsonMATHPRO08"/>
              </a:rPr>
              <a:t>= </a:t>
            </a:r>
            <a:r>
              <a:rPr lang="en-IN" sz="2400" b="0" i="0" u="none" strike="noStrike" baseline="0" dirty="0">
                <a:solidFill>
                  <a:srgbClr val="000000"/>
                </a:solidFill>
                <a:latin typeface="TimesTenLTStd-Roman"/>
              </a:rPr>
              <a:t>2</a:t>
            </a:r>
            <a:r>
              <a:rPr lang="en-IN" sz="2400" b="0" i="1" u="none" strike="noStrike" baseline="0" dirty="0">
                <a:solidFill>
                  <a:srgbClr val="000000"/>
                </a:solidFill>
                <a:latin typeface="TimesTenLTStd-Italic"/>
              </a:rPr>
              <a:t>R</a:t>
            </a:r>
            <a:r>
              <a:rPr lang="en-IN" sz="2400" b="0" i="1" u="none" strike="noStrike" baseline="-25000" dirty="0">
                <a:solidFill>
                  <a:srgbClr val="000000"/>
                </a:solidFill>
                <a:latin typeface="TimesTenLTStd-Italic"/>
              </a:rPr>
              <a:t>Fe</a:t>
            </a:r>
            <a:endParaRPr lang="en-IN" sz="2400" b="0" i="0" u="none" strike="noStrike" baseline="0" dirty="0">
              <a:solidFill>
                <a:srgbClr val="000000"/>
              </a:solidFill>
              <a:latin typeface="TimesTenLTStd-Roman"/>
            </a:endParaRPr>
          </a:p>
          <a:p>
            <a:pPr algn="just"/>
            <a:r>
              <a:rPr lang="en-US" sz="2400" b="0" i="0" u="none" strike="noStrike" baseline="0" dirty="0">
                <a:solidFill>
                  <a:srgbClr val="000000"/>
                </a:solidFill>
                <a:latin typeface="TimesTenLTStd-Roman"/>
              </a:rPr>
              <a:t>It is known that </a:t>
            </a:r>
            <a:r>
              <a:rPr lang="en-US" sz="2400" b="0" i="0" u="none" strike="noStrike" baseline="0" dirty="0" err="1">
                <a:solidFill>
                  <a:srgbClr val="000000"/>
                </a:solidFill>
                <a:latin typeface="TimesTenLTStd-Roman"/>
              </a:rPr>
              <a:t>R</a:t>
            </a:r>
            <a:r>
              <a:rPr lang="en-US" sz="2400" b="0" i="0" u="none" strike="noStrike" baseline="-25000" dirty="0" err="1">
                <a:solidFill>
                  <a:srgbClr val="000000"/>
                </a:solidFill>
                <a:latin typeface="TimesTenLTStd-Roman"/>
              </a:rPr>
              <a:t>Fe</a:t>
            </a:r>
            <a:r>
              <a:rPr lang="en-US" sz="2400" b="0" i="0" u="none" strike="noStrike" baseline="0" dirty="0">
                <a:solidFill>
                  <a:srgbClr val="000000"/>
                </a:solidFill>
                <a:latin typeface="TimesTenLTStd-Roman"/>
              </a:rPr>
              <a:t> = 0.124 nm</a:t>
            </a:r>
          </a:p>
          <a:p>
            <a:pPr algn="just"/>
            <a:r>
              <a:rPr lang="pt-BR" sz="2400" b="0" dirty="0">
                <a:solidFill>
                  <a:srgbClr val="000000"/>
                </a:solidFill>
                <a:latin typeface="MathematicalPiLTStd"/>
              </a:rPr>
              <a:t> </a:t>
            </a:r>
            <a:r>
              <a:rPr lang="en-US" sz="2400" b="0" i="0" u="none" strike="noStrike" baseline="0" dirty="0">
                <a:solidFill>
                  <a:srgbClr val="000000"/>
                </a:solidFill>
                <a:latin typeface="TimesTenLTStd-Roman"/>
              </a:rPr>
              <a:t>|</a:t>
            </a:r>
            <a:r>
              <a:rPr lang="en-US" sz="2400" b="1" i="0" u="none" strike="noStrike" baseline="0" dirty="0">
                <a:solidFill>
                  <a:srgbClr val="000000"/>
                </a:solidFill>
                <a:latin typeface="TimesTenLTStd-Bold"/>
              </a:rPr>
              <a:t>b</a:t>
            </a:r>
            <a:r>
              <a:rPr lang="en-US" sz="2400" b="0" i="0" u="none" strike="noStrike" baseline="0" dirty="0">
                <a:solidFill>
                  <a:srgbClr val="000000"/>
                </a:solidFill>
                <a:latin typeface="TimesTenLTStd-Roman"/>
              </a:rPr>
              <a:t>|</a:t>
            </a:r>
            <a:r>
              <a:rPr lang="pt-BR" sz="2400" b="0" i="0" u="none" strike="noStrike" baseline="0" dirty="0">
                <a:solidFill>
                  <a:srgbClr val="000000"/>
                </a:solidFill>
                <a:latin typeface="MathematicalPiLTStd"/>
              </a:rPr>
              <a:t> </a:t>
            </a:r>
            <a:r>
              <a:rPr lang="pt-BR" sz="2400" b="0" i="0" u="none" strike="noStrike" baseline="0" dirty="0">
                <a:solidFill>
                  <a:srgbClr val="000000"/>
                </a:solidFill>
                <a:latin typeface="PearsonMATHPRO08"/>
              </a:rPr>
              <a:t>= </a:t>
            </a:r>
            <a:r>
              <a:rPr lang="pt-BR" sz="2400" b="0" i="1" u="none" strike="noStrike" baseline="0" dirty="0">
                <a:solidFill>
                  <a:srgbClr val="000000"/>
                </a:solidFill>
                <a:latin typeface="TimesTenLTStd-Italic"/>
              </a:rPr>
              <a:t>r </a:t>
            </a:r>
            <a:r>
              <a:rPr lang="pt-BR" sz="2400" b="0" i="0" u="none" strike="noStrike" baseline="0" dirty="0">
                <a:solidFill>
                  <a:srgbClr val="000000"/>
                </a:solidFill>
                <a:latin typeface="PearsonMATHPRO08"/>
              </a:rPr>
              <a:t>= </a:t>
            </a:r>
            <a:r>
              <a:rPr lang="pt-BR" sz="2400" b="0" i="0" u="none" strike="noStrike" baseline="0" dirty="0">
                <a:solidFill>
                  <a:srgbClr val="000000"/>
                </a:solidFill>
                <a:latin typeface="TimesTenLTStd-Roman"/>
              </a:rPr>
              <a:t>2(0</a:t>
            </a:r>
            <a:r>
              <a:rPr lang="pt-BR" sz="2400" b="0" i="0" u="none" strike="noStrike" baseline="0" dirty="0">
                <a:solidFill>
                  <a:srgbClr val="000000"/>
                </a:solidFill>
                <a:latin typeface="TimesLTStd-Roman"/>
              </a:rPr>
              <a:t>.</a:t>
            </a:r>
            <a:r>
              <a:rPr lang="pt-BR" sz="2400" b="0" i="0" u="none" strike="noStrike" baseline="0" dirty="0">
                <a:solidFill>
                  <a:srgbClr val="000000"/>
                </a:solidFill>
                <a:latin typeface="TimesTenLTStd-Roman"/>
              </a:rPr>
              <a:t>124 nm) </a:t>
            </a:r>
            <a:r>
              <a:rPr lang="pt-BR" sz="2400" b="0" i="0" u="none" strike="noStrike" baseline="0" dirty="0">
                <a:solidFill>
                  <a:srgbClr val="000000"/>
                </a:solidFill>
                <a:latin typeface="PearsonMATHPRO08"/>
              </a:rPr>
              <a:t>= </a:t>
            </a:r>
            <a:r>
              <a:rPr lang="pt-BR" sz="2400" b="0" i="0" u="none" strike="noStrike" baseline="0" dirty="0">
                <a:solidFill>
                  <a:srgbClr val="000000"/>
                </a:solidFill>
                <a:latin typeface="TimesTenLTStd-Roman"/>
              </a:rPr>
              <a:t>0</a:t>
            </a:r>
            <a:r>
              <a:rPr lang="pt-BR" sz="2400" b="0" i="0" u="none" strike="noStrike" baseline="0" dirty="0">
                <a:solidFill>
                  <a:srgbClr val="000000"/>
                </a:solidFill>
                <a:latin typeface="TimesLTStd-Roman"/>
              </a:rPr>
              <a:t>.</a:t>
            </a:r>
            <a:r>
              <a:rPr lang="pt-BR" sz="2400" b="0" i="0" u="none" strike="noStrike" baseline="0" dirty="0">
                <a:solidFill>
                  <a:srgbClr val="000000"/>
                </a:solidFill>
                <a:latin typeface="TimesTenLTStd-Roman"/>
              </a:rPr>
              <a:t>248 nm</a:t>
            </a:r>
          </a:p>
          <a:p>
            <a:pPr algn="just"/>
            <a:endParaRPr lang="pt-BR" sz="2400" b="0" i="0" u="none" strike="noStrike" baseline="0" dirty="0">
              <a:solidFill>
                <a:srgbClr val="000000"/>
              </a:solidFill>
              <a:latin typeface="TimesTenLTStd-Roman"/>
            </a:endParaRPr>
          </a:p>
          <a:p>
            <a:pPr algn="l"/>
            <a:r>
              <a:rPr lang="en-US" sz="2400" b="1" i="0" u="none" strike="noStrike" baseline="0" dirty="0">
                <a:latin typeface="TimesTenLTStd-Bold"/>
              </a:rPr>
              <a:t>(b) </a:t>
            </a:r>
            <a:r>
              <a:rPr lang="en-US" sz="2400" b="0" i="0" u="none" strike="noStrike" baseline="0" dirty="0">
                <a:latin typeface="TimesTenLTStd-Roman"/>
              </a:rPr>
              <a:t>Similarly, the highest atomic density direction in </a:t>
            </a:r>
            <a:r>
              <a:rPr lang="en-US" sz="2400" b="0" i="0" u="none" strike="noStrike" baseline="0" dirty="0" err="1">
                <a:latin typeface="TimesTenLTStd-Roman"/>
              </a:rPr>
              <a:t>fcc</a:t>
            </a:r>
            <a:r>
              <a:rPr lang="en-US" sz="2400" b="0" i="0" u="none" strike="noStrike" baseline="0" dirty="0">
                <a:latin typeface="TimesTenLTStd-Roman"/>
              </a:rPr>
              <a:t> metals such as Al tends to be along the face diagonal of a unit cell. </a:t>
            </a:r>
          </a:p>
          <a:p>
            <a:pPr algn="l"/>
            <a:endParaRPr lang="en-US" sz="2400" b="0" i="0" u="none" strike="noStrike" baseline="0" dirty="0">
              <a:latin typeface="TimesTenLTStd-Roman"/>
            </a:endParaRPr>
          </a:p>
          <a:p>
            <a:pPr algn="l"/>
            <a:r>
              <a:rPr lang="en-US" sz="2400" b="0" i="0" u="none" strike="noStrike" baseline="0" dirty="0">
                <a:solidFill>
                  <a:srgbClr val="000000"/>
                </a:solidFill>
                <a:latin typeface="TimesTenLTStd-Roman"/>
              </a:rPr>
              <a:t>|</a:t>
            </a:r>
            <a:r>
              <a:rPr lang="en-US" sz="2400" b="1" i="0" u="none" strike="noStrike" baseline="0" dirty="0">
                <a:solidFill>
                  <a:srgbClr val="000000"/>
                </a:solidFill>
                <a:latin typeface="TimesTenLTStd-Bold"/>
              </a:rPr>
              <a:t>b</a:t>
            </a:r>
            <a:r>
              <a:rPr lang="en-US" sz="2400" b="0" i="0" u="none" strike="noStrike" baseline="0" dirty="0">
                <a:solidFill>
                  <a:srgbClr val="000000"/>
                </a:solidFill>
                <a:latin typeface="TimesTenLTStd-Roman"/>
              </a:rPr>
              <a:t>|</a:t>
            </a:r>
            <a:r>
              <a:rPr lang="pt-BR" sz="2400" b="0" i="0" u="none" strike="noStrike" baseline="0" dirty="0">
                <a:latin typeface="MathematicalPiLTStd"/>
              </a:rPr>
              <a:t> </a:t>
            </a:r>
            <a:r>
              <a:rPr lang="pt-BR" sz="2400" b="0" i="0" u="none" strike="noStrike" baseline="0" dirty="0">
                <a:latin typeface="PearsonMATHPRO08"/>
              </a:rPr>
              <a:t>= </a:t>
            </a:r>
            <a:r>
              <a:rPr lang="pt-BR" sz="2400" b="0" i="1" u="none" strike="noStrike" baseline="0" dirty="0">
                <a:latin typeface="TimesTenLTStd-Italic"/>
              </a:rPr>
              <a:t>r </a:t>
            </a:r>
            <a:r>
              <a:rPr lang="pt-BR" sz="2400" b="0" i="0" u="none" strike="noStrike" baseline="0" dirty="0">
                <a:latin typeface="PearsonMATHPRO08"/>
              </a:rPr>
              <a:t>= </a:t>
            </a:r>
            <a:r>
              <a:rPr lang="pt-BR" sz="2400" b="0" i="0" u="none" strike="noStrike" baseline="0" dirty="0">
                <a:latin typeface="TimesTenLTStd-Roman"/>
              </a:rPr>
              <a:t>2</a:t>
            </a:r>
            <a:r>
              <a:rPr lang="pt-BR" sz="2400" b="0" i="1" u="none" strike="noStrike" baseline="0" dirty="0">
                <a:latin typeface="TimesTenLTStd-Italic"/>
              </a:rPr>
              <a:t>R</a:t>
            </a:r>
            <a:r>
              <a:rPr lang="pt-BR" sz="2400" b="0" i="0" u="none" strike="noStrike" baseline="-25000" dirty="0">
                <a:latin typeface="TimesTenLTStd-Roman"/>
              </a:rPr>
              <a:t>Al</a:t>
            </a:r>
            <a:r>
              <a:rPr lang="pt-BR" sz="2400" b="0" i="0" u="none" strike="noStrike" baseline="0" dirty="0">
                <a:latin typeface="TimesTenLTStd-Roman"/>
              </a:rPr>
              <a:t> </a:t>
            </a:r>
            <a:r>
              <a:rPr lang="pt-BR" sz="2400" b="0" i="0" u="none" strike="noStrike" baseline="0" dirty="0">
                <a:latin typeface="PearsonMATHPRO08"/>
              </a:rPr>
              <a:t>= </a:t>
            </a:r>
            <a:r>
              <a:rPr lang="pt-BR" sz="2400" b="0" i="0" u="none" strike="noStrike" baseline="0" dirty="0">
                <a:latin typeface="TimesTenLTStd-Roman"/>
              </a:rPr>
              <a:t>2(0.143 nm)</a:t>
            </a:r>
          </a:p>
          <a:p>
            <a:pPr algn="l"/>
            <a:r>
              <a:rPr lang="en-IN" sz="2400" b="0" i="0" u="none" strike="noStrike" baseline="0" dirty="0">
                <a:latin typeface="PearsonMATHPRO08"/>
              </a:rPr>
              <a:t>= </a:t>
            </a:r>
            <a:r>
              <a:rPr lang="en-IN" sz="2400" b="0" i="0" u="none" strike="noStrike" baseline="0" dirty="0">
                <a:latin typeface="TimesTenLTStd-Roman"/>
              </a:rPr>
              <a:t>0.286 nm.</a:t>
            </a:r>
            <a:endParaRPr lang="en-IN" sz="6000" dirty="0"/>
          </a:p>
        </p:txBody>
      </p:sp>
    </p:spTree>
    <p:extLst>
      <p:ext uri="{BB962C8B-B14F-4D97-AF65-F5344CB8AC3E}">
        <p14:creationId xmlns:p14="http://schemas.microsoft.com/office/powerpoint/2010/main" val="202756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D6392B24-DF77-42D6-847E-C3FFFFD799B3}"/>
              </a:ext>
            </a:extLst>
          </p:cNvPr>
          <p:cNvSpPr>
            <a:spLocks noChangeArrowheads="1"/>
          </p:cNvSpPr>
          <p:nvPr/>
        </p:nvSpPr>
        <p:spPr bwMode="auto">
          <a:xfrm>
            <a:off x="2057400" y="762000"/>
            <a:ext cx="81534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0" fontAlgn="base" hangingPunct="0">
              <a:spcBef>
                <a:spcPct val="0"/>
              </a:spcBef>
              <a:spcAft>
                <a:spcPct val="0"/>
              </a:spcAft>
            </a:pPr>
            <a:r>
              <a:rPr lang="en-US" altLang="en-US" sz="2400" dirty="0">
                <a:solidFill>
                  <a:srgbClr val="333399"/>
                </a:solidFill>
                <a:latin typeface="Arial Rounded MT Bold" panose="020B0604020202020204" pitchFamily="34" charset="0"/>
              </a:rPr>
              <a:t>Grain boundaries</a:t>
            </a:r>
            <a:r>
              <a:rPr lang="en-US" altLang="en-US" sz="2400" dirty="0">
                <a:solidFill>
                  <a:srgbClr val="000000"/>
                </a:solidFill>
                <a:latin typeface="Arial Rounded MT Bold" panose="020B0604020202020204" pitchFamily="34" charset="0"/>
              </a:rPr>
              <a:t>:</a:t>
            </a:r>
          </a:p>
          <a:p>
            <a:pPr eaLnBrk="0" fontAlgn="base" hangingPunct="0">
              <a:spcBef>
                <a:spcPct val="0"/>
              </a:spcBef>
              <a:spcAft>
                <a:spcPct val="0"/>
              </a:spcAft>
            </a:pPr>
            <a:r>
              <a:rPr lang="en-US" altLang="en-US" sz="2200" dirty="0">
                <a:solidFill>
                  <a:srgbClr val="000000"/>
                </a:solidFill>
                <a:latin typeface="Arial Rounded MT Bold" panose="020B0604020202020204" pitchFamily="34" charset="0"/>
              </a:rPr>
              <a:t>   •  are boundaries between crystals.</a:t>
            </a:r>
          </a:p>
          <a:p>
            <a:pPr eaLnBrk="0" fontAlgn="base" hangingPunct="0">
              <a:spcBef>
                <a:spcPct val="0"/>
              </a:spcBef>
              <a:spcAft>
                <a:spcPct val="0"/>
              </a:spcAft>
            </a:pPr>
            <a:r>
              <a:rPr lang="en-US" altLang="en-US" sz="2200" dirty="0">
                <a:solidFill>
                  <a:srgbClr val="000000"/>
                </a:solidFill>
                <a:latin typeface="Arial Rounded MT Bold" panose="020B0604020202020204" pitchFamily="34" charset="0"/>
              </a:rPr>
              <a:t>   •  are produced by the solidification process.</a:t>
            </a:r>
          </a:p>
          <a:p>
            <a:pPr eaLnBrk="0" fontAlgn="base" hangingPunct="0">
              <a:spcBef>
                <a:spcPct val="0"/>
              </a:spcBef>
              <a:spcAft>
                <a:spcPct val="0"/>
              </a:spcAft>
            </a:pPr>
            <a:r>
              <a:rPr lang="en-US" altLang="en-US" sz="2200" dirty="0">
                <a:solidFill>
                  <a:srgbClr val="000000"/>
                </a:solidFill>
                <a:latin typeface="Arial Rounded MT Bold" panose="020B0604020202020204" pitchFamily="34" charset="0"/>
              </a:rPr>
              <a:t>   •  have a change in crystal orientation across them.</a:t>
            </a:r>
          </a:p>
          <a:p>
            <a:pPr eaLnBrk="0" fontAlgn="base" hangingPunct="0">
              <a:spcBef>
                <a:spcPct val="0"/>
              </a:spcBef>
              <a:spcAft>
                <a:spcPct val="0"/>
              </a:spcAft>
            </a:pPr>
            <a:r>
              <a:rPr lang="en-US" altLang="en-US" sz="2200" dirty="0">
                <a:solidFill>
                  <a:srgbClr val="000000"/>
                </a:solidFill>
                <a:latin typeface="Arial Rounded MT Bold" panose="020B0604020202020204" pitchFamily="34" charset="0"/>
              </a:rPr>
              <a:t>   •  impede dislocation motion.</a:t>
            </a:r>
            <a:endParaRPr lang="en-US" altLang="en-US" sz="2200" i="1" dirty="0">
              <a:solidFill>
                <a:srgbClr val="000000"/>
              </a:solidFill>
              <a:latin typeface="Arial Rounded MT Bold" panose="020B0604020202020204" pitchFamily="34" charset="0"/>
            </a:endParaRPr>
          </a:p>
        </p:txBody>
      </p:sp>
      <p:pic>
        <p:nvPicPr>
          <p:cNvPr id="15364" name="Picture 4">
            <a:extLst>
              <a:ext uri="{FF2B5EF4-FFF2-40B4-BE49-F238E27FC236}">
                <a16:creationId xmlns:a16="http://schemas.microsoft.com/office/drawing/2014/main" id="{BCB03447-9167-41F6-A749-E6C29DE12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1314" y="2847584"/>
            <a:ext cx="45974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5" name="Picture 5">
            <a:extLst>
              <a:ext uri="{FF2B5EF4-FFF2-40B4-BE49-F238E27FC236}">
                <a16:creationId xmlns:a16="http://schemas.microsoft.com/office/drawing/2014/main" id="{2743B05D-AACC-46D5-8EAE-30526B1EA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692401"/>
            <a:ext cx="3200400" cy="307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6" name="Rectangle 6">
            <a:extLst>
              <a:ext uri="{FF2B5EF4-FFF2-40B4-BE49-F238E27FC236}">
                <a16:creationId xmlns:a16="http://schemas.microsoft.com/office/drawing/2014/main" id="{7F2AB761-6435-4956-B731-8E629DD2E05D}"/>
              </a:ext>
            </a:extLst>
          </p:cNvPr>
          <p:cNvSpPr>
            <a:spLocks noChangeArrowheads="1"/>
          </p:cNvSpPr>
          <p:nvPr/>
        </p:nvSpPr>
        <p:spPr bwMode="auto">
          <a:xfrm>
            <a:off x="1611314" y="2463801"/>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z="2400" dirty="0">
                <a:solidFill>
                  <a:srgbClr val="000000"/>
                </a:solidFill>
                <a:latin typeface="Arial Rounded MT Bold" panose="020B0604020202020204" pitchFamily="34" charset="0"/>
              </a:rPr>
              <a:t>Schematic</a:t>
            </a:r>
          </a:p>
        </p:txBody>
      </p:sp>
      <p:sp>
        <p:nvSpPr>
          <p:cNvPr id="15371" name="Rectangle 11">
            <a:extLst>
              <a:ext uri="{FF2B5EF4-FFF2-40B4-BE49-F238E27FC236}">
                <a16:creationId xmlns:a16="http://schemas.microsoft.com/office/drawing/2014/main" id="{7AD9364B-BD88-4FD3-83AE-589F3F3E0CAB}"/>
              </a:ext>
            </a:extLst>
          </p:cNvPr>
          <p:cNvSpPr>
            <a:spLocks noChangeArrowheads="1"/>
          </p:cNvSpPr>
          <p:nvPr/>
        </p:nvSpPr>
        <p:spPr bwMode="auto">
          <a:xfrm>
            <a:off x="7010400" y="2362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en-US" altLang="en-US" sz="2400" dirty="0">
                <a:solidFill>
                  <a:srgbClr val="000000"/>
                </a:solidFill>
                <a:latin typeface="Arial Rounded MT Bold" panose="020B0604020202020204" pitchFamily="34" charset="0"/>
              </a:rPr>
              <a:t>Metal Ingot</a:t>
            </a:r>
          </a:p>
        </p:txBody>
      </p:sp>
      <p:sp>
        <p:nvSpPr>
          <p:cNvPr id="15372" name="Rectangle 12">
            <a:extLst>
              <a:ext uri="{FF2B5EF4-FFF2-40B4-BE49-F238E27FC236}">
                <a16:creationId xmlns:a16="http://schemas.microsoft.com/office/drawing/2014/main" id="{7B9BA223-D382-4D01-8360-782009C1991D}"/>
              </a:ext>
            </a:extLst>
          </p:cNvPr>
          <p:cNvSpPr>
            <a:spLocks noGrp="1" noChangeArrowheads="1"/>
          </p:cNvSpPr>
          <p:nvPr>
            <p:ph type="title" idx="4294967295"/>
          </p:nvPr>
        </p:nvSpPr>
        <p:spPr>
          <a:xfrm>
            <a:off x="2428854" y="76200"/>
            <a:ext cx="9163092" cy="492443"/>
          </a:xfrm>
        </p:spPr>
        <p:txBody>
          <a:bodyPr/>
          <a:lstStyle/>
          <a:p>
            <a:pPr algn="ctr"/>
            <a:r>
              <a:rPr lang="en-US" altLang="en-US" sz="3200" dirty="0"/>
              <a:t>Surface Defects:  GRAIN BOUNDARIES</a:t>
            </a:r>
          </a:p>
        </p:txBody>
      </p:sp>
      <p:sp>
        <p:nvSpPr>
          <p:cNvPr id="3" name="TextBox 2">
            <a:extLst>
              <a:ext uri="{FF2B5EF4-FFF2-40B4-BE49-F238E27FC236}">
                <a16:creationId xmlns:a16="http://schemas.microsoft.com/office/drawing/2014/main" id="{30BA9AB8-7084-FDF3-2B75-AA4287BF5370}"/>
              </a:ext>
            </a:extLst>
          </p:cNvPr>
          <p:cNvSpPr txBox="1"/>
          <p:nvPr/>
        </p:nvSpPr>
        <p:spPr>
          <a:xfrm>
            <a:off x="457200" y="5638800"/>
            <a:ext cx="11277600" cy="1200329"/>
          </a:xfrm>
          <a:prstGeom prst="rect">
            <a:avLst/>
          </a:prstGeom>
          <a:noFill/>
        </p:spPr>
        <p:txBody>
          <a:bodyPr wrap="square">
            <a:spAutoFit/>
          </a:bodyPr>
          <a:lstStyle/>
          <a:p>
            <a:pPr algn="just"/>
            <a:r>
              <a:rPr lang="en-US" sz="2400" dirty="0"/>
              <a:t>The most important planar defect for our consideration occurs at the grain boundary, the region between two adjacent single crystals, or grains. In the most common planar defect, the grains meeting at the boundary have different orientations.</a:t>
            </a:r>
            <a:endParaRPr lang="en-I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F2DF-D098-5F2F-166D-9D9577F3328A}"/>
              </a:ext>
            </a:extLst>
          </p:cNvPr>
          <p:cNvSpPr>
            <a:spLocks noGrp="1"/>
          </p:cNvSpPr>
          <p:nvPr>
            <p:ph type="title"/>
          </p:nvPr>
        </p:nvSpPr>
        <p:spPr>
          <a:xfrm>
            <a:off x="1976941" y="324993"/>
            <a:ext cx="9163092" cy="677108"/>
          </a:xfrm>
        </p:spPr>
        <p:txBody>
          <a:bodyPr/>
          <a:lstStyle/>
          <a:p>
            <a:pPr algn="ctr"/>
            <a:r>
              <a:rPr lang="en-US" dirty="0"/>
              <a:t>Surface Defects</a:t>
            </a:r>
            <a:endParaRPr lang="en-IN" dirty="0"/>
          </a:p>
        </p:txBody>
      </p:sp>
      <p:pic>
        <p:nvPicPr>
          <p:cNvPr id="5" name="Picture 4">
            <a:extLst>
              <a:ext uri="{FF2B5EF4-FFF2-40B4-BE49-F238E27FC236}">
                <a16:creationId xmlns:a16="http://schemas.microsoft.com/office/drawing/2014/main" id="{047823CC-D7C5-7551-57FD-9E6E9BB43445}"/>
              </a:ext>
            </a:extLst>
          </p:cNvPr>
          <p:cNvPicPr>
            <a:picLocks noChangeAspect="1"/>
          </p:cNvPicPr>
          <p:nvPr/>
        </p:nvPicPr>
        <p:blipFill>
          <a:blip r:embed="rId2"/>
          <a:stretch>
            <a:fillRect/>
          </a:stretch>
        </p:blipFill>
        <p:spPr>
          <a:xfrm>
            <a:off x="3200400" y="1600200"/>
            <a:ext cx="5046634" cy="2840621"/>
          </a:xfrm>
          <a:prstGeom prst="rect">
            <a:avLst/>
          </a:prstGeom>
        </p:spPr>
      </p:pic>
      <p:sp>
        <p:nvSpPr>
          <p:cNvPr id="7" name="TextBox 6">
            <a:extLst>
              <a:ext uri="{FF2B5EF4-FFF2-40B4-BE49-F238E27FC236}">
                <a16:creationId xmlns:a16="http://schemas.microsoft.com/office/drawing/2014/main" id="{26E8661F-E0EA-A57A-2F19-F0351460096B}"/>
              </a:ext>
            </a:extLst>
          </p:cNvPr>
          <p:cNvSpPr txBox="1"/>
          <p:nvPr/>
        </p:nvSpPr>
        <p:spPr>
          <a:xfrm>
            <a:off x="1447800" y="4724400"/>
            <a:ext cx="9539833" cy="1569660"/>
          </a:xfrm>
          <a:prstGeom prst="rect">
            <a:avLst/>
          </a:prstGeom>
          <a:noFill/>
        </p:spPr>
        <p:txBody>
          <a:bodyPr wrap="square">
            <a:spAutoFit/>
          </a:bodyPr>
          <a:lstStyle/>
          <a:p>
            <a:pPr algn="just"/>
            <a:r>
              <a:rPr lang="en-US" sz="2400" dirty="0"/>
              <a:t>A </a:t>
            </a:r>
            <a:r>
              <a:rPr lang="en-US" sz="2400" b="1" dirty="0"/>
              <a:t>twin boundary</a:t>
            </a:r>
            <a:r>
              <a:rPr lang="en-US" sz="2400" dirty="0"/>
              <a:t>, separates two crystalline regions that are, structurally, mirror images of each other. This highly symmetrical discontinuity in structure can be produced by deformation (e.g., in bcc and hcp metals) and by annealing (e.g., in </a:t>
            </a:r>
            <a:r>
              <a:rPr lang="en-US" sz="2400" dirty="0" err="1"/>
              <a:t>fcc</a:t>
            </a:r>
            <a:r>
              <a:rPr lang="en-US" sz="2400" dirty="0"/>
              <a:t> metals).</a:t>
            </a:r>
            <a:endParaRPr lang="en-IN" sz="2400" dirty="0"/>
          </a:p>
        </p:txBody>
      </p:sp>
    </p:spTree>
    <p:extLst>
      <p:ext uri="{BB962C8B-B14F-4D97-AF65-F5344CB8AC3E}">
        <p14:creationId xmlns:p14="http://schemas.microsoft.com/office/powerpoint/2010/main" val="1031000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D6FD-F56B-C881-B249-F017CB178147}"/>
              </a:ext>
            </a:extLst>
          </p:cNvPr>
          <p:cNvSpPr>
            <a:spLocks noGrp="1"/>
          </p:cNvSpPr>
          <p:nvPr>
            <p:ph type="title"/>
          </p:nvPr>
        </p:nvSpPr>
        <p:spPr>
          <a:xfrm>
            <a:off x="1981200" y="53400"/>
            <a:ext cx="9163092" cy="677108"/>
          </a:xfrm>
        </p:spPr>
        <p:txBody>
          <a:bodyPr/>
          <a:lstStyle/>
          <a:p>
            <a:pPr algn="ctr"/>
            <a:r>
              <a:rPr lang="en-US" dirty="0"/>
              <a:t>Effect of Grain Boundaries</a:t>
            </a:r>
            <a:endParaRPr lang="en-IN" dirty="0"/>
          </a:p>
        </p:txBody>
      </p:sp>
      <p:sp>
        <p:nvSpPr>
          <p:cNvPr id="3" name="Text Placeholder 2">
            <a:extLst>
              <a:ext uri="{FF2B5EF4-FFF2-40B4-BE49-F238E27FC236}">
                <a16:creationId xmlns:a16="http://schemas.microsoft.com/office/drawing/2014/main" id="{7FEBAC30-F914-50D2-10BD-85B1597429C5}"/>
              </a:ext>
            </a:extLst>
          </p:cNvPr>
          <p:cNvSpPr>
            <a:spLocks noGrp="1"/>
          </p:cNvSpPr>
          <p:nvPr>
            <p:ph type="body" idx="1"/>
          </p:nvPr>
        </p:nvSpPr>
        <p:spPr>
          <a:xfrm>
            <a:off x="647700" y="1295400"/>
            <a:ext cx="10896600" cy="5601533"/>
          </a:xfrm>
        </p:spPr>
        <p:txBody>
          <a:bodyPr/>
          <a:lstStyle/>
          <a:p>
            <a:pPr algn="just" fontAlgn="ctr"/>
            <a:r>
              <a:rPr lang="en-US" sz="2800" b="0" i="0" dirty="0">
                <a:solidFill>
                  <a:srgbClr val="001D35"/>
                </a:solidFill>
                <a:effectLst/>
                <a:latin typeface="Google Sans"/>
              </a:rPr>
              <a:t>Grain boundaries affect the properties of metals in several ways:</a:t>
            </a:r>
          </a:p>
          <a:p>
            <a:pPr algn="just" fontAlgn="ctr"/>
            <a:endParaRPr lang="en-US" sz="2800" b="0" i="0" dirty="0">
              <a:solidFill>
                <a:srgbClr val="001D35"/>
              </a:solidFill>
              <a:effectLst/>
              <a:latin typeface="Google Sans"/>
            </a:endParaRPr>
          </a:p>
          <a:p>
            <a:pPr marL="457200" indent="-457200" algn="just">
              <a:buFont typeface="Arial" panose="020B0604020202020204" pitchFamily="34" charset="0"/>
              <a:buChar char="•"/>
            </a:pPr>
            <a:r>
              <a:rPr lang="en-US" sz="2800" i="0" dirty="0">
                <a:solidFill>
                  <a:srgbClr val="001D35"/>
                </a:solidFill>
                <a:effectLst/>
                <a:latin typeface="Google Sans"/>
              </a:rPr>
              <a:t>Electrical resistivity: </a:t>
            </a:r>
            <a:r>
              <a:rPr lang="en-US" sz="2800" b="0" i="0" dirty="0">
                <a:solidFill>
                  <a:srgbClr val="001D35"/>
                </a:solidFill>
                <a:effectLst/>
                <a:latin typeface="Google Sans"/>
              </a:rPr>
              <a:t>Grain boundaries increase the electrical resistivity of metals because of their distinct atomic arrangement. </a:t>
            </a:r>
          </a:p>
          <a:p>
            <a:pPr marL="457200" indent="-457200" algn="just">
              <a:buFont typeface="Arial" panose="020B0604020202020204" pitchFamily="34" charset="0"/>
              <a:buChar char="•"/>
            </a:pPr>
            <a:r>
              <a:rPr lang="en-US" sz="2800" i="0" dirty="0">
                <a:solidFill>
                  <a:srgbClr val="001D35"/>
                </a:solidFill>
                <a:effectLst/>
                <a:latin typeface="Google Sans"/>
              </a:rPr>
              <a:t>Mechanical properties :</a:t>
            </a:r>
          </a:p>
          <a:p>
            <a:pPr marL="457200" indent="-457200" algn="just" fontAlgn="ctr">
              <a:buFont typeface="Arial" panose="020B0604020202020204" pitchFamily="34" charset="0"/>
              <a:buChar char="•"/>
            </a:pPr>
            <a:r>
              <a:rPr lang="en-US" sz="2800" i="0" dirty="0">
                <a:solidFill>
                  <a:srgbClr val="001D35"/>
                </a:solidFill>
                <a:effectLst/>
                <a:latin typeface="Google Sans"/>
              </a:rPr>
              <a:t>Strength</a:t>
            </a:r>
            <a:r>
              <a:rPr lang="en-US" sz="2800" b="0" i="0" dirty="0">
                <a:solidFill>
                  <a:srgbClr val="001D35"/>
                </a:solidFill>
                <a:effectLst/>
                <a:latin typeface="Google Sans"/>
              </a:rPr>
              <a:t>: Grain boundaries restrict dislocation movement, which increases a material's strength. Smaller grains have a higher surface area-to-volume ratio, which means more grain boundaries and a stronger metal. </a:t>
            </a:r>
          </a:p>
          <a:p>
            <a:pPr marL="457200" indent="-457200" algn="just" fontAlgn="ctr">
              <a:buFont typeface="Arial" panose="020B0604020202020204" pitchFamily="34" charset="0"/>
              <a:buChar char="•"/>
            </a:pPr>
            <a:r>
              <a:rPr lang="en-US" sz="2800" i="0" dirty="0">
                <a:solidFill>
                  <a:srgbClr val="001D35"/>
                </a:solidFill>
                <a:effectLst/>
                <a:latin typeface="Google Sans"/>
              </a:rPr>
              <a:t>Ductility</a:t>
            </a:r>
            <a:r>
              <a:rPr lang="en-US" sz="2800" b="0" i="0" dirty="0">
                <a:solidFill>
                  <a:srgbClr val="001D35"/>
                </a:solidFill>
                <a:effectLst/>
                <a:latin typeface="Google Sans"/>
              </a:rPr>
              <a:t>: Smaller grains have more grain boundaries, which impede dislocation movement and make the material less ductile. </a:t>
            </a:r>
          </a:p>
          <a:p>
            <a:pPr marL="457200" indent="-457200" algn="just">
              <a:buFont typeface="Arial" panose="020B0604020202020204" pitchFamily="34" charset="0"/>
              <a:buChar char="•"/>
            </a:pPr>
            <a:r>
              <a:rPr lang="en-US" sz="2800" i="0" dirty="0">
                <a:solidFill>
                  <a:srgbClr val="001D35"/>
                </a:solidFill>
                <a:effectLst/>
                <a:latin typeface="Google Sans"/>
              </a:rPr>
              <a:t>Corrosion resistance</a:t>
            </a:r>
            <a:r>
              <a:rPr lang="en-US" sz="2800" b="0" i="0" dirty="0">
                <a:solidFill>
                  <a:srgbClr val="001D35"/>
                </a:solidFill>
                <a:effectLst/>
                <a:latin typeface="Google Sans"/>
              </a:rPr>
              <a:t>: Grain boundary engineering can improve the corrosion resistance of cold rolled steel. </a:t>
            </a:r>
          </a:p>
        </p:txBody>
      </p:sp>
    </p:spTree>
    <p:extLst>
      <p:ext uri="{BB962C8B-B14F-4D97-AF65-F5344CB8AC3E}">
        <p14:creationId xmlns:p14="http://schemas.microsoft.com/office/powerpoint/2010/main" val="356968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 Box 6"/>
          <p:cNvSpPr txBox="1">
            <a:spLocks noChangeArrowheads="1"/>
          </p:cNvSpPr>
          <p:nvPr/>
        </p:nvSpPr>
        <p:spPr bwMode="auto">
          <a:xfrm>
            <a:off x="2286001" y="1447801"/>
            <a:ext cx="6358759" cy="1200329"/>
          </a:xfrm>
          <a:prstGeom prst="rect">
            <a:avLst/>
          </a:prstGeom>
          <a:noFill/>
          <a:ln w="9525" algn="ctr">
            <a:noFill/>
            <a:miter lim="800000"/>
            <a:headEnd/>
            <a:tailEnd/>
          </a:ln>
          <a:effectLst/>
        </p:spPr>
        <p:txBody>
          <a:bodyPr wrap="square">
            <a:spAutoFit/>
          </a:bodyPr>
          <a:lstStyle/>
          <a:p>
            <a:pPr algn="just"/>
            <a:r>
              <a:rPr lang="en-US" sz="3600" i="1" dirty="0">
                <a:cs typeface="Times New Roman" pitchFamily="18" charset="0"/>
                <a:sym typeface="Symbol" pitchFamily="18" charset="2"/>
              </a:rPr>
              <a:t>•</a:t>
            </a:r>
            <a:r>
              <a:rPr lang="en-US" sz="3600" i="1" dirty="0">
                <a:cs typeface="Times New Roman" pitchFamily="18" charset="0"/>
              </a:rPr>
              <a:t> </a:t>
            </a:r>
            <a:r>
              <a:rPr lang="en-US" sz="3600" dirty="0">
                <a:cs typeface="Times New Roman" pitchFamily="18" charset="0"/>
              </a:rPr>
              <a:t>The "right" atoms in "wrong" places.  </a:t>
            </a:r>
          </a:p>
        </p:txBody>
      </p:sp>
      <p:sp>
        <p:nvSpPr>
          <p:cNvPr id="13319" name="Text Box 7"/>
          <p:cNvSpPr txBox="1">
            <a:spLocks noChangeArrowheads="1"/>
          </p:cNvSpPr>
          <p:nvPr/>
        </p:nvSpPr>
        <p:spPr bwMode="auto">
          <a:xfrm>
            <a:off x="2197569" y="3235779"/>
            <a:ext cx="6447190" cy="1200329"/>
          </a:xfrm>
          <a:prstGeom prst="rect">
            <a:avLst/>
          </a:prstGeom>
          <a:noFill/>
          <a:ln w="9525" algn="ctr">
            <a:noFill/>
            <a:miter lim="800000"/>
            <a:headEnd/>
            <a:tailEnd/>
          </a:ln>
          <a:effectLst/>
        </p:spPr>
        <p:txBody>
          <a:bodyPr wrap="square">
            <a:spAutoFit/>
          </a:bodyPr>
          <a:lstStyle/>
          <a:p>
            <a:r>
              <a:rPr lang="en-US" sz="3600" dirty="0">
                <a:sym typeface="Symbol" pitchFamily="18" charset="2"/>
              </a:rPr>
              <a:t>•</a:t>
            </a:r>
            <a:r>
              <a:rPr lang="en-US" sz="3600" dirty="0"/>
              <a:t> </a:t>
            </a:r>
            <a:r>
              <a:rPr lang="en-US" sz="3600" dirty="0">
                <a:cs typeface="Times New Roman" pitchFamily="18" charset="0"/>
              </a:rPr>
              <a:t>"Wrong" atoms in "right" or "wrong" places. </a:t>
            </a:r>
          </a:p>
        </p:txBody>
      </p:sp>
      <p:sp>
        <p:nvSpPr>
          <p:cNvPr id="13320" name="Text Box 8"/>
          <p:cNvSpPr txBox="1">
            <a:spLocks noChangeArrowheads="1"/>
          </p:cNvSpPr>
          <p:nvPr/>
        </p:nvSpPr>
        <p:spPr bwMode="auto">
          <a:xfrm>
            <a:off x="2286000" y="5257801"/>
            <a:ext cx="4038600" cy="646331"/>
          </a:xfrm>
          <a:prstGeom prst="rect">
            <a:avLst/>
          </a:prstGeom>
          <a:noFill/>
          <a:ln w="9525" algn="ctr">
            <a:noFill/>
            <a:miter lim="800000"/>
            <a:headEnd/>
            <a:tailEnd/>
          </a:ln>
          <a:effectLst/>
        </p:spPr>
        <p:txBody>
          <a:bodyPr wrap="square">
            <a:spAutoFit/>
          </a:bodyPr>
          <a:lstStyle/>
          <a:p>
            <a:r>
              <a:rPr lang="en-US" sz="3600" dirty="0">
                <a:sym typeface="Symbol" pitchFamily="18" charset="2"/>
              </a:rPr>
              <a:t>•</a:t>
            </a:r>
            <a:r>
              <a:rPr lang="en-US" sz="3600" dirty="0"/>
              <a:t> </a:t>
            </a:r>
            <a:r>
              <a:rPr lang="en-US" sz="3600" dirty="0">
                <a:cs typeface="Times New Roman" pitchFamily="18" charset="0"/>
              </a:rPr>
              <a:t>Missing atoms.</a:t>
            </a:r>
          </a:p>
        </p:txBody>
      </p:sp>
      <p:sp>
        <p:nvSpPr>
          <p:cNvPr id="8" name="TextBox 7"/>
          <p:cNvSpPr txBox="1"/>
          <p:nvPr/>
        </p:nvSpPr>
        <p:spPr>
          <a:xfrm>
            <a:off x="1794164" y="609601"/>
            <a:ext cx="3047999" cy="646331"/>
          </a:xfrm>
          <a:prstGeom prst="rect">
            <a:avLst/>
          </a:prstGeom>
          <a:noFill/>
        </p:spPr>
        <p:txBody>
          <a:bodyPr wrap="square" rtlCol="0">
            <a:spAutoFit/>
          </a:bodyPr>
          <a:lstStyle/>
          <a:p>
            <a:r>
              <a:rPr lang="en-IN" sz="3600" b="1" dirty="0"/>
              <a:t>Introduction</a:t>
            </a:r>
          </a:p>
        </p:txBody>
      </p:sp>
      <p:grpSp>
        <p:nvGrpSpPr>
          <p:cNvPr id="9" name="Group 49">
            <a:extLst>
              <a:ext uri="{FF2B5EF4-FFF2-40B4-BE49-F238E27FC236}">
                <a16:creationId xmlns:a16="http://schemas.microsoft.com/office/drawing/2014/main" id="{FE11D68E-6365-ADE7-B8D6-11C836A5E3EE}"/>
              </a:ext>
            </a:extLst>
          </p:cNvPr>
          <p:cNvGrpSpPr>
            <a:grpSpLocks/>
          </p:cNvGrpSpPr>
          <p:nvPr/>
        </p:nvGrpSpPr>
        <p:grpSpPr bwMode="auto">
          <a:xfrm>
            <a:off x="8932073" y="1460381"/>
            <a:ext cx="1295400" cy="1066800"/>
            <a:chOff x="4080" y="1583"/>
            <a:chExt cx="384" cy="385"/>
          </a:xfrm>
        </p:grpSpPr>
        <p:sp>
          <p:nvSpPr>
            <p:cNvPr id="10" name="Rectangle 29">
              <a:extLst>
                <a:ext uri="{FF2B5EF4-FFF2-40B4-BE49-F238E27FC236}">
                  <a16:creationId xmlns:a16="http://schemas.microsoft.com/office/drawing/2014/main" id="{8CE6B260-00BF-0C72-82A8-2636E0582C7C}"/>
                </a:ext>
              </a:extLst>
            </p:cNvPr>
            <p:cNvSpPr>
              <a:spLocks noChangeArrowheads="1"/>
            </p:cNvSpPr>
            <p:nvPr/>
          </p:nvSpPr>
          <p:spPr bwMode="auto">
            <a:xfrm>
              <a:off x="4080" y="1584"/>
              <a:ext cx="384" cy="384"/>
            </a:xfrm>
            <a:prstGeom prst="rect">
              <a:avLst/>
            </a:prstGeom>
            <a:solidFill>
              <a:srgbClr val="CCECFF"/>
            </a:solidFill>
            <a:ln w="9525" algn="ctr">
              <a:noFill/>
              <a:miter lim="800000"/>
              <a:headEnd/>
              <a:tailEnd/>
            </a:ln>
            <a:effectLst/>
          </p:spPr>
          <p:txBody>
            <a:bodyPr wrap="none" anchor="ctr">
              <a:spAutoFit/>
            </a:bodyPr>
            <a:lstStyle/>
            <a:p>
              <a:endParaRPr lang="en-US"/>
            </a:p>
          </p:txBody>
        </p:sp>
        <p:grpSp>
          <p:nvGrpSpPr>
            <p:cNvPr id="11" name="Group 11">
              <a:extLst>
                <a:ext uri="{FF2B5EF4-FFF2-40B4-BE49-F238E27FC236}">
                  <a16:creationId xmlns:a16="http://schemas.microsoft.com/office/drawing/2014/main" id="{A78F8AE3-080B-7534-EB4B-5BE1D70B8B1A}"/>
                </a:ext>
              </a:extLst>
            </p:cNvPr>
            <p:cNvGrpSpPr>
              <a:grpSpLocks noChangeAspect="1"/>
            </p:cNvGrpSpPr>
            <p:nvPr/>
          </p:nvGrpSpPr>
          <p:grpSpPr bwMode="auto">
            <a:xfrm>
              <a:off x="4080" y="1583"/>
              <a:ext cx="374" cy="373"/>
              <a:chOff x="2496" y="2446"/>
              <a:chExt cx="1488" cy="1486"/>
            </a:xfrm>
          </p:grpSpPr>
          <p:sp>
            <p:nvSpPr>
              <p:cNvPr id="12" name="Oval 12">
                <a:extLst>
                  <a:ext uri="{FF2B5EF4-FFF2-40B4-BE49-F238E27FC236}">
                    <a16:creationId xmlns:a16="http://schemas.microsoft.com/office/drawing/2014/main" id="{4D55187F-6546-D75F-D65B-A70A131A1B8C}"/>
                  </a:ext>
                </a:extLst>
              </p:cNvPr>
              <p:cNvSpPr>
                <a:spLocks noChangeAspect="1" noChangeArrowheads="1"/>
              </p:cNvSpPr>
              <p:nvPr/>
            </p:nvSpPr>
            <p:spPr bwMode="auto">
              <a:xfrm>
                <a:off x="2496" y="2449"/>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13" name="Oval 13">
                <a:extLst>
                  <a:ext uri="{FF2B5EF4-FFF2-40B4-BE49-F238E27FC236}">
                    <a16:creationId xmlns:a16="http://schemas.microsoft.com/office/drawing/2014/main" id="{A0A5D92A-5490-3E60-8244-C9F433E7F6FA}"/>
                  </a:ext>
                </a:extLst>
              </p:cNvPr>
              <p:cNvSpPr>
                <a:spLocks noChangeAspect="1" noChangeArrowheads="1"/>
              </p:cNvSpPr>
              <p:nvPr/>
            </p:nvSpPr>
            <p:spPr bwMode="auto">
              <a:xfrm>
                <a:off x="2880" y="2446"/>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14" name="Oval 14">
                <a:extLst>
                  <a:ext uri="{FF2B5EF4-FFF2-40B4-BE49-F238E27FC236}">
                    <a16:creationId xmlns:a16="http://schemas.microsoft.com/office/drawing/2014/main" id="{6751A2D4-2F67-7ADC-5A77-322021FF2AA6}"/>
                  </a:ext>
                </a:extLst>
              </p:cNvPr>
              <p:cNvSpPr>
                <a:spLocks noChangeAspect="1" noChangeArrowheads="1"/>
              </p:cNvSpPr>
              <p:nvPr/>
            </p:nvSpPr>
            <p:spPr bwMode="auto">
              <a:xfrm>
                <a:off x="3264" y="2446"/>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15" name="Oval 15">
                <a:extLst>
                  <a:ext uri="{FF2B5EF4-FFF2-40B4-BE49-F238E27FC236}">
                    <a16:creationId xmlns:a16="http://schemas.microsoft.com/office/drawing/2014/main" id="{1E5E2646-E88C-7FBB-2D35-4D1644B86438}"/>
                  </a:ext>
                </a:extLst>
              </p:cNvPr>
              <p:cNvSpPr>
                <a:spLocks noChangeAspect="1" noChangeArrowheads="1"/>
              </p:cNvSpPr>
              <p:nvPr/>
            </p:nvSpPr>
            <p:spPr bwMode="auto">
              <a:xfrm>
                <a:off x="3648" y="2446"/>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16" name="Oval 16">
                <a:extLst>
                  <a:ext uri="{FF2B5EF4-FFF2-40B4-BE49-F238E27FC236}">
                    <a16:creationId xmlns:a16="http://schemas.microsoft.com/office/drawing/2014/main" id="{AEE817C7-B7DD-AD9B-4056-1AE603A4996D}"/>
                  </a:ext>
                </a:extLst>
              </p:cNvPr>
              <p:cNvSpPr>
                <a:spLocks noChangeAspect="1" noChangeArrowheads="1"/>
              </p:cNvSpPr>
              <p:nvPr/>
            </p:nvSpPr>
            <p:spPr bwMode="auto">
              <a:xfrm>
                <a:off x="2496" y="2830"/>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17" name="Oval 17">
                <a:extLst>
                  <a:ext uri="{FF2B5EF4-FFF2-40B4-BE49-F238E27FC236}">
                    <a16:creationId xmlns:a16="http://schemas.microsoft.com/office/drawing/2014/main" id="{9A2CF6E9-64BD-0847-A1C8-7F6682F3F320}"/>
                  </a:ext>
                </a:extLst>
              </p:cNvPr>
              <p:cNvSpPr>
                <a:spLocks noChangeAspect="1" noChangeArrowheads="1"/>
              </p:cNvSpPr>
              <p:nvPr/>
            </p:nvSpPr>
            <p:spPr bwMode="auto">
              <a:xfrm>
                <a:off x="3264" y="2830"/>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18" name="Oval 18">
                <a:extLst>
                  <a:ext uri="{FF2B5EF4-FFF2-40B4-BE49-F238E27FC236}">
                    <a16:creationId xmlns:a16="http://schemas.microsoft.com/office/drawing/2014/main" id="{C61AF7EB-0629-A5DF-4C81-93DCC0F521C9}"/>
                  </a:ext>
                </a:extLst>
              </p:cNvPr>
              <p:cNvSpPr>
                <a:spLocks noChangeAspect="1" noChangeArrowheads="1"/>
              </p:cNvSpPr>
              <p:nvPr/>
            </p:nvSpPr>
            <p:spPr bwMode="auto">
              <a:xfrm>
                <a:off x="3648" y="2830"/>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19" name="Oval 19">
                <a:extLst>
                  <a:ext uri="{FF2B5EF4-FFF2-40B4-BE49-F238E27FC236}">
                    <a16:creationId xmlns:a16="http://schemas.microsoft.com/office/drawing/2014/main" id="{58E01CE5-D98E-0968-8FA2-FB887086F8E4}"/>
                  </a:ext>
                </a:extLst>
              </p:cNvPr>
              <p:cNvSpPr>
                <a:spLocks noChangeAspect="1" noChangeArrowheads="1"/>
              </p:cNvSpPr>
              <p:nvPr/>
            </p:nvSpPr>
            <p:spPr bwMode="auto">
              <a:xfrm>
                <a:off x="2496" y="3214"/>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20" name="Oval 20">
                <a:extLst>
                  <a:ext uri="{FF2B5EF4-FFF2-40B4-BE49-F238E27FC236}">
                    <a16:creationId xmlns:a16="http://schemas.microsoft.com/office/drawing/2014/main" id="{A3032E21-8CC3-B0BE-A5DA-A67BBBED5EBD}"/>
                  </a:ext>
                </a:extLst>
              </p:cNvPr>
              <p:cNvSpPr>
                <a:spLocks noChangeAspect="1" noChangeArrowheads="1"/>
              </p:cNvSpPr>
              <p:nvPr/>
            </p:nvSpPr>
            <p:spPr bwMode="auto">
              <a:xfrm>
                <a:off x="2880" y="3214"/>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21" name="Oval 21">
                <a:extLst>
                  <a:ext uri="{FF2B5EF4-FFF2-40B4-BE49-F238E27FC236}">
                    <a16:creationId xmlns:a16="http://schemas.microsoft.com/office/drawing/2014/main" id="{B91CFC45-E1CF-A2EE-137E-B0A1C622DEA5}"/>
                  </a:ext>
                </a:extLst>
              </p:cNvPr>
              <p:cNvSpPr>
                <a:spLocks noChangeAspect="1" noChangeArrowheads="1"/>
              </p:cNvSpPr>
              <p:nvPr/>
            </p:nvSpPr>
            <p:spPr bwMode="auto">
              <a:xfrm>
                <a:off x="3216" y="3166"/>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22" name="Oval 22">
                <a:extLst>
                  <a:ext uri="{FF2B5EF4-FFF2-40B4-BE49-F238E27FC236}">
                    <a16:creationId xmlns:a16="http://schemas.microsoft.com/office/drawing/2014/main" id="{42F2FB4B-74A5-593D-D9C9-E72831F12BE3}"/>
                  </a:ext>
                </a:extLst>
              </p:cNvPr>
              <p:cNvSpPr>
                <a:spLocks noChangeAspect="1" noChangeArrowheads="1"/>
              </p:cNvSpPr>
              <p:nvPr/>
            </p:nvSpPr>
            <p:spPr bwMode="auto">
              <a:xfrm>
                <a:off x="3696" y="3166"/>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23" name="Oval 23">
                <a:extLst>
                  <a:ext uri="{FF2B5EF4-FFF2-40B4-BE49-F238E27FC236}">
                    <a16:creationId xmlns:a16="http://schemas.microsoft.com/office/drawing/2014/main" id="{87233FF0-406E-EDA3-06F3-F997F1B3ABF5}"/>
                  </a:ext>
                </a:extLst>
              </p:cNvPr>
              <p:cNvSpPr>
                <a:spLocks noChangeAspect="1" noChangeArrowheads="1"/>
              </p:cNvSpPr>
              <p:nvPr/>
            </p:nvSpPr>
            <p:spPr bwMode="auto">
              <a:xfrm>
                <a:off x="2496" y="3597"/>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24" name="Oval 24">
                <a:extLst>
                  <a:ext uri="{FF2B5EF4-FFF2-40B4-BE49-F238E27FC236}">
                    <a16:creationId xmlns:a16="http://schemas.microsoft.com/office/drawing/2014/main" id="{DF58A009-A484-16FB-040E-6C158002E538}"/>
                  </a:ext>
                </a:extLst>
              </p:cNvPr>
              <p:cNvSpPr>
                <a:spLocks noChangeAspect="1" noChangeArrowheads="1"/>
              </p:cNvSpPr>
              <p:nvPr/>
            </p:nvSpPr>
            <p:spPr bwMode="auto">
              <a:xfrm>
                <a:off x="2880" y="3595"/>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25" name="Oval 25">
                <a:extLst>
                  <a:ext uri="{FF2B5EF4-FFF2-40B4-BE49-F238E27FC236}">
                    <a16:creationId xmlns:a16="http://schemas.microsoft.com/office/drawing/2014/main" id="{FE09DC97-AE5C-6A9B-BFFE-095D3B4A0FE8}"/>
                  </a:ext>
                </a:extLst>
              </p:cNvPr>
              <p:cNvSpPr>
                <a:spLocks noChangeAspect="1" noChangeArrowheads="1"/>
              </p:cNvSpPr>
              <p:nvPr/>
            </p:nvSpPr>
            <p:spPr bwMode="auto">
              <a:xfrm>
                <a:off x="3216" y="3644"/>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26" name="Oval 26">
                <a:extLst>
                  <a:ext uri="{FF2B5EF4-FFF2-40B4-BE49-F238E27FC236}">
                    <a16:creationId xmlns:a16="http://schemas.microsoft.com/office/drawing/2014/main" id="{50463F43-030E-378A-3F6F-D2C663581F3F}"/>
                  </a:ext>
                </a:extLst>
              </p:cNvPr>
              <p:cNvSpPr>
                <a:spLocks noChangeAspect="1" noChangeArrowheads="1"/>
              </p:cNvSpPr>
              <p:nvPr/>
            </p:nvSpPr>
            <p:spPr bwMode="auto">
              <a:xfrm>
                <a:off x="3696" y="3643"/>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27" name="Oval 27">
                <a:extLst>
                  <a:ext uri="{FF2B5EF4-FFF2-40B4-BE49-F238E27FC236}">
                    <a16:creationId xmlns:a16="http://schemas.microsoft.com/office/drawing/2014/main" id="{AAD3344E-1A09-DDD4-D4BE-D64198B728A9}"/>
                  </a:ext>
                </a:extLst>
              </p:cNvPr>
              <p:cNvSpPr>
                <a:spLocks noChangeAspect="1" noChangeArrowheads="1"/>
              </p:cNvSpPr>
              <p:nvPr/>
            </p:nvSpPr>
            <p:spPr bwMode="auto">
              <a:xfrm>
                <a:off x="2880" y="2828"/>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sp>
            <p:nvSpPr>
              <p:cNvPr id="28" name="Oval 28">
                <a:extLst>
                  <a:ext uri="{FF2B5EF4-FFF2-40B4-BE49-F238E27FC236}">
                    <a16:creationId xmlns:a16="http://schemas.microsoft.com/office/drawing/2014/main" id="{2929E61B-0342-463A-EA1E-2CE89CA58A1D}"/>
                  </a:ext>
                </a:extLst>
              </p:cNvPr>
              <p:cNvSpPr>
                <a:spLocks noChangeAspect="1" noChangeArrowheads="1"/>
              </p:cNvSpPr>
              <p:nvPr/>
            </p:nvSpPr>
            <p:spPr bwMode="auto">
              <a:xfrm>
                <a:off x="3456" y="3404"/>
                <a:ext cx="288" cy="288"/>
              </a:xfrm>
              <a:prstGeom prst="ellipse">
                <a:avLst/>
              </a:prstGeom>
              <a:gradFill rotWithShape="1">
                <a:gsLst>
                  <a:gs pos="0">
                    <a:srgbClr val="33CC33"/>
                  </a:gs>
                  <a:gs pos="100000">
                    <a:srgbClr val="33CC33">
                      <a:gamma/>
                      <a:shade val="46275"/>
                      <a:invGamma/>
                    </a:srgbClr>
                  </a:gs>
                </a:gsLst>
                <a:path path="shape">
                  <a:fillToRect l="50000" t="50000" r="50000" b="50000"/>
                </a:path>
              </a:gradFill>
              <a:ln w="9525" algn="ctr">
                <a:noFill/>
                <a:round/>
                <a:headEnd/>
                <a:tailEnd/>
              </a:ln>
              <a:effectLst/>
            </p:spPr>
            <p:txBody>
              <a:bodyPr wrap="none" anchor="ctr">
                <a:spAutoFit/>
              </a:bodyPr>
              <a:lstStyle/>
              <a:p>
                <a:endParaRPr lang="en-US"/>
              </a:p>
            </p:txBody>
          </p:sp>
        </p:grpSp>
      </p:grpSp>
      <p:pic>
        <p:nvPicPr>
          <p:cNvPr id="29" name="Picture 28">
            <a:extLst>
              <a:ext uri="{FF2B5EF4-FFF2-40B4-BE49-F238E27FC236}">
                <a16:creationId xmlns:a16="http://schemas.microsoft.com/office/drawing/2014/main" id="{DC9784E3-8CB9-7436-1344-11F0A82E630F}"/>
              </a:ext>
            </a:extLst>
          </p:cNvPr>
          <p:cNvPicPr>
            <a:picLocks noChangeAspect="1"/>
          </p:cNvPicPr>
          <p:nvPr/>
        </p:nvPicPr>
        <p:blipFill>
          <a:blip r:embed="rId2"/>
          <a:stretch>
            <a:fillRect/>
          </a:stretch>
        </p:blipFill>
        <p:spPr>
          <a:xfrm>
            <a:off x="8893913" y="3190722"/>
            <a:ext cx="1371719" cy="3023878"/>
          </a:xfrm>
          <a:prstGeom prst="rect">
            <a:avLst/>
          </a:prstGeom>
        </p:spPr>
      </p:pic>
    </p:spTree>
    <p:extLst>
      <p:ext uri="{BB962C8B-B14F-4D97-AF65-F5344CB8AC3E}">
        <p14:creationId xmlns:p14="http://schemas.microsoft.com/office/powerpoint/2010/main" val="82264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20"/>
                                        </p:tgtEl>
                                        <p:attrNameLst>
                                          <p:attrName>style.visibility</p:attrName>
                                        </p:attrNameLst>
                                      </p:cBhvr>
                                      <p:to>
                                        <p:strVal val="visible"/>
                                      </p:to>
                                    </p:set>
                                  </p:childTnLst>
                                </p:cTn>
                              </p:par>
                              <p:par>
                                <p:cTn id="15" presetID="2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p:bldP spid="13319" grpId="0"/>
      <p:bldP spid="133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24901CB3-D2F8-40A9-883A-68D480D581B4}"/>
              </a:ext>
            </a:extLst>
          </p:cNvPr>
          <p:cNvSpPr>
            <a:spLocks noChangeArrowheads="1"/>
          </p:cNvSpPr>
          <p:nvPr/>
        </p:nvSpPr>
        <p:spPr bwMode="auto">
          <a:xfrm>
            <a:off x="2227263" y="1524001"/>
            <a:ext cx="38354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800">
                <a:solidFill>
                  <a:schemeClr val="tx2"/>
                </a:solidFill>
                <a:latin typeface="Arial Rounded MT Bold" panose="020B0604020202020204" pitchFamily="34" charset="0"/>
              </a:rPr>
              <a:t>•  Vacancy atoms</a:t>
            </a:r>
          </a:p>
          <a:p>
            <a:pPr eaLnBrk="0" hangingPunct="0"/>
            <a:r>
              <a:rPr lang="en-US" altLang="en-US" sz="2800">
                <a:solidFill>
                  <a:schemeClr val="tx2"/>
                </a:solidFill>
                <a:latin typeface="Arial Rounded MT Bold" panose="020B0604020202020204" pitchFamily="34" charset="0"/>
              </a:rPr>
              <a:t>•  Interstitial atoms</a:t>
            </a:r>
          </a:p>
          <a:p>
            <a:pPr eaLnBrk="0" hangingPunct="0"/>
            <a:r>
              <a:rPr lang="en-US" altLang="en-US" sz="2800">
                <a:solidFill>
                  <a:schemeClr val="tx2"/>
                </a:solidFill>
                <a:latin typeface="Arial Rounded MT Bold" panose="020B0604020202020204" pitchFamily="34" charset="0"/>
              </a:rPr>
              <a:t>•  Substitutional atoms</a:t>
            </a:r>
          </a:p>
        </p:txBody>
      </p:sp>
      <p:sp>
        <p:nvSpPr>
          <p:cNvPr id="3076" name="Rectangle 4">
            <a:extLst>
              <a:ext uri="{FF2B5EF4-FFF2-40B4-BE49-F238E27FC236}">
                <a16:creationId xmlns:a16="http://schemas.microsoft.com/office/drawing/2014/main" id="{8D72FEFE-CDFF-4E55-AD0B-0994C8E3641E}"/>
              </a:ext>
            </a:extLst>
          </p:cNvPr>
          <p:cNvSpPr>
            <a:spLocks noChangeArrowheads="1"/>
          </p:cNvSpPr>
          <p:nvPr/>
        </p:nvSpPr>
        <p:spPr bwMode="auto">
          <a:xfrm>
            <a:off x="2227263" y="3306764"/>
            <a:ext cx="24320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800">
                <a:solidFill>
                  <a:srgbClr val="006600"/>
                </a:solidFill>
                <a:latin typeface="Arial Rounded MT Bold" panose="020B0604020202020204" pitchFamily="34" charset="0"/>
              </a:rPr>
              <a:t>•  Dislocations</a:t>
            </a:r>
          </a:p>
        </p:txBody>
      </p:sp>
      <p:sp>
        <p:nvSpPr>
          <p:cNvPr id="3077" name="Rectangle 5">
            <a:extLst>
              <a:ext uri="{FF2B5EF4-FFF2-40B4-BE49-F238E27FC236}">
                <a16:creationId xmlns:a16="http://schemas.microsoft.com/office/drawing/2014/main" id="{ADF4FE50-B753-4DBE-BD66-6263037A9730}"/>
              </a:ext>
            </a:extLst>
          </p:cNvPr>
          <p:cNvSpPr>
            <a:spLocks noChangeArrowheads="1"/>
          </p:cNvSpPr>
          <p:nvPr/>
        </p:nvSpPr>
        <p:spPr bwMode="auto">
          <a:xfrm>
            <a:off x="2233613" y="4144964"/>
            <a:ext cx="333851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800">
                <a:solidFill>
                  <a:srgbClr val="0000FF"/>
                </a:solidFill>
                <a:latin typeface="Arial Rounded MT Bold" panose="020B0604020202020204" pitchFamily="34" charset="0"/>
              </a:rPr>
              <a:t>•  Grain Boundaries</a:t>
            </a:r>
          </a:p>
        </p:txBody>
      </p:sp>
      <p:sp>
        <p:nvSpPr>
          <p:cNvPr id="3078" name="Line 6">
            <a:extLst>
              <a:ext uri="{FF2B5EF4-FFF2-40B4-BE49-F238E27FC236}">
                <a16:creationId xmlns:a16="http://schemas.microsoft.com/office/drawing/2014/main" id="{A5A681D1-73A9-4D95-8E13-EBFBC058B970}"/>
              </a:ext>
            </a:extLst>
          </p:cNvPr>
          <p:cNvSpPr>
            <a:spLocks noChangeShapeType="1"/>
          </p:cNvSpPr>
          <p:nvPr/>
        </p:nvSpPr>
        <p:spPr bwMode="auto">
          <a:xfrm>
            <a:off x="6570663" y="1600200"/>
            <a:ext cx="0" cy="121920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079" name="Rectangle 7">
            <a:extLst>
              <a:ext uri="{FF2B5EF4-FFF2-40B4-BE49-F238E27FC236}">
                <a16:creationId xmlns:a16="http://schemas.microsoft.com/office/drawing/2014/main" id="{6343DBB0-7D6C-4EFC-B719-CC86D1ADE724}"/>
              </a:ext>
            </a:extLst>
          </p:cNvPr>
          <p:cNvSpPr>
            <a:spLocks noChangeArrowheads="1"/>
          </p:cNvSpPr>
          <p:nvPr/>
        </p:nvSpPr>
        <p:spPr bwMode="auto">
          <a:xfrm>
            <a:off x="6875464" y="1981201"/>
            <a:ext cx="275729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altLang="en-US" sz="2800" dirty="0">
                <a:solidFill>
                  <a:schemeClr val="tx2"/>
                </a:solidFill>
                <a:latin typeface="Arial Rounded MT Bold" panose="020B0604020202020204" pitchFamily="34" charset="0"/>
              </a:rPr>
              <a:t>Point defects</a:t>
            </a:r>
          </a:p>
          <a:p>
            <a:pPr eaLnBrk="0" hangingPunct="0"/>
            <a:endParaRPr lang="en-US" altLang="en-US" sz="2800" dirty="0">
              <a:solidFill>
                <a:schemeClr val="tx2"/>
              </a:solidFill>
              <a:latin typeface="Arial Rounded MT Bold" panose="020B0604020202020204" pitchFamily="34" charset="0"/>
            </a:endParaRPr>
          </a:p>
          <a:p>
            <a:pPr eaLnBrk="0" hangingPunct="0"/>
            <a:endParaRPr lang="en-US" altLang="en-US" sz="2800" dirty="0">
              <a:solidFill>
                <a:schemeClr val="tx2"/>
              </a:solidFill>
              <a:latin typeface="Arial Rounded MT Bold" panose="020B0604020202020204" pitchFamily="34" charset="0"/>
            </a:endParaRPr>
          </a:p>
          <a:p>
            <a:pPr eaLnBrk="0" hangingPunct="0"/>
            <a:r>
              <a:rPr lang="en-US" altLang="en-US" sz="2800" dirty="0">
                <a:solidFill>
                  <a:srgbClr val="006600"/>
                </a:solidFill>
                <a:latin typeface="Arial Rounded MT Bold" panose="020B0604020202020204" pitchFamily="34" charset="0"/>
              </a:rPr>
              <a:t>Line defects</a:t>
            </a:r>
            <a:endParaRPr lang="en-US" altLang="en-US" sz="2800" dirty="0">
              <a:solidFill>
                <a:srgbClr val="0000FF"/>
              </a:solidFill>
              <a:latin typeface="Arial Rounded MT Bold" panose="020B0604020202020204" pitchFamily="34" charset="0"/>
            </a:endParaRPr>
          </a:p>
          <a:p>
            <a:pPr eaLnBrk="0" hangingPunct="0"/>
            <a:endParaRPr lang="en-US" altLang="en-US" sz="2800" dirty="0">
              <a:solidFill>
                <a:srgbClr val="0000FF"/>
              </a:solidFill>
              <a:latin typeface="Arial Rounded MT Bold" panose="020B0604020202020204" pitchFamily="34" charset="0"/>
            </a:endParaRPr>
          </a:p>
          <a:p>
            <a:pPr eaLnBrk="0" hangingPunct="0"/>
            <a:r>
              <a:rPr lang="en-US" altLang="en-US" sz="2800" dirty="0">
                <a:solidFill>
                  <a:srgbClr val="0000FF"/>
                </a:solidFill>
                <a:latin typeface="Arial Rounded MT Bold" panose="020B0604020202020204" pitchFamily="34" charset="0"/>
              </a:rPr>
              <a:t>Surface defects</a:t>
            </a:r>
          </a:p>
        </p:txBody>
      </p:sp>
      <p:sp>
        <p:nvSpPr>
          <p:cNvPr id="3080" name="Rectangle 8">
            <a:extLst>
              <a:ext uri="{FF2B5EF4-FFF2-40B4-BE49-F238E27FC236}">
                <a16:creationId xmlns:a16="http://schemas.microsoft.com/office/drawing/2014/main" id="{DB6BC7CA-A468-4414-B95F-A8D282D04D21}"/>
              </a:ext>
            </a:extLst>
          </p:cNvPr>
          <p:cNvSpPr>
            <a:spLocks noGrp="1" noChangeArrowheads="1"/>
          </p:cNvSpPr>
          <p:nvPr>
            <p:ph type="title" idx="4294967295"/>
          </p:nvPr>
        </p:nvSpPr>
        <p:spPr/>
        <p:txBody>
          <a:bodyPr/>
          <a:lstStyle/>
          <a:p>
            <a:r>
              <a:rPr lang="en-US" altLang="en-US"/>
              <a:t>TYPES OF IMPERFECTIONS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533402"/>
            <a:ext cx="4876800" cy="615553"/>
          </a:xfrm>
        </p:spPr>
        <p:txBody>
          <a:bodyPr/>
          <a:lstStyle/>
          <a:p>
            <a:r>
              <a:rPr lang="en-US" sz="4000" dirty="0">
                <a:solidFill>
                  <a:srgbClr val="000000"/>
                </a:solidFill>
                <a:latin typeface="+mn-lt"/>
              </a:rPr>
              <a:t>POINT DEFECTS</a:t>
            </a:r>
            <a:endParaRPr lang="en-IN" sz="4000" dirty="0">
              <a:solidFill>
                <a:srgbClr val="000000"/>
              </a:solidFill>
              <a:latin typeface="+mn-lt"/>
            </a:endParaRPr>
          </a:p>
        </p:txBody>
      </p:sp>
      <p:pic>
        <p:nvPicPr>
          <p:cNvPr id="3" name="Picture 2"/>
          <p:cNvPicPr>
            <a:picLocks noChangeAspect="1"/>
          </p:cNvPicPr>
          <p:nvPr/>
        </p:nvPicPr>
        <p:blipFill>
          <a:blip r:embed="rId2" cstate="print"/>
          <a:stretch>
            <a:fillRect/>
          </a:stretch>
        </p:blipFill>
        <p:spPr>
          <a:xfrm>
            <a:off x="3733800" y="1371601"/>
            <a:ext cx="4191000" cy="51818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half" idx="1"/>
          </p:nvPr>
        </p:nvGraphicFramePr>
        <p:xfrm>
          <a:off x="2839328" y="457201"/>
          <a:ext cx="6685672" cy="6161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41" y="324993"/>
            <a:ext cx="9163092" cy="553998"/>
          </a:xfrm>
        </p:spPr>
        <p:txBody>
          <a:bodyPr/>
          <a:lstStyle/>
          <a:p>
            <a:r>
              <a:rPr lang="en-US" sz="3600" i="1" dirty="0">
                <a:solidFill>
                  <a:schemeClr val="tx1"/>
                </a:solidFill>
                <a:latin typeface="+mn-lt"/>
                <a:cs typeface="Times New Roman" pitchFamily="18" charset="0"/>
              </a:rPr>
              <a:t>Vacancy:</a:t>
            </a:r>
            <a:endParaRPr lang="en-US" sz="3600" dirty="0">
              <a:latin typeface="+mn-lt"/>
            </a:endParaRPr>
          </a:p>
        </p:txBody>
      </p:sp>
      <p:graphicFrame>
        <p:nvGraphicFramePr>
          <p:cNvPr id="4" name="Object 13"/>
          <p:cNvGraphicFramePr>
            <a:graphicFrameLocks noChangeAspect="1"/>
          </p:cNvGraphicFramePr>
          <p:nvPr/>
        </p:nvGraphicFramePr>
        <p:xfrm>
          <a:off x="2895600" y="1981200"/>
          <a:ext cx="3319462" cy="3348420"/>
        </p:xfrm>
        <a:graphic>
          <a:graphicData uri="http://schemas.openxmlformats.org/presentationml/2006/ole">
            <mc:AlternateContent xmlns:mc="http://schemas.openxmlformats.org/markup-compatibility/2006">
              <mc:Choice xmlns:v="urn:schemas-microsoft-com:vml" Requires="v">
                <p:oleObj name="CorelDRAW" r:id="rId2" imgW="3026160" imgH="3053520" progId="">
                  <p:embed/>
                </p:oleObj>
              </mc:Choice>
              <mc:Fallback>
                <p:oleObj name="CorelDRAW" r:id="rId2" imgW="3026160" imgH="3053520" progId="">
                  <p:embed/>
                  <p:pic>
                    <p:nvPicPr>
                      <p:cNvPr id="4"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981200"/>
                        <a:ext cx="3319462" cy="334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5" name="Text Box 14"/>
          <p:cNvSpPr txBox="1">
            <a:spLocks noChangeArrowheads="1"/>
          </p:cNvSpPr>
          <p:nvPr/>
        </p:nvSpPr>
        <p:spPr bwMode="auto">
          <a:xfrm>
            <a:off x="6896914" y="3024054"/>
            <a:ext cx="2646365" cy="1200329"/>
          </a:xfrm>
          <a:prstGeom prst="rect">
            <a:avLst/>
          </a:prstGeom>
          <a:noFill/>
          <a:ln w="3175" algn="ctr">
            <a:solidFill>
              <a:schemeClr val="tx1"/>
            </a:solidFill>
            <a:miter lim="800000"/>
            <a:headEnd/>
            <a:tailEnd/>
          </a:ln>
          <a:effectLst/>
        </p:spPr>
        <p:txBody>
          <a:bodyPr wrap="none">
            <a:spAutoFit/>
          </a:bodyPr>
          <a:lstStyle/>
          <a:p>
            <a:pPr algn="ctr">
              <a:spcBef>
                <a:spcPct val="50000"/>
              </a:spcBef>
            </a:pPr>
            <a:r>
              <a:rPr lang="en-US" sz="3600" i="1" dirty="0"/>
              <a:t>Tensile Stress</a:t>
            </a:r>
            <a:br>
              <a:rPr lang="en-US" sz="3600" i="1" dirty="0"/>
            </a:br>
            <a:r>
              <a:rPr lang="en-US" sz="3600" i="1" dirty="0"/>
              <a:t>Fields ?</a:t>
            </a:r>
          </a:p>
        </p:txBody>
      </p:sp>
      <p:cxnSp>
        <p:nvCxnSpPr>
          <p:cNvPr id="7" name="Straight Arrow Connector 6"/>
          <p:cNvCxnSpPr/>
          <p:nvPr/>
        </p:nvCxnSpPr>
        <p:spPr>
          <a:xfrm flipV="1">
            <a:off x="5257801" y="3581400"/>
            <a:ext cx="1254899" cy="856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78C6650-8440-E294-00FD-ACBF8363592D}"/>
              </a:ext>
            </a:extLst>
          </p:cNvPr>
          <p:cNvSpPr txBox="1"/>
          <p:nvPr/>
        </p:nvSpPr>
        <p:spPr>
          <a:xfrm>
            <a:off x="1952154" y="5366154"/>
            <a:ext cx="7496645" cy="1200329"/>
          </a:xfrm>
          <a:prstGeom prst="rect">
            <a:avLst/>
          </a:prstGeom>
          <a:noFill/>
        </p:spPr>
        <p:txBody>
          <a:bodyPr wrap="square">
            <a:spAutoFit/>
          </a:bodyPr>
          <a:lstStyle/>
          <a:p>
            <a:pPr algn="just"/>
            <a:r>
              <a:rPr lang="en-US" sz="2400" dirty="0"/>
              <a:t>The simplest of the point defects is a vacancy, or vacant lattice site, one normally occupied but from which an atom is missing. All crystalline solids contain vacancies.</a:t>
            </a:r>
            <a:endParaRPr lang="en-IN" sz="2400" dirty="0"/>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2438401" y="1143000"/>
            <a:ext cx="6150915" cy="553998"/>
          </a:xfrm>
          <a:prstGeom prst="rect">
            <a:avLst/>
          </a:prstGeom>
          <a:noFill/>
          <a:ln w="9525">
            <a:noFill/>
            <a:miter lim="800000"/>
            <a:headEnd/>
            <a:tailEnd/>
          </a:ln>
        </p:spPr>
        <p:txBody>
          <a:bodyPr wrap="none" lIns="0" tIns="0" rIns="0" bIns="0">
            <a:spAutoFit/>
          </a:bodyPr>
          <a:lstStyle/>
          <a:p>
            <a:r>
              <a:rPr lang="en-US" sz="3600" dirty="0">
                <a:cs typeface="Times New Roman" pitchFamily="18" charset="0"/>
              </a:rPr>
              <a:t>vacant atomic sites in a structure</a:t>
            </a:r>
          </a:p>
        </p:txBody>
      </p:sp>
      <p:grpSp>
        <p:nvGrpSpPr>
          <p:cNvPr id="2" name="Group 419"/>
          <p:cNvGrpSpPr>
            <a:grpSpLocks/>
          </p:cNvGrpSpPr>
          <p:nvPr/>
        </p:nvGrpSpPr>
        <p:grpSpPr bwMode="auto">
          <a:xfrm>
            <a:off x="2286001" y="2362200"/>
            <a:ext cx="7228959" cy="2686978"/>
            <a:chOff x="908" y="1070"/>
            <a:chExt cx="4087" cy="1097"/>
          </a:xfrm>
        </p:grpSpPr>
        <p:pic>
          <p:nvPicPr>
            <p:cNvPr id="12306" name="Picture 418" descr="Point Defect-vacancy"/>
            <p:cNvPicPr>
              <a:picLocks noChangeAspect="1" noChangeArrowheads="1"/>
            </p:cNvPicPr>
            <p:nvPr/>
          </p:nvPicPr>
          <p:blipFill>
            <a:blip r:embed="rId3" cstate="print"/>
            <a:srcRect/>
            <a:stretch>
              <a:fillRect/>
            </a:stretch>
          </p:blipFill>
          <p:spPr bwMode="auto">
            <a:xfrm>
              <a:off x="1623" y="1070"/>
              <a:ext cx="2214" cy="1097"/>
            </a:xfrm>
            <a:prstGeom prst="rect">
              <a:avLst/>
            </a:prstGeom>
            <a:noFill/>
            <a:ln w="9525">
              <a:noFill/>
              <a:miter lim="800000"/>
              <a:headEnd/>
              <a:tailEnd/>
            </a:ln>
          </p:spPr>
        </p:pic>
        <p:grpSp>
          <p:nvGrpSpPr>
            <p:cNvPr id="3" name="Group 397"/>
            <p:cNvGrpSpPr>
              <a:grpSpLocks/>
            </p:cNvGrpSpPr>
            <p:nvPr/>
          </p:nvGrpSpPr>
          <p:grpSpPr bwMode="auto">
            <a:xfrm>
              <a:off x="2601" y="1419"/>
              <a:ext cx="1742" cy="350"/>
              <a:chOff x="2569" y="1379"/>
              <a:chExt cx="1742" cy="350"/>
            </a:xfrm>
          </p:grpSpPr>
          <p:sp>
            <p:nvSpPr>
              <p:cNvPr id="12311" name="Freeform 398"/>
              <p:cNvSpPr>
                <a:spLocks/>
              </p:cNvSpPr>
              <p:nvPr/>
            </p:nvSpPr>
            <p:spPr bwMode="auto">
              <a:xfrm>
                <a:off x="2569" y="1662"/>
                <a:ext cx="104" cy="67"/>
              </a:xfrm>
              <a:custGeom>
                <a:avLst/>
                <a:gdLst>
                  <a:gd name="T0" fmla="*/ 0 w 104"/>
                  <a:gd name="T1" fmla="*/ 52 h 67"/>
                  <a:gd name="T2" fmla="*/ 90 w 104"/>
                  <a:gd name="T3" fmla="*/ 0 h 67"/>
                  <a:gd name="T4" fmla="*/ 97 w 104"/>
                  <a:gd name="T5" fmla="*/ 37 h 67"/>
                  <a:gd name="T6" fmla="*/ 104 w 104"/>
                  <a:gd name="T7" fmla="*/ 67 h 67"/>
                  <a:gd name="T8" fmla="*/ 0 w 104"/>
                  <a:gd name="T9" fmla="*/ 52 h 67"/>
                  <a:gd name="T10" fmla="*/ 0 60000 65536"/>
                  <a:gd name="T11" fmla="*/ 0 60000 65536"/>
                  <a:gd name="T12" fmla="*/ 0 60000 65536"/>
                  <a:gd name="T13" fmla="*/ 0 60000 65536"/>
                  <a:gd name="T14" fmla="*/ 0 60000 65536"/>
                  <a:gd name="T15" fmla="*/ 0 w 104"/>
                  <a:gd name="T16" fmla="*/ 0 h 67"/>
                  <a:gd name="T17" fmla="*/ 104 w 104"/>
                  <a:gd name="T18" fmla="*/ 67 h 67"/>
                </a:gdLst>
                <a:ahLst/>
                <a:cxnLst>
                  <a:cxn ang="T10">
                    <a:pos x="T0" y="T1"/>
                  </a:cxn>
                  <a:cxn ang="T11">
                    <a:pos x="T2" y="T3"/>
                  </a:cxn>
                  <a:cxn ang="T12">
                    <a:pos x="T4" y="T5"/>
                  </a:cxn>
                  <a:cxn ang="T13">
                    <a:pos x="T6" y="T7"/>
                  </a:cxn>
                  <a:cxn ang="T14">
                    <a:pos x="T8" y="T9"/>
                  </a:cxn>
                </a:cxnLst>
                <a:rect l="T15" t="T16" r="T17" b="T18"/>
                <a:pathLst>
                  <a:path w="104" h="67">
                    <a:moveTo>
                      <a:pt x="0" y="52"/>
                    </a:moveTo>
                    <a:lnTo>
                      <a:pt x="90" y="0"/>
                    </a:lnTo>
                    <a:lnTo>
                      <a:pt x="97" y="37"/>
                    </a:lnTo>
                    <a:lnTo>
                      <a:pt x="104" y="67"/>
                    </a:lnTo>
                    <a:lnTo>
                      <a:pt x="0" y="52"/>
                    </a:lnTo>
                    <a:close/>
                  </a:path>
                </a:pathLst>
              </a:custGeom>
              <a:solidFill>
                <a:srgbClr val="AA0000"/>
              </a:solidFill>
              <a:ln w="11113">
                <a:solidFill>
                  <a:srgbClr val="AA0000"/>
                </a:solidFill>
                <a:round/>
                <a:headEnd/>
                <a:tailEnd/>
              </a:ln>
            </p:spPr>
            <p:txBody>
              <a:bodyPr/>
              <a:lstStyle/>
              <a:p>
                <a:endParaRPr lang="en-US"/>
              </a:p>
            </p:txBody>
          </p:sp>
          <p:sp>
            <p:nvSpPr>
              <p:cNvPr id="12312" name="Line 399"/>
              <p:cNvSpPr>
                <a:spLocks noChangeShapeType="1"/>
              </p:cNvSpPr>
              <p:nvPr/>
            </p:nvSpPr>
            <p:spPr bwMode="auto">
              <a:xfrm flipV="1">
                <a:off x="2666" y="1379"/>
                <a:ext cx="1645" cy="320"/>
              </a:xfrm>
              <a:prstGeom prst="line">
                <a:avLst/>
              </a:prstGeom>
              <a:noFill/>
              <a:ln w="11113">
                <a:solidFill>
                  <a:srgbClr val="AA0000"/>
                </a:solidFill>
                <a:round/>
                <a:headEnd/>
                <a:tailEnd/>
              </a:ln>
            </p:spPr>
            <p:txBody>
              <a:bodyPr/>
              <a:lstStyle/>
              <a:p>
                <a:endParaRPr lang="en-US"/>
              </a:p>
            </p:txBody>
          </p:sp>
        </p:grpSp>
        <p:sp>
          <p:nvSpPr>
            <p:cNvPr id="12308" name="Rectangle 400"/>
            <p:cNvSpPr>
              <a:spLocks noChangeArrowheads="1"/>
            </p:cNvSpPr>
            <p:nvPr/>
          </p:nvSpPr>
          <p:spPr bwMode="auto">
            <a:xfrm>
              <a:off x="4375" y="1267"/>
              <a:ext cx="620" cy="163"/>
            </a:xfrm>
            <a:prstGeom prst="rect">
              <a:avLst/>
            </a:prstGeom>
            <a:noFill/>
            <a:ln w="9525">
              <a:noFill/>
              <a:miter lim="800000"/>
              <a:headEnd/>
              <a:tailEnd/>
            </a:ln>
          </p:spPr>
          <p:txBody>
            <a:bodyPr wrap="none" lIns="0" tIns="0" rIns="0" bIns="0">
              <a:spAutoFit/>
            </a:bodyPr>
            <a:lstStyle/>
            <a:p>
              <a:r>
                <a:rPr lang="en-US" sz="2600">
                  <a:solidFill>
                    <a:srgbClr val="AA0000"/>
                  </a:solidFill>
                </a:rPr>
                <a:t>Vacancy</a:t>
              </a:r>
              <a:endParaRPr lang="en-US"/>
            </a:p>
          </p:txBody>
        </p:sp>
        <p:sp>
          <p:nvSpPr>
            <p:cNvPr id="12309" name="Rectangle 401"/>
            <p:cNvSpPr>
              <a:spLocks noChangeArrowheads="1"/>
            </p:cNvSpPr>
            <p:nvPr/>
          </p:nvSpPr>
          <p:spPr bwMode="auto">
            <a:xfrm>
              <a:off x="908" y="1579"/>
              <a:ext cx="666" cy="138"/>
            </a:xfrm>
            <a:prstGeom prst="rect">
              <a:avLst/>
            </a:prstGeom>
            <a:noFill/>
            <a:ln w="9525">
              <a:noFill/>
              <a:miter lim="800000"/>
              <a:headEnd/>
              <a:tailEnd/>
            </a:ln>
          </p:spPr>
          <p:txBody>
            <a:bodyPr wrap="none" lIns="0" tIns="0" rIns="0" bIns="0">
              <a:spAutoFit/>
            </a:bodyPr>
            <a:lstStyle/>
            <a:p>
              <a:r>
                <a:rPr lang="en-US" sz="2200">
                  <a:solidFill>
                    <a:srgbClr val="FF6666"/>
                  </a:solidFill>
                </a:rPr>
                <a:t>distortion </a:t>
              </a:r>
              <a:endParaRPr lang="en-US"/>
            </a:p>
          </p:txBody>
        </p:sp>
        <p:sp>
          <p:nvSpPr>
            <p:cNvPr id="12310" name="Rectangle 402"/>
            <p:cNvSpPr>
              <a:spLocks noChangeArrowheads="1"/>
            </p:cNvSpPr>
            <p:nvPr/>
          </p:nvSpPr>
          <p:spPr bwMode="auto">
            <a:xfrm>
              <a:off x="908" y="1788"/>
              <a:ext cx="591" cy="138"/>
            </a:xfrm>
            <a:prstGeom prst="rect">
              <a:avLst/>
            </a:prstGeom>
            <a:noFill/>
            <a:ln w="9525">
              <a:noFill/>
              <a:miter lim="800000"/>
              <a:headEnd/>
              <a:tailEnd/>
            </a:ln>
          </p:spPr>
          <p:txBody>
            <a:bodyPr wrap="none" lIns="0" tIns="0" rIns="0" bIns="0">
              <a:spAutoFit/>
            </a:bodyPr>
            <a:lstStyle/>
            <a:p>
              <a:r>
                <a:rPr lang="en-US" sz="2200">
                  <a:solidFill>
                    <a:srgbClr val="FF6666"/>
                  </a:solidFill>
                </a:rPr>
                <a:t>of planes</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
            <a:ext cx="8229600" cy="553998"/>
          </a:xfrm>
        </p:spPr>
        <p:txBody>
          <a:bodyPr/>
          <a:lstStyle/>
          <a:p>
            <a:pPr algn="ctr"/>
            <a:r>
              <a:rPr lang="en-US" sz="3600" i="1" dirty="0" err="1">
                <a:solidFill>
                  <a:srgbClr val="000000"/>
                </a:solidFill>
                <a:latin typeface="+mn-lt"/>
              </a:rPr>
              <a:t>Substitutional</a:t>
            </a:r>
            <a:r>
              <a:rPr lang="en-US" sz="3600" i="1" dirty="0">
                <a:solidFill>
                  <a:srgbClr val="000000"/>
                </a:solidFill>
                <a:latin typeface="+mn-lt"/>
              </a:rPr>
              <a:t> Impurity</a:t>
            </a:r>
            <a:r>
              <a:rPr lang="en-US" sz="3600" dirty="0">
                <a:solidFill>
                  <a:srgbClr val="000000"/>
                </a:solidFill>
                <a:latin typeface="+mn-lt"/>
              </a:rPr>
              <a:t>:</a:t>
            </a:r>
          </a:p>
        </p:txBody>
      </p:sp>
      <p:graphicFrame>
        <p:nvGraphicFramePr>
          <p:cNvPr id="4" name="Object 10"/>
          <p:cNvGraphicFramePr>
            <a:graphicFrameLocks noChangeAspect="1"/>
          </p:cNvGraphicFramePr>
          <p:nvPr>
            <p:extLst>
              <p:ext uri="{D42A27DB-BD31-4B8C-83A1-F6EECF244321}">
                <p14:modId xmlns:p14="http://schemas.microsoft.com/office/powerpoint/2010/main" val="1139261953"/>
              </p:ext>
            </p:extLst>
          </p:nvPr>
        </p:nvGraphicFramePr>
        <p:xfrm>
          <a:off x="2590801" y="1524000"/>
          <a:ext cx="2555875" cy="2573276"/>
        </p:xfrm>
        <a:graphic>
          <a:graphicData uri="http://schemas.openxmlformats.org/presentationml/2006/ole">
            <mc:AlternateContent xmlns:mc="http://schemas.openxmlformats.org/markup-compatibility/2006">
              <mc:Choice xmlns:v="urn:schemas-microsoft-com:vml" Requires="v">
                <p:oleObj name="CorelDRAW" r:id="rId2" imgW="3172320" imgH="3195360" progId="">
                  <p:embed/>
                </p:oleObj>
              </mc:Choice>
              <mc:Fallback>
                <p:oleObj name="CorelDRAW" r:id="rId2" imgW="3172320" imgH="3195360" progId="">
                  <p:embed/>
                  <p:pic>
                    <p:nvPicPr>
                      <p:cNvPr id="4"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1524000"/>
                        <a:ext cx="2555875" cy="2573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aphicFrame>
        <p:nvGraphicFramePr>
          <p:cNvPr id="5" name="Object 11"/>
          <p:cNvGraphicFramePr>
            <a:graphicFrameLocks noChangeAspect="1"/>
          </p:cNvGraphicFramePr>
          <p:nvPr>
            <p:extLst>
              <p:ext uri="{D42A27DB-BD31-4B8C-83A1-F6EECF244321}">
                <p14:modId xmlns:p14="http://schemas.microsoft.com/office/powerpoint/2010/main" val="1712121056"/>
              </p:ext>
            </p:extLst>
          </p:nvPr>
        </p:nvGraphicFramePr>
        <p:xfrm>
          <a:off x="6415087" y="1576326"/>
          <a:ext cx="2423609" cy="2444750"/>
        </p:xfrm>
        <a:graphic>
          <a:graphicData uri="http://schemas.openxmlformats.org/presentationml/2006/ole">
            <mc:AlternateContent xmlns:mc="http://schemas.openxmlformats.org/markup-compatibility/2006">
              <mc:Choice xmlns:v="urn:schemas-microsoft-com:vml" Requires="v">
                <p:oleObj name="CorelDRAW" r:id="rId4" imgW="3026160" imgH="3053520" progId="">
                  <p:embed/>
                </p:oleObj>
              </mc:Choice>
              <mc:Fallback>
                <p:oleObj name="CorelDRAW" r:id="rId4" imgW="3026160" imgH="3053520" progId="">
                  <p:embed/>
                  <p:pic>
                    <p:nvPicPr>
                      <p:cNvPr id="5"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5087" y="1576326"/>
                        <a:ext cx="2423609" cy="244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5"/>
          <p:cNvSpPr txBox="1">
            <a:spLocks noChangeArrowheads="1"/>
          </p:cNvSpPr>
          <p:nvPr/>
        </p:nvSpPr>
        <p:spPr bwMode="auto">
          <a:xfrm>
            <a:off x="6510307" y="4349626"/>
            <a:ext cx="2376548" cy="1077218"/>
          </a:xfrm>
          <a:prstGeom prst="rect">
            <a:avLst/>
          </a:prstGeom>
          <a:noFill/>
          <a:ln w="3175" algn="ctr">
            <a:solidFill>
              <a:schemeClr val="tx1"/>
            </a:solidFill>
            <a:miter lim="800000"/>
            <a:headEnd/>
            <a:tailEnd/>
          </a:ln>
          <a:effectLst/>
        </p:spPr>
        <p:txBody>
          <a:bodyPr wrap="none">
            <a:spAutoFit/>
          </a:bodyPr>
          <a:lstStyle/>
          <a:p>
            <a:pPr algn="ctr">
              <a:spcBef>
                <a:spcPct val="50000"/>
              </a:spcBef>
            </a:pPr>
            <a:r>
              <a:rPr lang="en-US" sz="3200" i="1"/>
              <a:t>Tensile Stress</a:t>
            </a:r>
            <a:br>
              <a:rPr lang="en-US" sz="3200" i="1"/>
            </a:br>
            <a:r>
              <a:rPr lang="en-US" sz="3200" i="1"/>
              <a:t>Fields</a:t>
            </a:r>
          </a:p>
        </p:txBody>
      </p:sp>
      <p:sp>
        <p:nvSpPr>
          <p:cNvPr id="7" name="Line 16"/>
          <p:cNvSpPr>
            <a:spLocks noChangeShapeType="1"/>
          </p:cNvSpPr>
          <p:nvPr/>
        </p:nvSpPr>
        <p:spPr bwMode="auto">
          <a:xfrm flipH="1" flipV="1">
            <a:off x="7543800" y="3185987"/>
            <a:ext cx="104773" cy="1147762"/>
          </a:xfrm>
          <a:prstGeom prst="line">
            <a:avLst/>
          </a:prstGeom>
          <a:noFill/>
          <a:ln w="9525">
            <a:solidFill>
              <a:schemeClr val="tx1"/>
            </a:solidFill>
            <a:round/>
            <a:headEnd/>
            <a:tailEnd type="triangle" w="med" len="med"/>
          </a:ln>
          <a:effectLst/>
        </p:spPr>
        <p:txBody>
          <a:bodyPr/>
          <a:lstStyle/>
          <a:p>
            <a:endParaRPr lang="en-US" sz="3200"/>
          </a:p>
        </p:txBody>
      </p:sp>
      <p:sp>
        <p:nvSpPr>
          <p:cNvPr id="8" name="AutoShape 12"/>
          <p:cNvSpPr>
            <a:spLocks/>
          </p:cNvSpPr>
          <p:nvPr/>
        </p:nvSpPr>
        <p:spPr bwMode="auto">
          <a:xfrm>
            <a:off x="2667000" y="4402076"/>
            <a:ext cx="2667000" cy="987488"/>
          </a:xfrm>
          <a:prstGeom prst="borderCallout1">
            <a:avLst>
              <a:gd name="adj1" fmla="val -3060"/>
              <a:gd name="adj2" fmla="val 57710"/>
              <a:gd name="adj3" fmla="val -162361"/>
              <a:gd name="adj4" fmla="val 46834"/>
            </a:avLst>
          </a:prstGeom>
          <a:noFill/>
          <a:ln w="9525">
            <a:solidFill>
              <a:schemeClr val="tx1"/>
            </a:solidFill>
            <a:miter lim="800000"/>
            <a:headEnd/>
            <a:tailEnd/>
          </a:ln>
          <a:effectLst/>
        </p:spPr>
        <p:txBody>
          <a:bodyPr/>
          <a:lstStyle/>
          <a:p>
            <a:pPr algn="ctr"/>
            <a:r>
              <a:rPr lang="en-US" sz="3200" i="1" dirty="0"/>
              <a:t>Compressive stress fields</a:t>
            </a:r>
          </a:p>
        </p:txBody>
      </p:sp>
    </p:spTree>
  </p:cSld>
  <p:clrMapOvr>
    <a:masterClrMapping/>
  </p:clrMapOvr>
  <p:transition advClick="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12477</TotalTime>
  <Words>1284</Words>
  <Application>Microsoft Office PowerPoint</Application>
  <PresentationFormat>Widescreen</PresentationFormat>
  <Paragraphs>130</Paragraphs>
  <Slides>25</Slides>
  <Notes>2</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46" baseType="lpstr">
      <vt:lpstr>ＭＳ Ｐゴシック</vt:lpstr>
      <vt:lpstr>Arial</vt:lpstr>
      <vt:lpstr>Arial (body)</vt:lpstr>
      <vt:lpstr>Arial Rounded MT Bold</vt:lpstr>
      <vt:lpstr>Calibri</vt:lpstr>
      <vt:lpstr>Carlito</vt:lpstr>
      <vt:lpstr>Google Sans</vt:lpstr>
      <vt:lpstr>MathematicalPiLTStd</vt:lpstr>
      <vt:lpstr>Nunito</vt:lpstr>
      <vt:lpstr>PearsonMATHPRO01</vt:lpstr>
      <vt:lpstr>PearsonMATHPRO08</vt:lpstr>
      <vt:lpstr>PearsonMATHPRO12</vt:lpstr>
      <vt:lpstr>RotisSemiSansStd-ExtraBold</vt:lpstr>
      <vt:lpstr>Symbol</vt:lpstr>
      <vt:lpstr>Times New Roman</vt:lpstr>
      <vt:lpstr>TimesLTStd-Roman</vt:lpstr>
      <vt:lpstr>TimesTenLTStd-Bold</vt:lpstr>
      <vt:lpstr>TimesTenLTStd-Italic</vt:lpstr>
      <vt:lpstr>TimesTenLTStd-Roman</vt:lpstr>
      <vt:lpstr>Office Theme</vt:lpstr>
      <vt:lpstr>CorelDRAW</vt:lpstr>
      <vt:lpstr>Crystal Imperfections</vt:lpstr>
      <vt:lpstr>PowerPoint Presentation</vt:lpstr>
      <vt:lpstr>PowerPoint Presentation</vt:lpstr>
      <vt:lpstr>TYPES OF IMPERFECTIONS</vt:lpstr>
      <vt:lpstr>POINT DEFECTS</vt:lpstr>
      <vt:lpstr>PowerPoint Presentation</vt:lpstr>
      <vt:lpstr>Vacancy:</vt:lpstr>
      <vt:lpstr>PowerPoint Presentation</vt:lpstr>
      <vt:lpstr>Substitutional Impurity:</vt:lpstr>
      <vt:lpstr>Point Defects in Metals</vt:lpstr>
      <vt:lpstr>Interstitial Impurity</vt:lpstr>
      <vt:lpstr>Frenkel imperfection</vt:lpstr>
      <vt:lpstr>Schottky imperfection</vt:lpstr>
      <vt:lpstr>Frenkel Defect</vt:lpstr>
      <vt:lpstr>Schottky Defect</vt:lpstr>
      <vt:lpstr>PowerPoint Presentation</vt:lpstr>
      <vt:lpstr>PowerPoint Presentation</vt:lpstr>
      <vt:lpstr>Linear Defects or Dislocations</vt:lpstr>
      <vt:lpstr>PowerPoint Presentation</vt:lpstr>
      <vt:lpstr>PowerPoint Presentation</vt:lpstr>
      <vt:lpstr>Screw Dislocation</vt:lpstr>
      <vt:lpstr>PowerPoint Presentation</vt:lpstr>
      <vt:lpstr>Surface Defects:  GRAIN BOUNDARIES</vt:lpstr>
      <vt:lpstr>Surface Defects</vt:lpstr>
      <vt:lpstr>Effect of Grain Boundaries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Nanotechnology</dc:title>
  <dc:creator>Ranjit Kumar</dc:creator>
  <cp:lastModifiedBy>Ranjit Kumar</cp:lastModifiedBy>
  <cp:revision>75</cp:revision>
  <dcterms:created xsi:type="dcterms:W3CDTF">2022-10-18T13:55:46Z</dcterms:created>
  <dcterms:modified xsi:type="dcterms:W3CDTF">2024-09-20T03:28:20Z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2020-08-25T00:00:00Z</vt:filetime>
  </property>
  <property fmtid="{D5CDD505-2E9C-101B-9397-08002B2CF9AE}" pid="3" name="Creator">
    <vt:lpwstr>Microsoft® PowerPoint® 2019</vt:lpwstr>
  </property>
  <property fmtid="{D5CDD505-2E9C-101B-9397-08002B2CF9AE}" pid="4" name="LastSaved">
    <vt:filetime>2022-10-18T00:00:00Z</vt:filetime>
  </property>
</Properties>
</file>