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360" r:id="rId2"/>
    <p:sldId id="274" r:id="rId3"/>
    <p:sldId id="275" r:id="rId4"/>
    <p:sldId id="276" r:id="rId5"/>
    <p:sldId id="437" r:id="rId6"/>
    <p:sldId id="277" r:id="rId7"/>
    <p:sldId id="310" r:id="rId8"/>
    <p:sldId id="311" r:id="rId9"/>
    <p:sldId id="312" r:id="rId10"/>
    <p:sldId id="313" r:id="rId11"/>
    <p:sldId id="314" r:id="rId12"/>
    <p:sldId id="438" r:id="rId13"/>
    <p:sldId id="297" r:id="rId14"/>
    <p:sldId id="298" r:id="rId15"/>
    <p:sldId id="299" r:id="rId16"/>
    <p:sldId id="300" r:id="rId17"/>
    <p:sldId id="301" r:id="rId18"/>
    <p:sldId id="302" r:id="rId19"/>
    <p:sldId id="364" r:id="rId20"/>
    <p:sldId id="303" r:id="rId21"/>
    <p:sldId id="304" r:id="rId22"/>
    <p:sldId id="305" r:id="rId23"/>
    <p:sldId id="306" r:id="rId24"/>
    <p:sldId id="307" r:id="rId25"/>
    <p:sldId id="439" r:id="rId26"/>
    <p:sldId id="395" r:id="rId27"/>
    <p:sldId id="396" r:id="rId28"/>
    <p:sldId id="319" r:id="rId29"/>
    <p:sldId id="397" r:id="rId30"/>
    <p:sldId id="365" r:id="rId31"/>
    <p:sldId id="366" r:id="rId32"/>
    <p:sldId id="412" r:id="rId33"/>
    <p:sldId id="398" r:id="rId34"/>
    <p:sldId id="367" r:id="rId35"/>
    <p:sldId id="328" r:id="rId36"/>
    <p:sldId id="329" r:id="rId37"/>
    <p:sldId id="330" r:id="rId38"/>
    <p:sldId id="292" r:id="rId39"/>
    <p:sldId id="372" r:id="rId4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70" autoAdjust="0"/>
  </p:normalViewPr>
  <p:slideViewPr>
    <p:cSldViewPr>
      <p:cViewPr varScale="1">
        <p:scale>
          <a:sx n="51" d="100"/>
          <a:sy n="51" d="100"/>
        </p:scale>
        <p:origin x="116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30626-4655-403C-8639-4C898839F292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1CE6D-A815-4E4D-B249-9DE18FE052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6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1CE6D-A815-4E4D-B249-9DE18FE05255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315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060194" y="1491088"/>
            <a:ext cx="2965450" cy="4462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27775" y="1622501"/>
            <a:ext cx="2715259" cy="4141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76941" y="324993"/>
            <a:ext cx="9163092" cy="1300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7408" y="3279088"/>
            <a:ext cx="9979025" cy="2202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4711D-9DBD-D888-BE49-9E444FD15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t="27930" b="26185"/>
          <a:stretch/>
        </p:blipFill>
        <p:spPr>
          <a:xfrm>
            <a:off x="-10885" y="76200"/>
            <a:ext cx="1987826" cy="6096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04F01-62C0-1F96-13BE-8CC8DD265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10363200" cy="2031325"/>
          </a:xfrm>
        </p:spPr>
        <p:txBody>
          <a:bodyPr/>
          <a:lstStyle/>
          <a:p>
            <a:pPr lvl="0" algn="ctr"/>
            <a:r>
              <a:rPr lang="en-US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Crystal Geometry and </a:t>
            </a:r>
            <a:br>
              <a:rPr lang="en-US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Structure Determination </a:t>
            </a:r>
            <a:br>
              <a:rPr lang="en-US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(Atomic Packing Factor)</a:t>
            </a:r>
            <a:endParaRPr lang="en-IN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52522-B00E-4F42-AC61-D1066177EB7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3429000"/>
            <a:ext cx="8534400" cy="1969770"/>
          </a:xfrm>
        </p:spPr>
        <p:txBody>
          <a:bodyPr/>
          <a:lstStyle/>
          <a:p>
            <a:pPr algn="ctr"/>
            <a:r>
              <a:rPr lang="en-US" dirty="0"/>
              <a:t>Dr. Ranjit Kumar</a:t>
            </a:r>
          </a:p>
          <a:p>
            <a:pPr algn="ctr"/>
            <a:r>
              <a:rPr lang="en-US" dirty="0"/>
              <a:t>Department of Chemical Engineering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Email: ranjit.kumar@snu.edu.in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1428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786826"/>
            <a:ext cx="4405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6. </a:t>
            </a:r>
            <a:r>
              <a:rPr lang="en-US" sz="3200" b="1" i="1" u="sng" dirty="0"/>
              <a:t>Atomic packing factor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452785" y="1697777"/>
            <a:ext cx="6268353" cy="3116647"/>
            <a:chOff x="-2305953" y="1854708"/>
            <a:chExt cx="6268353" cy="3116647"/>
          </a:xfrm>
        </p:grpSpPr>
        <p:grpSp>
          <p:nvGrpSpPr>
            <p:cNvPr id="20" name="Group 19"/>
            <p:cNvGrpSpPr/>
            <p:nvPr/>
          </p:nvGrpSpPr>
          <p:grpSpPr>
            <a:xfrm>
              <a:off x="-2083101" y="1854708"/>
              <a:ext cx="6045501" cy="3116647"/>
              <a:chOff x="-1854501" y="2007108"/>
              <a:chExt cx="6045501" cy="3116647"/>
            </a:xfrm>
          </p:grpSpPr>
          <p:cxnSp>
            <p:nvCxnSpPr>
              <p:cNvPr id="5" name="Straight Connector 4"/>
              <p:cNvCxnSpPr/>
              <p:nvPr/>
            </p:nvCxnSpPr>
            <p:spPr>
              <a:xfrm>
                <a:off x="2971800" y="2286000"/>
                <a:ext cx="121920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-1854501" y="2007108"/>
                <a:ext cx="2759089" cy="1298275"/>
                <a:chOff x="-1854501" y="2007108"/>
                <a:chExt cx="2759089" cy="1298275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-1854501" y="2007108"/>
                  <a:ext cx="275908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i="1" dirty="0"/>
                    <a:t>APF   =  v / V</a:t>
                  </a:r>
                </a:p>
                <a:p>
                  <a:r>
                    <a:rPr lang="en-US" sz="2400" b="1" i="1" dirty="0"/>
                    <a:t>                1x 4/3 </a:t>
                  </a:r>
                  <a:r>
                    <a:rPr lang="el-GR" sz="2400" b="1" i="1" dirty="0"/>
                    <a:t>π</a:t>
                  </a:r>
                  <a:r>
                    <a:rPr lang="en-US" sz="2400" b="1" i="1" dirty="0"/>
                    <a:t> R</a:t>
                  </a:r>
                  <a:r>
                    <a:rPr lang="en-US" sz="2400" b="1" i="1" baseline="30000" dirty="0"/>
                    <a:t>3</a:t>
                  </a:r>
                  <a:r>
                    <a:rPr lang="en-US" sz="2400" b="1" i="1" dirty="0"/>
                    <a:t> </a:t>
                  </a: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-287919" y="2843718"/>
                  <a:ext cx="45076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i="1" dirty="0"/>
                    <a:t>a</a:t>
                  </a:r>
                  <a:r>
                    <a:rPr lang="en-US" sz="2400" b="1" i="1" baseline="30000" dirty="0"/>
                    <a:t>3</a:t>
                  </a:r>
                </a:p>
              </p:txBody>
            </p:sp>
          </p:grpSp>
          <p:sp>
            <p:nvSpPr>
              <p:cNvPr id="11" name="Rectangle 10"/>
              <p:cNvSpPr/>
              <p:nvPr/>
            </p:nvSpPr>
            <p:spPr>
              <a:xfrm>
                <a:off x="-579817" y="3185756"/>
                <a:ext cx="16562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i="1" dirty="0"/>
                  <a:t>1x 4/3 </a:t>
                </a:r>
                <a:r>
                  <a:rPr lang="el-GR" sz="2400" b="1" i="1" dirty="0"/>
                  <a:t>π</a:t>
                </a:r>
                <a:r>
                  <a:rPr lang="en-US" sz="2400" b="1" i="1" dirty="0"/>
                  <a:t> R</a:t>
                </a:r>
                <a:r>
                  <a:rPr lang="en-US" sz="2400" b="1" i="1" baseline="30000" dirty="0"/>
                  <a:t>3</a:t>
                </a:r>
                <a:r>
                  <a:rPr lang="en-US" sz="2400" b="1" i="1" dirty="0"/>
                  <a:t> </a:t>
                </a:r>
                <a:endParaRPr lang="en-US" sz="2400" dirty="0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-1337670" y="3101165"/>
                <a:ext cx="5420571" cy="1009720"/>
                <a:chOff x="-1337670" y="3101165"/>
                <a:chExt cx="5420571" cy="1009720"/>
              </a:xfrm>
            </p:grpSpPr>
            <p:cxnSp>
              <p:nvCxnSpPr>
                <p:cNvPr id="13" name="Straight Connector 12"/>
                <p:cNvCxnSpPr/>
                <p:nvPr/>
              </p:nvCxnSpPr>
              <p:spPr>
                <a:xfrm>
                  <a:off x="2939901" y="3101165"/>
                  <a:ext cx="1143000" cy="1588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TextBox 14"/>
                <p:cNvSpPr txBox="1"/>
                <p:nvPr/>
              </p:nvSpPr>
              <p:spPr>
                <a:xfrm>
                  <a:off x="-287919" y="3649220"/>
                  <a:ext cx="8098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i="1" dirty="0"/>
                    <a:t>(2R)</a:t>
                  </a:r>
                  <a:r>
                    <a:rPr lang="en-US" sz="2400" b="1" i="1" baseline="30000" dirty="0"/>
                    <a:t>3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-1337670" y="3454399"/>
                  <a:ext cx="40748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i="1" dirty="0"/>
                    <a:t> =</a:t>
                  </a:r>
                </a:p>
              </p:txBody>
            </p:sp>
          </p:grpSp>
          <p:sp>
            <p:nvSpPr>
              <p:cNvPr id="18" name="TextBox 17"/>
              <p:cNvSpPr txBox="1"/>
              <p:nvPr/>
            </p:nvSpPr>
            <p:spPr>
              <a:xfrm>
                <a:off x="1660067" y="3375667"/>
                <a:ext cx="23697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i="1" dirty="0"/>
                  <a:t> since,  a =2R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-10226" y="4292758"/>
                <a:ext cx="2514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/>
                  <a:t>= </a:t>
                </a:r>
                <a:r>
                  <a:rPr lang="el-GR" sz="2400" b="1" i="1" dirty="0"/>
                  <a:t>π</a:t>
                </a:r>
                <a:r>
                  <a:rPr lang="en-US" sz="2400" b="1" i="1" dirty="0"/>
                  <a:t> / 6 =  0.523  OR  52%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-2305953" y="4147328"/>
              <a:ext cx="20651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Therefore, APF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524000" y="5039380"/>
            <a:ext cx="1028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It’s APF value is only 52%.hence, it is a loosely packed structure.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81200" y="5791201"/>
            <a:ext cx="841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Ex: </a:t>
            </a:r>
            <a:r>
              <a:rPr lang="en-US" sz="2400" b="1" i="1" dirty="0"/>
              <a:t>  Only polonium (Po) exhibits in a certain temperature region.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C71826-9B29-22F7-FFCB-36C961F76276}"/>
              </a:ext>
            </a:extLst>
          </p:cNvPr>
          <p:cNvCxnSpPr/>
          <p:nvPr/>
        </p:nvCxnSpPr>
        <p:spPr>
          <a:xfrm>
            <a:off x="3733800" y="2526334"/>
            <a:ext cx="15683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1171E5A-86F1-6837-AC2A-949AFC6137E0}"/>
              </a:ext>
            </a:extLst>
          </p:cNvPr>
          <p:cNvCxnSpPr/>
          <p:nvPr/>
        </p:nvCxnSpPr>
        <p:spPr>
          <a:xfrm>
            <a:off x="3994267" y="3352800"/>
            <a:ext cx="15683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EA341F-5487-9845-3128-9EE865D63AC5}"/>
              </a:ext>
            </a:extLst>
          </p:cNvPr>
          <p:cNvSpPr txBox="1"/>
          <p:nvPr/>
        </p:nvSpPr>
        <p:spPr>
          <a:xfrm>
            <a:off x="3324603" y="2276363"/>
            <a:ext cx="553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1" y="953870"/>
            <a:ext cx="823911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i="1" u="sng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BODY CENTERED CUBIC STRUCTURE</a:t>
            </a:r>
            <a:r>
              <a:rPr lang="en-US" sz="3600" b="1" i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(BCC)</a:t>
            </a:r>
            <a:endParaRPr lang="en-US" sz="36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05001" y="1794808"/>
            <a:ext cx="82382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i="1" dirty="0"/>
              <a:t> Atoms are  kept at  corners  of the unit cell including one</a:t>
            </a:r>
          </a:p>
          <a:p>
            <a:pPr marL="457200" indent="-457200"/>
            <a:r>
              <a:rPr lang="en-US" sz="2400" b="1" i="1" dirty="0"/>
              <a:t>       atom exactly centre of the unit cell.</a:t>
            </a:r>
          </a:p>
          <a:p>
            <a:pPr marL="457200" indent="-457200"/>
            <a:endParaRPr lang="en-US" sz="2400" b="1" i="1" dirty="0"/>
          </a:p>
          <a:p>
            <a:pPr marL="457200" indent="-457200"/>
            <a:r>
              <a:rPr lang="en-US" sz="2400" b="1" i="1" dirty="0"/>
              <a:t>       Consequently these  atoms touch along the body diagonals,</a:t>
            </a:r>
          </a:p>
          <a:p>
            <a:pPr marL="457200" indent="-457200"/>
            <a:r>
              <a:rPr lang="en-US" sz="2400" b="1" i="1" dirty="0"/>
              <a:t>       hence the nearest concept is along the body diagonals.   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4538665" y="4114800"/>
            <a:ext cx="2438404" cy="2286000"/>
          </a:xfrm>
          <a:prstGeom prst="cube">
            <a:avLst>
              <a:gd name="adj" fmla="val 25000"/>
            </a:avLst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4429127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Oval 11"/>
          <p:cNvSpPr>
            <a:spLocks noChangeArrowheads="1"/>
          </p:cNvSpPr>
          <p:nvPr/>
        </p:nvSpPr>
        <p:spPr bwMode="auto">
          <a:xfrm>
            <a:off x="4419602" y="624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6291267" y="624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6858006" y="571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6858006" y="40005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4962528" y="40005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6291267" y="4572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9" name="Straight Connector 8"/>
          <p:cNvCxnSpPr>
            <a:endCxn id="17" idx="2"/>
          </p:cNvCxnSpPr>
          <p:nvPr/>
        </p:nvCxnSpPr>
        <p:spPr>
          <a:xfrm>
            <a:off x="5105400" y="5829300"/>
            <a:ext cx="1752600" cy="158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 flipV="1">
            <a:off x="4625355" y="5818667"/>
            <a:ext cx="490678" cy="4525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19" idx="4"/>
          </p:cNvCxnSpPr>
          <p:nvPr/>
        </p:nvCxnSpPr>
        <p:spPr>
          <a:xfrm rot="16200000" flipV="1">
            <a:off x="4283927" y="5021998"/>
            <a:ext cx="1603738" cy="17942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6"/>
          <p:cNvSpPr>
            <a:spLocks noChangeArrowheads="1"/>
          </p:cNvSpPr>
          <p:nvPr/>
        </p:nvSpPr>
        <p:spPr bwMode="auto">
          <a:xfrm>
            <a:off x="4984899" y="5698166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Oval 15"/>
          <p:cNvSpPr>
            <a:spLocks noChangeArrowheads="1"/>
          </p:cNvSpPr>
          <p:nvPr/>
        </p:nvSpPr>
        <p:spPr bwMode="auto">
          <a:xfrm>
            <a:off x="5640569" y="5158565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12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40934" y="4837094"/>
            <a:ext cx="7488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Hence ,each atom has only 8 nearest neighbours.</a:t>
            </a:r>
          </a:p>
          <a:p>
            <a:r>
              <a:rPr lang="en-US" sz="2800" b="1" i="1" dirty="0"/>
              <a:t>Hence, its co-ordination number is 8.</a:t>
            </a:r>
          </a:p>
        </p:txBody>
      </p:sp>
      <p:sp>
        <p:nvSpPr>
          <p:cNvPr id="5" name="Rectangle 4"/>
          <p:cNvSpPr/>
          <p:nvPr/>
        </p:nvSpPr>
        <p:spPr>
          <a:xfrm>
            <a:off x="2121320" y="1498938"/>
            <a:ext cx="800251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i="1" u="sng" dirty="0"/>
              <a:t>2. Co-ordination number</a:t>
            </a:r>
            <a:endParaRPr lang="en-US" sz="60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304238" y="3236894"/>
            <a:ext cx="79827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The nearest neighbouring atoms of any case are the </a:t>
            </a:r>
          </a:p>
          <a:p>
            <a:r>
              <a:rPr lang="en-US" sz="2800" b="1" i="1" dirty="0"/>
              <a:t>body centered atoms, not the other corner atoms.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1752" y="1083910"/>
            <a:ext cx="51816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6400" y="358914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000" b="1" i="1" dirty="0"/>
              <a:t>Each corner  has one atom, but shares only one-eight part of an atom like </a:t>
            </a:r>
          </a:p>
          <a:p>
            <a:pPr marL="457200" indent="-457200"/>
            <a:r>
              <a:rPr lang="en-US" sz="2000" b="1" i="1" dirty="0"/>
              <a:t>       simple cubic structure &amp; one more atom exactly occupies center of the body.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1600201"/>
            <a:ext cx="3429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Hence, it is known as Body centered cubic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1" y="1686580"/>
            <a:ext cx="7596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4.  Total number of atoms in a unit cell of BCC is 2.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916137" y="2491566"/>
            <a:ext cx="8337918" cy="861235"/>
            <a:chOff x="838200" y="1981200"/>
            <a:chExt cx="8337918" cy="861235"/>
          </a:xfrm>
        </p:grpSpPr>
        <p:sp>
          <p:nvSpPr>
            <p:cNvPr id="5" name="TextBox 4"/>
            <p:cNvSpPr txBox="1"/>
            <p:nvPr/>
          </p:nvSpPr>
          <p:spPr>
            <a:xfrm>
              <a:off x="838200" y="1981200"/>
              <a:ext cx="9685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i="1" dirty="0"/>
                <a:t>i.e.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81200" y="2072994"/>
              <a:ext cx="71949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b="1" i="1" dirty="0"/>
                <a:t>8 x 1 /8  +  1  = 1 + 1 = 2 atoms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828801" y="4419601"/>
            <a:ext cx="85412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 startAt="5"/>
            </a:pPr>
            <a:r>
              <a:rPr lang="en-US" sz="2800" b="1" i="1" dirty="0"/>
              <a:t>It is a 2-layer structure. Hence, it’s stacking sequence </a:t>
            </a:r>
          </a:p>
          <a:p>
            <a:pPr marL="514350" indent="-514350"/>
            <a:r>
              <a:rPr lang="en-US" sz="2800" b="1" i="1" dirty="0"/>
              <a:t>      is AB AB AB AB AB AB  …………….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80650" y="1396426"/>
            <a:ext cx="4405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6. </a:t>
            </a:r>
            <a:r>
              <a:rPr lang="en-US" sz="3200" b="1" i="1" u="sng" dirty="0"/>
              <a:t>Atomic packing factor 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2641682" y="2329568"/>
            <a:ext cx="2844718" cy="3690233"/>
            <a:chOff x="1117682" y="2013099"/>
            <a:chExt cx="2844718" cy="3690233"/>
          </a:xfrm>
        </p:grpSpPr>
        <p:grpSp>
          <p:nvGrpSpPr>
            <p:cNvPr id="63" name="Group 62"/>
            <p:cNvGrpSpPr/>
            <p:nvPr/>
          </p:nvGrpSpPr>
          <p:grpSpPr>
            <a:xfrm>
              <a:off x="1117682" y="2013099"/>
              <a:ext cx="2844718" cy="2711301"/>
              <a:chOff x="2667000" y="1447800"/>
              <a:chExt cx="2844718" cy="2711301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2667000" y="1447800"/>
                <a:ext cx="2844718" cy="2711301"/>
                <a:chOff x="2753833" y="1426534"/>
                <a:chExt cx="2844718" cy="2711301"/>
              </a:xfrm>
            </p:grpSpPr>
            <p:sp>
              <p:nvSpPr>
                <p:cNvPr id="3" name="Cube 2"/>
                <p:cNvSpPr/>
                <p:nvPr/>
              </p:nvSpPr>
              <p:spPr>
                <a:xfrm>
                  <a:off x="3048000" y="1828800"/>
                  <a:ext cx="2209800" cy="1981200"/>
                </a:xfrm>
                <a:prstGeom prst="cube">
                  <a:avLst/>
                </a:prstGeom>
                <a:noFill/>
                <a:ln cmpd="sng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204635" y="3102934"/>
                  <a:ext cx="3939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A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2753833" y="2124002"/>
                  <a:ext cx="3939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D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874334" y="3768503"/>
                  <a:ext cx="3939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C</a:t>
                  </a:r>
                </a:p>
              </p:txBody>
            </p:sp>
            <p:sp>
              <p:nvSpPr>
                <p:cNvPr id="18" name="TextBox 17"/>
                <p:cNvSpPr txBox="1"/>
                <p:nvPr/>
              </p:nvSpPr>
              <p:spPr>
                <a:xfrm>
                  <a:off x="4603899" y="3756101"/>
                  <a:ext cx="3939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B</a:t>
                  </a:r>
                </a:p>
              </p:txBody>
            </p:sp>
            <p:grpSp>
              <p:nvGrpSpPr>
                <p:cNvPr id="33" name="Group 32"/>
                <p:cNvGrpSpPr/>
                <p:nvPr/>
              </p:nvGrpSpPr>
              <p:grpSpPr>
                <a:xfrm>
                  <a:off x="3537102" y="1426534"/>
                  <a:ext cx="1786265" cy="461665"/>
                  <a:chOff x="3537102" y="1426534"/>
                  <a:chExt cx="1786265" cy="461665"/>
                </a:xfrm>
              </p:grpSpPr>
              <p:cxnSp>
                <p:nvCxnSpPr>
                  <p:cNvPr id="22" name="Straight Arrow Connector 21"/>
                  <p:cNvCxnSpPr/>
                  <p:nvPr/>
                </p:nvCxnSpPr>
                <p:spPr>
                  <a:xfrm>
                    <a:off x="4648200" y="1676400"/>
                    <a:ext cx="675167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Arrow Connector 24"/>
                  <p:cNvCxnSpPr/>
                  <p:nvPr/>
                </p:nvCxnSpPr>
                <p:spPr>
                  <a:xfrm rot="10800000">
                    <a:off x="3537102" y="1676400"/>
                    <a:ext cx="501499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146699" y="1426534"/>
                    <a:ext cx="3369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b="1" dirty="0"/>
                      <a:t>a</a:t>
                    </a:r>
                  </a:p>
                </p:txBody>
              </p:sp>
            </p:grpSp>
          </p:grp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3822897" y="2461197"/>
                <a:ext cx="468868" cy="2188277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2971800" y="2362200"/>
                <a:ext cx="2158404" cy="958701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>
              <a:off x="1863689" y="5334000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Figure 1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6705600" y="2841702"/>
            <a:ext cx="2514600" cy="3101899"/>
            <a:chOff x="5181600" y="2590800"/>
            <a:chExt cx="2514600" cy="3101899"/>
          </a:xfrm>
        </p:grpSpPr>
        <p:grpSp>
          <p:nvGrpSpPr>
            <p:cNvPr id="77" name="Group 76"/>
            <p:cNvGrpSpPr/>
            <p:nvPr/>
          </p:nvGrpSpPr>
          <p:grpSpPr>
            <a:xfrm>
              <a:off x="5181600" y="2590800"/>
              <a:ext cx="2514600" cy="1905000"/>
              <a:chOff x="4572000" y="2438400"/>
              <a:chExt cx="2514600" cy="1905000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572000" y="2438400"/>
                <a:ext cx="914400" cy="9144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6172200" y="3429000"/>
                <a:ext cx="914400" cy="9144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5006165" y="2863701"/>
                <a:ext cx="45719" cy="45719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6606716" y="3872380"/>
                <a:ext cx="45719" cy="45719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5378301" y="2938132"/>
                <a:ext cx="914400" cy="9144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5812466" y="3384699"/>
                <a:ext cx="45719" cy="45719"/>
              </a:xfrm>
              <a:prstGeom prst="ellips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 rot="2021325">
                <a:off x="5148376" y="2712436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 rot="2021325">
                <a:off x="5737748" y="3116471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2r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 rot="2021325">
                <a:off x="6371222" y="3492698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4724400" y="2623734"/>
                <a:ext cx="330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</a:t>
                </a: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576235" y="3789769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>
                <a:off x="5041251" y="2886561"/>
                <a:ext cx="1554832" cy="1008679"/>
              </a:xfrm>
              <a:prstGeom prst="line">
                <a:avLst/>
              </a:prstGeom>
              <a:ln w="317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TextBox 79"/>
            <p:cNvSpPr txBox="1"/>
            <p:nvPr/>
          </p:nvSpPr>
          <p:spPr>
            <a:xfrm>
              <a:off x="5791200" y="5323367"/>
              <a:ext cx="955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Figure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949404"/>
            <a:ext cx="655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From figure 1</a:t>
            </a:r>
            <a:r>
              <a:rPr lang="en-US" b="1" i="1" dirty="0"/>
              <a:t>, </a:t>
            </a:r>
          </a:p>
          <a:p>
            <a:endParaRPr lang="en-US" b="1" i="1" dirty="0"/>
          </a:p>
          <a:p>
            <a:r>
              <a:rPr lang="en-US" b="1" i="1" dirty="0"/>
              <a:t>  </a:t>
            </a:r>
            <a:r>
              <a:rPr lang="en-US" sz="2400" b="1" i="1" dirty="0"/>
              <a:t>∆ ABC        </a:t>
            </a:r>
            <a:r>
              <a:rPr lang="en-US" sz="2000" b="1" i="1" dirty="0"/>
              <a:t>AC</a:t>
            </a:r>
            <a:r>
              <a:rPr lang="en-US" sz="2000" b="1" i="1" baseline="30000" dirty="0"/>
              <a:t>2 </a:t>
            </a:r>
            <a:r>
              <a:rPr lang="en-US" sz="2000" b="1" i="1" dirty="0"/>
              <a:t> =  AB</a:t>
            </a:r>
            <a:r>
              <a:rPr lang="en-US" sz="2000" b="1" i="1" baseline="30000" dirty="0"/>
              <a:t>2</a:t>
            </a:r>
            <a:r>
              <a:rPr lang="en-US" sz="2000" b="1" i="1" dirty="0"/>
              <a:t> + BC</a:t>
            </a:r>
            <a:r>
              <a:rPr lang="en-US" sz="2000" b="1" i="1" baseline="30000" dirty="0"/>
              <a:t>2 </a:t>
            </a:r>
            <a:r>
              <a:rPr lang="en-US" sz="2000" b="1" i="1" dirty="0"/>
              <a:t> = a</a:t>
            </a:r>
            <a:r>
              <a:rPr lang="en-US" sz="2000" b="1" i="1" baseline="30000" dirty="0"/>
              <a:t>2</a:t>
            </a:r>
            <a:r>
              <a:rPr lang="en-US" sz="2000" b="1" i="1" dirty="0"/>
              <a:t> + a</a:t>
            </a:r>
            <a:r>
              <a:rPr lang="en-US" sz="2000" b="1" i="1" baseline="30000" dirty="0"/>
              <a:t>2 </a:t>
            </a:r>
            <a:r>
              <a:rPr lang="en-US" sz="2000" b="1" i="1" dirty="0"/>
              <a:t> =  2a</a:t>
            </a:r>
            <a:r>
              <a:rPr lang="en-US" sz="2000" b="1" i="1" baseline="30000" dirty="0"/>
              <a:t>2</a:t>
            </a:r>
            <a:r>
              <a:rPr lang="en-US" sz="2000" b="1" i="1" dirty="0"/>
              <a:t>  </a:t>
            </a:r>
            <a:r>
              <a:rPr lang="en-US" b="1" i="1" dirty="0"/>
              <a:t>--------- (1)</a:t>
            </a:r>
            <a:endParaRPr lang="en-US" b="1" i="1" baseline="30000" dirty="0"/>
          </a:p>
        </p:txBody>
      </p:sp>
      <p:sp>
        <p:nvSpPr>
          <p:cNvPr id="3" name="TextBox 2"/>
          <p:cNvSpPr txBox="1"/>
          <p:nvPr/>
        </p:nvSpPr>
        <p:spPr>
          <a:xfrm>
            <a:off x="2667000" y="2269630"/>
            <a:ext cx="63820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∆ ACD        </a:t>
            </a:r>
            <a:r>
              <a:rPr lang="en-US" sz="2400" b="1" dirty="0"/>
              <a:t>AD</a:t>
            </a:r>
            <a:r>
              <a:rPr lang="en-US" sz="2400" b="1" baseline="30000" dirty="0"/>
              <a:t>2</a:t>
            </a:r>
            <a:r>
              <a:rPr lang="en-US" sz="2400" b="1" dirty="0"/>
              <a:t>  =  AC</a:t>
            </a:r>
            <a:r>
              <a:rPr lang="en-US" sz="2400" b="1" baseline="30000" dirty="0"/>
              <a:t>2</a:t>
            </a:r>
            <a:r>
              <a:rPr lang="en-US" sz="2400" b="1" dirty="0"/>
              <a:t> + CD</a:t>
            </a:r>
            <a:r>
              <a:rPr lang="en-US" sz="2400" b="1" baseline="30000" dirty="0"/>
              <a:t>2</a:t>
            </a:r>
            <a:r>
              <a:rPr lang="en-US" sz="2400" b="1" dirty="0"/>
              <a:t>  =  2a</a:t>
            </a:r>
            <a:r>
              <a:rPr lang="en-US" sz="2400" b="1" baseline="30000" dirty="0"/>
              <a:t>2</a:t>
            </a:r>
            <a:r>
              <a:rPr lang="en-US" sz="2400" b="1" dirty="0"/>
              <a:t>  +  a</a:t>
            </a:r>
            <a:r>
              <a:rPr lang="en-US" sz="2400" b="1" baseline="30000" dirty="0"/>
              <a:t>2</a:t>
            </a:r>
            <a:r>
              <a:rPr lang="en-US" sz="2400" b="1" dirty="0"/>
              <a:t>  =  3a</a:t>
            </a:r>
            <a:r>
              <a:rPr lang="en-US" sz="2400" b="1" baseline="30000" dirty="0"/>
              <a:t>2</a:t>
            </a:r>
            <a:r>
              <a:rPr lang="en-US" sz="2400" b="1" dirty="0"/>
              <a:t>  </a:t>
            </a:r>
          </a:p>
          <a:p>
            <a:r>
              <a:rPr lang="en-US" sz="2400" b="1" dirty="0"/>
              <a:t>                    </a:t>
            </a:r>
          </a:p>
          <a:p>
            <a:r>
              <a:rPr lang="en-US" sz="2400" b="1" dirty="0"/>
              <a:t>                       AD</a:t>
            </a:r>
            <a:r>
              <a:rPr lang="en-US" sz="2400" b="1" baseline="30000" dirty="0"/>
              <a:t>2</a:t>
            </a:r>
            <a:r>
              <a:rPr lang="en-US" sz="2400" b="1" dirty="0"/>
              <a:t> =   3a</a:t>
            </a:r>
            <a:r>
              <a:rPr lang="en-US" sz="2400" b="1" baseline="30000" dirty="0"/>
              <a:t>2</a:t>
            </a:r>
            <a:r>
              <a:rPr lang="en-US" sz="2400" b="1" dirty="0"/>
              <a:t>     (OR)</a:t>
            </a:r>
          </a:p>
          <a:p>
            <a:r>
              <a:rPr lang="en-US" sz="2400" b="1" dirty="0"/>
              <a:t>                       AD   = √3  a ------------- (2)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1" y="3957936"/>
            <a:ext cx="6987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If ‘r‘ is the atomic radius, from figure 2 we can write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92524" y="4415136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AD  =  4r --------(3)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50692" y="4857690"/>
            <a:ext cx="3133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From eq.2 &amp; 3, we get, 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1" y="5352872"/>
            <a:ext cx="351570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√3  a   =  4r</a:t>
            </a:r>
          </a:p>
          <a:p>
            <a:endParaRPr lang="en-US" sz="2800" b="1" i="1" dirty="0"/>
          </a:p>
          <a:p>
            <a:r>
              <a:rPr lang="en-US" sz="2800" i="1" dirty="0"/>
              <a:t>r  = </a:t>
            </a:r>
            <a:r>
              <a:rPr lang="en-US" sz="2800" b="1" i="1" dirty="0"/>
              <a:t>√3  a / 4  ---------(4)</a:t>
            </a:r>
            <a:endParaRPr lang="en-US" sz="28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514600" y="945846"/>
            <a:ext cx="5397290" cy="3549954"/>
            <a:chOff x="990600" y="304800"/>
            <a:chExt cx="5397290" cy="3549954"/>
          </a:xfrm>
        </p:grpSpPr>
        <p:grpSp>
          <p:nvGrpSpPr>
            <p:cNvPr id="6" name="Group 5"/>
            <p:cNvGrpSpPr/>
            <p:nvPr/>
          </p:nvGrpSpPr>
          <p:grpSpPr>
            <a:xfrm>
              <a:off x="990600" y="304800"/>
              <a:ext cx="4487126" cy="2209800"/>
              <a:chOff x="2286000" y="381000"/>
              <a:chExt cx="4487126" cy="220980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2286000" y="381000"/>
                <a:ext cx="448712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Therefore,      </a:t>
                </a:r>
                <a:r>
                  <a:rPr lang="en-US" sz="3200" b="1" i="1" dirty="0"/>
                  <a:t>APF  = v / V</a:t>
                </a:r>
              </a:p>
              <a:p>
                <a:r>
                  <a:rPr lang="en-US" sz="3200" b="1" i="1" dirty="0"/>
                  <a:t>                   </a:t>
                </a:r>
              </a:p>
              <a:p>
                <a:r>
                  <a:rPr lang="en-US" sz="3200" b="1" i="1" dirty="0"/>
                  <a:t>                         2 x 4/3 </a:t>
                </a:r>
                <a:r>
                  <a:rPr lang="el-GR" sz="3200" b="1" i="1" dirty="0"/>
                  <a:t>π</a:t>
                </a:r>
                <a:r>
                  <a:rPr lang="en-US" sz="3200" b="1" i="1" dirty="0"/>
                  <a:t> r</a:t>
                </a:r>
                <a:r>
                  <a:rPr lang="en-US" sz="3200" b="1" i="1" baseline="30000" dirty="0"/>
                  <a:t>3</a:t>
                </a:r>
                <a:r>
                  <a:rPr lang="en-US" sz="3200" b="1" i="1" dirty="0"/>
                  <a:t> 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4791736" y="1981200"/>
                <a:ext cx="167640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5359786" y="1944469"/>
                <a:ext cx="5838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i="1" dirty="0"/>
                  <a:t>a</a:t>
                </a:r>
                <a:r>
                  <a:rPr lang="en-US" sz="3600" b="1" i="1" baseline="30000" dirty="0"/>
                  <a:t>3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667000" y="1609064"/>
              <a:ext cx="3720890" cy="2245690"/>
              <a:chOff x="4006701" y="1609064"/>
              <a:chExt cx="3720890" cy="224569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239697" y="1609064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=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038600" y="2590800"/>
                <a:ext cx="35052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/>
                  <a:t>=  8</a:t>
                </a:r>
                <a:r>
                  <a:rPr lang="el-GR" sz="2800" b="1" i="1" dirty="0"/>
                  <a:t>π</a:t>
                </a:r>
                <a:r>
                  <a:rPr lang="en-US" sz="2800" b="1" i="1" dirty="0"/>
                  <a:t> * ( √3 a/4)</a:t>
                </a:r>
                <a:r>
                  <a:rPr lang="en-US" sz="2800" b="1" i="1" baseline="30000" dirty="0"/>
                  <a:t>3 </a:t>
                </a:r>
                <a:r>
                  <a:rPr lang="en-US" sz="2800" b="1" i="1" dirty="0"/>
                  <a:t>/ 3a</a:t>
                </a:r>
                <a:r>
                  <a:rPr lang="en-US" sz="2800" b="1" i="1" baseline="30000" dirty="0"/>
                  <a:t>3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006701" y="3331534"/>
                <a:ext cx="37208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=  √3</a:t>
                </a:r>
                <a:r>
                  <a:rPr lang="el-GR" sz="2800" b="1" i="1" dirty="0"/>
                  <a:t>π</a:t>
                </a:r>
                <a:r>
                  <a:rPr lang="en-US" sz="2800" b="1" i="1" dirty="0"/>
                  <a:t> /8  = 0.68  = 68% </a:t>
                </a: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349982" y="4731604"/>
            <a:ext cx="76322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Therefore, it’s  APF is 68% .Hence we can say that it is also </a:t>
            </a:r>
          </a:p>
          <a:p>
            <a:r>
              <a:rPr lang="en-US" sz="2400" b="1" i="1" dirty="0"/>
              <a:t>                               a loosely packed structure.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923922" y="3308046"/>
            <a:ext cx="228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Since, r =  √3 a/4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9400" y="5715000"/>
            <a:ext cx="664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/>
              <a:t>EX:</a:t>
            </a:r>
            <a:r>
              <a:rPr lang="en-US" sz="2800" b="1" i="1" dirty="0"/>
              <a:t> Tungsten, Sodium, Iron, Chromium etc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4DB3B8-0E52-71B7-8A0F-643FCAC74938}"/>
              </a:ext>
            </a:extLst>
          </p:cNvPr>
          <p:cNvCxnSpPr>
            <a:cxnSpLocks/>
          </p:cNvCxnSpPr>
          <p:nvPr/>
        </p:nvCxnSpPr>
        <p:spPr>
          <a:xfrm flipH="1">
            <a:off x="4800600" y="2509315"/>
            <a:ext cx="270776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1200" y="1182470"/>
            <a:ext cx="807541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600" b="1" i="1" u="sng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FACE CENTERED CUBIC STRUCTURE</a:t>
            </a:r>
            <a:r>
              <a:rPr lang="en-US" sz="3600" b="1" i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(FCC)</a:t>
            </a:r>
            <a:endParaRPr lang="en-US" sz="36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02" name="Oval 16"/>
          <p:cNvSpPr>
            <a:spLocks noChangeArrowheads="1"/>
          </p:cNvSpPr>
          <p:nvPr/>
        </p:nvSpPr>
        <p:spPr bwMode="auto">
          <a:xfrm>
            <a:off x="2743201" y="3059113"/>
            <a:ext cx="1220787" cy="119562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" name="Oval 17"/>
          <p:cNvSpPr>
            <a:spLocks noChangeArrowheads="1"/>
          </p:cNvSpPr>
          <p:nvPr/>
        </p:nvSpPr>
        <p:spPr bwMode="auto">
          <a:xfrm>
            <a:off x="3963988" y="3059113"/>
            <a:ext cx="1220787" cy="119562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4" name="Oval 18"/>
          <p:cNvSpPr>
            <a:spLocks noChangeArrowheads="1"/>
          </p:cNvSpPr>
          <p:nvPr/>
        </p:nvSpPr>
        <p:spPr bwMode="auto">
          <a:xfrm>
            <a:off x="5184776" y="3059113"/>
            <a:ext cx="1220787" cy="119562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5" name="Oval 19"/>
          <p:cNvSpPr>
            <a:spLocks noChangeArrowheads="1"/>
          </p:cNvSpPr>
          <p:nvPr/>
        </p:nvSpPr>
        <p:spPr bwMode="auto">
          <a:xfrm>
            <a:off x="6405563" y="3059113"/>
            <a:ext cx="1220787" cy="119562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6" name="Oval 20"/>
          <p:cNvSpPr>
            <a:spLocks noChangeArrowheads="1"/>
          </p:cNvSpPr>
          <p:nvPr/>
        </p:nvSpPr>
        <p:spPr bwMode="auto">
          <a:xfrm>
            <a:off x="7626351" y="3059113"/>
            <a:ext cx="1220787" cy="119562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7" name="Oval 22"/>
          <p:cNvSpPr>
            <a:spLocks noChangeArrowheads="1"/>
          </p:cNvSpPr>
          <p:nvPr/>
        </p:nvSpPr>
        <p:spPr bwMode="auto">
          <a:xfrm>
            <a:off x="3346175" y="4092834"/>
            <a:ext cx="1220788" cy="119562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8" name="Oval 23"/>
          <p:cNvSpPr>
            <a:spLocks noChangeArrowheads="1"/>
          </p:cNvSpPr>
          <p:nvPr/>
        </p:nvSpPr>
        <p:spPr bwMode="auto">
          <a:xfrm>
            <a:off x="4566963" y="4092834"/>
            <a:ext cx="1220788" cy="119562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9" name="Oval 24"/>
          <p:cNvSpPr>
            <a:spLocks noChangeArrowheads="1"/>
          </p:cNvSpPr>
          <p:nvPr/>
        </p:nvSpPr>
        <p:spPr bwMode="auto">
          <a:xfrm>
            <a:off x="5787750" y="4092834"/>
            <a:ext cx="1220788" cy="119562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0" name="Oval 25"/>
          <p:cNvSpPr>
            <a:spLocks noChangeArrowheads="1"/>
          </p:cNvSpPr>
          <p:nvPr/>
        </p:nvSpPr>
        <p:spPr bwMode="auto">
          <a:xfrm>
            <a:off x="7008538" y="4092834"/>
            <a:ext cx="1220788" cy="119562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1" name="Oval 27"/>
          <p:cNvSpPr>
            <a:spLocks noChangeArrowheads="1"/>
          </p:cNvSpPr>
          <p:nvPr/>
        </p:nvSpPr>
        <p:spPr bwMode="auto">
          <a:xfrm>
            <a:off x="2743201" y="5121365"/>
            <a:ext cx="1220787" cy="119562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2" name="Oval 28"/>
          <p:cNvSpPr>
            <a:spLocks noChangeArrowheads="1"/>
          </p:cNvSpPr>
          <p:nvPr/>
        </p:nvSpPr>
        <p:spPr bwMode="auto">
          <a:xfrm>
            <a:off x="3963988" y="5121365"/>
            <a:ext cx="1220787" cy="119562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3" name="Oval 29"/>
          <p:cNvSpPr>
            <a:spLocks noChangeArrowheads="1"/>
          </p:cNvSpPr>
          <p:nvPr/>
        </p:nvSpPr>
        <p:spPr bwMode="auto">
          <a:xfrm>
            <a:off x="5184776" y="5121365"/>
            <a:ext cx="1220787" cy="119562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4" name="Oval 30"/>
          <p:cNvSpPr>
            <a:spLocks noChangeArrowheads="1"/>
          </p:cNvSpPr>
          <p:nvPr/>
        </p:nvSpPr>
        <p:spPr bwMode="auto">
          <a:xfrm>
            <a:off x="6405563" y="5121365"/>
            <a:ext cx="1220787" cy="119562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5" name="Oval 31"/>
          <p:cNvSpPr>
            <a:spLocks noChangeArrowheads="1"/>
          </p:cNvSpPr>
          <p:nvPr/>
        </p:nvSpPr>
        <p:spPr bwMode="auto">
          <a:xfrm>
            <a:off x="7626351" y="5121365"/>
            <a:ext cx="1220787" cy="1195628"/>
          </a:xfrm>
          <a:prstGeom prst="ellipse">
            <a:avLst/>
          </a:prstGeom>
          <a:gradFill rotWithShape="1">
            <a:gsLst>
              <a:gs pos="0">
                <a:srgbClr val="FFFF00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6" name="Oval 34"/>
          <p:cNvSpPr>
            <a:spLocks noChangeArrowheads="1"/>
          </p:cNvSpPr>
          <p:nvPr/>
        </p:nvSpPr>
        <p:spPr bwMode="auto">
          <a:xfrm>
            <a:off x="3359953" y="3448758"/>
            <a:ext cx="1220787" cy="1195628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7" name="Oval 35"/>
          <p:cNvSpPr>
            <a:spLocks noChangeArrowheads="1"/>
          </p:cNvSpPr>
          <p:nvPr/>
        </p:nvSpPr>
        <p:spPr bwMode="auto">
          <a:xfrm>
            <a:off x="4580740" y="3448758"/>
            <a:ext cx="1220787" cy="1195628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8" name="Oval 36"/>
          <p:cNvSpPr>
            <a:spLocks noChangeArrowheads="1"/>
          </p:cNvSpPr>
          <p:nvPr/>
        </p:nvSpPr>
        <p:spPr bwMode="auto">
          <a:xfrm>
            <a:off x="5801528" y="3448758"/>
            <a:ext cx="1220787" cy="1195628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9" name="Oval 37"/>
          <p:cNvSpPr>
            <a:spLocks noChangeArrowheads="1"/>
          </p:cNvSpPr>
          <p:nvPr/>
        </p:nvSpPr>
        <p:spPr bwMode="auto">
          <a:xfrm>
            <a:off x="7022315" y="3448758"/>
            <a:ext cx="1220787" cy="1195628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0" name="Oval 39"/>
          <p:cNvSpPr>
            <a:spLocks noChangeArrowheads="1"/>
          </p:cNvSpPr>
          <p:nvPr/>
        </p:nvSpPr>
        <p:spPr bwMode="auto">
          <a:xfrm>
            <a:off x="3963987" y="4481441"/>
            <a:ext cx="1220788" cy="1195628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1" name="Oval 40"/>
          <p:cNvSpPr>
            <a:spLocks noChangeArrowheads="1"/>
          </p:cNvSpPr>
          <p:nvPr/>
        </p:nvSpPr>
        <p:spPr bwMode="auto">
          <a:xfrm>
            <a:off x="5184775" y="4481441"/>
            <a:ext cx="1220788" cy="1195628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2" name="Oval 41"/>
          <p:cNvSpPr>
            <a:spLocks noChangeArrowheads="1"/>
          </p:cNvSpPr>
          <p:nvPr/>
        </p:nvSpPr>
        <p:spPr bwMode="auto">
          <a:xfrm>
            <a:off x="6405562" y="4481441"/>
            <a:ext cx="1220788" cy="1195628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3" name="Oval 42"/>
          <p:cNvSpPr>
            <a:spLocks noChangeArrowheads="1"/>
          </p:cNvSpPr>
          <p:nvPr/>
        </p:nvSpPr>
        <p:spPr bwMode="auto">
          <a:xfrm>
            <a:off x="7626350" y="4481441"/>
            <a:ext cx="1220788" cy="1195628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4" name="Oval 43"/>
          <p:cNvSpPr>
            <a:spLocks noChangeArrowheads="1"/>
          </p:cNvSpPr>
          <p:nvPr/>
        </p:nvSpPr>
        <p:spPr bwMode="auto">
          <a:xfrm>
            <a:off x="3359953" y="5509972"/>
            <a:ext cx="1220787" cy="1195628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5" name="Oval 44"/>
          <p:cNvSpPr>
            <a:spLocks noChangeArrowheads="1"/>
          </p:cNvSpPr>
          <p:nvPr/>
        </p:nvSpPr>
        <p:spPr bwMode="auto">
          <a:xfrm>
            <a:off x="4580740" y="5509972"/>
            <a:ext cx="1220787" cy="1195628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6" name="Oval 45"/>
          <p:cNvSpPr>
            <a:spLocks noChangeArrowheads="1"/>
          </p:cNvSpPr>
          <p:nvPr/>
        </p:nvSpPr>
        <p:spPr bwMode="auto">
          <a:xfrm>
            <a:off x="5801528" y="5509972"/>
            <a:ext cx="1220787" cy="1195628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7" name="Oval 46"/>
          <p:cNvSpPr>
            <a:spLocks noChangeArrowheads="1"/>
          </p:cNvSpPr>
          <p:nvPr/>
        </p:nvSpPr>
        <p:spPr bwMode="auto">
          <a:xfrm>
            <a:off x="7022315" y="5509972"/>
            <a:ext cx="1220787" cy="1195628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8" name="Oval 47"/>
          <p:cNvSpPr>
            <a:spLocks noChangeArrowheads="1"/>
          </p:cNvSpPr>
          <p:nvPr/>
        </p:nvSpPr>
        <p:spPr bwMode="auto">
          <a:xfrm>
            <a:off x="2743201" y="4480403"/>
            <a:ext cx="1220787" cy="1195628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9" name="Oval 49"/>
          <p:cNvSpPr>
            <a:spLocks noChangeArrowheads="1"/>
          </p:cNvSpPr>
          <p:nvPr/>
        </p:nvSpPr>
        <p:spPr bwMode="auto">
          <a:xfrm>
            <a:off x="2743201" y="3711159"/>
            <a:ext cx="1220787" cy="1195900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chemeClr val="accent2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0" name="Oval 50"/>
          <p:cNvSpPr>
            <a:spLocks noChangeArrowheads="1"/>
          </p:cNvSpPr>
          <p:nvPr/>
        </p:nvSpPr>
        <p:spPr bwMode="auto">
          <a:xfrm>
            <a:off x="3963988" y="3711159"/>
            <a:ext cx="1220787" cy="1195900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chemeClr val="accent2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1" name="Oval 51"/>
          <p:cNvSpPr>
            <a:spLocks noChangeArrowheads="1"/>
          </p:cNvSpPr>
          <p:nvPr/>
        </p:nvSpPr>
        <p:spPr bwMode="auto">
          <a:xfrm>
            <a:off x="5184776" y="3711159"/>
            <a:ext cx="1220787" cy="1195900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chemeClr val="accent2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2" name="Oval 52"/>
          <p:cNvSpPr>
            <a:spLocks noChangeArrowheads="1"/>
          </p:cNvSpPr>
          <p:nvPr/>
        </p:nvSpPr>
        <p:spPr bwMode="auto">
          <a:xfrm>
            <a:off x="6405563" y="3711159"/>
            <a:ext cx="1220787" cy="1195900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chemeClr val="accent2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3" name="Oval 53"/>
          <p:cNvSpPr>
            <a:spLocks noChangeArrowheads="1"/>
          </p:cNvSpPr>
          <p:nvPr/>
        </p:nvSpPr>
        <p:spPr bwMode="auto">
          <a:xfrm>
            <a:off x="7626351" y="3711159"/>
            <a:ext cx="1220787" cy="1195900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chemeClr val="accent2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4" name="Oval 55"/>
          <p:cNvSpPr>
            <a:spLocks noChangeArrowheads="1"/>
          </p:cNvSpPr>
          <p:nvPr/>
        </p:nvSpPr>
        <p:spPr bwMode="auto">
          <a:xfrm>
            <a:off x="3346175" y="4745114"/>
            <a:ext cx="1220788" cy="1195900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chemeClr val="accent2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5" name="Oval 56"/>
          <p:cNvSpPr>
            <a:spLocks noChangeArrowheads="1"/>
          </p:cNvSpPr>
          <p:nvPr/>
        </p:nvSpPr>
        <p:spPr bwMode="auto">
          <a:xfrm>
            <a:off x="4566963" y="4745114"/>
            <a:ext cx="1220788" cy="1195900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chemeClr val="accent2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6" name="Oval 57"/>
          <p:cNvSpPr>
            <a:spLocks noChangeArrowheads="1"/>
          </p:cNvSpPr>
          <p:nvPr/>
        </p:nvSpPr>
        <p:spPr bwMode="auto">
          <a:xfrm>
            <a:off x="5787750" y="4745114"/>
            <a:ext cx="1220788" cy="1195900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chemeClr val="accent2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7" name="Oval 58"/>
          <p:cNvSpPr>
            <a:spLocks noChangeArrowheads="1"/>
          </p:cNvSpPr>
          <p:nvPr/>
        </p:nvSpPr>
        <p:spPr bwMode="auto">
          <a:xfrm>
            <a:off x="7008538" y="4745114"/>
            <a:ext cx="1220788" cy="1195900"/>
          </a:xfrm>
          <a:prstGeom prst="ellipse">
            <a:avLst/>
          </a:prstGeom>
          <a:gradFill rotWithShape="1">
            <a:gsLst>
              <a:gs pos="0">
                <a:srgbClr val="0000FF"/>
              </a:gs>
              <a:gs pos="100000">
                <a:schemeClr val="accent2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8" name="Text Box 59"/>
          <p:cNvSpPr txBox="1">
            <a:spLocks noChangeArrowheads="1"/>
          </p:cNvSpPr>
          <p:nvPr/>
        </p:nvSpPr>
        <p:spPr bwMode="auto">
          <a:xfrm>
            <a:off x="3040009" y="3022383"/>
            <a:ext cx="50526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dirty="0">
                <a:latin typeface="Berlin Sans FB Demi" pitchFamily="34" charset="0"/>
              </a:rPr>
              <a:t>A</a:t>
            </a:r>
          </a:p>
        </p:txBody>
      </p:sp>
      <p:sp>
        <p:nvSpPr>
          <p:cNvPr id="139" name="Text Box 60"/>
          <p:cNvSpPr txBox="1">
            <a:spLocks noChangeArrowheads="1"/>
          </p:cNvSpPr>
          <p:nvPr/>
        </p:nvSpPr>
        <p:spPr bwMode="auto">
          <a:xfrm>
            <a:off x="3712028" y="3434853"/>
            <a:ext cx="47160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Berlin Sans FB" pitchFamily="34" charset="0"/>
              </a:rPr>
              <a:t>B</a:t>
            </a:r>
          </a:p>
        </p:txBody>
      </p:sp>
      <p:sp>
        <p:nvSpPr>
          <p:cNvPr id="140" name="Text Box 61"/>
          <p:cNvSpPr txBox="1">
            <a:spLocks noChangeArrowheads="1"/>
          </p:cNvSpPr>
          <p:nvPr/>
        </p:nvSpPr>
        <p:spPr bwMode="auto">
          <a:xfrm>
            <a:off x="4330018" y="3959681"/>
            <a:ext cx="452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dirty="0">
                <a:latin typeface="Berlin Sans FB" pitchFamily="34" charset="0"/>
              </a:rPr>
              <a:t>C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2254934" y="1864102"/>
            <a:ext cx="72700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1. It is a 3-layer structure. Hence, it’s</a:t>
            </a:r>
          </a:p>
          <a:p>
            <a:r>
              <a:rPr lang="en-US" sz="3200" b="1" i="1" dirty="0"/>
              <a:t>     stacking sequence is ABC,ABC,ABC…..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/>
      <p:bldP spid="139" grpId="0"/>
      <p:bldP spid="140" grpId="0"/>
      <p:bldP spid="1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423416"/>
            <a:ext cx="5562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275938" y="786826"/>
            <a:ext cx="75538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chemeClr val="bg1"/>
                </a:solidFill>
              </a:rPr>
              <a:t>In a unit cell a 3-layer structure follows as…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4351876" y="914400"/>
            <a:ext cx="31157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u="sng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ATOMIC RADIUS</a:t>
            </a:r>
            <a:endParaRPr lang="en-US" sz="32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42872" y="1734978"/>
            <a:ext cx="76666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Half the distance between the nearest neighbouring atoms</a:t>
            </a:r>
          </a:p>
          <a:p>
            <a:r>
              <a:rPr lang="en-US" sz="2400" b="1" i="1" dirty="0"/>
              <a:t> in a crystal is called  atomic radius.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387069-857C-BAC1-DCA4-69579133D3DF}"/>
              </a:ext>
            </a:extLst>
          </p:cNvPr>
          <p:cNvGrpSpPr/>
          <p:nvPr/>
        </p:nvGrpSpPr>
        <p:grpSpPr>
          <a:xfrm>
            <a:off x="4309538" y="3048000"/>
            <a:ext cx="3200400" cy="3174325"/>
            <a:chOff x="2514600" y="3733800"/>
            <a:chExt cx="3200400" cy="317432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F8697AA-BB38-81D6-81C5-157FC70DC637}"/>
                </a:ext>
              </a:extLst>
            </p:cNvPr>
            <p:cNvGrpSpPr/>
            <p:nvPr/>
          </p:nvGrpSpPr>
          <p:grpSpPr>
            <a:xfrm>
              <a:off x="3179134" y="3733800"/>
              <a:ext cx="1545266" cy="762000"/>
              <a:chOff x="2286000" y="3733800"/>
              <a:chExt cx="1545266" cy="76200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2AFDE6B-5F93-44E3-BC37-F10B29828C1F}"/>
                  </a:ext>
                </a:extLst>
              </p:cNvPr>
              <p:cNvGrpSpPr/>
              <p:nvPr/>
            </p:nvGrpSpPr>
            <p:grpSpPr>
              <a:xfrm>
                <a:off x="2286000" y="3733800"/>
                <a:ext cx="1545266" cy="762000"/>
                <a:chOff x="2307266" y="3733800"/>
                <a:chExt cx="1545266" cy="762000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CDE7193-3A8D-A4C5-405C-84A1CC06D8C0}"/>
                    </a:ext>
                  </a:extLst>
                </p:cNvPr>
                <p:cNvSpPr/>
                <p:nvPr/>
              </p:nvSpPr>
              <p:spPr>
                <a:xfrm>
                  <a:off x="2307266" y="3733800"/>
                  <a:ext cx="762000" cy="762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BC6C287-C8D9-8ED3-C271-AF3F9D618C01}"/>
                    </a:ext>
                  </a:extLst>
                </p:cNvPr>
                <p:cNvSpPr/>
                <p:nvPr/>
              </p:nvSpPr>
              <p:spPr>
                <a:xfrm>
                  <a:off x="3090532" y="3733800"/>
                  <a:ext cx="762000" cy="762000"/>
                </a:xfrm>
                <a:prstGeom prst="ellipse">
                  <a:avLst/>
                </a:prstGeom>
                <a:solidFill>
                  <a:srgbClr val="00B0F0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DC227C7-4B74-989A-D023-06A6080E0FEE}"/>
                  </a:ext>
                </a:extLst>
              </p:cNvPr>
              <p:cNvCxnSpPr/>
              <p:nvPr/>
            </p:nvCxnSpPr>
            <p:spPr>
              <a:xfrm>
                <a:off x="2656367" y="4125433"/>
                <a:ext cx="8382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085C49-0E7F-DC78-1FB1-42BE8D52FD03}"/>
                  </a:ext>
                </a:extLst>
              </p:cNvPr>
              <p:cNvSpPr txBox="1"/>
              <p:nvPr/>
            </p:nvSpPr>
            <p:spPr>
              <a:xfrm>
                <a:off x="2468530" y="4079363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A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C6D4D5-1482-5101-AE9F-FB8841BF909F}"/>
                  </a:ext>
                </a:extLst>
              </p:cNvPr>
              <p:cNvSpPr txBox="1"/>
              <p:nvPr/>
            </p:nvSpPr>
            <p:spPr>
              <a:xfrm>
                <a:off x="3321070" y="4068730"/>
                <a:ext cx="314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B</a:t>
                </a: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24F8EF-7645-FC8B-7F6A-CD8C747CCFD7}"/>
                </a:ext>
              </a:extLst>
            </p:cNvPr>
            <p:cNvSpPr txBox="1"/>
            <p:nvPr/>
          </p:nvSpPr>
          <p:spPr>
            <a:xfrm>
              <a:off x="2514600" y="4876800"/>
              <a:ext cx="320040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                         AB  =  X</a:t>
              </a:r>
            </a:p>
            <a:p>
              <a:endParaRPr lang="en-US" b="1" i="1" dirty="0"/>
            </a:p>
            <a:p>
              <a:r>
                <a:rPr lang="en-US" b="1" i="1" dirty="0"/>
                <a:t>Therefore,     r  =  X/2</a:t>
              </a:r>
            </a:p>
            <a:p>
              <a:endParaRPr lang="en-US" b="1" i="1" dirty="0"/>
            </a:p>
            <a:p>
              <a:r>
                <a:rPr lang="en-US" b="1" i="1" dirty="0"/>
                <a:t>Since,  r  –  atomic radius              </a:t>
              </a:r>
            </a:p>
            <a:p>
              <a:r>
                <a:rPr lang="en-US" b="1" i="1" dirty="0"/>
                <a:t>   </a:t>
              </a:r>
            </a:p>
            <a:p>
              <a:endParaRPr lang="en-US" b="1" i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2060506" y="1302604"/>
            <a:ext cx="7997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sz="2400" b="1" i="1" dirty="0"/>
              <a:t> Eight atoms are occupied at eight corners of a unit cell</a:t>
            </a:r>
          </a:p>
          <a:p>
            <a:pPr marL="342900" indent="-342900"/>
            <a:r>
              <a:rPr lang="en-US" sz="2400" b="1" i="1" dirty="0"/>
              <a:t>      including six atoms are situated exactly center of it’s face.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2664538" y="3512235"/>
            <a:ext cx="2517063" cy="2426677"/>
          </a:xfrm>
          <a:prstGeom prst="cube">
            <a:avLst>
              <a:gd name="adj" fmla="val 25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354201" y="5332242"/>
            <a:ext cx="1809135" cy="16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0800000" flipV="1">
            <a:off x="2684494" y="5334000"/>
            <a:ext cx="668306" cy="576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 flipH="1" flipV="1">
            <a:off x="2394064" y="4419602"/>
            <a:ext cx="18295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3854749" y="3709752"/>
            <a:ext cx="235974" cy="24266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2667000"/>
            <a:ext cx="3680346" cy="3914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" name="Oval 45"/>
          <p:cNvSpPr>
            <a:spLocks noChangeArrowheads="1"/>
          </p:cNvSpPr>
          <p:nvPr/>
        </p:nvSpPr>
        <p:spPr bwMode="auto">
          <a:xfrm>
            <a:off x="3145973" y="3363686"/>
            <a:ext cx="304799" cy="304800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" name="Oval 45"/>
          <p:cNvSpPr>
            <a:spLocks noChangeArrowheads="1"/>
          </p:cNvSpPr>
          <p:nvPr/>
        </p:nvSpPr>
        <p:spPr bwMode="auto">
          <a:xfrm>
            <a:off x="2558143" y="3984170"/>
            <a:ext cx="304799" cy="304800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5007431" y="3407226"/>
            <a:ext cx="304799" cy="304800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Oval 45"/>
          <p:cNvSpPr>
            <a:spLocks noChangeArrowheads="1"/>
          </p:cNvSpPr>
          <p:nvPr/>
        </p:nvSpPr>
        <p:spPr bwMode="auto">
          <a:xfrm>
            <a:off x="3189513" y="5159830"/>
            <a:ext cx="304799" cy="304800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Oval 45"/>
          <p:cNvSpPr>
            <a:spLocks noChangeArrowheads="1"/>
          </p:cNvSpPr>
          <p:nvPr/>
        </p:nvSpPr>
        <p:spPr bwMode="auto">
          <a:xfrm>
            <a:off x="2536373" y="5758540"/>
            <a:ext cx="304799" cy="304800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Oval 45"/>
          <p:cNvSpPr>
            <a:spLocks noChangeArrowheads="1"/>
          </p:cNvSpPr>
          <p:nvPr/>
        </p:nvSpPr>
        <p:spPr bwMode="auto">
          <a:xfrm>
            <a:off x="4441374" y="5758538"/>
            <a:ext cx="304799" cy="304800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Oval 45"/>
          <p:cNvSpPr>
            <a:spLocks noChangeArrowheads="1"/>
          </p:cNvSpPr>
          <p:nvPr/>
        </p:nvSpPr>
        <p:spPr bwMode="auto">
          <a:xfrm>
            <a:off x="5040088" y="5170714"/>
            <a:ext cx="304799" cy="304800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Oval 15"/>
          <p:cNvSpPr>
            <a:spLocks noChangeArrowheads="1"/>
          </p:cNvSpPr>
          <p:nvPr/>
        </p:nvSpPr>
        <p:spPr bwMode="auto">
          <a:xfrm>
            <a:off x="4760570" y="4579712"/>
            <a:ext cx="235974" cy="24266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Oval 15"/>
          <p:cNvSpPr>
            <a:spLocks noChangeArrowheads="1"/>
          </p:cNvSpPr>
          <p:nvPr/>
        </p:nvSpPr>
        <p:spPr bwMode="auto">
          <a:xfrm>
            <a:off x="4137781" y="4318442"/>
            <a:ext cx="235974" cy="24266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2" name="Oval 15"/>
          <p:cNvSpPr>
            <a:spLocks noChangeArrowheads="1"/>
          </p:cNvSpPr>
          <p:nvPr/>
        </p:nvSpPr>
        <p:spPr bwMode="auto">
          <a:xfrm>
            <a:off x="2873830" y="4612370"/>
            <a:ext cx="235974" cy="24266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" name="Oval 15"/>
          <p:cNvSpPr>
            <a:spLocks noChangeArrowheads="1"/>
          </p:cNvSpPr>
          <p:nvPr/>
        </p:nvSpPr>
        <p:spPr bwMode="auto">
          <a:xfrm>
            <a:off x="3854745" y="5526764"/>
            <a:ext cx="235974" cy="24266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3526970" y="4917162"/>
            <a:ext cx="235974" cy="24266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" name="Oval 45"/>
          <p:cNvSpPr>
            <a:spLocks noChangeArrowheads="1"/>
          </p:cNvSpPr>
          <p:nvPr/>
        </p:nvSpPr>
        <p:spPr bwMode="auto">
          <a:xfrm>
            <a:off x="4419604" y="3973286"/>
            <a:ext cx="304799" cy="304800"/>
          </a:xfrm>
          <a:prstGeom prst="ellipse">
            <a:avLst/>
          </a:prstGeom>
          <a:gradFill rotWithShape="1">
            <a:gsLst>
              <a:gs pos="0">
                <a:srgbClr val="CC0000">
                  <a:alpha val="79999"/>
                </a:srgbClr>
              </a:gs>
              <a:gs pos="100000">
                <a:srgbClr val="00000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 animBg="1"/>
      <p:bldP spid="22" grpId="0" animBg="1"/>
      <p:bldP spid="34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/>
          <p:cNvSpPr txBox="1"/>
          <p:nvPr/>
        </p:nvSpPr>
        <p:spPr>
          <a:xfrm>
            <a:off x="2056902" y="2076272"/>
            <a:ext cx="81538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3.  Atoms are in contact with face diagonals, hence the nearest</a:t>
            </a:r>
          </a:p>
          <a:p>
            <a:r>
              <a:rPr lang="en-US" sz="2400" b="1" i="1" dirty="0"/>
              <a:t>     neighbours of any corner atom are the face centered atoms </a:t>
            </a:r>
          </a:p>
          <a:p>
            <a:r>
              <a:rPr lang="en-US" sz="2400" b="1" i="1" dirty="0"/>
              <a:t>    of the surrounding unit cells. 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31260" y="3512404"/>
            <a:ext cx="6731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4.  Each atom has 12 nearest neighbours hence it’s </a:t>
            </a:r>
          </a:p>
          <a:p>
            <a:r>
              <a:rPr lang="en-US" sz="2400" b="1" i="1" dirty="0"/>
              <a:t>     co-ordination number is 12. 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62200" y="4655404"/>
            <a:ext cx="6973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Any corner atoms has 4 such atoms in it’s own plane, </a:t>
            </a:r>
          </a:p>
          <a:p>
            <a:r>
              <a:rPr lang="en-US" sz="2400" b="1" i="1" dirty="0"/>
              <a:t>4 in a plane above it and 4 in a plane below.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19466" y="1305580"/>
            <a:ext cx="690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5.   Total number of atoms in a unit cell are 4.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0" y="1915180"/>
            <a:ext cx="5480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8 x 1/8  + 6 x ½  = 1 + 3  =  4  atoms 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29000" y="2514600"/>
            <a:ext cx="5170618" cy="4346150"/>
            <a:chOff x="1915982" y="2643188"/>
            <a:chExt cx="5170618" cy="4346150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81200" y="2643188"/>
              <a:ext cx="5105400" cy="4214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TextBox 4"/>
            <p:cNvSpPr txBox="1"/>
            <p:nvPr/>
          </p:nvSpPr>
          <p:spPr>
            <a:xfrm>
              <a:off x="1915982" y="5812976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Arial Black" pitchFamily="34" charset="0"/>
                </a:rPr>
                <a:t>A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52358" y="6466118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Arial Black" pitchFamily="34" charset="0"/>
                </a:rPr>
                <a:t>B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80210" y="3243238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>
                  <a:latin typeface="Arial Black" pitchFamily="34" charset="0"/>
                </a:rPr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23450" y="1244026"/>
            <a:ext cx="4405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6. </a:t>
            </a:r>
            <a:r>
              <a:rPr lang="en-US" sz="3200" b="1" i="1" u="sng" dirty="0"/>
              <a:t>Atomic packing factor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38400" y="2057400"/>
            <a:ext cx="8458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From figure</a:t>
            </a:r>
            <a:r>
              <a:rPr lang="en-US" sz="2400" b="1" i="1" dirty="0"/>
              <a:t>, </a:t>
            </a:r>
          </a:p>
          <a:p>
            <a:endParaRPr lang="en-US" sz="2400" b="1" i="1" dirty="0"/>
          </a:p>
          <a:p>
            <a:r>
              <a:rPr lang="en-US" sz="2400" b="1" i="1" dirty="0"/>
              <a:t>  </a:t>
            </a:r>
            <a:r>
              <a:rPr lang="en-US" sz="3200" b="1" i="1" dirty="0"/>
              <a:t>∆ ABC        </a:t>
            </a:r>
            <a:r>
              <a:rPr lang="en-US" sz="2800" b="1" i="1" dirty="0"/>
              <a:t>AC</a:t>
            </a:r>
            <a:r>
              <a:rPr lang="en-US" sz="2800" b="1" i="1" baseline="30000" dirty="0"/>
              <a:t>2 </a:t>
            </a:r>
            <a:r>
              <a:rPr lang="en-US" sz="2800" b="1" i="1" dirty="0"/>
              <a:t> =  AB</a:t>
            </a:r>
            <a:r>
              <a:rPr lang="en-US" sz="2800" b="1" i="1" baseline="30000" dirty="0"/>
              <a:t>2</a:t>
            </a:r>
            <a:r>
              <a:rPr lang="en-US" sz="2800" b="1" i="1" dirty="0"/>
              <a:t> + BC</a:t>
            </a:r>
            <a:r>
              <a:rPr lang="en-US" sz="2800" b="1" i="1" baseline="30000" dirty="0"/>
              <a:t>2 </a:t>
            </a:r>
            <a:r>
              <a:rPr lang="en-US" sz="2800" b="1" i="1" dirty="0"/>
              <a:t> = a</a:t>
            </a:r>
            <a:r>
              <a:rPr lang="en-US" sz="2800" b="1" i="1" baseline="30000" dirty="0"/>
              <a:t>2</a:t>
            </a:r>
            <a:r>
              <a:rPr lang="en-US" sz="2800" b="1" i="1" dirty="0"/>
              <a:t> + a</a:t>
            </a:r>
            <a:r>
              <a:rPr lang="en-US" sz="2800" b="1" i="1" baseline="30000" dirty="0"/>
              <a:t>2 </a:t>
            </a:r>
            <a:r>
              <a:rPr lang="en-US" sz="2800" b="1" i="1" dirty="0"/>
              <a:t> =  2a</a:t>
            </a:r>
            <a:r>
              <a:rPr lang="en-US" sz="2800" b="1" i="1" baseline="30000" dirty="0"/>
              <a:t>2</a:t>
            </a:r>
            <a:r>
              <a:rPr lang="en-US" sz="2800" b="1" i="1" dirty="0"/>
              <a:t>  </a:t>
            </a:r>
            <a:r>
              <a:rPr lang="en-US" sz="2400" b="1" i="1" dirty="0"/>
              <a:t>----  (1)</a:t>
            </a:r>
            <a:endParaRPr lang="en-US" sz="2400" b="1" i="1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2667001" y="3667780"/>
            <a:ext cx="5182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But,      AC  =  r + 2r + r  = 4r --- (2)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27530" y="4505980"/>
            <a:ext cx="5751945" cy="2047220"/>
            <a:chOff x="1568858" y="3985975"/>
            <a:chExt cx="5751945" cy="2047220"/>
          </a:xfrm>
        </p:grpSpPr>
        <p:sp>
          <p:nvSpPr>
            <p:cNvPr id="5" name="TextBox 4"/>
            <p:cNvSpPr txBox="1"/>
            <p:nvPr/>
          </p:nvSpPr>
          <p:spPr>
            <a:xfrm>
              <a:off x="1568858" y="3985975"/>
              <a:ext cx="57306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Substituting the eq.2 in eq.1, we get,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81200" y="4648200"/>
              <a:ext cx="533960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                      (4r)</a:t>
              </a:r>
              <a:r>
                <a:rPr lang="en-US" sz="2800" b="1" i="1" baseline="30000" dirty="0"/>
                <a:t>2</a:t>
              </a:r>
              <a:r>
                <a:rPr lang="en-US" sz="2800" b="1" i="1" dirty="0"/>
                <a:t>  =  2a</a:t>
              </a:r>
              <a:r>
                <a:rPr lang="en-US" sz="2800" b="1" i="1" baseline="30000" dirty="0"/>
                <a:t>2</a:t>
              </a:r>
              <a:r>
                <a:rPr lang="en-US" sz="2800" b="1" i="1" dirty="0"/>
                <a:t> </a:t>
              </a:r>
            </a:p>
            <a:p>
              <a:r>
                <a:rPr lang="en-US" sz="2800" b="1" i="1" dirty="0"/>
                <a:t>                          r</a:t>
              </a:r>
              <a:r>
                <a:rPr lang="en-US" sz="2800" b="1" i="1" baseline="30000" dirty="0"/>
                <a:t>2</a:t>
              </a:r>
              <a:r>
                <a:rPr lang="en-US" sz="2800" b="1" i="1" dirty="0"/>
                <a:t>   = 2a</a:t>
              </a:r>
              <a:r>
                <a:rPr lang="en-US" sz="2800" b="1" i="1" baseline="30000" dirty="0"/>
                <a:t>2</a:t>
              </a:r>
              <a:r>
                <a:rPr lang="en-US" sz="2800" b="1" i="1" dirty="0"/>
                <a:t> /16 = a</a:t>
              </a:r>
              <a:r>
                <a:rPr lang="en-US" sz="2800" b="1" i="1" baseline="30000" dirty="0"/>
                <a:t>2</a:t>
              </a:r>
              <a:r>
                <a:rPr lang="en-US" sz="2800" b="1" i="1" dirty="0"/>
                <a:t>/8 </a:t>
              </a:r>
            </a:p>
            <a:p>
              <a:r>
                <a:rPr lang="en-US" sz="2800" b="1" i="1" dirty="0"/>
                <a:t>Therefore,         r  =  a / √8 --- (3)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361474" y="609600"/>
            <a:ext cx="4487126" cy="2209800"/>
            <a:chOff x="1151674" y="228600"/>
            <a:chExt cx="4487126" cy="2209800"/>
          </a:xfrm>
        </p:grpSpPr>
        <p:grpSp>
          <p:nvGrpSpPr>
            <p:cNvPr id="6" name="Group 5"/>
            <p:cNvGrpSpPr/>
            <p:nvPr/>
          </p:nvGrpSpPr>
          <p:grpSpPr>
            <a:xfrm>
              <a:off x="1151674" y="228600"/>
              <a:ext cx="4487126" cy="2209800"/>
              <a:chOff x="990600" y="304800"/>
              <a:chExt cx="4487126" cy="2209800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990600" y="304800"/>
                <a:ext cx="448712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Therefore,  </a:t>
                </a:r>
                <a:r>
                  <a:rPr lang="en-US" sz="3200" b="1" i="1" dirty="0"/>
                  <a:t>APF  = v / V</a:t>
                </a:r>
              </a:p>
              <a:p>
                <a:r>
                  <a:rPr lang="en-US" sz="3200" b="1" i="1" dirty="0"/>
                  <a:t>                   </a:t>
                </a:r>
              </a:p>
              <a:p>
                <a:r>
                  <a:rPr lang="en-US" sz="3200" b="1" i="1" dirty="0"/>
                  <a:t>                         4 x 4/3 </a:t>
                </a:r>
                <a:r>
                  <a:rPr lang="el-GR" sz="3200" b="1" i="1" dirty="0"/>
                  <a:t>π</a:t>
                </a:r>
                <a:r>
                  <a:rPr lang="en-US" sz="3200" b="1" i="1" dirty="0"/>
                  <a:t> r</a:t>
                </a:r>
                <a:r>
                  <a:rPr lang="en-US" sz="3200" b="1" i="1" baseline="30000" dirty="0"/>
                  <a:t>3</a:t>
                </a:r>
                <a:r>
                  <a:rPr lang="en-US" sz="3200" b="1" i="1" dirty="0"/>
                  <a:t> 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3352800" y="1905000"/>
                <a:ext cx="182880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3911986" y="1868269"/>
                <a:ext cx="58381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1" i="1" dirty="0"/>
                  <a:t>a</a:t>
                </a:r>
                <a:r>
                  <a:rPr lang="en-US" sz="3600" b="1" i="1" baseline="30000" dirty="0"/>
                  <a:t>3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058886" y="151311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=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48950" y="2753380"/>
            <a:ext cx="2752050" cy="1056620"/>
            <a:chOff x="2734350" y="2600980"/>
            <a:chExt cx="2752050" cy="1056620"/>
          </a:xfrm>
        </p:grpSpPr>
        <p:grpSp>
          <p:nvGrpSpPr>
            <p:cNvPr id="12" name="Group 11"/>
            <p:cNvGrpSpPr/>
            <p:nvPr/>
          </p:nvGrpSpPr>
          <p:grpSpPr>
            <a:xfrm>
              <a:off x="3166534" y="2600980"/>
              <a:ext cx="2319866" cy="1056620"/>
              <a:chOff x="2875646" y="2667000"/>
              <a:chExt cx="2319866" cy="1056620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875646" y="2667000"/>
                <a:ext cx="23198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i="1" dirty="0"/>
                  <a:t>4 x 4 x </a:t>
                </a:r>
                <a:r>
                  <a:rPr lang="el-GR" sz="3200" b="1" i="1" dirty="0"/>
                  <a:t>π</a:t>
                </a:r>
                <a:r>
                  <a:rPr lang="en-US" sz="3200" b="1" i="1" dirty="0"/>
                  <a:t> x a</a:t>
                </a:r>
                <a:r>
                  <a:rPr lang="en-US" sz="3200" b="1" i="1" baseline="30000" dirty="0"/>
                  <a:t>3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>
                <a:off x="3048000" y="3200400"/>
                <a:ext cx="182880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895600" y="3200400"/>
                <a:ext cx="204414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(√8)</a:t>
                </a:r>
                <a:r>
                  <a:rPr lang="en-US" sz="2800" b="1" i="1" baseline="30000" dirty="0"/>
                  <a:t>3</a:t>
                </a:r>
                <a:r>
                  <a:rPr lang="en-US" sz="2800" b="1" i="1" dirty="0"/>
                  <a:t> x 3 x a</a:t>
                </a:r>
                <a:r>
                  <a:rPr lang="en-US" sz="2800" b="1" i="1" baseline="30000" dirty="0"/>
                  <a:t>3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734350" y="28194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=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61056" y="3896380"/>
            <a:ext cx="2739944" cy="1056620"/>
            <a:chOff x="2734350" y="2600980"/>
            <a:chExt cx="2739944" cy="1056620"/>
          </a:xfrm>
        </p:grpSpPr>
        <p:grpSp>
          <p:nvGrpSpPr>
            <p:cNvPr id="16" name="Group 11"/>
            <p:cNvGrpSpPr/>
            <p:nvPr/>
          </p:nvGrpSpPr>
          <p:grpSpPr>
            <a:xfrm>
              <a:off x="3166534" y="2600980"/>
              <a:ext cx="2307760" cy="1056620"/>
              <a:chOff x="2875646" y="2667000"/>
              <a:chExt cx="2307760" cy="105662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875646" y="2667000"/>
                <a:ext cx="19447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i="1" dirty="0"/>
                  <a:t>16 x </a:t>
                </a:r>
                <a:r>
                  <a:rPr lang="el-GR" sz="3200" b="1" i="1" dirty="0"/>
                  <a:t>π</a:t>
                </a:r>
                <a:r>
                  <a:rPr lang="en-US" sz="3200" b="1" i="1" dirty="0"/>
                  <a:t> x a</a:t>
                </a:r>
                <a:r>
                  <a:rPr lang="en-US" sz="3200" b="1" i="1" baseline="30000" dirty="0"/>
                  <a:t>3</a:t>
                </a:r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3048000" y="3200400"/>
                <a:ext cx="1828800" cy="1588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2895600" y="3200400"/>
                <a:ext cx="22878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(√2)16 x 3 x a</a:t>
                </a:r>
                <a:r>
                  <a:rPr lang="en-US" sz="2800" b="1" i="1" baseline="30000" dirty="0"/>
                  <a:t>3</a:t>
                </a: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734350" y="28194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=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257800" y="4963180"/>
            <a:ext cx="2057400" cy="1056620"/>
            <a:chOff x="2734350" y="2600980"/>
            <a:chExt cx="2057400" cy="1056620"/>
          </a:xfrm>
        </p:grpSpPr>
        <p:grpSp>
          <p:nvGrpSpPr>
            <p:cNvPr id="22" name="Group 11"/>
            <p:cNvGrpSpPr/>
            <p:nvPr/>
          </p:nvGrpSpPr>
          <p:grpSpPr>
            <a:xfrm>
              <a:off x="3166534" y="2600980"/>
              <a:ext cx="1625216" cy="1056620"/>
              <a:chOff x="2875646" y="2667000"/>
              <a:chExt cx="1625216" cy="1056620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75646" y="2667000"/>
                <a:ext cx="12586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i="1" dirty="0"/>
                  <a:t>        </a:t>
                </a:r>
                <a:r>
                  <a:rPr lang="el-GR" sz="3200" b="1" i="1" dirty="0"/>
                  <a:t>π</a:t>
                </a:r>
                <a:r>
                  <a:rPr lang="en-US" sz="3200" b="1" i="1" dirty="0"/>
                  <a:t> </a:t>
                </a:r>
                <a:endParaRPr lang="en-US" sz="3200" b="1" i="1" baseline="30000" dirty="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flipV="1">
                <a:off x="3276600" y="3190220"/>
                <a:ext cx="1224262" cy="1018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>
                <a:off x="2895600" y="3200400"/>
                <a:ext cx="144462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      3(√2)</a:t>
                </a:r>
                <a:endParaRPr lang="en-US" sz="2800" b="1" i="1" baseline="30000" dirty="0"/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734350" y="2819400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=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608036" y="6041572"/>
            <a:ext cx="5240565" cy="587828"/>
            <a:chOff x="431784" y="5791200"/>
            <a:chExt cx="5240565" cy="587828"/>
          </a:xfrm>
        </p:grpSpPr>
        <p:grpSp>
          <p:nvGrpSpPr>
            <p:cNvPr id="28" name="Group 27"/>
            <p:cNvGrpSpPr/>
            <p:nvPr/>
          </p:nvGrpSpPr>
          <p:grpSpPr>
            <a:xfrm>
              <a:off x="2623116" y="5791200"/>
              <a:ext cx="3049233" cy="587828"/>
              <a:chOff x="2385666" y="2819400"/>
              <a:chExt cx="3049233" cy="58782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385666" y="2822453"/>
                <a:ext cx="304923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i="1" dirty="0"/>
                  <a:t>           0.74 = 74%</a:t>
                </a:r>
                <a:endParaRPr lang="en-US" sz="3200" b="1" i="1" baseline="30000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2734350" y="2819400"/>
                <a:ext cx="4828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i="1" dirty="0"/>
                  <a:t> =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431784" y="5834036"/>
              <a:ext cx="2627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Therefore,    APF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BB9C4E-85C3-A45A-24EE-77D192FEC6DF}"/>
              </a:ext>
            </a:extLst>
          </p:cNvPr>
          <p:cNvCxnSpPr/>
          <p:nvPr/>
        </p:nvCxnSpPr>
        <p:spPr>
          <a:xfrm flipH="1">
            <a:off x="5853488" y="2209800"/>
            <a:ext cx="21475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C133EE-A14A-81E7-1596-4DAC2B41DF82}"/>
              </a:ext>
            </a:extLst>
          </p:cNvPr>
          <p:cNvCxnSpPr/>
          <p:nvPr/>
        </p:nvCxnSpPr>
        <p:spPr>
          <a:xfrm flipH="1">
            <a:off x="5701088" y="3276600"/>
            <a:ext cx="21475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FD01F47-1AA3-0565-2268-62D5FD7AB12F}"/>
              </a:ext>
            </a:extLst>
          </p:cNvPr>
          <p:cNvCxnSpPr/>
          <p:nvPr/>
        </p:nvCxnSpPr>
        <p:spPr>
          <a:xfrm flipH="1">
            <a:off x="5715000" y="4419600"/>
            <a:ext cx="21475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12CAA5-D5EB-AA67-3ECB-790F4A28BB71}"/>
              </a:ext>
            </a:extLst>
          </p:cNvPr>
          <p:cNvCxnSpPr/>
          <p:nvPr/>
        </p:nvCxnSpPr>
        <p:spPr>
          <a:xfrm flipH="1">
            <a:off x="5791200" y="5486400"/>
            <a:ext cx="214751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280" y="2322494"/>
            <a:ext cx="72133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Therefore, it’s APF value is 74%. Hence, we can </a:t>
            </a:r>
          </a:p>
          <a:p>
            <a:r>
              <a:rPr lang="en-US" sz="2800" b="1" i="1" dirty="0"/>
              <a:t>say that it is a closely packed structure.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3154" y="3886201"/>
            <a:ext cx="83600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/>
              <a:t>EX:</a:t>
            </a:r>
            <a:r>
              <a:rPr lang="en-US" sz="2800" b="1" i="1" dirty="0"/>
              <a:t>   Most of the metals like Copper, Lead, Aluminium, </a:t>
            </a:r>
          </a:p>
          <a:p>
            <a:r>
              <a:rPr lang="en-US" sz="2800" b="1" i="1" dirty="0"/>
              <a:t>         Silver etc </a:t>
            </a:r>
            <a:endParaRPr lang="en-US" sz="2800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0" y="1109652"/>
            <a:ext cx="8001000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ct val="20000"/>
              </a:spcBef>
              <a:defRPr/>
            </a:pPr>
            <a:r>
              <a:rPr lang="en-GB" sz="2800" b="1" i="1" dirty="0"/>
              <a:t>1.  This structure consists of two FCC sub-lattices,</a:t>
            </a:r>
          </a:p>
          <a:p>
            <a:pPr marL="514350" indent="-514350">
              <a:spcBef>
                <a:spcPct val="20000"/>
              </a:spcBef>
              <a:defRPr/>
            </a:pPr>
            <a:r>
              <a:rPr lang="en-GB" sz="2800" b="1" i="1" dirty="0"/>
              <a:t>      with two atoms in the base: one at (0, 0, 0), the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sz="2800" b="1" i="1" dirty="0"/>
              <a:t>      other one at (a/2, 0, 0).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276600" y="2743200"/>
            <a:ext cx="5029200" cy="4038600"/>
            <a:chOff x="473" y="2256"/>
            <a:chExt cx="2016" cy="1872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73" y="2256"/>
              <a:ext cx="2016" cy="18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9" name="Picture 6" descr="1021"/>
            <p:cNvPicPr>
              <a:picLocks noChangeAspect="1" noChangeArrowheads="1"/>
            </p:cNvPicPr>
            <p:nvPr/>
          </p:nvPicPr>
          <p:blipFill>
            <a:blip r:embed="rId2" cstate="print"/>
            <a:srcRect b="2722"/>
            <a:stretch>
              <a:fillRect/>
            </a:stretch>
          </p:blipFill>
          <p:spPr bwMode="auto">
            <a:xfrm>
              <a:off x="576" y="2352"/>
              <a:ext cx="1793" cy="16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/>
          <p:cNvSpPr/>
          <p:nvPr/>
        </p:nvSpPr>
        <p:spPr>
          <a:xfrm>
            <a:off x="3657600" y="219670"/>
            <a:ext cx="45142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u="sng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NaCl-structure</a:t>
            </a:r>
            <a:endParaRPr lang="en-US" sz="5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rgbClr val="0000FF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72"/>
          <p:cNvGrpSpPr>
            <a:grpSpLocks/>
          </p:cNvGrpSpPr>
          <p:nvPr/>
        </p:nvGrpSpPr>
        <p:grpSpPr bwMode="auto">
          <a:xfrm>
            <a:off x="5410201" y="2971800"/>
            <a:ext cx="3657599" cy="3058886"/>
            <a:chOff x="2336" y="2841"/>
            <a:chExt cx="998" cy="998"/>
          </a:xfrm>
        </p:grpSpPr>
        <p:grpSp>
          <p:nvGrpSpPr>
            <p:cNvPr id="48" name="Group 59"/>
            <p:cNvGrpSpPr>
              <a:grpSpLocks/>
            </p:cNvGrpSpPr>
            <p:nvPr/>
          </p:nvGrpSpPr>
          <p:grpSpPr bwMode="auto">
            <a:xfrm>
              <a:off x="2336" y="2841"/>
              <a:ext cx="862" cy="953"/>
              <a:chOff x="3515" y="2523"/>
              <a:chExt cx="862" cy="953"/>
            </a:xfrm>
          </p:grpSpPr>
          <p:sp>
            <p:nvSpPr>
              <p:cNvPr id="69" name="Oval 26"/>
              <p:cNvSpPr>
                <a:spLocks noChangeArrowheads="1"/>
              </p:cNvSpPr>
              <p:nvPr/>
            </p:nvSpPr>
            <p:spPr bwMode="auto">
              <a:xfrm>
                <a:off x="4036" y="2523"/>
                <a:ext cx="341" cy="363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0" name="Oval 27"/>
              <p:cNvSpPr>
                <a:spLocks noChangeArrowheads="1"/>
              </p:cNvSpPr>
              <p:nvPr/>
            </p:nvSpPr>
            <p:spPr bwMode="auto">
              <a:xfrm>
                <a:off x="3515" y="3113"/>
                <a:ext cx="341" cy="363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1" name="Oval 28"/>
              <p:cNvSpPr>
                <a:spLocks noChangeArrowheads="1"/>
              </p:cNvSpPr>
              <p:nvPr/>
            </p:nvSpPr>
            <p:spPr bwMode="auto">
              <a:xfrm>
                <a:off x="3515" y="2523"/>
                <a:ext cx="341" cy="362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2" name="Oval 29"/>
              <p:cNvSpPr>
                <a:spLocks noChangeArrowheads="1"/>
              </p:cNvSpPr>
              <p:nvPr/>
            </p:nvSpPr>
            <p:spPr bwMode="auto">
              <a:xfrm>
                <a:off x="4036" y="3113"/>
                <a:ext cx="341" cy="362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3" name="Oval 32"/>
              <p:cNvSpPr>
                <a:spLocks noChangeArrowheads="1"/>
              </p:cNvSpPr>
              <p:nvPr/>
            </p:nvSpPr>
            <p:spPr bwMode="auto">
              <a:xfrm>
                <a:off x="3854" y="3203"/>
                <a:ext cx="205" cy="22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4" name="Oval 34"/>
              <p:cNvSpPr>
                <a:spLocks noChangeArrowheads="1"/>
              </p:cNvSpPr>
              <p:nvPr/>
            </p:nvSpPr>
            <p:spPr bwMode="auto">
              <a:xfrm>
                <a:off x="3582" y="2886"/>
                <a:ext cx="205" cy="226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" name="Oval 41"/>
              <p:cNvSpPr>
                <a:spLocks noChangeArrowheads="1"/>
              </p:cNvSpPr>
              <p:nvPr/>
            </p:nvSpPr>
            <p:spPr bwMode="auto">
              <a:xfrm>
                <a:off x="4127" y="2886"/>
                <a:ext cx="205" cy="226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6" name="Oval 42"/>
              <p:cNvSpPr>
                <a:spLocks noChangeArrowheads="1"/>
              </p:cNvSpPr>
              <p:nvPr/>
            </p:nvSpPr>
            <p:spPr bwMode="auto">
              <a:xfrm>
                <a:off x="3787" y="2840"/>
                <a:ext cx="341" cy="363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77" name="Oval 43"/>
              <p:cNvSpPr>
                <a:spLocks noChangeArrowheads="1"/>
              </p:cNvSpPr>
              <p:nvPr/>
            </p:nvSpPr>
            <p:spPr bwMode="auto">
              <a:xfrm>
                <a:off x="3854" y="2614"/>
                <a:ext cx="205" cy="226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49" name="Group 71"/>
            <p:cNvGrpSpPr>
              <a:grpSpLocks/>
            </p:cNvGrpSpPr>
            <p:nvPr/>
          </p:nvGrpSpPr>
          <p:grpSpPr bwMode="auto">
            <a:xfrm>
              <a:off x="2381" y="2886"/>
              <a:ext cx="886" cy="953"/>
              <a:chOff x="2653" y="2659"/>
              <a:chExt cx="886" cy="953"/>
            </a:xfrm>
          </p:grpSpPr>
          <p:sp>
            <p:nvSpPr>
              <p:cNvPr id="60" name="Oval 44"/>
              <p:cNvSpPr>
                <a:spLocks noChangeArrowheads="1"/>
              </p:cNvSpPr>
              <p:nvPr/>
            </p:nvSpPr>
            <p:spPr bwMode="auto">
              <a:xfrm>
                <a:off x="3265" y="3294"/>
                <a:ext cx="205" cy="22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" name="Oval 45"/>
              <p:cNvSpPr>
                <a:spLocks noChangeArrowheads="1"/>
              </p:cNvSpPr>
              <p:nvPr/>
            </p:nvSpPr>
            <p:spPr bwMode="auto">
              <a:xfrm>
                <a:off x="2744" y="2705"/>
                <a:ext cx="205" cy="226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2" name="Oval 47"/>
              <p:cNvSpPr>
                <a:spLocks noChangeArrowheads="1"/>
              </p:cNvSpPr>
              <p:nvPr/>
            </p:nvSpPr>
            <p:spPr bwMode="auto">
              <a:xfrm>
                <a:off x="3243" y="2705"/>
                <a:ext cx="205" cy="226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3" name="Oval 46"/>
              <p:cNvSpPr>
                <a:spLocks noChangeArrowheads="1"/>
              </p:cNvSpPr>
              <p:nvPr/>
            </p:nvSpPr>
            <p:spPr bwMode="auto">
              <a:xfrm>
                <a:off x="2993" y="3022"/>
                <a:ext cx="205" cy="226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4" name="Oval 52"/>
              <p:cNvSpPr>
                <a:spLocks noChangeArrowheads="1"/>
              </p:cNvSpPr>
              <p:nvPr/>
            </p:nvSpPr>
            <p:spPr bwMode="auto">
              <a:xfrm>
                <a:off x="3198" y="2931"/>
                <a:ext cx="341" cy="363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5" name="Oval 53"/>
              <p:cNvSpPr>
                <a:spLocks noChangeArrowheads="1"/>
              </p:cNvSpPr>
              <p:nvPr/>
            </p:nvSpPr>
            <p:spPr bwMode="auto">
              <a:xfrm>
                <a:off x="2926" y="2659"/>
                <a:ext cx="341" cy="363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6" name="Oval 54"/>
              <p:cNvSpPr>
                <a:spLocks noChangeArrowheads="1"/>
              </p:cNvSpPr>
              <p:nvPr/>
            </p:nvSpPr>
            <p:spPr bwMode="auto">
              <a:xfrm>
                <a:off x="2926" y="3249"/>
                <a:ext cx="341" cy="363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7" name="Oval 55"/>
              <p:cNvSpPr>
                <a:spLocks noChangeArrowheads="1"/>
              </p:cNvSpPr>
              <p:nvPr/>
            </p:nvSpPr>
            <p:spPr bwMode="auto">
              <a:xfrm>
                <a:off x="2653" y="2931"/>
                <a:ext cx="341" cy="363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68" name="Oval 57"/>
              <p:cNvSpPr>
                <a:spLocks noChangeArrowheads="1"/>
              </p:cNvSpPr>
              <p:nvPr/>
            </p:nvSpPr>
            <p:spPr bwMode="auto">
              <a:xfrm>
                <a:off x="2744" y="3294"/>
                <a:ext cx="205" cy="22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grpSp>
          <p:nvGrpSpPr>
            <p:cNvPr id="50" name="Group 61"/>
            <p:cNvGrpSpPr>
              <a:grpSpLocks/>
            </p:cNvGrpSpPr>
            <p:nvPr/>
          </p:nvGrpSpPr>
          <p:grpSpPr bwMode="auto">
            <a:xfrm>
              <a:off x="2472" y="2886"/>
              <a:ext cx="862" cy="953"/>
              <a:chOff x="3515" y="2523"/>
              <a:chExt cx="862" cy="953"/>
            </a:xfrm>
          </p:grpSpPr>
          <p:sp>
            <p:nvSpPr>
              <p:cNvPr id="51" name="Oval 62"/>
              <p:cNvSpPr>
                <a:spLocks noChangeArrowheads="1"/>
              </p:cNvSpPr>
              <p:nvPr/>
            </p:nvSpPr>
            <p:spPr bwMode="auto">
              <a:xfrm>
                <a:off x="4036" y="2523"/>
                <a:ext cx="341" cy="363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2" name="Oval 63"/>
              <p:cNvSpPr>
                <a:spLocks noChangeArrowheads="1"/>
              </p:cNvSpPr>
              <p:nvPr/>
            </p:nvSpPr>
            <p:spPr bwMode="auto">
              <a:xfrm>
                <a:off x="3515" y="3113"/>
                <a:ext cx="341" cy="363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3" name="Oval 64"/>
              <p:cNvSpPr>
                <a:spLocks noChangeArrowheads="1"/>
              </p:cNvSpPr>
              <p:nvPr/>
            </p:nvSpPr>
            <p:spPr bwMode="auto">
              <a:xfrm>
                <a:off x="3515" y="2523"/>
                <a:ext cx="341" cy="362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4" name="Oval 65"/>
              <p:cNvSpPr>
                <a:spLocks noChangeArrowheads="1"/>
              </p:cNvSpPr>
              <p:nvPr/>
            </p:nvSpPr>
            <p:spPr bwMode="auto">
              <a:xfrm>
                <a:off x="4036" y="3113"/>
                <a:ext cx="341" cy="362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5" name="Oval 66"/>
              <p:cNvSpPr>
                <a:spLocks noChangeArrowheads="1"/>
              </p:cNvSpPr>
              <p:nvPr/>
            </p:nvSpPr>
            <p:spPr bwMode="auto">
              <a:xfrm>
                <a:off x="3854" y="3203"/>
                <a:ext cx="205" cy="227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6" name="Oval 67"/>
              <p:cNvSpPr>
                <a:spLocks noChangeArrowheads="1"/>
              </p:cNvSpPr>
              <p:nvPr/>
            </p:nvSpPr>
            <p:spPr bwMode="auto">
              <a:xfrm>
                <a:off x="3582" y="2886"/>
                <a:ext cx="205" cy="226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7" name="Oval 68"/>
              <p:cNvSpPr>
                <a:spLocks noChangeArrowheads="1"/>
              </p:cNvSpPr>
              <p:nvPr/>
            </p:nvSpPr>
            <p:spPr bwMode="auto">
              <a:xfrm>
                <a:off x="4127" y="2886"/>
                <a:ext cx="205" cy="226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8" name="Oval 69"/>
              <p:cNvSpPr>
                <a:spLocks noChangeArrowheads="1"/>
              </p:cNvSpPr>
              <p:nvPr/>
            </p:nvSpPr>
            <p:spPr bwMode="auto">
              <a:xfrm>
                <a:off x="3787" y="2840"/>
                <a:ext cx="341" cy="363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59" name="Oval 70"/>
              <p:cNvSpPr>
                <a:spLocks noChangeArrowheads="1"/>
              </p:cNvSpPr>
              <p:nvPr/>
            </p:nvSpPr>
            <p:spPr bwMode="auto">
              <a:xfrm>
                <a:off x="3854" y="2614"/>
                <a:ext cx="205" cy="226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sp>
        <p:nvSpPr>
          <p:cNvPr id="84" name="AutoShape 75"/>
          <p:cNvSpPr>
            <a:spLocks noChangeArrowheads="1"/>
          </p:cNvSpPr>
          <p:nvPr/>
        </p:nvSpPr>
        <p:spPr bwMode="auto">
          <a:xfrm>
            <a:off x="4572001" y="4441826"/>
            <a:ext cx="433387" cy="358775"/>
          </a:xfrm>
          <a:custGeom>
            <a:avLst/>
            <a:gdLst>
              <a:gd name="T0" fmla="*/ 325040 w 21600"/>
              <a:gd name="T1" fmla="*/ 0 h 21600"/>
              <a:gd name="T2" fmla="*/ 0 w 21600"/>
              <a:gd name="T3" fmla="*/ 179388 h 21600"/>
              <a:gd name="T4" fmla="*/ 325040 w 21600"/>
              <a:gd name="T5" fmla="*/ 358775 h 21600"/>
              <a:gd name="T6" fmla="*/ 433387 w 21600"/>
              <a:gd name="T7" fmla="*/ 17938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1">
            <a:gsLst>
              <a:gs pos="0">
                <a:srgbClr val="96AB94"/>
              </a:gs>
              <a:gs pos="8501">
                <a:srgbClr val="D4DEFF"/>
              </a:gs>
              <a:gs pos="23500">
                <a:srgbClr val="D4DEFF"/>
              </a:gs>
              <a:gs pos="50000">
                <a:srgbClr val="8488C4"/>
              </a:gs>
              <a:gs pos="76500">
                <a:srgbClr val="D4DEFF"/>
              </a:gs>
              <a:gs pos="91499">
                <a:srgbClr val="D4DEFF"/>
              </a:gs>
              <a:gs pos="100000">
                <a:srgbClr val="96AB94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5" name="Text Box 76"/>
          <p:cNvSpPr txBox="1">
            <a:spLocks noChangeArrowheads="1"/>
          </p:cNvSpPr>
          <p:nvPr/>
        </p:nvSpPr>
        <p:spPr bwMode="auto">
          <a:xfrm>
            <a:off x="9296401" y="4353580"/>
            <a:ext cx="11128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tr-TR" sz="2800" b="1" i="1" dirty="0">
                <a:solidFill>
                  <a:schemeClr val="bg1"/>
                </a:solidFill>
                <a:latin typeface="Verdana" pitchFamily="34" charset="0"/>
              </a:rPr>
              <a:t>NaCl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133601" y="1762780"/>
            <a:ext cx="4271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2. The structure follows as..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534887" y="4038600"/>
            <a:ext cx="2503713" cy="1143000"/>
            <a:chOff x="10886" y="2551331"/>
            <a:chExt cx="2503713" cy="1143000"/>
          </a:xfrm>
        </p:grpSpPr>
        <p:sp>
          <p:nvSpPr>
            <p:cNvPr id="79" name="Oval 4"/>
            <p:cNvSpPr>
              <a:spLocks noChangeArrowheads="1"/>
            </p:cNvSpPr>
            <p:nvPr/>
          </p:nvSpPr>
          <p:spPr bwMode="auto">
            <a:xfrm>
              <a:off x="10886" y="2551331"/>
              <a:ext cx="1143000" cy="1143000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dirty="0"/>
                <a:t>   </a:t>
              </a:r>
              <a:r>
                <a:rPr lang="en-US" sz="3200" b="1" i="1" dirty="0">
                  <a:solidFill>
                    <a:schemeClr val="bg1"/>
                  </a:solidFill>
                </a:rPr>
                <a:t>Cl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grpSp>
          <p:nvGrpSpPr>
            <p:cNvPr id="81" name="Group 79"/>
            <p:cNvGrpSpPr>
              <a:grpSpLocks/>
            </p:cNvGrpSpPr>
            <p:nvPr/>
          </p:nvGrpSpPr>
          <p:grpSpPr bwMode="auto">
            <a:xfrm>
              <a:off x="1822448" y="2779713"/>
              <a:ext cx="692151" cy="685801"/>
              <a:chOff x="2201" y="2744"/>
              <a:chExt cx="436" cy="432"/>
            </a:xfrm>
          </p:grpSpPr>
          <p:sp>
            <p:nvSpPr>
              <p:cNvPr id="82" name="Oval 15"/>
              <p:cNvSpPr>
                <a:spLocks noChangeArrowheads="1"/>
              </p:cNvSpPr>
              <p:nvPr/>
            </p:nvSpPr>
            <p:spPr bwMode="auto">
              <a:xfrm>
                <a:off x="2201" y="2744"/>
                <a:ext cx="436" cy="432"/>
              </a:xfrm>
              <a:prstGeom prst="ellipse">
                <a:avLst/>
              </a:prstGeom>
              <a:gradFill rotWithShape="1">
                <a:gsLst>
                  <a:gs pos="0">
                    <a:srgbClr val="CC0000"/>
                  </a:gs>
                  <a:gs pos="100000">
                    <a:srgbClr val="5E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3" name="Text Box 74"/>
              <p:cNvSpPr txBox="1">
                <a:spLocks noChangeArrowheads="1"/>
              </p:cNvSpPr>
              <p:nvPr/>
            </p:nvSpPr>
            <p:spPr bwMode="auto">
              <a:xfrm>
                <a:off x="2278" y="2874"/>
                <a:ext cx="270" cy="1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l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tr-TR" b="1" i="1" dirty="0">
                    <a:solidFill>
                      <a:schemeClr val="bg1"/>
                    </a:solidFill>
                    <a:latin typeface="Verdana" pitchFamily="34" charset="0"/>
                  </a:rPr>
                  <a:t> Na</a:t>
                </a:r>
              </a:p>
            </p:txBody>
          </p:sp>
        </p:grpSp>
        <p:sp>
          <p:nvSpPr>
            <p:cNvPr id="87" name="TextBox 86"/>
            <p:cNvSpPr txBox="1"/>
            <p:nvPr/>
          </p:nvSpPr>
          <p:spPr>
            <a:xfrm>
              <a:off x="1295400" y="277993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olidFill>
                    <a:schemeClr val="bg1"/>
                  </a:solidFill>
                </a:rPr>
                <a:t>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609600"/>
            <a:ext cx="4800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609600"/>
            <a:ext cx="441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362200" y="1578114"/>
            <a:ext cx="717914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i="1" u="sng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Nearest neighbour distance</a:t>
            </a:r>
            <a:r>
              <a:rPr lang="en-US" sz="4000" b="1" i="1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(2r)</a:t>
            </a:r>
            <a:endParaRPr lang="en-US" sz="40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28800" y="2729806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The distance between the centers of two nearest </a:t>
            </a:r>
          </a:p>
          <a:p>
            <a:r>
              <a:rPr lang="en-US" sz="2800" b="1" i="1" dirty="0"/>
              <a:t>neighbouring atoms is called nearest neighbour distance. </a:t>
            </a:r>
          </a:p>
          <a:p>
            <a:r>
              <a:rPr lang="en-US" sz="2800" b="1" i="1" dirty="0"/>
              <a:t>It will be 2r if r is the radius of the atom.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Sal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28688"/>
            <a:ext cx="9144000" cy="592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981201" y="314980"/>
            <a:ext cx="6169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FF00FF"/>
                </a:solidFill>
              </a:rPr>
              <a:t>3. In 3-dimension the NaCl structure is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PLOT020"/>
          <p:cNvPicPr>
            <a:picLocks noChangeAspect="1" noChangeArrowheads="1"/>
          </p:cNvPicPr>
          <p:nvPr/>
        </p:nvPicPr>
        <p:blipFill>
          <a:blip r:embed="rId2"/>
          <a:srcRect l="13976" t="7985" r="11964" b="5334"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:\Documents and Settings\Administrator\Desktop\crystals\Sodium-chloride-3D-ionic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21419752">
            <a:off x="2624328" y="283464"/>
            <a:ext cx="6858000" cy="63703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8568" y="1444752"/>
            <a:ext cx="7543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057400" y="649070"/>
            <a:ext cx="6356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B0F0"/>
                </a:solidFill>
              </a:rPr>
              <a:t>4.  Its co-ordination number is 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6248400" y="2422526"/>
            <a:ext cx="3098800" cy="3368675"/>
            <a:chOff x="4953000" y="1736725"/>
            <a:chExt cx="3098800" cy="3368675"/>
          </a:xfrm>
        </p:grpSpPr>
        <p:pic>
          <p:nvPicPr>
            <p:cNvPr id="3" name="Picture 11" descr="PLOT017"/>
            <p:cNvPicPr>
              <a:picLocks noChangeAspect="1" noChangeArrowheads="1"/>
            </p:cNvPicPr>
            <p:nvPr/>
          </p:nvPicPr>
          <p:blipFill>
            <a:blip r:embed="rId2"/>
            <a:srcRect l="21089" t="8092" r="21735" b="8952"/>
            <a:stretch>
              <a:fillRect/>
            </a:stretch>
          </p:blipFill>
          <p:spPr bwMode="auto">
            <a:xfrm>
              <a:off x="4953000" y="1736725"/>
              <a:ext cx="3098800" cy="336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7" name="Group 16"/>
            <p:cNvGrpSpPr/>
            <p:nvPr/>
          </p:nvGrpSpPr>
          <p:grpSpPr>
            <a:xfrm>
              <a:off x="5845628" y="2122714"/>
              <a:ext cx="1886398" cy="2464639"/>
              <a:chOff x="5845628" y="2122714"/>
              <a:chExt cx="1886398" cy="2464639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6646862" y="2122714"/>
                <a:ext cx="1085164" cy="1095149"/>
                <a:chOff x="7230154" y="2951163"/>
                <a:chExt cx="1085164" cy="1095149"/>
              </a:xfrm>
            </p:grpSpPr>
            <p:sp>
              <p:nvSpPr>
                <p:cNvPr id="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7856538" y="2951163"/>
                  <a:ext cx="458780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b="1" i="1" dirty="0">
                      <a:solidFill>
                        <a:srgbClr val="00CC00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Na</a:t>
                  </a:r>
                </a:p>
              </p:txBody>
            </p:sp>
            <p:sp>
              <p:nvSpPr>
                <p:cNvPr id="6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7230154" y="3266849"/>
                  <a:ext cx="744538" cy="779463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/>
                </a:p>
              </p:txBody>
            </p:sp>
          </p:grpSp>
          <p:sp>
            <p:nvSpPr>
              <p:cNvPr id="12" name="TextBox 11"/>
              <p:cNvSpPr txBox="1"/>
              <p:nvPr/>
            </p:nvSpPr>
            <p:spPr>
              <a:xfrm>
                <a:off x="6344198" y="2227111"/>
                <a:ext cx="4267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solidFill>
                      <a:schemeClr val="bg1"/>
                    </a:solidFill>
                  </a:rPr>
                  <a:t>CI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845628" y="3152393"/>
                <a:ext cx="4267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solidFill>
                      <a:schemeClr val="bg1"/>
                    </a:solidFill>
                  </a:rPr>
                  <a:t>CI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24588" y="4125688"/>
                <a:ext cx="4267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solidFill>
                      <a:schemeClr val="bg1"/>
                    </a:solidFill>
                  </a:rPr>
                  <a:t>CI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084422" y="3130619"/>
                <a:ext cx="4267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i="1" dirty="0">
                    <a:solidFill>
                      <a:schemeClr val="bg1"/>
                    </a:solidFill>
                  </a:rPr>
                  <a:t>CI</a:t>
                </a:r>
              </a:p>
            </p:txBody>
          </p:sp>
        </p:grpSp>
      </p:grpSp>
      <p:grpSp>
        <p:nvGrpSpPr>
          <p:cNvPr id="22" name="Group 21"/>
          <p:cNvGrpSpPr/>
          <p:nvPr/>
        </p:nvGrpSpPr>
        <p:grpSpPr>
          <a:xfrm>
            <a:off x="2286000" y="2668588"/>
            <a:ext cx="2438400" cy="2970213"/>
            <a:chOff x="762000" y="1830387"/>
            <a:chExt cx="2438400" cy="2970213"/>
          </a:xfrm>
        </p:grpSpPr>
        <p:grpSp>
          <p:nvGrpSpPr>
            <p:cNvPr id="11" name="Group 10"/>
            <p:cNvGrpSpPr/>
            <p:nvPr/>
          </p:nvGrpSpPr>
          <p:grpSpPr>
            <a:xfrm>
              <a:off x="762000" y="1830387"/>
              <a:ext cx="2389187" cy="2665413"/>
              <a:chOff x="914400" y="2211387"/>
              <a:chExt cx="2389187" cy="2665413"/>
            </a:xfrm>
          </p:grpSpPr>
          <p:pic>
            <p:nvPicPr>
              <p:cNvPr id="2" name="Picture 2052" descr="PLOT018"/>
              <p:cNvPicPr>
                <a:picLocks noChangeAspect="1" noChangeArrowheads="1"/>
              </p:cNvPicPr>
              <p:nvPr/>
            </p:nvPicPr>
            <p:blipFill>
              <a:blip r:embed="rId3"/>
              <a:srcRect l="28558" t="16945" r="27628" b="17801"/>
              <a:stretch>
                <a:fillRect/>
              </a:stretch>
            </p:blipFill>
            <p:spPr bwMode="auto">
              <a:xfrm>
                <a:off x="914400" y="2211387"/>
                <a:ext cx="2389187" cy="26654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2601686" y="3363684"/>
                <a:ext cx="458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Na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848994" y="2471058"/>
                <a:ext cx="458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Na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349828" y="3374570"/>
                <a:ext cx="458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Na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83230" y="4267200"/>
                <a:ext cx="458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i="1" dirty="0"/>
                  <a:t>Na</a:t>
                </a: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rot="16200000" flipH="1">
              <a:off x="1981200" y="3505200"/>
              <a:ext cx="1066800" cy="7620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2780092" y="4338935"/>
              <a:ext cx="4203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</a:rPr>
                <a:t>Cl</a:t>
              </a:r>
            </a:p>
          </p:txBody>
        </p:sp>
      </p:grpSp>
      <p:sp>
        <p:nvSpPr>
          <p:cNvPr id="23" name="Rectangle 22"/>
          <p:cNvSpPr/>
          <p:nvPr/>
        </p:nvSpPr>
        <p:spPr>
          <a:xfrm>
            <a:off x="2438400" y="1501914"/>
            <a:ext cx="64172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i="1" dirty="0"/>
              <a:t>Its co-ordination number is 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828801"/>
            <a:ext cx="8686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5"/>
            </a:pPr>
            <a:r>
              <a:rPr lang="en-US" sz="2800" b="1" i="1" dirty="0"/>
              <a:t>  Each unit cell in NaCl has </a:t>
            </a:r>
            <a:r>
              <a:rPr lang="en-US" sz="2800" b="1" i="1" u="sng" dirty="0"/>
              <a:t>4 sodium ions </a:t>
            </a:r>
            <a:r>
              <a:rPr lang="en-US" sz="2800" b="1" i="1" dirty="0"/>
              <a:t> and </a:t>
            </a:r>
          </a:p>
          <a:p>
            <a:pPr marL="457200" indent="-457200"/>
            <a:r>
              <a:rPr lang="en-US" sz="2800" b="1" i="1" dirty="0"/>
              <a:t>       </a:t>
            </a:r>
            <a:r>
              <a:rPr lang="en-US" sz="2800" b="1" i="1" u="sng" dirty="0"/>
              <a:t>4 associated </a:t>
            </a:r>
            <a:r>
              <a:rPr lang="en-US" sz="2800" b="1" i="1" dirty="0"/>
              <a:t>chloride ions. Thus there are </a:t>
            </a:r>
            <a:r>
              <a:rPr lang="en-US" sz="2800" b="1" i="1" u="sng" dirty="0"/>
              <a:t>4 molecules</a:t>
            </a:r>
          </a:p>
          <a:p>
            <a:pPr marL="457200" indent="-457200"/>
            <a:r>
              <a:rPr lang="en-US" sz="2800" b="1" i="1" dirty="0"/>
              <a:t>       in a unit cell.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80184" y="3491806"/>
            <a:ext cx="85068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6"/>
            </a:pPr>
            <a:r>
              <a:rPr lang="en-US" sz="2800" b="1" i="1" dirty="0"/>
              <a:t>In NaCl crystal the distance between adjacent atoms </a:t>
            </a:r>
          </a:p>
          <a:p>
            <a:pPr marL="457200" indent="-457200"/>
            <a:r>
              <a:rPr lang="en-US" sz="2800" b="1" i="1" dirty="0"/>
              <a:t>      are given by </a:t>
            </a:r>
          </a:p>
          <a:p>
            <a:r>
              <a:rPr lang="en-US" sz="2800" b="1" i="1" dirty="0"/>
              <a:t>                                     d   =   (M/2N</a:t>
            </a:r>
            <a:r>
              <a:rPr lang="el-GR" sz="2800" b="1" i="1" dirty="0"/>
              <a:t>ρ</a:t>
            </a:r>
            <a:r>
              <a:rPr lang="en-US" sz="2800" b="1" i="1" dirty="0"/>
              <a:t>)</a:t>
            </a:r>
            <a:r>
              <a:rPr lang="en-US" sz="2800" b="1" i="1" baseline="30000" dirty="0"/>
              <a:t>1/3 </a:t>
            </a:r>
            <a:r>
              <a:rPr lang="en-US" sz="2800" b="1" i="1" dirty="0"/>
              <a:t> cm</a:t>
            </a:r>
            <a:endParaRPr lang="en-US" sz="2800" b="1" i="1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4210607" y="5181601"/>
            <a:ext cx="39597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M  -----   mass of the molecule</a:t>
            </a:r>
          </a:p>
          <a:p>
            <a:r>
              <a:rPr lang="en-US" sz="2400" b="1" i="1" dirty="0"/>
              <a:t>N   -----   No. of molecules</a:t>
            </a:r>
          </a:p>
          <a:p>
            <a:r>
              <a:rPr lang="el-GR" sz="2400" b="1" i="1" dirty="0"/>
              <a:t>Ρ</a:t>
            </a:r>
            <a:r>
              <a:rPr lang="en-US" sz="2400" b="1" i="1" dirty="0"/>
              <a:t>   -----    density of  NaCl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57600" y="39624"/>
            <a:ext cx="451424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i="1" u="sng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CsCl-structure</a:t>
            </a:r>
            <a:endParaRPr lang="en-US" sz="5400" b="1" spc="100" dirty="0">
              <a:ln w="18000">
                <a:solidFill>
                  <a:schemeClr val="accent1">
                    <a:satMod val="200000"/>
                    <a:tint val="72000"/>
                  </a:schemeClr>
                </a:solidFill>
                <a:prstDash val="solid"/>
              </a:ln>
              <a:solidFill>
                <a:srgbClr val="0000FF"/>
              </a:solidFill>
              <a:effectLst>
                <a:outerShdw blurRad="25000" dist="20000" dir="16020000" algn="tl">
                  <a:schemeClr val="accent1">
                    <a:satMod val="200000"/>
                    <a:shade val="1000"/>
                    <a:alpha val="60000"/>
                  </a:schemeClr>
                </a:outerShdw>
              </a:effectLst>
            </a:endParaRP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999744"/>
            <a:ext cx="4495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30112" y="1008888"/>
            <a:ext cx="4343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5" name="Group 14"/>
          <p:cNvGrpSpPr/>
          <p:nvPr/>
        </p:nvGrpSpPr>
        <p:grpSpPr>
          <a:xfrm>
            <a:off x="7136432" y="5550408"/>
            <a:ext cx="2327655" cy="609600"/>
            <a:chOff x="1981200" y="5486400"/>
            <a:chExt cx="2327655" cy="609600"/>
          </a:xfrm>
        </p:grpSpPr>
        <p:grpSp>
          <p:nvGrpSpPr>
            <p:cNvPr id="11" name="Group 10"/>
            <p:cNvGrpSpPr/>
            <p:nvPr/>
          </p:nvGrpSpPr>
          <p:grpSpPr>
            <a:xfrm>
              <a:off x="1981200" y="5486400"/>
              <a:ext cx="1752600" cy="609600"/>
              <a:chOff x="1981200" y="5486400"/>
              <a:chExt cx="1752600" cy="609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981200" y="5486400"/>
                <a:ext cx="609600" cy="60960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>
                <a:off x="2743200" y="5780316"/>
                <a:ext cx="990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3810000" y="5486400"/>
              <a:ext cx="49885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bg1"/>
                  </a:solidFill>
                </a:rPr>
                <a:t>Cl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121146" y="6239690"/>
            <a:ext cx="2388569" cy="587830"/>
            <a:chOff x="1981200" y="6193970"/>
            <a:chExt cx="2388569" cy="587830"/>
          </a:xfrm>
        </p:grpSpPr>
        <p:grpSp>
          <p:nvGrpSpPr>
            <p:cNvPr id="12" name="Group 11"/>
            <p:cNvGrpSpPr/>
            <p:nvPr/>
          </p:nvGrpSpPr>
          <p:grpSpPr>
            <a:xfrm>
              <a:off x="1981200" y="6193970"/>
              <a:ext cx="1752600" cy="587830"/>
              <a:chOff x="1981200" y="6193970"/>
              <a:chExt cx="1752600" cy="58783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1981200" y="6193970"/>
                <a:ext cx="609600" cy="587830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2743200" y="6551612"/>
                <a:ext cx="990600" cy="158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810000" y="6197025"/>
              <a:ext cx="5597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>
                  <a:solidFill>
                    <a:schemeClr val="bg1"/>
                  </a:solidFill>
                </a:rPr>
                <a:t>Cs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124457" y="5760720"/>
            <a:ext cx="376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(Almost all same in size)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75586" y="1531204"/>
            <a:ext cx="80066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i="1" dirty="0"/>
              <a:t>Cesium ion is the body centre of the cube and the chlorine </a:t>
            </a:r>
          </a:p>
          <a:p>
            <a:pPr marL="342900" indent="-342900"/>
            <a:r>
              <a:rPr lang="en-US" sz="2400" b="1" i="1" dirty="0"/>
              <a:t>     ion is present at each corner of the cube as shown in figure.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2718" y="4426804"/>
            <a:ext cx="8414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sz="2400" b="1" i="1" dirty="0"/>
              <a:t>It is similar to BCC structure . Hence, its co-ordination number</a:t>
            </a:r>
          </a:p>
          <a:p>
            <a:pPr marL="342900" indent="-342900"/>
            <a:r>
              <a:rPr lang="en-US" sz="2400" b="1" i="1" dirty="0"/>
              <a:t>     is 8 because each Cs  ion have 8 nearest Cl ions and vice-versa.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758" y="5558136"/>
            <a:ext cx="6685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3. Cs and Cl ions have approximately the same size.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2743200"/>
            <a:ext cx="8077200" cy="1371600"/>
          </a:xfrm>
          <a:prstGeom prst="rect">
            <a:avLst/>
          </a:prstGeom>
          <a:solidFill>
            <a:srgbClr val="FFC000">
              <a:alpha val="7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chemeClr val="tx1"/>
                </a:solidFill>
              </a:rPr>
              <a:t>The lattice points of CsCl are two interpenetrating simple cubic lattices</a:t>
            </a:r>
            <a:r>
              <a:rPr lang="en-US" sz="3200" b="1" i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2800" b="1" i="1" dirty="0">
                <a:solidFill>
                  <a:schemeClr val="tx1"/>
                </a:solidFill>
              </a:rPr>
              <a:t>(i.e. One sub-lattice is at corner occupied by Cl and second is at body centre by Cs.)</a:t>
            </a:r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1401" y="6019800"/>
            <a:ext cx="3302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/>
              <a:t>Ex:</a:t>
            </a:r>
            <a:r>
              <a:rPr lang="en-US" sz="2800" b="1" i="1" dirty="0"/>
              <a:t>   CaBr, Cal, NH</a:t>
            </a:r>
            <a:r>
              <a:rPr lang="en-US" sz="2800" b="1" i="1" baseline="-25000" dirty="0"/>
              <a:t>4</a:t>
            </a:r>
            <a:r>
              <a:rPr lang="en-US" sz="2800" b="1" i="1" dirty="0"/>
              <a:t>Cl </a:t>
            </a:r>
            <a:endParaRPr lang="en-US" sz="2800" b="1" i="1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3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58956" y="5938428"/>
            <a:ext cx="197224" cy="201367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235" spc="-22" dirty="0">
                <a:latin typeface="Arial"/>
                <a:cs typeface="Arial"/>
              </a:rPr>
              <a:t>37</a:t>
            </a:r>
            <a:endParaRPr sz="1235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02830" y="286758"/>
            <a:ext cx="8085081" cy="688424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pc="-9" dirty="0"/>
              <a:t>Theoretical</a:t>
            </a:r>
            <a:r>
              <a:rPr spc="-66" dirty="0"/>
              <a:t> </a:t>
            </a:r>
            <a:r>
              <a:rPr dirty="0"/>
              <a:t>density,</a:t>
            </a:r>
            <a:r>
              <a:rPr spc="-62" dirty="0"/>
              <a:t> </a:t>
            </a:r>
            <a:r>
              <a:rPr spc="-44" dirty="0">
                <a:latin typeface="Symbol"/>
                <a:cs typeface="Symbol"/>
              </a:rPr>
              <a:t>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760" y="1077098"/>
            <a:ext cx="7508838" cy="820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24839" y="2106016"/>
            <a:ext cx="510988" cy="2280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412" spc="-9" dirty="0">
                <a:latin typeface="Arial"/>
                <a:cs typeface="Arial"/>
              </a:rPr>
              <a:t>where</a:t>
            </a:r>
            <a:endParaRPr sz="141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57529" y="2106016"/>
            <a:ext cx="3049680" cy="1097266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34740">
              <a:spcBef>
                <a:spcPts val="84"/>
              </a:spcBef>
            </a:pPr>
            <a:r>
              <a:rPr sz="1412" i="1" dirty="0">
                <a:solidFill>
                  <a:srgbClr val="00A500"/>
                </a:solidFill>
                <a:latin typeface="Arial"/>
                <a:cs typeface="Arial"/>
              </a:rPr>
              <a:t>n</a:t>
            </a:r>
            <a:r>
              <a:rPr sz="1412" i="1" spc="-9" dirty="0">
                <a:solidFill>
                  <a:srgbClr val="00A500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00A500"/>
                </a:solidFill>
                <a:latin typeface="Arial"/>
                <a:cs typeface="Arial"/>
              </a:rPr>
              <a:t>=</a:t>
            </a:r>
            <a:r>
              <a:rPr sz="1412" spc="-18" dirty="0">
                <a:solidFill>
                  <a:srgbClr val="00A500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00A500"/>
                </a:solidFill>
                <a:latin typeface="Arial"/>
                <a:cs typeface="Arial"/>
              </a:rPr>
              <a:t>number</a:t>
            </a:r>
            <a:r>
              <a:rPr sz="1412" spc="-13" dirty="0">
                <a:solidFill>
                  <a:srgbClr val="00A500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00A500"/>
                </a:solidFill>
                <a:latin typeface="Arial"/>
                <a:cs typeface="Arial"/>
              </a:rPr>
              <a:t>of</a:t>
            </a:r>
            <a:r>
              <a:rPr sz="1412" spc="-13" dirty="0">
                <a:solidFill>
                  <a:srgbClr val="00A500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00A500"/>
                </a:solidFill>
                <a:latin typeface="Arial"/>
                <a:cs typeface="Arial"/>
              </a:rPr>
              <a:t>atoms/unit</a:t>
            </a:r>
            <a:r>
              <a:rPr sz="1412" spc="-18" dirty="0">
                <a:solidFill>
                  <a:srgbClr val="00A500"/>
                </a:solidFill>
                <a:latin typeface="Arial"/>
                <a:cs typeface="Arial"/>
              </a:rPr>
              <a:t> cell</a:t>
            </a:r>
            <a:endParaRPr sz="1412">
              <a:latin typeface="Arial"/>
              <a:cs typeface="Arial"/>
            </a:endParaRPr>
          </a:p>
          <a:p>
            <a:pPr marL="33619">
              <a:spcBef>
                <a:spcPts val="9"/>
              </a:spcBef>
            </a:pPr>
            <a:r>
              <a:rPr sz="1412" i="1" dirty="0">
                <a:solidFill>
                  <a:srgbClr val="7A4300"/>
                </a:solidFill>
                <a:latin typeface="Arial"/>
                <a:cs typeface="Arial"/>
              </a:rPr>
              <a:t>A</a:t>
            </a:r>
            <a:r>
              <a:rPr sz="1412" i="1" spc="-9" dirty="0">
                <a:solidFill>
                  <a:srgbClr val="7A4300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7A4300"/>
                </a:solidFill>
                <a:latin typeface="Arial"/>
                <a:cs typeface="Arial"/>
              </a:rPr>
              <a:t>=</a:t>
            </a:r>
            <a:r>
              <a:rPr sz="1412" spc="-13" dirty="0">
                <a:solidFill>
                  <a:srgbClr val="7A4300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7A4300"/>
                </a:solidFill>
                <a:latin typeface="Arial"/>
                <a:cs typeface="Arial"/>
              </a:rPr>
              <a:t>atomic</a:t>
            </a:r>
            <a:r>
              <a:rPr sz="1412" spc="-13" dirty="0">
                <a:solidFill>
                  <a:srgbClr val="7A4300"/>
                </a:solidFill>
                <a:latin typeface="Arial"/>
                <a:cs typeface="Arial"/>
              </a:rPr>
              <a:t> </a:t>
            </a:r>
            <a:r>
              <a:rPr sz="1412" spc="-9" dirty="0">
                <a:solidFill>
                  <a:srgbClr val="7A4300"/>
                </a:solidFill>
                <a:latin typeface="Arial"/>
                <a:cs typeface="Arial"/>
              </a:rPr>
              <a:t>weight</a:t>
            </a:r>
            <a:endParaRPr sz="1412">
              <a:latin typeface="Arial"/>
              <a:cs typeface="Arial"/>
            </a:endParaRPr>
          </a:p>
          <a:p>
            <a:pPr marL="33619"/>
            <a:r>
              <a:rPr sz="1412" i="1" dirty="0">
                <a:solidFill>
                  <a:srgbClr val="007FFF"/>
                </a:solidFill>
                <a:latin typeface="Arial"/>
                <a:cs typeface="Arial"/>
              </a:rPr>
              <a:t>V</a:t>
            </a:r>
            <a:r>
              <a:rPr sz="1456" i="1" baseline="-20202" dirty="0">
                <a:solidFill>
                  <a:srgbClr val="007FFF"/>
                </a:solidFill>
                <a:latin typeface="Arial"/>
                <a:cs typeface="Arial"/>
              </a:rPr>
              <a:t>C</a:t>
            </a:r>
            <a:r>
              <a:rPr sz="1456" i="1" spc="165" baseline="-20202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007FFF"/>
                </a:solidFill>
                <a:latin typeface="Arial"/>
                <a:cs typeface="Arial"/>
              </a:rPr>
              <a:t>=</a:t>
            </a:r>
            <a:r>
              <a:rPr sz="1412" spc="-4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007FFF"/>
                </a:solidFill>
                <a:latin typeface="Arial"/>
                <a:cs typeface="Arial"/>
              </a:rPr>
              <a:t>Volume</a:t>
            </a:r>
            <a:r>
              <a:rPr sz="1412" spc="-9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007FFF"/>
                </a:solidFill>
                <a:latin typeface="Arial"/>
                <a:cs typeface="Arial"/>
              </a:rPr>
              <a:t>of</a:t>
            </a:r>
            <a:r>
              <a:rPr sz="1412" spc="-4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007FFF"/>
                </a:solidFill>
                <a:latin typeface="Arial"/>
                <a:cs typeface="Arial"/>
              </a:rPr>
              <a:t>unit</a:t>
            </a:r>
            <a:r>
              <a:rPr sz="1412" spc="-4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007FFF"/>
                </a:solidFill>
                <a:latin typeface="Arial"/>
                <a:cs typeface="Arial"/>
              </a:rPr>
              <a:t>cell</a:t>
            </a:r>
            <a:r>
              <a:rPr sz="1412" spc="-9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007FFF"/>
                </a:solidFill>
                <a:latin typeface="Arial"/>
                <a:cs typeface="Arial"/>
              </a:rPr>
              <a:t>=</a:t>
            </a:r>
            <a:r>
              <a:rPr sz="1412" spc="-4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1412" i="1" dirty="0">
                <a:solidFill>
                  <a:srgbClr val="007FFF"/>
                </a:solidFill>
                <a:latin typeface="Arial"/>
                <a:cs typeface="Arial"/>
              </a:rPr>
              <a:t>a</a:t>
            </a:r>
            <a:r>
              <a:rPr sz="1456" baseline="25252" dirty="0">
                <a:solidFill>
                  <a:srgbClr val="007FFF"/>
                </a:solidFill>
                <a:latin typeface="Arial"/>
                <a:cs typeface="Arial"/>
              </a:rPr>
              <a:t>3</a:t>
            </a:r>
            <a:r>
              <a:rPr sz="1456" spc="191" baseline="25252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007FFF"/>
                </a:solidFill>
                <a:latin typeface="Arial"/>
                <a:cs typeface="Arial"/>
              </a:rPr>
              <a:t>for</a:t>
            </a:r>
            <a:r>
              <a:rPr sz="1412" spc="-9" dirty="0">
                <a:solidFill>
                  <a:srgbClr val="007FFF"/>
                </a:solidFill>
                <a:latin typeface="Arial"/>
                <a:cs typeface="Arial"/>
              </a:rPr>
              <a:t> cubic</a:t>
            </a:r>
            <a:endParaRPr sz="1412">
              <a:latin typeface="Arial"/>
              <a:cs typeface="Arial"/>
            </a:endParaRPr>
          </a:p>
          <a:p>
            <a:pPr marL="33619">
              <a:spcBef>
                <a:spcPts val="13"/>
              </a:spcBef>
            </a:pPr>
            <a:r>
              <a:rPr sz="1412" i="1" dirty="0">
                <a:solidFill>
                  <a:srgbClr val="AB55FF"/>
                </a:solidFill>
                <a:latin typeface="Arial"/>
                <a:cs typeface="Arial"/>
              </a:rPr>
              <a:t>N</a:t>
            </a:r>
            <a:r>
              <a:rPr sz="1456" baseline="-20202" dirty="0">
                <a:solidFill>
                  <a:srgbClr val="AB55FF"/>
                </a:solidFill>
                <a:latin typeface="Arial"/>
                <a:cs typeface="Arial"/>
              </a:rPr>
              <a:t>A</a:t>
            </a:r>
            <a:r>
              <a:rPr sz="1456" spc="178" baseline="-20202" dirty="0">
                <a:solidFill>
                  <a:srgbClr val="AB55FF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AB55FF"/>
                </a:solidFill>
                <a:latin typeface="Arial"/>
                <a:cs typeface="Arial"/>
              </a:rPr>
              <a:t>=</a:t>
            </a:r>
            <a:r>
              <a:rPr sz="1412" spc="-9" dirty="0">
                <a:solidFill>
                  <a:srgbClr val="AB55FF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AB55FF"/>
                </a:solidFill>
                <a:latin typeface="Arial"/>
                <a:cs typeface="Arial"/>
              </a:rPr>
              <a:t>Avogadro’s</a:t>
            </a:r>
            <a:r>
              <a:rPr sz="1412" spc="-9" dirty="0">
                <a:solidFill>
                  <a:srgbClr val="AB55FF"/>
                </a:solidFill>
                <a:latin typeface="Arial"/>
                <a:cs typeface="Arial"/>
              </a:rPr>
              <a:t> number</a:t>
            </a:r>
            <a:endParaRPr sz="1412">
              <a:latin typeface="Arial"/>
              <a:cs typeface="Arial"/>
            </a:endParaRPr>
          </a:p>
          <a:p>
            <a:pPr marL="283524"/>
            <a:r>
              <a:rPr sz="1412" dirty="0">
                <a:solidFill>
                  <a:srgbClr val="AB55FF"/>
                </a:solidFill>
                <a:latin typeface="Arial"/>
                <a:cs typeface="Arial"/>
              </a:rPr>
              <a:t>=</a:t>
            </a:r>
            <a:r>
              <a:rPr sz="1412" spc="-4" dirty="0">
                <a:solidFill>
                  <a:srgbClr val="AB55FF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AB55FF"/>
                </a:solidFill>
                <a:latin typeface="Arial"/>
                <a:cs typeface="Arial"/>
              </a:rPr>
              <a:t>6.023</a:t>
            </a:r>
            <a:r>
              <a:rPr sz="1412" spc="-9" dirty="0">
                <a:solidFill>
                  <a:srgbClr val="AB55FF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AB55FF"/>
                </a:solidFill>
                <a:latin typeface="Arial"/>
                <a:cs typeface="Arial"/>
              </a:rPr>
              <a:t>x</a:t>
            </a:r>
            <a:r>
              <a:rPr sz="1412" spc="-4" dirty="0">
                <a:solidFill>
                  <a:srgbClr val="AB55FF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AB55FF"/>
                </a:solidFill>
                <a:latin typeface="Arial"/>
                <a:cs typeface="Arial"/>
              </a:rPr>
              <a:t>10</a:t>
            </a:r>
            <a:r>
              <a:rPr sz="1456" baseline="25252" dirty="0">
                <a:solidFill>
                  <a:srgbClr val="AB55FF"/>
                </a:solidFill>
                <a:latin typeface="Arial"/>
                <a:cs typeface="Arial"/>
              </a:rPr>
              <a:t>23</a:t>
            </a:r>
            <a:r>
              <a:rPr sz="1456" spc="165" baseline="25252" dirty="0">
                <a:solidFill>
                  <a:srgbClr val="AB55FF"/>
                </a:solidFill>
                <a:latin typeface="Arial"/>
                <a:cs typeface="Arial"/>
              </a:rPr>
              <a:t> </a:t>
            </a:r>
            <a:r>
              <a:rPr sz="1412" spc="-9" dirty="0">
                <a:solidFill>
                  <a:srgbClr val="AB55FF"/>
                </a:solidFill>
                <a:latin typeface="Arial"/>
                <a:cs typeface="Arial"/>
              </a:rPr>
              <a:t>atoms/mol</a:t>
            </a:r>
            <a:endParaRPr sz="141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42568" y="2145013"/>
            <a:ext cx="797859" cy="433564"/>
          </a:xfrm>
          <a:prstGeom prst="rect">
            <a:avLst/>
          </a:prstGeom>
        </p:spPr>
        <p:txBody>
          <a:bodyPr vert="horz" wrap="square" lIns="0" tIns="22971" rIns="0" bIns="0" rtlCol="0">
            <a:spAutoFit/>
          </a:bodyPr>
          <a:lstStyle/>
          <a:p>
            <a:pPr marL="121030" marR="26896" indent="-87411">
              <a:lnSpc>
                <a:spcPts val="1641"/>
              </a:lnSpc>
              <a:spcBef>
                <a:spcPts val="180"/>
              </a:spcBef>
              <a:tabLst>
                <a:tab pos="763722" algn="l"/>
              </a:tabLst>
            </a:pPr>
            <a:r>
              <a:rPr sz="1412" i="1" u="sng" spc="185" dirty="0">
                <a:solidFill>
                  <a:srgbClr val="00A5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sz="1412" i="1" u="sng" dirty="0">
                <a:solidFill>
                  <a:srgbClr val="00A5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 </a:t>
            </a:r>
            <a:r>
              <a:rPr sz="1412" i="1" u="sng" spc="-44" dirty="0">
                <a:solidFill>
                  <a:srgbClr val="7A43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1412" i="1" u="sng" dirty="0">
                <a:solidFill>
                  <a:srgbClr val="7A43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sz="1412" i="1" dirty="0">
                <a:solidFill>
                  <a:srgbClr val="7A4300"/>
                </a:solidFill>
                <a:latin typeface="Arial"/>
                <a:cs typeface="Arial"/>
              </a:rPr>
              <a:t> </a:t>
            </a:r>
            <a:r>
              <a:rPr sz="1412" i="1" dirty="0">
                <a:solidFill>
                  <a:srgbClr val="007FFF"/>
                </a:solidFill>
                <a:latin typeface="Arial"/>
                <a:cs typeface="Arial"/>
              </a:rPr>
              <a:t>V</a:t>
            </a:r>
            <a:r>
              <a:rPr sz="1456" i="1" baseline="-20202" dirty="0">
                <a:solidFill>
                  <a:srgbClr val="007FFF"/>
                </a:solidFill>
                <a:latin typeface="Arial"/>
                <a:cs typeface="Arial"/>
              </a:rPr>
              <a:t>C</a:t>
            </a:r>
            <a:r>
              <a:rPr sz="1456" i="1" spc="178" baseline="-20202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1412" i="1" spc="-22" dirty="0">
                <a:solidFill>
                  <a:srgbClr val="AB55FF"/>
                </a:solidFill>
                <a:latin typeface="Arial"/>
                <a:cs typeface="Arial"/>
              </a:rPr>
              <a:t>N</a:t>
            </a:r>
            <a:r>
              <a:rPr sz="1456" spc="-33" baseline="-20202" dirty="0">
                <a:solidFill>
                  <a:srgbClr val="AB55FF"/>
                </a:solidFill>
                <a:latin typeface="Arial"/>
                <a:cs typeface="Arial"/>
              </a:rPr>
              <a:t>A</a:t>
            </a:r>
            <a:endParaRPr sz="1456" baseline="-2020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7780" y="2217626"/>
            <a:ext cx="324971" cy="2280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412" dirty="0">
                <a:latin typeface="Symbol"/>
                <a:cs typeface="Symbol"/>
              </a:rPr>
              <a:t></a:t>
            </a:r>
            <a:r>
              <a:rPr sz="1412" spc="432" dirty="0">
                <a:latin typeface="Times New Roman"/>
                <a:cs typeface="Times New Roman"/>
              </a:rPr>
              <a:t> </a:t>
            </a:r>
            <a:r>
              <a:rPr sz="1412" spc="-53" dirty="0">
                <a:latin typeface="Arial"/>
                <a:cs typeface="Arial"/>
              </a:rPr>
              <a:t>=</a:t>
            </a:r>
            <a:endParaRPr sz="141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45780" y="1239488"/>
            <a:ext cx="3324224" cy="501555"/>
          </a:xfrm>
          <a:prstGeom prst="rect">
            <a:avLst/>
          </a:prstGeom>
        </p:spPr>
        <p:txBody>
          <a:bodyPr vert="horz" wrap="square" lIns="0" tIns="40901" rIns="0" bIns="0" rtlCol="0">
            <a:spAutoFit/>
          </a:bodyPr>
          <a:lstStyle/>
          <a:p>
            <a:pPr marL="33619">
              <a:spcBef>
                <a:spcPts val="322"/>
              </a:spcBef>
            </a:pPr>
            <a:r>
              <a:rPr sz="2118" baseline="-17361" dirty="0">
                <a:latin typeface="Arial"/>
                <a:cs typeface="Arial"/>
              </a:rPr>
              <a:t>Density</a:t>
            </a:r>
            <a:r>
              <a:rPr sz="2118" spc="-13" baseline="-17361" dirty="0">
                <a:latin typeface="Arial"/>
                <a:cs typeface="Arial"/>
              </a:rPr>
              <a:t> </a:t>
            </a:r>
            <a:r>
              <a:rPr sz="2118" baseline="-17361" dirty="0">
                <a:latin typeface="Arial"/>
                <a:cs typeface="Arial"/>
              </a:rPr>
              <a:t>=</a:t>
            </a:r>
            <a:r>
              <a:rPr sz="2118" spc="575" baseline="-17361" dirty="0">
                <a:latin typeface="Arial"/>
                <a:cs typeface="Arial"/>
              </a:rPr>
              <a:t> </a:t>
            </a:r>
            <a:r>
              <a:rPr sz="2118" baseline="-17361" dirty="0">
                <a:latin typeface="Symbol"/>
                <a:cs typeface="Symbol"/>
              </a:rPr>
              <a:t></a:t>
            </a:r>
            <a:r>
              <a:rPr sz="2118" spc="649" baseline="-17361" dirty="0">
                <a:latin typeface="Times New Roman"/>
                <a:cs typeface="Times New Roman"/>
              </a:rPr>
              <a:t> </a:t>
            </a:r>
            <a:r>
              <a:rPr sz="2118" baseline="-17361" dirty="0">
                <a:latin typeface="Arial"/>
                <a:cs typeface="Arial"/>
              </a:rPr>
              <a:t>=</a:t>
            </a:r>
            <a:r>
              <a:rPr sz="2118" spc="416" baseline="-17361" dirty="0">
                <a:latin typeface="Arial"/>
                <a:cs typeface="Arial"/>
              </a:rPr>
              <a:t> </a:t>
            </a:r>
            <a:r>
              <a:rPr sz="1412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Mass</a:t>
            </a:r>
            <a:r>
              <a:rPr sz="1412" u="sng" spc="-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12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1412" u="sng" spc="-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12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atoms</a:t>
            </a:r>
            <a:r>
              <a:rPr sz="1412" u="sng" spc="-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12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1412" u="sng" spc="-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12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unit</a:t>
            </a:r>
            <a:r>
              <a:rPr sz="1412" u="sng" spc="-9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12" u="sng" spc="-1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cell</a:t>
            </a:r>
            <a:endParaRPr sz="1412">
              <a:latin typeface="Arial"/>
              <a:cs typeface="Arial"/>
            </a:endParaRPr>
          </a:p>
          <a:p>
            <a:pPr marL="1345898">
              <a:spcBef>
                <a:spcPts val="229"/>
              </a:spcBef>
            </a:pPr>
            <a:r>
              <a:rPr sz="1412" dirty="0">
                <a:latin typeface="Arial"/>
                <a:cs typeface="Arial"/>
              </a:rPr>
              <a:t>Total</a:t>
            </a:r>
            <a:r>
              <a:rPr sz="1412" spc="-13" dirty="0">
                <a:latin typeface="Arial"/>
                <a:cs typeface="Arial"/>
              </a:rPr>
              <a:t> </a:t>
            </a:r>
            <a:r>
              <a:rPr sz="1412" dirty="0">
                <a:latin typeface="Arial"/>
                <a:cs typeface="Arial"/>
              </a:rPr>
              <a:t>volume</a:t>
            </a:r>
            <a:r>
              <a:rPr sz="1412" spc="-9" dirty="0">
                <a:latin typeface="Arial"/>
                <a:cs typeface="Arial"/>
              </a:rPr>
              <a:t> </a:t>
            </a:r>
            <a:r>
              <a:rPr sz="1412" dirty="0">
                <a:latin typeface="Arial"/>
                <a:cs typeface="Arial"/>
              </a:rPr>
              <a:t>of</a:t>
            </a:r>
            <a:r>
              <a:rPr sz="1412" spc="-13" dirty="0">
                <a:latin typeface="Arial"/>
                <a:cs typeface="Arial"/>
              </a:rPr>
              <a:t> </a:t>
            </a:r>
            <a:r>
              <a:rPr sz="1412" dirty="0">
                <a:latin typeface="Arial"/>
                <a:cs typeface="Arial"/>
              </a:rPr>
              <a:t>unit</a:t>
            </a:r>
            <a:r>
              <a:rPr sz="1412" spc="-9" dirty="0">
                <a:latin typeface="Arial"/>
                <a:cs typeface="Arial"/>
              </a:rPr>
              <a:t> </a:t>
            </a:r>
            <a:r>
              <a:rPr sz="1412" spc="-18" dirty="0">
                <a:latin typeface="Arial"/>
                <a:cs typeface="Arial"/>
              </a:rPr>
              <a:t>cell</a:t>
            </a:r>
            <a:endParaRPr sz="1412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53892" y="2935163"/>
            <a:ext cx="2001371" cy="1040639"/>
          </a:xfrm>
          <a:prstGeom prst="rect">
            <a:avLst/>
          </a:prstGeom>
        </p:spPr>
        <p:txBody>
          <a:bodyPr vert="horz" wrap="square" lIns="0" tIns="55469" rIns="0" bIns="0" rtlCol="0">
            <a:spAutoFit/>
          </a:bodyPr>
          <a:lstStyle/>
          <a:p>
            <a:pPr marL="11206">
              <a:spcBef>
                <a:spcPts val="437"/>
              </a:spcBef>
            </a:pPr>
            <a:r>
              <a:rPr sz="1412" dirty="0">
                <a:latin typeface="Arial"/>
                <a:cs typeface="Arial"/>
              </a:rPr>
              <a:t>Ex:</a:t>
            </a:r>
            <a:r>
              <a:rPr sz="1412" spc="-9" dirty="0">
                <a:latin typeface="Arial"/>
                <a:cs typeface="Arial"/>
              </a:rPr>
              <a:t> </a:t>
            </a:r>
            <a:r>
              <a:rPr sz="1412" dirty="0">
                <a:latin typeface="Arial"/>
                <a:cs typeface="Arial"/>
              </a:rPr>
              <a:t>Cu</a:t>
            </a:r>
            <a:r>
              <a:rPr sz="1412" spc="-9" dirty="0">
                <a:latin typeface="Arial"/>
                <a:cs typeface="Arial"/>
              </a:rPr>
              <a:t> (FCC)</a:t>
            </a:r>
            <a:endParaRPr sz="1412">
              <a:latin typeface="Arial"/>
              <a:cs typeface="Arial"/>
            </a:endParaRPr>
          </a:p>
          <a:p>
            <a:pPr marL="713853" algn="ctr">
              <a:spcBef>
                <a:spcPts val="349"/>
              </a:spcBef>
            </a:pPr>
            <a:r>
              <a:rPr sz="1412" i="1" dirty="0">
                <a:solidFill>
                  <a:srgbClr val="7A4300"/>
                </a:solidFill>
                <a:latin typeface="Arial"/>
                <a:cs typeface="Arial"/>
              </a:rPr>
              <a:t>A</a:t>
            </a:r>
            <a:r>
              <a:rPr sz="1412" i="1" spc="4" dirty="0">
                <a:solidFill>
                  <a:srgbClr val="7A4300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7A4300"/>
                </a:solidFill>
                <a:latin typeface="Arial"/>
                <a:cs typeface="Arial"/>
              </a:rPr>
              <a:t>=</a:t>
            </a:r>
            <a:r>
              <a:rPr sz="1412" spc="9" dirty="0">
                <a:solidFill>
                  <a:srgbClr val="7A4300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7A4300"/>
                </a:solidFill>
                <a:latin typeface="Arial"/>
                <a:cs typeface="Arial"/>
              </a:rPr>
              <a:t>63.54 </a:t>
            </a:r>
            <a:r>
              <a:rPr sz="1412" spc="-18" dirty="0">
                <a:solidFill>
                  <a:srgbClr val="7A4300"/>
                </a:solidFill>
                <a:latin typeface="Arial"/>
                <a:cs typeface="Arial"/>
              </a:rPr>
              <a:t>g/mol</a:t>
            </a:r>
            <a:endParaRPr sz="1412">
              <a:latin typeface="Arial"/>
              <a:cs typeface="Arial"/>
            </a:endParaRPr>
          </a:p>
          <a:p>
            <a:pPr marL="709931" algn="ctr">
              <a:spcBef>
                <a:spcPts val="349"/>
              </a:spcBef>
            </a:pPr>
            <a:r>
              <a:rPr sz="1412" i="1" dirty="0">
                <a:solidFill>
                  <a:srgbClr val="007FFF"/>
                </a:solidFill>
                <a:latin typeface="Arial"/>
                <a:cs typeface="Arial"/>
              </a:rPr>
              <a:t>R</a:t>
            </a:r>
            <a:r>
              <a:rPr sz="1412" i="1" spc="-9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007FFF"/>
                </a:solidFill>
                <a:latin typeface="Arial"/>
                <a:cs typeface="Arial"/>
              </a:rPr>
              <a:t>=</a:t>
            </a:r>
            <a:r>
              <a:rPr sz="1412" spc="-4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007FFF"/>
                </a:solidFill>
                <a:latin typeface="Arial"/>
                <a:cs typeface="Arial"/>
              </a:rPr>
              <a:t>0.128</a:t>
            </a:r>
            <a:r>
              <a:rPr sz="1412" spc="-4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1412" spc="-22" dirty="0">
                <a:solidFill>
                  <a:srgbClr val="007FFF"/>
                </a:solidFill>
                <a:latin typeface="Arial"/>
                <a:cs typeface="Arial"/>
              </a:rPr>
              <a:t>nm</a:t>
            </a:r>
            <a:endParaRPr sz="1412">
              <a:latin typeface="Arial"/>
              <a:cs typeface="Arial"/>
            </a:endParaRPr>
          </a:p>
          <a:p>
            <a:pPr marL="710491" algn="ctr">
              <a:spcBef>
                <a:spcPts val="340"/>
              </a:spcBef>
            </a:pPr>
            <a:r>
              <a:rPr sz="1412" i="1" dirty="0">
                <a:solidFill>
                  <a:srgbClr val="00A500"/>
                </a:solidFill>
                <a:latin typeface="Arial"/>
                <a:cs typeface="Arial"/>
              </a:rPr>
              <a:t>n</a:t>
            </a:r>
            <a:r>
              <a:rPr sz="1412" i="1" spc="-4" dirty="0">
                <a:solidFill>
                  <a:srgbClr val="00A500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00A500"/>
                </a:solidFill>
                <a:latin typeface="Arial"/>
                <a:cs typeface="Arial"/>
              </a:rPr>
              <a:t>=</a:t>
            </a:r>
            <a:r>
              <a:rPr sz="1412" spc="-4" dirty="0">
                <a:solidFill>
                  <a:srgbClr val="00A500"/>
                </a:solidFill>
                <a:latin typeface="Arial"/>
                <a:cs typeface="Arial"/>
              </a:rPr>
              <a:t> </a:t>
            </a:r>
            <a:r>
              <a:rPr sz="1412" spc="-44" dirty="0">
                <a:solidFill>
                  <a:srgbClr val="00A500"/>
                </a:solidFill>
                <a:latin typeface="Arial"/>
                <a:cs typeface="Arial"/>
              </a:rPr>
              <a:t>4</a:t>
            </a:r>
            <a:endParaRPr sz="141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14604" y="5669486"/>
            <a:ext cx="1130001" cy="2280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412" i="1" dirty="0">
                <a:solidFill>
                  <a:srgbClr val="007FFF"/>
                </a:solidFill>
                <a:latin typeface="Arial"/>
                <a:cs typeface="Arial"/>
              </a:rPr>
              <a:t>a</a:t>
            </a:r>
            <a:r>
              <a:rPr sz="1412" i="1" spc="-4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007FFF"/>
                </a:solidFill>
                <a:latin typeface="Arial"/>
                <a:cs typeface="Arial"/>
              </a:rPr>
              <a:t>=</a:t>
            </a:r>
            <a:r>
              <a:rPr sz="1412" spc="-4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1412" dirty="0">
                <a:solidFill>
                  <a:srgbClr val="007FFF"/>
                </a:solidFill>
                <a:latin typeface="Arial"/>
                <a:cs typeface="Arial"/>
              </a:rPr>
              <a:t>2</a:t>
            </a:r>
            <a:r>
              <a:rPr sz="1412" i="1" spc="410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1412" i="1" spc="-44" dirty="0">
                <a:solidFill>
                  <a:srgbClr val="007FFF"/>
                </a:solidFill>
                <a:latin typeface="Arial"/>
                <a:cs typeface="Arial"/>
              </a:rPr>
              <a:t>2</a:t>
            </a:r>
            <a:r>
              <a:rPr lang="en-US" sz="1412" i="1" spc="-44" dirty="0">
                <a:solidFill>
                  <a:srgbClr val="007FFF"/>
                </a:solidFill>
                <a:latin typeface="Arial"/>
                <a:cs typeface="Arial"/>
              </a:rPr>
              <a:t>  </a:t>
            </a:r>
            <a:r>
              <a:rPr lang="en-IN" sz="1412" i="1" dirty="0">
                <a:solidFill>
                  <a:srgbClr val="007FFF"/>
                </a:solidFill>
                <a:latin typeface="Arial"/>
                <a:cs typeface="Arial"/>
              </a:rPr>
              <a:t>R</a:t>
            </a:r>
            <a:endParaRPr sz="1412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444685" y="5651754"/>
            <a:ext cx="246529" cy="258296"/>
          </a:xfrm>
          <a:custGeom>
            <a:avLst/>
            <a:gdLst/>
            <a:ahLst/>
            <a:cxnLst/>
            <a:rect l="l" t="t" r="r" b="b"/>
            <a:pathLst>
              <a:path w="279400" h="292734">
                <a:moveTo>
                  <a:pt x="0" y="178307"/>
                </a:moveTo>
                <a:lnTo>
                  <a:pt x="38099" y="292607"/>
                </a:lnTo>
                <a:lnTo>
                  <a:pt x="64007" y="0"/>
                </a:lnTo>
                <a:lnTo>
                  <a:pt x="278891" y="0"/>
                </a:lnTo>
              </a:path>
            </a:pathLst>
          </a:custGeom>
          <a:ln w="12191">
            <a:solidFill>
              <a:srgbClr val="007F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2821850" y="4405463"/>
            <a:ext cx="999004" cy="784766"/>
          </a:xfrm>
          <a:prstGeom prst="rect">
            <a:avLst/>
          </a:prstGeom>
        </p:spPr>
        <p:txBody>
          <a:bodyPr vert="horz" wrap="square" lIns="0" tIns="28574" rIns="0" bIns="0" rtlCol="0">
            <a:spAutoFit/>
          </a:bodyPr>
          <a:lstStyle/>
          <a:p>
            <a:pPr marL="114305" marR="4483" indent="-103660">
              <a:lnSpc>
                <a:spcPts val="1588"/>
              </a:lnSpc>
              <a:spcBef>
                <a:spcPts val="224"/>
              </a:spcBef>
              <a:tabLst>
                <a:tab pos="181545" algn="l"/>
                <a:tab pos="987291" algn="l"/>
              </a:tabLst>
            </a:pPr>
            <a:r>
              <a:rPr sz="1412" u="heavy" dirty="0">
                <a:solidFill>
                  <a:srgbClr val="00A500"/>
                </a:solidFill>
                <a:uFill>
                  <a:solidFill>
                    <a:srgbClr val="00A500"/>
                  </a:solidFill>
                </a:uFill>
                <a:latin typeface="Arial"/>
                <a:cs typeface="Arial"/>
              </a:rPr>
              <a:t>		</a:t>
            </a:r>
            <a:r>
              <a:rPr sz="1412" u="heavy" spc="-9" dirty="0">
                <a:solidFill>
                  <a:srgbClr val="00A500"/>
                </a:solidFill>
                <a:uFill>
                  <a:solidFill>
                    <a:srgbClr val="00A500"/>
                  </a:solidFill>
                </a:uFill>
                <a:latin typeface="Arial"/>
                <a:cs typeface="Arial"/>
              </a:rPr>
              <a:t>atoms</a:t>
            </a:r>
            <a:r>
              <a:rPr sz="1412" u="heavy" dirty="0">
                <a:solidFill>
                  <a:srgbClr val="00A500"/>
                </a:solidFill>
                <a:uFill>
                  <a:solidFill>
                    <a:srgbClr val="00A500"/>
                  </a:solidFill>
                </a:uFill>
                <a:latin typeface="Arial"/>
                <a:cs typeface="Arial"/>
              </a:rPr>
              <a:t>	</a:t>
            </a:r>
            <a:r>
              <a:rPr sz="1412" dirty="0">
                <a:solidFill>
                  <a:srgbClr val="00A500"/>
                </a:solidFill>
                <a:latin typeface="Arial"/>
                <a:cs typeface="Arial"/>
              </a:rPr>
              <a:t> unit</a:t>
            </a:r>
            <a:r>
              <a:rPr sz="1412" spc="-9" dirty="0">
                <a:solidFill>
                  <a:srgbClr val="00A500"/>
                </a:solidFill>
                <a:latin typeface="Arial"/>
                <a:cs typeface="Arial"/>
              </a:rPr>
              <a:t> </a:t>
            </a:r>
            <a:r>
              <a:rPr sz="1412" spc="-18" dirty="0">
                <a:solidFill>
                  <a:srgbClr val="00A500"/>
                </a:solidFill>
                <a:latin typeface="Arial"/>
                <a:cs typeface="Arial"/>
              </a:rPr>
              <a:t>cell</a:t>
            </a:r>
            <a:endParaRPr sz="1412">
              <a:latin typeface="Arial"/>
              <a:cs typeface="Arial"/>
            </a:endParaRPr>
          </a:p>
          <a:p>
            <a:pPr marR="19051" algn="r">
              <a:spcBef>
                <a:spcPts val="962"/>
              </a:spcBef>
            </a:pPr>
            <a:r>
              <a:rPr sz="1412" dirty="0">
                <a:latin typeface="Symbol"/>
                <a:cs typeface="Symbol"/>
              </a:rPr>
              <a:t></a:t>
            </a:r>
            <a:r>
              <a:rPr sz="1412" spc="40" dirty="0">
                <a:latin typeface="Times New Roman"/>
                <a:cs typeface="Times New Roman"/>
              </a:rPr>
              <a:t> </a:t>
            </a:r>
            <a:r>
              <a:rPr sz="1412" spc="-44" dirty="0">
                <a:latin typeface="Arial"/>
                <a:cs typeface="Arial"/>
              </a:rPr>
              <a:t>=</a:t>
            </a:r>
            <a:endParaRPr sz="141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39752" y="5152229"/>
            <a:ext cx="414618" cy="192360"/>
          </a:xfrm>
          <a:prstGeom prst="rect">
            <a:avLst/>
          </a:prstGeom>
          <a:solidFill>
            <a:srgbClr val="A8D6FF"/>
          </a:solidFill>
        </p:spPr>
        <p:txBody>
          <a:bodyPr vert="horz" wrap="square" lIns="0" tIns="0" rIns="0" bIns="0" rtlCol="0">
            <a:spAutoFit/>
          </a:bodyPr>
          <a:lstStyle/>
          <a:p>
            <a:pPr marL="66679">
              <a:lnSpc>
                <a:spcPts val="1544"/>
              </a:lnSpc>
            </a:pPr>
            <a:r>
              <a:rPr sz="2118" i="1" baseline="-24305" dirty="0">
                <a:latin typeface="Arial"/>
                <a:cs typeface="Arial"/>
              </a:rPr>
              <a:t>a</a:t>
            </a:r>
            <a:r>
              <a:rPr sz="2118" i="1" spc="92" baseline="-24305" dirty="0">
                <a:latin typeface="Arial"/>
                <a:cs typeface="Arial"/>
              </a:rPr>
              <a:t> </a:t>
            </a:r>
            <a:r>
              <a:rPr sz="1412" spc="-53" dirty="0">
                <a:latin typeface="Arial"/>
                <a:cs typeface="Arial"/>
              </a:rPr>
              <a:t>3</a:t>
            </a:r>
            <a:endParaRPr sz="141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47560" y="4639885"/>
            <a:ext cx="540684" cy="276709"/>
          </a:xfrm>
          <a:prstGeom prst="rect">
            <a:avLst/>
          </a:prstGeom>
          <a:solidFill>
            <a:srgbClr val="FFD5A9"/>
          </a:solidFill>
        </p:spPr>
        <p:txBody>
          <a:bodyPr vert="horz" wrap="square" lIns="0" tIns="58831" rIns="0" bIns="0" rtlCol="0">
            <a:spAutoFit/>
          </a:bodyPr>
          <a:lstStyle/>
          <a:p>
            <a:pPr marL="69480">
              <a:spcBef>
                <a:spcPts val="463"/>
              </a:spcBef>
            </a:pPr>
            <a:r>
              <a:rPr sz="1412" spc="-9" dirty="0">
                <a:solidFill>
                  <a:srgbClr val="7A4300"/>
                </a:solidFill>
                <a:latin typeface="Arial"/>
                <a:cs typeface="Arial"/>
              </a:rPr>
              <a:t>63.54</a:t>
            </a:r>
            <a:endParaRPr sz="141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78619" y="4639885"/>
            <a:ext cx="246529" cy="276709"/>
          </a:xfrm>
          <a:prstGeom prst="rect">
            <a:avLst/>
          </a:prstGeom>
          <a:solidFill>
            <a:srgbClr val="A6FCA9"/>
          </a:solidFill>
        </p:spPr>
        <p:txBody>
          <a:bodyPr vert="horz" wrap="square" lIns="0" tIns="58831" rIns="0" bIns="0" rtlCol="0">
            <a:spAutoFit/>
          </a:bodyPr>
          <a:lstStyle/>
          <a:p>
            <a:pPr marL="62756">
              <a:spcBef>
                <a:spcPts val="463"/>
              </a:spcBef>
            </a:pPr>
            <a:r>
              <a:rPr sz="1412" spc="-44" dirty="0">
                <a:latin typeface="Arial"/>
                <a:cs typeface="Arial"/>
              </a:rPr>
              <a:t>4</a:t>
            </a:r>
            <a:endParaRPr sz="1412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91813" y="4732226"/>
            <a:ext cx="311524" cy="2280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412" spc="-22" dirty="0">
                <a:solidFill>
                  <a:srgbClr val="7A4300"/>
                </a:solidFill>
                <a:latin typeface="Arial"/>
                <a:cs typeface="Arial"/>
              </a:rPr>
              <a:t>mol</a:t>
            </a:r>
            <a:endParaRPr sz="1412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23501" y="4741422"/>
            <a:ext cx="648260" cy="1681"/>
          </a:xfrm>
          <a:custGeom>
            <a:avLst/>
            <a:gdLst/>
            <a:ahLst/>
            <a:cxnLst/>
            <a:rect l="l" t="t" r="r" b="b"/>
            <a:pathLst>
              <a:path w="734695" h="1904">
                <a:moveTo>
                  <a:pt x="0" y="0"/>
                </a:moveTo>
                <a:lnTo>
                  <a:pt x="734567" y="1523"/>
                </a:lnTo>
              </a:path>
            </a:pathLst>
          </a:custGeom>
          <a:ln w="25907">
            <a:solidFill>
              <a:srgbClr val="7A43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9" name="object 19"/>
          <p:cNvSpPr txBox="1"/>
          <p:nvPr/>
        </p:nvSpPr>
        <p:spPr>
          <a:xfrm>
            <a:off x="5985942" y="4351675"/>
            <a:ext cx="122144" cy="2280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412" spc="-44" dirty="0">
                <a:solidFill>
                  <a:srgbClr val="7A4300"/>
                </a:solidFill>
                <a:latin typeface="Arial"/>
                <a:cs typeface="Arial"/>
              </a:rPr>
              <a:t>g</a:t>
            </a:r>
            <a:endParaRPr sz="1412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894700" y="5074909"/>
            <a:ext cx="2096621" cy="1681"/>
          </a:xfrm>
          <a:custGeom>
            <a:avLst/>
            <a:gdLst/>
            <a:ahLst/>
            <a:cxnLst/>
            <a:rect l="l" t="t" r="r" b="b"/>
            <a:pathLst>
              <a:path w="2376170" h="1904">
                <a:moveTo>
                  <a:pt x="0" y="0"/>
                </a:moveTo>
                <a:lnTo>
                  <a:pt x="2375915" y="1523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grpSp>
        <p:nvGrpSpPr>
          <p:cNvPr id="21" name="object 21"/>
          <p:cNvGrpSpPr/>
          <p:nvPr/>
        </p:nvGrpSpPr>
        <p:grpSpPr>
          <a:xfrm>
            <a:off x="3303702" y="5582535"/>
            <a:ext cx="618565" cy="253253"/>
            <a:chOff x="1864596" y="6326873"/>
            <a:chExt cx="701040" cy="287020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7516" y="6326873"/>
              <a:ext cx="198119" cy="14173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877550" y="6400787"/>
              <a:ext cx="521334" cy="200025"/>
            </a:xfrm>
            <a:custGeom>
              <a:avLst/>
              <a:gdLst/>
              <a:ahLst/>
              <a:cxnLst/>
              <a:rect l="l" t="t" r="r" b="b"/>
              <a:pathLst>
                <a:path w="521335" h="200025">
                  <a:moveTo>
                    <a:pt x="521207" y="0"/>
                  </a:moveTo>
                  <a:lnTo>
                    <a:pt x="0" y="199643"/>
                  </a:lnTo>
                </a:path>
              </a:pathLst>
            </a:custGeom>
            <a:ln w="25907">
              <a:solidFill>
                <a:srgbClr val="007F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454745" y="5830851"/>
            <a:ext cx="630331" cy="2280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412" dirty="0">
                <a:solidFill>
                  <a:srgbClr val="007FFF"/>
                </a:solidFill>
                <a:latin typeface="Arial"/>
                <a:cs typeface="Arial"/>
              </a:rPr>
              <a:t>unit</a:t>
            </a:r>
            <a:r>
              <a:rPr sz="1412" spc="-9" dirty="0">
                <a:solidFill>
                  <a:srgbClr val="007FFF"/>
                </a:solidFill>
                <a:latin typeface="Arial"/>
                <a:cs typeface="Arial"/>
              </a:rPr>
              <a:t> </a:t>
            </a:r>
            <a:r>
              <a:rPr sz="1412" spc="-18" dirty="0">
                <a:solidFill>
                  <a:srgbClr val="007FFF"/>
                </a:solidFill>
                <a:latin typeface="Arial"/>
                <a:cs typeface="Arial"/>
              </a:rPr>
              <a:t>cell</a:t>
            </a:r>
            <a:endParaRPr sz="1412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293156" y="5841391"/>
            <a:ext cx="952500" cy="1681"/>
          </a:xfrm>
          <a:custGeom>
            <a:avLst/>
            <a:gdLst/>
            <a:ahLst/>
            <a:cxnLst/>
            <a:rect l="l" t="t" r="r" b="b"/>
            <a:pathLst>
              <a:path w="1079500" h="1904">
                <a:moveTo>
                  <a:pt x="0" y="0"/>
                </a:moveTo>
                <a:lnTo>
                  <a:pt x="1078991" y="1523"/>
                </a:lnTo>
              </a:path>
            </a:pathLst>
          </a:custGeom>
          <a:ln w="25907">
            <a:solidFill>
              <a:srgbClr val="007FFF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 txBox="1"/>
          <p:nvPr/>
        </p:nvSpPr>
        <p:spPr>
          <a:xfrm>
            <a:off x="2454745" y="5561910"/>
            <a:ext cx="600635" cy="2280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412" spc="-9" dirty="0">
                <a:solidFill>
                  <a:srgbClr val="007FFF"/>
                </a:solidFill>
                <a:latin typeface="Arial"/>
                <a:cs typeface="Arial"/>
              </a:rPr>
              <a:t>volume</a:t>
            </a:r>
            <a:endParaRPr sz="1412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144605" y="4658722"/>
            <a:ext cx="509868" cy="145676"/>
            <a:chOff x="3950952" y="5279885"/>
            <a:chExt cx="577850" cy="165100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50952" y="5279885"/>
              <a:ext cx="214883" cy="16459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148310" y="5362943"/>
              <a:ext cx="367665" cy="38100"/>
            </a:xfrm>
            <a:custGeom>
              <a:avLst/>
              <a:gdLst/>
              <a:ahLst/>
              <a:cxnLst/>
              <a:rect l="l" t="t" r="r" b="b"/>
              <a:pathLst>
                <a:path w="367664" h="38100">
                  <a:moveTo>
                    <a:pt x="0" y="0"/>
                  </a:moveTo>
                  <a:lnTo>
                    <a:pt x="367283" y="38099"/>
                  </a:lnTo>
                </a:path>
              </a:pathLst>
            </a:custGeom>
            <a:ln w="25907">
              <a:solidFill>
                <a:srgbClr val="7A43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3830827" y="4645276"/>
            <a:ext cx="453278" cy="150719"/>
            <a:chOff x="2462004" y="5264645"/>
            <a:chExt cx="513715" cy="170815"/>
          </a:xfrm>
        </p:grpSpPr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0708" y="5284457"/>
              <a:ext cx="214883" cy="1508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474958" y="5277599"/>
              <a:ext cx="304800" cy="76200"/>
            </a:xfrm>
            <a:custGeom>
              <a:avLst/>
              <a:gdLst/>
              <a:ahLst/>
              <a:cxnLst/>
              <a:rect l="l" t="t" r="r" b="b"/>
              <a:pathLst>
                <a:path w="304800" h="76200">
                  <a:moveTo>
                    <a:pt x="0" y="0"/>
                  </a:moveTo>
                  <a:lnTo>
                    <a:pt x="304799" y="76199"/>
                  </a:lnTo>
                </a:path>
              </a:pathLst>
            </a:custGeom>
            <a:ln w="25907">
              <a:solidFill>
                <a:srgbClr val="00A5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219921" y="5561910"/>
            <a:ext cx="510988" cy="2280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412" spc="-9" dirty="0">
                <a:solidFill>
                  <a:srgbClr val="AB55FF"/>
                </a:solidFill>
                <a:latin typeface="Arial"/>
                <a:cs typeface="Arial"/>
              </a:rPr>
              <a:t>atoms</a:t>
            </a:r>
            <a:endParaRPr sz="1412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531880" y="5544884"/>
            <a:ext cx="1264024" cy="284069"/>
            <a:chOff x="4389864" y="6284201"/>
            <a:chExt cx="1432560" cy="321945"/>
          </a:xfrm>
        </p:grpSpPr>
        <p:sp>
          <p:nvSpPr>
            <p:cNvPr id="35" name="object 35"/>
            <p:cNvSpPr/>
            <p:nvPr/>
          </p:nvSpPr>
          <p:spPr>
            <a:xfrm>
              <a:off x="5097762" y="6591287"/>
              <a:ext cx="711835" cy="1905"/>
            </a:xfrm>
            <a:custGeom>
              <a:avLst/>
              <a:gdLst/>
              <a:ahLst/>
              <a:cxnLst/>
              <a:rect l="l" t="t" r="r" b="b"/>
              <a:pathLst>
                <a:path w="711835" h="1904">
                  <a:moveTo>
                    <a:pt x="0" y="1523"/>
                  </a:moveTo>
                  <a:lnTo>
                    <a:pt x="711707" y="0"/>
                  </a:lnTo>
                </a:path>
              </a:pathLst>
            </a:custGeom>
            <a:ln w="25907">
              <a:solidFill>
                <a:srgbClr val="AB55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9864" y="6284201"/>
              <a:ext cx="196595" cy="14173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556742" y="6358115"/>
              <a:ext cx="523240" cy="200025"/>
            </a:xfrm>
            <a:custGeom>
              <a:avLst/>
              <a:gdLst/>
              <a:ahLst/>
              <a:cxnLst/>
              <a:rect l="l" t="t" r="r" b="b"/>
              <a:pathLst>
                <a:path w="523239" h="200025">
                  <a:moveTo>
                    <a:pt x="0" y="0"/>
                  </a:moveTo>
                  <a:lnTo>
                    <a:pt x="522731" y="199643"/>
                  </a:lnTo>
                </a:path>
              </a:pathLst>
            </a:custGeom>
            <a:ln w="25907">
              <a:solidFill>
                <a:srgbClr val="AB55FF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287156" y="5830851"/>
            <a:ext cx="311524" cy="2280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11206">
              <a:spcBef>
                <a:spcPts val="84"/>
              </a:spcBef>
            </a:pPr>
            <a:r>
              <a:rPr sz="1412" spc="-22" dirty="0">
                <a:solidFill>
                  <a:srgbClr val="AB55FF"/>
                </a:solidFill>
                <a:latin typeface="Arial"/>
                <a:cs typeface="Arial"/>
              </a:rPr>
              <a:t>mol</a:t>
            </a:r>
            <a:endParaRPr sz="1412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94264" y="5157608"/>
            <a:ext cx="1164851" cy="280669"/>
          </a:xfrm>
          <a:prstGeom prst="rect">
            <a:avLst/>
          </a:prstGeom>
          <a:solidFill>
            <a:srgbClr val="BA99FF"/>
          </a:solidFill>
        </p:spPr>
        <p:txBody>
          <a:bodyPr vert="horz" wrap="square" lIns="0" tIns="62753" rIns="0" bIns="0" rtlCol="0">
            <a:spAutoFit/>
          </a:bodyPr>
          <a:lstStyle/>
          <a:p>
            <a:pPr marL="64437">
              <a:spcBef>
                <a:spcPts val="494"/>
              </a:spcBef>
            </a:pPr>
            <a:r>
              <a:rPr sz="1412" dirty="0">
                <a:latin typeface="Arial"/>
                <a:cs typeface="Arial"/>
              </a:rPr>
              <a:t>6.023</a:t>
            </a:r>
            <a:r>
              <a:rPr sz="1412" spc="-9" dirty="0">
                <a:latin typeface="Arial"/>
                <a:cs typeface="Arial"/>
              </a:rPr>
              <a:t> </a:t>
            </a:r>
            <a:r>
              <a:rPr sz="1412" dirty="0">
                <a:latin typeface="Arial"/>
                <a:cs typeface="Arial"/>
              </a:rPr>
              <a:t>x</a:t>
            </a:r>
            <a:r>
              <a:rPr sz="1412" spc="-9" dirty="0">
                <a:latin typeface="Arial"/>
                <a:cs typeface="Arial"/>
              </a:rPr>
              <a:t> </a:t>
            </a:r>
            <a:r>
              <a:rPr sz="1412" spc="-18" dirty="0">
                <a:latin typeface="Arial"/>
                <a:cs typeface="Arial"/>
              </a:rPr>
              <a:t>10</a:t>
            </a:r>
            <a:r>
              <a:rPr sz="1456" spc="-26" baseline="25252" dirty="0">
                <a:latin typeface="Arial"/>
                <a:cs typeface="Arial"/>
              </a:rPr>
              <a:t>23</a:t>
            </a:r>
            <a:endParaRPr sz="1456" baseline="25252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500068" y="4438190"/>
            <a:ext cx="2554941" cy="961465"/>
          </a:xfrm>
          <a:custGeom>
            <a:avLst/>
            <a:gdLst/>
            <a:ahLst/>
            <a:cxnLst/>
            <a:rect l="l" t="t" r="r" b="b"/>
            <a:pathLst>
              <a:path w="2895600" h="1089660">
                <a:moveTo>
                  <a:pt x="0" y="0"/>
                </a:moveTo>
                <a:lnTo>
                  <a:pt x="2895599" y="0"/>
                </a:lnTo>
                <a:lnTo>
                  <a:pt x="2895599" y="1089659"/>
                </a:lnTo>
                <a:lnTo>
                  <a:pt x="0" y="1089659"/>
                </a:lnTo>
                <a:lnTo>
                  <a:pt x="0" y="0"/>
                </a:lnTo>
                <a:close/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41" name="object 41"/>
          <p:cNvSpPr txBox="1"/>
          <p:nvPr/>
        </p:nvSpPr>
        <p:spPr>
          <a:xfrm>
            <a:off x="6874345" y="4572206"/>
            <a:ext cx="723340" cy="2280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2413">
              <a:spcBef>
                <a:spcPts val="84"/>
              </a:spcBef>
            </a:pPr>
            <a:r>
              <a:rPr sz="2118" spc="-13" baseline="13888" dirty="0">
                <a:latin typeface="Symbol"/>
                <a:cs typeface="Symbol"/>
              </a:rPr>
              <a:t></a:t>
            </a:r>
            <a:r>
              <a:rPr sz="971" spc="-9" dirty="0">
                <a:latin typeface="Arial"/>
                <a:cs typeface="Arial"/>
              </a:rPr>
              <a:t>theoretical</a:t>
            </a:r>
            <a:endParaRPr sz="971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34103" y="4593722"/>
            <a:ext cx="967068" cy="2280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2413">
              <a:spcBef>
                <a:spcPts val="84"/>
              </a:spcBef>
            </a:pPr>
            <a:r>
              <a:rPr sz="1412" dirty="0">
                <a:latin typeface="Arial"/>
                <a:cs typeface="Arial"/>
              </a:rPr>
              <a:t>=</a:t>
            </a:r>
            <a:r>
              <a:rPr sz="1412" spc="-9" dirty="0">
                <a:latin typeface="Arial"/>
                <a:cs typeface="Arial"/>
              </a:rPr>
              <a:t> </a:t>
            </a:r>
            <a:r>
              <a:rPr sz="1412" dirty="0">
                <a:latin typeface="Arial"/>
                <a:cs typeface="Arial"/>
              </a:rPr>
              <a:t>8.9</a:t>
            </a:r>
            <a:r>
              <a:rPr sz="1412" spc="-9" dirty="0">
                <a:latin typeface="Arial"/>
                <a:cs typeface="Arial"/>
              </a:rPr>
              <a:t> g/cm</a:t>
            </a:r>
            <a:r>
              <a:rPr sz="1456" spc="-13" baseline="25252" dirty="0">
                <a:latin typeface="Arial"/>
                <a:cs typeface="Arial"/>
              </a:rPr>
              <a:t>3</a:t>
            </a:r>
            <a:endParaRPr sz="1456" baseline="25252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73000" y="5064370"/>
            <a:ext cx="1558738" cy="228054"/>
          </a:xfrm>
          <a:prstGeom prst="rect">
            <a:avLst/>
          </a:prstGeom>
        </p:spPr>
        <p:txBody>
          <a:bodyPr vert="horz" wrap="square" lIns="0" tIns="10646" rIns="0" bIns="0" rtlCol="0">
            <a:spAutoFit/>
          </a:bodyPr>
          <a:lstStyle/>
          <a:p>
            <a:pPr marL="22413">
              <a:spcBef>
                <a:spcPts val="84"/>
              </a:spcBef>
            </a:pPr>
            <a:r>
              <a:rPr sz="2118" baseline="22569" dirty="0">
                <a:latin typeface="Symbol"/>
                <a:cs typeface="Symbol"/>
              </a:rPr>
              <a:t></a:t>
            </a:r>
            <a:r>
              <a:rPr sz="1456" baseline="12626" dirty="0">
                <a:latin typeface="Arial"/>
                <a:cs typeface="Arial"/>
              </a:rPr>
              <a:t>actual</a:t>
            </a:r>
            <a:r>
              <a:rPr sz="1456" spc="331" baseline="12626" dirty="0">
                <a:latin typeface="Arial"/>
                <a:cs typeface="Arial"/>
              </a:rPr>
              <a:t> </a:t>
            </a:r>
            <a:r>
              <a:rPr sz="1412" dirty="0">
                <a:latin typeface="Arial"/>
                <a:cs typeface="Arial"/>
              </a:rPr>
              <a:t>=</a:t>
            </a:r>
            <a:r>
              <a:rPr sz="1412" spc="-13" dirty="0">
                <a:latin typeface="Arial"/>
                <a:cs typeface="Arial"/>
              </a:rPr>
              <a:t> </a:t>
            </a:r>
            <a:r>
              <a:rPr sz="1412" dirty="0">
                <a:latin typeface="Arial"/>
                <a:cs typeface="Arial"/>
              </a:rPr>
              <a:t>8.94</a:t>
            </a:r>
            <a:r>
              <a:rPr sz="1412" spc="-9" dirty="0">
                <a:latin typeface="Arial"/>
                <a:cs typeface="Arial"/>
              </a:rPr>
              <a:t> </a:t>
            </a:r>
            <a:r>
              <a:rPr sz="1412" spc="-18" dirty="0">
                <a:latin typeface="Arial"/>
                <a:cs typeface="Arial"/>
              </a:rPr>
              <a:t>g/cm</a:t>
            </a:r>
            <a:r>
              <a:rPr sz="1456" spc="-26" baseline="25252" dirty="0">
                <a:latin typeface="Arial"/>
                <a:cs typeface="Arial"/>
              </a:rPr>
              <a:t>3</a:t>
            </a:r>
            <a:endParaRPr sz="1456" baseline="2525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86D4-6A8C-D7D4-F93C-01EA064A3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1D2A1-1C27-86DF-5963-15CCE4568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885" y="0"/>
            <a:ext cx="97753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0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201" y="1371600"/>
            <a:ext cx="4669869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u="sng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Co-ordination number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12712" y="2329934"/>
            <a:ext cx="79456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The number of equidistant nearest neighbours that an atom </a:t>
            </a:r>
          </a:p>
          <a:p>
            <a:r>
              <a:rPr lang="en-US" sz="2400" b="1" i="1" dirty="0"/>
              <a:t>has in the given structure is known as co-ordination number.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57400" y="3552110"/>
            <a:ext cx="1104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u="sng" dirty="0"/>
              <a:t>NOTE</a:t>
            </a:r>
            <a:r>
              <a:rPr lang="en-US" sz="2800" b="1" i="1" dirty="0"/>
              <a:t>:</a:t>
            </a:r>
            <a:endParaRPr lang="en-US" sz="2800" b="1" i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2057400" y="4170402"/>
            <a:ext cx="8305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By the help of co-ordination number  we may say that given structure is either closely  packed (or) loosely packed structure.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29000" y="1066800"/>
            <a:ext cx="503157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u="sng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Atomic packing fraction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1808202"/>
            <a:ext cx="6931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The ratio between the volume occupied by the atoms</a:t>
            </a:r>
          </a:p>
          <a:p>
            <a:r>
              <a:rPr lang="en-US" sz="2400" b="1" i="1" dirty="0"/>
              <a:t>in the unit cell (v) to the total volume of the same </a:t>
            </a:r>
          </a:p>
          <a:p>
            <a:r>
              <a:rPr lang="en-US" sz="2400" b="1" i="1" dirty="0"/>
              <a:t>unit cell (V) is called the atomic packing factor.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088646" y="3158708"/>
            <a:ext cx="3150354" cy="611822"/>
            <a:chOff x="1600200" y="3429000"/>
            <a:chExt cx="3150354" cy="611822"/>
          </a:xfrm>
        </p:grpSpPr>
        <p:sp>
          <p:nvSpPr>
            <p:cNvPr id="4" name="TextBox 3"/>
            <p:cNvSpPr txBox="1"/>
            <p:nvPr/>
          </p:nvSpPr>
          <p:spPr>
            <a:xfrm>
              <a:off x="1600200" y="3429000"/>
              <a:ext cx="7056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i.e.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13567" y="3517602"/>
              <a:ext cx="16369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APF = v/V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09800" y="3770530"/>
            <a:ext cx="6908508" cy="1393686"/>
            <a:chOff x="685800" y="4724400"/>
            <a:chExt cx="6908508" cy="1393686"/>
          </a:xfrm>
        </p:grpSpPr>
        <p:sp>
          <p:nvSpPr>
            <p:cNvPr id="7" name="TextBox 6"/>
            <p:cNvSpPr txBox="1"/>
            <p:nvPr/>
          </p:nvSpPr>
          <p:spPr>
            <a:xfrm>
              <a:off x="685800" y="4724400"/>
              <a:ext cx="1295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i="1" u="sng" dirty="0"/>
                <a:t>NOTE</a:t>
              </a:r>
              <a:r>
                <a:rPr lang="en-US" sz="2800" b="1" i="1" dirty="0"/>
                <a:t>: </a:t>
              </a:r>
              <a:endParaRPr lang="en-US" sz="2800" b="1" i="1" u="sng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97602" y="5410200"/>
              <a:ext cx="59967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From APF value  also we must say  that  the given </a:t>
              </a:r>
            </a:p>
            <a:p>
              <a:r>
                <a:rPr lang="en-US" sz="2000" b="1" i="1" dirty="0"/>
                <a:t>Structure is either closed (OR) loosely packed structure.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133600" y="983160"/>
            <a:ext cx="741889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4400" b="1" i="1" u="sng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SIMPLE CUBIC STRUCTURE</a:t>
            </a:r>
            <a:r>
              <a:rPr lang="en-US" sz="4400" b="1" i="1" spc="50" dirty="0">
                <a:ln w="11430"/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(SC)</a:t>
            </a:r>
            <a:endParaRPr lang="en-US" sz="4400" b="1" spc="50" dirty="0">
              <a:ln w="11430"/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2546581" y="3657600"/>
            <a:ext cx="2438402" cy="2286000"/>
            <a:chOff x="1338265" y="3657600"/>
            <a:chExt cx="2438402" cy="2286000"/>
          </a:xfrm>
        </p:grpSpPr>
        <p:sp>
          <p:nvSpPr>
            <p:cNvPr id="21" name="AutoShape 7"/>
            <p:cNvSpPr>
              <a:spLocks noChangeArrowheads="1"/>
            </p:cNvSpPr>
            <p:nvPr/>
          </p:nvSpPr>
          <p:spPr bwMode="auto">
            <a:xfrm>
              <a:off x="1338265" y="3657600"/>
              <a:ext cx="2438402" cy="2286000"/>
            </a:xfrm>
            <a:prstGeom prst="cube">
              <a:avLst>
                <a:gd name="adj" fmla="val 25000"/>
              </a:avLst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1905000" y="5372100"/>
              <a:ext cx="1752600" cy="158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 flipV="1">
              <a:off x="1424955" y="5361467"/>
              <a:ext cx="490678" cy="452578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V="1">
              <a:off x="1083527" y="4564798"/>
              <a:ext cx="1603738" cy="1794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2992815" y="5240966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133600" y="1828801"/>
            <a:ext cx="7166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i="1" dirty="0"/>
              <a:t> All atoms are  kept at  corners  of the unit cell only,</a:t>
            </a:r>
          </a:p>
          <a:p>
            <a:pPr marL="457200" indent="-457200"/>
            <a:r>
              <a:rPr lang="en-US" sz="2400" b="1" i="1" dirty="0"/>
              <a:t>       consequently these atoms touch along cube edges.   </a:t>
            </a:r>
          </a:p>
        </p:txBody>
      </p:sp>
      <p:cxnSp>
        <p:nvCxnSpPr>
          <p:cNvPr id="36" name="Straight Connector 35"/>
          <p:cNvCxnSpPr/>
          <p:nvPr/>
        </p:nvCxnSpPr>
        <p:spPr>
          <a:xfrm rot="5400000" flipH="1" flipV="1">
            <a:off x="3097368" y="3303183"/>
            <a:ext cx="336699" cy="3260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4986417" y="3351031"/>
            <a:ext cx="313664" cy="27113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3256853" y="3450266"/>
            <a:ext cx="609600" cy="15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4387450" y="3461080"/>
            <a:ext cx="770864" cy="1588"/>
          </a:xfrm>
          <a:prstGeom prst="straightConnector1">
            <a:avLst/>
          </a:prstGeom>
          <a:ln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949822" y="3264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a</a:t>
            </a: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7882" y="2935224"/>
            <a:ext cx="4084319" cy="361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Oval 16"/>
          <p:cNvSpPr>
            <a:spLocks noChangeArrowheads="1"/>
          </p:cNvSpPr>
          <p:nvPr/>
        </p:nvSpPr>
        <p:spPr bwMode="auto">
          <a:xfrm>
            <a:off x="4288974" y="581297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3" name="Oval 16"/>
          <p:cNvSpPr>
            <a:spLocks noChangeArrowheads="1"/>
          </p:cNvSpPr>
          <p:nvPr/>
        </p:nvSpPr>
        <p:spPr bwMode="auto">
          <a:xfrm>
            <a:off x="2438400" y="578031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4" name="Oval 16"/>
          <p:cNvSpPr>
            <a:spLocks noChangeArrowheads="1"/>
          </p:cNvSpPr>
          <p:nvPr/>
        </p:nvSpPr>
        <p:spPr bwMode="auto">
          <a:xfrm>
            <a:off x="2438400" y="411479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5" name="Oval 16"/>
          <p:cNvSpPr>
            <a:spLocks noChangeArrowheads="1"/>
          </p:cNvSpPr>
          <p:nvPr/>
        </p:nvSpPr>
        <p:spPr bwMode="auto">
          <a:xfrm>
            <a:off x="2993572" y="354874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" name="Oval 16"/>
          <p:cNvSpPr>
            <a:spLocks noChangeArrowheads="1"/>
          </p:cNvSpPr>
          <p:nvPr/>
        </p:nvSpPr>
        <p:spPr bwMode="auto">
          <a:xfrm>
            <a:off x="4299858" y="4114798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9" name="Oval 16"/>
          <p:cNvSpPr>
            <a:spLocks noChangeArrowheads="1"/>
          </p:cNvSpPr>
          <p:nvPr/>
        </p:nvSpPr>
        <p:spPr bwMode="auto">
          <a:xfrm>
            <a:off x="4844148" y="52578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" name="Oval 16"/>
          <p:cNvSpPr>
            <a:spLocks noChangeArrowheads="1"/>
          </p:cNvSpPr>
          <p:nvPr/>
        </p:nvSpPr>
        <p:spPr bwMode="auto">
          <a:xfrm>
            <a:off x="4855030" y="3570512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 animBg="1"/>
      <p:bldP spid="29" grpId="0"/>
      <p:bldP spid="44" grpId="0"/>
      <p:bldP spid="31" grpId="0" animBg="1"/>
      <p:bldP spid="33" grpId="0" animBg="1"/>
      <p:bldP spid="34" grpId="0" animBg="1"/>
      <p:bldP spid="35" grpId="0" animBg="1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22700" y="1027094"/>
            <a:ext cx="69023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800" b="1" i="1" dirty="0"/>
              <a:t>      Each atom has only 6 nearest neighbours .</a:t>
            </a:r>
          </a:p>
          <a:p>
            <a:pPr marL="457200" indent="-457200"/>
            <a:r>
              <a:rPr lang="en-US" sz="2800" b="1" i="1" dirty="0"/>
              <a:t>      Hence, co-ordination number is six.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53604" y="6019800"/>
            <a:ext cx="8534400" cy="6858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i="1" dirty="0">
                <a:solidFill>
                  <a:schemeClr val="tx1"/>
                </a:solidFill>
              </a:rPr>
              <a:t>  Because each corner atom has four neighbours in the same plane one vertical</a:t>
            </a:r>
          </a:p>
          <a:p>
            <a:r>
              <a:rPr lang="en-US" sz="2000" b="1" i="1" dirty="0">
                <a:solidFill>
                  <a:schemeClr val="tx1"/>
                </a:solidFill>
              </a:rPr>
              <a:t>                                      above and one immediately below. </a:t>
            </a:r>
          </a:p>
        </p:txBody>
      </p:sp>
      <p:sp>
        <p:nvSpPr>
          <p:cNvPr id="52" name="Rectangle 51"/>
          <p:cNvSpPr/>
          <p:nvPr/>
        </p:nvSpPr>
        <p:spPr>
          <a:xfrm>
            <a:off x="2590800" y="482026"/>
            <a:ext cx="43556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u="sng" dirty="0"/>
              <a:t>2. Co-ordination number</a:t>
            </a:r>
            <a:endParaRPr lang="en-US" sz="3200" u="sng" dirty="0"/>
          </a:p>
        </p:txBody>
      </p:sp>
      <p:grpSp>
        <p:nvGrpSpPr>
          <p:cNvPr id="35" name="Group 34"/>
          <p:cNvGrpSpPr/>
          <p:nvPr/>
        </p:nvGrpSpPr>
        <p:grpSpPr>
          <a:xfrm>
            <a:off x="4907280" y="2157671"/>
            <a:ext cx="3779520" cy="3173507"/>
            <a:chOff x="3383280" y="2133600"/>
            <a:chExt cx="3779520" cy="3173507"/>
          </a:xfrm>
        </p:grpSpPr>
        <p:cxnSp>
          <p:nvCxnSpPr>
            <p:cNvPr id="4" name="Straight Arrow Connector 3"/>
            <p:cNvCxnSpPr/>
            <p:nvPr/>
          </p:nvCxnSpPr>
          <p:spPr>
            <a:xfrm>
              <a:off x="4939179" y="4026932"/>
              <a:ext cx="1752600" cy="1588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rot="10800000" flipV="1">
              <a:off x="3807065" y="4028954"/>
              <a:ext cx="1151864" cy="999464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rot="5400000" flipH="1" flipV="1">
              <a:off x="4188606" y="3273796"/>
              <a:ext cx="1524000" cy="1588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736080" y="3832000"/>
              <a:ext cx="426720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+X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383280" y="4937775"/>
              <a:ext cx="410690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+Z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86779" y="2133600"/>
              <a:ext cx="420308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+Y</a:t>
              </a:r>
            </a:p>
          </p:txBody>
        </p:sp>
      </p:grp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410550" y="4745666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6355080" y="2705956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7287208" y="3095839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Oval 14"/>
          <p:cNvSpPr>
            <a:spLocks noChangeArrowheads="1"/>
          </p:cNvSpPr>
          <p:nvPr/>
        </p:nvSpPr>
        <p:spPr bwMode="auto">
          <a:xfrm>
            <a:off x="6353311" y="5058436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Oval 14"/>
          <p:cNvSpPr>
            <a:spLocks noChangeArrowheads="1"/>
          </p:cNvSpPr>
          <p:nvPr/>
        </p:nvSpPr>
        <p:spPr bwMode="auto">
          <a:xfrm>
            <a:off x="5119940" y="394290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7758579" y="3942903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00206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rot="10800000">
            <a:off x="4862979" y="4051002"/>
            <a:ext cx="1600204" cy="2"/>
          </a:xfrm>
          <a:prstGeom prst="straightConnector1">
            <a:avLst/>
          </a:prstGeom>
          <a:ln>
            <a:solidFill>
              <a:srgbClr val="00206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492612" y="3848975"/>
            <a:ext cx="381836" cy="369332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-X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6266478" y="4072268"/>
            <a:ext cx="375424" cy="1718932"/>
            <a:chOff x="4742478" y="4048198"/>
            <a:chExt cx="375424" cy="1718932"/>
          </a:xfrm>
        </p:grpSpPr>
        <p:cxnSp>
          <p:nvCxnSpPr>
            <p:cNvPr id="31" name="Straight Arrow Connector 30"/>
            <p:cNvCxnSpPr/>
            <p:nvPr/>
          </p:nvCxnSpPr>
          <p:spPr>
            <a:xfrm rot="5400000">
              <a:off x="4269328" y="4718049"/>
              <a:ext cx="1350334" cy="10632"/>
            </a:xfrm>
            <a:prstGeom prst="straightConnector1">
              <a:avLst/>
            </a:prstGeom>
            <a:ln>
              <a:solidFill>
                <a:srgbClr val="00206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742478" y="5397798"/>
              <a:ext cx="375424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-Y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63179" y="2603202"/>
            <a:ext cx="1622652" cy="1447800"/>
            <a:chOff x="4939179" y="2579132"/>
            <a:chExt cx="1622652" cy="1447800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4939179" y="2874274"/>
              <a:ext cx="1295400" cy="1152658"/>
            </a:xfrm>
            <a:prstGeom prst="straightConnector1">
              <a:avLst/>
            </a:prstGeom>
            <a:ln>
              <a:solidFill>
                <a:srgbClr val="00206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6196025" y="2579132"/>
              <a:ext cx="365806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-Z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076672" y="3725238"/>
            <a:ext cx="505239" cy="444497"/>
            <a:chOff x="4552672" y="3701167"/>
            <a:chExt cx="505239" cy="444497"/>
          </a:xfrm>
        </p:grpSpPr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4829311" y="3917064"/>
              <a:ext cx="228600" cy="2286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206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552672" y="3701167"/>
              <a:ext cx="324128" cy="369332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477000" y="4040885"/>
            <a:ext cx="1447800" cy="461665"/>
            <a:chOff x="4953000" y="4016814"/>
            <a:chExt cx="1447800" cy="461665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5943600" y="4267186"/>
              <a:ext cx="457200" cy="1588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rot="10800000">
              <a:off x="4953000" y="4267182"/>
              <a:ext cx="457200" cy="1588"/>
            </a:xfrm>
            <a:prstGeom prst="straightConnector1">
              <a:avLst/>
            </a:prstGeom>
            <a:ln>
              <a:solidFill>
                <a:srgbClr val="00206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530448" y="4016814"/>
              <a:ext cx="336952" cy="46166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1" grpId="0" animBg="1"/>
      <p:bldP spid="52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1" y="640140"/>
            <a:ext cx="82471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 startAt="3"/>
            </a:pPr>
            <a:r>
              <a:rPr lang="en-US" sz="2400" b="1" i="1" dirty="0"/>
              <a:t>Each corner atom is shared by 8 surrounding unit cells, </a:t>
            </a:r>
          </a:p>
          <a:p>
            <a:pPr marL="457200" indent="-457200"/>
            <a:r>
              <a:rPr lang="en-US" sz="2400" b="1" i="1" dirty="0"/>
              <a:t>      share of each corner of  unit cell comes to one-eight </a:t>
            </a:r>
          </a:p>
          <a:p>
            <a:pPr marL="457200" indent="-457200"/>
            <a:r>
              <a:rPr lang="en-US" sz="2400" b="1" i="1" dirty="0"/>
              <a:t>      of an atom. Hence, each unit cell contains  eight corner </a:t>
            </a:r>
          </a:p>
          <a:p>
            <a:pPr marL="457200" indent="-457200"/>
            <a:r>
              <a:rPr lang="en-US" sz="2400" b="1" i="1" dirty="0"/>
              <a:t>      atoms. So the unit cell of simple cube contains  only 1 atom.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00201" y="3352801"/>
            <a:ext cx="3756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i.e.  8 x 1/8  = 1 atom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1" y="224136"/>
            <a:ext cx="2933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How many atoms…….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163146"/>
            <a:ext cx="4800600" cy="4648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9" descr="lattice"/>
          <p:cNvPicPr>
            <a:picLocks noChangeAspect="1" noChangeArrowheads="1"/>
          </p:cNvPicPr>
          <p:nvPr/>
        </p:nvPicPr>
        <p:blipFill>
          <a:blip r:embed="rId3">
            <a:lum bright="6000" contrast="6000"/>
          </a:blip>
          <a:srcRect/>
          <a:stretch>
            <a:fillRect/>
          </a:stretch>
        </p:blipFill>
        <p:spPr bwMode="auto">
          <a:xfrm>
            <a:off x="2017714" y="3989388"/>
            <a:ext cx="2935287" cy="217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EA6EED-50B7-BF66-0E75-A77833039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3199" y="5045291"/>
            <a:ext cx="1772319" cy="17723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1" y="2590800"/>
            <a:ext cx="83867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i="1" dirty="0"/>
              <a:t>So in this case, the unit cell is equal</a:t>
            </a:r>
          </a:p>
          <a:p>
            <a:r>
              <a:rPr lang="en-US" sz="4400" b="1" i="1" dirty="0"/>
              <a:t>              to the primitive cell.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1534180"/>
            <a:ext cx="9011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4. Therefore, the total number of atoms in a unit cell is one.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6401" y="4343400"/>
            <a:ext cx="80776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 startAt="5"/>
            </a:pPr>
            <a:r>
              <a:rPr lang="en-US" sz="3200" b="1" i="1" dirty="0"/>
              <a:t>It is a 1-layer structure. Hence, it’s stacking </a:t>
            </a:r>
          </a:p>
          <a:p>
            <a:pPr marL="514350" indent="-514350"/>
            <a:r>
              <a:rPr lang="en-US" sz="3200" b="1" i="1" dirty="0"/>
              <a:t>     sequence is A A A A A …….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12286</TotalTime>
  <Words>1625</Words>
  <Application>Microsoft Office PowerPoint</Application>
  <PresentationFormat>Widescreen</PresentationFormat>
  <Paragraphs>258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Arial Black</vt:lpstr>
      <vt:lpstr>Berlin Sans FB</vt:lpstr>
      <vt:lpstr>Berlin Sans FB Demi</vt:lpstr>
      <vt:lpstr>Calibri</vt:lpstr>
      <vt:lpstr>Carlito</vt:lpstr>
      <vt:lpstr>Symbol</vt:lpstr>
      <vt:lpstr>Times New Roman</vt:lpstr>
      <vt:lpstr>Verdana</vt:lpstr>
      <vt:lpstr>Office Theme</vt:lpstr>
      <vt:lpstr>Crystal Geometry and  Structure Determination  (Atomic Packing Factor)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Theoretical density, 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Nanotechnology</dc:title>
  <dc:creator>Aadil Abass shah</dc:creator>
  <cp:lastModifiedBy>Ranjit Kumar</cp:lastModifiedBy>
  <cp:revision>65</cp:revision>
  <dcterms:created xsi:type="dcterms:W3CDTF">2022-10-18T13:55:46Z</dcterms:created>
  <dcterms:modified xsi:type="dcterms:W3CDTF">2024-09-11T09:07:24Z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2022-10-18T00:00:00Z</vt:filetime>
  </property>
</Properties>
</file>