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60" r:id="rId2"/>
    <p:sldId id="374" r:id="rId3"/>
    <p:sldId id="306" r:id="rId4"/>
    <p:sldId id="307" r:id="rId5"/>
    <p:sldId id="258" r:id="rId6"/>
    <p:sldId id="607" r:id="rId7"/>
    <p:sldId id="608" r:id="rId8"/>
    <p:sldId id="481" r:id="rId9"/>
    <p:sldId id="609" r:id="rId10"/>
    <p:sldId id="610" r:id="rId11"/>
    <p:sldId id="454" r:id="rId12"/>
    <p:sldId id="596" r:id="rId13"/>
    <p:sldId id="595" r:id="rId14"/>
    <p:sldId id="490" r:id="rId15"/>
    <p:sldId id="488" r:id="rId16"/>
    <p:sldId id="489" r:id="rId17"/>
    <p:sldId id="276" r:id="rId18"/>
    <p:sldId id="486" r:id="rId19"/>
    <p:sldId id="598" r:id="rId20"/>
    <p:sldId id="599" r:id="rId21"/>
    <p:sldId id="611" r:id="rId22"/>
    <p:sldId id="612" r:id="rId23"/>
    <p:sldId id="613" r:id="rId24"/>
    <p:sldId id="543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70" autoAdjust="0"/>
  </p:normalViewPr>
  <p:slideViewPr>
    <p:cSldViewPr>
      <p:cViewPr varScale="1">
        <p:scale>
          <a:sx n="51" d="100"/>
          <a:sy n="51" d="100"/>
        </p:scale>
        <p:origin x="116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0626-4655-403C-8639-4C898839F292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1CE6D-A815-4E4D-B249-9DE18FE05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6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F118013-8DA5-CEA5-EA8C-97DEFF85E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720525-96F4-4123-AA9B-0E6422BFB7E8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22D8ED8-F3BB-7F65-0849-9A511873E3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B8AF8CD-849B-CA39-A1D9-F320D6D48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4129BF7-2318-04FF-41ED-469900465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949913-AC54-48F6-A4EE-41E793D1F324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44AAD54-CF30-96B8-8FEE-871FE0958B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5EF78BB-683A-D1E0-40F4-08A48B277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Lecture 2 ended here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3788CB6-B940-4482-55AA-A08B3C0C0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EC3BC2-2A57-47DB-B82F-29A612E54417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4B021B4-B720-B801-4D7E-3F42F99BEC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BFEF929-6AE0-517F-D4FA-31EF0C792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317D7B8-6189-8EBE-2A17-629BB2AF0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6E86AE-CE72-4774-B875-76FA206EF903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F047A95-6BBD-7C28-8ED4-1F3DD5729C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D9537A7-6E99-DC19-B980-9A2CE2B93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B0B3ABE-EFD7-6F3C-57FB-5FF9B538A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8A476-2646-4FF2-9AAE-BBF383032AC3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4923806-1FC3-0F8C-C751-CCDBB30CD8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661F152-3FF5-95FA-EE1F-F86EF2FDE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772DEFB-D48C-44E9-A62B-65290AB904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175356-62E9-48FA-9B77-696BE2DF9111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A15B9EB-292F-4F4D-D13B-0C6067E710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9D26916-B3DA-18C4-7844-7059F3109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78D91C7-6E09-DEC8-04A9-65586F997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AED154-1776-4AEF-957F-7217F3DB2E84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585F447-ED12-0B04-0216-6CD7827D10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3D549E0-6812-D6F5-0545-F720DD2AC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60194" y="1491088"/>
            <a:ext cx="2965450" cy="446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7775" y="1622501"/>
            <a:ext cx="2715259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6941" y="324993"/>
            <a:ext cx="9163092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7408" y="3279088"/>
            <a:ext cx="9979025" cy="220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4711D-9DBD-D888-BE49-9E444FD15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t="27930" b="26185"/>
          <a:stretch/>
        </p:blipFill>
        <p:spPr>
          <a:xfrm>
            <a:off x="-10885" y="76200"/>
            <a:ext cx="1987826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hapter_3a_Geometry_of_Crystals.ppt" TargetMode="External"/><Relationship Id="rId2" Type="http://schemas.openxmlformats.org/officeDocument/2006/relationships/hyperlink" Target="lattice.pp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4F01-62C0-1F96-13BE-8CC8DD26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10363200" cy="677108"/>
          </a:xfrm>
        </p:spPr>
        <p:txBody>
          <a:bodyPr/>
          <a:lstStyle/>
          <a:p>
            <a:pPr lvl="0" algn="ctr"/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Miller Indices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52522-B00E-4F42-AC61-D1066177EB7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429000"/>
            <a:ext cx="8534400" cy="1969770"/>
          </a:xfrm>
        </p:spPr>
        <p:txBody>
          <a:bodyPr/>
          <a:lstStyle/>
          <a:p>
            <a:pPr algn="ctr"/>
            <a:r>
              <a:rPr lang="en-US" dirty="0"/>
              <a:t>Dr. Ranjit Kumar</a:t>
            </a:r>
          </a:p>
          <a:p>
            <a:pPr algn="ctr"/>
            <a:r>
              <a:rPr lang="en-US" dirty="0"/>
              <a:t>Department of Chemical Engineering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Email: ranjit.kumar@snu.edu.in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42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575AAA1C-B5C8-54E0-F4AA-17C167D42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73075"/>
            <a:ext cx="7118350" cy="548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SOLUTION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b="1">
                <a:latin typeface="Verdana" panose="020B0604030504040204" pitchFamily="34" charset="0"/>
              </a:rPr>
              <a:t>Direction </a:t>
            </a:r>
            <a:r>
              <a:rPr lang="en-US" altLang="en-US" sz="2000" b="1" i="1">
                <a:latin typeface="Verdana" panose="020B0604030504040204" pitchFamily="34" charset="0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1. Two points are 1, 0, 0, and 0,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2. 1, 0, 0, -0, 0, 0 = 1,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3. No fractions to clear or integers to reduce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4. [100]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b="1">
                <a:latin typeface="Verdana" panose="020B0604030504040204" pitchFamily="34" charset="0"/>
              </a:rPr>
              <a:t>Direction </a:t>
            </a:r>
            <a:r>
              <a:rPr lang="en-US" altLang="en-US" sz="2000" b="1" i="1">
                <a:latin typeface="Verdana" panose="020B0604030504040204" pitchFamily="34" charset="0"/>
              </a:rPr>
              <a:t>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1. Two points are 1, 1, 1 and 0,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2. 1, 1, 1, -0, 0, 0 = 1, 1,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3. No fractions to clear or integers to reduce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4. [111]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b="1">
                <a:latin typeface="Verdana" panose="020B0604030504040204" pitchFamily="34" charset="0"/>
              </a:rPr>
              <a:t>Direction </a:t>
            </a:r>
            <a:r>
              <a:rPr lang="en-US" altLang="en-US" sz="2000" b="1" i="1">
                <a:latin typeface="Verdana" panose="020B0604030504040204" pitchFamily="34" charset="0"/>
              </a:rPr>
              <a:t>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1. Two points are 0, 0, 1 and 1/2, 1,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2. 0, 0, 1 -1/2, 1, 0 = -1/2, -1,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3. 2(-1/2, -1, 1)  = -1, -2, 2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sz="2000">
              <a:latin typeface="Verdana" panose="020B0604030504040204" pitchFamily="34" charset="0"/>
            </a:endParaRP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00702F2C-740B-6020-67A6-8B53A277A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3763" y="5508625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28600" progId="Equation.3">
                  <p:embed/>
                </p:oleObj>
              </mc:Choice>
              <mc:Fallback>
                <p:oleObj name="Equation" r:id="rId2" imgW="583920" imgH="22860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00702F2C-740B-6020-67A6-8B53A277A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5508625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D9F83868-D532-0E52-36F1-A67593BD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11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C7DD3F7-EF79-52C8-7A3A-1DCF4ADA6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941" y="324993"/>
            <a:ext cx="9163092" cy="677108"/>
          </a:xfrm>
        </p:spPr>
        <p:txBody>
          <a:bodyPr/>
          <a:lstStyle/>
          <a:p>
            <a:r>
              <a:rPr lang="en-US" altLang="en-US" b="0">
                <a:cs typeface="Times New Roman" panose="02020603050405020304" pitchFamily="18" charset="0"/>
              </a:rPr>
              <a:t>Crystallographic </a:t>
            </a:r>
            <a:r>
              <a:rPr lang="en-US" altLang="en-US" b="0" u="sng">
                <a:cs typeface="Times New Roman" panose="02020603050405020304" pitchFamily="18" charset="0"/>
              </a:rPr>
              <a:t>Directions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D4A60780-0612-BDA1-8779-880EE01D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531939"/>
            <a:ext cx="5391150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1. Vector repositioned (if necessary) to pass  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    through origin.</a:t>
            </a:r>
            <a:br>
              <a:rPr lang="en-US" altLang="en-US" sz="2000">
                <a:cs typeface="Times New Roman" panose="02020603050405020304" pitchFamily="18" charset="0"/>
              </a:rPr>
            </a:br>
            <a:r>
              <a:rPr lang="en-US" altLang="en-US" sz="2000">
                <a:cs typeface="Times New Roman" panose="02020603050405020304" pitchFamily="18" charset="0"/>
              </a:rPr>
              <a:t>2. Read off projections in terms of </a:t>
            </a:r>
            <a:br>
              <a:rPr lang="en-US" altLang="en-US" sz="2000">
                <a:cs typeface="Times New Roman" panose="02020603050405020304" pitchFamily="18" charset="0"/>
              </a:rPr>
            </a:br>
            <a:r>
              <a:rPr lang="en-US" altLang="en-US" sz="2000">
                <a:cs typeface="Times New Roman" panose="02020603050405020304" pitchFamily="18" charset="0"/>
              </a:rPr>
              <a:t>     unit cell dimensions </a:t>
            </a:r>
            <a:r>
              <a:rPr lang="en-US" altLang="en-US" sz="2000" i="1">
                <a:cs typeface="Times New Roman" panose="02020603050405020304" pitchFamily="18" charset="0"/>
              </a:rPr>
              <a:t>a</a:t>
            </a:r>
            <a:r>
              <a:rPr lang="en-US" altLang="en-US" sz="2000"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cs typeface="Times New Roman" panose="02020603050405020304" pitchFamily="18" charset="0"/>
              </a:rPr>
              <a:t>b</a:t>
            </a:r>
            <a:r>
              <a:rPr lang="en-US" altLang="en-US" sz="2000">
                <a:cs typeface="Times New Roman" panose="02020603050405020304" pitchFamily="18" charset="0"/>
              </a:rPr>
              <a:t>, and </a:t>
            </a:r>
            <a:r>
              <a:rPr lang="en-US" altLang="en-US" sz="2000" i="1">
                <a:cs typeface="Times New Roman" panose="02020603050405020304" pitchFamily="18" charset="0"/>
              </a:rPr>
              <a:t>c</a:t>
            </a:r>
            <a:br>
              <a:rPr lang="en-US" altLang="en-US" sz="2000">
                <a:cs typeface="Times New Roman" panose="02020603050405020304" pitchFamily="18" charset="0"/>
              </a:rPr>
            </a:br>
            <a:r>
              <a:rPr lang="en-US" altLang="en-US" sz="2000">
                <a:cs typeface="Times New Roman" panose="02020603050405020304" pitchFamily="18" charset="0"/>
              </a:rPr>
              <a:t>3. Adjust to smallest </a:t>
            </a:r>
            <a:r>
              <a:rPr lang="en-US" altLang="en-US" sz="2000">
                <a:solidFill>
                  <a:srgbClr val="0066FF"/>
                </a:solidFill>
                <a:cs typeface="Times New Roman" panose="02020603050405020304" pitchFamily="18" charset="0"/>
              </a:rPr>
              <a:t>integer </a:t>
            </a:r>
            <a:r>
              <a:rPr lang="en-US" altLang="en-US" sz="2000">
                <a:cs typeface="Times New Roman" panose="02020603050405020304" pitchFamily="18" charset="0"/>
              </a:rPr>
              <a:t>values</a:t>
            </a:r>
            <a:br>
              <a:rPr lang="en-US" altLang="en-US" sz="2000">
                <a:cs typeface="Times New Roman" panose="02020603050405020304" pitchFamily="18" charset="0"/>
              </a:rPr>
            </a:br>
            <a:r>
              <a:rPr lang="en-US" altLang="en-US" sz="2000">
                <a:cs typeface="Times New Roman" panose="02020603050405020304" pitchFamily="18" charset="0"/>
              </a:rPr>
              <a:t>4. Enclose in square brackets, no commas</a:t>
            </a:r>
          </a:p>
          <a:p>
            <a:pPr eaLnBrk="1" hangingPunct="1"/>
            <a:r>
              <a:rPr lang="en-US" altLang="en-US" sz="400">
                <a:cs typeface="Times New Roman" panose="02020603050405020304" pitchFamily="18" charset="0"/>
              </a:rPr>
              <a:t>	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	</a:t>
            </a:r>
            <a:r>
              <a:rPr lang="en-US" altLang="en-US">
                <a:cs typeface="Times New Roman" panose="02020603050405020304" pitchFamily="18" charset="0"/>
              </a:rPr>
              <a:t>[</a:t>
            </a:r>
            <a:r>
              <a:rPr lang="en-US" altLang="en-US" i="1">
                <a:cs typeface="Times New Roman" panose="02020603050405020304" pitchFamily="18" charset="0"/>
              </a:rPr>
              <a:t>uvw</a:t>
            </a:r>
            <a:r>
              <a:rPr lang="en-US" altLang="en-US"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58436" name="Text Box 36">
            <a:extLst>
              <a:ext uri="{FF2B5EF4-FFF2-40B4-BE49-F238E27FC236}">
                <a16:creationId xmlns:a16="http://schemas.microsoft.com/office/drawing/2014/main" id="{362BC4DD-1158-0F1C-FA8D-52CFE31A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4392613"/>
            <a:ext cx="177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ex: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cs typeface="Times New Roman" panose="02020603050405020304" pitchFamily="18" charset="0"/>
              </a:rPr>
              <a:t>1, 0, ½</a:t>
            </a:r>
          </a:p>
        </p:txBody>
      </p:sp>
      <p:sp>
        <p:nvSpPr>
          <p:cNvPr id="358437" name="Text Box 37">
            <a:extLst>
              <a:ext uri="{FF2B5EF4-FFF2-40B4-BE49-F238E27FC236}">
                <a16:creationId xmlns:a16="http://schemas.microsoft.com/office/drawing/2014/main" id="{C0F33B3A-FBE8-E834-C5D0-9EE2D28FE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1" y="4392613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cs typeface="Times New Roman" panose="02020603050405020304" pitchFamily="18" charset="0"/>
              </a:rPr>
              <a:t>=&gt;   2, 0, 1</a:t>
            </a:r>
          </a:p>
        </p:txBody>
      </p:sp>
      <p:sp>
        <p:nvSpPr>
          <p:cNvPr id="358438" name="Text Box 38">
            <a:extLst>
              <a:ext uri="{FF2B5EF4-FFF2-40B4-BE49-F238E27FC236}">
                <a16:creationId xmlns:a16="http://schemas.microsoft.com/office/drawing/2014/main" id="{90727E12-E878-BEC3-AABB-DA0DD37C5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4392613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cs typeface="Times New Roman" panose="02020603050405020304" pitchFamily="18" charset="0"/>
              </a:rPr>
              <a:t>=&gt;  [</a:t>
            </a:r>
            <a:r>
              <a:rPr lang="en-US" altLang="en-US" sz="120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cs typeface="Times New Roman" panose="02020603050405020304" pitchFamily="18" charset="0"/>
              </a:rPr>
              <a:t>201</a:t>
            </a:r>
            <a:r>
              <a:rPr lang="en-US" altLang="en-US" sz="120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58439" name="Text Box 39">
            <a:extLst>
              <a:ext uri="{FF2B5EF4-FFF2-40B4-BE49-F238E27FC236}">
                <a16:creationId xmlns:a16="http://schemas.microsoft.com/office/drawing/2014/main" id="{03FB27AB-5596-E1BC-D099-5E08868FC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4935538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  <a:cs typeface="Times New Roman" panose="02020603050405020304" pitchFamily="18" charset="0"/>
              </a:rPr>
              <a:t>-1, 1, 1</a:t>
            </a:r>
          </a:p>
        </p:txBody>
      </p:sp>
      <p:sp>
        <p:nvSpPr>
          <p:cNvPr id="28681" name="Text Box 44">
            <a:extLst>
              <a:ext uri="{FF2B5EF4-FFF2-40B4-BE49-F238E27FC236}">
                <a16:creationId xmlns:a16="http://schemas.microsoft.com/office/drawing/2014/main" id="{1EAA5715-3559-0E78-09A0-2C4BF7B9B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6" y="1112838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1"/>
              <a:t>z</a:t>
            </a:r>
          </a:p>
        </p:txBody>
      </p:sp>
      <p:sp>
        <p:nvSpPr>
          <p:cNvPr id="28682" name="Line 45">
            <a:extLst>
              <a:ext uri="{FF2B5EF4-FFF2-40B4-BE49-F238E27FC236}">
                <a16:creationId xmlns:a16="http://schemas.microsoft.com/office/drawing/2014/main" id="{AED3AB9D-50E2-B3F1-DF3A-E1714FF60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8150" y="1504951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3" name="Line 46">
            <a:extLst>
              <a:ext uri="{FF2B5EF4-FFF2-40B4-BE49-F238E27FC236}">
                <a16:creationId xmlns:a16="http://schemas.microsoft.com/office/drawing/2014/main" id="{FAE06277-2ECA-0A0F-C0D0-D0F7FB330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3388" y="2974975"/>
            <a:ext cx="1604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4" name="Line 47">
            <a:extLst>
              <a:ext uri="{FF2B5EF4-FFF2-40B4-BE49-F238E27FC236}">
                <a16:creationId xmlns:a16="http://schemas.microsoft.com/office/drawing/2014/main" id="{1CE9CD3E-DC0F-1D09-FF0F-BC728C337F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7264" y="2974975"/>
            <a:ext cx="746125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5" name="Text Box 48">
            <a:extLst>
              <a:ext uri="{FF2B5EF4-FFF2-40B4-BE49-F238E27FC236}">
                <a16:creationId xmlns:a16="http://schemas.microsoft.com/office/drawing/2014/main" id="{679303CA-ADFF-D967-A353-B7F9A569B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6" y="354965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sp>
        <p:nvSpPr>
          <p:cNvPr id="28686" name="Line 50">
            <a:extLst>
              <a:ext uri="{FF2B5EF4-FFF2-40B4-BE49-F238E27FC236}">
                <a16:creationId xmlns:a16="http://schemas.microsoft.com/office/drawing/2014/main" id="{347F2169-AEAF-1157-1A27-1294E6789C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3525" y="2922589"/>
            <a:ext cx="0" cy="13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7" name="Line 51">
            <a:extLst>
              <a:ext uri="{FF2B5EF4-FFF2-40B4-BE49-F238E27FC236}">
                <a16:creationId xmlns:a16="http://schemas.microsoft.com/office/drawing/2014/main" id="{1EC5CBF5-CFDE-447A-1ECA-8B3C0662D0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2700" y="3286125"/>
            <a:ext cx="0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8" name="Line 52">
            <a:extLst>
              <a:ext uri="{FF2B5EF4-FFF2-40B4-BE49-F238E27FC236}">
                <a16:creationId xmlns:a16="http://schemas.microsoft.com/office/drawing/2014/main" id="{6EF214C2-9CFD-CEAA-7270-A38E6FFB1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14" y="1951038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9" name="Line 55">
            <a:extLst>
              <a:ext uri="{FF2B5EF4-FFF2-40B4-BE49-F238E27FC236}">
                <a16:creationId xmlns:a16="http://schemas.microsoft.com/office/drawing/2014/main" id="{64F7DD4D-7B17-F4FC-1AF6-63C2825F0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1114" y="1960563"/>
            <a:ext cx="41592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0" name="Line 57">
            <a:extLst>
              <a:ext uri="{FF2B5EF4-FFF2-40B4-BE49-F238E27FC236}">
                <a16:creationId xmlns:a16="http://schemas.microsoft.com/office/drawing/2014/main" id="{D4988970-E531-52FF-6921-6756397A5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6013" y="2990850"/>
            <a:ext cx="404812" cy="369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1" name="Line 60">
            <a:extLst>
              <a:ext uri="{FF2B5EF4-FFF2-40B4-BE49-F238E27FC236}">
                <a16:creationId xmlns:a16="http://schemas.microsoft.com/office/drawing/2014/main" id="{8CA90610-339C-EA3E-0814-A1337FDBFA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3313" y="1952626"/>
            <a:ext cx="42545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2" name="Line 62">
            <a:extLst>
              <a:ext uri="{FF2B5EF4-FFF2-40B4-BE49-F238E27FC236}">
                <a16:creationId xmlns:a16="http://schemas.microsoft.com/office/drawing/2014/main" id="{6E6CCC00-6B91-D069-D2D0-A5D1F7CE8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3388" y="1574801"/>
            <a:ext cx="406400" cy="371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3" name="Line 63">
            <a:extLst>
              <a:ext uri="{FF2B5EF4-FFF2-40B4-BE49-F238E27FC236}">
                <a16:creationId xmlns:a16="http://schemas.microsoft.com/office/drawing/2014/main" id="{5C01D417-289D-8E62-60C8-7F279D8AF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2413" y="1576389"/>
            <a:ext cx="406400" cy="371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4" name="Line 64">
            <a:extLst>
              <a:ext uri="{FF2B5EF4-FFF2-40B4-BE49-F238E27FC236}">
                <a16:creationId xmlns:a16="http://schemas.microsoft.com/office/drawing/2014/main" id="{716F7928-0F75-7B9D-573A-955F4C7FB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8288" y="2592389"/>
            <a:ext cx="406400" cy="371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5" name="Line 65">
            <a:extLst>
              <a:ext uri="{FF2B5EF4-FFF2-40B4-BE49-F238E27FC236}">
                <a16:creationId xmlns:a16="http://schemas.microsoft.com/office/drawing/2014/main" id="{6F6C55EA-7826-16D5-50E4-366C55CE5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9263" y="2592389"/>
            <a:ext cx="406400" cy="371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6" name="Line 70">
            <a:extLst>
              <a:ext uri="{FF2B5EF4-FFF2-40B4-BE49-F238E27FC236}">
                <a16:creationId xmlns:a16="http://schemas.microsoft.com/office/drawing/2014/main" id="{09C0FA6D-D2BF-CBB7-D9E1-19FC5F346A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2700" y="2800350"/>
            <a:ext cx="406400" cy="160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71" name="Line 71">
            <a:extLst>
              <a:ext uri="{FF2B5EF4-FFF2-40B4-BE49-F238E27FC236}">
                <a16:creationId xmlns:a16="http://schemas.microsoft.com/office/drawing/2014/main" id="{A870E8C5-EAFD-B7EE-ACB7-0024131BB1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3388" y="1581151"/>
            <a:ext cx="1509712" cy="1393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74" name="Oval 74">
            <a:extLst>
              <a:ext uri="{FF2B5EF4-FFF2-40B4-BE49-F238E27FC236}">
                <a16:creationId xmlns:a16="http://schemas.microsoft.com/office/drawing/2014/main" id="{DB4F95B4-5ACB-F363-699E-EAFEA80D3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2705101"/>
            <a:ext cx="196850" cy="201613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75" name="Oval 75">
            <a:extLst>
              <a:ext uri="{FF2B5EF4-FFF2-40B4-BE49-F238E27FC236}">
                <a16:creationId xmlns:a16="http://schemas.microsoft.com/office/drawing/2014/main" id="{571DA0B0-0EBE-A27E-0FF3-7A26B829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1479551"/>
            <a:ext cx="196850" cy="2016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0" name="Text Box 76">
            <a:extLst>
              <a:ext uri="{FF2B5EF4-FFF2-40B4-BE49-F238E27FC236}">
                <a16:creationId xmlns:a16="http://schemas.microsoft.com/office/drawing/2014/main" id="{0A282A97-60C6-50F4-06E1-1A9FF7E6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1093789"/>
            <a:ext cx="1486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Algorithm</a:t>
            </a:r>
          </a:p>
        </p:txBody>
      </p:sp>
      <p:grpSp>
        <p:nvGrpSpPr>
          <p:cNvPr id="2" name="Group 87">
            <a:extLst>
              <a:ext uri="{FF2B5EF4-FFF2-40B4-BE49-F238E27FC236}">
                <a16:creationId xmlns:a16="http://schemas.microsoft.com/office/drawing/2014/main" id="{A9E20DEF-AD01-3497-3C3D-0681D3C80125}"/>
              </a:ext>
            </a:extLst>
          </p:cNvPr>
          <p:cNvGrpSpPr>
            <a:grpSpLocks/>
          </p:cNvGrpSpPr>
          <p:nvPr/>
        </p:nvGrpSpPr>
        <p:grpSpPr bwMode="auto">
          <a:xfrm>
            <a:off x="3743325" y="4935542"/>
            <a:ext cx="6496050" cy="830263"/>
            <a:chOff x="1398" y="3109"/>
            <a:chExt cx="4092" cy="523"/>
          </a:xfrm>
        </p:grpSpPr>
        <p:sp>
          <p:nvSpPr>
            <p:cNvPr id="28707" name="Text Box 81">
              <a:extLst>
                <a:ext uri="{FF2B5EF4-FFF2-40B4-BE49-F238E27FC236}">
                  <a16:creationId xmlns:a16="http://schemas.microsoft.com/office/drawing/2014/main" id="{30997B72-CD73-4AF4-AAB0-354A3D2E0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" y="3109"/>
              <a:ext cx="302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cs typeface="Times New Roman" panose="02020603050405020304" pitchFamily="18" charset="0"/>
                </a:rPr>
                <a:t>where overbar represents a negative index</a:t>
              </a:r>
            </a:p>
          </p:txBody>
        </p:sp>
        <p:grpSp>
          <p:nvGrpSpPr>
            <p:cNvPr id="28708" name="Group 85">
              <a:extLst>
                <a:ext uri="{FF2B5EF4-FFF2-40B4-BE49-F238E27FC236}">
                  <a16:creationId xmlns:a16="http://schemas.microsoft.com/office/drawing/2014/main" id="{52A572FD-A916-BB08-D5EC-5713281198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2" y="3112"/>
              <a:ext cx="596" cy="288"/>
              <a:chOff x="3820" y="2368"/>
              <a:chExt cx="596" cy="288"/>
            </a:xfrm>
          </p:grpSpPr>
          <p:sp>
            <p:nvSpPr>
              <p:cNvPr id="28710" name="Rectangle 82">
                <a:extLst>
                  <a:ext uri="{FF2B5EF4-FFF2-40B4-BE49-F238E27FC236}">
                    <a16:creationId xmlns:a16="http://schemas.microsoft.com/office/drawing/2014/main" id="{52B2057A-B2B8-F53B-6182-C231C61D4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2368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FF3300"/>
                    </a:solidFill>
                  </a:rPr>
                  <a:t>[</a:t>
                </a:r>
                <a:r>
                  <a:rPr lang="en-US" altLang="en-US" sz="1200">
                    <a:solidFill>
                      <a:srgbClr val="FF3300"/>
                    </a:solidFill>
                  </a:rPr>
                  <a:t> </a:t>
                </a:r>
                <a:r>
                  <a:rPr lang="en-US" altLang="en-US">
                    <a:solidFill>
                      <a:srgbClr val="FF3300"/>
                    </a:solidFill>
                  </a:rPr>
                  <a:t>111</a:t>
                </a:r>
                <a:r>
                  <a:rPr lang="en-US" altLang="en-US" sz="1200">
                    <a:solidFill>
                      <a:srgbClr val="FF3300"/>
                    </a:solidFill>
                  </a:rPr>
                  <a:t> </a:t>
                </a:r>
                <a:r>
                  <a:rPr lang="en-US" altLang="en-US">
                    <a:solidFill>
                      <a:srgbClr val="FF3300"/>
                    </a:solidFill>
                  </a:rPr>
                  <a:t>]</a:t>
                </a:r>
              </a:p>
            </p:txBody>
          </p:sp>
          <p:sp>
            <p:nvSpPr>
              <p:cNvPr id="28711" name="Line 84">
                <a:extLst>
                  <a:ext uri="{FF2B5EF4-FFF2-40B4-BE49-F238E27FC236}">
                    <a16:creationId xmlns:a16="http://schemas.microsoft.com/office/drawing/2014/main" id="{7C49D85B-2097-D06C-F8B8-6479705FC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2" y="2396"/>
                <a:ext cx="119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8709" name="Rectangle 86">
              <a:extLst>
                <a:ext uri="{FF2B5EF4-FFF2-40B4-BE49-F238E27FC236}">
                  <a16:creationId xmlns:a16="http://schemas.microsoft.com/office/drawing/2014/main" id="{14662821-56C0-420F-3BA6-DCA0399EB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312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3300"/>
                  </a:solidFill>
                </a:rPr>
                <a:t>=&gt;</a:t>
              </a:r>
            </a:p>
          </p:txBody>
        </p:sp>
      </p:grpSp>
      <p:sp>
        <p:nvSpPr>
          <p:cNvPr id="28702" name="Rectangle 89">
            <a:extLst>
              <a:ext uri="{FF2B5EF4-FFF2-40B4-BE49-F238E27FC236}">
                <a16:creationId xmlns:a16="http://schemas.microsoft.com/office/drawing/2014/main" id="{6A45B2A6-E45F-9FCD-778F-2B0A938B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1" y="2343151"/>
            <a:ext cx="1103313" cy="1019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3" name="Rectangle 91">
            <a:extLst>
              <a:ext uri="{FF2B5EF4-FFF2-40B4-BE49-F238E27FC236}">
                <a16:creationId xmlns:a16="http://schemas.microsoft.com/office/drawing/2014/main" id="{6D27A45F-40E2-38E3-5E59-27D1C5BD4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1" y="1576389"/>
            <a:ext cx="1103313" cy="10191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4" name="Line 54">
            <a:extLst>
              <a:ext uri="{FF2B5EF4-FFF2-40B4-BE49-F238E27FC236}">
                <a16:creationId xmlns:a16="http://schemas.microsoft.com/office/drawing/2014/main" id="{66A28376-5CFE-40BB-19CB-5D6053846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3525" y="1951038"/>
            <a:ext cx="0" cy="1020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05" name="Line 53">
            <a:extLst>
              <a:ext uri="{FF2B5EF4-FFF2-40B4-BE49-F238E27FC236}">
                <a16:creationId xmlns:a16="http://schemas.microsoft.com/office/drawing/2014/main" id="{CAB51A77-AB17-27C5-A74C-E350A6EEE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389" y="1951038"/>
            <a:ext cx="1106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06" name="Text Box 49">
            <a:extLst>
              <a:ext uri="{FF2B5EF4-FFF2-40B4-BE49-F238E27FC236}">
                <a16:creationId xmlns:a16="http://schemas.microsoft.com/office/drawing/2014/main" id="{90506306-6D0E-1778-C1A0-1EC6EADDE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6" y="27813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1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6" grpId="0" autoUpdateAnimBg="0"/>
      <p:bldP spid="358437" grpId="0" autoUpdateAnimBg="0"/>
      <p:bldP spid="358438" grpId="0" autoUpdateAnimBg="0"/>
      <p:bldP spid="358439" grpId="0" autoUpdateAnimBg="0"/>
      <p:bldP spid="358474" grpId="0" animBg="1"/>
      <p:bldP spid="3584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80ECF046-DDAF-CB2D-C27B-B37203A5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533526"/>
            <a:ext cx="7772400" cy="2462213"/>
          </a:xfrm>
        </p:spPr>
        <p:txBody>
          <a:bodyPr/>
          <a:lstStyle/>
          <a:p>
            <a:r>
              <a:rPr lang="en-US" altLang="en-US"/>
              <a:t>For some crystal structures, several nonparallel directions with different indices are </a:t>
            </a:r>
            <a:r>
              <a:rPr lang="en-US" altLang="en-US">
                <a:solidFill>
                  <a:srgbClr val="00B0F0"/>
                </a:solidFill>
              </a:rPr>
              <a:t>crystallographically equivalent</a:t>
            </a:r>
            <a:r>
              <a:rPr lang="en-US" altLang="en-US"/>
              <a:t>; this means that </a:t>
            </a:r>
            <a:r>
              <a:rPr lang="en-US" altLang="en-US" u="sng">
                <a:solidFill>
                  <a:srgbClr val="00B0F0"/>
                </a:solidFill>
              </a:rPr>
              <a:t>atom spacing </a:t>
            </a:r>
            <a:r>
              <a:rPr lang="en-US" altLang="en-US">
                <a:solidFill>
                  <a:srgbClr val="00B0F0"/>
                </a:solidFill>
              </a:rPr>
              <a:t>along each direction is the same</a:t>
            </a:r>
            <a:r>
              <a:rPr lang="en-US" altLang="en-US"/>
              <a:t>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864513CE-9A45-E2BF-F467-FD96C4D7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12</a:t>
            </a:fld>
            <a:endParaRPr lang="en-US" altLang="en-US" sz="1200"/>
          </a:p>
        </p:txBody>
      </p:sp>
      <p:sp>
        <p:nvSpPr>
          <p:cNvPr id="29700" name="Text Box 41">
            <a:extLst>
              <a:ext uri="{FF2B5EF4-FFF2-40B4-BE49-F238E27FC236}">
                <a16:creationId xmlns:a16="http://schemas.microsoft.com/office/drawing/2014/main" id="{FE3341D7-04C6-924F-AE01-62A796383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2588"/>
            <a:ext cx="8382000" cy="677108"/>
          </a:xfr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>
                <a:cs typeface="Times New Roman" panose="02020603050405020304" pitchFamily="18" charset="0"/>
              </a:rPr>
              <a:t>Families of </a:t>
            </a:r>
            <a:r>
              <a:rPr lang="en-US" altLang="en-US" b="0" u="sng">
                <a:cs typeface="Times New Roman" panose="02020603050405020304" pitchFamily="18" charset="0"/>
              </a:rPr>
              <a:t>Directions</a:t>
            </a:r>
            <a:r>
              <a:rPr lang="en-US" altLang="en-US" b="0">
                <a:cs typeface="Times New Roman" panose="02020603050405020304" pitchFamily="18" charset="0"/>
              </a:rPr>
              <a:t> &lt;</a:t>
            </a:r>
            <a:r>
              <a:rPr lang="en-US" altLang="en-US" b="0" i="1">
                <a:cs typeface="Times New Roman" panose="02020603050405020304" pitchFamily="18" charset="0"/>
              </a:rPr>
              <a:t>uvw</a:t>
            </a:r>
            <a:r>
              <a:rPr lang="en-US" altLang="en-US" b="0">
                <a:cs typeface="Times New Roman" panose="02020603050405020304" pitchFamily="18" charset="0"/>
              </a:rPr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94FAC393-9593-0CD2-0B9B-4388074B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6" y="904875"/>
            <a:ext cx="8620125" cy="5675400"/>
          </a:xfrm>
        </p:spPr>
        <p:txBody>
          <a:bodyPr/>
          <a:lstStyle/>
          <a:p>
            <a:r>
              <a:rPr lang="en-US" altLang="en-US" dirty="0"/>
              <a:t>If the plane passes thru origin, either:</a:t>
            </a:r>
          </a:p>
          <a:p>
            <a:pPr lvl="1"/>
            <a:r>
              <a:rPr lang="en-US" altLang="en-US" sz="2800" dirty="0"/>
              <a:t>Construct another plane, or</a:t>
            </a:r>
          </a:p>
          <a:p>
            <a:pPr lvl="1"/>
            <a:r>
              <a:rPr lang="en-US" altLang="en-US" sz="2800" dirty="0"/>
              <a:t>Create a new origin</a:t>
            </a:r>
          </a:p>
          <a:p>
            <a:pPr lvl="1"/>
            <a:r>
              <a:rPr lang="en-US" altLang="en-US" sz="2800" dirty="0"/>
              <a:t>Then, for each axis, decide whether plane intersects or parallels the axis.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66FF"/>
                </a:solidFill>
                <a:cs typeface="Times New Roman" panose="02020603050405020304" pitchFamily="18" charset="0"/>
              </a:rPr>
              <a:t>Algorithm for Miller indices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>
                <a:cs typeface="Times New Roman" panose="02020603050405020304" pitchFamily="18" charset="0"/>
              </a:rPr>
              <a:t>1.  Read off intercepts of plane with axes in terms of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,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, </a:t>
            </a:r>
            <a:r>
              <a:rPr lang="en-US" altLang="en-US" sz="3200" i="1" dirty="0">
                <a:cs typeface="Times New Roman" panose="02020603050405020304" pitchFamily="18" charset="0"/>
              </a:rPr>
              <a:t>c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>
                <a:cs typeface="Times New Roman" panose="02020603050405020304" pitchFamily="18" charset="0"/>
              </a:rPr>
              <a:t>2. Take reciprocals of intercepts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>
                <a:cs typeface="Times New Roman" panose="02020603050405020304" pitchFamily="18" charset="0"/>
              </a:rPr>
              <a:t>3.</a:t>
            </a:r>
            <a:r>
              <a:rPr lang="en-US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 Reduce to smallest integer values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>
                <a:cs typeface="Times New Roman" panose="02020603050405020304" pitchFamily="18" charset="0"/>
              </a:rPr>
              <a:t>4. Enclose in parentheses, no commas.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9566D3C7-5A9C-40DD-4594-64C88083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13</a:t>
            </a:fld>
            <a:endParaRPr lang="en-US" altLang="en-US" sz="12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620DCAF-33B9-4277-5843-8695BDB65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33350"/>
            <a:ext cx="8382000" cy="685800"/>
          </a:xfrm>
        </p:spPr>
        <p:txBody>
          <a:bodyPr/>
          <a:lstStyle/>
          <a:p>
            <a:r>
              <a:rPr lang="en-US" altLang="en-US" b="0"/>
              <a:t>Crystallographic </a:t>
            </a:r>
            <a:r>
              <a:rPr lang="en-US" altLang="en-US" b="0" u="sng"/>
              <a:t>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EE0FD68-ACEA-2738-A2FA-989FCCC9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14</a:t>
            </a:fld>
            <a:endParaRPr lang="en-US" altLang="en-US" sz="1200"/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61538CE-CD7A-FBF1-804D-3E898CE51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4525" y="171450"/>
            <a:ext cx="8382000" cy="685800"/>
          </a:xfrm>
        </p:spPr>
        <p:txBody>
          <a:bodyPr/>
          <a:lstStyle/>
          <a:p>
            <a:r>
              <a:rPr lang="en-US" altLang="en-US" b="0"/>
              <a:t>Crystallographic Planes</a:t>
            </a:r>
            <a:endParaRPr lang="en-US" altLang="en-US" sz="3200" b="0"/>
          </a:p>
        </p:txBody>
      </p:sp>
      <p:pic>
        <p:nvPicPr>
          <p:cNvPr id="31748" name="Picture 13" descr="Figure 3_9_a">
            <a:extLst>
              <a:ext uri="{FF2B5EF4-FFF2-40B4-BE49-F238E27FC236}">
                <a16:creationId xmlns:a16="http://schemas.microsoft.com/office/drawing/2014/main" id="{480795BF-3F82-2140-B52F-1C3328E07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5"/>
          <a:stretch>
            <a:fillRect/>
          </a:stretch>
        </p:blipFill>
        <p:spPr bwMode="auto">
          <a:xfrm>
            <a:off x="2154238" y="2505076"/>
            <a:ext cx="31877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7" descr="Figure 3_9b">
            <a:extLst>
              <a:ext uri="{FF2B5EF4-FFF2-40B4-BE49-F238E27FC236}">
                <a16:creationId xmlns:a16="http://schemas.microsoft.com/office/drawing/2014/main" id="{34CF08CC-0186-8B4D-85D5-7096AF64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1"/>
          <a:stretch>
            <a:fillRect/>
          </a:stretch>
        </p:blipFill>
        <p:spPr bwMode="auto">
          <a:xfrm>
            <a:off x="5865813" y="1998663"/>
            <a:ext cx="37004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94DC1519-A95E-7BCF-B3F5-0DC051C7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6" y="873125"/>
            <a:ext cx="9439274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800" kern="0" dirty="0">
                <a:cs typeface="Times New Roman" pitchFamily="16" charset="0"/>
              </a:rPr>
              <a:t>Crystallographic planes are specified by 3 Miller Indices </a:t>
            </a:r>
            <a:r>
              <a:rPr lang="en-US" sz="2800" b="1" kern="0" dirty="0">
                <a:latin typeface="French Script MT" pitchFamily="66" charset="0"/>
                <a:cs typeface="Times New Roman" pitchFamily="16" charset="0"/>
              </a:rPr>
              <a:t>(</a:t>
            </a:r>
            <a:r>
              <a:rPr lang="en-US" sz="2800" b="1" kern="0" dirty="0">
                <a:solidFill>
                  <a:srgbClr val="0066FF"/>
                </a:solidFill>
                <a:latin typeface="French Script MT" pitchFamily="66" charset="0"/>
                <a:cs typeface="Times New Roman" pitchFamily="16" charset="0"/>
              </a:rPr>
              <a:t>h k l</a:t>
            </a:r>
            <a:r>
              <a:rPr lang="en-US" sz="2800" kern="0" dirty="0">
                <a:cs typeface="Times New Roman" pitchFamily="16" charset="0"/>
              </a:rPr>
              <a:t>). All parallel planes have same Miller indices.</a:t>
            </a:r>
          </a:p>
        </p:txBody>
      </p:sp>
      <p:pic>
        <p:nvPicPr>
          <p:cNvPr id="31751" name="Picture 16" descr="Figure 3_9c">
            <a:extLst>
              <a:ext uri="{FF2B5EF4-FFF2-40B4-BE49-F238E27FC236}">
                <a16:creationId xmlns:a16="http://schemas.microsoft.com/office/drawing/2014/main" id="{928F51F4-C4A1-FB55-BEB0-553CA431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7" b="9558"/>
          <a:stretch>
            <a:fillRect/>
          </a:stretch>
        </p:blipFill>
        <p:spPr bwMode="auto">
          <a:xfrm>
            <a:off x="6238876" y="4310064"/>
            <a:ext cx="3933825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13860553-8200-3FDE-317F-2B2AEA20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15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4CBA0B3-3BCA-F744-E169-21EFF4BF8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941" y="324993"/>
            <a:ext cx="9163092" cy="677108"/>
          </a:xfrm>
        </p:spPr>
        <p:txBody>
          <a:bodyPr/>
          <a:lstStyle/>
          <a:p>
            <a:r>
              <a:rPr lang="en-US" altLang="en-US" b="0"/>
              <a:t>Crystallographic Planes</a:t>
            </a:r>
          </a:p>
        </p:txBody>
      </p:sp>
      <p:grpSp>
        <p:nvGrpSpPr>
          <p:cNvPr id="32772" name="Group 43">
            <a:extLst>
              <a:ext uri="{FF2B5EF4-FFF2-40B4-BE49-F238E27FC236}">
                <a16:creationId xmlns:a16="http://schemas.microsoft.com/office/drawing/2014/main" id="{4BA34E5E-D4F6-31FA-578E-8A642EF06BA2}"/>
              </a:ext>
            </a:extLst>
          </p:cNvPr>
          <p:cNvGrpSpPr>
            <a:grpSpLocks/>
          </p:cNvGrpSpPr>
          <p:nvPr/>
        </p:nvGrpSpPr>
        <p:grpSpPr bwMode="auto">
          <a:xfrm>
            <a:off x="7181851" y="835026"/>
            <a:ext cx="2951163" cy="2836863"/>
            <a:chOff x="3537" y="846"/>
            <a:chExt cx="1859" cy="1787"/>
          </a:xfrm>
        </p:grpSpPr>
        <p:sp>
          <p:nvSpPr>
            <p:cNvPr id="32825" name="Freeform 42">
              <a:extLst>
                <a:ext uri="{FF2B5EF4-FFF2-40B4-BE49-F238E27FC236}">
                  <a16:creationId xmlns:a16="http://schemas.microsoft.com/office/drawing/2014/main" id="{94516622-4E7B-3F78-7A8A-60CE5323A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1335"/>
              <a:ext cx="951" cy="896"/>
            </a:xfrm>
            <a:custGeom>
              <a:avLst/>
              <a:gdLst>
                <a:gd name="T0" fmla="*/ 0 w 923"/>
                <a:gd name="T1" fmla="*/ 896 h 896"/>
                <a:gd name="T2" fmla="*/ 0 w 923"/>
                <a:gd name="T3" fmla="*/ 247 h 896"/>
                <a:gd name="T4" fmla="*/ 1442 w 923"/>
                <a:gd name="T5" fmla="*/ 0 h 896"/>
                <a:gd name="T6" fmla="*/ 1449 w 923"/>
                <a:gd name="T7" fmla="*/ 658 h 896"/>
                <a:gd name="T8" fmla="*/ 0 w 923"/>
                <a:gd name="T9" fmla="*/ 896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3"/>
                <a:gd name="T16" fmla="*/ 0 h 896"/>
                <a:gd name="T17" fmla="*/ 923 w 923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3" h="896">
                  <a:moveTo>
                    <a:pt x="0" y="896"/>
                  </a:moveTo>
                  <a:lnTo>
                    <a:pt x="0" y="247"/>
                  </a:lnTo>
                  <a:lnTo>
                    <a:pt x="921" y="0"/>
                  </a:lnTo>
                  <a:lnTo>
                    <a:pt x="923" y="658"/>
                  </a:lnTo>
                  <a:lnTo>
                    <a:pt x="0" y="896"/>
                  </a:lnTo>
                  <a:close/>
                </a:path>
              </a:pathLst>
            </a:custGeom>
            <a:solidFill>
              <a:srgbClr val="B0D1FE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26" name="Text Box 8">
              <a:extLst>
                <a:ext uri="{FF2B5EF4-FFF2-40B4-BE49-F238E27FC236}">
                  <a16:creationId xmlns:a16="http://schemas.microsoft.com/office/drawing/2014/main" id="{634ED44C-C90F-44AD-3313-0DE450C78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2" y="846"/>
              <a:ext cx="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z</a:t>
              </a:r>
            </a:p>
          </p:txBody>
        </p:sp>
        <p:sp>
          <p:nvSpPr>
            <p:cNvPr id="32827" name="Line 9">
              <a:extLst>
                <a:ext uri="{FF2B5EF4-FFF2-40B4-BE49-F238E27FC236}">
                  <a16:creationId xmlns:a16="http://schemas.microsoft.com/office/drawing/2014/main" id="{74B55EFD-3440-AC10-5F90-033507F12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3" y="1057"/>
              <a:ext cx="0" cy="9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28" name="Line 10">
              <a:extLst>
                <a:ext uri="{FF2B5EF4-FFF2-40B4-BE49-F238E27FC236}">
                  <a16:creationId xmlns:a16="http://schemas.microsoft.com/office/drawing/2014/main" id="{CBF2F15F-D56E-94AA-4330-B00063746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0" y="1983"/>
              <a:ext cx="10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29" name="Line 11">
              <a:extLst>
                <a:ext uri="{FF2B5EF4-FFF2-40B4-BE49-F238E27FC236}">
                  <a16:creationId xmlns:a16="http://schemas.microsoft.com/office/drawing/2014/main" id="{46A1F9DC-AAE1-EC3E-46D5-C816592FA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0" y="1983"/>
              <a:ext cx="470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0" name="Text Box 12">
              <a:extLst>
                <a:ext uri="{FF2B5EF4-FFF2-40B4-BE49-F238E27FC236}">
                  <a16:creationId xmlns:a16="http://schemas.microsoft.com/office/drawing/2014/main" id="{36B5CD5B-955F-65DA-9EC3-33FB3472F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2345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x</a:t>
              </a:r>
            </a:p>
          </p:txBody>
        </p:sp>
        <p:sp>
          <p:nvSpPr>
            <p:cNvPr id="32831" name="Text Box 13">
              <a:extLst>
                <a:ext uri="{FF2B5EF4-FFF2-40B4-BE49-F238E27FC236}">
                  <a16:creationId xmlns:a16="http://schemas.microsoft.com/office/drawing/2014/main" id="{32D3F3A6-735C-4629-156F-4A0425D66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" y="1861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y</a:t>
              </a:r>
            </a:p>
          </p:txBody>
        </p:sp>
        <p:sp>
          <p:nvSpPr>
            <p:cNvPr id="32832" name="Line 14">
              <a:extLst>
                <a:ext uri="{FF2B5EF4-FFF2-40B4-BE49-F238E27FC236}">
                  <a16:creationId xmlns:a16="http://schemas.microsoft.com/office/drawing/2014/main" id="{4CB11805-FED1-7959-2DBD-A16664D98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1935"/>
              <a:ext cx="0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3" name="Line 15">
              <a:extLst>
                <a:ext uri="{FF2B5EF4-FFF2-40B4-BE49-F238E27FC236}">
                  <a16:creationId xmlns:a16="http://schemas.microsoft.com/office/drawing/2014/main" id="{890F0394-677B-F10C-8607-C612A9815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9" y="2179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4" name="Line 16">
              <a:extLst>
                <a:ext uri="{FF2B5EF4-FFF2-40B4-BE49-F238E27FC236}">
                  <a16:creationId xmlns:a16="http://schemas.microsoft.com/office/drawing/2014/main" id="{DD8EAFC5-E5F1-4BA4-1319-04B781640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344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5" name="Line 17">
              <a:extLst>
                <a:ext uri="{FF2B5EF4-FFF2-40B4-BE49-F238E27FC236}">
                  <a16:creationId xmlns:a16="http://schemas.microsoft.com/office/drawing/2014/main" id="{13F903FF-580C-6F76-8991-A4535A7ED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1338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6" name="Line 18">
              <a:extLst>
                <a:ext uri="{FF2B5EF4-FFF2-40B4-BE49-F238E27FC236}">
                  <a16:creationId xmlns:a16="http://schemas.microsoft.com/office/drawing/2014/main" id="{422898B1-5E3C-7F79-0C1E-449B31293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1338"/>
              <a:ext cx="0" cy="6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7" name="Line 19">
              <a:extLst>
                <a:ext uri="{FF2B5EF4-FFF2-40B4-BE49-F238E27FC236}">
                  <a16:creationId xmlns:a16="http://schemas.microsoft.com/office/drawing/2014/main" id="{0247E2FB-E068-2FEF-DD04-6BFB0DC88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0" y="1344"/>
              <a:ext cx="25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8" name="Line 20">
              <a:extLst>
                <a:ext uri="{FF2B5EF4-FFF2-40B4-BE49-F238E27FC236}">
                  <a16:creationId xmlns:a16="http://schemas.microsoft.com/office/drawing/2014/main" id="{45D4AC41-A230-C6D8-C708-78C8AA188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5" y="1579"/>
              <a:ext cx="0" cy="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39" name="Line 21">
              <a:extLst>
                <a:ext uri="{FF2B5EF4-FFF2-40B4-BE49-F238E27FC236}">
                  <a16:creationId xmlns:a16="http://schemas.microsoft.com/office/drawing/2014/main" id="{E95E4BB1-F1D7-9F80-EB31-40DD3D0CC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987"/>
              <a:ext cx="249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0" name="Line 22">
              <a:extLst>
                <a:ext uri="{FF2B5EF4-FFF2-40B4-BE49-F238E27FC236}">
                  <a16:creationId xmlns:a16="http://schemas.microsoft.com/office/drawing/2014/main" id="{8D09233E-A4AC-E047-6E6C-1292FC4A7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5" y="2229"/>
              <a:ext cx="7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1" name="Text Box 23">
              <a:extLst>
                <a:ext uri="{FF2B5EF4-FFF2-40B4-BE49-F238E27FC236}">
                  <a16:creationId xmlns:a16="http://schemas.microsoft.com/office/drawing/2014/main" id="{EA44AB8C-CC61-D7B0-674A-B41C699CF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04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a</a:t>
              </a:r>
            </a:p>
          </p:txBody>
        </p:sp>
        <p:sp>
          <p:nvSpPr>
            <p:cNvPr id="32842" name="Text Box 24">
              <a:extLst>
                <a:ext uri="{FF2B5EF4-FFF2-40B4-BE49-F238E27FC236}">
                  <a16:creationId xmlns:a16="http://schemas.microsoft.com/office/drawing/2014/main" id="{1B75C3B2-78C4-8678-87AA-FBB8D7297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7" y="204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b</a:t>
              </a:r>
            </a:p>
          </p:txBody>
        </p:sp>
        <p:sp>
          <p:nvSpPr>
            <p:cNvPr id="32843" name="Text Box 25">
              <a:extLst>
                <a:ext uri="{FF2B5EF4-FFF2-40B4-BE49-F238E27FC236}">
                  <a16:creationId xmlns:a16="http://schemas.microsoft.com/office/drawing/2014/main" id="{7F53273C-BE65-39B5-E895-6F61E1F2B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4" y="1217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c</a:t>
              </a:r>
            </a:p>
          </p:txBody>
        </p:sp>
        <p:sp>
          <p:nvSpPr>
            <p:cNvPr id="32844" name="Line 26">
              <a:extLst>
                <a:ext uri="{FF2B5EF4-FFF2-40B4-BE49-F238E27FC236}">
                  <a16:creationId xmlns:a16="http://schemas.microsoft.com/office/drawing/2014/main" id="{EE35A009-F187-618D-AF26-84B4BA70F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2" y="1585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5" name="Line 27">
              <a:extLst>
                <a:ext uri="{FF2B5EF4-FFF2-40B4-BE49-F238E27FC236}">
                  <a16:creationId xmlns:a16="http://schemas.microsoft.com/office/drawing/2014/main" id="{44C3B240-3F32-2F89-8956-FB5AE2FEE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2" y="1342"/>
              <a:ext cx="268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6" name="Line 28">
              <a:extLst>
                <a:ext uri="{FF2B5EF4-FFF2-40B4-BE49-F238E27FC236}">
                  <a16:creationId xmlns:a16="http://schemas.microsoft.com/office/drawing/2014/main" id="{8B8D8A15-5A11-FB59-9951-94B379218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2" y="1585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7" name="Line 34">
              <a:extLst>
                <a:ext uri="{FF2B5EF4-FFF2-40B4-BE49-F238E27FC236}">
                  <a16:creationId xmlns:a16="http://schemas.microsoft.com/office/drawing/2014/main" id="{D6A1D4D3-BBAA-19B2-07E8-BBDB22541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5" y="1335"/>
              <a:ext cx="96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8" name="Line 35">
              <a:extLst>
                <a:ext uri="{FF2B5EF4-FFF2-40B4-BE49-F238E27FC236}">
                  <a16:creationId xmlns:a16="http://schemas.microsoft.com/office/drawing/2014/main" id="{9AAA6064-5F86-EFE5-6D5C-D394F6071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5" y="1984"/>
              <a:ext cx="960" cy="2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49" name="Line 36">
              <a:extLst>
                <a:ext uri="{FF2B5EF4-FFF2-40B4-BE49-F238E27FC236}">
                  <a16:creationId xmlns:a16="http://schemas.microsoft.com/office/drawing/2014/main" id="{52CABB37-CDB9-8D93-946E-718B2E77A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573"/>
              <a:ext cx="0" cy="6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439" name="Text Box 79">
            <a:extLst>
              <a:ext uri="{FF2B5EF4-FFF2-40B4-BE49-F238E27FC236}">
                <a16:creationId xmlns:a16="http://schemas.microsoft.com/office/drawing/2014/main" id="{85F6A33E-251C-D09F-C514-CEF629769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1" y="3063876"/>
            <a:ext cx="420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4.     Miller Indices      (110)</a:t>
            </a:r>
          </a:p>
        </p:txBody>
      </p:sp>
      <p:grpSp>
        <p:nvGrpSpPr>
          <p:cNvPr id="3" name="Group 110">
            <a:extLst>
              <a:ext uri="{FF2B5EF4-FFF2-40B4-BE49-F238E27FC236}">
                <a16:creationId xmlns:a16="http://schemas.microsoft.com/office/drawing/2014/main" id="{290E0A0B-7036-3D3F-730E-79D30FCD61E5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3470276"/>
            <a:ext cx="7818438" cy="2836863"/>
            <a:chOff x="484" y="2186"/>
            <a:chExt cx="4925" cy="1787"/>
          </a:xfrm>
        </p:grpSpPr>
        <p:grpSp>
          <p:nvGrpSpPr>
            <p:cNvPr id="32799" name="Group 106">
              <a:extLst>
                <a:ext uri="{FF2B5EF4-FFF2-40B4-BE49-F238E27FC236}">
                  <a16:creationId xmlns:a16="http://schemas.microsoft.com/office/drawing/2014/main" id="{38A13297-DCAD-B55A-A916-26C5BB0AB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" y="2334"/>
              <a:ext cx="2727" cy="250"/>
              <a:chOff x="484" y="814"/>
              <a:chExt cx="2727" cy="250"/>
            </a:xfrm>
          </p:grpSpPr>
          <p:sp>
            <p:nvSpPr>
              <p:cNvPr id="32823" name="Text Box 107">
                <a:extLst>
                  <a:ext uri="{FF2B5EF4-FFF2-40B4-BE49-F238E27FC236}">
                    <a16:creationId xmlns:a16="http://schemas.microsoft.com/office/drawing/2014/main" id="{403C5B2D-351B-A52C-D8AC-92DF9087A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" y="814"/>
                <a:ext cx="9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 u="sng">
                    <a:cs typeface="Times New Roman" panose="02020603050405020304" pitchFamily="18" charset="0"/>
                  </a:rPr>
                  <a:t>example</a:t>
                </a:r>
                <a:endParaRPr lang="en-US" altLang="en-US" sz="2000">
                  <a:cs typeface="Times New Roman" panose="02020603050405020304" pitchFamily="18" charset="0"/>
                </a:endParaRPr>
              </a:p>
            </p:txBody>
          </p:sp>
          <p:sp>
            <p:nvSpPr>
              <p:cNvPr id="32824" name="Rectangle 108">
                <a:extLst>
                  <a:ext uri="{FF2B5EF4-FFF2-40B4-BE49-F238E27FC236}">
                    <a16:creationId xmlns:a16="http://schemas.microsoft.com/office/drawing/2014/main" id="{9E74FB35-504A-9AFD-6E5E-6D72C7501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" y="814"/>
                <a:ext cx="11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 i="1"/>
                  <a:t>a</a:t>
                </a:r>
                <a:r>
                  <a:rPr lang="en-US" altLang="en-US" sz="2000"/>
                  <a:t>         </a:t>
                </a:r>
                <a:r>
                  <a:rPr lang="en-US" altLang="en-US" sz="2000" i="1"/>
                  <a:t>b</a:t>
                </a:r>
                <a:r>
                  <a:rPr lang="en-US" altLang="en-US" sz="2000"/>
                  <a:t>        </a:t>
                </a:r>
                <a:r>
                  <a:rPr lang="en-US" altLang="en-US" sz="2000" i="1"/>
                  <a:t>c</a:t>
                </a:r>
              </a:p>
            </p:txBody>
          </p:sp>
        </p:grpSp>
        <p:grpSp>
          <p:nvGrpSpPr>
            <p:cNvPr id="32800" name="Group 75">
              <a:extLst>
                <a:ext uri="{FF2B5EF4-FFF2-40B4-BE49-F238E27FC236}">
                  <a16:creationId xmlns:a16="http://schemas.microsoft.com/office/drawing/2014/main" id="{3574C5F7-9C0D-6E79-FAF8-80BEAC886E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186"/>
              <a:ext cx="1859" cy="1787"/>
              <a:chOff x="3550" y="2186"/>
              <a:chExt cx="1859" cy="1787"/>
            </a:xfrm>
          </p:grpSpPr>
          <p:sp>
            <p:nvSpPr>
              <p:cNvPr id="32801" name="Rectangle 74">
                <a:extLst>
                  <a:ext uri="{FF2B5EF4-FFF2-40B4-BE49-F238E27FC236}">
                    <a16:creationId xmlns:a16="http://schemas.microsoft.com/office/drawing/2014/main" id="{9D587278-5150-1CDD-E55E-BF7CE3775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2798"/>
                <a:ext cx="704" cy="631"/>
              </a:xfrm>
              <a:prstGeom prst="rect">
                <a:avLst/>
              </a:prstGeom>
              <a:solidFill>
                <a:srgbClr val="FD8FA1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802" name="Text Box 46">
                <a:extLst>
                  <a:ext uri="{FF2B5EF4-FFF2-40B4-BE49-F238E27FC236}">
                    <a16:creationId xmlns:a16="http://schemas.microsoft.com/office/drawing/2014/main" id="{AE914782-70FF-BC60-A8D4-A3632ED24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5" y="2186"/>
                <a:ext cx="1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i="1"/>
                  <a:t>z</a:t>
                </a:r>
              </a:p>
            </p:txBody>
          </p:sp>
          <p:sp>
            <p:nvSpPr>
              <p:cNvPr id="32803" name="Line 47">
                <a:extLst>
                  <a:ext uri="{FF2B5EF4-FFF2-40B4-BE49-F238E27FC236}">
                    <a16:creationId xmlns:a16="http://schemas.microsoft.com/office/drawing/2014/main" id="{CF6BDD68-118F-19AF-BCC5-D3CBC6D4B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2397"/>
                <a:ext cx="0" cy="9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04" name="Line 48">
                <a:extLst>
                  <a:ext uri="{FF2B5EF4-FFF2-40B4-BE49-F238E27FC236}">
                    <a16:creationId xmlns:a16="http://schemas.microsoft.com/office/drawing/2014/main" id="{8E20C3F9-FE94-F213-6897-B0F94A8B3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3" y="3323"/>
                <a:ext cx="10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05" name="Line 49">
                <a:extLst>
                  <a:ext uri="{FF2B5EF4-FFF2-40B4-BE49-F238E27FC236}">
                    <a16:creationId xmlns:a16="http://schemas.microsoft.com/office/drawing/2014/main" id="{58CA1081-261A-E3B4-6FE1-EB904A693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323"/>
                <a:ext cx="47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06" name="Text Box 50">
                <a:extLst>
                  <a:ext uri="{FF2B5EF4-FFF2-40B4-BE49-F238E27FC236}">
                    <a16:creationId xmlns:a16="http://schemas.microsoft.com/office/drawing/2014/main" id="{47BDC129-94A8-02E5-D363-5F608D512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0" y="3685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i="1"/>
                  <a:t>x</a:t>
                </a:r>
              </a:p>
            </p:txBody>
          </p:sp>
          <p:sp>
            <p:nvSpPr>
              <p:cNvPr id="32807" name="Text Box 51">
                <a:extLst>
                  <a:ext uri="{FF2B5EF4-FFF2-40B4-BE49-F238E27FC236}">
                    <a16:creationId xmlns:a16="http://schemas.microsoft.com/office/drawing/2014/main" id="{6966326B-82E0-E8C2-6407-668F70DF3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8" y="3201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i="1"/>
                  <a:t>y</a:t>
                </a:r>
              </a:p>
            </p:txBody>
          </p:sp>
          <p:sp>
            <p:nvSpPr>
              <p:cNvPr id="32808" name="Line 52">
                <a:extLst>
                  <a:ext uri="{FF2B5EF4-FFF2-40B4-BE49-F238E27FC236}">
                    <a16:creationId xmlns:a16="http://schemas.microsoft.com/office/drawing/2014/main" id="{10BA15D3-5485-7929-C35C-489278340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6" y="3275"/>
                <a:ext cx="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09" name="Line 53">
                <a:extLst>
                  <a:ext uri="{FF2B5EF4-FFF2-40B4-BE49-F238E27FC236}">
                    <a16:creationId xmlns:a16="http://schemas.microsoft.com/office/drawing/2014/main" id="{8842AE24-905B-4BD0-B083-79BF3245B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2" y="3519"/>
                <a:ext cx="0" cy="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0" name="Line 54">
                <a:extLst>
                  <a:ext uri="{FF2B5EF4-FFF2-40B4-BE49-F238E27FC236}">
                    <a16:creationId xmlns:a16="http://schemas.microsoft.com/office/drawing/2014/main" id="{DD734621-F327-AB2B-3FC6-94ADF16C2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6" y="2684"/>
                <a:ext cx="1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1" name="Line 55">
                <a:extLst>
                  <a:ext uri="{FF2B5EF4-FFF2-40B4-BE49-F238E27FC236}">
                    <a16:creationId xmlns:a16="http://schemas.microsoft.com/office/drawing/2014/main" id="{C1060885-F22A-65E5-5379-37BDDDFFC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678"/>
                <a:ext cx="6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2" name="Line 56">
                <a:extLst>
                  <a:ext uri="{FF2B5EF4-FFF2-40B4-BE49-F238E27FC236}">
                    <a16:creationId xmlns:a16="http://schemas.microsoft.com/office/drawing/2014/main" id="{B764F8EA-034B-5EDE-3424-F1E77D4A1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6" y="2678"/>
                <a:ext cx="0" cy="6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3" name="Line 57">
                <a:extLst>
                  <a:ext uri="{FF2B5EF4-FFF2-40B4-BE49-F238E27FC236}">
                    <a16:creationId xmlns:a16="http://schemas.microsoft.com/office/drawing/2014/main" id="{14CEF2AB-8DD3-EA7D-6862-679B4B3B0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3" y="2684"/>
                <a:ext cx="256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4" name="Line 58">
                <a:extLst>
                  <a:ext uri="{FF2B5EF4-FFF2-40B4-BE49-F238E27FC236}">
                    <a16:creationId xmlns:a16="http://schemas.microsoft.com/office/drawing/2014/main" id="{8091C819-061E-C177-8ADA-4431306C9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8" y="2919"/>
                <a:ext cx="0" cy="6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5" name="Line 59">
                <a:extLst>
                  <a:ext uri="{FF2B5EF4-FFF2-40B4-BE49-F238E27FC236}">
                    <a16:creationId xmlns:a16="http://schemas.microsoft.com/office/drawing/2014/main" id="{AEDD0E49-4713-1A51-1A39-60E35AF94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9" y="3327"/>
                <a:ext cx="249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6" name="Line 60">
                <a:extLst>
                  <a:ext uri="{FF2B5EF4-FFF2-40B4-BE49-F238E27FC236}">
                    <a16:creationId xmlns:a16="http://schemas.microsoft.com/office/drawing/2014/main" id="{BD523631-8498-33CA-9AE1-7DFEF1DB9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8" y="3569"/>
                <a:ext cx="7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7" name="Text Box 61">
                <a:extLst>
                  <a:ext uri="{FF2B5EF4-FFF2-40B4-BE49-F238E27FC236}">
                    <a16:creationId xmlns:a16="http://schemas.microsoft.com/office/drawing/2014/main" id="{3AD708C2-080C-19E7-3445-F2E4AC36A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4" y="338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i="1"/>
                  <a:t>a</a:t>
                </a:r>
              </a:p>
            </p:txBody>
          </p:sp>
          <p:sp>
            <p:nvSpPr>
              <p:cNvPr id="32818" name="Text Box 62">
                <a:extLst>
                  <a:ext uri="{FF2B5EF4-FFF2-40B4-BE49-F238E27FC236}">
                    <a16:creationId xmlns:a16="http://schemas.microsoft.com/office/drawing/2014/main" id="{8189E9B1-3945-7898-42D7-E6B9371B9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0" y="3380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i="1"/>
                  <a:t>b</a:t>
                </a:r>
              </a:p>
            </p:txBody>
          </p:sp>
          <p:sp>
            <p:nvSpPr>
              <p:cNvPr id="32819" name="Text Box 63">
                <a:extLst>
                  <a:ext uri="{FF2B5EF4-FFF2-40B4-BE49-F238E27FC236}">
                    <a16:creationId xmlns:a16="http://schemas.microsoft.com/office/drawing/2014/main" id="{A1B109F2-E3C7-5FB1-9302-88514790B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7" y="2557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i="1"/>
                  <a:t>c</a:t>
                </a:r>
              </a:p>
            </p:txBody>
          </p:sp>
          <p:sp>
            <p:nvSpPr>
              <p:cNvPr id="32820" name="Line 64">
                <a:extLst>
                  <a:ext uri="{FF2B5EF4-FFF2-40B4-BE49-F238E27FC236}">
                    <a16:creationId xmlns:a16="http://schemas.microsoft.com/office/drawing/2014/main" id="{EC6BD726-0108-3367-CF43-04C1AB8FE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2925"/>
                <a:ext cx="6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21" name="Line 65">
                <a:extLst>
                  <a:ext uri="{FF2B5EF4-FFF2-40B4-BE49-F238E27FC236}">
                    <a16:creationId xmlns:a16="http://schemas.microsoft.com/office/drawing/2014/main" id="{10F87263-2E66-F288-FF3F-D6CD4B018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95" y="2682"/>
                <a:ext cx="268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22" name="Line 66">
                <a:extLst>
                  <a:ext uri="{FF2B5EF4-FFF2-40B4-BE49-F238E27FC236}">
                    <a16:creationId xmlns:a16="http://schemas.microsoft.com/office/drawing/2014/main" id="{E999A9C4-7B6B-129C-CB70-6334A855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5" y="2925"/>
                <a:ext cx="0" cy="6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99445" name="Text Box 85">
            <a:extLst>
              <a:ext uri="{FF2B5EF4-FFF2-40B4-BE49-F238E27FC236}">
                <a16:creationId xmlns:a16="http://schemas.microsoft.com/office/drawing/2014/main" id="{D37052E3-89EC-83BF-1EB0-6ADE13A68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1" y="5451476"/>
            <a:ext cx="420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4.     Miller Indices      (200)</a:t>
            </a:r>
          </a:p>
        </p:txBody>
      </p:sp>
      <p:grpSp>
        <p:nvGrpSpPr>
          <p:cNvPr id="6" name="Group 91">
            <a:extLst>
              <a:ext uri="{FF2B5EF4-FFF2-40B4-BE49-F238E27FC236}">
                <a16:creationId xmlns:a16="http://schemas.microsoft.com/office/drawing/2014/main" id="{A1C0EFB9-3568-87D3-A035-6A178A69C702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1598614"/>
            <a:ext cx="4387850" cy="401637"/>
            <a:chOff x="484" y="1031"/>
            <a:chExt cx="2764" cy="253"/>
          </a:xfrm>
        </p:grpSpPr>
        <p:sp>
          <p:nvSpPr>
            <p:cNvPr id="32797" name="Text Box 76">
              <a:extLst>
                <a:ext uri="{FF2B5EF4-FFF2-40B4-BE49-F238E27FC236}">
                  <a16:creationId xmlns:a16="http://schemas.microsoft.com/office/drawing/2014/main" id="{0827262E-F6D5-07E7-451B-A66B00B19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034"/>
              <a:ext cx="14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cs typeface="Times New Roman" panose="02020603050405020304" pitchFamily="18" charset="0"/>
                </a:rPr>
                <a:t>1.     Intercepts</a:t>
              </a:r>
              <a:endParaRPr lang="en-US" altLang="en-U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2798" name="Rectangle 87">
              <a:extLst>
                <a:ext uri="{FF2B5EF4-FFF2-40B4-BE49-F238E27FC236}">
                  <a16:creationId xmlns:a16="http://schemas.microsoft.com/office/drawing/2014/main" id="{09831253-5A0B-DAFC-D820-50C7940CA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1031"/>
              <a:ext cx="11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1         1        </a:t>
              </a:r>
              <a:r>
                <a:rPr lang="en-US" altLang="en-US" sz="2000"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7" name="Group 99">
            <a:extLst>
              <a:ext uri="{FF2B5EF4-FFF2-40B4-BE49-F238E27FC236}">
                <a16:creationId xmlns:a16="http://schemas.microsoft.com/office/drawing/2014/main" id="{65FAEF89-8526-87B0-1167-A1A4DEEA78C8}"/>
              </a:ext>
            </a:extLst>
          </p:cNvPr>
          <p:cNvGrpSpPr>
            <a:grpSpLocks/>
          </p:cNvGrpSpPr>
          <p:nvPr/>
        </p:nvGrpSpPr>
        <p:grpSpPr bwMode="auto">
          <a:xfrm>
            <a:off x="2292351" y="1954214"/>
            <a:ext cx="4513263" cy="725487"/>
            <a:chOff x="484" y="1231"/>
            <a:chExt cx="2843" cy="457"/>
          </a:xfrm>
        </p:grpSpPr>
        <p:sp>
          <p:nvSpPr>
            <p:cNvPr id="32794" name="Text Box 77">
              <a:extLst>
                <a:ext uri="{FF2B5EF4-FFF2-40B4-BE49-F238E27FC236}">
                  <a16:creationId xmlns:a16="http://schemas.microsoft.com/office/drawing/2014/main" id="{FE8FD2A8-2B5E-BCD2-64A2-BE371EA94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243"/>
              <a:ext cx="14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cs typeface="Times New Roman" panose="02020603050405020304" pitchFamily="18" charset="0"/>
                </a:rPr>
                <a:t>2.     Reciprocals</a:t>
              </a:r>
            </a:p>
          </p:txBody>
        </p:sp>
        <p:sp>
          <p:nvSpPr>
            <p:cNvPr id="32795" name="Rectangle 88">
              <a:extLst>
                <a:ext uri="{FF2B5EF4-FFF2-40B4-BE49-F238E27FC236}">
                  <a16:creationId xmlns:a16="http://schemas.microsoft.com/office/drawing/2014/main" id="{B67E26C6-DB19-4C39-F9AD-9CF374B08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1231"/>
              <a:ext cx="12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1/1      1/1     1/</a:t>
              </a:r>
              <a:r>
                <a:rPr lang="en-US" altLang="en-US" sz="2000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2796" name="Rectangle 89">
              <a:extLst>
                <a:ext uri="{FF2B5EF4-FFF2-40B4-BE49-F238E27FC236}">
                  <a16:creationId xmlns:a16="http://schemas.microsoft.com/office/drawing/2014/main" id="{8C2A407D-19FB-56AF-0F83-F205FBF06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438"/>
              <a:ext cx="1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1         1        0</a:t>
              </a:r>
            </a:p>
          </p:txBody>
        </p:sp>
      </p:grpSp>
      <p:grpSp>
        <p:nvGrpSpPr>
          <p:cNvPr id="8" name="Group 112">
            <a:extLst>
              <a:ext uri="{FF2B5EF4-FFF2-40B4-BE49-F238E27FC236}">
                <a16:creationId xmlns:a16="http://schemas.microsoft.com/office/drawing/2014/main" id="{DD9D61BE-9512-22A0-C375-DF6F1DB33221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2568576"/>
            <a:ext cx="4351338" cy="403225"/>
            <a:chOff x="484" y="1618"/>
            <a:chExt cx="2741" cy="254"/>
          </a:xfrm>
        </p:grpSpPr>
        <p:sp>
          <p:nvSpPr>
            <p:cNvPr id="32792" name="Text Box 78">
              <a:extLst>
                <a:ext uri="{FF2B5EF4-FFF2-40B4-BE49-F238E27FC236}">
                  <a16:creationId xmlns:a16="http://schemas.microsoft.com/office/drawing/2014/main" id="{7CDFA820-AA11-9D88-BEE3-983D18D98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618"/>
              <a:ext cx="14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cs typeface="Times New Roman" panose="02020603050405020304" pitchFamily="18" charset="0"/>
                </a:rPr>
                <a:t>3.     Reduction</a:t>
              </a:r>
            </a:p>
          </p:txBody>
        </p:sp>
        <p:sp>
          <p:nvSpPr>
            <p:cNvPr id="32793" name="Rectangle 90">
              <a:extLst>
                <a:ext uri="{FF2B5EF4-FFF2-40B4-BE49-F238E27FC236}">
                  <a16:creationId xmlns:a16="http://schemas.microsoft.com/office/drawing/2014/main" id="{47A3D743-3C11-5966-8472-2E23DB125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622"/>
              <a:ext cx="1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1         1        0</a:t>
              </a:r>
            </a:p>
          </p:txBody>
        </p:sp>
      </p:grpSp>
      <p:grpSp>
        <p:nvGrpSpPr>
          <p:cNvPr id="9" name="Group 100">
            <a:extLst>
              <a:ext uri="{FF2B5EF4-FFF2-40B4-BE49-F238E27FC236}">
                <a16:creationId xmlns:a16="http://schemas.microsoft.com/office/drawing/2014/main" id="{283F41A7-0326-CDDD-7E93-C24A75FC9D60}"/>
              </a:ext>
            </a:extLst>
          </p:cNvPr>
          <p:cNvGrpSpPr>
            <a:grpSpLocks/>
          </p:cNvGrpSpPr>
          <p:nvPr/>
        </p:nvGrpSpPr>
        <p:grpSpPr bwMode="auto">
          <a:xfrm>
            <a:off x="2292351" y="4011614"/>
            <a:ext cx="4348163" cy="401637"/>
            <a:chOff x="484" y="2535"/>
            <a:chExt cx="2739" cy="253"/>
          </a:xfrm>
        </p:grpSpPr>
        <p:sp>
          <p:nvSpPr>
            <p:cNvPr id="32790" name="Text Box 82">
              <a:extLst>
                <a:ext uri="{FF2B5EF4-FFF2-40B4-BE49-F238E27FC236}">
                  <a16:creationId xmlns:a16="http://schemas.microsoft.com/office/drawing/2014/main" id="{2B9D73C6-1D8F-29EA-3EBD-5613804FF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538"/>
              <a:ext cx="13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cs typeface="Times New Roman" panose="02020603050405020304" pitchFamily="18" charset="0"/>
                </a:rPr>
                <a:t>1.     Intercepts</a:t>
              </a:r>
              <a:endParaRPr lang="en-US" altLang="en-U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2791" name="Rectangle 94">
              <a:extLst>
                <a:ext uri="{FF2B5EF4-FFF2-40B4-BE49-F238E27FC236}">
                  <a16:creationId xmlns:a16="http://schemas.microsoft.com/office/drawing/2014/main" id="{D0BE584B-B9D8-7B19-3B8D-2BB54520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2535"/>
              <a:ext cx="1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1/2       </a:t>
              </a:r>
              <a:r>
                <a:rPr lang="en-US" altLang="en-US" sz="2000">
                  <a:sym typeface="Symbol" panose="05050102010706020507" pitchFamily="18" charset="2"/>
                </a:rPr>
                <a:t> </a:t>
              </a:r>
              <a:r>
                <a:rPr lang="en-US" altLang="en-US" sz="2000"/>
                <a:t>      </a:t>
              </a:r>
              <a:r>
                <a:rPr lang="en-US" altLang="en-US" sz="2000"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10" name="Group 101">
            <a:extLst>
              <a:ext uri="{FF2B5EF4-FFF2-40B4-BE49-F238E27FC236}">
                <a16:creationId xmlns:a16="http://schemas.microsoft.com/office/drawing/2014/main" id="{B0DA70BF-19DE-2662-CDC8-D8BF31AAAA06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4354514"/>
            <a:ext cx="4459288" cy="712787"/>
            <a:chOff x="484" y="2743"/>
            <a:chExt cx="2809" cy="449"/>
          </a:xfrm>
        </p:grpSpPr>
        <p:sp>
          <p:nvSpPr>
            <p:cNvPr id="32787" name="Text Box 98">
              <a:extLst>
                <a:ext uri="{FF2B5EF4-FFF2-40B4-BE49-F238E27FC236}">
                  <a16:creationId xmlns:a16="http://schemas.microsoft.com/office/drawing/2014/main" id="{734D9C08-DAC0-983F-4C0E-1EAF605E5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747"/>
              <a:ext cx="14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cs typeface="Times New Roman" panose="02020603050405020304" pitchFamily="18" charset="0"/>
                </a:rPr>
                <a:t>2.     Reciprocals</a:t>
              </a:r>
            </a:p>
          </p:txBody>
        </p:sp>
        <p:sp>
          <p:nvSpPr>
            <p:cNvPr id="32788" name="Rectangle 95">
              <a:extLst>
                <a:ext uri="{FF2B5EF4-FFF2-40B4-BE49-F238E27FC236}">
                  <a16:creationId xmlns:a16="http://schemas.microsoft.com/office/drawing/2014/main" id="{FEA878DC-C76B-0C98-BC40-83B3D05A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2743"/>
              <a:ext cx="1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1/½     1/</a:t>
              </a:r>
              <a:r>
                <a:rPr lang="en-US" altLang="en-US" sz="2000">
                  <a:sym typeface="Symbol" panose="05050102010706020507" pitchFamily="18" charset="2"/>
                </a:rPr>
                <a:t></a:t>
              </a:r>
              <a:r>
                <a:rPr lang="en-US" altLang="en-US" sz="2000"/>
                <a:t>    1/</a:t>
              </a:r>
              <a:r>
                <a:rPr lang="en-US" altLang="en-US" sz="2000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2789" name="Rectangle 96">
              <a:extLst>
                <a:ext uri="{FF2B5EF4-FFF2-40B4-BE49-F238E27FC236}">
                  <a16:creationId xmlns:a16="http://schemas.microsoft.com/office/drawing/2014/main" id="{1F819AFB-65DE-C6DE-16D6-19F54C8E0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2942"/>
              <a:ext cx="11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2        0        </a:t>
              </a:r>
              <a:r>
                <a:rPr lang="en-US" altLang="en-US" sz="1800"/>
                <a:t> </a:t>
              </a:r>
              <a:r>
                <a:rPr lang="en-US" altLang="en-US" sz="2000"/>
                <a:t>0</a:t>
              </a:r>
            </a:p>
          </p:txBody>
        </p:sp>
      </p:grpSp>
      <p:grpSp>
        <p:nvGrpSpPr>
          <p:cNvPr id="11" name="Group 102">
            <a:extLst>
              <a:ext uri="{FF2B5EF4-FFF2-40B4-BE49-F238E27FC236}">
                <a16:creationId xmlns:a16="http://schemas.microsoft.com/office/drawing/2014/main" id="{C77F20BB-E694-3069-2E52-0CA28A1D1C3C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4956176"/>
            <a:ext cx="4338638" cy="403225"/>
            <a:chOff x="484" y="3122"/>
            <a:chExt cx="2733" cy="254"/>
          </a:xfrm>
        </p:grpSpPr>
        <p:sp>
          <p:nvSpPr>
            <p:cNvPr id="32785" name="Text Box 84">
              <a:extLst>
                <a:ext uri="{FF2B5EF4-FFF2-40B4-BE49-F238E27FC236}">
                  <a16:creationId xmlns:a16="http://schemas.microsoft.com/office/drawing/2014/main" id="{D607C39C-E20A-2B15-4526-64ABEFCCD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3122"/>
              <a:ext cx="13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cs typeface="Times New Roman" panose="02020603050405020304" pitchFamily="18" charset="0"/>
                </a:rPr>
                <a:t>3.     Reduction</a:t>
              </a:r>
            </a:p>
          </p:txBody>
        </p:sp>
        <p:sp>
          <p:nvSpPr>
            <p:cNvPr id="32786" name="Rectangle 97">
              <a:extLst>
                <a:ext uri="{FF2B5EF4-FFF2-40B4-BE49-F238E27FC236}">
                  <a16:creationId xmlns:a16="http://schemas.microsoft.com/office/drawing/2014/main" id="{D50F9623-9E9A-35CA-064E-75727CDE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3126"/>
              <a:ext cx="11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2        0        </a:t>
              </a:r>
              <a:r>
                <a:rPr lang="en-US" altLang="en-US" sz="1800"/>
                <a:t> </a:t>
              </a:r>
              <a:r>
                <a:rPr lang="en-US" altLang="en-US" sz="2000"/>
                <a:t>0</a:t>
              </a:r>
            </a:p>
          </p:txBody>
        </p:sp>
      </p:grpSp>
      <p:grpSp>
        <p:nvGrpSpPr>
          <p:cNvPr id="32782" name="Group 105">
            <a:extLst>
              <a:ext uri="{FF2B5EF4-FFF2-40B4-BE49-F238E27FC236}">
                <a16:creationId xmlns:a16="http://schemas.microsoft.com/office/drawing/2014/main" id="{7CEEC425-1A24-F5BB-7805-8B048B23FFCC}"/>
              </a:ext>
            </a:extLst>
          </p:cNvPr>
          <p:cNvGrpSpPr>
            <a:grpSpLocks/>
          </p:cNvGrpSpPr>
          <p:nvPr/>
        </p:nvGrpSpPr>
        <p:grpSpPr bwMode="auto">
          <a:xfrm>
            <a:off x="2292351" y="1292226"/>
            <a:ext cx="4329113" cy="396875"/>
            <a:chOff x="484" y="814"/>
            <a:chExt cx="2727" cy="250"/>
          </a:xfrm>
        </p:grpSpPr>
        <p:sp>
          <p:nvSpPr>
            <p:cNvPr id="32783" name="Text Box 80">
              <a:extLst>
                <a:ext uri="{FF2B5EF4-FFF2-40B4-BE49-F238E27FC236}">
                  <a16:creationId xmlns:a16="http://schemas.microsoft.com/office/drawing/2014/main" id="{DDAF3D48-8C24-9104-4E70-135D6D38A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814"/>
              <a:ext cx="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u="sng">
                  <a:cs typeface="Times New Roman" panose="02020603050405020304" pitchFamily="18" charset="0"/>
                </a:rPr>
                <a:t>example</a:t>
              </a:r>
              <a:endParaRPr lang="en-US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32784" name="Rectangle 104">
              <a:extLst>
                <a:ext uri="{FF2B5EF4-FFF2-40B4-BE49-F238E27FC236}">
                  <a16:creationId xmlns:a16="http://schemas.microsoft.com/office/drawing/2014/main" id="{9379D953-F0A6-56E9-E7CC-273AF5184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814"/>
              <a:ext cx="11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/>
                <a:t>a</a:t>
              </a:r>
              <a:r>
                <a:rPr lang="en-US" altLang="en-US" sz="2000"/>
                <a:t>         </a:t>
              </a:r>
              <a:r>
                <a:rPr lang="en-US" altLang="en-US" sz="2000" i="1"/>
                <a:t>b</a:t>
              </a:r>
              <a:r>
                <a:rPr lang="en-US" altLang="en-US" sz="2000"/>
                <a:t>        </a:t>
              </a:r>
              <a:r>
                <a:rPr lang="en-US" altLang="en-US" sz="2000" i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9" grpId="0" autoUpdateAnimBg="0"/>
      <p:bldP spid="3994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>
            <a:extLst>
              <a:ext uri="{FF2B5EF4-FFF2-40B4-BE49-F238E27FC236}">
                <a16:creationId xmlns:a16="http://schemas.microsoft.com/office/drawing/2014/main" id="{E130C26E-6A32-629F-3C50-F7CC1E83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16</a:t>
            </a:fld>
            <a:endParaRPr lang="en-US" altLang="en-US" sz="1200"/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162C535C-0CDB-E19D-765B-91681F54D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941" y="324993"/>
            <a:ext cx="9163092" cy="677108"/>
          </a:xfrm>
        </p:spPr>
        <p:txBody>
          <a:bodyPr/>
          <a:lstStyle/>
          <a:p>
            <a:r>
              <a:rPr lang="en-US" altLang="en-US" b="0">
                <a:cs typeface="Times New Roman" panose="02020603050405020304" pitchFamily="18" charset="0"/>
              </a:rPr>
              <a:t>Crystallographic Planes</a:t>
            </a:r>
          </a:p>
        </p:txBody>
      </p:sp>
      <p:grpSp>
        <p:nvGrpSpPr>
          <p:cNvPr id="3079" name="Group 76">
            <a:extLst>
              <a:ext uri="{FF2B5EF4-FFF2-40B4-BE49-F238E27FC236}">
                <a16:creationId xmlns:a16="http://schemas.microsoft.com/office/drawing/2014/main" id="{2EBDDABB-112C-6354-F139-90E35926673B}"/>
              </a:ext>
            </a:extLst>
          </p:cNvPr>
          <p:cNvGrpSpPr>
            <a:grpSpLocks/>
          </p:cNvGrpSpPr>
          <p:nvPr/>
        </p:nvGrpSpPr>
        <p:grpSpPr bwMode="auto">
          <a:xfrm>
            <a:off x="7221538" y="2784476"/>
            <a:ext cx="3179762" cy="2862263"/>
            <a:chOff x="3328" y="757"/>
            <a:chExt cx="2003" cy="1803"/>
          </a:xfrm>
        </p:grpSpPr>
        <p:sp>
          <p:nvSpPr>
            <p:cNvPr id="3093" name="Freeform 55">
              <a:extLst>
                <a:ext uri="{FF2B5EF4-FFF2-40B4-BE49-F238E27FC236}">
                  <a16:creationId xmlns:a16="http://schemas.microsoft.com/office/drawing/2014/main" id="{8BED7317-6421-8862-FD26-C22FF0DF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1463"/>
              <a:ext cx="832" cy="567"/>
            </a:xfrm>
            <a:custGeom>
              <a:avLst/>
              <a:gdLst>
                <a:gd name="T0" fmla="*/ 0 w 832"/>
                <a:gd name="T1" fmla="*/ 567 h 567"/>
                <a:gd name="T2" fmla="*/ 137 w 832"/>
                <a:gd name="T3" fmla="*/ 0 h 567"/>
                <a:gd name="T4" fmla="*/ 832 w 832"/>
                <a:gd name="T5" fmla="*/ 448 h 567"/>
                <a:gd name="T6" fmla="*/ 0 w 832"/>
                <a:gd name="T7" fmla="*/ 567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567"/>
                <a:gd name="T14" fmla="*/ 832 w 83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567">
                  <a:moveTo>
                    <a:pt x="0" y="567"/>
                  </a:moveTo>
                  <a:lnTo>
                    <a:pt x="137" y="0"/>
                  </a:lnTo>
                  <a:lnTo>
                    <a:pt x="832" y="448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FD8FA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94" name="Text Box 7">
              <a:extLst>
                <a:ext uri="{FF2B5EF4-FFF2-40B4-BE49-F238E27FC236}">
                  <a16:creationId xmlns:a16="http://schemas.microsoft.com/office/drawing/2014/main" id="{DDE8B689-BB10-16C4-F3E6-BEBFB945D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" y="757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z</a:t>
              </a:r>
            </a:p>
          </p:txBody>
        </p:sp>
        <p:sp>
          <p:nvSpPr>
            <p:cNvPr id="3095" name="Line 8">
              <a:extLst>
                <a:ext uri="{FF2B5EF4-FFF2-40B4-BE49-F238E27FC236}">
                  <a16:creationId xmlns:a16="http://schemas.microsoft.com/office/drawing/2014/main" id="{EF5377DD-961B-1187-EFA8-133F07F74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6" y="984"/>
              <a:ext cx="0" cy="9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6" name="Line 9">
              <a:extLst>
                <a:ext uri="{FF2B5EF4-FFF2-40B4-BE49-F238E27FC236}">
                  <a16:creationId xmlns:a16="http://schemas.microsoft.com/office/drawing/2014/main" id="{17C3ABFC-CE59-0745-EE86-5145F45A1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3" y="1910"/>
              <a:ext cx="10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7" name="Line 10">
              <a:extLst>
                <a:ext uri="{FF2B5EF4-FFF2-40B4-BE49-F238E27FC236}">
                  <a16:creationId xmlns:a16="http://schemas.microsoft.com/office/drawing/2014/main" id="{36C109C0-B63D-ACF5-AD60-AA487366B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3" y="1910"/>
              <a:ext cx="470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8" name="Text Box 11">
              <a:extLst>
                <a:ext uri="{FF2B5EF4-FFF2-40B4-BE49-F238E27FC236}">
                  <a16:creationId xmlns:a16="http://schemas.microsoft.com/office/drawing/2014/main" id="{90C74D31-88EE-4941-88E9-6D273F191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2272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x</a:t>
              </a:r>
            </a:p>
          </p:txBody>
        </p:sp>
        <p:sp>
          <p:nvSpPr>
            <p:cNvPr id="3099" name="Text Box 12">
              <a:extLst>
                <a:ext uri="{FF2B5EF4-FFF2-40B4-BE49-F238E27FC236}">
                  <a16:creationId xmlns:a16="http://schemas.microsoft.com/office/drawing/2014/main" id="{02E6F6BC-82A3-739A-A71A-AA956367C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" y="1788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y</a:t>
              </a:r>
            </a:p>
          </p:txBody>
        </p:sp>
        <p:sp>
          <p:nvSpPr>
            <p:cNvPr id="3100" name="Line 13">
              <a:extLst>
                <a:ext uri="{FF2B5EF4-FFF2-40B4-BE49-F238E27FC236}">
                  <a16:creationId xmlns:a16="http://schemas.microsoft.com/office/drawing/2014/main" id="{C8F41365-1D85-4527-1D1D-C64664398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" y="1862"/>
              <a:ext cx="0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1" name="Line 14">
              <a:extLst>
                <a:ext uri="{FF2B5EF4-FFF2-40B4-BE49-F238E27FC236}">
                  <a16:creationId xmlns:a16="http://schemas.microsoft.com/office/drawing/2014/main" id="{5C359065-0648-2E38-F370-6AE032006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" y="2106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2" name="Line 15">
              <a:extLst>
                <a:ext uri="{FF2B5EF4-FFF2-40B4-BE49-F238E27FC236}">
                  <a16:creationId xmlns:a16="http://schemas.microsoft.com/office/drawing/2014/main" id="{92F4BF5E-3F22-F396-98C6-C6C66E14A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1271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3" name="Line 16">
              <a:extLst>
                <a:ext uri="{FF2B5EF4-FFF2-40B4-BE49-F238E27FC236}">
                  <a16:creationId xmlns:a16="http://schemas.microsoft.com/office/drawing/2014/main" id="{233A57B2-63D6-1CDD-7F97-85D21871A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1265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4" name="Line 17">
              <a:extLst>
                <a:ext uri="{FF2B5EF4-FFF2-40B4-BE49-F238E27FC236}">
                  <a16:creationId xmlns:a16="http://schemas.microsoft.com/office/drawing/2014/main" id="{4779FEA5-F9E5-F9C9-7167-1322C963F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" y="1265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5" name="Line 18">
              <a:extLst>
                <a:ext uri="{FF2B5EF4-FFF2-40B4-BE49-F238E27FC236}">
                  <a16:creationId xmlns:a16="http://schemas.microsoft.com/office/drawing/2014/main" id="{3D54CB3D-38D8-F095-C0C3-882F80CFE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1271"/>
              <a:ext cx="25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6" name="Line 19">
              <a:extLst>
                <a:ext uri="{FF2B5EF4-FFF2-40B4-BE49-F238E27FC236}">
                  <a16:creationId xmlns:a16="http://schemas.microsoft.com/office/drawing/2014/main" id="{70243D23-B95B-7CA8-65F1-B9C026371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8" y="1506"/>
              <a:ext cx="0" cy="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7" name="Line 20">
              <a:extLst>
                <a:ext uri="{FF2B5EF4-FFF2-40B4-BE49-F238E27FC236}">
                  <a16:creationId xmlns:a16="http://schemas.microsoft.com/office/drawing/2014/main" id="{C38BEC84-80A6-2A87-B10D-6FD12D2D1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9" y="1914"/>
              <a:ext cx="249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8" name="Line 21">
              <a:extLst>
                <a:ext uri="{FF2B5EF4-FFF2-40B4-BE49-F238E27FC236}">
                  <a16:creationId xmlns:a16="http://schemas.microsoft.com/office/drawing/2014/main" id="{B3B261E8-2F3D-BA1D-DC8F-B1484D160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156"/>
              <a:ext cx="7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9" name="Text Box 22">
              <a:extLst>
                <a:ext uri="{FF2B5EF4-FFF2-40B4-BE49-F238E27FC236}">
                  <a16:creationId xmlns:a16="http://schemas.microsoft.com/office/drawing/2014/main" id="{9492B844-B6C8-294A-D0E2-D1F1A7D82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969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a</a:t>
              </a:r>
            </a:p>
          </p:txBody>
        </p:sp>
        <p:sp>
          <p:nvSpPr>
            <p:cNvPr id="3110" name="Text Box 23">
              <a:extLst>
                <a:ext uri="{FF2B5EF4-FFF2-40B4-BE49-F238E27FC236}">
                  <a16:creationId xmlns:a16="http://schemas.microsoft.com/office/drawing/2014/main" id="{15BFBE9C-3284-1D9E-EA92-716298F70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1967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b</a:t>
              </a:r>
            </a:p>
          </p:txBody>
        </p:sp>
        <p:sp>
          <p:nvSpPr>
            <p:cNvPr id="3111" name="Text Box 24">
              <a:extLst>
                <a:ext uri="{FF2B5EF4-FFF2-40B4-BE49-F238E27FC236}">
                  <a16:creationId xmlns:a16="http://schemas.microsoft.com/office/drawing/2014/main" id="{742916E0-6F87-BA93-8103-20DA60534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" y="11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1"/>
                <a:t>c</a:t>
              </a:r>
            </a:p>
          </p:txBody>
        </p:sp>
        <p:sp>
          <p:nvSpPr>
            <p:cNvPr id="3112" name="Line 25">
              <a:extLst>
                <a:ext uri="{FF2B5EF4-FFF2-40B4-BE49-F238E27FC236}">
                  <a16:creationId xmlns:a16="http://schemas.microsoft.com/office/drawing/2014/main" id="{5F7AC314-7335-4580-FBFA-5E41B930F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512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3" name="Line 26">
              <a:extLst>
                <a:ext uri="{FF2B5EF4-FFF2-40B4-BE49-F238E27FC236}">
                  <a16:creationId xmlns:a16="http://schemas.microsoft.com/office/drawing/2014/main" id="{30474648-D8DD-035C-98EA-2F979C241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5" y="1269"/>
              <a:ext cx="268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4" name="Line 27">
              <a:extLst>
                <a:ext uri="{FF2B5EF4-FFF2-40B4-BE49-F238E27FC236}">
                  <a16:creationId xmlns:a16="http://schemas.microsoft.com/office/drawing/2014/main" id="{8D4A7CAE-DD4A-F53C-ADED-36550B02D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5" y="1512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3074" name="Object 52">
              <a:extLst>
                <a:ext uri="{FF2B5EF4-FFF2-40B4-BE49-F238E27FC236}">
                  <a16:creationId xmlns:a16="http://schemas.microsoft.com/office/drawing/2014/main" id="{02BD8F1B-3883-AD52-4D17-40B551C9D5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6" y="1411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120" imgH="114120" progId="Equation.3">
                    <p:embed/>
                  </p:oleObj>
                </mc:Choice>
                <mc:Fallback>
                  <p:oleObj name="Equation" r:id="rId3" imgW="114120" imgH="114120" progId="Equation.3">
                    <p:embed/>
                    <p:pic>
                      <p:nvPicPr>
                        <p:cNvPr id="3074" name="Object 52">
                          <a:extLst>
                            <a:ext uri="{FF2B5EF4-FFF2-40B4-BE49-F238E27FC236}">
                              <a16:creationId xmlns:a16="http://schemas.microsoft.com/office/drawing/2014/main" id="{02BD8F1B-3883-AD52-4D17-40B551C9D5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1411"/>
                          <a:ext cx="108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53">
              <a:extLst>
                <a:ext uri="{FF2B5EF4-FFF2-40B4-BE49-F238E27FC236}">
                  <a16:creationId xmlns:a16="http://schemas.microsoft.com/office/drawing/2014/main" id="{6D65B2B2-6EDA-405D-8542-932F7E9386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4" y="1974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120" imgH="114120" progId="Equation.3">
                    <p:embed/>
                  </p:oleObj>
                </mc:Choice>
                <mc:Fallback>
                  <p:oleObj name="Equation" r:id="rId5" imgW="114120" imgH="114120" progId="Equation.3">
                    <p:embed/>
                    <p:pic>
                      <p:nvPicPr>
                        <p:cNvPr id="3075" name="Object 53">
                          <a:extLst>
                            <a:ext uri="{FF2B5EF4-FFF2-40B4-BE49-F238E27FC236}">
                              <a16:creationId xmlns:a16="http://schemas.microsoft.com/office/drawing/2014/main" id="{6D65B2B2-6EDA-405D-8542-932F7E9386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974"/>
                          <a:ext cx="108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54">
              <a:extLst>
                <a:ext uri="{FF2B5EF4-FFF2-40B4-BE49-F238E27FC236}">
                  <a16:creationId xmlns:a16="http://schemas.microsoft.com/office/drawing/2014/main" id="{0A455058-5211-EF14-A812-AD0DEC3262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7" y="1846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14120" progId="Equation.3">
                    <p:embed/>
                  </p:oleObj>
                </mc:Choice>
                <mc:Fallback>
                  <p:oleObj name="Equation" r:id="rId6" imgW="114120" imgH="114120" progId="Equation.3">
                    <p:embed/>
                    <p:pic>
                      <p:nvPicPr>
                        <p:cNvPr id="3076" name="Object 54">
                          <a:extLst>
                            <a:ext uri="{FF2B5EF4-FFF2-40B4-BE49-F238E27FC236}">
                              <a16:creationId xmlns:a16="http://schemas.microsoft.com/office/drawing/2014/main" id="{0A455058-5211-EF14-A812-AD0DEC3262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" y="1846"/>
                          <a:ext cx="108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0448" name="Text Box 64">
            <a:extLst>
              <a:ext uri="{FF2B5EF4-FFF2-40B4-BE49-F238E27FC236}">
                <a16:creationId xmlns:a16="http://schemas.microsoft.com/office/drawing/2014/main" id="{F610D122-CC42-E4FD-42E0-2D86E14C9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3746500"/>
            <a:ext cx="4208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4.     Miller Indices      (634)</a:t>
            </a:r>
          </a:p>
        </p:txBody>
      </p:sp>
      <p:sp>
        <p:nvSpPr>
          <p:cNvPr id="3081" name="Text Box 65">
            <a:extLst>
              <a:ext uri="{FF2B5EF4-FFF2-40B4-BE49-F238E27FC236}">
                <a16:creationId xmlns:a16="http://schemas.microsoft.com/office/drawing/2014/main" id="{6EEB9177-A56E-691B-D52D-80DD77F9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1668463"/>
            <a:ext cx="473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>
                <a:cs typeface="Times New Roman" panose="02020603050405020304" pitchFamily="18" charset="0"/>
              </a:rPr>
              <a:t>example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grpSp>
        <p:nvGrpSpPr>
          <p:cNvPr id="3" name="Group 77">
            <a:extLst>
              <a:ext uri="{FF2B5EF4-FFF2-40B4-BE49-F238E27FC236}">
                <a16:creationId xmlns:a16="http://schemas.microsoft.com/office/drawing/2014/main" id="{FC39A09C-D4D5-FBFA-67CB-83B8BB2CBD9D}"/>
              </a:ext>
            </a:extLst>
          </p:cNvPr>
          <p:cNvGrpSpPr>
            <a:grpSpLocks/>
          </p:cNvGrpSpPr>
          <p:nvPr/>
        </p:nvGrpSpPr>
        <p:grpSpPr bwMode="auto">
          <a:xfrm>
            <a:off x="1930400" y="2019300"/>
            <a:ext cx="5143500" cy="458788"/>
            <a:chOff x="256" y="1272"/>
            <a:chExt cx="3240" cy="289"/>
          </a:xfrm>
        </p:grpSpPr>
        <p:sp>
          <p:nvSpPr>
            <p:cNvPr id="3091" name="Text Box 61">
              <a:extLst>
                <a:ext uri="{FF2B5EF4-FFF2-40B4-BE49-F238E27FC236}">
                  <a16:creationId xmlns:a16="http://schemas.microsoft.com/office/drawing/2014/main" id="{CB666008-76A0-AA66-E5CD-B513F5BE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" y="1273"/>
              <a:ext cx="16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cs typeface="Times New Roman" panose="02020603050405020304" pitchFamily="18" charset="0"/>
                </a:rPr>
                <a:t>1.     Intercepts</a:t>
              </a:r>
              <a:endParaRPr lang="en-US" altLang="en-US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092" name="Rectangle 70">
              <a:extLst>
                <a:ext uri="{FF2B5EF4-FFF2-40B4-BE49-F238E27FC236}">
                  <a16:creationId xmlns:a16="http://schemas.microsoft.com/office/drawing/2014/main" id="{38A33F8E-E4FA-521A-D02B-9452667D4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1272"/>
              <a:ext cx="1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1/2     </a:t>
              </a:r>
              <a:r>
                <a:rPr lang="en-US" altLang="en-US" sz="1000"/>
                <a:t> </a:t>
              </a:r>
              <a:r>
                <a:rPr lang="en-US" altLang="en-US"/>
                <a:t>  1      </a:t>
              </a:r>
              <a:r>
                <a:rPr lang="en-US" altLang="en-US" sz="1200"/>
                <a:t> </a:t>
              </a:r>
              <a:r>
                <a:rPr lang="en-US" altLang="en-US">
                  <a:sym typeface="Symbol" panose="05050102010706020507" pitchFamily="18" charset="2"/>
                </a:rPr>
                <a:t>3/4</a:t>
              </a:r>
            </a:p>
          </p:txBody>
        </p:sp>
      </p:grpSp>
      <p:sp>
        <p:nvSpPr>
          <p:cNvPr id="3083" name="Rectangle 71">
            <a:extLst>
              <a:ext uri="{FF2B5EF4-FFF2-40B4-BE49-F238E27FC236}">
                <a16:creationId xmlns:a16="http://schemas.microsoft.com/office/drawing/2014/main" id="{C112925B-FD79-AFE7-E710-0A5FD3BC9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1676400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a         b        c</a:t>
            </a:r>
          </a:p>
        </p:txBody>
      </p:sp>
      <p:grpSp>
        <p:nvGrpSpPr>
          <p:cNvPr id="4" name="Group 78">
            <a:extLst>
              <a:ext uri="{FF2B5EF4-FFF2-40B4-BE49-F238E27FC236}">
                <a16:creationId xmlns:a16="http://schemas.microsoft.com/office/drawing/2014/main" id="{2D17E118-2715-BC7B-8219-7ED9A8EFEB5D}"/>
              </a:ext>
            </a:extLst>
          </p:cNvPr>
          <p:cNvGrpSpPr>
            <a:grpSpLocks/>
          </p:cNvGrpSpPr>
          <p:nvPr/>
        </p:nvGrpSpPr>
        <p:grpSpPr bwMode="auto">
          <a:xfrm>
            <a:off x="1930400" y="2374900"/>
            <a:ext cx="5214938" cy="850900"/>
            <a:chOff x="256" y="1496"/>
            <a:chExt cx="3285" cy="536"/>
          </a:xfrm>
        </p:grpSpPr>
        <p:sp>
          <p:nvSpPr>
            <p:cNvPr id="3088" name="Text Box 62">
              <a:extLst>
                <a:ext uri="{FF2B5EF4-FFF2-40B4-BE49-F238E27FC236}">
                  <a16:creationId xmlns:a16="http://schemas.microsoft.com/office/drawing/2014/main" id="{A1DA2E11-456F-8223-E272-3E7D2B5AE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" y="1508"/>
              <a:ext cx="15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cs typeface="Times New Roman" panose="02020603050405020304" pitchFamily="18" charset="0"/>
                </a:rPr>
                <a:t>2.     Reciprocals</a:t>
              </a:r>
            </a:p>
          </p:txBody>
        </p:sp>
        <p:sp>
          <p:nvSpPr>
            <p:cNvPr id="3089" name="Rectangle 72">
              <a:extLst>
                <a:ext uri="{FF2B5EF4-FFF2-40B4-BE49-F238E27FC236}">
                  <a16:creationId xmlns:a16="http://schemas.microsoft.com/office/drawing/2014/main" id="{3872B4CE-4922-2AC4-7B3A-89F38C45B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1496"/>
              <a:ext cx="15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1/½     1/1     1/¾</a:t>
              </a:r>
            </a:p>
          </p:txBody>
        </p:sp>
        <p:sp>
          <p:nvSpPr>
            <p:cNvPr id="3090" name="Rectangle 73">
              <a:extLst>
                <a:ext uri="{FF2B5EF4-FFF2-40B4-BE49-F238E27FC236}">
                  <a16:creationId xmlns:a16="http://schemas.microsoft.com/office/drawing/2014/main" id="{3B3D1CA9-FE1A-8602-13FD-51360BBDC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1744"/>
              <a:ext cx="1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	1      </a:t>
              </a:r>
              <a:r>
                <a:rPr lang="en-US" altLang="en-US" sz="600"/>
                <a:t> </a:t>
              </a:r>
              <a:r>
                <a:rPr lang="en-US" altLang="en-US"/>
                <a:t>4/3</a:t>
              </a:r>
            </a:p>
          </p:txBody>
        </p:sp>
      </p:grpSp>
      <p:grpSp>
        <p:nvGrpSpPr>
          <p:cNvPr id="5" name="Group 98">
            <a:extLst>
              <a:ext uri="{FF2B5EF4-FFF2-40B4-BE49-F238E27FC236}">
                <a16:creationId xmlns:a16="http://schemas.microsoft.com/office/drawing/2014/main" id="{5F580A40-606B-6DBE-E528-B976382433F8}"/>
              </a:ext>
            </a:extLst>
          </p:cNvPr>
          <p:cNvGrpSpPr>
            <a:grpSpLocks/>
          </p:cNvGrpSpPr>
          <p:nvPr/>
        </p:nvGrpSpPr>
        <p:grpSpPr bwMode="auto">
          <a:xfrm>
            <a:off x="1930401" y="3190876"/>
            <a:ext cx="5038725" cy="466725"/>
            <a:chOff x="256" y="2010"/>
            <a:chExt cx="3174" cy="294"/>
          </a:xfrm>
        </p:grpSpPr>
        <p:sp>
          <p:nvSpPr>
            <p:cNvPr id="3086" name="Text Box 63">
              <a:extLst>
                <a:ext uri="{FF2B5EF4-FFF2-40B4-BE49-F238E27FC236}">
                  <a16:creationId xmlns:a16="http://schemas.microsoft.com/office/drawing/2014/main" id="{88AEE420-0B8B-88B0-840E-91A300705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" y="2010"/>
              <a:ext cx="16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cs typeface="Times New Roman" panose="02020603050405020304" pitchFamily="18" charset="0"/>
                </a:rPr>
                <a:t>3.     Reduction</a:t>
              </a:r>
            </a:p>
          </p:txBody>
        </p:sp>
        <p:sp>
          <p:nvSpPr>
            <p:cNvPr id="3087" name="Rectangle 75">
              <a:extLst>
                <a:ext uri="{FF2B5EF4-FFF2-40B4-BE49-F238E27FC236}">
                  <a16:creationId xmlns:a16="http://schemas.microsoft.com/office/drawing/2014/main" id="{C17AE240-5B26-AE01-2C41-9F783638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016"/>
              <a:ext cx="1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6	3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4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2">
            <a:extLst>
              <a:ext uri="{FF2B5EF4-FFF2-40B4-BE49-F238E27FC236}">
                <a16:creationId xmlns:a16="http://schemas.microsoft.com/office/drawing/2014/main" id="{185B31EC-5723-0F2B-3087-4780C402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01000" y="6357938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C3ABF2B-642E-43A9-A444-43DC5C5FB2B9}" type="slidenum">
              <a:rPr lang="en-US" altLang="en-US" smtClean="0"/>
              <a:pPr/>
              <a:t>17</a:t>
            </a:fld>
            <a:endParaRPr lang="en-US" altLang="en-US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883" name="Picture 2">
            <a:extLst>
              <a:ext uri="{FF2B5EF4-FFF2-40B4-BE49-F238E27FC236}">
                <a16:creationId xmlns:a16="http://schemas.microsoft.com/office/drawing/2014/main" id="{F92D275C-D5A7-4300-108B-C26728D4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32959" r="18555" b="37012"/>
          <a:stretch>
            <a:fillRect/>
          </a:stretch>
        </p:blipFill>
        <p:spPr bwMode="auto">
          <a:xfrm>
            <a:off x="1809751" y="2071688"/>
            <a:ext cx="8501063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7">
            <a:extLst>
              <a:ext uri="{FF2B5EF4-FFF2-40B4-BE49-F238E27FC236}">
                <a16:creationId xmlns:a16="http://schemas.microsoft.com/office/drawing/2014/main" id="{84309E52-1976-68AB-6698-2F911C27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22885" name="Picture 26">
            <a:extLst>
              <a:ext uri="{FF2B5EF4-FFF2-40B4-BE49-F238E27FC236}">
                <a16:creationId xmlns:a16="http://schemas.microsoft.com/office/drawing/2014/main" id="{6A3A9565-5BC0-3E60-2525-CF6D01C19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6" name="Rectangle 15">
            <a:extLst>
              <a:ext uri="{FF2B5EF4-FFF2-40B4-BE49-F238E27FC236}">
                <a16:creationId xmlns:a16="http://schemas.microsoft.com/office/drawing/2014/main" id="{2096A029-07C0-F3D2-CDA4-ECCA474D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40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Crystallographic Planes continue.....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3300" u="sng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Cubic Crystal system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6CAC3C05-325F-0A68-975E-496E174C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18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2620F14-F6A4-0E35-E21B-935288769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941" y="324993"/>
            <a:ext cx="9163092" cy="677108"/>
          </a:xfrm>
        </p:spPr>
        <p:txBody>
          <a:bodyPr/>
          <a:lstStyle/>
          <a:p>
            <a:r>
              <a:rPr lang="en-US" altLang="en-US" b="0"/>
              <a:t>Family of </a:t>
            </a:r>
            <a:r>
              <a:rPr lang="en-US" altLang="en-US" b="0" u="sng"/>
              <a:t>Planes</a:t>
            </a:r>
          </a:p>
        </p:txBody>
      </p:sp>
      <p:sp>
        <p:nvSpPr>
          <p:cNvPr id="33796" name="Content Placeholder 4">
            <a:extLst>
              <a:ext uri="{FF2B5EF4-FFF2-40B4-BE49-F238E27FC236}">
                <a16:creationId xmlns:a16="http://schemas.microsoft.com/office/drawing/2014/main" id="{8FDF7BDC-6002-F251-A63B-F501F7B7E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26" y="1333500"/>
            <a:ext cx="8905874" cy="3508653"/>
          </a:xfrm>
        </p:spPr>
        <p:txBody>
          <a:bodyPr/>
          <a:lstStyle/>
          <a:p>
            <a:r>
              <a:rPr lang="en-US" altLang="en-US" dirty="0"/>
              <a:t>Planes that are </a:t>
            </a:r>
            <a:r>
              <a:rPr lang="en-US" altLang="en-US" dirty="0" err="1">
                <a:solidFill>
                  <a:srgbClr val="00B0F0"/>
                </a:solidFill>
              </a:rPr>
              <a:t>crystallographically</a:t>
            </a:r>
            <a:r>
              <a:rPr lang="en-US" altLang="en-US" dirty="0">
                <a:solidFill>
                  <a:srgbClr val="00B0F0"/>
                </a:solidFill>
              </a:rPr>
              <a:t> equivalent </a:t>
            </a:r>
            <a:r>
              <a:rPr lang="en-US" altLang="en-US" dirty="0"/>
              <a:t>have the same </a:t>
            </a:r>
            <a:r>
              <a:rPr lang="en-US" altLang="en-US" u="sng" dirty="0">
                <a:solidFill>
                  <a:srgbClr val="00B0F0"/>
                </a:solidFill>
              </a:rPr>
              <a:t>atomic packing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Also, in cubic systems only, planes having the same indices, regardless of order and sign, are equivalent.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Ex: {111} </a:t>
            </a:r>
          </a:p>
          <a:p>
            <a:pPr>
              <a:spcBef>
                <a:spcPct val="0"/>
              </a:spcBef>
            </a:pPr>
            <a:endParaRPr lang="en-US" altLang="en-US" sz="2400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800" dirty="0"/>
              <a:t>= (111), (111), (111), (111), (111), (111), (111), (111)</a:t>
            </a:r>
          </a:p>
        </p:txBody>
      </p:sp>
      <p:grpSp>
        <p:nvGrpSpPr>
          <p:cNvPr id="2" name="Group 96">
            <a:extLst>
              <a:ext uri="{FF2B5EF4-FFF2-40B4-BE49-F238E27FC236}">
                <a16:creationId xmlns:a16="http://schemas.microsoft.com/office/drawing/2014/main" id="{7C8C6BBF-A1D6-DE93-DCD5-ECE3D53BD56C}"/>
              </a:ext>
            </a:extLst>
          </p:cNvPr>
          <p:cNvGrpSpPr>
            <a:grpSpLocks/>
          </p:cNvGrpSpPr>
          <p:nvPr/>
        </p:nvGrpSpPr>
        <p:grpSpPr bwMode="auto">
          <a:xfrm>
            <a:off x="1781175" y="5676900"/>
            <a:ext cx="8401050" cy="533400"/>
            <a:chOff x="657" y="3618"/>
            <a:chExt cx="4413" cy="336"/>
          </a:xfrm>
        </p:grpSpPr>
        <p:grpSp>
          <p:nvGrpSpPr>
            <p:cNvPr id="33811" name="Group 92">
              <a:extLst>
                <a:ext uri="{FF2B5EF4-FFF2-40B4-BE49-F238E27FC236}">
                  <a16:creationId xmlns:a16="http://schemas.microsoft.com/office/drawing/2014/main" id="{8E8AD79D-AB30-6F5E-46E1-CA52F7CD0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1" y="3624"/>
              <a:ext cx="539" cy="330"/>
              <a:chOff x="3971" y="3624"/>
              <a:chExt cx="539" cy="330"/>
            </a:xfrm>
          </p:grpSpPr>
          <p:sp>
            <p:nvSpPr>
              <p:cNvPr id="33821" name="Line 93">
                <a:extLst>
                  <a:ext uri="{FF2B5EF4-FFF2-40B4-BE49-F238E27FC236}">
                    <a16:creationId xmlns:a16="http://schemas.microsoft.com/office/drawing/2014/main" id="{0603D913-567F-5B92-B0FE-DD1EAE51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5" y="367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22" name="Rectangle 94">
                <a:extLst>
                  <a:ext uri="{FF2B5EF4-FFF2-40B4-BE49-F238E27FC236}">
                    <a16:creationId xmlns:a16="http://schemas.microsoft.com/office/drawing/2014/main" id="{9809CCD1-399A-A367-4605-8DC0EEEFE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3624"/>
                <a:ext cx="53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/>
                  <a:t>(001)</a:t>
                </a:r>
              </a:p>
            </p:txBody>
          </p:sp>
        </p:grpSp>
        <p:sp>
          <p:nvSpPr>
            <p:cNvPr id="33812" name="Rectangle 81">
              <a:extLst>
                <a:ext uri="{FF2B5EF4-FFF2-40B4-BE49-F238E27FC236}">
                  <a16:creationId xmlns:a16="http://schemas.microsoft.com/office/drawing/2014/main" id="{287301C3-4CCC-A0FB-768C-7EDE5E5F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3624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/>
                <a:t>(010),</a:t>
              </a:r>
            </a:p>
          </p:txBody>
        </p:sp>
        <p:grpSp>
          <p:nvGrpSpPr>
            <p:cNvPr id="33813" name="Group 85">
              <a:extLst>
                <a:ext uri="{FF2B5EF4-FFF2-40B4-BE49-F238E27FC236}">
                  <a16:creationId xmlns:a16="http://schemas.microsoft.com/office/drawing/2014/main" id="{354BAA0A-459F-C05B-B279-D026C675A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3624"/>
              <a:ext cx="591" cy="330"/>
              <a:chOff x="3419" y="3624"/>
              <a:chExt cx="591" cy="330"/>
            </a:xfrm>
          </p:grpSpPr>
          <p:sp>
            <p:nvSpPr>
              <p:cNvPr id="33819" name="Line 57">
                <a:extLst>
                  <a:ext uri="{FF2B5EF4-FFF2-40B4-BE49-F238E27FC236}">
                    <a16:creationId xmlns:a16="http://schemas.microsoft.com/office/drawing/2014/main" id="{A04E6680-D2DC-0D25-F628-E7E7E845B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4" y="366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20" name="Rectangle 82">
                <a:extLst>
                  <a:ext uri="{FF2B5EF4-FFF2-40B4-BE49-F238E27FC236}">
                    <a16:creationId xmlns:a16="http://schemas.microsoft.com/office/drawing/2014/main" id="{BD5BBBA5-289D-BABC-BBAB-03861F63D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3624"/>
                <a:ext cx="59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/>
                  <a:t>(100),</a:t>
                </a:r>
              </a:p>
            </p:txBody>
          </p:sp>
        </p:grpSp>
        <p:grpSp>
          <p:nvGrpSpPr>
            <p:cNvPr id="33814" name="Group 87">
              <a:extLst>
                <a:ext uri="{FF2B5EF4-FFF2-40B4-BE49-F238E27FC236}">
                  <a16:creationId xmlns:a16="http://schemas.microsoft.com/office/drawing/2014/main" id="{C91AE2EA-D414-73A1-EFE8-B4CAD6F82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4" y="3624"/>
              <a:ext cx="591" cy="330"/>
              <a:chOff x="4534" y="3624"/>
              <a:chExt cx="591" cy="330"/>
            </a:xfrm>
          </p:grpSpPr>
          <p:sp>
            <p:nvSpPr>
              <p:cNvPr id="33817" name="Line 59">
                <a:extLst>
                  <a:ext uri="{FF2B5EF4-FFF2-40B4-BE49-F238E27FC236}">
                    <a16:creationId xmlns:a16="http://schemas.microsoft.com/office/drawing/2014/main" id="{6DD5B94D-C185-7CCE-D5C4-FA6B48B55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4" y="367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18" name="Rectangle 84">
                <a:extLst>
                  <a:ext uri="{FF2B5EF4-FFF2-40B4-BE49-F238E27FC236}">
                    <a16:creationId xmlns:a16="http://schemas.microsoft.com/office/drawing/2014/main" id="{40F07A6A-B8FE-68B0-2565-6F32788C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4" y="3624"/>
                <a:ext cx="59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/>
                  <a:t>(010),</a:t>
                </a:r>
              </a:p>
            </p:txBody>
          </p:sp>
        </p:grpSp>
        <p:sp>
          <p:nvSpPr>
            <p:cNvPr id="33815" name="Rectangle 89">
              <a:extLst>
                <a:ext uri="{FF2B5EF4-FFF2-40B4-BE49-F238E27FC236}">
                  <a16:creationId xmlns:a16="http://schemas.microsoft.com/office/drawing/2014/main" id="{3D7902D9-033C-B8D5-76BF-C19DBCDB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3624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/>
                <a:t>(001),</a:t>
              </a:r>
            </a:p>
          </p:txBody>
        </p:sp>
        <p:sp>
          <p:nvSpPr>
            <p:cNvPr id="33816" name="Rectangle 95">
              <a:extLst>
                <a:ext uri="{FF2B5EF4-FFF2-40B4-BE49-F238E27FC236}">
                  <a16:creationId xmlns:a16="http://schemas.microsoft.com/office/drawing/2014/main" id="{775DF6A0-BB46-E787-A4DD-A22AE258A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618"/>
              <a:ext cx="16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/>
                <a:t>Ex:   {100} = (100),</a:t>
              </a:r>
            </a:p>
          </p:txBody>
        </p:sp>
      </p:grpSp>
      <p:grpSp>
        <p:nvGrpSpPr>
          <p:cNvPr id="33798" name="Group 45">
            <a:extLst>
              <a:ext uri="{FF2B5EF4-FFF2-40B4-BE49-F238E27FC236}">
                <a16:creationId xmlns:a16="http://schemas.microsoft.com/office/drawing/2014/main" id="{F01CE88F-ECF4-2567-F3A8-D3A7A6A1CD82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4048125"/>
            <a:ext cx="5905500" cy="447675"/>
            <a:chOff x="2390776" y="4686300"/>
            <a:chExt cx="5905500" cy="447735"/>
          </a:xfrm>
        </p:grpSpPr>
        <p:sp>
          <p:nvSpPr>
            <p:cNvPr id="33799" name="TextBox 33">
              <a:extLst>
                <a:ext uri="{FF2B5EF4-FFF2-40B4-BE49-F238E27FC236}">
                  <a16:creationId xmlns:a16="http://schemas.microsoft.com/office/drawing/2014/main" id="{8BD72F59-EA82-431B-FCE6-3F4AAB1A1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776" y="4705350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/>
                <a:t>_</a:t>
              </a:r>
            </a:p>
          </p:txBody>
        </p:sp>
        <p:sp>
          <p:nvSpPr>
            <p:cNvPr id="33800" name="TextBox 34">
              <a:extLst>
                <a:ext uri="{FF2B5EF4-FFF2-40B4-BE49-F238E27FC236}">
                  <a16:creationId xmlns:a16="http://schemas.microsoft.com/office/drawing/2014/main" id="{B2787F31-65AD-81ED-AC16-797E2D240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176" y="4695825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  <p:sp>
          <p:nvSpPr>
            <p:cNvPr id="33801" name="TextBox 35">
              <a:extLst>
                <a:ext uri="{FF2B5EF4-FFF2-40B4-BE49-F238E27FC236}">
                  <a16:creationId xmlns:a16="http://schemas.microsoft.com/office/drawing/2014/main" id="{32F1F873-6F5B-352D-78C6-468114F64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576" y="4714875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  <p:sp>
          <p:nvSpPr>
            <p:cNvPr id="33802" name="TextBox 36">
              <a:extLst>
                <a:ext uri="{FF2B5EF4-FFF2-40B4-BE49-F238E27FC236}">
                  <a16:creationId xmlns:a16="http://schemas.microsoft.com/office/drawing/2014/main" id="{1DA44C94-CDC7-DD6B-34BD-862586424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1" y="4695825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  <p:sp>
          <p:nvSpPr>
            <p:cNvPr id="33803" name="TextBox 37">
              <a:extLst>
                <a:ext uri="{FF2B5EF4-FFF2-40B4-BE49-F238E27FC236}">
                  <a16:creationId xmlns:a16="http://schemas.microsoft.com/office/drawing/2014/main" id="{EEBC651B-7C1E-9A1A-720A-CAECC085B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722" y="4686300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  <p:sp>
          <p:nvSpPr>
            <p:cNvPr id="33804" name="TextBox 38">
              <a:extLst>
                <a:ext uri="{FF2B5EF4-FFF2-40B4-BE49-F238E27FC236}">
                  <a16:creationId xmlns:a16="http://schemas.microsoft.com/office/drawing/2014/main" id="{BFAE8B5A-91D7-D6A3-F115-7963B7A0E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676" y="4695825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  <p:sp>
          <p:nvSpPr>
            <p:cNvPr id="33805" name="TextBox 39">
              <a:extLst>
                <a:ext uri="{FF2B5EF4-FFF2-40B4-BE49-F238E27FC236}">
                  <a16:creationId xmlns:a16="http://schemas.microsoft.com/office/drawing/2014/main" id="{49593927-C8B0-CFF9-AC0B-304EB7F99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626" y="4724400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/>
                <a:t>_</a:t>
              </a:r>
            </a:p>
          </p:txBody>
        </p:sp>
        <p:sp>
          <p:nvSpPr>
            <p:cNvPr id="33806" name="TextBox 40">
              <a:extLst>
                <a:ext uri="{FF2B5EF4-FFF2-40B4-BE49-F238E27FC236}">
                  <a16:creationId xmlns:a16="http://schemas.microsoft.com/office/drawing/2014/main" id="{8DE58E2C-9348-CFFC-E03B-4D6969D40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026" y="4724400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  <p:sp>
          <p:nvSpPr>
            <p:cNvPr id="33807" name="TextBox 41">
              <a:extLst>
                <a:ext uri="{FF2B5EF4-FFF2-40B4-BE49-F238E27FC236}">
                  <a16:creationId xmlns:a16="http://schemas.microsoft.com/office/drawing/2014/main" id="{6DF11147-B5A1-5561-5544-4FF94D192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26" y="4705350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  <p:sp>
          <p:nvSpPr>
            <p:cNvPr id="33808" name="TextBox 42">
              <a:extLst>
                <a:ext uri="{FF2B5EF4-FFF2-40B4-BE49-F238E27FC236}">
                  <a16:creationId xmlns:a16="http://schemas.microsoft.com/office/drawing/2014/main" id="{003D56D8-B82E-1C66-EA04-758DDE0C7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6" y="4695825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  <p:sp>
          <p:nvSpPr>
            <p:cNvPr id="33809" name="TextBox 43">
              <a:extLst>
                <a:ext uri="{FF2B5EF4-FFF2-40B4-BE49-F238E27FC236}">
                  <a16:creationId xmlns:a16="http://schemas.microsoft.com/office/drawing/2014/main" id="{76F68347-F738-96FF-8EDE-60A30E741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1" y="4733925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  <p:sp>
          <p:nvSpPr>
            <p:cNvPr id="33810" name="TextBox 44">
              <a:extLst>
                <a:ext uri="{FF2B5EF4-FFF2-40B4-BE49-F238E27FC236}">
                  <a16:creationId xmlns:a16="http://schemas.microsoft.com/office/drawing/2014/main" id="{FAFE43D7-F0FA-13BE-7F25-5E1407B11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26" y="4724400"/>
              <a:ext cx="247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_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0B2E0E5-6FDB-8DC3-F105-05A24031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941" y="324993"/>
            <a:ext cx="9163092" cy="677108"/>
          </a:xfrm>
        </p:spPr>
        <p:txBody>
          <a:bodyPr/>
          <a:lstStyle/>
          <a:p>
            <a:r>
              <a:rPr lang="en-US" altLang="en-US"/>
              <a:t>FCC Unit Cell with (110) plane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B8B16C48-C824-1E61-50F5-841BC5BB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19</a:t>
            </a:fld>
            <a:endParaRPr lang="en-US" altLang="en-US" sz="1200"/>
          </a:p>
        </p:txBody>
      </p:sp>
      <p:pic>
        <p:nvPicPr>
          <p:cNvPr id="34820" name="Picture 2" descr="c03f26">
            <a:extLst>
              <a:ext uri="{FF2B5EF4-FFF2-40B4-BE49-F238E27FC236}">
                <a16:creationId xmlns:a16="http://schemas.microsoft.com/office/drawing/2014/main" id="{1EE43EE7-67BF-5ACE-1534-ED9F4CB6A38C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4"/>
          <a:stretch>
            <a:fillRect/>
          </a:stretch>
        </p:blipFill>
        <p:spPr>
          <a:xfrm>
            <a:off x="2009775" y="1909764"/>
            <a:ext cx="8020050" cy="3652837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45024" y="1515070"/>
            <a:ext cx="489877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MILLER INDICES</a:t>
            </a:r>
            <a:endParaRPr lang="en-US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8115866" y="784302"/>
            <a:ext cx="2475934" cy="1958899"/>
            <a:chOff x="5562228" y="0"/>
            <a:chExt cx="2475934" cy="1958899"/>
          </a:xfrm>
        </p:grpSpPr>
        <p:pic>
          <p:nvPicPr>
            <p:cNvPr id="8" name="Picture 1" descr="C:\Documents and Settings\Administrator\Desktop\000.jpe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43600" y="0"/>
              <a:ext cx="1600200" cy="169545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5562228" y="1589567"/>
              <a:ext cx="2475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William Hallowes Miller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29696" y="2932094"/>
            <a:ext cx="8457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The set of three integers used to describe the </a:t>
            </a:r>
          </a:p>
          <a:p>
            <a:r>
              <a:rPr lang="en-US" sz="2800" b="1" i="1" dirty="0">
                <a:solidFill>
                  <a:srgbClr val="00B050"/>
                </a:solidFill>
              </a:rPr>
              <a:t>orientation  of a crystal planes are called Miller Indices.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81200" y="4738549"/>
            <a:ext cx="7924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FFFF00"/>
                </a:solidFill>
              </a:rPr>
              <a:t>  General form for Miller Indices of a plane is (h k 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81B7F93-FDD1-A87B-4E16-ACC6FF30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941" y="324993"/>
            <a:ext cx="9163092" cy="677108"/>
          </a:xfrm>
        </p:spPr>
        <p:txBody>
          <a:bodyPr/>
          <a:lstStyle/>
          <a:p>
            <a:r>
              <a:rPr lang="en-US" altLang="en-US"/>
              <a:t>BCC Unit Cell with (110) plane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E282D452-C0C7-A628-23CA-FF47A9D8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20</a:t>
            </a:fld>
            <a:endParaRPr lang="en-US" altLang="en-US" sz="1200"/>
          </a:p>
        </p:txBody>
      </p:sp>
      <p:pic>
        <p:nvPicPr>
          <p:cNvPr id="35844" name="Picture 2" descr="c03f27">
            <a:extLst>
              <a:ext uri="{FF2B5EF4-FFF2-40B4-BE49-F238E27FC236}">
                <a16:creationId xmlns:a16="http://schemas.microsoft.com/office/drawing/2014/main" id="{1B4A40F3-9472-B69A-7090-FF8673A1C5A5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0"/>
          <a:stretch>
            <a:fillRect/>
          </a:stretch>
        </p:blipFill>
        <p:spPr>
          <a:xfrm>
            <a:off x="1989138" y="2089150"/>
            <a:ext cx="8164512" cy="34163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4BA-2760-2961-FA0D-EEF0F16C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0D40C-DC8C-B504-8A9D-40B2EBE2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52"/>
            <a:ext cx="12192000" cy="59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2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8FB3F-A6B8-A15C-2499-0EFC5283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516"/>
            <a:ext cx="12192000" cy="54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26F99-2C20-317B-0BAF-DE82D070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700"/>
            <a:ext cx="12192000" cy="50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>
            <a:extLst>
              <a:ext uri="{FF2B5EF4-FFF2-40B4-BE49-F238E27FC236}">
                <a16:creationId xmlns:a16="http://schemas.microsoft.com/office/drawing/2014/main" id="{ED8E37D7-64EE-5DAA-5FA0-495854444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941" y="324993"/>
            <a:ext cx="9163092" cy="677108"/>
          </a:xfrm>
        </p:spPr>
        <p:txBody>
          <a:bodyPr/>
          <a:lstStyle/>
          <a:p>
            <a:r>
              <a:rPr lang="en-US" altLang="en-US" b="0"/>
              <a:t>SUMMARY</a:t>
            </a:r>
          </a:p>
        </p:txBody>
      </p:sp>
      <p:sp>
        <p:nvSpPr>
          <p:cNvPr id="36867" name="Content Placeholder 6">
            <a:extLst>
              <a:ext uri="{FF2B5EF4-FFF2-40B4-BE49-F238E27FC236}">
                <a16:creationId xmlns:a16="http://schemas.microsoft.com/office/drawing/2014/main" id="{370E2F4F-1F74-8285-668B-F97305E2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5" y="1057275"/>
            <a:ext cx="8413750" cy="4678204"/>
          </a:xfrm>
        </p:spPr>
        <p:txBody>
          <a:bodyPr/>
          <a:lstStyle/>
          <a:p>
            <a:pPr marL="228600" indent="-228600" algn="just">
              <a:tabLst>
                <a:tab pos="285750" algn="l"/>
              </a:tabLst>
            </a:pPr>
            <a:r>
              <a:rPr lang="en-US" altLang="en-US" sz="2800" dirty="0"/>
              <a:t>Crystallographic</a:t>
            </a:r>
            <a:r>
              <a:rPr lang="en-US" altLang="en-US" sz="2800" dirty="0">
                <a:solidFill>
                  <a:srgbClr val="3333CC"/>
                </a:solidFill>
              </a:rPr>
              <a:t> points</a:t>
            </a:r>
            <a:r>
              <a:rPr lang="en-US" altLang="en-US" sz="2800" dirty="0">
                <a:solidFill>
                  <a:srgbClr val="000000"/>
                </a:solidFill>
              </a:rPr>
              <a:t>, </a:t>
            </a:r>
            <a:r>
              <a:rPr lang="en-US" altLang="en-US" sz="2800" dirty="0">
                <a:solidFill>
                  <a:srgbClr val="3333CC"/>
                </a:solidFill>
              </a:rPr>
              <a:t>directions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3333CC"/>
                </a:solidFill>
              </a:rPr>
              <a:t>planes</a:t>
            </a:r>
            <a:r>
              <a:rPr lang="en-US" altLang="en-US" sz="2800" dirty="0">
                <a:solidFill>
                  <a:srgbClr val="000000"/>
                </a:solidFill>
              </a:rPr>
              <a:t> are specified in terms of indexing schemes.</a:t>
            </a:r>
          </a:p>
          <a:p>
            <a:pPr marL="228600" indent="-228600" algn="just">
              <a:tabLst>
                <a:tab pos="285750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Materials can be </a:t>
            </a:r>
            <a:r>
              <a:rPr lang="en-US" altLang="en-US" sz="2800" dirty="0">
                <a:solidFill>
                  <a:srgbClr val="3333CC"/>
                </a:solidFill>
              </a:rPr>
              <a:t>single crystals</a:t>
            </a:r>
            <a:r>
              <a:rPr lang="en-US" altLang="en-US" sz="2800" dirty="0">
                <a:solidFill>
                  <a:srgbClr val="000000"/>
                </a:solidFill>
              </a:rPr>
              <a:t> or </a:t>
            </a:r>
            <a:r>
              <a:rPr lang="en-US" altLang="en-US" sz="2800" dirty="0">
                <a:solidFill>
                  <a:srgbClr val="3333CC"/>
                </a:solidFill>
              </a:rPr>
              <a:t>polycrystalline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marL="228600" indent="-228600" algn="just">
              <a:tabLst>
                <a:tab pos="285750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Material properties generally vary with single crystal orientation (</a:t>
            </a:r>
            <a:r>
              <a:rPr lang="en-US" altLang="en-US" sz="2800" dirty="0">
                <a:solidFill>
                  <a:schemeClr val="accent2"/>
                </a:solidFill>
              </a:rPr>
              <a:t>anisotropic</a:t>
            </a:r>
            <a:r>
              <a:rPr lang="en-US" altLang="en-US" sz="2800" dirty="0">
                <a:solidFill>
                  <a:srgbClr val="000000"/>
                </a:solidFill>
              </a:rPr>
              <a:t>), but are generally non-directional (</a:t>
            </a:r>
            <a:r>
              <a:rPr lang="en-US" altLang="en-US" sz="2800" dirty="0">
                <a:solidFill>
                  <a:schemeClr val="accent2"/>
                </a:solidFill>
              </a:rPr>
              <a:t>isotropic</a:t>
            </a:r>
            <a:r>
              <a:rPr lang="en-US" altLang="en-US" sz="2800" dirty="0">
                <a:solidFill>
                  <a:srgbClr val="000000"/>
                </a:solidFill>
              </a:rPr>
              <a:t>) in polycrystals with randomly oriented grains.</a:t>
            </a:r>
          </a:p>
          <a:p>
            <a:pPr marL="228600" indent="-228600" algn="just">
              <a:tabLst>
                <a:tab pos="285750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Some materials can have more than one crystal structure. This is referred to as </a:t>
            </a:r>
            <a:r>
              <a:rPr lang="en-US" altLang="en-US" sz="2800" dirty="0">
                <a:solidFill>
                  <a:srgbClr val="3333CC"/>
                </a:solidFill>
              </a:rPr>
              <a:t>polymorphism</a:t>
            </a:r>
            <a:r>
              <a:rPr lang="en-US" altLang="en-US" sz="2800" dirty="0">
                <a:solidFill>
                  <a:srgbClr val="000000"/>
                </a:solidFill>
              </a:rPr>
              <a:t> (or </a:t>
            </a:r>
            <a:r>
              <a:rPr lang="en-US" altLang="en-US" sz="2800" dirty="0">
                <a:solidFill>
                  <a:srgbClr val="3333CC"/>
                </a:solidFill>
              </a:rPr>
              <a:t>allotropy</a:t>
            </a:r>
            <a:r>
              <a:rPr lang="en-US" altLang="en-US" sz="2800" dirty="0">
                <a:solidFill>
                  <a:srgbClr val="000000"/>
                </a:solidFill>
              </a:rPr>
              <a:t>). </a:t>
            </a:r>
            <a:endParaRPr lang="en-US" altLang="en-US" sz="2800" dirty="0"/>
          </a:p>
          <a:p>
            <a:pPr marL="228600" indent="-228600" algn="just">
              <a:tabLst>
                <a:tab pos="285750" algn="l"/>
              </a:tabLst>
            </a:pPr>
            <a:endParaRPr lang="en-US" altLang="en-US" sz="2400" dirty="0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1CB8AE3B-4CC5-4988-0F33-5E66FEA8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558A5966-2652-FF85-FA9D-FAA3156CD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04775"/>
            <a:ext cx="8991600" cy="4573588"/>
          </a:xfrm>
          <a:prstGeom prst="rect">
            <a:avLst/>
          </a:prstGeom>
          <a:solidFill>
            <a:srgbClr val="E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>
            <a:lvl1pPr marL="344488" indent="-344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Miller indices are used to specify </a:t>
            </a:r>
            <a:r>
              <a:rPr lang="en-US" altLang="en-US" sz="200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directions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00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planes.</a:t>
            </a:r>
          </a:p>
          <a:p>
            <a:pPr eaLnBrk="1" hangingPunct="1">
              <a:lnSpc>
                <a:spcPct val="105000"/>
              </a:lnSpc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These directions and planes could be in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  <a:hlinkClick r:id="rId2" action="ppaction://hlinkpres?slideindex=1&amp;slidetitle="/>
              </a:rPr>
              <a:t>lattices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or in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  <a:hlinkClick r:id="rId3" action="ppaction://hlinkpres?slideindex=1&amp;slidetitle="/>
              </a:rPr>
              <a:t>crystals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05000"/>
              </a:lnSpc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(It should be mentioned at the outset that special care should be given to see if the indices are in a lattice or a crystal).</a:t>
            </a:r>
          </a:p>
          <a:p>
            <a:pPr eaLnBrk="1" hangingPunct="1">
              <a:lnSpc>
                <a:spcPct val="105000"/>
              </a:lnSpc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number of indices will match with the dimension of the lattice or the crystal: in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1D there will be 1 index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in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2D there will be two indices,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 3D there will be 3 indices, etc.</a:t>
            </a:r>
          </a:p>
          <a:p>
            <a:pPr eaLnBrk="1" hangingPunct="1">
              <a:lnSpc>
                <a:spcPct val="105000"/>
              </a:lnSpc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Sometimes, like in the case of </a:t>
            </a:r>
            <a:r>
              <a:rPr lang="en-US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Miller-Bravais indices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</a:t>
            </a:r>
            <a:r>
              <a:rPr lang="en-US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hexagonal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lattices and crystals, additional indices are used to highlight the symmetry of the structure. In the case of the Miller-Bravais indices for hexagonal structures, a third redundant index is added (h k </a:t>
            </a:r>
            <a:r>
              <a:rPr lang="en-US" altLang="en-US" sz="1600" i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l) 4 indices are used in 3D space. The use of such redundant indices bring out the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equivalence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of the members of a ‘family’.</a:t>
            </a:r>
          </a:p>
          <a:p>
            <a:pPr eaLnBrk="1" hangingPunct="1">
              <a:lnSpc>
                <a:spcPct val="105000"/>
              </a:lnSpc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Some aspects of Miller indices, especially those for planes, are not intuitively understood and hence some time has to be spent to familiarize oneself with the notation.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9BEC0ED2-EA1C-E771-F0D6-FF62B0AF8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4916489"/>
            <a:ext cx="1765300" cy="433387"/>
          </a:xfrm>
          <a:prstGeom prst="rect">
            <a:avLst/>
          </a:prstGeom>
          <a:solidFill>
            <a:srgbClr val="E5FFE5"/>
          </a:solidFill>
          <a:ln w="635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2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Miller Indices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3197356B-53F5-3B4D-48D0-31C13481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1" y="5656263"/>
            <a:ext cx="1249363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Directions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BA4B3779-3EB8-013C-DE6D-71E1C0BC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5656263"/>
            <a:ext cx="855662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Planes</a:t>
            </a:r>
          </a:p>
        </p:txBody>
      </p:sp>
      <p:cxnSp>
        <p:nvCxnSpPr>
          <p:cNvPr id="25606" name="AutoShape 6">
            <a:extLst>
              <a:ext uri="{FF2B5EF4-FFF2-40B4-BE49-F238E27FC236}">
                <a16:creationId xmlns:a16="http://schemas.microsoft.com/office/drawing/2014/main" id="{4597F4AB-5A72-F3C5-119D-9863C638E064}"/>
              </a:ext>
            </a:extLst>
          </p:cNvPr>
          <p:cNvCxnSpPr>
            <a:cxnSpLocks noChangeShapeType="1"/>
            <a:stCxn id="25603" idx="2"/>
            <a:endCxn id="25604" idx="0"/>
          </p:cNvCxnSpPr>
          <p:nvPr/>
        </p:nvCxnSpPr>
        <p:spPr bwMode="auto">
          <a:xfrm flipH="1">
            <a:off x="3476626" y="5349875"/>
            <a:ext cx="885825" cy="306388"/>
          </a:xfrm>
          <a:prstGeom prst="straightConnector1">
            <a:avLst/>
          </a:prstGeom>
          <a:noFill/>
          <a:ln w="952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7">
            <a:extLst>
              <a:ext uri="{FF2B5EF4-FFF2-40B4-BE49-F238E27FC236}">
                <a16:creationId xmlns:a16="http://schemas.microsoft.com/office/drawing/2014/main" id="{0EB869F4-4809-D75B-5BBF-5711402D4A9D}"/>
              </a:ext>
            </a:extLst>
          </p:cNvPr>
          <p:cNvCxnSpPr>
            <a:cxnSpLocks noChangeShapeType="1"/>
            <a:stCxn id="25603" idx="2"/>
            <a:endCxn id="25605" idx="0"/>
          </p:cNvCxnSpPr>
          <p:nvPr/>
        </p:nvCxnSpPr>
        <p:spPr bwMode="auto">
          <a:xfrm>
            <a:off x="4362450" y="5349875"/>
            <a:ext cx="954088" cy="306388"/>
          </a:xfrm>
          <a:prstGeom prst="straightConnector1">
            <a:avLst/>
          </a:prstGeom>
          <a:noFill/>
          <a:ln w="952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Text Box 8">
            <a:extLst>
              <a:ext uri="{FF2B5EF4-FFF2-40B4-BE49-F238E27FC236}">
                <a16:creationId xmlns:a16="http://schemas.microsoft.com/office/drawing/2014/main" id="{6660B2E5-F2BC-3EBB-9DF0-6473B4314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0" y="4956175"/>
            <a:ext cx="1765300" cy="433388"/>
          </a:xfrm>
          <a:prstGeom prst="rect">
            <a:avLst/>
          </a:prstGeom>
          <a:solidFill>
            <a:srgbClr val="E5FFE5"/>
          </a:solidFill>
          <a:ln w="635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2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Miller Indices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80F3F8D-A87F-57DF-B96C-6EE43908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5695950"/>
            <a:ext cx="995362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Lattices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A9418031-ADD8-7CE0-F38A-E4039887D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4" y="5695950"/>
            <a:ext cx="1023937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Crystals</a:t>
            </a:r>
          </a:p>
        </p:txBody>
      </p:sp>
      <p:cxnSp>
        <p:nvCxnSpPr>
          <p:cNvPr id="25611" name="AutoShape 11">
            <a:extLst>
              <a:ext uri="{FF2B5EF4-FFF2-40B4-BE49-F238E27FC236}">
                <a16:creationId xmlns:a16="http://schemas.microsoft.com/office/drawing/2014/main" id="{5D0CD298-4F7A-281C-42FA-E7EDCC06A648}"/>
              </a:ext>
            </a:extLst>
          </p:cNvPr>
          <p:cNvCxnSpPr>
            <a:cxnSpLocks noChangeShapeType="1"/>
            <a:stCxn id="25608" idx="2"/>
            <a:endCxn id="25609" idx="0"/>
          </p:cNvCxnSpPr>
          <p:nvPr/>
        </p:nvCxnSpPr>
        <p:spPr bwMode="auto">
          <a:xfrm flipH="1">
            <a:off x="7586664" y="5389564"/>
            <a:ext cx="884237" cy="306387"/>
          </a:xfrm>
          <a:prstGeom prst="straightConnector1">
            <a:avLst/>
          </a:prstGeom>
          <a:noFill/>
          <a:ln w="952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12">
            <a:extLst>
              <a:ext uri="{FF2B5EF4-FFF2-40B4-BE49-F238E27FC236}">
                <a16:creationId xmlns:a16="http://schemas.microsoft.com/office/drawing/2014/main" id="{916FA102-9952-B40C-6A6D-148234C20E92}"/>
              </a:ext>
            </a:extLst>
          </p:cNvPr>
          <p:cNvCxnSpPr>
            <a:cxnSpLocks noChangeShapeType="1"/>
            <a:stCxn id="25608" idx="2"/>
            <a:endCxn id="25610" idx="0"/>
          </p:cNvCxnSpPr>
          <p:nvPr/>
        </p:nvCxnSpPr>
        <p:spPr bwMode="auto">
          <a:xfrm>
            <a:off x="8470901" y="5389564"/>
            <a:ext cx="955675" cy="306387"/>
          </a:xfrm>
          <a:prstGeom prst="straightConnector1">
            <a:avLst/>
          </a:prstGeom>
          <a:noFill/>
          <a:ln w="952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AutoShape 17">
            <a:extLst>
              <a:ext uri="{FF2B5EF4-FFF2-40B4-BE49-F238E27FC236}">
                <a16:creationId xmlns:a16="http://schemas.microsoft.com/office/drawing/2014/main" id="{C70F3A48-19D3-AF14-0AB3-7F714686D057}"/>
              </a:ext>
            </a:extLst>
          </p:cNvPr>
          <p:cNvSpPr>
            <a:spLocks/>
          </p:cNvSpPr>
          <p:nvPr/>
        </p:nvSpPr>
        <p:spPr bwMode="auto">
          <a:xfrm rot="5400000">
            <a:off x="4124326" y="4665664"/>
            <a:ext cx="290513" cy="3100387"/>
          </a:xfrm>
          <a:prstGeom prst="rightBrace">
            <a:avLst>
              <a:gd name="adj1" fmla="val 95456"/>
              <a:gd name="adj2" fmla="val 49403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IN" altLang="en-US" i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en-IN" altLang="en-US" i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en-IN" altLang="en-US" i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IN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Note: both directions and planes are imaginary constructs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extLst>
              <a:ext uri="{FF2B5EF4-FFF2-40B4-BE49-F238E27FC236}">
                <a16:creationId xmlns:a16="http://schemas.microsoft.com/office/drawing/2014/main" id="{9298DCAD-1346-67BD-D917-3E950F55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76201"/>
            <a:ext cx="3544888" cy="409575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Miller indices for DIRECTIONS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F488EDFB-DAEA-8BB1-D261-CF695CFA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9" y="571500"/>
            <a:ext cx="8961437" cy="1828800"/>
          </a:xfrm>
          <a:prstGeom prst="rect">
            <a:avLst/>
          </a:prstGeom>
          <a:solidFill>
            <a:srgbClr val="E1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en-US" altLang="en-US" sz="2000">
                <a:solidFill>
                  <a:srgbClr val="CC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 </a:t>
            </a:r>
            <a:r>
              <a:rPr lang="en-US" altLang="en-US" sz="2000">
                <a:latin typeface="Times New Roman" panose="02020603050405020304" pitchFamily="18" charset="0"/>
              </a:rPr>
              <a:t>A vector </a:t>
            </a:r>
            <a:r>
              <a:rPr lang="en-US" altLang="en-US" sz="2000" b="1">
                <a:latin typeface="Times New Roman" panose="02020603050405020304" pitchFamily="18" charset="0"/>
              </a:rPr>
              <a:t>r </a:t>
            </a:r>
            <a:r>
              <a:rPr lang="en-US" altLang="en-US" sz="2000">
                <a:latin typeface="Times New Roman" panose="02020603050405020304" pitchFamily="18" charset="0"/>
              </a:rPr>
              <a:t> passing from the origin to a lattice point can be written as:</a:t>
            </a:r>
            <a:r>
              <a:rPr lang="en-US" altLang="en-US" sz="2000" b="1">
                <a:latin typeface="Times New Roman" panose="02020603050405020304" pitchFamily="18" charset="0"/>
              </a:rPr>
              <a:t>	</a:t>
            </a:r>
            <a:br>
              <a:rPr lang="en-US" altLang="en-US" sz="2000" b="1">
                <a:latin typeface="Times New Roman" panose="02020603050405020304" pitchFamily="18" charset="0"/>
              </a:rPr>
            </a:br>
            <a:r>
              <a:rPr lang="en-US" altLang="en-US" sz="2000" b="1">
                <a:latin typeface="Times New Roman" panose="02020603050405020304" pitchFamily="18" charset="0"/>
              </a:rPr>
              <a:t>r</a:t>
            </a:r>
            <a:r>
              <a:rPr lang="en-US" altLang="en-US" sz="2000">
                <a:latin typeface="Times New Roman" panose="02020603050405020304" pitchFamily="18" charset="0"/>
              </a:rPr>
              <a:t> = r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A50021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+ r</a:t>
            </a:r>
            <a:r>
              <a:rPr lang="en-US" altLang="en-US" sz="2000" baseline="-25000">
                <a:latin typeface="Times New Roman" panose="02020603050405020304" pitchFamily="18" charset="0"/>
              </a:rPr>
              <a:t>2 </a:t>
            </a:r>
            <a:r>
              <a:rPr lang="en-US" altLang="en-US" sz="2000" b="1">
                <a:solidFill>
                  <a:srgbClr val="A50021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+ r</a:t>
            </a:r>
            <a:r>
              <a:rPr lang="en-US" altLang="en-US" sz="2000" baseline="-25000">
                <a:latin typeface="Times New Roman" panose="02020603050405020304" pitchFamily="18" charset="0"/>
              </a:rPr>
              <a:t>3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A50021"/>
                </a:solidFill>
                <a:latin typeface="Times New Roman" panose="02020603050405020304" pitchFamily="18" charset="0"/>
              </a:rPr>
              <a:t>c</a:t>
            </a:r>
          </a:p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en-US" altLang="en-US">
                <a:solidFill>
                  <a:srgbClr val="CC3300"/>
                </a:solidFill>
                <a:sym typeface="Wingdings" panose="05000000000000000000" pitchFamily="2" charset="2"/>
              </a:rPr>
              <a:t></a:t>
            </a: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Where, </a:t>
            </a:r>
            <a:r>
              <a:rPr lang="en-US" altLang="en-US" sz="2000" b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basic vectors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(or generator vectors).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spcAft>
                <a:spcPct val="10000"/>
              </a:spcAft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Basis vectors are unit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translation vectors,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which define the coordinate axis 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(as in the figure below)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547C9669-118F-AC19-E263-8F850F8ED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6514" y="1041400"/>
          <a:ext cx="24923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54000" progId="Equation.DSMT4">
                  <p:embed/>
                </p:oleObj>
              </mc:Choice>
              <mc:Fallback>
                <p:oleObj name="Equation" r:id="rId2" imgW="1143000" imgH="254000" progId="Equation.DSMT4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547C9669-118F-AC19-E263-8F850F8ED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14" y="1041400"/>
                        <a:ext cx="2492375" cy="552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MC UC 2">
            <a:extLst>
              <a:ext uri="{FF2B5EF4-FFF2-40B4-BE49-F238E27FC236}">
                <a16:creationId xmlns:a16="http://schemas.microsoft.com/office/drawing/2014/main" id="{59C244B2-C3DF-7807-D966-E27A9F182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2011364"/>
            <a:ext cx="3132138" cy="2689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">
            <a:extLst>
              <a:ext uri="{FF2B5EF4-FFF2-40B4-BE49-F238E27FC236}">
                <a16:creationId xmlns:a16="http://schemas.microsoft.com/office/drawing/2014/main" id="{F88C11E8-CC88-4C8B-B72E-B7B18E2FF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430464"/>
            <a:ext cx="5772150" cy="3775075"/>
          </a:xfrm>
          <a:prstGeom prst="rect">
            <a:avLst/>
          </a:prstGeom>
          <a:solidFill>
            <a:srgbClr val="E1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Aft>
                <a:spcPct val="10000"/>
              </a:spcAft>
              <a:buFontTx/>
              <a:buChar char="•"/>
            </a:pPr>
            <a:r>
              <a:rPr lang="en-US" altLang="en-US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their lengths are usually </a:t>
            </a:r>
            <a:r>
              <a:rPr lang="en-US" altLang="en-US" i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lattice translation </a:t>
            </a:r>
            <a:r>
              <a:rPr lang="en-US" altLang="en-US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i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lengthscale unit</a:t>
            </a:r>
            <a:r>
              <a:rPr lang="en-US" altLang="en-US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(this is unlike for the basis vectors of a coordinate axis). To give an example, if a rectangle crystal has lattice parameters a = 1 cm and b = 2.5 cm, then |</a:t>
            </a:r>
            <a:r>
              <a:rPr lang="en-US" altLang="en-US" b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1 cm and </a:t>
            </a:r>
            <a:r>
              <a:rPr lang="en-US" altLang="en-US" b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|b| </a:t>
            </a:r>
            <a:r>
              <a:rPr lang="en-US" altLang="en-US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2.5 cm </a:t>
            </a:r>
            <a:r>
              <a:rPr lang="en-US" altLang="en-US" i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 is not 1 cm along the axes and the scale of the unit along the two directions are different).</a:t>
            </a:r>
            <a:endParaRPr lang="en-US" altLang="en-US">
              <a:solidFill>
                <a:srgbClr val="66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10000"/>
              </a:spcAft>
              <a:buFontTx/>
              <a:buChar char="•"/>
            </a:pPr>
            <a:r>
              <a:rPr lang="en-US" altLang="en-US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based on convenience, we may chose the basis vector as ‘multiple lattice translations’ (i.e. instead of one lattice translation we may chose 2 or 3).</a:t>
            </a:r>
          </a:p>
          <a:p>
            <a:pPr>
              <a:lnSpc>
                <a:spcPct val="110000"/>
              </a:lnSpc>
              <a:spcAft>
                <a:spcPct val="10000"/>
              </a:spcAft>
              <a:buFontTx/>
              <a:buChar char="•"/>
            </a:pPr>
            <a:r>
              <a:rPr lang="en-US" altLang="en-US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may also chose alternate basis vectors for the same structure </a:t>
            </a:r>
            <a:r>
              <a:rPr lang="en-US" altLang="en-US" sz="120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(which corresponds to different unit cells)</a:t>
            </a:r>
            <a:r>
              <a:rPr lang="en-US" altLang="en-US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4">
            <a:extLst>
              <a:ext uri="{FF2B5EF4-FFF2-40B4-BE49-F238E27FC236}">
                <a16:creationId xmlns:a16="http://schemas.microsoft.com/office/drawing/2014/main" id="{6C1BDCA5-D273-9F45-A7DF-0A2EBE82C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4292600"/>
            <a:ext cx="2725105" cy="369332"/>
          </a:xfrm>
          <a:prstGeom prst="rect">
            <a:avLst/>
          </a:prstGeom>
          <a:solidFill>
            <a:srgbClr val="DBFD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Miller indices </a:t>
            </a: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→ [53]</a:t>
            </a:r>
          </a:p>
        </p:txBody>
      </p:sp>
      <p:sp>
        <p:nvSpPr>
          <p:cNvPr id="26627" name="Text Box 20">
            <a:extLst>
              <a:ext uri="{FF2B5EF4-FFF2-40B4-BE49-F238E27FC236}">
                <a16:creationId xmlns:a16="http://schemas.microsoft.com/office/drawing/2014/main" id="{4638F66B-4E43-D6D8-6D02-46883425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95251"/>
            <a:ext cx="3667125" cy="396875"/>
          </a:xfrm>
          <a:prstGeom prst="rect">
            <a:avLst/>
          </a:prstGeom>
          <a:solidFill>
            <a:srgbClr val="E1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Miller Indices for directions in 2D</a:t>
            </a:r>
          </a:p>
        </p:txBody>
      </p:sp>
      <p:pic>
        <p:nvPicPr>
          <p:cNvPr id="26628" name="Picture 21" descr="milerdir">
            <a:extLst>
              <a:ext uri="{FF2B5EF4-FFF2-40B4-BE49-F238E27FC236}">
                <a16:creationId xmlns:a16="http://schemas.microsoft.com/office/drawing/2014/main" id="{5E241302-76D6-B2E8-D849-F5FDDC0E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8"/>
          <a:stretch>
            <a:fillRect/>
          </a:stretch>
        </p:blipFill>
        <p:spPr bwMode="auto">
          <a:xfrm>
            <a:off x="1641476" y="650876"/>
            <a:ext cx="4454525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2" descr="basis v">
            <a:extLst>
              <a:ext uri="{FF2B5EF4-FFF2-40B4-BE49-F238E27FC236}">
                <a16:creationId xmlns:a16="http://schemas.microsoft.com/office/drawing/2014/main" id="{EC596813-BE62-8894-0E63-E9FBB62F5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622300"/>
            <a:ext cx="1274762" cy="1042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3" name="Rectangle 17">
            <a:extLst>
              <a:ext uri="{FF2B5EF4-FFF2-40B4-BE49-F238E27FC236}">
                <a16:creationId xmlns:a16="http://schemas.microsoft.com/office/drawing/2014/main" id="{70ADFE55-76AE-656E-E908-DF0781EA281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63195" y="2509045"/>
            <a:ext cx="4422775" cy="428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50000">
                <a:schemeClr val="bg1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en-IN">
              <a:latin typeface="Arial" charset="0"/>
            </a:endParaRPr>
          </a:p>
        </p:txBody>
      </p:sp>
      <p:pic>
        <p:nvPicPr>
          <p:cNvPr id="26632" name="Picture 4" descr="m2">
            <a:extLst>
              <a:ext uri="{FF2B5EF4-FFF2-40B4-BE49-F238E27FC236}">
                <a16:creationId xmlns:a16="http://schemas.microsoft.com/office/drawing/2014/main" id="{8BE83E43-A070-C6A8-6D02-38A50163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6" y="63501"/>
            <a:ext cx="410527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3" name="Object 6">
            <a:extLst>
              <a:ext uri="{FF2B5EF4-FFF2-40B4-BE49-F238E27FC236}">
                <a16:creationId xmlns:a16="http://schemas.microsoft.com/office/drawing/2014/main" id="{14F0517A-C8E0-DD96-1D16-C3F1D38BC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0938" y="3781426"/>
          <a:ext cx="42735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720" imgH="228600" progId="Equation.DSMT4">
                  <p:embed/>
                </p:oleObj>
              </mc:Choice>
              <mc:Fallback>
                <p:oleObj name="Equation" r:id="rId5" imgW="2412720" imgH="228600" progId="Equation.DSMT4">
                  <p:embed/>
                  <p:pic>
                    <p:nvPicPr>
                      <p:cNvPr id="26633" name="Object 6">
                        <a:extLst>
                          <a:ext uri="{FF2B5EF4-FFF2-40B4-BE49-F238E27FC236}">
                            <a16:creationId xmlns:a16="http://schemas.microsoft.com/office/drawing/2014/main" id="{14F0517A-C8E0-DD96-1D16-C3F1D38BC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781426"/>
                        <a:ext cx="4273550" cy="403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7">
            <a:extLst>
              <a:ext uri="{FF2B5EF4-FFF2-40B4-BE49-F238E27FC236}">
                <a16:creationId xmlns:a16="http://schemas.microsoft.com/office/drawing/2014/main" id="{CD0118AD-F0BE-F1D1-FB1E-07878D414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3989" y="4254501"/>
          <a:ext cx="28400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200" imgH="228600" progId="Equation.DSMT4">
                  <p:embed/>
                </p:oleObj>
              </mc:Choice>
              <mc:Fallback>
                <p:oleObj name="Equation" r:id="rId7" imgW="1384200" imgH="228600" progId="Equation.DSMT4">
                  <p:embed/>
                  <p:pic>
                    <p:nvPicPr>
                      <p:cNvPr id="26634" name="Object 7">
                        <a:extLst>
                          <a:ext uri="{FF2B5EF4-FFF2-40B4-BE49-F238E27FC236}">
                            <a16:creationId xmlns:a16="http://schemas.microsoft.com/office/drawing/2014/main" id="{CD0118AD-F0BE-F1D1-FB1E-07878D414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9" y="4254501"/>
                        <a:ext cx="2840037" cy="468313"/>
                      </a:xfrm>
                      <a:prstGeom prst="rect">
                        <a:avLst/>
                      </a:prstGeom>
                      <a:solidFill>
                        <a:srgbClr val="DBFDFC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8">
            <a:extLst>
              <a:ext uri="{FF2B5EF4-FFF2-40B4-BE49-F238E27FC236}">
                <a16:creationId xmlns:a16="http://schemas.microsoft.com/office/drawing/2014/main" id="{7D56A012-30AD-FB20-0B4F-BA88D6DC3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1" y="65089"/>
            <a:ext cx="1465263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Another 2D example</a:t>
            </a:r>
          </a:p>
        </p:txBody>
      </p:sp>
      <p:sp>
        <p:nvSpPr>
          <p:cNvPr id="26637" name="Text Box 14">
            <a:extLst>
              <a:ext uri="{FF2B5EF4-FFF2-40B4-BE49-F238E27FC236}">
                <a16:creationId xmlns:a16="http://schemas.microsoft.com/office/drawing/2014/main" id="{ACD5042C-D3E1-7E23-BA05-6064C9FD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70275"/>
            <a:ext cx="400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Normally, we ‘take out’ the common factor </a:t>
            </a:r>
            <a:endParaRPr lang="en-US" altLang="en-US" i="1">
              <a:solidFill>
                <a:srgbClr val="0000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6638" name="Object 6">
            <a:extLst>
              <a:ext uri="{FF2B5EF4-FFF2-40B4-BE49-F238E27FC236}">
                <a16:creationId xmlns:a16="http://schemas.microsoft.com/office/drawing/2014/main" id="{5957A858-E400-744F-4A20-7E10425D0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1588" y="2978151"/>
          <a:ext cx="2698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3880" imgH="228600" progId="Equation.DSMT4">
                  <p:embed/>
                </p:oleObj>
              </mc:Choice>
              <mc:Fallback>
                <p:oleObj name="Equation" r:id="rId9" imgW="1523880" imgH="228600" progId="Equation.DSMT4">
                  <p:embed/>
                  <p:pic>
                    <p:nvPicPr>
                      <p:cNvPr id="26638" name="Object 6">
                        <a:extLst>
                          <a:ext uri="{FF2B5EF4-FFF2-40B4-BE49-F238E27FC236}">
                            <a16:creationId xmlns:a16="http://schemas.microsoft.com/office/drawing/2014/main" id="{5957A858-E400-744F-4A20-7E10425D07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978151"/>
                        <a:ext cx="2698750" cy="403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4">
            <a:extLst>
              <a:ext uri="{FF2B5EF4-FFF2-40B4-BE49-F238E27FC236}">
                <a16:creationId xmlns:a16="http://schemas.microsoft.com/office/drawing/2014/main" id="{A1DCD5C7-1940-E066-BB07-476F56BEA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303714"/>
            <a:ext cx="154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And then omit it!</a:t>
            </a:r>
            <a:endParaRPr lang="en-US" altLang="en-US" i="1">
              <a:solidFill>
                <a:srgbClr val="0000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AF1AACC1-6751-A508-1EF4-9B06DBF29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93101" y="2333626"/>
            <a:ext cx="373063" cy="690563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1" name="Text Box 19">
            <a:extLst>
              <a:ext uri="{FF2B5EF4-FFF2-40B4-BE49-F238E27FC236}">
                <a16:creationId xmlns:a16="http://schemas.microsoft.com/office/drawing/2014/main" id="{1A230888-0AE5-F4E8-1A71-9C3770D6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019675"/>
            <a:ext cx="8928100" cy="1771650"/>
          </a:xfrm>
          <a:prstGeom prst="rect">
            <a:avLst/>
          </a:prstGeom>
          <a:solidFill>
            <a:srgbClr val="DE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5000"/>
              </a:spcAft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STEPS in the determination of Miller indices for directions</a:t>
            </a:r>
          </a:p>
          <a:p>
            <a:pPr eaLnBrk="1" hangingPunct="1">
              <a:lnSpc>
                <a:spcPct val="105000"/>
              </a:lnSpc>
              <a:spcAft>
                <a:spcPct val="5000"/>
              </a:spcAft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Position the vector, such that start 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(S: (x</a:t>
            </a:r>
            <a:r>
              <a:rPr lang="en-US" altLang="en-US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y</a:t>
            </a:r>
            <a:r>
              <a:rPr lang="en-US" altLang="en-US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end points 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(E: (x</a:t>
            </a:r>
            <a:r>
              <a:rPr lang="en-US" altLang="en-US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y</a:t>
            </a:r>
            <a:r>
              <a:rPr lang="en-US" altLang="en-US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lang="en-US" altLang="en-US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lattice points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note the value of the coordinates. Subtract to obtain: (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en-US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x</a:t>
            </a:r>
            <a:r>
              <a:rPr lang="en-US" altLang="en-US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(y</a:t>
            </a:r>
            <a:r>
              <a:rPr lang="en-US" altLang="en-US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y</a:t>
            </a:r>
            <a:r>
              <a:rPr lang="en-US" altLang="en-US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eaLnBrk="1" hangingPunct="1">
              <a:lnSpc>
                <a:spcPct val="105000"/>
              </a:lnSpc>
              <a:spcAft>
                <a:spcPct val="5000"/>
              </a:spcAft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Write these number in square brackets, without the ‘comma’: [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  <a:p>
            <a:pPr eaLnBrk="1" hangingPunct="1">
              <a:lnSpc>
                <a:spcPct val="105000"/>
              </a:lnSpc>
              <a:spcAft>
                <a:spcPct val="5000"/>
              </a:spcAft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‘Remove’ the common factors. </a:t>
            </a:r>
            <a:r>
              <a:rPr lang="en-US" altLang="en-US" sz="12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(Note: keep the common factor, preferably outside the bracket, if the length has to be preserved in further computations).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346ED6F-7761-5BD3-4A6B-C6512285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9" y="1423988"/>
            <a:ext cx="8034337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Miller indices</a:t>
            </a:r>
            <a:r>
              <a:rPr lang="en-US" altLang="en-US" sz="2000" dirty="0">
                <a:latin typeface="Verdana" panose="020B0604030504040204" pitchFamily="34" charset="0"/>
              </a:rPr>
              <a:t> - A shorthand notation to describe certain crystallographic directions and planes in a material. Denoted by &lt;&gt;, ( ), [ ], { } brackets. A negative number is represented by a bar over the number.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AB6948EB-1BE3-89C5-17AA-56FE553C5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46063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latin typeface="Verdana" panose="020B0604030504040204" pitchFamily="34" charset="0"/>
              </a:rPr>
              <a:t>Points, Directions and Planes in the Unit Cell </a:t>
            </a:r>
          </a:p>
        </p:txBody>
      </p:sp>
      <p:pic>
        <p:nvPicPr>
          <p:cNvPr id="25604" name="Picture 7" descr="hkl%7b100%7d">
            <a:extLst>
              <a:ext uri="{FF2B5EF4-FFF2-40B4-BE49-F238E27FC236}">
                <a16:creationId xmlns:a16="http://schemas.microsoft.com/office/drawing/2014/main" id="{49ABAB7D-81C0-0B34-071B-C4D5AA7C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963863"/>
            <a:ext cx="37147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0A597BB5-6398-ACC2-D345-AEC564C5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6" y="1270000"/>
            <a:ext cx="332581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8D41D7D6-1CFF-2D46-11F3-65930417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5138739"/>
            <a:ext cx="83200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Coordinates of selected points in the unit cell.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The number refers to the distance from the origin in terms of lattice parameters.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74EF034A-D45F-281B-4B45-5634F3E8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90525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u="sng">
                <a:solidFill>
                  <a:schemeClr val="tx2"/>
                </a:solidFill>
                <a:cs typeface="Times New Roman" panose="02020603050405020304" pitchFamily="18" charset="0"/>
              </a:rPr>
              <a:t>Point</a:t>
            </a:r>
            <a:r>
              <a:rPr lang="en-US" altLang="en-US" sz="3600">
                <a:solidFill>
                  <a:schemeClr val="tx2"/>
                </a:solidFill>
                <a:cs typeface="Times New Roman" panose="02020603050405020304" pitchFamily="18" charset="0"/>
              </a:rPr>
              <a:t> Coordinates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9AD0548B-0167-06E0-0AB3-A523068F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0800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D762E44-86A3-48C0-80BD-A2E637507FFC}" type="slidenum">
              <a:rPr lang="en-US" altLang="en-US" smtClean="0"/>
              <a:pPr/>
              <a:t>8</a:t>
            </a:fld>
            <a:endParaRPr lang="en-US" altLang="en-US" sz="1200"/>
          </a:p>
        </p:txBody>
      </p:sp>
      <p:sp>
        <p:nvSpPr>
          <p:cNvPr id="1032" name="Rectangle 3">
            <a:extLst>
              <a:ext uri="{FF2B5EF4-FFF2-40B4-BE49-F238E27FC236}">
                <a16:creationId xmlns:a16="http://schemas.microsoft.com/office/drawing/2014/main" id="{9F3948C3-7289-F49E-6D46-6AFFA2EDA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4200" y="1219200"/>
            <a:ext cx="4535488" cy="412728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Point coordinates for unit cell </a:t>
            </a:r>
            <a:r>
              <a:rPr lang="en-US" altLang="en-US" sz="2400">
                <a:solidFill>
                  <a:srgbClr val="0070C0"/>
                </a:solidFill>
                <a:cs typeface="Times New Roman" panose="02020603050405020304" pitchFamily="18" charset="0"/>
              </a:rPr>
              <a:t>center</a:t>
            </a:r>
            <a:r>
              <a:rPr lang="en-US" altLang="en-US" sz="2400">
                <a:cs typeface="Times New Roman" panose="02020603050405020304" pitchFamily="18" charset="0"/>
              </a:rPr>
              <a:t> are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>
                <a:cs typeface="Times New Roman" panose="02020603050405020304" pitchFamily="18" charset="0"/>
              </a:rPr>
              <a:t>	</a:t>
            </a:r>
            <a:br>
              <a:rPr lang="en-US" altLang="en-US" sz="1000">
                <a:cs typeface="Times New Roman" panose="02020603050405020304" pitchFamily="18" charset="0"/>
              </a:rPr>
            </a:br>
            <a:r>
              <a:rPr lang="en-US" altLang="en-US" sz="2400" i="1">
                <a:cs typeface="Times New Roman" panose="02020603050405020304" pitchFamily="18" charset="0"/>
              </a:rPr>
              <a:t>a</a:t>
            </a:r>
            <a:r>
              <a:rPr lang="en-US" altLang="en-US" sz="2400">
                <a:cs typeface="Times New Roman" panose="02020603050405020304" pitchFamily="18" charset="0"/>
              </a:rPr>
              <a:t>/2, </a:t>
            </a:r>
            <a:r>
              <a:rPr lang="en-US" altLang="en-US" sz="2400" i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/2, </a:t>
            </a:r>
            <a:r>
              <a:rPr lang="en-US" altLang="en-US" sz="2400" i="1">
                <a:cs typeface="Times New Roman" panose="02020603050405020304" pitchFamily="18" charset="0"/>
              </a:rPr>
              <a:t>c</a:t>
            </a:r>
            <a:r>
              <a:rPr lang="en-US" altLang="en-US" sz="2400">
                <a:cs typeface="Times New Roman" panose="02020603050405020304" pitchFamily="18" charset="0"/>
              </a:rPr>
              <a:t>/2       ½</a:t>
            </a:r>
            <a:r>
              <a:rPr lang="en-US" altLang="en-US" sz="1200"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½</a:t>
            </a:r>
            <a:r>
              <a:rPr lang="en-US" altLang="en-US" sz="1200"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½	</a:t>
            </a:r>
            <a:br>
              <a:rPr lang="en-US" altLang="en-US" sz="2400">
                <a:cs typeface="Times New Roman" panose="02020603050405020304" pitchFamily="18" charset="0"/>
              </a:rPr>
            </a:br>
            <a:endParaRPr lang="en-US" altLang="en-US" sz="24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Point coordinates for unit cell </a:t>
            </a:r>
            <a:r>
              <a:rPr lang="en-US" altLang="en-US" sz="2400">
                <a:solidFill>
                  <a:srgbClr val="0070C0"/>
                </a:solidFill>
                <a:cs typeface="Times New Roman" panose="02020603050405020304" pitchFamily="18" charset="0"/>
              </a:rPr>
              <a:t>corner</a:t>
            </a:r>
            <a:r>
              <a:rPr lang="en-US" altLang="en-US" sz="2400">
                <a:cs typeface="Times New Roman" panose="02020603050405020304" pitchFamily="18" charset="0"/>
              </a:rPr>
              <a:t> are 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Translation: integer multiple of lattice constants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cs typeface="Times New Roman" panose="02020603050405020304" pitchFamily="18" charset="0"/>
              </a:rPr>
              <a:t>  identical position in another unit cell </a:t>
            </a:r>
          </a:p>
        </p:txBody>
      </p:sp>
      <p:grpSp>
        <p:nvGrpSpPr>
          <p:cNvPr id="1033" name="Group 61">
            <a:extLst>
              <a:ext uri="{FF2B5EF4-FFF2-40B4-BE49-F238E27FC236}">
                <a16:creationId xmlns:a16="http://schemas.microsoft.com/office/drawing/2014/main" id="{26F6603F-2723-3B74-C589-906F317DA48F}"/>
              </a:ext>
            </a:extLst>
          </p:cNvPr>
          <p:cNvGrpSpPr>
            <a:grpSpLocks/>
          </p:cNvGrpSpPr>
          <p:nvPr/>
        </p:nvGrpSpPr>
        <p:grpSpPr bwMode="auto">
          <a:xfrm>
            <a:off x="2436813" y="1009651"/>
            <a:ext cx="2951162" cy="2836863"/>
            <a:chOff x="575" y="636"/>
            <a:chExt cx="1859" cy="1787"/>
          </a:xfrm>
        </p:grpSpPr>
        <p:sp>
          <p:nvSpPr>
            <p:cNvPr id="1052" name="Text Box 9">
              <a:extLst>
                <a:ext uri="{FF2B5EF4-FFF2-40B4-BE49-F238E27FC236}">
                  <a16:creationId xmlns:a16="http://schemas.microsoft.com/office/drawing/2014/main" id="{A015E66B-8255-0269-4AC1-A247FF27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" y="636"/>
              <a:ext cx="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i="1"/>
                <a:t>z</a:t>
              </a:r>
            </a:p>
          </p:txBody>
        </p:sp>
        <p:sp>
          <p:nvSpPr>
            <p:cNvPr id="1053" name="Line 4">
              <a:extLst>
                <a:ext uri="{FF2B5EF4-FFF2-40B4-BE49-F238E27FC236}">
                  <a16:creationId xmlns:a16="http://schemas.microsoft.com/office/drawing/2014/main" id="{8A89AD7C-1C14-4EAB-E869-BC0A6F64F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1" y="847"/>
              <a:ext cx="0" cy="9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4" name="Line 5">
              <a:extLst>
                <a:ext uri="{FF2B5EF4-FFF2-40B4-BE49-F238E27FC236}">
                  <a16:creationId xmlns:a16="http://schemas.microsoft.com/office/drawing/2014/main" id="{0602A549-710F-1E9C-611D-5D2CD96BC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8" y="1773"/>
              <a:ext cx="10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5" name="Line 6">
              <a:extLst>
                <a:ext uri="{FF2B5EF4-FFF2-40B4-BE49-F238E27FC236}">
                  <a16:creationId xmlns:a16="http://schemas.microsoft.com/office/drawing/2014/main" id="{5C77EAF6-9DC4-CC2E-EF86-F70BC14C8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" y="1773"/>
              <a:ext cx="470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6" name="Text Box 7">
              <a:extLst>
                <a:ext uri="{FF2B5EF4-FFF2-40B4-BE49-F238E27FC236}">
                  <a16:creationId xmlns:a16="http://schemas.microsoft.com/office/drawing/2014/main" id="{EAFEE393-4008-7E05-CBC9-20D75C4A5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2135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i="1"/>
                <a:t>x</a:t>
              </a:r>
            </a:p>
          </p:txBody>
        </p:sp>
        <p:sp>
          <p:nvSpPr>
            <p:cNvPr id="1057" name="Text Box 8">
              <a:extLst>
                <a:ext uri="{FF2B5EF4-FFF2-40B4-BE49-F238E27FC236}">
                  <a16:creationId xmlns:a16="http://schemas.microsoft.com/office/drawing/2014/main" id="{70B57233-E4F2-C84A-E9C8-A1436C29B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1651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i="1"/>
                <a:t>y</a:t>
              </a:r>
            </a:p>
          </p:txBody>
        </p:sp>
        <p:sp>
          <p:nvSpPr>
            <p:cNvPr id="1058" name="Line 10">
              <a:extLst>
                <a:ext uri="{FF2B5EF4-FFF2-40B4-BE49-F238E27FC236}">
                  <a16:creationId xmlns:a16="http://schemas.microsoft.com/office/drawing/2014/main" id="{A5B6050A-B3AC-CD1F-2769-C967D6D5F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1" y="1725"/>
              <a:ext cx="0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9" name="Line 11">
              <a:extLst>
                <a:ext uri="{FF2B5EF4-FFF2-40B4-BE49-F238E27FC236}">
                  <a16:creationId xmlns:a16="http://schemas.microsoft.com/office/drawing/2014/main" id="{7DCF1972-CF45-6A5A-448F-59E3DCBE4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" y="1969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0" name="Line 12">
              <a:extLst>
                <a:ext uri="{FF2B5EF4-FFF2-40B4-BE49-F238E27FC236}">
                  <a16:creationId xmlns:a16="http://schemas.microsoft.com/office/drawing/2014/main" id="{37590812-1CF8-62CD-154C-70D18F914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1134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1" name="Line 13">
              <a:extLst>
                <a:ext uri="{FF2B5EF4-FFF2-40B4-BE49-F238E27FC236}">
                  <a16:creationId xmlns:a16="http://schemas.microsoft.com/office/drawing/2014/main" id="{B9456658-3DAA-C264-2489-19FEC06DA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1128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2" name="Line 14">
              <a:extLst>
                <a:ext uri="{FF2B5EF4-FFF2-40B4-BE49-F238E27FC236}">
                  <a16:creationId xmlns:a16="http://schemas.microsoft.com/office/drawing/2014/main" id="{2E84E035-584E-6B71-D58D-9FD7A2712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1" y="1128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3" name="Line 15">
              <a:extLst>
                <a:ext uri="{FF2B5EF4-FFF2-40B4-BE49-F238E27FC236}">
                  <a16:creationId xmlns:a16="http://schemas.microsoft.com/office/drawing/2014/main" id="{C0CEF5FE-8FDC-2B6A-510C-1C2DA9C65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" y="1134"/>
              <a:ext cx="25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4" name="Line 17">
              <a:extLst>
                <a:ext uri="{FF2B5EF4-FFF2-40B4-BE49-F238E27FC236}">
                  <a16:creationId xmlns:a16="http://schemas.microsoft.com/office/drawing/2014/main" id="{A13328C2-FB20-768B-F0A3-1A87D4EB1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3" y="1388"/>
              <a:ext cx="0" cy="6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5" name="Line 18">
              <a:extLst>
                <a:ext uri="{FF2B5EF4-FFF2-40B4-BE49-F238E27FC236}">
                  <a16:creationId xmlns:a16="http://schemas.microsoft.com/office/drawing/2014/main" id="{55212D65-0C9F-E5AF-B07B-DE157F98D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1777"/>
              <a:ext cx="249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6" name="Line 19">
              <a:extLst>
                <a:ext uri="{FF2B5EF4-FFF2-40B4-BE49-F238E27FC236}">
                  <a16:creationId xmlns:a16="http://schemas.microsoft.com/office/drawing/2014/main" id="{77D92389-194F-AE59-D15C-13E816010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" y="2019"/>
              <a:ext cx="7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7" name="Text Box 20">
              <a:extLst>
                <a:ext uri="{FF2B5EF4-FFF2-40B4-BE49-F238E27FC236}">
                  <a16:creationId xmlns:a16="http://schemas.microsoft.com/office/drawing/2014/main" id="{C58E8EA0-6FE6-E243-A54F-C9B0152C6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1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i="1">
                  <a:latin typeface="Intergraph ANSI" pitchFamily="34" charset="0"/>
                </a:rPr>
                <a:t>a</a:t>
              </a:r>
            </a:p>
          </p:txBody>
        </p:sp>
        <p:sp>
          <p:nvSpPr>
            <p:cNvPr id="1068" name="Text Box 22">
              <a:extLst>
                <a:ext uri="{FF2B5EF4-FFF2-40B4-BE49-F238E27FC236}">
                  <a16:creationId xmlns:a16="http://schemas.microsoft.com/office/drawing/2014/main" id="{D9DD6578-A5F5-7980-D59A-B9FA05B77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" y="183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i="1">
                  <a:latin typeface="Intergraph ANSI" pitchFamily="34" charset="0"/>
                </a:rPr>
                <a:t>b</a:t>
              </a:r>
            </a:p>
          </p:txBody>
        </p:sp>
        <p:sp>
          <p:nvSpPr>
            <p:cNvPr id="1069" name="Text Box 23">
              <a:extLst>
                <a:ext uri="{FF2B5EF4-FFF2-40B4-BE49-F238E27FC236}">
                  <a16:creationId xmlns:a16="http://schemas.microsoft.com/office/drawing/2014/main" id="{E5230260-753C-5909-3C31-1BB959CB0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" y="1007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i="1">
                  <a:latin typeface="Intergraph ANSI" pitchFamily="34" charset="0"/>
                </a:rPr>
                <a:t>c</a:t>
              </a:r>
            </a:p>
          </p:txBody>
        </p:sp>
        <p:sp>
          <p:nvSpPr>
            <p:cNvPr id="1070" name="Text Box 24">
              <a:extLst>
                <a:ext uri="{FF2B5EF4-FFF2-40B4-BE49-F238E27FC236}">
                  <a16:creationId xmlns:a16="http://schemas.microsoft.com/office/drawing/2014/main" id="{4D491E93-4399-F59F-9BD0-B55E7A9F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1773"/>
              <a:ext cx="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000</a:t>
              </a:r>
            </a:p>
          </p:txBody>
        </p:sp>
        <p:sp>
          <p:nvSpPr>
            <p:cNvPr id="1071" name="Line 27">
              <a:extLst>
                <a:ext uri="{FF2B5EF4-FFF2-40B4-BE49-F238E27FC236}">
                  <a16:creationId xmlns:a16="http://schemas.microsoft.com/office/drawing/2014/main" id="{6292D117-179A-5258-E4DA-B88CD3D46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375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2" name="Line 28">
              <a:extLst>
                <a:ext uri="{FF2B5EF4-FFF2-40B4-BE49-F238E27FC236}">
                  <a16:creationId xmlns:a16="http://schemas.microsoft.com/office/drawing/2014/main" id="{B02DC887-27E5-BB34-CC44-476B83262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8" y="1132"/>
              <a:ext cx="250" cy="2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3" name="Line 29">
              <a:extLst>
                <a:ext uri="{FF2B5EF4-FFF2-40B4-BE49-F238E27FC236}">
                  <a16:creationId xmlns:a16="http://schemas.microsoft.com/office/drawing/2014/main" id="{CA89FCF0-D439-6BC5-2DCC-67E9FABE6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0" y="1375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4" name="Text Box 30">
              <a:extLst>
                <a:ext uri="{FF2B5EF4-FFF2-40B4-BE49-F238E27FC236}">
                  <a16:creationId xmlns:a16="http://schemas.microsoft.com/office/drawing/2014/main" id="{4B210FAF-4163-48D6-9906-F18E22966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784"/>
              <a:ext cx="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111</a:t>
              </a:r>
            </a:p>
          </p:txBody>
        </p:sp>
        <p:sp>
          <p:nvSpPr>
            <p:cNvPr id="1075" name="Freeform 31">
              <a:extLst>
                <a:ext uri="{FF2B5EF4-FFF2-40B4-BE49-F238E27FC236}">
                  <a16:creationId xmlns:a16="http://schemas.microsoft.com/office/drawing/2014/main" id="{52C54B90-D257-2702-FFF8-EC312AD0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1011"/>
              <a:ext cx="208" cy="364"/>
            </a:xfrm>
            <a:custGeom>
              <a:avLst/>
              <a:gdLst>
                <a:gd name="T0" fmla="*/ 81 w 215"/>
                <a:gd name="T1" fmla="*/ 172 h 384"/>
                <a:gd name="T2" fmla="*/ 14 w 215"/>
                <a:gd name="T3" fmla="*/ 123 h 384"/>
                <a:gd name="T4" fmla="*/ 130 w 215"/>
                <a:gd name="T5" fmla="*/ 0 h 384"/>
                <a:gd name="T6" fmla="*/ 0 60000 65536"/>
                <a:gd name="T7" fmla="*/ 0 60000 65536"/>
                <a:gd name="T8" fmla="*/ 0 60000 65536"/>
                <a:gd name="T9" fmla="*/ 0 w 215"/>
                <a:gd name="T10" fmla="*/ 0 h 384"/>
                <a:gd name="T11" fmla="*/ 215 w 215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" h="384">
                  <a:moveTo>
                    <a:pt x="133" y="384"/>
                  </a:moveTo>
                  <a:cubicBezTo>
                    <a:pt x="66" y="361"/>
                    <a:pt x="0" y="338"/>
                    <a:pt x="14" y="274"/>
                  </a:cubicBezTo>
                  <a:cubicBezTo>
                    <a:pt x="28" y="210"/>
                    <a:pt x="121" y="105"/>
                    <a:pt x="21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34" name="Text Box 45">
            <a:extLst>
              <a:ext uri="{FF2B5EF4-FFF2-40B4-BE49-F238E27FC236}">
                <a16:creationId xmlns:a16="http://schemas.microsoft.com/office/drawing/2014/main" id="{ABC45FCC-2142-DCBF-DE5E-5CFED350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564" y="4870450"/>
            <a:ext cx="25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035" name="Line 32">
            <a:extLst>
              <a:ext uri="{FF2B5EF4-FFF2-40B4-BE49-F238E27FC236}">
                <a16:creationId xmlns:a16="http://schemas.microsoft.com/office/drawing/2014/main" id="{368222F4-B000-9079-EFE7-9B49A0DDC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13" y="3960813"/>
            <a:ext cx="0" cy="1878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6" name="Line 33">
            <a:extLst>
              <a:ext uri="{FF2B5EF4-FFF2-40B4-BE49-F238E27FC236}">
                <a16:creationId xmlns:a16="http://schemas.microsoft.com/office/drawing/2014/main" id="{586757F7-9C55-B43E-C891-AC8867463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0539" y="5834063"/>
            <a:ext cx="2060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7" name="Line 34">
            <a:extLst>
              <a:ext uri="{FF2B5EF4-FFF2-40B4-BE49-F238E27FC236}">
                <a16:creationId xmlns:a16="http://schemas.microsoft.com/office/drawing/2014/main" id="{A5212DA9-7368-D5D8-656E-984B7F734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713" y="5072063"/>
            <a:ext cx="1573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8" name="Line 37">
            <a:extLst>
              <a:ext uri="{FF2B5EF4-FFF2-40B4-BE49-F238E27FC236}">
                <a16:creationId xmlns:a16="http://schemas.microsoft.com/office/drawing/2014/main" id="{7C989393-089A-0EB1-9135-FAFD9897C2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1588" y="4287838"/>
            <a:ext cx="0" cy="154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9" name="Line 39">
            <a:extLst>
              <a:ext uri="{FF2B5EF4-FFF2-40B4-BE49-F238E27FC236}">
                <a16:creationId xmlns:a16="http://schemas.microsoft.com/office/drawing/2014/main" id="{12F6BF01-7E31-83F2-ECB8-B7D3ED3AB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414" y="4298950"/>
            <a:ext cx="1576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0" name="Line 40">
            <a:extLst>
              <a:ext uri="{FF2B5EF4-FFF2-40B4-BE49-F238E27FC236}">
                <a16:creationId xmlns:a16="http://schemas.microsoft.com/office/drawing/2014/main" id="{167AC065-6683-A3E9-F2B2-9A591EAC0B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8038" y="4294189"/>
            <a:ext cx="0" cy="153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1" name="Text Box 41">
            <a:extLst>
              <a:ext uri="{FF2B5EF4-FFF2-40B4-BE49-F238E27FC236}">
                <a16:creationId xmlns:a16="http://schemas.microsoft.com/office/drawing/2014/main" id="{3F7CDDD6-8E77-A302-3B5B-C117265A9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4" y="53244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i="1"/>
              <a:t>y</a:t>
            </a:r>
          </a:p>
        </p:txBody>
      </p:sp>
      <p:sp>
        <p:nvSpPr>
          <p:cNvPr id="1042" name="Text Box 42">
            <a:extLst>
              <a:ext uri="{FF2B5EF4-FFF2-40B4-BE49-F238E27FC236}">
                <a16:creationId xmlns:a16="http://schemas.microsoft.com/office/drawing/2014/main" id="{867D6A96-F316-F202-C600-CCA4EF723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9" y="3805238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i="1"/>
              <a:t>z</a:t>
            </a:r>
          </a:p>
        </p:txBody>
      </p:sp>
      <p:graphicFrame>
        <p:nvGraphicFramePr>
          <p:cNvPr id="1026" name="Object 49">
            <a:extLst>
              <a:ext uri="{FF2B5EF4-FFF2-40B4-BE49-F238E27FC236}">
                <a16:creationId xmlns:a16="http://schemas.microsoft.com/office/drawing/2014/main" id="{7B5F47CC-1CD1-8424-89D2-237038DB6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5210175"/>
          <a:ext cx="188912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14120" progId="Equation.3">
                  <p:embed/>
                </p:oleObj>
              </mc:Choice>
              <mc:Fallback>
                <p:oleObj name="Equation" r:id="rId3" imgW="114120" imgH="114120" progId="Equation.3">
                  <p:embed/>
                  <p:pic>
                    <p:nvPicPr>
                      <p:cNvPr id="1026" name="Object 49">
                        <a:extLst>
                          <a:ext uri="{FF2B5EF4-FFF2-40B4-BE49-F238E27FC236}">
                            <a16:creationId xmlns:a16="http://schemas.microsoft.com/office/drawing/2014/main" id="{7B5F47CC-1CD1-8424-89D2-237038DB6B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210175"/>
                        <a:ext cx="188912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Line 51">
            <a:extLst>
              <a:ext uri="{FF2B5EF4-FFF2-40B4-BE49-F238E27FC236}">
                <a16:creationId xmlns:a16="http://schemas.microsoft.com/office/drawing/2014/main" id="{EB67FBCF-220B-4045-0518-78DF3DC0D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6" y="5281613"/>
            <a:ext cx="7794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4" name="Text Box 64">
            <a:extLst>
              <a:ext uri="{FF2B5EF4-FFF2-40B4-BE49-F238E27FC236}">
                <a16:creationId xmlns:a16="http://schemas.microsoft.com/office/drawing/2014/main" id="{6658BD73-0629-74DF-A87F-EA407F559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165" y="3849689"/>
            <a:ext cx="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Intergraph ANSI" pitchFamily="34" charset="0"/>
              </a:rPr>
              <a:t>2</a:t>
            </a:r>
            <a:r>
              <a:rPr lang="en-US" altLang="en-US" b="1" i="1">
                <a:latin typeface="Intergraph ANSI" pitchFamily="34" charset="0"/>
              </a:rPr>
              <a:t>c</a:t>
            </a:r>
          </a:p>
        </p:txBody>
      </p:sp>
      <p:graphicFrame>
        <p:nvGraphicFramePr>
          <p:cNvPr id="1027" name="Object 52">
            <a:extLst>
              <a:ext uri="{FF2B5EF4-FFF2-40B4-BE49-F238E27FC236}">
                <a16:creationId xmlns:a16="http://schemas.microsoft.com/office/drawing/2014/main" id="{67D3039C-9270-1083-B503-190D62FBF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1" y="5207000"/>
          <a:ext cx="18732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14120" progId="Equation.3">
                  <p:embed/>
                </p:oleObj>
              </mc:Choice>
              <mc:Fallback>
                <p:oleObj name="Equation" r:id="rId5" imgW="114120" imgH="114120" progId="Equation.3">
                  <p:embed/>
                  <p:pic>
                    <p:nvPicPr>
                      <p:cNvPr id="1027" name="Object 52">
                        <a:extLst>
                          <a:ext uri="{FF2B5EF4-FFF2-40B4-BE49-F238E27FC236}">
                            <a16:creationId xmlns:a16="http://schemas.microsoft.com/office/drawing/2014/main" id="{67D3039C-9270-1083-B503-190D62FBF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5207000"/>
                        <a:ext cx="187325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7">
            <a:extLst>
              <a:ext uri="{FF2B5EF4-FFF2-40B4-BE49-F238E27FC236}">
                <a16:creationId xmlns:a16="http://schemas.microsoft.com/office/drawing/2014/main" id="{174957AE-2077-8F56-704D-B1866FB72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4414838"/>
          <a:ext cx="188913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14120" progId="Equation.3">
                  <p:embed/>
                </p:oleObj>
              </mc:Choice>
              <mc:Fallback>
                <p:oleObj name="Equation" r:id="rId6" imgW="114120" imgH="114120" progId="Equation.3">
                  <p:embed/>
                  <p:pic>
                    <p:nvPicPr>
                      <p:cNvPr id="1028" name="Object 57">
                        <a:extLst>
                          <a:ext uri="{FF2B5EF4-FFF2-40B4-BE49-F238E27FC236}">
                            <a16:creationId xmlns:a16="http://schemas.microsoft.com/office/drawing/2014/main" id="{174957AE-2077-8F56-704D-B1866FB72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4414838"/>
                        <a:ext cx="188913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8">
            <a:extLst>
              <a:ext uri="{FF2B5EF4-FFF2-40B4-BE49-F238E27FC236}">
                <a16:creationId xmlns:a16="http://schemas.microsoft.com/office/drawing/2014/main" id="{6D4AC7A9-840B-3E8E-BE01-5E8E66082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3656013"/>
          <a:ext cx="188913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20" imgH="114120" progId="Equation.3">
                  <p:embed/>
                </p:oleObj>
              </mc:Choice>
              <mc:Fallback>
                <p:oleObj name="Equation" r:id="rId7" imgW="114120" imgH="114120" progId="Equation.3">
                  <p:embed/>
                  <p:pic>
                    <p:nvPicPr>
                      <p:cNvPr id="1029" name="Object 58">
                        <a:extLst>
                          <a:ext uri="{FF2B5EF4-FFF2-40B4-BE49-F238E27FC236}">
                            <a16:creationId xmlns:a16="http://schemas.microsoft.com/office/drawing/2014/main" id="{6D4AC7A9-840B-3E8E-BE01-5E8E66082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3656013"/>
                        <a:ext cx="188913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Line 59">
            <a:extLst>
              <a:ext uri="{FF2B5EF4-FFF2-40B4-BE49-F238E27FC236}">
                <a16:creationId xmlns:a16="http://schemas.microsoft.com/office/drawing/2014/main" id="{976BD7F8-C473-B6DA-F325-C07F02FA6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4963" y="3738564"/>
            <a:ext cx="0" cy="1531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6" name="Text Box 85">
            <a:extLst>
              <a:ext uri="{FF2B5EF4-FFF2-40B4-BE49-F238E27FC236}">
                <a16:creationId xmlns:a16="http://schemas.microsoft.com/office/drawing/2014/main" id="{C19BE519-41F4-7271-D9A6-95ACE36B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346" y="5924551"/>
            <a:ext cx="346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Intergraph ANSI" pitchFamily="34" charset="0"/>
              </a:rPr>
              <a:t>b</a:t>
            </a:r>
          </a:p>
        </p:txBody>
      </p:sp>
      <p:sp>
        <p:nvSpPr>
          <p:cNvPr id="1047" name="Text Box 95">
            <a:extLst>
              <a:ext uri="{FF2B5EF4-FFF2-40B4-BE49-F238E27FC236}">
                <a16:creationId xmlns:a16="http://schemas.microsoft.com/office/drawing/2014/main" id="{16116293-F7BA-F057-9152-173763C3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746" y="5391151"/>
            <a:ext cx="346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Intergraph ANSI" pitchFamily="34" charset="0"/>
              </a:rPr>
              <a:t>b</a:t>
            </a:r>
          </a:p>
        </p:txBody>
      </p:sp>
      <p:sp>
        <p:nvSpPr>
          <p:cNvPr id="1048" name="AutoShape 107">
            <a:extLst>
              <a:ext uri="{FF2B5EF4-FFF2-40B4-BE49-F238E27FC236}">
                <a16:creationId xmlns:a16="http://schemas.microsoft.com/office/drawing/2014/main" id="{83178F8A-FF07-CA6E-1CC0-88E0B0CE21CB}"/>
              </a:ext>
            </a:extLst>
          </p:cNvPr>
          <p:cNvSpPr>
            <a:spLocks/>
          </p:cNvSpPr>
          <p:nvPr/>
        </p:nvSpPr>
        <p:spPr bwMode="auto">
          <a:xfrm>
            <a:off x="4203700" y="3721100"/>
            <a:ext cx="215900" cy="1549400"/>
          </a:xfrm>
          <a:prstGeom prst="rightBrace">
            <a:avLst>
              <a:gd name="adj1" fmla="val 59804"/>
              <a:gd name="adj2" fmla="val 2346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49" name="AutoShape 108">
            <a:extLst>
              <a:ext uri="{FF2B5EF4-FFF2-40B4-BE49-F238E27FC236}">
                <a16:creationId xmlns:a16="http://schemas.microsoft.com/office/drawing/2014/main" id="{6C5144B1-DE96-C32D-460D-5DEB34B22CF3}"/>
              </a:ext>
            </a:extLst>
          </p:cNvPr>
          <p:cNvSpPr>
            <a:spLocks/>
          </p:cNvSpPr>
          <p:nvPr/>
        </p:nvSpPr>
        <p:spPr bwMode="auto">
          <a:xfrm rot="16200000">
            <a:off x="3352800" y="5537200"/>
            <a:ext cx="139700" cy="774700"/>
          </a:xfrm>
          <a:prstGeom prst="leftBrace">
            <a:avLst>
              <a:gd name="adj1" fmla="val 4621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0" name="AutoShape 109">
            <a:extLst>
              <a:ext uri="{FF2B5EF4-FFF2-40B4-BE49-F238E27FC236}">
                <a16:creationId xmlns:a16="http://schemas.microsoft.com/office/drawing/2014/main" id="{B3979B4B-5D72-6CED-903C-C24D7342B88C}"/>
              </a:ext>
            </a:extLst>
          </p:cNvPr>
          <p:cNvSpPr>
            <a:spLocks/>
          </p:cNvSpPr>
          <p:nvPr/>
        </p:nvSpPr>
        <p:spPr bwMode="auto">
          <a:xfrm rot="16200000">
            <a:off x="3670300" y="5029200"/>
            <a:ext cx="139700" cy="774700"/>
          </a:xfrm>
          <a:prstGeom prst="leftBrace">
            <a:avLst>
              <a:gd name="adj1" fmla="val 46212"/>
              <a:gd name="adj2" fmla="val 4016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1" name="Rectangle 2">
            <a:extLst>
              <a:ext uri="{FF2B5EF4-FFF2-40B4-BE49-F238E27FC236}">
                <a16:creationId xmlns:a16="http://schemas.microsoft.com/office/drawing/2014/main" id="{3AA68F08-5BF1-2204-F6D3-4ABF572E9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90525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u="sng">
                <a:solidFill>
                  <a:schemeClr val="tx2"/>
                </a:solidFill>
                <a:cs typeface="Times New Roman" panose="02020603050405020304" pitchFamily="18" charset="0"/>
              </a:rPr>
              <a:t>Point</a:t>
            </a:r>
            <a:r>
              <a:rPr lang="en-US" altLang="en-US" sz="3600">
                <a:solidFill>
                  <a:schemeClr val="tx2"/>
                </a:solidFill>
                <a:cs typeface="Times New Roman" panose="02020603050405020304" pitchFamily="18" charset="0"/>
              </a:rPr>
              <a:t> Coordinates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DF3BE39C-D003-3770-674C-0DF1A5292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4" y="1331914"/>
            <a:ext cx="717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Determine the Miller indices of directions </a:t>
            </a:r>
            <a:r>
              <a:rPr lang="en-US" altLang="en-US" sz="2000" i="1">
                <a:latin typeface="Verdana" panose="020B0604030504040204" pitchFamily="34" charset="0"/>
              </a:rPr>
              <a:t>A</a:t>
            </a:r>
            <a:r>
              <a:rPr lang="en-US" altLang="en-US" sz="2000">
                <a:latin typeface="Verdana" panose="020B0604030504040204" pitchFamily="34" charset="0"/>
              </a:rPr>
              <a:t>, </a:t>
            </a:r>
            <a:r>
              <a:rPr lang="en-US" altLang="en-US" sz="2000" i="1">
                <a:latin typeface="Verdana" panose="020B0604030504040204" pitchFamily="34" charset="0"/>
              </a:rPr>
              <a:t>B</a:t>
            </a:r>
            <a:r>
              <a:rPr lang="en-US" altLang="en-US" sz="2000">
                <a:latin typeface="Verdana" panose="020B0604030504040204" pitchFamily="34" charset="0"/>
              </a:rPr>
              <a:t>, and </a:t>
            </a:r>
            <a:r>
              <a:rPr lang="en-US" altLang="en-US" sz="2000" i="1">
                <a:latin typeface="Verdana" panose="020B0604030504040204" pitchFamily="34" charset="0"/>
              </a:rPr>
              <a:t>C</a:t>
            </a:r>
            <a:r>
              <a:rPr lang="en-US" altLang="en-US" sz="2000"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1101689C-ABD0-12D7-836A-61E98424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6" y="458788"/>
            <a:ext cx="791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66FF"/>
                </a:solidFill>
                <a:latin typeface="Verdana" panose="020B0604030504040204" pitchFamily="34" charset="0"/>
              </a:rPr>
              <a:t>Miller Indices, Directions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BBD4F576-B101-0290-6221-1AFAF18170D0}"/>
              </a:ext>
            </a:extLst>
          </p:cNvPr>
          <p:cNvGrpSpPr>
            <a:grpSpLocks/>
          </p:cNvGrpSpPr>
          <p:nvPr/>
        </p:nvGrpSpPr>
        <p:grpSpPr bwMode="auto">
          <a:xfrm>
            <a:off x="4205288" y="1931989"/>
            <a:ext cx="3719512" cy="4173537"/>
            <a:chOff x="276" y="480"/>
            <a:chExt cx="3110" cy="3602"/>
          </a:xfrm>
        </p:grpSpPr>
        <p:pic>
          <p:nvPicPr>
            <p:cNvPr id="27653" name="Picture 5" descr="fig 03_19">
              <a:extLst>
                <a:ext uri="{FF2B5EF4-FFF2-40B4-BE49-F238E27FC236}">
                  <a16:creationId xmlns:a16="http://schemas.microsoft.com/office/drawing/2014/main" id="{57446948-DC24-F2D5-322A-1A4400BB9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" y="480"/>
              <a:ext cx="3110" cy="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Text Box 6">
              <a:extLst>
                <a:ext uri="{FF2B5EF4-FFF2-40B4-BE49-F238E27FC236}">
                  <a16:creationId xmlns:a16="http://schemas.microsoft.com/office/drawing/2014/main" id="{F72DE416-E267-B08E-D98C-3CC4AAC87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792"/>
              <a:ext cx="163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Times New Roman" panose="02020603050405020304" pitchFamily="18" charset="0"/>
                </a:rPr>
                <a:t>(c) 2003 Brooks/Cole Publishing / Thomson Learning™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12304</TotalTime>
  <Words>1536</Words>
  <Application>Microsoft Office PowerPoint</Application>
  <PresentationFormat>Widescreen</PresentationFormat>
  <Paragraphs>220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Carlito</vt:lpstr>
      <vt:lpstr>French Script MT</vt:lpstr>
      <vt:lpstr>Intergraph ANSI</vt:lpstr>
      <vt:lpstr>Symbol</vt:lpstr>
      <vt:lpstr>Times New Roman</vt:lpstr>
      <vt:lpstr>Verdana</vt:lpstr>
      <vt:lpstr>Wingdings</vt:lpstr>
      <vt:lpstr>Office Theme</vt:lpstr>
      <vt:lpstr>Microsoft Equation 3.0</vt:lpstr>
      <vt:lpstr>MathType 4.0 Equation</vt:lpstr>
      <vt:lpstr>MathType 6.0 Equation</vt:lpstr>
      <vt:lpstr>Miller Indices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Crystallographic Directions</vt:lpstr>
      <vt:lpstr>Families of Directions &lt;uvw&gt;</vt:lpstr>
      <vt:lpstr>Crystallographic Planes</vt:lpstr>
      <vt:lpstr>Crystallographic Planes</vt:lpstr>
      <vt:lpstr>Crystallographic Planes</vt:lpstr>
      <vt:lpstr>Crystallographic Planes</vt:lpstr>
      <vt:lpstr>PowerPoint Presentation</vt:lpstr>
      <vt:lpstr>Family of Planes</vt:lpstr>
      <vt:lpstr>FCC Unit Cell with (110) plane</vt:lpstr>
      <vt:lpstr>BCC Unit Cell with (110) plane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Nanotechnology</dc:title>
  <dc:creator>Aadil Abass shah</dc:creator>
  <cp:lastModifiedBy>Ranjit Kumar</cp:lastModifiedBy>
  <cp:revision>67</cp:revision>
  <dcterms:created xsi:type="dcterms:W3CDTF">2022-10-18T13:55:46Z</dcterms:created>
  <dcterms:modified xsi:type="dcterms:W3CDTF">2024-09-11T17:34:05Z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2022-10-18T00:00:00Z</vt:filetime>
  </property>
</Properties>
</file>