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360" r:id="rId2"/>
    <p:sldId id="268" r:id="rId3"/>
    <p:sldId id="280" r:id="rId4"/>
    <p:sldId id="271" r:id="rId5"/>
    <p:sldId id="272" r:id="rId6"/>
    <p:sldId id="624" r:id="rId7"/>
    <p:sldId id="275" r:id="rId8"/>
    <p:sldId id="276" r:id="rId9"/>
    <p:sldId id="288" r:id="rId10"/>
    <p:sldId id="289" r:id="rId11"/>
    <p:sldId id="290" r:id="rId12"/>
    <p:sldId id="292" r:id="rId13"/>
    <p:sldId id="293" r:id="rId14"/>
    <p:sldId id="622" r:id="rId15"/>
    <p:sldId id="273" r:id="rId16"/>
    <p:sldId id="281" r:id="rId17"/>
    <p:sldId id="282" r:id="rId18"/>
    <p:sldId id="285" r:id="rId19"/>
    <p:sldId id="614" r:id="rId20"/>
    <p:sldId id="615" r:id="rId21"/>
    <p:sldId id="616" r:id="rId22"/>
    <p:sldId id="617" r:id="rId23"/>
    <p:sldId id="618" r:id="rId24"/>
    <p:sldId id="619" r:id="rId25"/>
    <p:sldId id="620" r:id="rId26"/>
    <p:sldId id="284" r:id="rId27"/>
    <p:sldId id="294" r:id="rId28"/>
    <p:sldId id="397" r:id="rId29"/>
    <p:sldId id="623" r:id="rId30"/>
    <p:sldId id="279" r:id="rId31"/>
    <p:sldId id="295" r:id="rId32"/>
    <p:sldId id="300" r:id="rId33"/>
    <p:sldId id="387" r:id="rId34"/>
    <p:sldId id="401" r:id="rId35"/>
    <p:sldId id="402" r:id="rId36"/>
    <p:sldId id="403" r:id="rId37"/>
    <p:sldId id="404" r:id="rId38"/>
    <p:sldId id="405" r:id="rId3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70" autoAdjust="0"/>
  </p:normalViewPr>
  <p:slideViewPr>
    <p:cSldViewPr>
      <p:cViewPr varScale="1">
        <p:scale>
          <a:sx n="51" d="100"/>
          <a:sy n="51" d="100"/>
        </p:scale>
        <p:origin x="116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1E30626-4655-403C-8639-4C898839F292}"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231CE6D-A815-4E4D-B249-9DE18FE05255}" type="slidenum">
              <a:rPr lang="en-IN" smtClean="0"/>
              <a:t>‹#›</a:t>
            </a:fld>
            <a:endParaRPr lang="en-IN"/>
          </a:p>
        </p:txBody>
      </p:sp>
    </p:spTree>
    <p:extLst>
      <p:ext uri="{BB962C8B-B14F-4D97-AF65-F5344CB8AC3E}">
        <p14:creationId xmlns:p14="http://schemas.microsoft.com/office/powerpoint/2010/main" val="2785663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11509D22-0C9D-CAF6-CD9B-FA4DCFA2EC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216BACB0-7212-4850-B133-B8C29B03776D}"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35843" name="Rectangle 2">
            <a:extLst>
              <a:ext uri="{FF2B5EF4-FFF2-40B4-BE49-F238E27FC236}">
                <a16:creationId xmlns:a16="http://schemas.microsoft.com/office/drawing/2014/main" id="{B7629780-BC35-A314-D541-4ABF08F2E509}"/>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A199C1CD-F166-CE4B-0FC6-BC8CE5363D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26218215-F850-82D1-6C54-72C2B44443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1807243-7922-421B-BC87-FCE6251872FF}" type="slidenum">
              <a:rPr lang="en-US" altLang="en-US">
                <a:latin typeface="Arial" panose="020B0604020202020204" pitchFamily="34" charset="0"/>
              </a:rPr>
              <a:pPr/>
              <a:t>15</a:t>
            </a:fld>
            <a:endParaRPr lang="en-US" altLang="en-US">
              <a:latin typeface="Arial" panose="020B0604020202020204" pitchFamily="34" charset="0"/>
            </a:endParaRPr>
          </a:p>
        </p:txBody>
      </p:sp>
      <p:sp>
        <p:nvSpPr>
          <p:cNvPr id="47107" name="Rectangle 2">
            <a:extLst>
              <a:ext uri="{FF2B5EF4-FFF2-40B4-BE49-F238E27FC236}">
                <a16:creationId xmlns:a16="http://schemas.microsoft.com/office/drawing/2014/main" id="{3E9E3680-4C42-7A55-B4F2-CC1043E1B509}"/>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8D597F35-0F8D-303E-B1F0-55F60E2C1E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200" b="1"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2060194" y="1491088"/>
            <a:ext cx="2965450" cy="4462145"/>
          </a:xfrm>
          <a:prstGeom prst="rect">
            <a:avLst/>
          </a:prstGeom>
        </p:spPr>
        <p:txBody>
          <a:bodyPr wrap="square" lIns="0" tIns="0" rIns="0" bIns="0">
            <a:spAutoFit/>
          </a:bodyPr>
          <a:lstStyle>
            <a:lvl1pPr>
              <a:defRPr sz="3000" b="0" i="0">
                <a:solidFill>
                  <a:schemeClr val="tx1"/>
                </a:solidFill>
                <a:latin typeface="Carlito"/>
                <a:cs typeface="Carlito"/>
              </a:defRPr>
            </a:lvl1pPr>
          </a:lstStyle>
          <a:p>
            <a:endParaRPr/>
          </a:p>
        </p:txBody>
      </p:sp>
      <p:sp>
        <p:nvSpPr>
          <p:cNvPr id="4" name="Holder 4"/>
          <p:cNvSpPr>
            <a:spLocks noGrp="1"/>
          </p:cNvSpPr>
          <p:nvPr>
            <p:ph sz="half" idx="3"/>
          </p:nvPr>
        </p:nvSpPr>
        <p:spPr>
          <a:xfrm>
            <a:off x="6327775" y="1622501"/>
            <a:ext cx="2715259" cy="4141470"/>
          </a:xfrm>
          <a:prstGeom prst="rect">
            <a:avLst/>
          </a:prstGeom>
        </p:spPr>
        <p:txBody>
          <a:bodyPr wrap="square" lIns="0" tIns="0" rIns="0" bIns="0">
            <a:spAutoFit/>
          </a:bodyPr>
          <a:lstStyle>
            <a:lvl1pPr>
              <a:defRPr sz="30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10668000" cy="677108"/>
          </a:xfrm>
        </p:spPr>
        <p:txBody>
          <a:bodyPr/>
          <a:lstStyle/>
          <a:p>
            <a:r>
              <a:rPr lang="en-US"/>
              <a:t>Click to edit Master title style</a:t>
            </a:r>
          </a:p>
        </p:txBody>
      </p:sp>
      <p:sp>
        <p:nvSpPr>
          <p:cNvPr id="3" name="Text Placeholder 2"/>
          <p:cNvSpPr>
            <a:spLocks noGrp="1"/>
          </p:cNvSpPr>
          <p:nvPr>
            <p:ph type="body" sz="half" idx="1"/>
          </p:nvPr>
        </p:nvSpPr>
        <p:spPr>
          <a:xfrm>
            <a:off x="755651" y="1752600"/>
            <a:ext cx="5232400" cy="1600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1600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73BA715-665C-26F3-788D-DB3A3AFA471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A4A7BF4-6ABD-392D-FB03-86B8A75D6CBA}"/>
              </a:ext>
            </a:extLst>
          </p:cNvPr>
          <p:cNvSpPr>
            <a:spLocks noGrp="1"/>
          </p:cNvSpPr>
          <p:nvPr>
            <p:ph type="ftr" sz="quarter" idx="11"/>
          </p:nvPr>
        </p:nvSpPr>
        <p:spPr>
          <a:xfrm>
            <a:off x="4145280" y="6377940"/>
            <a:ext cx="3901440" cy="276999"/>
          </a:xfrm>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677216A-907E-CAC1-875A-EFA141CF7A3F}"/>
              </a:ext>
            </a:extLst>
          </p:cNvPr>
          <p:cNvSpPr>
            <a:spLocks noGrp="1"/>
          </p:cNvSpPr>
          <p:nvPr>
            <p:ph type="sldNum" sz="quarter" idx="12"/>
          </p:nvPr>
        </p:nvSpPr>
        <p:spPr>
          <a:xfrm>
            <a:off x="8778240" y="6377940"/>
            <a:ext cx="2804160" cy="276999"/>
          </a:xfrm>
        </p:spPr>
        <p:txBody>
          <a:bodyPr/>
          <a:lstStyle>
            <a:lvl1pPr>
              <a:defRPr/>
            </a:lvl1pPr>
          </a:lstStyle>
          <a:p>
            <a:fld id="{C708E43D-74FB-4D3E-B8E1-59967A54B434}" type="slidenum">
              <a:rPr lang="en-US" altLang="en-US"/>
              <a:pPr/>
              <a:t>‹#›</a:t>
            </a:fld>
            <a:endParaRPr lang="en-US" altLang="en-US"/>
          </a:p>
        </p:txBody>
      </p:sp>
    </p:spTree>
    <p:extLst>
      <p:ext uri="{BB962C8B-B14F-4D97-AF65-F5344CB8AC3E}">
        <p14:creationId xmlns:p14="http://schemas.microsoft.com/office/powerpoint/2010/main" val="228830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76941" y="324993"/>
            <a:ext cx="9163092" cy="1300480"/>
          </a:xfrm>
          <a:prstGeom prst="rect">
            <a:avLst/>
          </a:prstGeom>
        </p:spPr>
        <p:txBody>
          <a:bodyPr wrap="square" lIns="0" tIns="0" rIns="0" bIns="0">
            <a:spAutoFit/>
          </a:bodyPr>
          <a:lstStyle>
            <a:lvl1pPr>
              <a:defRPr sz="44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1367408" y="3279088"/>
            <a:ext cx="9979025" cy="2202179"/>
          </a:xfrm>
          <a:prstGeom prst="rect">
            <a:avLst/>
          </a:prstGeom>
        </p:spPr>
        <p:txBody>
          <a:bodyPr wrap="square" lIns="0" tIns="0" rIns="0" bIns="0">
            <a:spAutoFit/>
          </a:bodyPr>
          <a:lstStyle>
            <a:lvl1pPr>
              <a:defRPr sz="3200" b="1" i="0">
                <a:solidFill>
                  <a:schemeClr val="tx1"/>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7" name="Picture 6">
            <a:extLst>
              <a:ext uri="{FF2B5EF4-FFF2-40B4-BE49-F238E27FC236}">
                <a16:creationId xmlns:a16="http://schemas.microsoft.com/office/drawing/2014/main" id="{F904711D-9DBD-D888-BE49-9E444FD15620}"/>
              </a:ext>
            </a:extLst>
          </p:cNvPr>
          <p:cNvPicPr>
            <a:picLocks noChangeAspect="1"/>
          </p:cNvPicPr>
          <p:nvPr userDrawn="1"/>
        </p:nvPicPr>
        <p:blipFill rotWithShape="1">
          <a:blip r:embed="rId8"/>
          <a:srcRect t="27930" b="26185"/>
          <a:stretch/>
        </p:blipFill>
        <p:spPr>
          <a:xfrm>
            <a:off x="-10885" y="76200"/>
            <a:ext cx="1987826" cy="6096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bin"/><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4.bin"/><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5.bin"/><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11.bin"/><Relationship Id="rId18" Type="http://schemas.openxmlformats.org/officeDocument/2006/relationships/image" Target="../media/image53.wmf"/><Relationship Id="rId3" Type="http://schemas.openxmlformats.org/officeDocument/2006/relationships/image" Target="../media/image45.wmf"/><Relationship Id="rId7" Type="http://schemas.openxmlformats.org/officeDocument/2006/relationships/oleObject" Target="../embeddings/oleObject8.bin"/><Relationship Id="rId12" Type="http://schemas.openxmlformats.org/officeDocument/2006/relationships/image" Target="../media/image50.wmf"/><Relationship Id="rId17" Type="http://schemas.openxmlformats.org/officeDocument/2006/relationships/oleObject" Target="../embeddings/oleObject13.bin"/><Relationship Id="rId2" Type="http://schemas.openxmlformats.org/officeDocument/2006/relationships/oleObject" Target="../embeddings/oleObject6.bin"/><Relationship Id="rId16" Type="http://schemas.openxmlformats.org/officeDocument/2006/relationships/image" Target="../media/image52.wmf"/><Relationship Id="rId1" Type="http://schemas.openxmlformats.org/officeDocument/2006/relationships/slideLayout" Target="../slideLayouts/slideLayout5.xml"/><Relationship Id="rId6" Type="http://schemas.openxmlformats.org/officeDocument/2006/relationships/image" Target="../media/image47.emf"/><Relationship Id="rId11" Type="http://schemas.openxmlformats.org/officeDocument/2006/relationships/oleObject" Target="../embeddings/oleObject10.bin"/><Relationship Id="rId5" Type="http://schemas.openxmlformats.org/officeDocument/2006/relationships/image" Target="../media/image46.wmf"/><Relationship Id="rId15" Type="http://schemas.openxmlformats.org/officeDocument/2006/relationships/oleObject" Target="../embeddings/oleObject12.bin"/><Relationship Id="rId10" Type="http://schemas.openxmlformats.org/officeDocument/2006/relationships/image" Target="../media/image49.wmf"/><Relationship Id="rId4" Type="http://schemas.openxmlformats.org/officeDocument/2006/relationships/oleObject" Target="../embeddings/oleObject7.bin"/><Relationship Id="rId9" Type="http://schemas.openxmlformats.org/officeDocument/2006/relationships/oleObject" Target="../embeddings/oleObject9.bin"/><Relationship Id="rId14" Type="http://schemas.openxmlformats.org/officeDocument/2006/relationships/image" Target="../media/image51.wmf"/></Relationships>
</file>

<file path=ppt/slides/_rels/slide32.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19.bin"/><Relationship Id="rId3" Type="http://schemas.openxmlformats.org/officeDocument/2006/relationships/image" Target="../media/image54.wmf"/><Relationship Id="rId7" Type="http://schemas.openxmlformats.org/officeDocument/2006/relationships/oleObject" Target="../embeddings/oleObject16.bin"/><Relationship Id="rId12" Type="http://schemas.openxmlformats.org/officeDocument/2006/relationships/image" Target="../media/image59.wmf"/><Relationship Id="rId2" Type="http://schemas.openxmlformats.org/officeDocument/2006/relationships/oleObject" Target="../embeddings/oleObject14.bin"/><Relationship Id="rId16" Type="http://schemas.openxmlformats.org/officeDocument/2006/relationships/image" Target="../media/image61.wmf"/><Relationship Id="rId1" Type="http://schemas.openxmlformats.org/officeDocument/2006/relationships/slideLayout" Target="../slideLayouts/slideLayout5.xml"/><Relationship Id="rId6" Type="http://schemas.openxmlformats.org/officeDocument/2006/relationships/image" Target="../media/image56.emf"/><Relationship Id="rId11" Type="http://schemas.openxmlformats.org/officeDocument/2006/relationships/oleObject" Target="../embeddings/oleObject18.bin"/><Relationship Id="rId5" Type="http://schemas.openxmlformats.org/officeDocument/2006/relationships/image" Target="../media/image55.wmf"/><Relationship Id="rId15" Type="http://schemas.openxmlformats.org/officeDocument/2006/relationships/oleObject" Target="../embeddings/oleObject20.bin"/><Relationship Id="rId10" Type="http://schemas.openxmlformats.org/officeDocument/2006/relationships/image" Target="../media/image58.wmf"/><Relationship Id="rId4" Type="http://schemas.openxmlformats.org/officeDocument/2006/relationships/oleObject" Target="../embeddings/oleObject15.bin"/><Relationship Id="rId9" Type="http://schemas.openxmlformats.org/officeDocument/2006/relationships/oleObject" Target="../embeddings/oleObject17.bin"/><Relationship Id="rId14" Type="http://schemas.openxmlformats.org/officeDocument/2006/relationships/image" Target="../media/image6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4F01-62C0-1F96-13BE-8CC8DD265000}"/>
              </a:ext>
            </a:extLst>
          </p:cNvPr>
          <p:cNvSpPr>
            <a:spLocks noGrp="1"/>
          </p:cNvSpPr>
          <p:nvPr>
            <p:ph type="ctrTitle"/>
          </p:nvPr>
        </p:nvSpPr>
        <p:spPr>
          <a:xfrm>
            <a:off x="914400" y="1371600"/>
            <a:ext cx="10363200" cy="677108"/>
          </a:xfrm>
        </p:spPr>
        <p:txBody>
          <a:bodyPr/>
          <a:lstStyle/>
          <a:p>
            <a:pPr lvl="0" algn="ctr"/>
            <a:r>
              <a:rPr lang="en-US" b="1" dirty="0">
                <a:effectLst/>
                <a:latin typeface="Arial" panose="020B0604020202020204" pitchFamily="34" charset="0"/>
                <a:ea typeface="Arial" panose="020B0604020202020204" pitchFamily="34" charset="0"/>
              </a:rPr>
              <a:t>X-Ray Diffraction</a:t>
            </a:r>
            <a:endParaRPr lang="en-IN"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3CB52522-B00E-4F42-AC61-D1066177EB77}"/>
              </a:ext>
            </a:extLst>
          </p:cNvPr>
          <p:cNvSpPr>
            <a:spLocks noGrp="1"/>
          </p:cNvSpPr>
          <p:nvPr>
            <p:ph type="subTitle" idx="4"/>
          </p:nvPr>
        </p:nvSpPr>
        <p:spPr>
          <a:xfrm>
            <a:off x="1828800" y="3429000"/>
            <a:ext cx="8534400" cy="1969770"/>
          </a:xfrm>
        </p:spPr>
        <p:txBody>
          <a:bodyPr/>
          <a:lstStyle/>
          <a:p>
            <a:pPr algn="ctr"/>
            <a:r>
              <a:rPr lang="en-US" dirty="0"/>
              <a:t>Dr. Ranjit Kumar</a:t>
            </a:r>
          </a:p>
          <a:p>
            <a:pPr algn="ctr"/>
            <a:r>
              <a:rPr lang="en-US" dirty="0"/>
              <a:t>Department of Chemical Engineering</a:t>
            </a:r>
          </a:p>
          <a:p>
            <a:pPr algn="ctr"/>
            <a:endParaRPr lang="en-US" dirty="0"/>
          </a:p>
          <a:p>
            <a:pPr algn="ctr"/>
            <a:r>
              <a:rPr lang="en-US" dirty="0"/>
              <a:t>Email: ranjit.kumar@snu.edu.in</a:t>
            </a:r>
            <a:endParaRPr lang="en-IN" dirty="0"/>
          </a:p>
        </p:txBody>
      </p:sp>
    </p:spTree>
    <p:extLst>
      <p:ext uri="{BB962C8B-B14F-4D97-AF65-F5344CB8AC3E}">
        <p14:creationId xmlns:p14="http://schemas.microsoft.com/office/powerpoint/2010/main" val="1041428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7" name="Slide Number Placeholder 2">
            <a:extLst>
              <a:ext uri="{FF2B5EF4-FFF2-40B4-BE49-F238E27FC236}">
                <a16:creationId xmlns:a16="http://schemas.microsoft.com/office/drawing/2014/main" id="{57212BFB-75A1-31F3-510D-9C64ECE77CB9}"/>
              </a:ext>
            </a:extLst>
          </p:cNvPr>
          <p:cNvSpPr>
            <a:spLocks noGrp="1"/>
          </p:cNvSpPr>
          <p:nvPr>
            <p:ph type="sldNum" sz="quarter" idx="12"/>
          </p:nvPr>
        </p:nvSpPr>
        <p:spPr bwMode="auto">
          <a:xfrm>
            <a:off x="8001000" y="6357938"/>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200" b="0" kern="1200">
                <a:solidFill>
                  <a:srgbClr val="045C75"/>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fld id="{8FAD2C6C-AA73-4654-A26B-400F791AD790}" type="slidenum">
              <a:rPr lang="en-US" altLang="en-US" smtClean="0"/>
              <a:pPr/>
              <a:t>10</a:t>
            </a:fld>
            <a:endParaRPr lang="en-US" altLang="en-US">
              <a:solidFill>
                <a:srgbClr val="045C75"/>
              </a:solidFill>
              <a:latin typeface="Times New Roman" panose="02020603050405020304" pitchFamily="18" charset="0"/>
            </a:endParaRPr>
          </a:p>
        </p:txBody>
      </p:sp>
      <p:grpSp>
        <p:nvGrpSpPr>
          <p:cNvPr id="116748" name="Group 12">
            <a:extLst>
              <a:ext uri="{FF2B5EF4-FFF2-40B4-BE49-F238E27FC236}">
                <a16:creationId xmlns:a16="http://schemas.microsoft.com/office/drawing/2014/main" id="{1469F90C-92F6-472F-3250-F14CB7312977}"/>
              </a:ext>
            </a:extLst>
          </p:cNvPr>
          <p:cNvGrpSpPr>
            <a:grpSpLocks/>
          </p:cNvGrpSpPr>
          <p:nvPr/>
        </p:nvGrpSpPr>
        <p:grpSpPr bwMode="auto">
          <a:xfrm>
            <a:off x="1738314" y="1285875"/>
            <a:ext cx="5392737" cy="4230688"/>
            <a:chOff x="0" y="285728"/>
            <a:chExt cx="5393464" cy="4230373"/>
          </a:xfrm>
        </p:grpSpPr>
        <p:sp>
          <p:nvSpPr>
            <p:cNvPr id="116750" name="Text Box 1">
              <a:extLst>
                <a:ext uri="{FF2B5EF4-FFF2-40B4-BE49-F238E27FC236}">
                  <a16:creationId xmlns:a16="http://schemas.microsoft.com/office/drawing/2014/main" id="{C920CB67-7332-9121-6D44-CB877F541E71}"/>
                </a:ext>
              </a:extLst>
            </p:cNvPr>
            <p:cNvSpPr txBox="1">
              <a:spLocks noChangeArrowheads="1"/>
            </p:cNvSpPr>
            <p:nvPr/>
          </p:nvSpPr>
          <p:spPr bwMode="auto">
            <a:xfrm>
              <a:off x="0" y="3500438"/>
              <a:ext cx="4439036" cy="1015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3400425" algn="l"/>
                </a:tabLst>
                <a:defRPr>
                  <a:solidFill>
                    <a:schemeClr val="tx1"/>
                  </a:solidFill>
                  <a:latin typeface="Constantia" panose="02030602050306030303" pitchFamily="18" charset="0"/>
                </a:defRPr>
              </a:lvl1pPr>
              <a:lvl2pPr marL="742950" indent="-285750">
                <a:tabLst>
                  <a:tab pos="3400425" algn="l"/>
                </a:tabLst>
                <a:defRPr>
                  <a:solidFill>
                    <a:schemeClr val="tx1"/>
                  </a:solidFill>
                  <a:latin typeface="Constantia" panose="02030602050306030303" pitchFamily="18" charset="0"/>
                </a:defRPr>
              </a:lvl2pPr>
              <a:lvl3pPr marL="1143000" indent="-228600">
                <a:tabLst>
                  <a:tab pos="3400425" algn="l"/>
                </a:tabLst>
                <a:defRPr>
                  <a:solidFill>
                    <a:schemeClr val="tx1"/>
                  </a:solidFill>
                  <a:latin typeface="Constantia" panose="02030602050306030303" pitchFamily="18" charset="0"/>
                </a:defRPr>
              </a:lvl3pPr>
              <a:lvl4pPr marL="1600200" indent="-228600">
                <a:tabLst>
                  <a:tab pos="3400425" algn="l"/>
                </a:tabLst>
                <a:defRPr>
                  <a:solidFill>
                    <a:schemeClr val="tx1"/>
                  </a:solidFill>
                  <a:latin typeface="Constantia" panose="02030602050306030303" pitchFamily="18" charset="0"/>
                </a:defRPr>
              </a:lvl4pPr>
              <a:lvl5pPr marL="2057400" indent="-228600">
                <a:tabLst>
                  <a:tab pos="3400425" algn="l"/>
                </a:tabLst>
                <a:defRPr>
                  <a:solidFill>
                    <a:schemeClr val="tx1"/>
                  </a:solidFill>
                  <a:latin typeface="Constantia" panose="02030602050306030303" pitchFamily="18" charset="0"/>
                </a:defRPr>
              </a:lvl5pPr>
              <a:lvl6pPr marL="2514600" indent="-228600" fontAlgn="base">
                <a:spcBef>
                  <a:spcPct val="0"/>
                </a:spcBef>
                <a:spcAft>
                  <a:spcPct val="0"/>
                </a:spcAft>
                <a:tabLst>
                  <a:tab pos="3400425" algn="l"/>
                </a:tabLst>
                <a:defRPr>
                  <a:solidFill>
                    <a:schemeClr val="tx1"/>
                  </a:solidFill>
                  <a:latin typeface="Constantia" panose="02030602050306030303" pitchFamily="18" charset="0"/>
                </a:defRPr>
              </a:lvl6pPr>
              <a:lvl7pPr marL="2971800" indent="-228600" fontAlgn="base">
                <a:spcBef>
                  <a:spcPct val="0"/>
                </a:spcBef>
                <a:spcAft>
                  <a:spcPct val="0"/>
                </a:spcAft>
                <a:tabLst>
                  <a:tab pos="3400425" algn="l"/>
                </a:tabLst>
                <a:defRPr>
                  <a:solidFill>
                    <a:schemeClr val="tx1"/>
                  </a:solidFill>
                  <a:latin typeface="Constantia" panose="02030602050306030303" pitchFamily="18" charset="0"/>
                </a:defRPr>
              </a:lvl7pPr>
              <a:lvl8pPr marL="3429000" indent="-228600" fontAlgn="base">
                <a:spcBef>
                  <a:spcPct val="0"/>
                </a:spcBef>
                <a:spcAft>
                  <a:spcPct val="0"/>
                </a:spcAft>
                <a:tabLst>
                  <a:tab pos="3400425" algn="l"/>
                </a:tabLst>
                <a:defRPr>
                  <a:solidFill>
                    <a:schemeClr val="tx1"/>
                  </a:solidFill>
                  <a:latin typeface="Constantia" panose="02030602050306030303" pitchFamily="18" charset="0"/>
                </a:defRPr>
              </a:lvl8pPr>
              <a:lvl9pPr marL="3886200" indent="-228600" fontAlgn="base">
                <a:spcBef>
                  <a:spcPct val="0"/>
                </a:spcBef>
                <a:spcAft>
                  <a:spcPct val="0"/>
                </a:spcAft>
                <a:tabLst>
                  <a:tab pos="3400425" algn="l"/>
                </a:tabLst>
                <a:defRPr>
                  <a:solidFill>
                    <a:schemeClr val="tx1"/>
                  </a:solidFill>
                  <a:latin typeface="Constantia" panose="02030602050306030303" pitchFamily="18" charset="0"/>
                </a:defRPr>
              </a:lvl9pPr>
            </a:lstStyle>
            <a:p>
              <a:r>
                <a:rPr lang="en-US" altLang="en-US" sz="3000">
                  <a:latin typeface="Times New Roman" panose="02020603050405020304" pitchFamily="18" charset="0"/>
                  <a:ea typeface="Calibri" panose="020F0502020204030204" pitchFamily="34" charset="0"/>
                  <a:cs typeface="Times New Roman" panose="02020603050405020304" pitchFamily="18" charset="0"/>
                </a:rPr>
                <a:t>nλ  = d</a:t>
              </a:r>
              <a:r>
                <a:rPr lang="en-US" altLang="en-US" sz="3000" baseline="-30000">
                  <a:latin typeface="Times New Roman" panose="02020603050405020304" pitchFamily="18" charset="0"/>
                  <a:ea typeface="Calibri" panose="020F0502020204030204" pitchFamily="34" charset="0"/>
                  <a:cs typeface="Times New Roman" panose="02020603050405020304" pitchFamily="18" charset="0"/>
                </a:rPr>
                <a:t>hkl</a:t>
              </a:r>
              <a:r>
                <a:rPr lang="en-US" altLang="en-US" sz="3000">
                  <a:latin typeface="Times New Roman" panose="02020603050405020304" pitchFamily="18" charset="0"/>
                  <a:ea typeface="Calibri" panose="020F0502020204030204" pitchFamily="34" charset="0"/>
                  <a:cs typeface="Times New Roman" panose="02020603050405020304" pitchFamily="18" charset="0"/>
                </a:rPr>
                <a:t> sinθ + d</a:t>
              </a:r>
              <a:r>
                <a:rPr lang="en-US" altLang="en-US" sz="3000" baseline="-30000">
                  <a:latin typeface="Times New Roman" panose="02020603050405020304" pitchFamily="18" charset="0"/>
                  <a:ea typeface="Calibri" panose="020F0502020204030204" pitchFamily="34" charset="0"/>
                  <a:cs typeface="Times New Roman" panose="02020603050405020304" pitchFamily="18" charset="0"/>
                </a:rPr>
                <a:t>hkl</a:t>
              </a:r>
              <a:r>
                <a:rPr lang="en-US" altLang="en-US" sz="3000">
                  <a:latin typeface="Times New Roman" panose="02020603050405020304" pitchFamily="18" charset="0"/>
                  <a:ea typeface="Calibri" panose="020F0502020204030204" pitchFamily="34" charset="0"/>
                  <a:cs typeface="Times New Roman" panose="02020603050405020304" pitchFamily="18" charset="0"/>
                </a:rPr>
                <a:t>sinθ</a:t>
              </a:r>
            </a:p>
            <a:p>
              <a:pPr eaLnBrk="0" hangingPunct="0"/>
              <a:r>
                <a:rPr lang="en-US" altLang="en-US" sz="3000">
                  <a:latin typeface="Times New Roman" panose="02020603050405020304" pitchFamily="18" charset="0"/>
                  <a:ea typeface="Calibri" panose="020F0502020204030204" pitchFamily="34" charset="0"/>
                  <a:cs typeface="Times New Roman" panose="02020603050405020304" pitchFamily="18" charset="0"/>
                </a:rPr>
                <a:t>            = 2d</a:t>
              </a:r>
              <a:r>
                <a:rPr lang="en-US" altLang="en-US" sz="3000" baseline="-30000">
                  <a:latin typeface="Times New Roman" panose="02020603050405020304" pitchFamily="18" charset="0"/>
                  <a:ea typeface="Calibri" panose="020F0502020204030204" pitchFamily="34" charset="0"/>
                  <a:cs typeface="Times New Roman" panose="02020603050405020304" pitchFamily="18" charset="0"/>
                </a:rPr>
                <a:t>hkl</a:t>
              </a:r>
              <a:r>
                <a:rPr lang="en-US" altLang="en-US" sz="3000">
                  <a:latin typeface="Times New Roman" panose="02020603050405020304" pitchFamily="18" charset="0"/>
                  <a:ea typeface="Calibri" panose="020F0502020204030204" pitchFamily="34" charset="0"/>
                  <a:cs typeface="Times New Roman" panose="02020603050405020304" pitchFamily="18" charset="0"/>
                </a:rPr>
                <a:t> sinθ              </a:t>
              </a:r>
            </a:p>
          </p:txBody>
        </p:sp>
        <p:sp>
          <p:nvSpPr>
            <p:cNvPr id="116751" name="Rectangle 6">
              <a:extLst>
                <a:ext uri="{FF2B5EF4-FFF2-40B4-BE49-F238E27FC236}">
                  <a16:creationId xmlns:a16="http://schemas.microsoft.com/office/drawing/2014/main" id="{8FBDD4EF-C4D7-B70B-6410-BD04B4F1F516}"/>
                </a:ext>
              </a:extLst>
            </p:cNvPr>
            <p:cNvSpPr>
              <a:spLocks noChangeArrowheads="1"/>
            </p:cNvSpPr>
            <p:nvPr/>
          </p:nvSpPr>
          <p:spPr bwMode="auto">
            <a:xfrm>
              <a:off x="0" y="857232"/>
              <a:ext cx="5393464" cy="164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3000">
                  <a:latin typeface="Times New Roman" panose="02020603050405020304" pitchFamily="18" charset="0"/>
                  <a:ea typeface="Calibri" panose="020F0502020204030204" pitchFamily="34" charset="0"/>
                  <a:cs typeface="Times New Roman" panose="02020603050405020304" pitchFamily="18" charset="0"/>
                </a:rPr>
                <a:t>Where, </a:t>
              </a:r>
            </a:p>
            <a:p>
              <a:pPr eaLnBrk="0" hangingPunct="0"/>
              <a:r>
                <a:rPr lang="en-US" altLang="en-US" sz="3000" i="1">
                  <a:latin typeface="Times New Roman" panose="02020603050405020304" pitchFamily="18" charset="0"/>
                  <a:ea typeface="Calibri" panose="020F0502020204030204" pitchFamily="34" charset="0"/>
                  <a:cs typeface="Times New Roman" panose="02020603050405020304" pitchFamily="18" charset="0"/>
                </a:rPr>
                <a:t>n</a:t>
              </a:r>
              <a:r>
                <a:rPr lang="en-US" altLang="en-US" sz="3000">
                  <a:latin typeface="Times New Roman" panose="02020603050405020304" pitchFamily="18" charset="0"/>
                  <a:ea typeface="Calibri" panose="020F0502020204030204" pitchFamily="34" charset="0"/>
                  <a:cs typeface="Times New Roman" panose="02020603050405020304" pitchFamily="18" charset="0"/>
                </a:rPr>
                <a:t> = an integer, order of reflection </a:t>
              </a:r>
            </a:p>
            <a:p>
              <a:pPr eaLnBrk="0" hangingPunct="0"/>
              <a:r>
                <a:rPr lang="en-US" altLang="en-US" sz="3000">
                  <a:latin typeface="Times New Roman" panose="02020603050405020304" pitchFamily="18" charset="0"/>
                  <a:ea typeface="Calibri" panose="020F0502020204030204" pitchFamily="34" charset="0"/>
                  <a:cs typeface="Times New Roman" panose="02020603050405020304" pitchFamily="18" charset="0"/>
                </a:rPr>
                <a:t>   = 1 (unless stated otherwise) </a:t>
              </a:r>
            </a:p>
            <a:p>
              <a:pPr eaLnBrk="0" hangingPunct="0"/>
              <a:r>
                <a:rPr lang="en-US" altLang="en-US" sz="1100">
                  <a:latin typeface="Calibri" panose="020F0502020204030204" pitchFamily="34" charset="0"/>
                  <a:ea typeface="Calibri" panose="020F0502020204030204" pitchFamily="34" charset="0"/>
                  <a:cs typeface="Times New Roman" panose="02020603050405020304" pitchFamily="18" charset="0"/>
                </a:rPr>
                <a:t>      </a:t>
              </a:r>
              <a:endParaRPr lang="en-US" altLang="en-US">
                <a:latin typeface="Arial" panose="020B0604020202020204" pitchFamily="34" charset="0"/>
                <a:ea typeface="Calibri" panose="020F0502020204030204" pitchFamily="34" charset="0"/>
                <a:cs typeface="Times New Roman" panose="02020603050405020304" pitchFamily="18" charset="0"/>
              </a:endParaRPr>
            </a:p>
          </p:txBody>
        </p:sp>
        <p:sp>
          <p:nvSpPr>
            <p:cNvPr id="116752" name="Rectangle 8">
              <a:extLst>
                <a:ext uri="{FF2B5EF4-FFF2-40B4-BE49-F238E27FC236}">
                  <a16:creationId xmlns:a16="http://schemas.microsoft.com/office/drawing/2014/main" id="{B1CB2AC0-00F2-7835-D0FD-7234D885B7F3}"/>
                </a:ext>
              </a:extLst>
            </p:cNvPr>
            <p:cNvSpPr>
              <a:spLocks noChangeArrowheads="1"/>
            </p:cNvSpPr>
            <p:nvPr/>
          </p:nvSpPr>
          <p:spPr bwMode="auto">
            <a:xfrm>
              <a:off x="0" y="2501713"/>
              <a:ext cx="4251898" cy="54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3400425" algn="l"/>
                </a:tabLst>
                <a:defRPr>
                  <a:solidFill>
                    <a:schemeClr val="tx1"/>
                  </a:solidFill>
                  <a:latin typeface="Constantia" panose="02030602050306030303" pitchFamily="18" charset="0"/>
                </a:defRPr>
              </a:lvl1pPr>
              <a:lvl2pPr marL="742950" indent="-285750">
                <a:tabLst>
                  <a:tab pos="3400425" algn="l"/>
                </a:tabLst>
                <a:defRPr>
                  <a:solidFill>
                    <a:schemeClr val="tx1"/>
                  </a:solidFill>
                  <a:latin typeface="Constantia" panose="02030602050306030303" pitchFamily="18" charset="0"/>
                </a:defRPr>
              </a:lvl2pPr>
              <a:lvl3pPr marL="1143000" indent="-228600">
                <a:tabLst>
                  <a:tab pos="3400425" algn="l"/>
                </a:tabLst>
                <a:defRPr>
                  <a:solidFill>
                    <a:schemeClr val="tx1"/>
                  </a:solidFill>
                  <a:latin typeface="Constantia" panose="02030602050306030303" pitchFamily="18" charset="0"/>
                </a:defRPr>
              </a:lvl3pPr>
              <a:lvl4pPr marL="1600200" indent="-228600">
                <a:tabLst>
                  <a:tab pos="3400425" algn="l"/>
                </a:tabLst>
                <a:defRPr>
                  <a:solidFill>
                    <a:schemeClr val="tx1"/>
                  </a:solidFill>
                  <a:latin typeface="Constantia" panose="02030602050306030303" pitchFamily="18" charset="0"/>
                </a:defRPr>
              </a:lvl4pPr>
              <a:lvl5pPr marL="2057400" indent="-228600">
                <a:tabLst>
                  <a:tab pos="3400425" algn="l"/>
                </a:tabLst>
                <a:defRPr>
                  <a:solidFill>
                    <a:schemeClr val="tx1"/>
                  </a:solidFill>
                  <a:latin typeface="Constantia" panose="02030602050306030303" pitchFamily="18" charset="0"/>
                </a:defRPr>
              </a:lvl5pPr>
              <a:lvl6pPr marL="2514600" indent="-228600" fontAlgn="base">
                <a:spcBef>
                  <a:spcPct val="0"/>
                </a:spcBef>
                <a:spcAft>
                  <a:spcPct val="0"/>
                </a:spcAft>
                <a:tabLst>
                  <a:tab pos="3400425" algn="l"/>
                </a:tabLst>
                <a:defRPr>
                  <a:solidFill>
                    <a:schemeClr val="tx1"/>
                  </a:solidFill>
                  <a:latin typeface="Constantia" panose="02030602050306030303" pitchFamily="18" charset="0"/>
                </a:defRPr>
              </a:lvl6pPr>
              <a:lvl7pPr marL="2971800" indent="-228600" fontAlgn="base">
                <a:spcBef>
                  <a:spcPct val="0"/>
                </a:spcBef>
                <a:spcAft>
                  <a:spcPct val="0"/>
                </a:spcAft>
                <a:tabLst>
                  <a:tab pos="3400425" algn="l"/>
                </a:tabLst>
                <a:defRPr>
                  <a:solidFill>
                    <a:schemeClr val="tx1"/>
                  </a:solidFill>
                  <a:latin typeface="Constantia" panose="02030602050306030303" pitchFamily="18" charset="0"/>
                </a:defRPr>
              </a:lvl7pPr>
              <a:lvl8pPr marL="3429000" indent="-228600" fontAlgn="base">
                <a:spcBef>
                  <a:spcPct val="0"/>
                </a:spcBef>
                <a:spcAft>
                  <a:spcPct val="0"/>
                </a:spcAft>
                <a:tabLst>
                  <a:tab pos="3400425" algn="l"/>
                </a:tabLst>
                <a:defRPr>
                  <a:solidFill>
                    <a:schemeClr val="tx1"/>
                  </a:solidFill>
                  <a:latin typeface="Constantia" panose="02030602050306030303" pitchFamily="18" charset="0"/>
                </a:defRPr>
              </a:lvl8pPr>
              <a:lvl9pPr marL="3886200" indent="-228600" fontAlgn="base">
                <a:spcBef>
                  <a:spcPct val="0"/>
                </a:spcBef>
                <a:spcAft>
                  <a:spcPct val="0"/>
                </a:spcAft>
                <a:tabLst>
                  <a:tab pos="3400425" algn="l"/>
                </a:tabLst>
                <a:defRPr>
                  <a:solidFill>
                    <a:schemeClr val="tx1"/>
                  </a:solidFill>
                  <a:latin typeface="Constantia" panose="02030602050306030303" pitchFamily="18" charset="0"/>
                </a:defRPr>
              </a:lvl9pPr>
            </a:lstStyle>
            <a:p>
              <a:pPr eaLnBrk="0" hangingPunct="0"/>
              <a:r>
                <a:rPr lang="en-US" altLang="en-US" sz="3000" u="sng">
                  <a:latin typeface="Times New Roman" panose="02020603050405020304" pitchFamily="18" charset="0"/>
                  <a:ea typeface="Calibri" panose="020F0502020204030204" pitchFamily="34" charset="0"/>
                  <a:cs typeface="Times New Roman" panose="02020603050405020304" pitchFamily="18" charset="0"/>
                </a:rPr>
                <a:t>Bragg’s law of diffraction </a:t>
              </a:r>
            </a:p>
          </p:txBody>
        </p:sp>
        <p:grpSp>
          <p:nvGrpSpPr>
            <p:cNvPr id="116753" name="Group 11">
              <a:extLst>
                <a:ext uri="{FF2B5EF4-FFF2-40B4-BE49-F238E27FC236}">
                  <a16:creationId xmlns:a16="http://schemas.microsoft.com/office/drawing/2014/main" id="{7732C93D-5E46-EF0F-8830-B50544F250E3}"/>
                </a:ext>
              </a:extLst>
            </p:cNvPr>
            <p:cNvGrpSpPr>
              <a:grpSpLocks/>
            </p:cNvGrpSpPr>
            <p:nvPr/>
          </p:nvGrpSpPr>
          <p:grpSpPr bwMode="auto">
            <a:xfrm>
              <a:off x="500034" y="285728"/>
              <a:ext cx="2211362" cy="553998"/>
              <a:chOff x="0" y="-48399"/>
              <a:chExt cx="2211362" cy="553998"/>
            </a:xfrm>
          </p:grpSpPr>
          <p:sp>
            <p:nvSpPr>
              <p:cNvPr id="116754" name="Rectangle 4">
                <a:extLst>
                  <a:ext uri="{FF2B5EF4-FFF2-40B4-BE49-F238E27FC236}">
                    <a16:creationId xmlns:a16="http://schemas.microsoft.com/office/drawing/2014/main" id="{F6FA1BE6-CA63-FC5F-3F3A-38A26B0156BB}"/>
                  </a:ext>
                </a:extLst>
              </p:cNvPr>
              <p:cNvSpPr>
                <a:spLocks noChangeArrowheads="1"/>
              </p:cNvSpPr>
              <p:nvPr/>
            </p:nvSpPr>
            <p:spPr bwMode="auto">
              <a:xfrm>
                <a:off x="0" y="-48399"/>
                <a:ext cx="106792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3000">
                    <a:latin typeface="Times New Roman" panose="02020603050405020304" pitchFamily="18" charset="0"/>
                    <a:ea typeface="Calibri" panose="020F0502020204030204" pitchFamily="34" charset="0"/>
                    <a:cs typeface="Times New Roman" panose="02020603050405020304" pitchFamily="18" charset="0"/>
                  </a:rPr>
                  <a:t>nλ =  </a:t>
                </a:r>
              </a:p>
            </p:txBody>
          </p:sp>
          <p:graphicFrame>
            <p:nvGraphicFramePr>
              <p:cNvPr id="116745" name="Object 9">
                <a:extLst>
                  <a:ext uri="{FF2B5EF4-FFF2-40B4-BE49-F238E27FC236}">
                    <a16:creationId xmlns:a16="http://schemas.microsoft.com/office/drawing/2014/main" id="{A7A0B66C-1BA1-C62E-0A30-2AD2D699B4F3}"/>
                  </a:ext>
                </a:extLst>
              </p:cNvPr>
              <p:cNvGraphicFramePr>
                <a:graphicFrameLocks noChangeAspect="1"/>
              </p:cNvGraphicFramePr>
              <p:nvPr/>
            </p:nvGraphicFramePr>
            <p:xfrm>
              <a:off x="928662" y="0"/>
              <a:ext cx="1282700" cy="469900"/>
            </p:xfrm>
            <a:graphic>
              <a:graphicData uri="http://schemas.openxmlformats.org/presentationml/2006/ole">
                <mc:AlternateContent xmlns:mc="http://schemas.openxmlformats.org/markup-compatibility/2006">
                  <mc:Choice xmlns:v="urn:schemas-microsoft-com:vml" Requires="v">
                    <p:oleObj name="Equation" r:id="rId2" imgW="1282680" imgH="469800" progId="Equation.3">
                      <p:embed/>
                    </p:oleObj>
                  </mc:Choice>
                  <mc:Fallback>
                    <p:oleObj name="Equation" r:id="rId2" imgW="1282680" imgH="469800" progId="Equation.3">
                      <p:embed/>
                      <p:pic>
                        <p:nvPicPr>
                          <p:cNvPr id="116745" name="Object 9">
                            <a:extLst>
                              <a:ext uri="{FF2B5EF4-FFF2-40B4-BE49-F238E27FC236}">
                                <a16:creationId xmlns:a16="http://schemas.microsoft.com/office/drawing/2014/main" id="{A7A0B66C-1BA1-C62E-0A30-2AD2D699B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62" y="0"/>
                            <a:ext cx="12827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 name="Rectangle 6">
            <a:extLst>
              <a:ext uri="{FF2B5EF4-FFF2-40B4-BE49-F238E27FC236}">
                <a16:creationId xmlns:a16="http://schemas.microsoft.com/office/drawing/2014/main" id="{DE305FA9-BD25-7328-F17F-13369BE0ABB2}"/>
              </a:ext>
            </a:extLst>
          </p:cNvPr>
          <p:cNvSpPr>
            <a:spLocks noChangeArrowheads="1"/>
          </p:cNvSpPr>
          <p:nvPr/>
        </p:nvSpPr>
        <p:spPr bwMode="auto">
          <a:xfrm>
            <a:off x="3581400" y="47236"/>
            <a:ext cx="37615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4000" u="sng" dirty="0">
                <a:latin typeface="Times New Roman" panose="02020603050405020304" pitchFamily="18" charset="0"/>
                <a:cs typeface="Times New Roman" panose="02020603050405020304" pitchFamily="18" charset="0"/>
              </a:rPr>
              <a:t>Bragg’s Equation</a:t>
            </a:r>
            <a:endParaRPr lang="en-US" altLang="en-US" sz="330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2" name="Slide Number Placeholder 2">
            <a:extLst>
              <a:ext uri="{FF2B5EF4-FFF2-40B4-BE49-F238E27FC236}">
                <a16:creationId xmlns:a16="http://schemas.microsoft.com/office/drawing/2014/main" id="{08C38BCC-AFC5-94A4-A726-1E3882CB33B5}"/>
              </a:ext>
            </a:extLst>
          </p:cNvPr>
          <p:cNvSpPr>
            <a:spLocks noGrp="1"/>
          </p:cNvSpPr>
          <p:nvPr>
            <p:ph type="sldNum" sz="quarter" idx="12"/>
          </p:nvPr>
        </p:nvSpPr>
        <p:spPr bwMode="auto">
          <a:xfrm>
            <a:off x="8001000" y="6357938"/>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200" b="0" kern="1200">
                <a:solidFill>
                  <a:srgbClr val="045C75"/>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fld id="{8FAD2C6C-AA73-4654-A26B-400F791AD790}" type="slidenum">
              <a:rPr lang="en-US" altLang="en-US" smtClean="0"/>
              <a:pPr/>
              <a:t>11</a:t>
            </a:fld>
            <a:endParaRPr lang="en-US" altLang="en-US">
              <a:solidFill>
                <a:srgbClr val="045C75"/>
              </a:solidFill>
              <a:latin typeface="Times New Roman" panose="02020603050405020304" pitchFamily="18" charset="0"/>
            </a:endParaRPr>
          </a:p>
        </p:txBody>
      </p:sp>
      <p:grpSp>
        <p:nvGrpSpPr>
          <p:cNvPr id="118793" name="Group 9">
            <a:extLst>
              <a:ext uri="{FF2B5EF4-FFF2-40B4-BE49-F238E27FC236}">
                <a16:creationId xmlns:a16="http://schemas.microsoft.com/office/drawing/2014/main" id="{695A29CB-FDF1-A7F3-904E-68DD416C7580}"/>
              </a:ext>
            </a:extLst>
          </p:cNvPr>
          <p:cNvGrpSpPr>
            <a:grpSpLocks/>
          </p:cNvGrpSpPr>
          <p:nvPr/>
        </p:nvGrpSpPr>
        <p:grpSpPr bwMode="auto">
          <a:xfrm>
            <a:off x="1524001" y="1071564"/>
            <a:ext cx="8112125" cy="5329237"/>
            <a:chOff x="0" y="785794"/>
            <a:chExt cx="8111516" cy="5329615"/>
          </a:xfrm>
        </p:grpSpPr>
        <p:sp>
          <p:nvSpPr>
            <p:cNvPr id="118795" name="Rectangle 3">
              <a:extLst>
                <a:ext uri="{FF2B5EF4-FFF2-40B4-BE49-F238E27FC236}">
                  <a16:creationId xmlns:a16="http://schemas.microsoft.com/office/drawing/2014/main" id="{AEE41333-6A34-6CCD-0B80-B4964EF328AD}"/>
                </a:ext>
              </a:extLst>
            </p:cNvPr>
            <p:cNvSpPr>
              <a:spLocks noChangeArrowheads="1"/>
            </p:cNvSpPr>
            <p:nvPr/>
          </p:nvSpPr>
          <p:spPr bwMode="auto">
            <a:xfrm>
              <a:off x="0" y="785794"/>
              <a:ext cx="310803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3400425" algn="l"/>
                </a:tabLst>
                <a:defRPr>
                  <a:solidFill>
                    <a:schemeClr val="tx1"/>
                  </a:solidFill>
                  <a:latin typeface="Constantia" panose="02030602050306030303" pitchFamily="18" charset="0"/>
                </a:defRPr>
              </a:lvl1pPr>
              <a:lvl2pPr marL="742950" indent="-285750">
                <a:tabLst>
                  <a:tab pos="3400425" algn="l"/>
                </a:tabLst>
                <a:defRPr>
                  <a:solidFill>
                    <a:schemeClr val="tx1"/>
                  </a:solidFill>
                  <a:latin typeface="Constantia" panose="02030602050306030303" pitchFamily="18" charset="0"/>
                </a:defRPr>
              </a:lvl2pPr>
              <a:lvl3pPr marL="1143000" indent="-228600">
                <a:tabLst>
                  <a:tab pos="3400425" algn="l"/>
                </a:tabLst>
                <a:defRPr>
                  <a:solidFill>
                    <a:schemeClr val="tx1"/>
                  </a:solidFill>
                  <a:latin typeface="Constantia" panose="02030602050306030303" pitchFamily="18" charset="0"/>
                </a:defRPr>
              </a:lvl3pPr>
              <a:lvl4pPr marL="1600200" indent="-228600">
                <a:tabLst>
                  <a:tab pos="3400425" algn="l"/>
                </a:tabLst>
                <a:defRPr>
                  <a:solidFill>
                    <a:schemeClr val="tx1"/>
                  </a:solidFill>
                  <a:latin typeface="Constantia" panose="02030602050306030303" pitchFamily="18" charset="0"/>
                </a:defRPr>
              </a:lvl4pPr>
              <a:lvl5pPr marL="2057400" indent="-228600">
                <a:tabLst>
                  <a:tab pos="3400425" algn="l"/>
                </a:tabLst>
                <a:defRPr>
                  <a:solidFill>
                    <a:schemeClr val="tx1"/>
                  </a:solidFill>
                  <a:latin typeface="Constantia" panose="02030602050306030303" pitchFamily="18" charset="0"/>
                </a:defRPr>
              </a:lvl5pPr>
              <a:lvl6pPr marL="2514600" indent="-228600" fontAlgn="base">
                <a:spcBef>
                  <a:spcPct val="0"/>
                </a:spcBef>
                <a:spcAft>
                  <a:spcPct val="0"/>
                </a:spcAft>
                <a:tabLst>
                  <a:tab pos="3400425" algn="l"/>
                </a:tabLst>
                <a:defRPr>
                  <a:solidFill>
                    <a:schemeClr val="tx1"/>
                  </a:solidFill>
                  <a:latin typeface="Constantia" panose="02030602050306030303" pitchFamily="18" charset="0"/>
                </a:defRPr>
              </a:lvl6pPr>
              <a:lvl7pPr marL="2971800" indent="-228600" fontAlgn="base">
                <a:spcBef>
                  <a:spcPct val="0"/>
                </a:spcBef>
                <a:spcAft>
                  <a:spcPct val="0"/>
                </a:spcAft>
                <a:tabLst>
                  <a:tab pos="3400425" algn="l"/>
                </a:tabLst>
                <a:defRPr>
                  <a:solidFill>
                    <a:schemeClr val="tx1"/>
                  </a:solidFill>
                  <a:latin typeface="Constantia" panose="02030602050306030303" pitchFamily="18" charset="0"/>
                </a:defRPr>
              </a:lvl7pPr>
              <a:lvl8pPr marL="3429000" indent="-228600" fontAlgn="base">
                <a:spcBef>
                  <a:spcPct val="0"/>
                </a:spcBef>
                <a:spcAft>
                  <a:spcPct val="0"/>
                </a:spcAft>
                <a:tabLst>
                  <a:tab pos="3400425" algn="l"/>
                </a:tabLst>
                <a:defRPr>
                  <a:solidFill>
                    <a:schemeClr val="tx1"/>
                  </a:solidFill>
                  <a:latin typeface="Constantia" panose="02030602050306030303" pitchFamily="18" charset="0"/>
                </a:defRPr>
              </a:lvl8pPr>
              <a:lvl9pPr marL="3886200" indent="-228600" fontAlgn="base">
                <a:spcBef>
                  <a:spcPct val="0"/>
                </a:spcBef>
                <a:spcAft>
                  <a:spcPct val="0"/>
                </a:spcAft>
                <a:tabLst>
                  <a:tab pos="3400425" algn="l"/>
                </a:tabLst>
                <a:defRPr>
                  <a:solidFill>
                    <a:schemeClr val="tx1"/>
                  </a:solidFill>
                  <a:latin typeface="Constantia" panose="02030602050306030303" pitchFamily="18" charset="0"/>
                </a:defRPr>
              </a:lvl9pPr>
            </a:lstStyle>
            <a:p>
              <a:pPr>
                <a:spcBef>
                  <a:spcPts val="1200"/>
                </a:spcBef>
                <a:spcAft>
                  <a:spcPts val="1200"/>
                </a:spcAft>
              </a:pPr>
              <a:r>
                <a:rPr lang="en-US" altLang="en-US" sz="3000">
                  <a:latin typeface="Times New Roman" panose="02020603050405020304" pitchFamily="18" charset="0"/>
                  <a:ea typeface="Calibri" panose="020F0502020204030204" pitchFamily="34" charset="0"/>
                  <a:cs typeface="Times New Roman" panose="02020603050405020304" pitchFamily="18" charset="0"/>
                </a:rPr>
                <a:t>For cubic system,</a:t>
              </a:r>
            </a:p>
            <a:p>
              <a:pPr eaLnBrk="0" hangingPunct="0">
                <a:spcBef>
                  <a:spcPts val="1200"/>
                </a:spcBef>
                <a:spcAft>
                  <a:spcPts val="1200"/>
                </a:spcAft>
              </a:pPr>
              <a:r>
                <a:rPr lang="en-US" altLang="en-US" sz="3000">
                  <a:latin typeface="Times New Roman" panose="02020603050405020304" pitchFamily="18" charset="0"/>
                  <a:ea typeface="Calibri" panose="020F0502020204030204" pitchFamily="34" charset="0"/>
                  <a:cs typeface="Times New Roman" panose="02020603050405020304" pitchFamily="18" charset="0"/>
                </a:rPr>
                <a:t>a</a:t>
              </a:r>
              <a:r>
                <a:rPr lang="en-US" altLang="en-US" sz="3000" baseline="30000">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latin typeface="Times New Roman" panose="02020603050405020304" pitchFamily="18" charset="0"/>
                  <a:ea typeface="Calibri" panose="020F0502020204030204" pitchFamily="34" charset="0"/>
                  <a:cs typeface="Times New Roman" panose="02020603050405020304" pitchFamily="18" charset="0"/>
                </a:rPr>
                <a:t>/d</a:t>
              </a:r>
              <a:r>
                <a:rPr lang="en-US" altLang="en-US" sz="3000" baseline="30000">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latin typeface="Times New Roman" panose="02020603050405020304" pitchFamily="18" charset="0"/>
                  <a:ea typeface="Calibri" panose="020F0502020204030204" pitchFamily="34" charset="0"/>
                  <a:cs typeface="Times New Roman" panose="02020603050405020304" pitchFamily="18" charset="0"/>
                </a:rPr>
                <a:t> = h</a:t>
              </a:r>
              <a:r>
                <a:rPr lang="en-US" altLang="en-US" sz="3000" baseline="30000">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latin typeface="Times New Roman" panose="02020603050405020304" pitchFamily="18" charset="0"/>
                  <a:ea typeface="Calibri" panose="020F0502020204030204" pitchFamily="34" charset="0"/>
                  <a:cs typeface="Times New Roman" panose="02020603050405020304" pitchFamily="18" charset="0"/>
                </a:rPr>
                <a:t> + k</a:t>
              </a:r>
              <a:r>
                <a:rPr lang="en-US" altLang="en-US" sz="3000" baseline="30000">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latin typeface="Times New Roman" panose="02020603050405020304" pitchFamily="18" charset="0"/>
                  <a:ea typeface="Calibri" panose="020F0502020204030204" pitchFamily="34" charset="0"/>
                  <a:cs typeface="Times New Roman" panose="02020603050405020304" pitchFamily="18" charset="0"/>
                </a:rPr>
                <a:t> + l</a:t>
              </a:r>
              <a:r>
                <a:rPr lang="en-US" altLang="en-US" sz="3000" baseline="30000">
                  <a:latin typeface="Times New Roman" panose="02020603050405020304" pitchFamily="18" charset="0"/>
                  <a:ea typeface="Calibri" panose="020F0502020204030204" pitchFamily="34" charset="0"/>
                  <a:cs typeface="Times New Roman" panose="02020603050405020304" pitchFamily="18" charset="0"/>
                </a:rPr>
                <a:t>2</a:t>
              </a:r>
              <a:endParaRPr lang="en-US" altLang="en-US" sz="3000">
                <a:latin typeface="Times New Roman" panose="02020603050405020304" pitchFamily="18" charset="0"/>
                <a:ea typeface="Calibri" panose="020F0502020204030204" pitchFamily="34" charset="0"/>
                <a:cs typeface="Times New Roman" panose="02020603050405020304" pitchFamily="18" charset="0"/>
              </a:endParaRPr>
            </a:p>
            <a:p>
              <a:pPr eaLnBrk="0" hangingPunct="0">
                <a:spcBef>
                  <a:spcPts val="1200"/>
                </a:spcBef>
                <a:spcAft>
                  <a:spcPts val="1200"/>
                </a:spcAft>
              </a:pPr>
              <a:r>
                <a:rPr lang="en-US" altLang="en-US" sz="3000">
                  <a:latin typeface="Times New Roman" panose="02020603050405020304" pitchFamily="18" charset="0"/>
                  <a:ea typeface="Calibri" panose="020F0502020204030204" pitchFamily="34" charset="0"/>
                  <a:cs typeface="Times New Roman" panose="02020603050405020304" pitchFamily="18" charset="0"/>
                </a:rPr>
                <a:t>X-Ray Diffraction </a:t>
              </a:r>
            </a:p>
            <a:p>
              <a:pPr eaLnBrk="0" hangingPunct="0">
                <a:spcBef>
                  <a:spcPts val="1200"/>
                </a:spcBef>
                <a:spcAft>
                  <a:spcPts val="1200"/>
                </a:spcAft>
              </a:pPr>
              <a:r>
                <a:rPr lang="en-US" altLang="en-US" sz="3000">
                  <a:latin typeface="Times New Roman" panose="02020603050405020304" pitchFamily="18" charset="0"/>
                  <a:ea typeface="Calibri" panose="020F0502020204030204" pitchFamily="34" charset="0"/>
                  <a:cs typeface="Times New Roman" panose="02020603050405020304" pitchFamily="18" charset="0"/>
                </a:rPr>
                <a:t>nλ = </a:t>
              </a:r>
            </a:p>
          </p:txBody>
        </p:sp>
        <p:sp>
          <p:nvSpPr>
            <p:cNvPr id="118796" name="Rectangle 5">
              <a:extLst>
                <a:ext uri="{FF2B5EF4-FFF2-40B4-BE49-F238E27FC236}">
                  <a16:creationId xmlns:a16="http://schemas.microsoft.com/office/drawing/2014/main" id="{0FD1FEB7-364E-F562-7F78-654B8A7A1C26}"/>
                </a:ext>
              </a:extLst>
            </p:cNvPr>
            <p:cNvSpPr>
              <a:spLocks noChangeArrowheads="1"/>
            </p:cNvSpPr>
            <p:nvPr/>
          </p:nvSpPr>
          <p:spPr bwMode="auto">
            <a:xfrm>
              <a:off x="0" y="3714752"/>
              <a:ext cx="811151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3400425" algn="l"/>
                </a:tabLst>
                <a:defRPr>
                  <a:solidFill>
                    <a:schemeClr val="tx1"/>
                  </a:solidFill>
                  <a:latin typeface="Constantia" panose="02030602050306030303" pitchFamily="18" charset="0"/>
                </a:defRPr>
              </a:lvl1pPr>
              <a:lvl2pPr marL="742950" indent="-285750">
                <a:tabLst>
                  <a:tab pos="3400425" algn="l"/>
                </a:tabLst>
                <a:defRPr>
                  <a:solidFill>
                    <a:schemeClr val="tx1"/>
                  </a:solidFill>
                  <a:latin typeface="Constantia" panose="02030602050306030303" pitchFamily="18" charset="0"/>
                </a:defRPr>
              </a:lvl2pPr>
              <a:lvl3pPr marL="1143000" indent="-228600">
                <a:tabLst>
                  <a:tab pos="3400425" algn="l"/>
                </a:tabLst>
                <a:defRPr>
                  <a:solidFill>
                    <a:schemeClr val="tx1"/>
                  </a:solidFill>
                  <a:latin typeface="Constantia" panose="02030602050306030303" pitchFamily="18" charset="0"/>
                </a:defRPr>
              </a:lvl3pPr>
              <a:lvl4pPr marL="1600200" indent="-228600">
                <a:tabLst>
                  <a:tab pos="3400425" algn="l"/>
                </a:tabLst>
                <a:defRPr>
                  <a:solidFill>
                    <a:schemeClr val="tx1"/>
                  </a:solidFill>
                  <a:latin typeface="Constantia" panose="02030602050306030303" pitchFamily="18" charset="0"/>
                </a:defRPr>
              </a:lvl4pPr>
              <a:lvl5pPr marL="2057400" indent="-228600">
                <a:tabLst>
                  <a:tab pos="3400425" algn="l"/>
                </a:tabLst>
                <a:defRPr>
                  <a:solidFill>
                    <a:schemeClr val="tx1"/>
                  </a:solidFill>
                  <a:latin typeface="Constantia" panose="02030602050306030303" pitchFamily="18" charset="0"/>
                </a:defRPr>
              </a:lvl5pPr>
              <a:lvl6pPr marL="2514600" indent="-228600" fontAlgn="base">
                <a:spcBef>
                  <a:spcPct val="0"/>
                </a:spcBef>
                <a:spcAft>
                  <a:spcPct val="0"/>
                </a:spcAft>
                <a:tabLst>
                  <a:tab pos="3400425" algn="l"/>
                </a:tabLst>
                <a:defRPr>
                  <a:solidFill>
                    <a:schemeClr val="tx1"/>
                  </a:solidFill>
                  <a:latin typeface="Constantia" panose="02030602050306030303" pitchFamily="18" charset="0"/>
                </a:defRPr>
              </a:lvl6pPr>
              <a:lvl7pPr marL="2971800" indent="-228600" fontAlgn="base">
                <a:spcBef>
                  <a:spcPct val="0"/>
                </a:spcBef>
                <a:spcAft>
                  <a:spcPct val="0"/>
                </a:spcAft>
                <a:tabLst>
                  <a:tab pos="3400425" algn="l"/>
                </a:tabLst>
                <a:defRPr>
                  <a:solidFill>
                    <a:schemeClr val="tx1"/>
                  </a:solidFill>
                  <a:latin typeface="Constantia" panose="02030602050306030303" pitchFamily="18" charset="0"/>
                </a:defRPr>
              </a:lvl7pPr>
              <a:lvl8pPr marL="3429000" indent="-228600" fontAlgn="base">
                <a:spcBef>
                  <a:spcPct val="0"/>
                </a:spcBef>
                <a:spcAft>
                  <a:spcPct val="0"/>
                </a:spcAft>
                <a:tabLst>
                  <a:tab pos="3400425" algn="l"/>
                </a:tabLst>
                <a:defRPr>
                  <a:solidFill>
                    <a:schemeClr val="tx1"/>
                  </a:solidFill>
                  <a:latin typeface="Constantia" panose="02030602050306030303" pitchFamily="18" charset="0"/>
                </a:defRPr>
              </a:lvl8pPr>
              <a:lvl9pPr marL="3886200" indent="-228600" fontAlgn="base">
                <a:spcBef>
                  <a:spcPct val="0"/>
                </a:spcBef>
                <a:spcAft>
                  <a:spcPct val="0"/>
                </a:spcAft>
                <a:tabLst>
                  <a:tab pos="3400425" algn="l"/>
                </a:tabLst>
                <a:defRPr>
                  <a:solidFill>
                    <a:schemeClr val="tx1"/>
                  </a:solidFill>
                  <a:latin typeface="Constantia" panose="02030602050306030303" pitchFamily="18" charset="0"/>
                </a:defRPr>
              </a:lvl9pPr>
            </a:lstStyle>
            <a:p>
              <a:pPr>
                <a:spcBef>
                  <a:spcPts val="600"/>
                </a:spcBef>
                <a:spcAft>
                  <a:spcPts val="600"/>
                </a:spcAft>
              </a:pPr>
              <a:r>
                <a:rPr lang="en-US" altLang="en-US" sz="3000">
                  <a:latin typeface="Times New Roman" panose="02020603050405020304" pitchFamily="18" charset="0"/>
                  <a:cs typeface="Times New Roman" panose="02020603050405020304" pitchFamily="18" charset="0"/>
                </a:rPr>
                <a:t>= path difference         		where n = integer = 1</a:t>
              </a:r>
            </a:p>
            <a:p>
              <a:pPr eaLnBrk="0" hangingPunct="0">
                <a:spcBef>
                  <a:spcPts val="600"/>
                </a:spcBef>
                <a:spcAft>
                  <a:spcPts val="600"/>
                </a:spcAft>
              </a:pPr>
              <a:r>
                <a:rPr lang="en-US" altLang="en-US" sz="3000">
                  <a:latin typeface="Times New Roman" panose="02020603050405020304" pitchFamily="18" charset="0"/>
                  <a:cs typeface="Times New Roman" panose="02020603050405020304" pitchFamily="18" charset="0"/>
                </a:rPr>
                <a:t>      = d</a:t>
              </a:r>
              <a:r>
                <a:rPr lang="en-US" altLang="en-US" sz="3000" baseline="-30000">
                  <a:latin typeface="Times New Roman" panose="02020603050405020304" pitchFamily="18" charset="0"/>
                  <a:cs typeface="Times New Roman" panose="02020603050405020304" pitchFamily="18" charset="0"/>
                </a:rPr>
                <a:t>hkl</a:t>
              </a:r>
              <a:r>
                <a:rPr lang="en-US" altLang="en-US" sz="3000">
                  <a:latin typeface="Times New Roman" panose="02020603050405020304" pitchFamily="18" charset="0"/>
                  <a:cs typeface="Times New Roman" panose="02020603050405020304" pitchFamily="18" charset="0"/>
                </a:rPr>
                <a:t> sinθ + d</a:t>
              </a:r>
              <a:r>
                <a:rPr lang="en-US" altLang="en-US" sz="3000" baseline="-30000">
                  <a:latin typeface="Times New Roman" panose="02020603050405020304" pitchFamily="18" charset="0"/>
                  <a:cs typeface="Times New Roman" panose="02020603050405020304" pitchFamily="18" charset="0"/>
                </a:rPr>
                <a:t>hkl</a:t>
              </a:r>
              <a:r>
                <a:rPr lang="en-US" altLang="en-US" sz="3000">
                  <a:latin typeface="Times New Roman" panose="02020603050405020304" pitchFamily="18" charset="0"/>
                  <a:cs typeface="Times New Roman" panose="02020603050405020304" pitchFamily="18" charset="0"/>
                </a:rPr>
                <a:t>sinθ</a:t>
              </a:r>
            </a:p>
            <a:p>
              <a:pPr eaLnBrk="0" hangingPunct="0">
                <a:spcBef>
                  <a:spcPts val="600"/>
                </a:spcBef>
                <a:spcAft>
                  <a:spcPts val="600"/>
                </a:spcAft>
              </a:pPr>
              <a:r>
                <a:rPr lang="en-US" altLang="en-US" sz="3000">
                  <a:latin typeface="Times New Roman" panose="02020603050405020304" pitchFamily="18" charset="0"/>
                  <a:cs typeface="Times New Roman" panose="02020603050405020304" pitchFamily="18" charset="0"/>
                </a:rPr>
                <a:t>      = 2d</a:t>
              </a:r>
              <a:r>
                <a:rPr lang="en-US" altLang="en-US" sz="3000" baseline="-30000">
                  <a:latin typeface="Times New Roman" panose="02020603050405020304" pitchFamily="18" charset="0"/>
                  <a:cs typeface="Times New Roman" panose="02020603050405020304" pitchFamily="18" charset="0"/>
                </a:rPr>
                <a:t>hkl</a:t>
              </a:r>
              <a:r>
                <a:rPr lang="en-US" altLang="en-US" sz="3000">
                  <a:latin typeface="Times New Roman" panose="02020603050405020304" pitchFamily="18" charset="0"/>
                  <a:cs typeface="Times New Roman" panose="02020603050405020304" pitchFamily="18" charset="0"/>
                </a:rPr>
                <a:t> sinθ</a:t>
              </a:r>
            </a:p>
            <a:p>
              <a:pPr eaLnBrk="0" hangingPunct="0">
                <a:spcBef>
                  <a:spcPts val="600"/>
                </a:spcBef>
                <a:spcAft>
                  <a:spcPts val="600"/>
                </a:spcAft>
              </a:pPr>
              <a:r>
                <a:rPr lang="en-US" altLang="en-US" sz="3000">
                  <a:latin typeface="Times New Roman" panose="02020603050405020304" pitchFamily="18" charset="0"/>
                  <a:ea typeface="Calibri" panose="020F0502020204030204" pitchFamily="34" charset="0"/>
                  <a:cs typeface="Times New Roman" panose="02020603050405020304" pitchFamily="18" charset="0"/>
                </a:rPr>
                <a:t>a</a:t>
              </a:r>
              <a:r>
                <a:rPr lang="en-US" altLang="en-US" sz="3000" baseline="30000">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latin typeface="Times New Roman" panose="02020603050405020304" pitchFamily="18" charset="0"/>
                  <a:ea typeface="Calibri" panose="020F0502020204030204" pitchFamily="34" charset="0"/>
                  <a:cs typeface="Times New Roman" panose="02020603050405020304" pitchFamily="18" charset="0"/>
                </a:rPr>
                <a:t>/d</a:t>
              </a:r>
              <a:r>
                <a:rPr lang="en-US" altLang="en-US" sz="3000" baseline="30000">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latin typeface="Times New Roman" panose="02020603050405020304" pitchFamily="18" charset="0"/>
                  <a:ea typeface="Calibri" panose="020F0502020204030204" pitchFamily="34" charset="0"/>
                  <a:cs typeface="Times New Roman" panose="02020603050405020304" pitchFamily="18" charset="0"/>
                </a:rPr>
                <a:t> = h</a:t>
              </a:r>
              <a:r>
                <a:rPr lang="en-US" altLang="en-US" sz="3000" baseline="30000">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latin typeface="Times New Roman" panose="02020603050405020304" pitchFamily="18" charset="0"/>
                  <a:ea typeface="Calibri" panose="020F0502020204030204" pitchFamily="34" charset="0"/>
                  <a:cs typeface="Times New Roman" panose="02020603050405020304" pitchFamily="18" charset="0"/>
                </a:rPr>
                <a:t> + k</a:t>
              </a:r>
              <a:r>
                <a:rPr lang="en-US" altLang="en-US" sz="3000" baseline="30000">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latin typeface="Times New Roman" panose="02020603050405020304" pitchFamily="18" charset="0"/>
                  <a:ea typeface="Calibri" panose="020F0502020204030204" pitchFamily="34" charset="0"/>
                  <a:cs typeface="Times New Roman" panose="02020603050405020304" pitchFamily="18" charset="0"/>
                </a:rPr>
                <a:t> + l</a:t>
              </a:r>
              <a:r>
                <a:rPr lang="en-US" altLang="en-US" sz="3000" baseline="30000">
                  <a:latin typeface="Times New Roman" panose="02020603050405020304" pitchFamily="18" charset="0"/>
                  <a:ea typeface="Calibri" panose="020F0502020204030204" pitchFamily="34" charset="0"/>
                  <a:cs typeface="Times New Roman" panose="02020603050405020304" pitchFamily="18" charset="0"/>
                </a:rPr>
                <a:t>2</a:t>
              </a:r>
              <a:endParaRPr lang="en-US" altLang="en-US" sz="3000">
                <a:latin typeface="Times New Roman" panose="02020603050405020304" pitchFamily="18" charset="0"/>
                <a:cs typeface="Times New Roman" panose="02020603050405020304" pitchFamily="18" charset="0"/>
              </a:endParaRPr>
            </a:p>
          </p:txBody>
        </p:sp>
        <p:graphicFrame>
          <p:nvGraphicFramePr>
            <p:cNvPr id="118790" name="Object 6">
              <a:extLst>
                <a:ext uri="{FF2B5EF4-FFF2-40B4-BE49-F238E27FC236}">
                  <a16:creationId xmlns:a16="http://schemas.microsoft.com/office/drawing/2014/main" id="{5FA04027-2574-1183-85AE-EF0550C1C07A}"/>
                </a:ext>
              </a:extLst>
            </p:cNvPr>
            <p:cNvGraphicFramePr>
              <a:graphicFrameLocks noChangeAspect="1"/>
            </p:cNvGraphicFramePr>
            <p:nvPr/>
          </p:nvGraphicFramePr>
          <p:xfrm>
            <a:off x="857224" y="3071786"/>
            <a:ext cx="1282700" cy="469900"/>
          </p:xfrm>
          <a:graphic>
            <a:graphicData uri="http://schemas.openxmlformats.org/presentationml/2006/ole">
              <mc:AlternateContent xmlns:mc="http://schemas.openxmlformats.org/markup-compatibility/2006">
                <mc:Choice xmlns:v="urn:schemas-microsoft-com:vml" Requires="v">
                  <p:oleObj name="Equation" r:id="rId2" imgW="1282680" imgH="469800" progId="Equation.3">
                    <p:embed/>
                  </p:oleObj>
                </mc:Choice>
                <mc:Fallback>
                  <p:oleObj name="Equation" r:id="rId2" imgW="1282680" imgH="469800" progId="Equation.3">
                    <p:embed/>
                    <p:pic>
                      <p:nvPicPr>
                        <p:cNvPr id="118790" name="Object 6">
                          <a:extLst>
                            <a:ext uri="{FF2B5EF4-FFF2-40B4-BE49-F238E27FC236}">
                              <a16:creationId xmlns:a16="http://schemas.microsoft.com/office/drawing/2014/main" id="{5FA04027-2574-1183-85AE-EF0550C1C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3071786"/>
                          <a:ext cx="12827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Number Placeholder 2">
            <a:extLst>
              <a:ext uri="{FF2B5EF4-FFF2-40B4-BE49-F238E27FC236}">
                <a16:creationId xmlns:a16="http://schemas.microsoft.com/office/drawing/2014/main" id="{E57AD5A1-7465-E4CB-7440-7BD62E32CEF9}"/>
              </a:ext>
            </a:extLst>
          </p:cNvPr>
          <p:cNvSpPr>
            <a:spLocks noGrp="1"/>
          </p:cNvSpPr>
          <p:nvPr>
            <p:ph type="sldNum" sz="quarter" idx="12"/>
          </p:nvPr>
        </p:nvSpPr>
        <p:spPr bwMode="auto">
          <a:xfrm>
            <a:off x="8001000" y="6357938"/>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200" b="0" kern="1200">
                <a:solidFill>
                  <a:srgbClr val="045C75"/>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fld id="{8FAD2C6C-AA73-4654-A26B-400F791AD790}" type="slidenum">
              <a:rPr lang="en-US" altLang="en-US" smtClean="0"/>
              <a:pPr/>
              <a:t>12</a:t>
            </a:fld>
            <a:endParaRPr lang="en-US" altLang="en-US">
              <a:solidFill>
                <a:srgbClr val="045C75"/>
              </a:solidFill>
              <a:latin typeface="Times New Roman" panose="02020603050405020304" pitchFamily="18" charset="0"/>
            </a:endParaRPr>
          </a:p>
        </p:txBody>
      </p:sp>
      <p:sp>
        <p:nvSpPr>
          <p:cNvPr id="142341" name="Rectangle 3">
            <a:extLst>
              <a:ext uri="{FF2B5EF4-FFF2-40B4-BE49-F238E27FC236}">
                <a16:creationId xmlns:a16="http://schemas.microsoft.com/office/drawing/2014/main" id="{F3D08DC7-A2E2-35A6-53CE-1C5E4E4CE2D1}"/>
              </a:ext>
            </a:extLst>
          </p:cNvPr>
          <p:cNvSpPr>
            <a:spLocks noChangeArrowheads="1"/>
          </p:cNvSpPr>
          <p:nvPr/>
        </p:nvSpPr>
        <p:spPr bwMode="auto">
          <a:xfrm>
            <a:off x="1524000" y="1143001"/>
            <a:ext cx="885825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3400425" algn="l"/>
              </a:tabLst>
              <a:defRPr>
                <a:solidFill>
                  <a:schemeClr val="tx1"/>
                </a:solidFill>
                <a:latin typeface="Constantia" panose="02030602050306030303" pitchFamily="18" charset="0"/>
              </a:defRPr>
            </a:lvl1pPr>
            <a:lvl2pPr marL="742950" indent="-285750">
              <a:tabLst>
                <a:tab pos="3400425" algn="l"/>
              </a:tabLst>
              <a:defRPr>
                <a:solidFill>
                  <a:schemeClr val="tx1"/>
                </a:solidFill>
                <a:latin typeface="Constantia" panose="02030602050306030303" pitchFamily="18" charset="0"/>
              </a:defRPr>
            </a:lvl2pPr>
            <a:lvl3pPr marL="1143000" indent="-228600">
              <a:tabLst>
                <a:tab pos="3400425" algn="l"/>
              </a:tabLst>
              <a:defRPr>
                <a:solidFill>
                  <a:schemeClr val="tx1"/>
                </a:solidFill>
                <a:latin typeface="Constantia" panose="02030602050306030303" pitchFamily="18" charset="0"/>
              </a:defRPr>
            </a:lvl3pPr>
            <a:lvl4pPr marL="1600200" indent="-228600">
              <a:tabLst>
                <a:tab pos="3400425" algn="l"/>
              </a:tabLst>
              <a:defRPr>
                <a:solidFill>
                  <a:schemeClr val="tx1"/>
                </a:solidFill>
                <a:latin typeface="Constantia" panose="02030602050306030303" pitchFamily="18" charset="0"/>
              </a:defRPr>
            </a:lvl4pPr>
            <a:lvl5pPr marL="2057400" indent="-228600">
              <a:tabLst>
                <a:tab pos="3400425" algn="l"/>
              </a:tabLst>
              <a:defRPr>
                <a:solidFill>
                  <a:schemeClr val="tx1"/>
                </a:solidFill>
                <a:latin typeface="Constantia" panose="02030602050306030303" pitchFamily="18" charset="0"/>
              </a:defRPr>
            </a:lvl5pPr>
            <a:lvl6pPr marL="2514600" indent="-228600" fontAlgn="base">
              <a:spcBef>
                <a:spcPct val="0"/>
              </a:spcBef>
              <a:spcAft>
                <a:spcPct val="0"/>
              </a:spcAft>
              <a:tabLst>
                <a:tab pos="3400425" algn="l"/>
              </a:tabLst>
              <a:defRPr>
                <a:solidFill>
                  <a:schemeClr val="tx1"/>
                </a:solidFill>
                <a:latin typeface="Constantia" panose="02030602050306030303" pitchFamily="18" charset="0"/>
              </a:defRPr>
            </a:lvl6pPr>
            <a:lvl7pPr marL="2971800" indent="-228600" fontAlgn="base">
              <a:spcBef>
                <a:spcPct val="0"/>
              </a:spcBef>
              <a:spcAft>
                <a:spcPct val="0"/>
              </a:spcAft>
              <a:tabLst>
                <a:tab pos="3400425" algn="l"/>
              </a:tabLst>
              <a:defRPr>
                <a:solidFill>
                  <a:schemeClr val="tx1"/>
                </a:solidFill>
                <a:latin typeface="Constantia" panose="02030602050306030303" pitchFamily="18" charset="0"/>
              </a:defRPr>
            </a:lvl7pPr>
            <a:lvl8pPr marL="3429000" indent="-228600" fontAlgn="base">
              <a:spcBef>
                <a:spcPct val="0"/>
              </a:spcBef>
              <a:spcAft>
                <a:spcPct val="0"/>
              </a:spcAft>
              <a:tabLst>
                <a:tab pos="3400425" algn="l"/>
              </a:tabLst>
              <a:defRPr>
                <a:solidFill>
                  <a:schemeClr val="tx1"/>
                </a:solidFill>
                <a:latin typeface="Constantia" panose="02030602050306030303" pitchFamily="18" charset="0"/>
              </a:defRPr>
            </a:lvl8pPr>
            <a:lvl9pPr marL="3886200" indent="-228600" fontAlgn="base">
              <a:spcBef>
                <a:spcPct val="0"/>
              </a:spcBef>
              <a:spcAft>
                <a:spcPct val="0"/>
              </a:spcAft>
              <a:tabLst>
                <a:tab pos="3400425" algn="l"/>
              </a:tabLst>
              <a:defRPr>
                <a:solidFill>
                  <a:schemeClr val="tx1"/>
                </a:solidFill>
                <a:latin typeface="Constantia" panose="02030602050306030303" pitchFamily="18" charset="0"/>
              </a:defRPr>
            </a:lvl9pPr>
          </a:lstStyle>
          <a:p>
            <a:pPr eaLnBrk="0" hangingPunct="0">
              <a:spcBef>
                <a:spcPts val="600"/>
              </a:spcBef>
              <a:spcAft>
                <a:spcPts val="600"/>
              </a:spcAft>
            </a:pP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λ = 2 d sinθ             a</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h</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k</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l</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endPar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eaLnBrk="0" hangingPunct="0">
              <a:spcBef>
                <a:spcPts val="600"/>
              </a:spcBef>
              <a:spcAft>
                <a:spcPts val="600"/>
              </a:spcAft>
            </a:pP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λ = (2 a sinθ)/ √ (h</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k</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l</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eaLnBrk="0" hangingPunct="0">
              <a:spcBef>
                <a:spcPts val="600"/>
              </a:spcBef>
              <a:spcAft>
                <a:spcPts val="600"/>
              </a:spcAft>
            </a:pP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sin</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θ = λ</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k</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l</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)/4a</a:t>
            </a:r>
            <a:r>
              <a:rPr lang="en-US" altLang="en-US" sz="3000" baseline="30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p>
          <a:p>
            <a:pPr eaLnBrk="0" hangingPunct="0">
              <a:spcBef>
                <a:spcPts val="600"/>
              </a:spcBef>
              <a:spcAft>
                <a:spcPts val="600"/>
              </a:spcAft>
            </a:pPr>
            <a:endParaRPr lang="en-US" altLang="en-US" sz="30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2343" name="Rectangle 3">
            <a:extLst>
              <a:ext uri="{FF2B5EF4-FFF2-40B4-BE49-F238E27FC236}">
                <a16:creationId xmlns:a16="http://schemas.microsoft.com/office/drawing/2014/main" id="{DD96E614-B9D1-1329-2061-20FBE3CF0D4B}"/>
              </a:ext>
            </a:extLst>
          </p:cNvPr>
          <p:cNvSpPr>
            <a:spLocks noChangeArrowheads="1"/>
          </p:cNvSpPr>
          <p:nvPr/>
        </p:nvSpPr>
        <p:spPr bwMode="auto">
          <a:xfrm>
            <a:off x="6026151" y="3502026"/>
            <a:ext cx="42132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tabLst>
                <a:tab pos="3400425" algn="l"/>
              </a:tabLst>
              <a:defRPr>
                <a:solidFill>
                  <a:schemeClr val="tx1"/>
                </a:solidFill>
                <a:latin typeface="Constantia" panose="02030602050306030303" pitchFamily="18" charset="0"/>
              </a:defRPr>
            </a:lvl1pPr>
            <a:lvl2pPr marL="742950" indent="-285750">
              <a:tabLst>
                <a:tab pos="3400425" algn="l"/>
              </a:tabLst>
              <a:defRPr>
                <a:solidFill>
                  <a:schemeClr val="tx1"/>
                </a:solidFill>
                <a:latin typeface="Constantia" panose="02030602050306030303" pitchFamily="18" charset="0"/>
              </a:defRPr>
            </a:lvl2pPr>
            <a:lvl3pPr marL="1143000" indent="-228600">
              <a:tabLst>
                <a:tab pos="3400425" algn="l"/>
              </a:tabLst>
              <a:defRPr>
                <a:solidFill>
                  <a:schemeClr val="tx1"/>
                </a:solidFill>
                <a:latin typeface="Constantia" panose="02030602050306030303" pitchFamily="18" charset="0"/>
              </a:defRPr>
            </a:lvl3pPr>
            <a:lvl4pPr marL="1600200" indent="-228600">
              <a:tabLst>
                <a:tab pos="3400425" algn="l"/>
              </a:tabLst>
              <a:defRPr>
                <a:solidFill>
                  <a:schemeClr val="tx1"/>
                </a:solidFill>
                <a:latin typeface="Constantia" panose="02030602050306030303" pitchFamily="18" charset="0"/>
              </a:defRPr>
            </a:lvl4pPr>
            <a:lvl5pPr marL="2057400" indent="-228600">
              <a:tabLst>
                <a:tab pos="3400425" algn="l"/>
              </a:tabLst>
              <a:defRPr>
                <a:solidFill>
                  <a:schemeClr val="tx1"/>
                </a:solidFill>
                <a:latin typeface="Constantia" panose="02030602050306030303" pitchFamily="18" charset="0"/>
              </a:defRPr>
            </a:lvl5pPr>
            <a:lvl6pPr marL="2514600" indent="-228600" fontAlgn="base">
              <a:spcBef>
                <a:spcPct val="0"/>
              </a:spcBef>
              <a:spcAft>
                <a:spcPct val="0"/>
              </a:spcAft>
              <a:tabLst>
                <a:tab pos="3400425" algn="l"/>
              </a:tabLst>
              <a:defRPr>
                <a:solidFill>
                  <a:schemeClr val="tx1"/>
                </a:solidFill>
                <a:latin typeface="Constantia" panose="02030602050306030303" pitchFamily="18" charset="0"/>
              </a:defRPr>
            </a:lvl6pPr>
            <a:lvl7pPr marL="2971800" indent="-228600" fontAlgn="base">
              <a:spcBef>
                <a:spcPct val="0"/>
              </a:spcBef>
              <a:spcAft>
                <a:spcPct val="0"/>
              </a:spcAft>
              <a:tabLst>
                <a:tab pos="3400425" algn="l"/>
              </a:tabLst>
              <a:defRPr>
                <a:solidFill>
                  <a:schemeClr val="tx1"/>
                </a:solidFill>
                <a:latin typeface="Constantia" panose="02030602050306030303" pitchFamily="18" charset="0"/>
              </a:defRPr>
            </a:lvl7pPr>
            <a:lvl8pPr marL="3429000" indent="-228600" fontAlgn="base">
              <a:spcBef>
                <a:spcPct val="0"/>
              </a:spcBef>
              <a:spcAft>
                <a:spcPct val="0"/>
              </a:spcAft>
              <a:tabLst>
                <a:tab pos="3400425" algn="l"/>
              </a:tabLst>
              <a:defRPr>
                <a:solidFill>
                  <a:schemeClr val="tx1"/>
                </a:solidFill>
                <a:latin typeface="Constantia" panose="02030602050306030303" pitchFamily="18" charset="0"/>
              </a:defRPr>
            </a:lvl8pPr>
            <a:lvl9pPr marL="3886200" indent="-228600" fontAlgn="base">
              <a:spcBef>
                <a:spcPct val="0"/>
              </a:spcBef>
              <a:spcAft>
                <a:spcPct val="0"/>
              </a:spcAft>
              <a:tabLst>
                <a:tab pos="3400425" algn="l"/>
              </a:tabLst>
              <a:defRPr>
                <a:solidFill>
                  <a:schemeClr val="tx1"/>
                </a:solidFill>
                <a:latin typeface="Constantia" panose="02030602050306030303" pitchFamily="18" charset="0"/>
              </a:defRPr>
            </a:lvl9pPr>
          </a:lstStyle>
          <a:p>
            <a:r>
              <a:rPr lang="en-US" altLang="en-US" sz="3000">
                <a:latin typeface="Times New Roman" panose="02020603050405020304" pitchFamily="18" charset="0"/>
                <a:cs typeface="Times New Roman" panose="02020603050405020304" pitchFamily="18" charset="0"/>
              </a:rPr>
              <a:t>“ </a:t>
            </a:r>
            <a:r>
              <a:rPr lang="en-US" altLang="en-US" sz="3000">
                <a:latin typeface="Times New Roman" panose="02020603050405020304" pitchFamily="18" charset="0"/>
                <a:ea typeface="Calibri" panose="020F0502020204030204" pitchFamily="34" charset="0"/>
                <a:cs typeface="Times New Roman" panose="02020603050405020304" pitchFamily="18" charset="0"/>
              </a:rPr>
              <a:t>λ” and “a” are constants </a:t>
            </a:r>
            <a:endParaRPr lang="en-US" altLang="en-US" sz="3000">
              <a:latin typeface="Times New Roman" panose="02020603050405020304" pitchFamily="18" charset="0"/>
              <a:cs typeface="Times New Roman" panose="02020603050405020304" pitchFamily="18" charset="0"/>
            </a:endParaRPr>
          </a:p>
        </p:txBody>
      </p:sp>
      <p:graphicFrame>
        <p:nvGraphicFramePr>
          <p:cNvPr id="142345" name="Object 9">
            <a:extLst>
              <a:ext uri="{FF2B5EF4-FFF2-40B4-BE49-F238E27FC236}">
                <a16:creationId xmlns:a16="http://schemas.microsoft.com/office/drawing/2014/main" id="{ACF74AE1-B6C6-CD00-8BAA-A1E2B5AAB03E}"/>
              </a:ext>
            </a:extLst>
          </p:cNvPr>
          <p:cNvGraphicFramePr>
            <a:graphicFrameLocks noChangeAspect="1"/>
          </p:cNvGraphicFramePr>
          <p:nvPr/>
        </p:nvGraphicFramePr>
        <p:xfrm>
          <a:off x="2076450" y="3305175"/>
          <a:ext cx="3238500" cy="1066800"/>
        </p:xfrm>
        <a:graphic>
          <a:graphicData uri="http://schemas.openxmlformats.org/presentationml/2006/ole">
            <mc:AlternateContent xmlns:mc="http://schemas.openxmlformats.org/markup-compatibility/2006">
              <mc:Choice xmlns:v="urn:schemas-microsoft-com:vml" Requires="v">
                <p:oleObj name="Equation" r:id="rId2" imgW="3238200" imgH="1066680" progId="Equation.3">
                  <p:embed/>
                </p:oleObj>
              </mc:Choice>
              <mc:Fallback>
                <p:oleObj name="Equation" r:id="rId2" imgW="3238200" imgH="1066680" progId="Equation.3">
                  <p:embed/>
                  <p:pic>
                    <p:nvPicPr>
                      <p:cNvPr id="142345" name="Object 9">
                        <a:extLst>
                          <a:ext uri="{FF2B5EF4-FFF2-40B4-BE49-F238E27FC236}">
                            <a16:creationId xmlns:a16="http://schemas.microsoft.com/office/drawing/2014/main" id="{ACF74AE1-B6C6-CD00-8BAA-A1E2B5AAB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3305175"/>
                        <a:ext cx="32385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6">
            <a:extLst>
              <a:ext uri="{FF2B5EF4-FFF2-40B4-BE49-F238E27FC236}">
                <a16:creationId xmlns:a16="http://schemas.microsoft.com/office/drawing/2014/main" id="{11B96AFE-8F7F-8123-687F-7CE2FFEE6A74}"/>
              </a:ext>
            </a:extLst>
          </p:cNvPr>
          <p:cNvSpPr>
            <a:spLocks noChangeArrowheads="1"/>
          </p:cNvSpPr>
          <p:nvPr/>
        </p:nvSpPr>
        <p:spPr bwMode="auto">
          <a:xfrm>
            <a:off x="3581400" y="47236"/>
            <a:ext cx="37615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4000" u="sng" dirty="0">
                <a:latin typeface="Times New Roman" panose="02020603050405020304" pitchFamily="18" charset="0"/>
                <a:cs typeface="Times New Roman" panose="02020603050405020304" pitchFamily="18" charset="0"/>
              </a:rPr>
              <a:t>Bragg’s Equation</a:t>
            </a:r>
            <a:endParaRPr lang="en-US" altLang="en-US" sz="3300"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2">
            <a:extLst>
              <a:ext uri="{FF2B5EF4-FFF2-40B4-BE49-F238E27FC236}">
                <a16:creationId xmlns:a16="http://schemas.microsoft.com/office/drawing/2014/main" id="{53160383-9332-6574-CBB2-56A63A5B4640}"/>
              </a:ext>
            </a:extLst>
          </p:cNvPr>
          <p:cNvSpPr>
            <a:spLocks noGrp="1"/>
          </p:cNvSpPr>
          <p:nvPr>
            <p:ph type="sldNum" sz="quarter" idx="12"/>
          </p:nvPr>
        </p:nvSpPr>
        <p:spPr bwMode="auto">
          <a:xfrm>
            <a:off x="11201400" y="640080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200" b="0" kern="1200">
                <a:solidFill>
                  <a:srgbClr val="045C75"/>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fld id="{8FAD2C6C-AA73-4654-A26B-400F791AD790}" type="slidenum">
              <a:rPr lang="en-US" altLang="en-US" smtClean="0"/>
              <a:pPr/>
              <a:t>13</a:t>
            </a:fld>
            <a:endParaRPr lang="en-US" altLang="en-US" dirty="0">
              <a:solidFill>
                <a:srgbClr val="045C75"/>
              </a:solidFill>
              <a:latin typeface="Times New Roman" panose="02020603050405020304" pitchFamily="18" charset="0"/>
            </a:endParaRPr>
          </a:p>
        </p:txBody>
      </p:sp>
      <p:sp>
        <p:nvSpPr>
          <p:cNvPr id="143363" name="Rectangle 7">
            <a:extLst>
              <a:ext uri="{FF2B5EF4-FFF2-40B4-BE49-F238E27FC236}">
                <a16:creationId xmlns:a16="http://schemas.microsoft.com/office/drawing/2014/main" id="{D6B7825F-2789-2040-0522-160717AB8F54}"/>
              </a:ext>
            </a:extLst>
          </p:cNvPr>
          <p:cNvSpPr>
            <a:spLocks noChangeArrowheads="1"/>
          </p:cNvSpPr>
          <p:nvPr/>
        </p:nvSpPr>
        <p:spPr bwMode="auto">
          <a:xfrm>
            <a:off x="1563232" y="110331"/>
            <a:ext cx="8501063" cy="663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tabLst>
                <a:tab pos="3400425" algn="l"/>
              </a:tabLst>
              <a:defRPr>
                <a:solidFill>
                  <a:schemeClr val="tx1"/>
                </a:solidFill>
                <a:latin typeface="Constantia" panose="02030602050306030303" pitchFamily="18" charset="0"/>
              </a:defRPr>
            </a:lvl1pPr>
            <a:lvl2pPr marL="971550" indent="-514350">
              <a:tabLst>
                <a:tab pos="3400425" algn="l"/>
              </a:tabLst>
              <a:defRPr>
                <a:solidFill>
                  <a:schemeClr val="tx1"/>
                </a:solidFill>
                <a:latin typeface="Constantia" panose="02030602050306030303" pitchFamily="18" charset="0"/>
              </a:defRPr>
            </a:lvl2pPr>
            <a:lvl3pPr marL="1143000" indent="-228600">
              <a:tabLst>
                <a:tab pos="3400425" algn="l"/>
              </a:tabLst>
              <a:defRPr>
                <a:solidFill>
                  <a:schemeClr val="tx1"/>
                </a:solidFill>
                <a:latin typeface="Constantia" panose="02030602050306030303" pitchFamily="18" charset="0"/>
              </a:defRPr>
            </a:lvl3pPr>
            <a:lvl4pPr marL="1600200" indent="-228600">
              <a:tabLst>
                <a:tab pos="3400425" algn="l"/>
              </a:tabLst>
              <a:defRPr>
                <a:solidFill>
                  <a:schemeClr val="tx1"/>
                </a:solidFill>
                <a:latin typeface="Constantia" panose="02030602050306030303" pitchFamily="18" charset="0"/>
              </a:defRPr>
            </a:lvl4pPr>
            <a:lvl5pPr marL="2057400" indent="-228600">
              <a:tabLst>
                <a:tab pos="3400425" algn="l"/>
              </a:tabLst>
              <a:defRPr>
                <a:solidFill>
                  <a:schemeClr val="tx1"/>
                </a:solidFill>
                <a:latin typeface="Constantia" panose="02030602050306030303" pitchFamily="18" charset="0"/>
              </a:defRPr>
            </a:lvl5pPr>
            <a:lvl6pPr marL="2514600" indent="-228600" fontAlgn="base">
              <a:spcBef>
                <a:spcPct val="0"/>
              </a:spcBef>
              <a:spcAft>
                <a:spcPct val="0"/>
              </a:spcAft>
              <a:tabLst>
                <a:tab pos="3400425" algn="l"/>
              </a:tabLst>
              <a:defRPr>
                <a:solidFill>
                  <a:schemeClr val="tx1"/>
                </a:solidFill>
                <a:latin typeface="Constantia" panose="02030602050306030303" pitchFamily="18" charset="0"/>
              </a:defRPr>
            </a:lvl6pPr>
            <a:lvl7pPr marL="2971800" indent="-228600" fontAlgn="base">
              <a:spcBef>
                <a:spcPct val="0"/>
              </a:spcBef>
              <a:spcAft>
                <a:spcPct val="0"/>
              </a:spcAft>
              <a:tabLst>
                <a:tab pos="3400425" algn="l"/>
              </a:tabLst>
              <a:defRPr>
                <a:solidFill>
                  <a:schemeClr val="tx1"/>
                </a:solidFill>
                <a:latin typeface="Constantia" panose="02030602050306030303" pitchFamily="18" charset="0"/>
              </a:defRPr>
            </a:lvl7pPr>
            <a:lvl8pPr marL="3429000" indent="-228600" fontAlgn="base">
              <a:spcBef>
                <a:spcPct val="0"/>
              </a:spcBef>
              <a:spcAft>
                <a:spcPct val="0"/>
              </a:spcAft>
              <a:tabLst>
                <a:tab pos="3400425" algn="l"/>
              </a:tabLst>
              <a:defRPr>
                <a:solidFill>
                  <a:schemeClr val="tx1"/>
                </a:solidFill>
                <a:latin typeface="Constantia" panose="02030602050306030303" pitchFamily="18" charset="0"/>
              </a:defRPr>
            </a:lvl8pPr>
            <a:lvl9pPr marL="3886200" indent="-228600" fontAlgn="base">
              <a:spcBef>
                <a:spcPct val="0"/>
              </a:spcBef>
              <a:spcAft>
                <a:spcPct val="0"/>
              </a:spcAft>
              <a:tabLst>
                <a:tab pos="3400425" algn="l"/>
              </a:tabLst>
              <a:defRPr>
                <a:solidFill>
                  <a:schemeClr val="tx1"/>
                </a:solidFill>
                <a:latin typeface="Constantia" panose="02030602050306030303" pitchFamily="18" charset="0"/>
              </a:defRPr>
            </a:lvl9pPr>
          </a:lstStyle>
          <a:p>
            <a:r>
              <a:rPr lang="en-US" altLang="en-US" sz="3000" dirty="0">
                <a:latin typeface="Times New Roman" panose="02020603050405020304" pitchFamily="18" charset="0"/>
                <a:cs typeface="Times New Roman" panose="02020603050405020304" pitchFamily="18" charset="0"/>
              </a:rPr>
              <a:t>Problem: </a:t>
            </a:r>
          </a:p>
          <a:p>
            <a:pPr eaLnBrk="0" hangingPunct="0"/>
            <a:r>
              <a:rPr lang="en-US" altLang="en-US" sz="3000" dirty="0">
                <a:latin typeface="Times New Roman" panose="02020603050405020304" pitchFamily="18" charset="0"/>
                <a:cs typeface="Times New Roman" panose="02020603050405020304" pitchFamily="18" charset="0"/>
              </a:rPr>
              <a:t>Given: {211} Planes</a:t>
            </a:r>
          </a:p>
          <a:p>
            <a:pPr eaLnBrk="0" hangingPunct="0"/>
            <a:r>
              <a:rPr lang="en-US" altLang="en-US" sz="3000" dirty="0" err="1">
                <a:latin typeface="Times New Roman" panose="02020603050405020304" pitchFamily="18" charset="0"/>
                <a:cs typeface="Times New Roman" panose="02020603050405020304" pitchFamily="18" charset="0"/>
              </a:rPr>
              <a:t>a</a:t>
            </a:r>
            <a:r>
              <a:rPr lang="en-US" altLang="en-US" sz="3000" baseline="-30000" dirty="0" err="1">
                <a:latin typeface="Times New Roman" panose="02020603050405020304" pitchFamily="18" charset="0"/>
                <a:cs typeface="Times New Roman" panose="02020603050405020304" pitchFamily="18" charset="0"/>
              </a:rPr>
              <a:t>Fe</a:t>
            </a:r>
            <a:r>
              <a:rPr lang="en-US" altLang="en-US" sz="3000" dirty="0">
                <a:latin typeface="Times New Roman" panose="02020603050405020304" pitchFamily="18" charset="0"/>
                <a:cs typeface="Times New Roman" panose="02020603050405020304" pitchFamily="18" charset="0"/>
              </a:rPr>
              <a:t> = 0.2866 nm (2.866Å)</a:t>
            </a:r>
          </a:p>
          <a:p>
            <a:pPr eaLnBrk="0" hangingPunct="0"/>
            <a:r>
              <a:rPr lang="en-US" altLang="en-US" sz="3000" dirty="0">
                <a:latin typeface="Times New Roman" panose="02020603050405020304" pitchFamily="18" charset="0"/>
                <a:cs typeface="Times New Roman" panose="02020603050405020304" pitchFamily="18" charset="0"/>
              </a:rPr>
              <a:t>λ = 0.1542 nm (1.542Å)</a:t>
            </a:r>
          </a:p>
          <a:p>
            <a:pPr>
              <a:lnSpc>
                <a:spcPct val="115000"/>
              </a:lnSpc>
              <a:spcAft>
                <a:spcPts val="600"/>
              </a:spcAft>
            </a:pPr>
            <a:r>
              <a:rPr lang="en-US" altLang="en-US" sz="3000" dirty="0">
                <a:latin typeface="Times New Roman" panose="02020603050405020304" pitchFamily="18" charset="0"/>
                <a:cs typeface="Times New Roman" panose="02020603050405020304" pitchFamily="18" charset="0"/>
              </a:rPr>
              <a:t>Determine </a:t>
            </a:r>
            <a:r>
              <a:rPr lang="en-US" altLang="en-US" sz="3000" dirty="0" err="1">
                <a:latin typeface="Times New Roman" panose="02020603050405020304" pitchFamily="18" charset="0"/>
                <a:cs typeface="Times New Roman" panose="02020603050405020304" pitchFamily="18" charset="0"/>
              </a:rPr>
              <a:t>d</a:t>
            </a:r>
            <a:r>
              <a:rPr lang="en-US" altLang="en-US" sz="3000" baseline="-25000" dirty="0" err="1">
                <a:latin typeface="Times New Roman" panose="02020603050405020304" pitchFamily="18" charset="0"/>
                <a:cs typeface="Times New Roman" panose="02020603050405020304" pitchFamily="18" charset="0"/>
              </a:rPr>
              <a:t>hkl</a:t>
            </a:r>
            <a:r>
              <a:rPr lang="en-US" altLang="en-US" sz="3000" dirty="0">
                <a:latin typeface="Times New Roman" panose="02020603050405020304" pitchFamily="18" charset="0"/>
                <a:cs typeface="Times New Roman" panose="02020603050405020304" pitchFamily="18" charset="0"/>
              </a:rPr>
              <a:t>, 2θ (diffraction angle) </a:t>
            </a:r>
            <a:endParaRPr lang="en-US" altLang="en-US" sz="3000" dirty="0">
              <a:latin typeface="Times New Roman" panose="02020603050405020304" pitchFamily="18" charset="0"/>
              <a:ea typeface="Calibri" panose="020F0502020204030204" pitchFamily="34" charset="0"/>
              <a:cs typeface="Times New Roman" panose="02020603050405020304" pitchFamily="18" charset="0"/>
            </a:endParaRPr>
          </a:p>
          <a:p>
            <a:r>
              <a:rPr lang="en-US" altLang="en-US" sz="3000" dirty="0">
                <a:latin typeface="Times New Roman" panose="02020603050405020304" pitchFamily="18" charset="0"/>
                <a:cs typeface="Times New Roman" panose="02020603050405020304" pitchFamily="18" charset="0"/>
              </a:rPr>
              <a:t>n = 1</a:t>
            </a:r>
          </a:p>
          <a:p>
            <a:pPr lvl="1">
              <a:buFont typeface="Calibri" panose="020F0502020204030204" pitchFamily="34" charset="0"/>
              <a:buAutoNum type="alphaLcParenR"/>
            </a:pPr>
            <a:r>
              <a:rPr lang="en-US" altLang="en-US" sz="3000" dirty="0" err="1">
                <a:latin typeface="Times New Roman" panose="02020603050405020304" pitchFamily="18" charset="0"/>
                <a:cs typeface="Times New Roman" panose="02020603050405020304" pitchFamily="18" charset="0"/>
              </a:rPr>
              <a:t>d</a:t>
            </a:r>
            <a:r>
              <a:rPr lang="en-US" altLang="en-US" sz="3000" baseline="-25000" dirty="0" err="1">
                <a:latin typeface="Times New Roman" panose="02020603050405020304" pitchFamily="18" charset="0"/>
                <a:cs typeface="Times New Roman" panose="02020603050405020304" pitchFamily="18" charset="0"/>
              </a:rPr>
              <a:t>hkl</a:t>
            </a:r>
            <a:r>
              <a:rPr lang="en-US" altLang="en-US" sz="3000" dirty="0">
                <a:latin typeface="Times New Roman" panose="02020603050405020304" pitchFamily="18" charset="0"/>
                <a:cs typeface="Times New Roman" panose="02020603050405020304" pitchFamily="18" charset="0"/>
              </a:rPr>
              <a:t> = a/ √ (h</a:t>
            </a:r>
            <a:r>
              <a:rPr lang="en-US" altLang="en-US" sz="3000" baseline="30000" dirty="0">
                <a:latin typeface="Times New Roman" panose="02020603050405020304" pitchFamily="18" charset="0"/>
                <a:cs typeface="Times New Roman" panose="02020603050405020304" pitchFamily="18" charset="0"/>
              </a:rPr>
              <a:t>2</a:t>
            </a:r>
            <a:r>
              <a:rPr lang="en-US" altLang="en-US" sz="3000" dirty="0">
                <a:latin typeface="Times New Roman" panose="02020603050405020304" pitchFamily="18" charset="0"/>
                <a:cs typeface="Times New Roman" panose="02020603050405020304" pitchFamily="18" charset="0"/>
              </a:rPr>
              <a:t> + k</a:t>
            </a:r>
            <a:r>
              <a:rPr lang="en-US" altLang="en-US" sz="3000" baseline="30000" dirty="0">
                <a:latin typeface="Times New Roman" panose="02020603050405020304" pitchFamily="18" charset="0"/>
                <a:cs typeface="Times New Roman" panose="02020603050405020304" pitchFamily="18" charset="0"/>
              </a:rPr>
              <a:t>2</a:t>
            </a:r>
            <a:r>
              <a:rPr lang="en-US" altLang="en-US" sz="3000" dirty="0">
                <a:latin typeface="Times New Roman" panose="02020603050405020304" pitchFamily="18" charset="0"/>
                <a:cs typeface="Times New Roman" panose="02020603050405020304" pitchFamily="18" charset="0"/>
              </a:rPr>
              <a:t> + l</a:t>
            </a:r>
            <a:r>
              <a:rPr lang="en-US" altLang="en-US" sz="3000" baseline="30000" dirty="0">
                <a:latin typeface="Times New Roman" panose="02020603050405020304" pitchFamily="18" charset="0"/>
                <a:cs typeface="Times New Roman" panose="02020603050405020304" pitchFamily="18" charset="0"/>
              </a:rPr>
              <a:t>2</a:t>
            </a:r>
            <a:r>
              <a:rPr lang="en-US" altLang="en-US" sz="3000" dirty="0">
                <a:latin typeface="Times New Roman" panose="02020603050405020304" pitchFamily="18" charset="0"/>
                <a:cs typeface="Times New Roman" panose="02020603050405020304" pitchFamily="18" charset="0"/>
              </a:rPr>
              <a:t>)</a:t>
            </a:r>
          </a:p>
          <a:p>
            <a:r>
              <a:rPr lang="en-US" altLang="en-US" sz="3000" dirty="0">
                <a:latin typeface="Times New Roman" panose="02020603050405020304" pitchFamily="18" charset="0"/>
                <a:cs typeface="Times New Roman" panose="02020603050405020304" pitchFamily="18" charset="0"/>
              </a:rPr>
              <a:t>       	= 0.2866 nm /√ (2</a:t>
            </a:r>
            <a:r>
              <a:rPr lang="en-US" altLang="en-US" sz="3000" baseline="30000" dirty="0">
                <a:latin typeface="Times New Roman" panose="02020603050405020304" pitchFamily="18" charset="0"/>
                <a:cs typeface="Times New Roman" panose="02020603050405020304" pitchFamily="18" charset="0"/>
              </a:rPr>
              <a:t>2</a:t>
            </a:r>
            <a:r>
              <a:rPr lang="en-US" altLang="en-US" sz="3000" dirty="0">
                <a:latin typeface="Times New Roman" panose="02020603050405020304" pitchFamily="18" charset="0"/>
                <a:cs typeface="Times New Roman" panose="02020603050405020304" pitchFamily="18" charset="0"/>
              </a:rPr>
              <a:t> + 1</a:t>
            </a:r>
            <a:r>
              <a:rPr lang="en-US" altLang="en-US" sz="3000" baseline="30000" dirty="0">
                <a:latin typeface="Times New Roman" panose="02020603050405020304" pitchFamily="18" charset="0"/>
                <a:cs typeface="Times New Roman" panose="02020603050405020304" pitchFamily="18" charset="0"/>
              </a:rPr>
              <a:t>2</a:t>
            </a:r>
            <a:r>
              <a:rPr lang="en-US" altLang="en-US" sz="3000" dirty="0">
                <a:latin typeface="Times New Roman" panose="02020603050405020304" pitchFamily="18" charset="0"/>
                <a:cs typeface="Times New Roman" panose="02020603050405020304" pitchFamily="18" charset="0"/>
              </a:rPr>
              <a:t> + 1</a:t>
            </a:r>
            <a:r>
              <a:rPr lang="en-US" altLang="en-US" sz="3000" baseline="30000" dirty="0">
                <a:latin typeface="Times New Roman" panose="02020603050405020304" pitchFamily="18" charset="0"/>
                <a:cs typeface="Times New Roman" panose="02020603050405020304" pitchFamily="18" charset="0"/>
              </a:rPr>
              <a:t>2</a:t>
            </a:r>
            <a:r>
              <a:rPr lang="en-US" altLang="en-US" sz="3000" dirty="0">
                <a:latin typeface="Times New Roman" panose="02020603050405020304" pitchFamily="18" charset="0"/>
                <a:cs typeface="Times New Roman" panose="02020603050405020304" pitchFamily="18" charset="0"/>
              </a:rPr>
              <a:t>)</a:t>
            </a:r>
          </a:p>
          <a:p>
            <a:r>
              <a:rPr lang="en-US" altLang="en-US" sz="3000" dirty="0">
                <a:latin typeface="Times New Roman" panose="02020603050405020304" pitchFamily="18" charset="0"/>
                <a:cs typeface="Times New Roman" panose="02020603050405020304" pitchFamily="18" charset="0"/>
              </a:rPr>
              <a:t>      	 = 0.1170 nm (1.170Å)</a:t>
            </a:r>
          </a:p>
          <a:p>
            <a:pPr lvl="1">
              <a:buFont typeface="Calibri" panose="020F0502020204030204" pitchFamily="34" charset="0"/>
              <a:buAutoNum type="alphaLcParenR" startAt="2"/>
            </a:pPr>
            <a:r>
              <a:rPr lang="en-US" altLang="en-US" sz="3000" dirty="0">
                <a:latin typeface="Times New Roman" panose="02020603050405020304" pitchFamily="18" charset="0"/>
                <a:cs typeface="Times New Roman" panose="02020603050405020304" pitchFamily="18" charset="0"/>
              </a:rPr>
              <a:t>n =1 </a:t>
            </a:r>
          </a:p>
          <a:p>
            <a:r>
              <a:rPr lang="en-US" altLang="en-US" sz="3000" dirty="0">
                <a:latin typeface="Times New Roman" panose="02020603050405020304" pitchFamily="18" charset="0"/>
                <a:cs typeface="Times New Roman" panose="02020603050405020304" pitchFamily="18" charset="0"/>
              </a:rPr>
              <a:t>	</a:t>
            </a:r>
            <a:r>
              <a:rPr lang="en-US" altLang="en-US" sz="3000" dirty="0" err="1">
                <a:latin typeface="Times New Roman" panose="02020603050405020304" pitchFamily="18" charset="0"/>
                <a:cs typeface="Times New Roman" panose="02020603050405020304" pitchFamily="18" charset="0"/>
              </a:rPr>
              <a:t>sinθ</a:t>
            </a:r>
            <a:r>
              <a:rPr lang="en-US" altLang="en-US" sz="3000" dirty="0">
                <a:latin typeface="Times New Roman" panose="02020603050405020304" pitchFamily="18" charset="0"/>
                <a:cs typeface="Times New Roman" panose="02020603050405020304" pitchFamily="18" charset="0"/>
              </a:rPr>
              <a:t> = n λ/2d</a:t>
            </a:r>
            <a:r>
              <a:rPr lang="en-US" altLang="en-US" sz="3000" baseline="-25000" dirty="0">
                <a:latin typeface="Times New Roman" panose="02020603050405020304" pitchFamily="18" charset="0"/>
                <a:cs typeface="Times New Roman" panose="02020603050405020304" pitchFamily="18" charset="0"/>
              </a:rPr>
              <a:t>hkl</a:t>
            </a:r>
            <a:r>
              <a:rPr lang="en-US" altLang="en-US" sz="3000" dirty="0">
                <a:latin typeface="Times New Roman" panose="02020603050405020304" pitchFamily="18" charset="0"/>
                <a:cs typeface="Times New Roman" panose="02020603050405020304" pitchFamily="18" charset="0"/>
              </a:rPr>
              <a:t>  =</a:t>
            </a:r>
          </a:p>
          <a:p>
            <a:r>
              <a:rPr lang="en-US" altLang="en-US" sz="3000" dirty="0">
                <a:latin typeface="Times New Roman" panose="02020603050405020304" pitchFamily="18" charset="0"/>
                <a:cs typeface="Times New Roman" panose="02020603050405020304" pitchFamily="18" charset="0"/>
              </a:rPr>
              <a:t>	</a:t>
            </a:r>
          </a:p>
          <a:p>
            <a:r>
              <a:rPr lang="en-US" altLang="en-US" sz="3000" dirty="0">
                <a:latin typeface="Times New Roman" panose="02020603050405020304" pitchFamily="18" charset="0"/>
                <a:cs typeface="Times New Roman" panose="02020603050405020304" pitchFamily="18" charset="0"/>
              </a:rPr>
              <a:t>	θ = sin</a:t>
            </a:r>
            <a:r>
              <a:rPr lang="en-US" altLang="en-US" sz="3000" baseline="30000" dirty="0">
                <a:latin typeface="Times New Roman" panose="02020603050405020304" pitchFamily="18" charset="0"/>
                <a:cs typeface="Times New Roman" panose="02020603050405020304" pitchFamily="18" charset="0"/>
              </a:rPr>
              <a:t>-1</a:t>
            </a:r>
            <a:r>
              <a:rPr lang="en-US" altLang="en-US" sz="3000" dirty="0">
                <a:latin typeface="Times New Roman" panose="02020603050405020304" pitchFamily="18" charset="0"/>
                <a:cs typeface="Times New Roman" panose="02020603050405020304" pitchFamily="18" charset="0"/>
              </a:rPr>
              <a:t>(0.659) = 41.22°</a:t>
            </a:r>
          </a:p>
          <a:p>
            <a:r>
              <a:rPr lang="en-US" altLang="en-US" sz="3000" dirty="0">
                <a:latin typeface="Times New Roman" panose="02020603050405020304" pitchFamily="18" charset="0"/>
                <a:cs typeface="Times New Roman" panose="02020603050405020304" pitchFamily="18" charset="0"/>
              </a:rPr>
              <a:t>	2θ = 82.44°</a:t>
            </a:r>
          </a:p>
        </p:txBody>
      </p:sp>
      <p:sp>
        <p:nvSpPr>
          <p:cNvPr id="143364" name="Rectangle 11">
            <a:extLst>
              <a:ext uri="{FF2B5EF4-FFF2-40B4-BE49-F238E27FC236}">
                <a16:creationId xmlns:a16="http://schemas.microsoft.com/office/drawing/2014/main" id="{87B5B4CD-79D4-B970-8C64-BDB184830696}"/>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endParaRPr lang="en-US" altLang="en-US"/>
          </a:p>
        </p:txBody>
      </p:sp>
      <p:graphicFrame>
        <p:nvGraphicFramePr>
          <p:cNvPr id="143366" name="Object 6">
            <a:extLst>
              <a:ext uri="{FF2B5EF4-FFF2-40B4-BE49-F238E27FC236}">
                <a16:creationId xmlns:a16="http://schemas.microsoft.com/office/drawing/2014/main" id="{7AB003FB-C7DA-0C32-D884-8059DADF2F10}"/>
              </a:ext>
            </a:extLst>
          </p:cNvPr>
          <p:cNvGraphicFramePr>
            <a:graphicFrameLocks noChangeAspect="1"/>
          </p:cNvGraphicFramePr>
          <p:nvPr/>
        </p:nvGraphicFramePr>
        <p:xfrm>
          <a:off x="7893050" y="4584700"/>
          <a:ext cx="2387600" cy="965200"/>
        </p:xfrm>
        <a:graphic>
          <a:graphicData uri="http://schemas.openxmlformats.org/presentationml/2006/ole">
            <mc:AlternateContent xmlns:mc="http://schemas.openxmlformats.org/markup-compatibility/2006">
              <mc:Choice xmlns:v="urn:schemas-microsoft-com:vml" Requires="v">
                <p:oleObj name="Equation" r:id="rId2" imgW="2387520" imgH="965160" progId="Equation.3">
                  <p:embed/>
                </p:oleObj>
              </mc:Choice>
              <mc:Fallback>
                <p:oleObj name="Equation" r:id="rId2" imgW="2387520" imgH="965160" progId="Equation.3">
                  <p:embed/>
                  <p:pic>
                    <p:nvPicPr>
                      <p:cNvPr id="143366" name="Object 6">
                        <a:extLst>
                          <a:ext uri="{FF2B5EF4-FFF2-40B4-BE49-F238E27FC236}">
                            <a16:creationId xmlns:a16="http://schemas.microsoft.com/office/drawing/2014/main" id="{7AB003FB-C7DA-0C32-D884-8059DADF2F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3050" y="4584700"/>
                        <a:ext cx="23876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29790" y="712470"/>
            <a:ext cx="7848600" cy="45719"/>
          </a:xfrm>
          <a:prstGeom prst="rect">
            <a:avLst/>
          </a:prstGeom>
        </p:spPr>
      </p:pic>
      <p:sp>
        <p:nvSpPr>
          <p:cNvPr id="3" name="object 3"/>
          <p:cNvSpPr txBox="1"/>
          <p:nvPr/>
        </p:nvSpPr>
        <p:spPr>
          <a:xfrm>
            <a:off x="2429830" y="275726"/>
            <a:ext cx="8466769" cy="382156"/>
          </a:xfrm>
          <a:prstGeom prst="rect">
            <a:avLst/>
          </a:prstGeom>
        </p:spPr>
        <p:txBody>
          <a:bodyPr vert="horz" wrap="square" lIns="0" tIns="12700" rIns="0" bIns="0" rtlCol="0">
            <a:spAutoFit/>
          </a:bodyPr>
          <a:lstStyle/>
          <a:p>
            <a:pPr marL="12700">
              <a:spcBef>
                <a:spcPts val="100"/>
              </a:spcBef>
            </a:pPr>
            <a:r>
              <a:rPr sz="2400" b="1" spc="10" dirty="0">
                <a:latin typeface="Liberation Sans Narrow"/>
                <a:cs typeface="Liberation Sans Narrow"/>
              </a:rPr>
              <a:t>Relationship</a:t>
            </a:r>
            <a:r>
              <a:rPr sz="2400" b="1" spc="20" dirty="0">
                <a:latin typeface="Liberation Sans Narrow"/>
                <a:cs typeface="Liberation Sans Narrow"/>
              </a:rPr>
              <a:t> </a:t>
            </a:r>
            <a:r>
              <a:rPr sz="2400" b="1" spc="80" dirty="0">
                <a:latin typeface="Liberation Sans Narrow"/>
                <a:cs typeface="Liberation Sans Narrow"/>
              </a:rPr>
              <a:t>between</a:t>
            </a:r>
            <a:r>
              <a:rPr sz="2400" b="1" spc="30" dirty="0">
                <a:latin typeface="Liberation Sans Narrow"/>
                <a:cs typeface="Liberation Sans Narrow"/>
              </a:rPr>
              <a:t> </a:t>
            </a:r>
            <a:r>
              <a:rPr sz="2400" b="1" spc="10" dirty="0">
                <a:latin typeface="Liberation Sans Narrow"/>
                <a:cs typeface="Liberation Sans Narrow"/>
              </a:rPr>
              <a:t>d‐spacing</a:t>
            </a:r>
            <a:r>
              <a:rPr sz="2400" b="1" spc="45" dirty="0">
                <a:latin typeface="Liberation Sans Narrow"/>
                <a:cs typeface="Liberation Sans Narrow"/>
              </a:rPr>
              <a:t> </a:t>
            </a:r>
            <a:r>
              <a:rPr sz="2400" b="1" spc="50" dirty="0">
                <a:latin typeface="Liberation Sans Narrow"/>
                <a:cs typeface="Liberation Sans Narrow"/>
              </a:rPr>
              <a:t>and </a:t>
            </a:r>
            <a:r>
              <a:rPr sz="2400" b="1" spc="45" dirty="0">
                <a:latin typeface="Liberation Sans Narrow"/>
                <a:cs typeface="Liberation Sans Narrow"/>
              </a:rPr>
              <a:t>lattice</a:t>
            </a:r>
            <a:r>
              <a:rPr sz="2400" b="1" spc="20" dirty="0">
                <a:latin typeface="Liberation Sans Narrow"/>
                <a:cs typeface="Liberation Sans Narrow"/>
              </a:rPr>
              <a:t> </a:t>
            </a:r>
            <a:r>
              <a:rPr sz="2400" b="1" spc="-10" dirty="0">
                <a:latin typeface="Liberation Sans Narrow"/>
                <a:cs typeface="Liberation Sans Narrow"/>
              </a:rPr>
              <a:t>constants</a:t>
            </a:r>
            <a:endParaRPr sz="2400" dirty="0">
              <a:latin typeface="Liberation Sans Narrow"/>
              <a:cs typeface="Liberation Sans Narrow"/>
            </a:endParaRPr>
          </a:p>
        </p:txBody>
      </p:sp>
      <p:grpSp>
        <p:nvGrpSpPr>
          <p:cNvPr id="23" name="Group 22">
            <a:extLst>
              <a:ext uri="{FF2B5EF4-FFF2-40B4-BE49-F238E27FC236}">
                <a16:creationId xmlns:a16="http://schemas.microsoft.com/office/drawing/2014/main" id="{72D03FB3-E201-C781-F3CF-128E8F857716}"/>
              </a:ext>
            </a:extLst>
          </p:cNvPr>
          <p:cNvGrpSpPr/>
          <p:nvPr/>
        </p:nvGrpSpPr>
        <p:grpSpPr>
          <a:xfrm>
            <a:off x="1295400" y="960121"/>
            <a:ext cx="9753600" cy="5715004"/>
            <a:chOff x="730250" y="1655318"/>
            <a:chExt cx="7742676" cy="4284471"/>
          </a:xfrm>
        </p:grpSpPr>
        <p:sp>
          <p:nvSpPr>
            <p:cNvPr id="5" name="object 5"/>
            <p:cNvSpPr txBox="1"/>
            <p:nvPr/>
          </p:nvSpPr>
          <p:spPr>
            <a:xfrm>
              <a:off x="730250" y="1678817"/>
              <a:ext cx="661797" cy="227626"/>
            </a:xfrm>
            <a:prstGeom prst="rect">
              <a:avLst/>
            </a:prstGeom>
          </p:spPr>
          <p:txBody>
            <a:bodyPr vert="horz" wrap="square" lIns="0" tIns="12065" rIns="0" bIns="0" rtlCol="0">
              <a:spAutoFit/>
            </a:bodyPr>
            <a:lstStyle/>
            <a:p>
              <a:pPr marL="12700">
                <a:spcBef>
                  <a:spcPts val="95"/>
                </a:spcBef>
              </a:pPr>
              <a:r>
                <a:rPr sz="1400" b="1" spc="-10" dirty="0">
                  <a:latin typeface="Liberation Sans Narrow"/>
                  <a:cs typeface="Liberation Sans Narrow"/>
                </a:rPr>
                <a:t>System</a:t>
              </a:r>
              <a:endParaRPr sz="1400" dirty="0">
                <a:latin typeface="Liberation Sans Narrow"/>
                <a:cs typeface="Liberation Sans Narrow"/>
              </a:endParaRPr>
            </a:p>
          </p:txBody>
        </p:sp>
        <p:sp>
          <p:nvSpPr>
            <p:cNvPr id="6" name="object 6"/>
            <p:cNvSpPr txBox="1"/>
            <p:nvPr/>
          </p:nvSpPr>
          <p:spPr>
            <a:xfrm>
              <a:off x="3872485" y="1655318"/>
              <a:ext cx="320675" cy="227626"/>
            </a:xfrm>
            <a:prstGeom prst="rect">
              <a:avLst/>
            </a:prstGeom>
          </p:spPr>
          <p:txBody>
            <a:bodyPr vert="horz" wrap="square" lIns="0" tIns="12065" rIns="0" bIns="0" rtlCol="0">
              <a:spAutoFit/>
            </a:bodyPr>
            <a:lstStyle/>
            <a:p>
              <a:pPr marL="38100">
                <a:spcBef>
                  <a:spcPts val="95"/>
                </a:spcBef>
              </a:pPr>
              <a:r>
                <a:rPr sz="2100" b="1" i="1" spc="-30" baseline="13888" dirty="0">
                  <a:latin typeface="Carlito"/>
                  <a:cs typeface="Carlito"/>
                </a:rPr>
                <a:t>d</a:t>
              </a:r>
              <a:r>
                <a:rPr sz="900" b="1" spc="-20" dirty="0">
                  <a:latin typeface="Liberation Sans Narrow"/>
                  <a:cs typeface="Liberation Sans Narrow"/>
                </a:rPr>
                <a:t>hkl</a:t>
              </a:r>
              <a:endParaRPr sz="900">
                <a:latin typeface="Liberation Sans Narrow"/>
                <a:cs typeface="Liberation Sans Narrow"/>
              </a:endParaRPr>
            </a:p>
          </p:txBody>
        </p:sp>
        <p:sp>
          <p:nvSpPr>
            <p:cNvPr id="7" name="object 7"/>
            <p:cNvSpPr txBox="1"/>
            <p:nvPr/>
          </p:nvSpPr>
          <p:spPr>
            <a:xfrm>
              <a:off x="841502" y="1981453"/>
              <a:ext cx="783590" cy="227626"/>
            </a:xfrm>
            <a:prstGeom prst="rect">
              <a:avLst/>
            </a:prstGeom>
          </p:spPr>
          <p:txBody>
            <a:bodyPr vert="horz" wrap="square" lIns="0" tIns="12065" rIns="0" bIns="0" rtlCol="0">
              <a:spAutoFit/>
            </a:bodyPr>
            <a:lstStyle/>
            <a:p>
              <a:pPr marL="12700">
                <a:spcBef>
                  <a:spcPts val="95"/>
                </a:spcBef>
              </a:pPr>
              <a:r>
                <a:rPr sz="1400" spc="-10" dirty="0">
                  <a:latin typeface="Liberation Sans Narrow"/>
                  <a:cs typeface="Liberation Sans Narrow"/>
                </a:rPr>
                <a:t>Cubic</a:t>
              </a:r>
              <a:endParaRPr sz="1400" dirty="0">
                <a:latin typeface="Liberation Sans Narrow"/>
                <a:cs typeface="Liberation Sans Narrow"/>
              </a:endParaRPr>
            </a:p>
          </p:txBody>
        </p:sp>
        <p:sp>
          <p:nvSpPr>
            <p:cNvPr id="8" name="object 8"/>
            <p:cNvSpPr txBox="1"/>
            <p:nvPr/>
          </p:nvSpPr>
          <p:spPr>
            <a:xfrm>
              <a:off x="841502" y="2373882"/>
              <a:ext cx="976096" cy="227626"/>
            </a:xfrm>
            <a:prstGeom prst="rect">
              <a:avLst/>
            </a:prstGeom>
          </p:spPr>
          <p:txBody>
            <a:bodyPr vert="horz" wrap="square" lIns="0" tIns="12065" rIns="0" bIns="0" rtlCol="0">
              <a:spAutoFit/>
            </a:bodyPr>
            <a:lstStyle/>
            <a:p>
              <a:pPr marL="12700">
                <a:spcBef>
                  <a:spcPts val="95"/>
                </a:spcBef>
              </a:pPr>
              <a:r>
                <a:rPr sz="1400" spc="-10" dirty="0">
                  <a:latin typeface="Liberation Sans Narrow"/>
                  <a:cs typeface="Liberation Sans Narrow"/>
                </a:rPr>
                <a:t>Tetragonal</a:t>
              </a:r>
              <a:endParaRPr sz="1400" dirty="0">
                <a:latin typeface="Liberation Sans Narrow"/>
                <a:cs typeface="Liberation Sans Narrow"/>
              </a:endParaRPr>
            </a:p>
          </p:txBody>
        </p:sp>
        <p:sp>
          <p:nvSpPr>
            <p:cNvPr id="9" name="object 9"/>
            <p:cNvSpPr txBox="1"/>
            <p:nvPr/>
          </p:nvSpPr>
          <p:spPr>
            <a:xfrm>
              <a:off x="841502" y="2892051"/>
              <a:ext cx="1368298" cy="1210331"/>
            </a:xfrm>
            <a:prstGeom prst="rect">
              <a:avLst/>
            </a:prstGeom>
          </p:spPr>
          <p:txBody>
            <a:bodyPr vert="horz" wrap="square" lIns="0" tIns="12065" rIns="0" bIns="0" rtlCol="0">
              <a:spAutoFit/>
            </a:bodyPr>
            <a:lstStyle/>
            <a:p>
              <a:pPr marL="12700">
                <a:spcBef>
                  <a:spcPts val="95"/>
                </a:spcBef>
              </a:pPr>
              <a:r>
                <a:rPr sz="1400" spc="70" dirty="0">
                  <a:latin typeface="Liberation Sans Narrow"/>
                  <a:cs typeface="Liberation Sans Narrow"/>
                </a:rPr>
                <a:t>Orthorhombic</a:t>
              </a:r>
              <a:endParaRPr sz="1400" dirty="0">
                <a:latin typeface="Liberation Sans Narrow"/>
                <a:cs typeface="Liberation Sans Narrow"/>
              </a:endParaRPr>
            </a:p>
            <a:p>
              <a:pPr marL="12700" marR="5080">
                <a:lnSpc>
                  <a:spcPct val="242899"/>
                </a:lnSpc>
                <a:spcBef>
                  <a:spcPts val="240"/>
                </a:spcBef>
              </a:pPr>
              <a:r>
                <a:rPr sz="1400" spc="35" dirty="0">
                  <a:latin typeface="Liberation Sans Narrow"/>
                  <a:cs typeface="Liberation Sans Narrow"/>
                </a:rPr>
                <a:t>Hexagonal </a:t>
              </a:r>
              <a:r>
                <a:rPr sz="1400" spc="55" dirty="0">
                  <a:latin typeface="Liberation Sans Narrow"/>
                  <a:cs typeface="Liberation Sans Narrow"/>
                </a:rPr>
                <a:t>Rhombohedral</a:t>
              </a:r>
              <a:endParaRPr sz="1400" dirty="0">
                <a:latin typeface="Liberation Sans Narrow"/>
                <a:cs typeface="Liberation Sans Narrow"/>
              </a:endParaRPr>
            </a:p>
          </p:txBody>
        </p:sp>
        <p:sp>
          <p:nvSpPr>
            <p:cNvPr id="10" name="object 10"/>
            <p:cNvSpPr txBox="1"/>
            <p:nvPr/>
          </p:nvSpPr>
          <p:spPr>
            <a:xfrm>
              <a:off x="841502" y="4477022"/>
              <a:ext cx="1139698" cy="227626"/>
            </a:xfrm>
            <a:prstGeom prst="rect">
              <a:avLst/>
            </a:prstGeom>
          </p:spPr>
          <p:txBody>
            <a:bodyPr vert="horz" wrap="square" lIns="0" tIns="12065" rIns="0" bIns="0" rtlCol="0">
              <a:spAutoFit/>
            </a:bodyPr>
            <a:lstStyle/>
            <a:p>
              <a:pPr marL="12700">
                <a:spcBef>
                  <a:spcPts val="95"/>
                </a:spcBef>
              </a:pPr>
              <a:r>
                <a:rPr sz="1400" spc="70" dirty="0">
                  <a:latin typeface="Liberation Sans Narrow"/>
                  <a:cs typeface="Liberation Sans Narrow"/>
                </a:rPr>
                <a:t>Monoclinic</a:t>
              </a:r>
              <a:endParaRPr sz="1400" dirty="0">
                <a:latin typeface="Liberation Sans Narrow"/>
                <a:cs typeface="Liberation Sans Narrow"/>
              </a:endParaRPr>
            </a:p>
          </p:txBody>
        </p:sp>
        <p:sp>
          <p:nvSpPr>
            <p:cNvPr id="11" name="object 11"/>
            <p:cNvSpPr txBox="1"/>
            <p:nvPr/>
          </p:nvSpPr>
          <p:spPr>
            <a:xfrm>
              <a:off x="841502" y="5208546"/>
              <a:ext cx="783590" cy="227626"/>
            </a:xfrm>
            <a:prstGeom prst="rect">
              <a:avLst/>
            </a:prstGeom>
          </p:spPr>
          <p:txBody>
            <a:bodyPr vert="horz" wrap="square" lIns="0" tIns="12065" rIns="0" bIns="0" rtlCol="0">
              <a:spAutoFit/>
            </a:bodyPr>
            <a:lstStyle/>
            <a:p>
              <a:pPr marL="12700">
                <a:spcBef>
                  <a:spcPts val="95"/>
                </a:spcBef>
              </a:pPr>
              <a:r>
                <a:rPr sz="1400" spc="-10" dirty="0">
                  <a:latin typeface="Liberation Sans Narrow"/>
                  <a:cs typeface="Liberation Sans Narrow"/>
                </a:rPr>
                <a:t>Triclinic</a:t>
              </a:r>
              <a:endParaRPr sz="1400" dirty="0">
                <a:latin typeface="Liberation Sans Narrow"/>
                <a:cs typeface="Liberation Sans Narrow"/>
              </a:endParaRPr>
            </a:p>
          </p:txBody>
        </p:sp>
        <p:pic>
          <p:nvPicPr>
            <p:cNvPr id="12" name="object 12"/>
            <p:cNvPicPr/>
            <p:nvPr/>
          </p:nvPicPr>
          <p:blipFill>
            <a:blip r:embed="rId3" cstate="print"/>
            <a:stretch>
              <a:fillRect/>
            </a:stretch>
          </p:blipFill>
          <p:spPr>
            <a:xfrm>
              <a:off x="2339689" y="2406332"/>
              <a:ext cx="981644" cy="378491"/>
            </a:xfrm>
            <a:prstGeom prst="rect">
              <a:avLst/>
            </a:prstGeom>
          </p:spPr>
        </p:pic>
        <p:pic>
          <p:nvPicPr>
            <p:cNvPr id="13" name="object 13"/>
            <p:cNvPicPr/>
            <p:nvPr/>
          </p:nvPicPr>
          <p:blipFill>
            <a:blip r:embed="rId4" cstate="print"/>
            <a:stretch>
              <a:fillRect/>
            </a:stretch>
          </p:blipFill>
          <p:spPr>
            <a:xfrm>
              <a:off x="2339689" y="2917518"/>
              <a:ext cx="998283" cy="399467"/>
            </a:xfrm>
            <a:prstGeom prst="rect">
              <a:avLst/>
            </a:prstGeom>
          </p:spPr>
        </p:pic>
        <p:pic>
          <p:nvPicPr>
            <p:cNvPr id="14" name="object 14"/>
            <p:cNvPicPr/>
            <p:nvPr/>
          </p:nvPicPr>
          <p:blipFill>
            <a:blip r:embed="rId5" cstate="print"/>
            <a:stretch>
              <a:fillRect/>
            </a:stretch>
          </p:blipFill>
          <p:spPr>
            <a:xfrm>
              <a:off x="2343846" y="3428594"/>
              <a:ext cx="1542766" cy="374953"/>
            </a:xfrm>
            <a:prstGeom prst="rect">
              <a:avLst/>
            </a:prstGeom>
          </p:spPr>
        </p:pic>
        <p:pic>
          <p:nvPicPr>
            <p:cNvPr id="15" name="object 15"/>
            <p:cNvPicPr/>
            <p:nvPr/>
          </p:nvPicPr>
          <p:blipFill>
            <a:blip r:embed="rId6" cstate="print"/>
            <a:stretch>
              <a:fillRect/>
            </a:stretch>
          </p:blipFill>
          <p:spPr>
            <a:xfrm>
              <a:off x="2339687" y="3889955"/>
              <a:ext cx="3404751" cy="403913"/>
            </a:xfrm>
            <a:prstGeom prst="rect">
              <a:avLst/>
            </a:prstGeom>
          </p:spPr>
        </p:pic>
        <p:pic>
          <p:nvPicPr>
            <p:cNvPr id="16" name="object 16"/>
            <p:cNvPicPr/>
            <p:nvPr/>
          </p:nvPicPr>
          <p:blipFill>
            <a:blip r:embed="rId7" cstate="print"/>
            <a:stretch>
              <a:fillRect/>
            </a:stretch>
          </p:blipFill>
          <p:spPr>
            <a:xfrm>
              <a:off x="2339688" y="4446925"/>
              <a:ext cx="1646747" cy="516387"/>
            </a:xfrm>
            <a:prstGeom prst="rect">
              <a:avLst/>
            </a:prstGeom>
          </p:spPr>
        </p:pic>
        <p:pic>
          <p:nvPicPr>
            <p:cNvPr id="17" name="object 17"/>
            <p:cNvPicPr/>
            <p:nvPr/>
          </p:nvPicPr>
          <p:blipFill>
            <a:blip r:embed="rId8" cstate="print"/>
            <a:stretch>
              <a:fillRect/>
            </a:stretch>
          </p:blipFill>
          <p:spPr>
            <a:xfrm>
              <a:off x="2302349" y="5045551"/>
              <a:ext cx="3487741" cy="894238"/>
            </a:xfrm>
            <a:prstGeom prst="rect">
              <a:avLst/>
            </a:prstGeom>
          </p:spPr>
        </p:pic>
        <p:pic>
          <p:nvPicPr>
            <p:cNvPr id="18" name="object 18"/>
            <p:cNvPicPr/>
            <p:nvPr/>
          </p:nvPicPr>
          <p:blipFill>
            <a:blip r:embed="rId9" cstate="print"/>
            <a:stretch>
              <a:fillRect/>
            </a:stretch>
          </p:blipFill>
          <p:spPr>
            <a:xfrm>
              <a:off x="2339689" y="1911402"/>
              <a:ext cx="1160588" cy="358289"/>
            </a:xfrm>
            <a:prstGeom prst="rect">
              <a:avLst/>
            </a:prstGeom>
          </p:spPr>
        </p:pic>
        <p:sp>
          <p:nvSpPr>
            <p:cNvPr id="19" name="object 19"/>
            <p:cNvSpPr txBox="1"/>
            <p:nvPr/>
          </p:nvSpPr>
          <p:spPr>
            <a:xfrm>
              <a:off x="6023096" y="4466335"/>
              <a:ext cx="2449830" cy="782265"/>
            </a:xfrm>
            <a:prstGeom prst="rect">
              <a:avLst/>
            </a:prstGeom>
          </p:spPr>
          <p:txBody>
            <a:bodyPr vert="horz" wrap="square" lIns="0" tIns="12700" rIns="0" bIns="0" rtlCol="0">
              <a:spAutoFit/>
            </a:bodyPr>
            <a:lstStyle/>
            <a:p>
              <a:pPr marL="12700" marR="5080">
                <a:spcBef>
                  <a:spcPts val="100"/>
                </a:spcBef>
              </a:pPr>
              <a:r>
                <a:rPr dirty="0">
                  <a:latin typeface="Wingdings"/>
                  <a:cs typeface="Wingdings"/>
                </a:rPr>
                <a:t></a:t>
              </a:r>
              <a:r>
                <a:rPr spc="-20" dirty="0">
                  <a:latin typeface="Times New Roman"/>
                  <a:cs typeface="Times New Roman"/>
                </a:rPr>
                <a:t> </a:t>
              </a:r>
              <a:r>
                <a:rPr sz="1600" spc="50" dirty="0">
                  <a:latin typeface="Liberation Sans Narrow"/>
                  <a:cs typeface="Liberation Sans Narrow"/>
                </a:rPr>
                <a:t>Increasingly</a:t>
              </a:r>
              <a:r>
                <a:rPr sz="1600" spc="-5" dirty="0">
                  <a:latin typeface="Liberation Sans Narrow"/>
                  <a:cs typeface="Liberation Sans Narrow"/>
                </a:rPr>
                <a:t> </a:t>
              </a:r>
              <a:r>
                <a:rPr sz="1600" spc="75" dirty="0">
                  <a:latin typeface="Liberation Sans Narrow"/>
                  <a:cs typeface="Liberation Sans Narrow"/>
                </a:rPr>
                <a:t>complex</a:t>
              </a:r>
              <a:r>
                <a:rPr sz="1600" spc="5" dirty="0">
                  <a:latin typeface="Liberation Sans Narrow"/>
                  <a:cs typeface="Liberation Sans Narrow"/>
                </a:rPr>
                <a:t> </a:t>
              </a:r>
              <a:r>
                <a:rPr sz="1600" spc="110" dirty="0">
                  <a:latin typeface="Liberation Sans Narrow"/>
                  <a:cs typeface="Liberation Sans Narrow"/>
                </a:rPr>
                <a:t>with </a:t>
              </a:r>
              <a:r>
                <a:rPr sz="1600" spc="55" dirty="0">
                  <a:latin typeface="Liberation Sans Narrow"/>
                  <a:cs typeface="Liberation Sans Narrow"/>
                </a:rPr>
                <a:t>decreasing</a:t>
              </a:r>
              <a:r>
                <a:rPr sz="1600" spc="-15" dirty="0">
                  <a:latin typeface="Liberation Sans Narrow"/>
                  <a:cs typeface="Liberation Sans Narrow"/>
                </a:rPr>
                <a:t> </a:t>
              </a:r>
              <a:r>
                <a:rPr sz="1600" spc="65" dirty="0">
                  <a:latin typeface="Liberation Sans Narrow"/>
                  <a:cs typeface="Liberation Sans Narrow"/>
                </a:rPr>
                <a:t>symmetry.</a:t>
              </a:r>
              <a:endParaRPr sz="1600">
                <a:latin typeface="Liberation Sans Narrow"/>
                <a:cs typeface="Liberation Sans Narrow"/>
              </a:endParaRPr>
            </a:p>
          </p:txBody>
        </p:sp>
        <p:sp>
          <p:nvSpPr>
            <p:cNvPr id="20" name="object 20"/>
            <p:cNvSpPr txBox="1"/>
            <p:nvPr/>
          </p:nvSpPr>
          <p:spPr>
            <a:xfrm>
              <a:off x="4346696" y="2306060"/>
              <a:ext cx="2254885" cy="751488"/>
            </a:xfrm>
            <a:prstGeom prst="rect">
              <a:avLst/>
            </a:prstGeom>
          </p:spPr>
          <p:txBody>
            <a:bodyPr vert="horz" wrap="square" lIns="0" tIns="12700" rIns="0" bIns="0" rtlCol="0">
              <a:spAutoFit/>
            </a:bodyPr>
            <a:lstStyle/>
            <a:p>
              <a:pPr marL="298450" marR="5080" indent="-285750">
                <a:spcBef>
                  <a:spcPts val="100"/>
                </a:spcBef>
              </a:pPr>
              <a:r>
                <a:rPr sz="1600" dirty="0">
                  <a:latin typeface="Wingdings"/>
                  <a:cs typeface="Wingdings"/>
                </a:rPr>
                <a:t></a:t>
              </a:r>
              <a:r>
                <a:rPr sz="1600" spc="135" dirty="0">
                  <a:latin typeface="Times New Roman"/>
                  <a:cs typeface="Times New Roman"/>
                </a:rPr>
                <a:t> </a:t>
              </a:r>
              <a:r>
                <a:rPr sz="1600" spc="55" dirty="0">
                  <a:latin typeface="Liberation Sans Narrow"/>
                  <a:cs typeface="Liberation Sans Narrow"/>
                </a:rPr>
                <a:t>Simplest</a:t>
              </a:r>
              <a:r>
                <a:rPr sz="1600" spc="-20" dirty="0">
                  <a:latin typeface="Liberation Sans Narrow"/>
                  <a:cs typeface="Liberation Sans Narrow"/>
                </a:rPr>
                <a:t> </a:t>
              </a:r>
              <a:r>
                <a:rPr sz="1600" spc="105" dirty="0">
                  <a:latin typeface="Liberation Sans Narrow"/>
                  <a:cs typeface="Liberation Sans Narrow"/>
                </a:rPr>
                <a:t>for</a:t>
              </a:r>
              <a:r>
                <a:rPr sz="1600" spc="5" dirty="0">
                  <a:latin typeface="Liberation Sans Narrow"/>
                  <a:cs typeface="Liberation Sans Narrow"/>
                </a:rPr>
                <a:t> </a:t>
              </a:r>
              <a:r>
                <a:rPr sz="1600" spc="85" dirty="0">
                  <a:latin typeface="Liberation Sans Narrow"/>
                  <a:cs typeface="Liberation Sans Narrow"/>
                </a:rPr>
                <a:t>orthogonal </a:t>
              </a:r>
              <a:r>
                <a:rPr sz="1600" spc="50" dirty="0">
                  <a:latin typeface="Liberation Sans Narrow"/>
                  <a:cs typeface="Liberation Sans Narrow"/>
                </a:rPr>
                <a:t>crystal</a:t>
              </a:r>
              <a:r>
                <a:rPr sz="1600" spc="10" dirty="0">
                  <a:latin typeface="Liberation Sans Narrow"/>
                  <a:cs typeface="Liberation Sans Narrow"/>
                </a:rPr>
                <a:t> </a:t>
              </a:r>
              <a:r>
                <a:rPr sz="1600" spc="-10" dirty="0">
                  <a:latin typeface="Liberation Sans Narrow"/>
                  <a:cs typeface="Liberation Sans Narrow"/>
                </a:rPr>
                <a:t>systems</a:t>
              </a:r>
              <a:endParaRPr sz="1600">
                <a:latin typeface="Liberation Sans Narrow"/>
                <a:cs typeface="Liberation Sans Narrow"/>
              </a:endParaRPr>
            </a:p>
          </p:txBody>
        </p:sp>
        <p:sp>
          <p:nvSpPr>
            <p:cNvPr id="21" name="object 21"/>
            <p:cNvSpPr/>
            <p:nvPr/>
          </p:nvSpPr>
          <p:spPr>
            <a:xfrm>
              <a:off x="3733800" y="2043683"/>
              <a:ext cx="90805" cy="1095375"/>
            </a:xfrm>
            <a:custGeom>
              <a:avLst/>
              <a:gdLst/>
              <a:ahLst/>
              <a:cxnLst/>
              <a:rect l="l" t="t" r="r" b="b"/>
              <a:pathLst>
                <a:path w="90804" h="1095375">
                  <a:moveTo>
                    <a:pt x="90678" y="1076706"/>
                  </a:moveTo>
                  <a:lnTo>
                    <a:pt x="90678" y="18287"/>
                  </a:lnTo>
                  <a:lnTo>
                    <a:pt x="89916" y="15239"/>
                  </a:lnTo>
                  <a:lnTo>
                    <a:pt x="89154" y="13715"/>
                  </a:lnTo>
                  <a:lnTo>
                    <a:pt x="88392" y="12953"/>
                  </a:lnTo>
                  <a:lnTo>
                    <a:pt x="87630" y="10667"/>
                  </a:lnTo>
                  <a:lnTo>
                    <a:pt x="85344" y="8381"/>
                  </a:lnTo>
                  <a:lnTo>
                    <a:pt x="83058" y="6857"/>
                  </a:lnTo>
                  <a:lnTo>
                    <a:pt x="81534" y="6857"/>
                  </a:lnTo>
                  <a:lnTo>
                    <a:pt x="80772" y="6095"/>
                  </a:lnTo>
                  <a:lnTo>
                    <a:pt x="80010" y="6095"/>
                  </a:lnTo>
                  <a:lnTo>
                    <a:pt x="79248" y="5333"/>
                  </a:lnTo>
                  <a:lnTo>
                    <a:pt x="76200" y="4571"/>
                  </a:lnTo>
                  <a:lnTo>
                    <a:pt x="61797" y="2409"/>
                  </a:lnTo>
                  <a:lnTo>
                    <a:pt x="46234" y="1014"/>
                  </a:lnTo>
                  <a:lnTo>
                    <a:pt x="30605" y="255"/>
                  </a:lnTo>
                  <a:lnTo>
                    <a:pt x="16002" y="0"/>
                  </a:lnTo>
                  <a:lnTo>
                    <a:pt x="762" y="0"/>
                  </a:lnTo>
                  <a:lnTo>
                    <a:pt x="0" y="28194"/>
                  </a:lnTo>
                  <a:lnTo>
                    <a:pt x="16002" y="28241"/>
                  </a:lnTo>
                  <a:lnTo>
                    <a:pt x="28198" y="29006"/>
                  </a:lnTo>
                  <a:lnTo>
                    <a:pt x="42910" y="29532"/>
                  </a:lnTo>
                  <a:lnTo>
                    <a:pt x="57502" y="30531"/>
                  </a:lnTo>
                  <a:lnTo>
                    <a:pt x="62484" y="31415"/>
                  </a:lnTo>
                  <a:lnTo>
                    <a:pt x="62484" y="20574"/>
                  </a:lnTo>
                  <a:lnTo>
                    <a:pt x="64008" y="27431"/>
                  </a:lnTo>
                  <a:lnTo>
                    <a:pt x="64008" y="26669"/>
                  </a:lnTo>
                  <a:lnTo>
                    <a:pt x="69342" y="32003"/>
                  </a:lnTo>
                  <a:lnTo>
                    <a:pt x="69342" y="32257"/>
                  </a:lnTo>
                  <a:lnTo>
                    <a:pt x="70866" y="32765"/>
                  </a:lnTo>
                  <a:lnTo>
                    <a:pt x="70866" y="1091066"/>
                  </a:lnTo>
                  <a:lnTo>
                    <a:pt x="77724" y="1089660"/>
                  </a:lnTo>
                  <a:lnTo>
                    <a:pt x="79248" y="1089660"/>
                  </a:lnTo>
                  <a:lnTo>
                    <a:pt x="80010" y="1088898"/>
                  </a:lnTo>
                  <a:lnTo>
                    <a:pt x="80772" y="1088898"/>
                  </a:lnTo>
                  <a:lnTo>
                    <a:pt x="81534" y="1088136"/>
                  </a:lnTo>
                  <a:lnTo>
                    <a:pt x="83058" y="1088136"/>
                  </a:lnTo>
                  <a:lnTo>
                    <a:pt x="85344" y="1086612"/>
                  </a:lnTo>
                  <a:lnTo>
                    <a:pt x="87630" y="1084326"/>
                  </a:lnTo>
                  <a:lnTo>
                    <a:pt x="88392" y="1082040"/>
                  </a:lnTo>
                  <a:lnTo>
                    <a:pt x="89154" y="1081278"/>
                  </a:lnTo>
                  <a:lnTo>
                    <a:pt x="89916" y="1079754"/>
                  </a:lnTo>
                  <a:lnTo>
                    <a:pt x="90678" y="1076706"/>
                  </a:lnTo>
                  <a:close/>
                </a:path>
                <a:path w="90804" h="1095375">
                  <a:moveTo>
                    <a:pt x="69342" y="1062990"/>
                  </a:moveTo>
                  <a:lnTo>
                    <a:pt x="68580" y="1062990"/>
                  </a:lnTo>
                  <a:lnTo>
                    <a:pt x="55341" y="1064594"/>
                  </a:lnTo>
                  <a:lnTo>
                    <a:pt x="41995" y="1065461"/>
                  </a:lnTo>
                  <a:lnTo>
                    <a:pt x="28198" y="1066068"/>
                  </a:lnTo>
                  <a:lnTo>
                    <a:pt x="16002" y="1066757"/>
                  </a:lnTo>
                  <a:lnTo>
                    <a:pt x="0" y="1066800"/>
                  </a:lnTo>
                  <a:lnTo>
                    <a:pt x="762" y="1094994"/>
                  </a:lnTo>
                  <a:lnTo>
                    <a:pt x="16002" y="1094994"/>
                  </a:lnTo>
                  <a:lnTo>
                    <a:pt x="30605" y="1094672"/>
                  </a:lnTo>
                  <a:lnTo>
                    <a:pt x="47310" y="1093970"/>
                  </a:lnTo>
                  <a:lnTo>
                    <a:pt x="62484" y="1092586"/>
                  </a:lnTo>
                  <a:lnTo>
                    <a:pt x="62484" y="1074420"/>
                  </a:lnTo>
                  <a:lnTo>
                    <a:pt x="64008" y="1067562"/>
                  </a:lnTo>
                  <a:lnTo>
                    <a:pt x="64008" y="1068324"/>
                  </a:lnTo>
                  <a:lnTo>
                    <a:pt x="69342" y="1062990"/>
                  </a:lnTo>
                  <a:close/>
                </a:path>
                <a:path w="90804" h="1095375">
                  <a:moveTo>
                    <a:pt x="69342" y="32003"/>
                  </a:moveTo>
                  <a:lnTo>
                    <a:pt x="64008" y="26669"/>
                  </a:lnTo>
                  <a:lnTo>
                    <a:pt x="64008" y="27431"/>
                  </a:lnTo>
                  <a:lnTo>
                    <a:pt x="62484" y="20574"/>
                  </a:lnTo>
                  <a:lnTo>
                    <a:pt x="62484" y="31415"/>
                  </a:lnTo>
                  <a:lnTo>
                    <a:pt x="68580" y="32495"/>
                  </a:lnTo>
                  <a:lnTo>
                    <a:pt x="68580" y="32003"/>
                  </a:lnTo>
                  <a:lnTo>
                    <a:pt x="69342" y="32003"/>
                  </a:lnTo>
                  <a:close/>
                </a:path>
                <a:path w="90804" h="1095375">
                  <a:moveTo>
                    <a:pt x="70866" y="1062228"/>
                  </a:moveTo>
                  <a:lnTo>
                    <a:pt x="70866" y="32765"/>
                  </a:lnTo>
                  <a:lnTo>
                    <a:pt x="70104" y="32765"/>
                  </a:lnTo>
                  <a:lnTo>
                    <a:pt x="62484" y="31415"/>
                  </a:lnTo>
                  <a:lnTo>
                    <a:pt x="62484" y="1063728"/>
                  </a:lnTo>
                  <a:lnTo>
                    <a:pt x="68580" y="1062990"/>
                  </a:lnTo>
                  <a:lnTo>
                    <a:pt x="70866" y="1062228"/>
                  </a:lnTo>
                  <a:close/>
                </a:path>
                <a:path w="90804" h="1095375">
                  <a:moveTo>
                    <a:pt x="69342" y="1091378"/>
                  </a:moveTo>
                  <a:lnTo>
                    <a:pt x="69342" y="1062990"/>
                  </a:lnTo>
                  <a:lnTo>
                    <a:pt x="64008" y="1068324"/>
                  </a:lnTo>
                  <a:lnTo>
                    <a:pt x="64008" y="1067562"/>
                  </a:lnTo>
                  <a:lnTo>
                    <a:pt x="62484" y="1074420"/>
                  </a:lnTo>
                  <a:lnTo>
                    <a:pt x="62484" y="1092586"/>
                  </a:lnTo>
                  <a:lnTo>
                    <a:pt x="64225" y="1092427"/>
                  </a:lnTo>
                  <a:lnTo>
                    <a:pt x="69342" y="1091378"/>
                  </a:lnTo>
                  <a:close/>
                </a:path>
                <a:path w="90804" h="1095375">
                  <a:moveTo>
                    <a:pt x="69342" y="32257"/>
                  </a:moveTo>
                  <a:lnTo>
                    <a:pt x="69342" y="32003"/>
                  </a:lnTo>
                  <a:lnTo>
                    <a:pt x="68580" y="32003"/>
                  </a:lnTo>
                  <a:lnTo>
                    <a:pt x="69342" y="32257"/>
                  </a:lnTo>
                  <a:close/>
                </a:path>
                <a:path w="90804" h="1095375">
                  <a:moveTo>
                    <a:pt x="70866" y="32765"/>
                  </a:moveTo>
                  <a:lnTo>
                    <a:pt x="68580" y="32003"/>
                  </a:lnTo>
                  <a:lnTo>
                    <a:pt x="68580" y="32495"/>
                  </a:lnTo>
                  <a:lnTo>
                    <a:pt x="70104" y="32765"/>
                  </a:lnTo>
                  <a:lnTo>
                    <a:pt x="70866" y="32765"/>
                  </a:lnTo>
                  <a:close/>
                </a:path>
                <a:path w="90804" h="1095375">
                  <a:moveTo>
                    <a:pt x="70866" y="1091066"/>
                  </a:moveTo>
                  <a:lnTo>
                    <a:pt x="70866" y="1062228"/>
                  </a:lnTo>
                  <a:lnTo>
                    <a:pt x="68580" y="1062990"/>
                  </a:lnTo>
                  <a:lnTo>
                    <a:pt x="69342" y="1062990"/>
                  </a:lnTo>
                  <a:lnTo>
                    <a:pt x="69342" y="1091378"/>
                  </a:lnTo>
                  <a:lnTo>
                    <a:pt x="70866" y="1091066"/>
                  </a:lnTo>
                  <a:close/>
                </a:path>
              </a:pathLst>
            </a:custGeom>
            <a:solidFill>
              <a:srgbClr val="FF0000"/>
            </a:solidFill>
          </p:spPr>
          <p:txBody>
            <a:bodyPr wrap="square" lIns="0" tIns="0" rIns="0" bIns="0" rtlCol="0"/>
            <a:lstStyle/>
            <a:p>
              <a:endParaRPr/>
            </a:p>
          </p:txBody>
        </p:sp>
      </p:grpSp>
      <p:sp>
        <p:nvSpPr>
          <p:cNvPr id="22" name="object 22"/>
          <p:cNvSpPr txBox="1">
            <a:spLocks noGrp="1"/>
          </p:cNvSpPr>
          <p:nvPr>
            <p:ph type="sldNum" sz="quarter" idx="7"/>
          </p:nvPr>
        </p:nvSpPr>
        <p:spPr>
          <a:xfrm>
            <a:off x="10302240" y="6377940"/>
            <a:ext cx="2804160" cy="176330"/>
          </a:xfrm>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14</a:t>
            </a:fld>
            <a:endParaRPr spc="3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descr="Xray card for quartz">
            <a:extLst>
              <a:ext uri="{FF2B5EF4-FFF2-40B4-BE49-F238E27FC236}">
                <a16:creationId xmlns:a16="http://schemas.microsoft.com/office/drawing/2014/main" id="{AD1AA2E2-54EA-7672-E66E-A3C4059F47D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0" y="0"/>
            <a:ext cx="9144000" cy="6858000"/>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8" name="Group 2">
            <a:extLst>
              <a:ext uri="{FF2B5EF4-FFF2-40B4-BE49-F238E27FC236}">
                <a16:creationId xmlns:a16="http://schemas.microsoft.com/office/drawing/2014/main" id="{CFE09436-86B7-9601-F283-D2DC5358D016}"/>
              </a:ext>
            </a:extLst>
          </p:cNvPr>
          <p:cNvGraphicFramePr>
            <a:graphicFrameLocks noGrp="1"/>
          </p:cNvGraphicFramePr>
          <p:nvPr/>
        </p:nvGraphicFramePr>
        <p:xfrm>
          <a:off x="2089150" y="596901"/>
          <a:ext cx="8077200" cy="2906713"/>
        </p:xfrm>
        <a:graphic>
          <a:graphicData uri="http://schemas.openxmlformats.org/drawingml/2006/table">
            <a:tbl>
              <a:tblPr/>
              <a:tblGrid>
                <a:gridCol w="2692400">
                  <a:extLst>
                    <a:ext uri="{9D8B030D-6E8A-4147-A177-3AD203B41FA5}">
                      <a16:colId xmlns:a16="http://schemas.microsoft.com/office/drawing/2014/main" val="20000"/>
                    </a:ext>
                  </a:extLst>
                </a:gridCol>
                <a:gridCol w="2692400">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dirty="0" err="1">
                          <a:ln>
                            <a:noFill/>
                          </a:ln>
                          <a:solidFill>
                            <a:srgbClr val="0000FF"/>
                          </a:solidFill>
                          <a:effectLst/>
                          <a:latin typeface="Times New Roman" pitchFamily="18" charset="0"/>
                        </a:rPr>
                        <a:t>Bravais</a:t>
                      </a:r>
                      <a:r>
                        <a:rPr kumimoji="0" lang="en-US" sz="2200" b="1" i="0" u="none" strike="noStrike" cap="none" normalizeH="0" baseline="0" dirty="0">
                          <a:ln>
                            <a:noFill/>
                          </a:ln>
                          <a:solidFill>
                            <a:srgbClr val="0000FF"/>
                          </a:solidFill>
                          <a:effectLst/>
                          <a:latin typeface="Times New Roman" pitchFamily="18" charset="0"/>
                        </a:rPr>
                        <a:t> Lattice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rgbClr val="0000FF"/>
                          </a:solidFill>
                          <a:effectLst/>
                          <a:latin typeface="Times New Roman" pitchFamily="18" charset="0"/>
                        </a:rPr>
                        <a:t>Reflections which </a:t>
                      </a:r>
                      <a:r>
                        <a:rPr kumimoji="0" lang="en-US" sz="2200" b="1" i="1" u="none" strike="noStrike" cap="none" normalizeH="0" baseline="0">
                          <a:ln>
                            <a:noFill/>
                          </a:ln>
                          <a:solidFill>
                            <a:srgbClr val="FF0000"/>
                          </a:solidFill>
                          <a:effectLst/>
                          <a:latin typeface="Times New Roman" pitchFamily="18" charset="0"/>
                        </a:rPr>
                        <a:t>may be</a:t>
                      </a:r>
                      <a:r>
                        <a:rPr kumimoji="0" lang="en-US" sz="2200" b="1" i="1" u="none" strike="noStrike" cap="none" normalizeH="0" baseline="0">
                          <a:ln>
                            <a:noFill/>
                          </a:ln>
                          <a:solidFill>
                            <a:srgbClr val="0000FF"/>
                          </a:solidFill>
                          <a:effectLst/>
                          <a:latin typeface="Times New Roman" pitchFamily="18" charset="0"/>
                        </a:rPr>
                        <a:t> </a:t>
                      </a:r>
                      <a:r>
                        <a:rPr kumimoji="0" lang="en-US" sz="2200" b="1" i="0" u="none" strike="noStrike" cap="none" normalizeH="0" baseline="0">
                          <a:ln>
                            <a:noFill/>
                          </a:ln>
                          <a:solidFill>
                            <a:srgbClr val="0000FF"/>
                          </a:solidFill>
                          <a:effectLst/>
                          <a:latin typeface="Times New Roman" pitchFamily="18" charset="0"/>
                        </a:rPr>
                        <a:t>present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rgbClr val="0000FF"/>
                          </a:solidFill>
                          <a:effectLst/>
                          <a:latin typeface="Times New Roman" pitchFamily="18" charset="0"/>
                        </a:rPr>
                        <a:t>Reflections </a:t>
                      </a:r>
                      <a:r>
                        <a:rPr kumimoji="0" lang="en-US" sz="2200" b="1" i="0" u="none" strike="noStrike" cap="none" normalizeH="0" baseline="0">
                          <a:ln>
                            <a:noFill/>
                          </a:ln>
                          <a:solidFill>
                            <a:srgbClr val="CC0000"/>
                          </a:solidFill>
                          <a:effectLst/>
                          <a:latin typeface="Times New Roman" pitchFamily="18" charset="0"/>
                        </a:rPr>
                        <a:t>necessarily</a:t>
                      </a:r>
                      <a:r>
                        <a:rPr kumimoji="0" lang="en-US" sz="2200" b="1" i="0" u="none" strike="noStrike" cap="none" normalizeH="0" baseline="0">
                          <a:ln>
                            <a:noFill/>
                          </a:ln>
                          <a:solidFill>
                            <a:srgbClr val="0000FF"/>
                          </a:solidFill>
                          <a:effectLst/>
                          <a:latin typeface="Times New Roman" pitchFamily="18" charset="0"/>
                        </a:rPr>
                        <a:t> absent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Simple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all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None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Body centred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(h + k + l) even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(h + k + l) odd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Face centred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h, k and l unmixed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h, k and l mixed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8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End </a:t>
                      </a:r>
                      <a:r>
                        <a:rPr kumimoji="0" lang="en-US" sz="2200" b="0" i="0" u="none" strike="noStrike" cap="none" normalizeH="0" baseline="0" dirty="0" err="1">
                          <a:ln>
                            <a:noFill/>
                          </a:ln>
                          <a:solidFill>
                            <a:schemeClr val="tx1"/>
                          </a:solidFill>
                          <a:effectLst/>
                          <a:latin typeface="Times New Roman" pitchFamily="18" charset="0"/>
                        </a:rPr>
                        <a:t>centred</a:t>
                      </a:r>
                      <a:endParaRPr kumimoji="0" lang="en-US" sz="22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h  and k unmixed </a:t>
                      </a:r>
                      <a:br>
                        <a:rPr kumimoji="0" lang="en-US" sz="2200" b="0" i="0" u="none" strike="noStrike" cap="none" normalizeH="0" baseline="0">
                          <a:ln>
                            <a:noFill/>
                          </a:ln>
                          <a:solidFill>
                            <a:schemeClr val="tx1"/>
                          </a:solidFill>
                          <a:effectLst/>
                          <a:latin typeface="Times New Roman" pitchFamily="18" charset="0"/>
                        </a:rPr>
                      </a:br>
                      <a:r>
                        <a:rPr kumimoji="0" lang="en-US" sz="2200" b="0" i="0" u="none" strike="noStrike" cap="none" normalizeH="0" baseline="0">
                          <a:ln>
                            <a:noFill/>
                          </a:ln>
                          <a:solidFill>
                            <a:schemeClr val="tx1"/>
                          </a:solidFill>
                          <a:effectLst/>
                          <a:latin typeface="Times New Roman" pitchFamily="18" charset="0"/>
                        </a:rPr>
                        <a:t> </a:t>
                      </a:r>
                      <a:r>
                        <a:rPr kumimoji="0" lang="en-US" sz="2200" b="0" i="1" u="none" strike="noStrike" cap="none" normalizeH="0" baseline="0">
                          <a:ln>
                            <a:noFill/>
                          </a:ln>
                          <a:solidFill>
                            <a:schemeClr val="tx1"/>
                          </a:solidFill>
                          <a:effectLst/>
                          <a:latin typeface="Times New Roman" pitchFamily="18" charset="0"/>
                        </a:rPr>
                        <a:t>C centred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h  and k mixed</a:t>
                      </a:r>
                      <a:br>
                        <a:rPr kumimoji="0" lang="en-US" sz="2200" b="0" i="0" u="none" strike="noStrike" cap="none" normalizeH="0" baseline="0" dirty="0">
                          <a:ln>
                            <a:noFill/>
                          </a:ln>
                          <a:solidFill>
                            <a:schemeClr val="tx1"/>
                          </a:solidFill>
                          <a:effectLst/>
                          <a:latin typeface="Times New Roman" pitchFamily="18" charset="0"/>
                        </a:rPr>
                      </a:br>
                      <a:r>
                        <a:rPr kumimoji="0" lang="en-US" sz="2200" b="0" i="1" u="none" strike="noStrike" cap="none" normalizeH="0" baseline="0" dirty="0">
                          <a:ln>
                            <a:noFill/>
                          </a:ln>
                          <a:solidFill>
                            <a:schemeClr val="tx1"/>
                          </a:solidFill>
                          <a:effectLst/>
                          <a:latin typeface="Times New Roman" pitchFamily="18" charset="0"/>
                        </a:rPr>
                        <a:t>C </a:t>
                      </a:r>
                      <a:r>
                        <a:rPr kumimoji="0" lang="en-US" sz="2200" b="0" i="1" u="none" strike="noStrike" cap="none" normalizeH="0" baseline="0" dirty="0" err="1">
                          <a:ln>
                            <a:noFill/>
                          </a:ln>
                          <a:solidFill>
                            <a:schemeClr val="tx1"/>
                          </a:solidFill>
                          <a:effectLst/>
                          <a:latin typeface="Times New Roman" pitchFamily="18" charset="0"/>
                        </a:rPr>
                        <a:t>centred</a:t>
                      </a:r>
                      <a:endParaRPr kumimoji="0" lang="en-US" sz="2200" b="0" i="1"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27004" name="Group 28">
            <a:extLst>
              <a:ext uri="{FF2B5EF4-FFF2-40B4-BE49-F238E27FC236}">
                <a16:creationId xmlns:a16="http://schemas.microsoft.com/office/drawing/2014/main" id="{3AC12BFB-E70C-5C97-6AB0-ADB4A372D25D}"/>
              </a:ext>
            </a:extLst>
          </p:cNvPr>
          <p:cNvGraphicFramePr>
            <a:graphicFrameLocks noGrp="1"/>
          </p:cNvGraphicFramePr>
          <p:nvPr/>
        </p:nvGraphicFramePr>
        <p:xfrm>
          <a:off x="2230438" y="3598863"/>
          <a:ext cx="7772400" cy="3232414"/>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449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dirty="0" err="1">
                          <a:ln>
                            <a:noFill/>
                          </a:ln>
                          <a:solidFill>
                            <a:srgbClr val="0000FF"/>
                          </a:solidFill>
                          <a:effectLst/>
                          <a:latin typeface="Times New Roman" pitchFamily="18" charset="0"/>
                        </a:rPr>
                        <a:t>Bravais</a:t>
                      </a:r>
                      <a:r>
                        <a:rPr kumimoji="0" lang="en-US" sz="2200" b="1" i="0" u="none" strike="noStrike" cap="none" normalizeH="0" baseline="0" dirty="0">
                          <a:ln>
                            <a:noFill/>
                          </a:ln>
                          <a:solidFill>
                            <a:srgbClr val="0000FF"/>
                          </a:solidFill>
                          <a:effectLst/>
                          <a:latin typeface="Times New Roman" pitchFamily="18" charset="0"/>
                        </a:rPr>
                        <a:t> Lattice</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1" i="0" u="none" strike="noStrike" cap="none" normalizeH="0" baseline="0">
                          <a:ln>
                            <a:noFill/>
                          </a:ln>
                          <a:solidFill>
                            <a:srgbClr val="0000FF"/>
                          </a:solidFill>
                          <a:effectLst/>
                          <a:latin typeface="Times New Roman" pitchFamily="18" charset="0"/>
                        </a:rPr>
                        <a:t>Allowed Reflections</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7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SC</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All</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BCC</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(h + k + l) even</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7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FCC</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h, k and l unmixed</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322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DC</a:t>
                      </a:r>
                    </a:p>
                  </a:txBody>
                  <a:tcPr marT="45711" marB="4571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h, k and l are all odd</a:t>
                      </a:r>
                      <a:br>
                        <a:rPr kumimoji="0" lang="en-US" sz="2200" b="0" i="0" u="none" strike="noStrike" cap="none" normalizeH="0" baseline="0">
                          <a:ln>
                            <a:noFill/>
                          </a:ln>
                          <a:solidFill>
                            <a:schemeClr val="tx1"/>
                          </a:solidFill>
                          <a:effectLst/>
                          <a:latin typeface="Times New Roman" pitchFamily="18" charset="0"/>
                        </a:rPr>
                      </a:br>
                      <a:r>
                        <a:rPr kumimoji="0" lang="en-US" sz="2200" b="0" i="1" u="none" strike="noStrike" cap="none" normalizeH="0" baseline="0">
                          <a:ln>
                            <a:noFill/>
                          </a:ln>
                          <a:solidFill>
                            <a:schemeClr val="tx1"/>
                          </a:solidFill>
                          <a:effectLst/>
                          <a:latin typeface="Times New Roman" pitchFamily="18" charset="0"/>
                        </a:rPr>
                        <a:t>Or</a:t>
                      </a:r>
                      <a:br>
                        <a:rPr kumimoji="0" lang="en-US" sz="2200" b="0" i="1" u="none" strike="noStrike" cap="none" normalizeH="0" baseline="0">
                          <a:ln>
                            <a:noFill/>
                          </a:ln>
                          <a:solidFill>
                            <a:schemeClr val="tx1"/>
                          </a:solidFill>
                          <a:effectLst/>
                          <a:latin typeface="Times New Roman" pitchFamily="18" charset="0"/>
                        </a:rPr>
                      </a:br>
                      <a:r>
                        <a:rPr kumimoji="0" lang="en-US" sz="2200" b="0" i="0" u="none" strike="noStrike" cap="none" normalizeH="0" baseline="0">
                          <a:ln>
                            <a:noFill/>
                          </a:ln>
                          <a:solidFill>
                            <a:schemeClr val="tx1"/>
                          </a:solidFill>
                          <a:effectLst/>
                          <a:latin typeface="Times New Roman" pitchFamily="18" charset="0"/>
                        </a:rPr>
                        <a:t>all are even</a:t>
                      </a:r>
                      <a:br>
                        <a:rPr kumimoji="0" lang="en-US" sz="2200" b="0" i="1" u="none" strike="noStrike" cap="none" normalizeH="0" baseline="0">
                          <a:ln>
                            <a:noFill/>
                          </a:ln>
                          <a:solidFill>
                            <a:schemeClr val="tx1"/>
                          </a:solidFill>
                          <a:effectLst/>
                          <a:latin typeface="Times New Roman" pitchFamily="18" charset="0"/>
                        </a:rPr>
                      </a:br>
                      <a:r>
                        <a:rPr kumimoji="0" lang="en-US" sz="2200" b="0" i="1" u="none" strike="noStrike" cap="none" normalizeH="0" baseline="0">
                          <a:ln>
                            <a:noFill/>
                          </a:ln>
                          <a:solidFill>
                            <a:schemeClr val="tx1"/>
                          </a:solidFill>
                          <a:effectLst/>
                          <a:latin typeface="Times New Roman" pitchFamily="18" charset="0"/>
                        </a:rPr>
                        <a:t>&amp; (h + k + l) divisible by 4</a:t>
                      </a:r>
                    </a:p>
                  </a:txBody>
                  <a:tcPr marT="45711" marB="4571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528" name="Text Box 48">
            <a:extLst>
              <a:ext uri="{FF2B5EF4-FFF2-40B4-BE49-F238E27FC236}">
                <a16:creationId xmlns:a16="http://schemas.microsoft.com/office/drawing/2014/main" id="{C9C6BC0E-0E29-356E-E8F6-A4C98B467234}"/>
              </a:ext>
            </a:extLst>
          </p:cNvPr>
          <p:cNvSpPr txBox="1">
            <a:spLocks noChangeArrowheads="1"/>
          </p:cNvSpPr>
          <p:nvPr/>
        </p:nvSpPr>
        <p:spPr bwMode="auto">
          <a:xfrm>
            <a:off x="4038600" y="53975"/>
            <a:ext cx="4038600" cy="433388"/>
          </a:xfrm>
          <a:prstGeom prst="rect">
            <a:avLst/>
          </a:prstGeom>
          <a:solidFill>
            <a:srgbClr val="E5FFE5"/>
          </a:solidFill>
          <a:ln w="6350" algn="ctr">
            <a:solidFill>
              <a:srgbClr val="CC66FF"/>
            </a:solidFill>
            <a:miter lim="800000"/>
            <a:headEnd/>
            <a:tailEnd/>
          </a:ln>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2200">
                <a:solidFill>
                  <a:srgbClr val="CC0000"/>
                </a:solidFill>
                <a:cs typeface="Times New Roman" panose="02020603050405020304" pitchFamily="18" charset="0"/>
              </a:rPr>
              <a:t>Selection / Extinction Rules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8" name="Group 2">
            <a:extLst>
              <a:ext uri="{FF2B5EF4-FFF2-40B4-BE49-F238E27FC236}">
                <a16:creationId xmlns:a16="http://schemas.microsoft.com/office/drawing/2014/main" id="{20285D36-75FC-AD0F-1A4C-0530CC568489}"/>
              </a:ext>
            </a:extLst>
          </p:cNvPr>
          <p:cNvGraphicFramePr>
            <a:graphicFrameLocks noGrp="1"/>
          </p:cNvGraphicFramePr>
          <p:nvPr/>
        </p:nvGraphicFramePr>
        <p:xfrm>
          <a:off x="3200400" y="82550"/>
          <a:ext cx="6096000" cy="67056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r>
                        <a:rPr kumimoji="0" lang="en-US" sz="1600" b="1" i="0" u="none" strike="noStrike" cap="none" normalizeH="0" baseline="30000">
                          <a:ln>
                            <a:noFill/>
                          </a:ln>
                          <a:solidFill>
                            <a:schemeClr val="tx1"/>
                          </a:solidFill>
                          <a:effectLst/>
                          <a:latin typeface="Times New Roman" pitchFamily="18" charset="0"/>
                        </a:rPr>
                        <a:t>2</a:t>
                      </a:r>
                      <a:r>
                        <a:rPr kumimoji="0" lang="en-US" sz="1600" b="1" i="0" u="none" strike="noStrike" cap="none" normalizeH="0" baseline="0">
                          <a:ln>
                            <a:noFill/>
                          </a:ln>
                          <a:solidFill>
                            <a:schemeClr val="tx1"/>
                          </a:solidFill>
                          <a:effectLst/>
                          <a:latin typeface="Times New Roman" pitchFamily="18" charset="0"/>
                        </a:rPr>
                        <a:t> + k</a:t>
                      </a:r>
                      <a:r>
                        <a:rPr kumimoji="0" lang="en-US" sz="1600" b="1" i="0" u="none" strike="noStrike" cap="none" normalizeH="0" baseline="30000">
                          <a:ln>
                            <a:noFill/>
                          </a:ln>
                          <a:solidFill>
                            <a:schemeClr val="tx1"/>
                          </a:solidFill>
                          <a:effectLst/>
                          <a:latin typeface="Times New Roman" pitchFamily="18" charset="0"/>
                        </a:rPr>
                        <a:t>2</a:t>
                      </a:r>
                      <a:r>
                        <a:rPr kumimoji="0" lang="en-US" sz="1600" b="1" i="0" u="none" strike="noStrike" cap="none" normalizeH="0" baseline="0">
                          <a:ln>
                            <a:noFill/>
                          </a:ln>
                          <a:solidFill>
                            <a:schemeClr val="tx1"/>
                          </a:solidFill>
                          <a:effectLst/>
                          <a:latin typeface="Times New Roman" pitchFamily="18" charset="0"/>
                        </a:rPr>
                        <a:t> + l</a:t>
                      </a:r>
                      <a:r>
                        <a:rPr kumimoji="0" lang="en-US" sz="1600" b="1" i="0" u="none" strike="noStrike" cap="none" normalizeH="0" baseline="30000">
                          <a:ln>
                            <a:noFill/>
                          </a:ln>
                          <a:solidFill>
                            <a:schemeClr val="tx1"/>
                          </a:solidFill>
                          <a:effectLst/>
                          <a:latin typeface="Times New Roman" pitchFamily="18" charset="0"/>
                        </a:rPr>
                        <a:t>2</a:t>
                      </a:r>
                      <a:endParaRPr kumimoji="0" lang="en-US" sz="1600" b="1" i="0" u="none" strike="noStrike" cap="none" normalizeH="0" baseline="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SC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FCC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BCC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220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220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220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220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300, 221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16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400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410, 322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411, 330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411, 330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331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a:extLst>
              <a:ext uri="{FF2B5EF4-FFF2-40B4-BE49-F238E27FC236}">
                <a16:creationId xmlns:a16="http://schemas.microsoft.com/office/drawing/2014/main" id="{B4812F0E-A25A-3029-A6AA-97D9CA25C6B3}"/>
              </a:ext>
            </a:extLst>
          </p:cNvPr>
          <p:cNvSpPr txBox="1">
            <a:spLocks noChangeArrowheads="1"/>
          </p:cNvSpPr>
          <p:nvPr/>
        </p:nvSpPr>
        <p:spPr bwMode="auto">
          <a:xfrm>
            <a:off x="1965325" y="193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sz="2400"/>
          </a:p>
        </p:txBody>
      </p:sp>
      <p:graphicFrame>
        <p:nvGraphicFramePr>
          <p:cNvPr id="13377" name="Group 65">
            <a:extLst>
              <a:ext uri="{FF2B5EF4-FFF2-40B4-BE49-F238E27FC236}">
                <a16:creationId xmlns:a16="http://schemas.microsoft.com/office/drawing/2014/main" id="{B4AEBBFF-0578-05F1-91D9-453C684722B1}"/>
              </a:ext>
            </a:extLst>
          </p:cNvPr>
          <p:cNvGraphicFramePr>
            <a:graphicFrameLocks noGrp="1"/>
          </p:cNvGraphicFramePr>
          <p:nvPr/>
        </p:nvGraphicFramePr>
        <p:xfrm>
          <a:off x="3048000" y="1397000"/>
          <a:ext cx="6096000" cy="4064002"/>
        </p:xfrm>
        <a:graphic>
          <a:graphicData uri="http://schemas.openxmlformats.org/drawingml/2006/table">
            <a:tbl>
              <a:tblPr/>
              <a:tblGrid>
                <a:gridCol w="685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9398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sym typeface="Symbol" pitchFamily="18" charset="2"/>
                        </a:rPr>
                        <a:t>2</a:t>
                      </a:r>
                      <a:r>
                        <a:rPr kumimoji="0" lang="en-US" sz="2200" b="0" i="0" u="none" strike="noStrike" cap="none" normalizeH="0" baseline="0">
                          <a:ln>
                            <a:noFill/>
                          </a:ln>
                          <a:solidFill>
                            <a:schemeClr val="tx1"/>
                          </a:solidFill>
                          <a:effectLst/>
                          <a:latin typeface="Times New Roman" pitchFamily="18" charset="0"/>
                          <a:cs typeface="Times New Roman" pitchFamily="18" charset="0"/>
                          <a:sym typeface="Symbol" pitchFamily="18" charset="2"/>
                        </a:rPr>
                        <a:t>→ </a:t>
                      </a:r>
                      <a:r>
                        <a:rPr kumimoji="0" lang="en-US" sz="2200" b="0" i="0" u="none" strike="noStrike" cap="none" normalizeH="0" baseline="0">
                          <a:ln>
                            <a:noFill/>
                          </a:ln>
                          <a:solidFill>
                            <a:schemeClr val="tx1"/>
                          </a:solidFill>
                          <a:effectLst/>
                          <a:latin typeface="Times New Roman" pitchFamily="18" charset="0"/>
                          <a:sym typeface="Symbol"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Intensity</a:t>
                      </a:r>
                      <a:endParaRPr kumimoji="0" lang="en-US" sz="2200" b="0" i="0" u="none" strike="noStrike" cap="none" normalizeH="0" baseline="0" dirty="0">
                        <a:ln>
                          <a:noFill/>
                        </a:ln>
                        <a:solidFill>
                          <a:schemeClr val="tx1"/>
                        </a:solidFill>
                        <a:effectLst/>
                        <a:latin typeface="Times New Roman" pitchFamily="18" charset="0"/>
                        <a:sym typeface="Symbol" pitchFamily="18"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Sin</a:t>
                      </a:r>
                      <a:r>
                        <a:rPr kumimoji="0" lang="en-US" sz="2200" b="0" i="0" u="none" strike="noStrike" cap="none" normalizeH="0" baseline="0">
                          <a:ln>
                            <a:noFill/>
                          </a:ln>
                          <a:solidFill>
                            <a:schemeClr val="tx1"/>
                          </a:solidFill>
                          <a:effectLst/>
                          <a:latin typeface="Times New Roman" pitchFamily="18" charset="0"/>
                          <a:sym typeface="Symbol"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Sin</a:t>
                      </a:r>
                      <a:r>
                        <a:rPr kumimoji="0" lang="en-US" sz="2200" b="0" i="0" u="none" strike="noStrike" cap="none" normalizeH="0" baseline="30000" dirty="0">
                          <a:ln>
                            <a:noFill/>
                          </a:ln>
                          <a:solidFill>
                            <a:schemeClr val="tx1"/>
                          </a:solidFill>
                          <a:effectLst/>
                          <a:latin typeface="Times New Roman" pitchFamily="18" charset="0"/>
                        </a:rPr>
                        <a:t>2</a:t>
                      </a:r>
                      <a:r>
                        <a:rPr kumimoji="0" lang="en-US" sz="2200" b="0" i="0" u="none" strike="noStrike" cap="none" normalizeH="0" baseline="0" dirty="0">
                          <a:ln>
                            <a:noFill/>
                          </a:ln>
                          <a:solidFill>
                            <a:schemeClr val="tx1"/>
                          </a:solidFill>
                          <a:effectLst/>
                          <a:latin typeface="Times New Roman" pitchFamily="18" charset="0"/>
                          <a:sym typeface="Symbol"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ratio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3606" name="Text Box 66">
            <a:extLst>
              <a:ext uri="{FF2B5EF4-FFF2-40B4-BE49-F238E27FC236}">
                <a16:creationId xmlns:a16="http://schemas.microsoft.com/office/drawing/2014/main" id="{2381156B-CC75-B540-0478-59A29A902F81}"/>
              </a:ext>
            </a:extLst>
          </p:cNvPr>
          <p:cNvSpPr txBox="1">
            <a:spLocks noChangeArrowheads="1"/>
          </p:cNvSpPr>
          <p:nvPr/>
        </p:nvSpPr>
        <p:spPr bwMode="auto">
          <a:xfrm>
            <a:off x="1752600" y="228600"/>
            <a:ext cx="8839200" cy="400050"/>
          </a:xfrm>
          <a:prstGeom prst="rect">
            <a:avLst/>
          </a:prstGeom>
          <a:solidFill>
            <a:schemeClr val="bg1"/>
          </a:solidFill>
          <a:ln w="6350" algn="ctr">
            <a:solidFill>
              <a:srgbClr val="0000FF"/>
            </a:solidFill>
            <a:miter lim="800000"/>
            <a:headEnd/>
            <a:tailEnd/>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20000"/>
              </a:spcBef>
              <a:buFont typeface="Wingdings" panose="05000000000000000000" pitchFamily="2" charset="2"/>
              <a:buNone/>
            </a:pPr>
            <a:r>
              <a:rPr lang="en-US" altLang="en-US" sz="2000">
                <a:solidFill>
                  <a:srgbClr val="0000FF"/>
                </a:solidFill>
                <a:sym typeface="Wingdings" panose="05000000000000000000" pitchFamily="2" charset="2"/>
              </a:rPr>
              <a:t>Determination of Crystal Structure from 2</a:t>
            </a:r>
            <a:r>
              <a:rPr lang="en-US" altLang="en-US" sz="2000">
                <a:solidFill>
                  <a:srgbClr val="0000FF"/>
                </a:solidFill>
                <a:sym typeface="Symbol" panose="05050102010706020507" pitchFamily="18" charset="2"/>
              </a:rPr>
              <a:t> versus Intensity Data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12" name="Group 80">
            <a:extLst>
              <a:ext uri="{FF2B5EF4-FFF2-40B4-BE49-F238E27FC236}">
                <a16:creationId xmlns:a16="http://schemas.microsoft.com/office/drawing/2014/main" id="{FD5634F0-42BA-13DD-F014-8F345C2257F5}"/>
              </a:ext>
            </a:extLst>
          </p:cNvPr>
          <p:cNvGraphicFramePr>
            <a:graphicFrameLocks noGrp="1"/>
          </p:cNvGraphicFramePr>
          <p:nvPr/>
        </p:nvGraphicFramePr>
        <p:xfrm>
          <a:off x="2757489" y="985838"/>
          <a:ext cx="6345237" cy="4056198"/>
        </p:xfrm>
        <a:graphic>
          <a:graphicData uri="http://schemas.openxmlformats.org/drawingml/2006/table">
            <a:tbl>
              <a:tblPr/>
              <a:tblGrid>
                <a:gridCol w="480706">
                  <a:extLst>
                    <a:ext uri="{9D8B030D-6E8A-4147-A177-3AD203B41FA5}">
                      <a16:colId xmlns:a16="http://schemas.microsoft.com/office/drawing/2014/main" val="20000"/>
                    </a:ext>
                  </a:extLst>
                </a:gridCol>
                <a:gridCol w="975496">
                  <a:extLst>
                    <a:ext uri="{9D8B030D-6E8A-4147-A177-3AD203B41FA5}">
                      <a16:colId xmlns:a16="http://schemas.microsoft.com/office/drawing/2014/main" val="20001"/>
                    </a:ext>
                  </a:extLst>
                </a:gridCol>
                <a:gridCol w="1116871">
                  <a:extLst>
                    <a:ext uri="{9D8B030D-6E8A-4147-A177-3AD203B41FA5}">
                      <a16:colId xmlns:a16="http://schemas.microsoft.com/office/drawing/2014/main" val="20002"/>
                    </a:ext>
                  </a:extLst>
                </a:gridCol>
                <a:gridCol w="981527">
                  <a:extLst>
                    <a:ext uri="{9D8B030D-6E8A-4147-A177-3AD203B41FA5}">
                      <a16:colId xmlns:a16="http://schemas.microsoft.com/office/drawing/2014/main" val="20003"/>
                    </a:ext>
                  </a:extLst>
                </a:gridCol>
                <a:gridCol w="888650">
                  <a:extLst>
                    <a:ext uri="{9D8B030D-6E8A-4147-A177-3AD203B41FA5}">
                      <a16:colId xmlns:a16="http://schemas.microsoft.com/office/drawing/2014/main" val="20004"/>
                    </a:ext>
                  </a:extLst>
                </a:gridCol>
                <a:gridCol w="1056883">
                  <a:extLst>
                    <a:ext uri="{9D8B030D-6E8A-4147-A177-3AD203B41FA5}">
                      <a16:colId xmlns:a16="http://schemas.microsoft.com/office/drawing/2014/main" val="20005"/>
                    </a:ext>
                  </a:extLst>
                </a:gridCol>
                <a:gridCol w="845104">
                  <a:extLst>
                    <a:ext uri="{9D8B030D-6E8A-4147-A177-3AD203B41FA5}">
                      <a16:colId xmlns:a16="http://schemas.microsoft.com/office/drawing/2014/main" val="20006"/>
                    </a:ext>
                  </a:extLst>
                </a:gridCol>
              </a:tblGrid>
              <a:tr h="7618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a:ln>
                          <a:noFill/>
                        </a:ln>
                        <a:solidFill>
                          <a:schemeClr val="tx1"/>
                        </a:solidFill>
                        <a:effectLst/>
                        <a:latin typeface="Times New Roman" pitchFamily="18" charset="0"/>
                      </a:endParaRPr>
                    </a:p>
                  </a:txBody>
                  <a:tcPr marL="91438" marR="91438"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sym typeface="Symbol" pitchFamily="18" charset="2"/>
                        </a:rPr>
                        <a:t>2</a:t>
                      </a:r>
                      <a:r>
                        <a:rPr kumimoji="0" lang="en-US" sz="2000"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rPr>
                        <a:t>→ </a:t>
                      </a:r>
                      <a:r>
                        <a:rPr kumimoji="0" lang="en-US" sz="2000" b="0" i="0" u="none" strike="noStrike" cap="none" normalizeH="0" baseline="0" dirty="0">
                          <a:ln>
                            <a:noFill/>
                          </a:ln>
                          <a:solidFill>
                            <a:schemeClr val="tx1"/>
                          </a:solidFill>
                          <a:effectLst/>
                          <a:latin typeface="Times New Roman" pitchFamily="18" charset="0"/>
                          <a:sym typeface="Symbol" pitchFamily="18" charset="2"/>
                        </a:rPr>
                        <a:t></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Intensity</a:t>
                      </a:r>
                      <a:endParaRPr kumimoji="0" lang="en-US" sz="2000" b="0" i="0" u="none" strike="noStrike" cap="none" normalizeH="0" baseline="0" dirty="0">
                        <a:ln>
                          <a:noFill/>
                        </a:ln>
                        <a:solidFill>
                          <a:schemeClr val="tx1"/>
                        </a:solidFill>
                        <a:effectLst/>
                        <a:latin typeface="Times New Roman" pitchFamily="18" charset="0"/>
                        <a:sym typeface="Symbol" pitchFamily="18" charset="2"/>
                      </a:endParaRP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Sin</a:t>
                      </a:r>
                      <a:r>
                        <a:rPr kumimoji="0" lang="en-US" sz="2200" b="0" i="0" u="none" strike="noStrike" cap="none" normalizeH="0" baseline="0">
                          <a:ln>
                            <a:noFill/>
                          </a:ln>
                          <a:solidFill>
                            <a:schemeClr val="tx1"/>
                          </a:solidFill>
                          <a:effectLst/>
                          <a:latin typeface="Times New Roman" pitchFamily="18" charset="0"/>
                          <a:sym typeface="Symbol" pitchFamily="18" charset="2"/>
                        </a:rPr>
                        <a:t></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Sin</a:t>
                      </a:r>
                      <a:r>
                        <a:rPr kumimoji="0" lang="en-US" sz="2200" b="0" i="0" u="none" strike="noStrike" cap="none" normalizeH="0" baseline="30000">
                          <a:ln>
                            <a:noFill/>
                          </a:ln>
                          <a:solidFill>
                            <a:schemeClr val="tx1"/>
                          </a:solidFill>
                          <a:effectLst/>
                          <a:latin typeface="Times New Roman" pitchFamily="18" charset="0"/>
                        </a:rPr>
                        <a:t>2 </a:t>
                      </a:r>
                      <a:r>
                        <a:rPr kumimoji="0" lang="en-US" sz="2200" b="0" i="0" u="none" strike="noStrike" cap="none" normalizeH="0" baseline="0">
                          <a:ln>
                            <a:noFill/>
                          </a:ln>
                          <a:solidFill>
                            <a:schemeClr val="tx1"/>
                          </a:solidFill>
                          <a:effectLst/>
                          <a:latin typeface="Times New Roman" pitchFamily="18" charset="0"/>
                          <a:sym typeface="Symbol" pitchFamily="18" charset="2"/>
                        </a:rPr>
                        <a:t></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Simple ratio</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Ratio</a:t>
                      </a:r>
                    </a:p>
                  </a:txBody>
                  <a:tcPr marL="91438" marR="91438"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2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1</a:t>
                      </a:r>
                    </a:p>
                  </a:txBody>
                  <a:tcPr marL="91438" marR="91438"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21.5</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0.366</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0.134</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1</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3</a:t>
                      </a:r>
                    </a:p>
                  </a:txBody>
                  <a:tcPr marL="91438" marR="91438"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2</a:t>
                      </a:r>
                    </a:p>
                  </a:txBody>
                  <a:tcPr marL="91438" marR="91438"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25</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0.422</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0.178</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1.33</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4</a:t>
                      </a:r>
                    </a:p>
                  </a:txBody>
                  <a:tcPr marL="91438" marR="91438"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32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3</a:t>
                      </a:r>
                    </a:p>
                  </a:txBody>
                  <a:tcPr marL="91438" marR="91438"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37</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0.60</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0.362</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2.71</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8</a:t>
                      </a:r>
                    </a:p>
                  </a:txBody>
                  <a:tcPr marL="91438" marR="91438"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4</a:t>
                      </a:r>
                    </a:p>
                  </a:txBody>
                  <a:tcPr marL="91438" marR="91438"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45</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0.707</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0.500</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3.73</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11</a:t>
                      </a:r>
                    </a:p>
                  </a:txBody>
                  <a:tcPr marL="91438" marR="91438"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099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5</a:t>
                      </a:r>
                    </a:p>
                  </a:txBody>
                  <a:tcPr marL="91438" marR="91438"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47</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0.731</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0.535</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3.99</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12</a:t>
                      </a:r>
                    </a:p>
                  </a:txBody>
                  <a:tcPr marL="91438" marR="91438"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32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6</a:t>
                      </a:r>
                    </a:p>
                  </a:txBody>
                  <a:tcPr marL="91438" marR="91438"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58</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0.848</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0.719</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5.37</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16</a:t>
                      </a:r>
                    </a:p>
                  </a:txBody>
                  <a:tcPr marL="91438" marR="91438"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66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7</a:t>
                      </a:r>
                    </a:p>
                  </a:txBody>
                  <a:tcPr marL="91438" marR="91438" marT="45714" marB="4571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68</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a:ln>
                          <a:noFill/>
                        </a:ln>
                        <a:solidFill>
                          <a:schemeClr val="tx1"/>
                        </a:solidFill>
                        <a:effectLst/>
                        <a:latin typeface="Times New Roman" pitchFamily="18" charset="0"/>
                      </a:endParaRP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0.927</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8" charset="0"/>
                        </a:rPr>
                        <a:t>0.859</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6.41</a:t>
                      </a:r>
                    </a:p>
                  </a:txBody>
                  <a:tcPr marL="91438" marR="91438"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rPr>
                        <a:t>19</a:t>
                      </a:r>
                    </a:p>
                  </a:txBody>
                  <a:tcPr marL="91438" marR="91438"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4652" name="AutoShape 81">
            <a:extLst>
              <a:ext uri="{FF2B5EF4-FFF2-40B4-BE49-F238E27FC236}">
                <a16:creationId xmlns:a16="http://schemas.microsoft.com/office/drawing/2014/main" id="{B3E7684D-8AAD-05D1-8FEF-2732AEAEC6BD}"/>
              </a:ext>
            </a:extLst>
          </p:cNvPr>
          <p:cNvSpPr>
            <a:spLocks noChangeArrowheads="1"/>
          </p:cNvSpPr>
          <p:nvPr/>
        </p:nvSpPr>
        <p:spPr bwMode="auto">
          <a:xfrm>
            <a:off x="2590800" y="5562600"/>
            <a:ext cx="1143000" cy="7620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4653" name="Text Box 82">
            <a:extLst>
              <a:ext uri="{FF2B5EF4-FFF2-40B4-BE49-F238E27FC236}">
                <a16:creationId xmlns:a16="http://schemas.microsoft.com/office/drawing/2014/main" id="{AA030248-41C7-1D44-CFDB-3D20BA20DD97}"/>
              </a:ext>
            </a:extLst>
          </p:cNvPr>
          <p:cNvSpPr txBox="1">
            <a:spLocks noChangeArrowheads="1"/>
          </p:cNvSpPr>
          <p:nvPr/>
        </p:nvSpPr>
        <p:spPr bwMode="auto">
          <a:xfrm>
            <a:off x="4479926" y="5629275"/>
            <a:ext cx="891591" cy="523220"/>
          </a:xfrm>
          <a:prstGeom prst="rect">
            <a:avLst/>
          </a:prstGeom>
          <a:solidFill>
            <a:srgbClr val="66E86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800"/>
              <a:t>FCC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B3C20CA-6AC7-E04D-4B10-3C25B87DF9B8}"/>
              </a:ext>
            </a:extLst>
          </p:cNvPr>
          <p:cNvSpPr>
            <a:spLocks noGrp="1" noChangeArrowheads="1"/>
          </p:cNvSpPr>
          <p:nvPr>
            <p:ph type="title"/>
          </p:nvPr>
        </p:nvSpPr>
        <p:spPr>
          <a:xfrm>
            <a:off x="2098675" y="1"/>
            <a:ext cx="8001000" cy="677108"/>
          </a:xfrm>
        </p:spPr>
        <p:txBody>
          <a:bodyPr/>
          <a:lstStyle/>
          <a:p>
            <a:pPr algn="ctr" eaLnBrk="1" hangingPunct="1"/>
            <a:r>
              <a:rPr lang="en-US" altLang="en-US" dirty="0"/>
              <a:t>X-Ray Analysis</a:t>
            </a:r>
          </a:p>
        </p:txBody>
      </p:sp>
      <p:sp>
        <p:nvSpPr>
          <p:cNvPr id="8195" name="Rectangle 3">
            <a:extLst>
              <a:ext uri="{FF2B5EF4-FFF2-40B4-BE49-F238E27FC236}">
                <a16:creationId xmlns:a16="http://schemas.microsoft.com/office/drawing/2014/main" id="{C7E9F7B1-BD4C-7DA4-5802-DE0A5D59DC67}"/>
              </a:ext>
            </a:extLst>
          </p:cNvPr>
          <p:cNvSpPr>
            <a:spLocks noGrp="1" noChangeArrowheads="1"/>
          </p:cNvSpPr>
          <p:nvPr>
            <p:ph type="body" sz="half" idx="1"/>
          </p:nvPr>
        </p:nvSpPr>
        <p:spPr>
          <a:xfrm>
            <a:off x="2057400" y="2971801"/>
            <a:ext cx="8305800" cy="2800767"/>
          </a:xfrm>
        </p:spPr>
        <p:txBody>
          <a:bodyPr/>
          <a:lstStyle/>
          <a:p>
            <a:pPr eaLnBrk="1" hangingPunct="1"/>
            <a:r>
              <a:rPr lang="en-US" altLang="en-US" sz="2600"/>
              <a:t> X-rays discovered in 1895</a:t>
            </a:r>
            <a:endParaRPr lang="en-US" altLang="en-US" sz="2600" i="1">
              <a:solidFill>
                <a:srgbClr val="FF0000"/>
              </a:solidFill>
            </a:endParaRPr>
          </a:p>
          <a:p>
            <a:pPr eaLnBrk="1" hangingPunct="1"/>
            <a:r>
              <a:rPr lang="en-US" altLang="en-US" sz="2600"/>
              <a:t>Fundamental to understanding of crystal structure and symmetry</a:t>
            </a:r>
          </a:p>
          <a:p>
            <a:pPr eaLnBrk="1" hangingPunct="1"/>
            <a:r>
              <a:rPr lang="en-US" altLang="en-US" sz="2600"/>
              <a:t>Powder diffraction analyses are a simple and inexpensive method for identifying minerals, especially fine-grained minerals</a:t>
            </a:r>
          </a:p>
          <a:p>
            <a:pPr eaLnBrk="1" hangingPunct="1">
              <a:buFont typeface="Wingdings" panose="05000000000000000000" pitchFamily="2" charset="2"/>
              <a:buNone/>
            </a:pPr>
            <a:endParaRPr lang="en-US" altLang="en-US" sz="2600"/>
          </a:p>
        </p:txBody>
      </p:sp>
      <p:pic>
        <p:nvPicPr>
          <p:cNvPr id="8196" name="Picture 4" descr="Electromag Spectrum">
            <a:extLst>
              <a:ext uri="{FF2B5EF4-FFF2-40B4-BE49-F238E27FC236}">
                <a16:creationId xmlns:a16="http://schemas.microsoft.com/office/drawing/2014/main" id="{450B37DB-81B0-201A-1338-75C41ACEE41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438400" y="1371600"/>
            <a:ext cx="6934200" cy="1544638"/>
          </a:xfr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99" name="Group 143">
            <a:extLst>
              <a:ext uri="{FF2B5EF4-FFF2-40B4-BE49-F238E27FC236}">
                <a16:creationId xmlns:a16="http://schemas.microsoft.com/office/drawing/2014/main" id="{84271326-45C4-13B8-AAC6-0ABE44FD982D}"/>
              </a:ext>
            </a:extLst>
          </p:cNvPr>
          <p:cNvGraphicFramePr>
            <a:graphicFrameLocks noGrp="1"/>
          </p:cNvGraphicFramePr>
          <p:nvPr/>
        </p:nvGraphicFramePr>
        <p:xfrm>
          <a:off x="3200400" y="82550"/>
          <a:ext cx="6096000" cy="67056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r>
                        <a:rPr kumimoji="0" lang="en-US" sz="1600" b="1" i="0" u="none" strike="noStrike" cap="none" normalizeH="0" baseline="30000">
                          <a:ln>
                            <a:noFill/>
                          </a:ln>
                          <a:solidFill>
                            <a:schemeClr val="tx1"/>
                          </a:solidFill>
                          <a:effectLst/>
                          <a:latin typeface="Times New Roman" pitchFamily="18" charset="0"/>
                        </a:rPr>
                        <a:t>2</a:t>
                      </a:r>
                      <a:r>
                        <a:rPr kumimoji="0" lang="en-US" sz="1600" b="1" i="0" u="none" strike="noStrike" cap="none" normalizeH="0" baseline="0">
                          <a:ln>
                            <a:noFill/>
                          </a:ln>
                          <a:solidFill>
                            <a:schemeClr val="tx1"/>
                          </a:solidFill>
                          <a:effectLst/>
                          <a:latin typeface="Times New Roman" pitchFamily="18" charset="0"/>
                        </a:rPr>
                        <a:t> + k</a:t>
                      </a:r>
                      <a:r>
                        <a:rPr kumimoji="0" lang="en-US" sz="1600" b="1" i="0" u="none" strike="noStrike" cap="none" normalizeH="0" baseline="30000">
                          <a:ln>
                            <a:noFill/>
                          </a:ln>
                          <a:solidFill>
                            <a:schemeClr val="tx1"/>
                          </a:solidFill>
                          <a:effectLst/>
                          <a:latin typeface="Times New Roman" pitchFamily="18" charset="0"/>
                        </a:rPr>
                        <a:t>2</a:t>
                      </a:r>
                      <a:r>
                        <a:rPr kumimoji="0" lang="en-US" sz="1600" b="1" i="0" u="none" strike="noStrike" cap="none" normalizeH="0" baseline="0">
                          <a:ln>
                            <a:noFill/>
                          </a:ln>
                          <a:solidFill>
                            <a:schemeClr val="tx1"/>
                          </a:solidFill>
                          <a:effectLst/>
                          <a:latin typeface="Times New Roman" pitchFamily="18" charset="0"/>
                        </a:rPr>
                        <a:t> + l</a:t>
                      </a:r>
                      <a:r>
                        <a:rPr kumimoji="0" lang="en-US" sz="1600" b="1" i="0" u="none" strike="noStrike" cap="none" normalizeH="0" baseline="30000">
                          <a:ln>
                            <a:noFill/>
                          </a:ln>
                          <a:solidFill>
                            <a:schemeClr val="tx1"/>
                          </a:solidFill>
                          <a:effectLst/>
                          <a:latin typeface="Times New Roman" pitchFamily="18" charset="0"/>
                        </a:rPr>
                        <a:t>2</a:t>
                      </a:r>
                      <a:endParaRPr kumimoji="0" lang="en-US" sz="1600" b="1" i="0" u="none" strike="noStrike" cap="none" normalizeH="0" baseline="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SC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FCC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BCC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220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220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220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220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300, 221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16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accent2"/>
                          </a:solidFill>
                          <a:effectLst/>
                          <a:latin typeface="Times New Roman" pitchFamily="18" charset="0"/>
                        </a:rPr>
                        <a:t>400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410, 322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411, 330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411, 330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331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a:extLst>
              <a:ext uri="{FF2B5EF4-FFF2-40B4-BE49-F238E27FC236}">
                <a16:creationId xmlns:a16="http://schemas.microsoft.com/office/drawing/2014/main" id="{56EEC5AC-6CF9-17E4-B783-A4FBBB0676AE}"/>
              </a:ext>
            </a:extLst>
          </p:cNvPr>
          <p:cNvSpPr>
            <a:spLocks noChangeArrowheads="1"/>
          </p:cNvSpPr>
          <p:nvPr/>
        </p:nvSpPr>
        <p:spPr bwMode="auto">
          <a:xfrm>
            <a:off x="2209801" y="457201"/>
            <a:ext cx="87654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400"/>
              <a:t>The ratio of (h</a:t>
            </a:r>
            <a:r>
              <a:rPr lang="en-US" altLang="en-US" sz="2400" baseline="30000"/>
              <a:t>2</a:t>
            </a:r>
            <a:r>
              <a:rPr lang="en-US" altLang="en-US" sz="2400"/>
              <a:t> + K</a:t>
            </a:r>
            <a:r>
              <a:rPr lang="en-US" altLang="en-US" sz="2400" baseline="30000"/>
              <a:t>2</a:t>
            </a:r>
            <a:r>
              <a:rPr lang="en-US" altLang="en-US" sz="2400"/>
              <a:t> + l</a:t>
            </a:r>
            <a:r>
              <a:rPr lang="en-US" altLang="en-US" sz="2400" baseline="30000"/>
              <a:t>2</a:t>
            </a:r>
            <a:r>
              <a:rPr lang="en-US" altLang="en-US" sz="2400"/>
              <a:t>) derived from extinction rules</a:t>
            </a:r>
          </a:p>
        </p:txBody>
      </p:sp>
      <p:graphicFrame>
        <p:nvGraphicFramePr>
          <p:cNvPr id="14403" name="Group 67">
            <a:extLst>
              <a:ext uri="{FF2B5EF4-FFF2-40B4-BE49-F238E27FC236}">
                <a16:creationId xmlns:a16="http://schemas.microsoft.com/office/drawing/2014/main" id="{8EDFCEAC-D0DD-9EA7-3092-DB9C9539EB85}"/>
              </a:ext>
            </a:extLst>
          </p:cNvPr>
          <p:cNvGraphicFramePr>
            <a:graphicFrameLocks noGrp="1"/>
          </p:cNvGraphicFramePr>
          <p:nvPr/>
        </p:nvGraphicFramePr>
        <p:xfrm>
          <a:off x="2438400" y="1981200"/>
          <a:ext cx="7200900" cy="2489200"/>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gridCol w="800100">
                  <a:extLst>
                    <a:ext uri="{9D8B030D-6E8A-4147-A177-3AD203B41FA5}">
                      <a16:colId xmlns:a16="http://schemas.microsoft.com/office/drawing/2014/main" val="20005"/>
                    </a:ext>
                  </a:extLst>
                </a:gridCol>
                <a:gridCol w="800100">
                  <a:extLst>
                    <a:ext uri="{9D8B030D-6E8A-4147-A177-3AD203B41FA5}">
                      <a16:colId xmlns:a16="http://schemas.microsoft.com/office/drawing/2014/main" val="20006"/>
                    </a:ext>
                  </a:extLst>
                </a:gridCol>
                <a:gridCol w="800100">
                  <a:extLst>
                    <a:ext uri="{9D8B030D-6E8A-4147-A177-3AD203B41FA5}">
                      <a16:colId xmlns:a16="http://schemas.microsoft.com/office/drawing/2014/main" val="20007"/>
                    </a:ext>
                  </a:extLst>
                </a:gridCol>
                <a:gridCol w="800100">
                  <a:extLst>
                    <a:ext uri="{9D8B030D-6E8A-4147-A177-3AD203B41FA5}">
                      <a16:colId xmlns:a16="http://schemas.microsoft.com/office/drawing/2014/main" val="20008"/>
                    </a:ext>
                  </a:extLst>
                </a:gridCol>
              </a:tblGrid>
              <a:tr h="679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SC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3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BCC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3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FCC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32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DC</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487905C4-D5AF-BA27-4708-01758661A2F0}"/>
              </a:ext>
            </a:extLst>
          </p:cNvPr>
          <p:cNvSpPr txBox="1">
            <a:spLocks noChangeArrowheads="1"/>
          </p:cNvSpPr>
          <p:nvPr/>
        </p:nvSpPr>
        <p:spPr bwMode="auto">
          <a:xfrm>
            <a:off x="1965325" y="193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sz="2400"/>
          </a:p>
        </p:txBody>
      </p:sp>
      <p:graphicFrame>
        <p:nvGraphicFramePr>
          <p:cNvPr id="83162" name="Group 218">
            <a:extLst>
              <a:ext uri="{FF2B5EF4-FFF2-40B4-BE49-F238E27FC236}">
                <a16:creationId xmlns:a16="http://schemas.microsoft.com/office/drawing/2014/main" id="{C82637CE-9382-B0F4-33FA-A808066FF447}"/>
              </a:ext>
            </a:extLst>
          </p:cNvPr>
          <p:cNvGraphicFramePr>
            <a:graphicFrameLocks noGrp="1"/>
          </p:cNvGraphicFramePr>
          <p:nvPr/>
        </p:nvGraphicFramePr>
        <p:xfrm>
          <a:off x="2073275" y="1117600"/>
          <a:ext cx="7675562" cy="4102102"/>
        </p:xfrm>
        <a:graphic>
          <a:graphicData uri="http://schemas.openxmlformats.org/drawingml/2006/table">
            <a:tbl>
              <a:tblPr/>
              <a:tblGrid>
                <a:gridCol w="592137">
                  <a:extLst>
                    <a:ext uri="{9D8B030D-6E8A-4147-A177-3AD203B41FA5}">
                      <a16:colId xmlns:a16="http://schemas.microsoft.com/office/drawing/2014/main" val="20000"/>
                    </a:ext>
                  </a:extLst>
                </a:gridCol>
                <a:gridCol w="1155700">
                  <a:extLst>
                    <a:ext uri="{9D8B030D-6E8A-4147-A177-3AD203B41FA5}">
                      <a16:colId xmlns:a16="http://schemas.microsoft.com/office/drawing/2014/main" val="20001"/>
                    </a:ext>
                  </a:extLst>
                </a:gridCol>
                <a:gridCol w="1042988">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954087">
                  <a:extLst>
                    <a:ext uri="{9D8B030D-6E8A-4147-A177-3AD203B41FA5}">
                      <a16:colId xmlns:a16="http://schemas.microsoft.com/office/drawing/2014/main" val="20004"/>
                    </a:ext>
                  </a:extLst>
                </a:gridCol>
                <a:gridCol w="825500">
                  <a:extLst>
                    <a:ext uri="{9D8B030D-6E8A-4147-A177-3AD203B41FA5}">
                      <a16:colId xmlns:a16="http://schemas.microsoft.com/office/drawing/2014/main" val="20005"/>
                    </a:ext>
                  </a:extLst>
                </a:gridCol>
                <a:gridCol w="955675">
                  <a:extLst>
                    <a:ext uri="{9D8B030D-6E8A-4147-A177-3AD203B41FA5}">
                      <a16:colId xmlns:a16="http://schemas.microsoft.com/office/drawing/2014/main" val="20006"/>
                    </a:ext>
                  </a:extLst>
                </a:gridCol>
                <a:gridCol w="1387475">
                  <a:extLst>
                    <a:ext uri="{9D8B030D-6E8A-4147-A177-3AD203B41FA5}">
                      <a16:colId xmlns:a16="http://schemas.microsoft.com/office/drawing/2014/main" val="20007"/>
                    </a:ext>
                  </a:extLst>
                </a:gridCol>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sym typeface="Symbol" pitchFamily="18" charset="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sym typeface="Symbol"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Sin</a:t>
                      </a:r>
                      <a:r>
                        <a:rPr kumimoji="0" lang="en-US" sz="1800" b="1" i="0" u="none" strike="noStrike" cap="none" normalizeH="0" baseline="0">
                          <a:ln>
                            <a:noFill/>
                          </a:ln>
                          <a:solidFill>
                            <a:schemeClr val="tx1"/>
                          </a:solidFill>
                          <a:effectLst/>
                          <a:latin typeface="Times New Roman" pitchFamily="18" charset="0"/>
                          <a:sym typeface="Symbol"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Sin</a:t>
                      </a:r>
                      <a:r>
                        <a:rPr kumimoji="0" lang="en-US" sz="1800" b="1" i="0" u="none" strike="noStrike" cap="none" normalizeH="0" baseline="30000">
                          <a:ln>
                            <a:noFill/>
                          </a:ln>
                          <a:solidFill>
                            <a:schemeClr val="tx1"/>
                          </a:solidFill>
                          <a:effectLst/>
                          <a:latin typeface="Times New Roman" pitchFamily="18" charset="0"/>
                        </a:rPr>
                        <a:t>2 </a:t>
                      </a:r>
                      <a:r>
                        <a:rPr kumimoji="0" lang="en-US" sz="1800" b="1" i="0" u="none" strike="noStrike" cap="none" normalizeH="0" baseline="0">
                          <a:ln>
                            <a:noFill/>
                          </a:ln>
                          <a:solidFill>
                            <a:schemeClr val="tx1"/>
                          </a:solidFill>
                          <a:effectLst/>
                          <a:latin typeface="Times New Roman" pitchFamily="18" charset="0"/>
                          <a:sym typeface="Symbol" pitchFamily="18" charset="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ratio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Index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a (nm)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409575">
                <a:tc>
                  <a:txBody>
                    <a:bodyPr/>
                    <a:lstStyle/>
                    <a:p>
                      <a:pPr marL="533400" marR="0" lvl="0" indent="-53340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38.52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19.26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0.40448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533400" marR="0" lvl="0" indent="-53340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44.76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22.38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0.40457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533400" marR="0" lvl="0" indent="-53340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65.14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32.57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220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0.40471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575">
                <a:tc>
                  <a:txBody>
                    <a:bodyPr/>
                    <a:lstStyle/>
                    <a:p>
                      <a:pPr marL="533400" marR="0" lvl="0" indent="-53340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78.26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39.13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311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0.40480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163">
                <a:tc>
                  <a:txBody>
                    <a:bodyPr/>
                    <a:lstStyle/>
                    <a:p>
                      <a:pPr marL="533400" marR="0" lvl="0" indent="-53340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82.47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41.235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0.66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222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0.40480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9575">
                <a:tc>
                  <a:txBody>
                    <a:bodyPr/>
                    <a:lstStyle/>
                    <a:p>
                      <a:pPr marL="533400" marR="0" lvl="0" indent="-53340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99.11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49.555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0.40485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9575">
                <a:tc>
                  <a:txBody>
                    <a:bodyPr/>
                    <a:lstStyle/>
                    <a:p>
                      <a:pPr marL="533400" marR="0" lvl="0" indent="-53340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112.03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56.015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0.83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0.69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331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0.40491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163">
                <a:tc>
                  <a:txBody>
                    <a:bodyPr/>
                    <a:lstStyle/>
                    <a:p>
                      <a:pPr marL="533400" marR="0" lvl="0" indent="-53340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116.60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58.3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420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0.40491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1163">
                <a:tc>
                  <a:txBody>
                    <a:bodyPr/>
                    <a:lstStyle/>
                    <a:p>
                      <a:pPr marL="533400" marR="0" lvl="0" indent="-53340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137.47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68.735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0.87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422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0.40494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7752" name="Text Box 54">
            <a:extLst>
              <a:ext uri="{FF2B5EF4-FFF2-40B4-BE49-F238E27FC236}">
                <a16:creationId xmlns:a16="http://schemas.microsoft.com/office/drawing/2014/main" id="{EF3E66FB-F2D6-281B-3ED9-3ECEFFD688C2}"/>
              </a:ext>
            </a:extLst>
          </p:cNvPr>
          <p:cNvSpPr txBox="1">
            <a:spLocks noChangeArrowheads="1"/>
          </p:cNvSpPr>
          <p:nvPr/>
        </p:nvSpPr>
        <p:spPr bwMode="auto">
          <a:xfrm>
            <a:off x="2455863" y="176214"/>
            <a:ext cx="7751762" cy="369887"/>
          </a:xfrm>
          <a:prstGeom prst="rect">
            <a:avLst/>
          </a:prstGeom>
          <a:solidFill>
            <a:schemeClr val="bg1"/>
          </a:solidFill>
          <a:ln w="6350" algn="ctr">
            <a:solidFill>
              <a:srgbClr val="0000FF"/>
            </a:solidFill>
            <a:miter lim="800000"/>
            <a:headEnd/>
            <a:tailEnd/>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20000"/>
              </a:spcBef>
              <a:buFont typeface="Wingdings" panose="05000000000000000000" pitchFamily="2" charset="2"/>
              <a:buNone/>
            </a:pPr>
            <a:r>
              <a:rPr lang="en-US" altLang="en-US">
                <a:solidFill>
                  <a:srgbClr val="0000FF"/>
                </a:solidFill>
                <a:sym typeface="Wingdings" panose="05000000000000000000" pitchFamily="2" charset="2"/>
              </a:rPr>
              <a:t>Determination of Crystal Structure from 2</a:t>
            </a:r>
            <a:r>
              <a:rPr lang="en-US" altLang="en-US">
                <a:solidFill>
                  <a:srgbClr val="0000FF"/>
                </a:solidFill>
                <a:sym typeface="Symbol" panose="05050102010706020507" pitchFamily="18" charset="2"/>
              </a:rPr>
              <a:t> versus Intensity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18">
            <a:extLst>
              <a:ext uri="{FF2B5EF4-FFF2-40B4-BE49-F238E27FC236}">
                <a16:creationId xmlns:a16="http://schemas.microsoft.com/office/drawing/2014/main" id="{FEC815E3-38EC-CB51-F8E3-08A28767A51D}"/>
              </a:ext>
            </a:extLst>
          </p:cNvPr>
          <p:cNvGrpSpPr>
            <a:grpSpLocks/>
          </p:cNvGrpSpPr>
          <p:nvPr/>
        </p:nvGrpSpPr>
        <p:grpSpPr bwMode="auto">
          <a:xfrm>
            <a:off x="3277395" y="897058"/>
            <a:ext cx="5229319" cy="2755239"/>
            <a:chOff x="579" y="994"/>
            <a:chExt cx="3712" cy="2091"/>
          </a:xfrm>
        </p:grpSpPr>
        <p:grpSp>
          <p:nvGrpSpPr>
            <p:cNvPr id="28696" name="Group 4">
              <a:extLst>
                <a:ext uri="{FF2B5EF4-FFF2-40B4-BE49-F238E27FC236}">
                  <a16:creationId xmlns:a16="http://schemas.microsoft.com/office/drawing/2014/main" id="{1B7CF785-EB3F-8401-C340-987E6CE45BC3}"/>
                </a:ext>
              </a:extLst>
            </p:cNvPr>
            <p:cNvGrpSpPr>
              <a:grpSpLocks/>
            </p:cNvGrpSpPr>
            <p:nvPr/>
          </p:nvGrpSpPr>
          <p:grpSpPr bwMode="auto">
            <a:xfrm>
              <a:off x="841" y="1117"/>
              <a:ext cx="3185" cy="1535"/>
              <a:chOff x="930" y="1117"/>
              <a:chExt cx="4354" cy="2449"/>
            </a:xfrm>
          </p:grpSpPr>
          <p:sp>
            <p:nvSpPr>
              <p:cNvPr id="28703" name="Rectangle 5">
                <a:extLst>
                  <a:ext uri="{FF2B5EF4-FFF2-40B4-BE49-F238E27FC236}">
                    <a16:creationId xmlns:a16="http://schemas.microsoft.com/office/drawing/2014/main" id="{32355230-32B5-0E50-6BB6-E444DF85685B}"/>
                  </a:ext>
                </a:extLst>
              </p:cNvPr>
              <p:cNvSpPr>
                <a:spLocks noChangeArrowheads="1"/>
              </p:cNvSpPr>
              <p:nvPr/>
            </p:nvSpPr>
            <p:spPr bwMode="auto">
              <a:xfrm>
                <a:off x="930" y="1117"/>
                <a:ext cx="4354" cy="2449"/>
              </a:xfrm>
              <a:prstGeom prst="rect">
                <a:avLst/>
              </a:prstGeom>
              <a:solidFill>
                <a:srgbClr val="FFFFFF">
                  <a:alpha val="69019"/>
                </a:srgbClr>
              </a:solidFill>
              <a:ln w="19050">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8704" name="Freeform 6">
                <a:extLst>
                  <a:ext uri="{FF2B5EF4-FFF2-40B4-BE49-F238E27FC236}">
                    <a16:creationId xmlns:a16="http://schemas.microsoft.com/office/drawing/2014/main" id="{624A1089-676A-334D-18B3-87E30ED4BCED}"/>
                  </a:ext>
                </a:extLst>
              </p:cNvPr>
              <p:cNvSpPr>
                <a:spLocks/>
              </p:cNvSpPr>
              <p:nvPr/>
            </p:nvSpPr>
            <p:spPr bwMode="auto">
              <a:xfrm>
                <a:off x="933" y="2325"/>
                <a:ext cx="2343" cy="1080"/>
              </a:xfrm>
              <a:custGeom>
                <a:avLst/>
                <a:gdLst>
                  <a:gd name="T0" fmla="*/ 0 w 2343"/>
                  <a:gd name="T1" fmla="*/ 1068 h 1080"/>
                  <a:gd name="T2" fmla="*/ 264 w 2343"/>
                  <a:gd name="T3" fmla="*/ 1068 h 1080"/>
                  <a:gd name="T4" fmla="*/ 369 w 2343"/>
                  <a:gd name="T5" fmla="*/ 1065 h 1080"/>
                  <a:gd name="T6" fmla="*/ 411 w 2343"/>
                  <a:gd name="T7" fmla="*/ 1029 h 1080"/>
                  <a:gd name="T8" fmla="*/ 435 w 2343"/>
                  <a:gd name="T9" fmla="*/ 756 h 1080"/>
                  <a:gd name="T10" fmla="*/ 450 w 2343"/>
                  <a:gd name="T11" fmla="*/ 609 h 1080"/>
                  <a:gd name="T12" fmla="*/ 468 w 2343"/>
                  <a:gd name="T13" fmla="*/ 855 h 1080"/>
                  <a:gd name="T14" fmla="*/ 480 w 2343"/>
                  <a:gd name="T15" fmla="*/ 1005 h 1080"/>
                  <a:gd name="T16" fmla="*/ 510 w 2343"/>
                  <a:gd name="T17" fmla="*/ 1053 h 1080"/>
                  <a:gd name="T18" fmla="*/ 633 w 2343"/>
                  <a:gd name="T19" fmla="*/ 1056 h 1080"/>
                  <a:gd name="T20" fmla="*/ 804 w 2343"/>
                  <a:gd name="T21" fmla="*/ 1059 h 1080"/>
                  <a:gd name="T22" fmla="*/ 882 w 2343"/>
                  <a:gd name="T23" fmla="*/ 1026 h 1080"/>
                  <a:gd name="T24" fmla="*/ 927 w 2343"/>
                  <a:gd name="T25" fmla="*/ 873 h 1080"/>
                  <a:gd name="T26" fmla="*/ 969 w 2343"/>
                  <a:gd name="T27" fmla="*/ 312 h 1080"/>
                  <a:gd name="T28" fmla="*/ 984 w 2343"/>
                  <a:gd name="T29" fmla="*/ 30 h 1080"/>
                  <a:gd name="T30" fmla="*/ 1014 w 2343"/>
                  <a:gd name="T31" fmla="*/ 492 h 1080"/>
                  <a:gd name="T32" fmla="*/ 1032 w 2343"/>
                  <a:gd name="T33" fmla="*/ 876 h 1080"/>
                  <a:gd name="T34" fmla="*/ 1047 w 2343"/>
                  <a:gd name="T35" fmla="*/ 1032 h 1080"/>
                  <a:gd name="T36" fmla="*/ 1176 w 2343"/>
                  <a:gd name="T37" fmla="*/ 1065 h 1080"/>
                  <a:gd name="T38" fmla="*/ 1551 w 2343"/>
                  <a:gd name="T39" fmla="*/ 1065 h 1080"/>
                  <a:gd name="T40" fmla="*/ 1650 w 2343"/>
                  <a:gd name="T41" fmla="*/ 1026 h 1080"/>
                  <a:gd name="T42" fmla="*/ 1704 w 2343"/>
                  <a:gd name="T43" fmla="*/ 900 h 1080"/>
                  <a:gd name="T44" fmla="*/ 1716 w 2343"/>
                  <a:gd name="T45" fmla="*/ 768 h 1080"/>
                  <a:gd name="T46" fmla="*/ 1734 w 2343"/>
                  <a:gd name="T47" fmla="*/ 987 h 1080"/>
                  <a:gd name="T48" fmla="*/ 1761 w 2343"/>
                  <a:gd name="T49" fmla="*/ 1035 h 1080"/>
                  <a:gd name="T50" fmla="*/ 1875 w 2343"/>
                  <a:gd name="T51" fmla="*/ 1059 h 1080"/>
                  <a:gd name="T52" fmla="*/ 2244 w 2343"/>
                  <a:gd name="T53" fmla="*/ 1068 h 1080"/>
                  <a:gd name="T54" fmla="*/ 2343 w 2343"/>
                  <a:gd name="T55" fmla="*/ 1065 h 108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43"/>
                  <a:gd name="T85" fmla="*/ 0 h 1080"/>
                  <a:gd name="T86" fmla="*/ 2343 w 2343"/>
                  <a:gd name="T87" fmla="*/ 1080 h 108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43" h="1080">
                    <a:moveTo>
                      <a:pt x="0" y="1068"/>
                    </a:moveTo>
                    <a:cubicBezTo>
                      <a:pt x="101" y="1068"/>
                      <a:pt x="203" y="1068"/>
                      <a:pt x="264" y="1068"/>
                    </a:cubicBezTo>
                    <a:cubicBezTo>
                      <a:pt x="325" y="1068"/>
                      <a:pt x="345" y="1071"/>
                      <a:pt x="369" y="1065"/>
                    </a:cubicBezTo>
                    <a:cubicBezTo>
                      <a:pt x="393" y="1059"/>
                      <a:pt x="400" y="1080"/>
                      <a:pt x="411" y="1029"/>
                    </a:cubicBezTo>
                    <a:cubicBezTo>
                      <a:pt x="422" y="978"/>
                      <a:pt x="428" y="826"/>
                      <a:pt x="435" y="756"/>
                    </a:cubicBezTo>
                    <a:cubicBezTo>
                      <a:pt x="442" y="686"/>
                      <a:pt x="445" y="593"/>
                      <a:pt x="450" y="609"/>
                    </a:cubicBezTo>
                    <a:cubicBezTo>
                      <a:pt x="455" y="625"/>
                      <a:pt x="463" y="789"/>
                      <a:pt x="468" y="855"/>
                    </a:cubicBezTo>
                    <a:cubicBezTo>
                      <a:pt x="473" y="921"/>
                      <a:pt x="473" y="972"/>
                      <a:pt x="480" y="1005"/>
                    </a:cubicBezTo>
                    <a:cubicBezTo>
                      <a:pt x="487" y="1038"/>
                      <a:pt x="485" y="1045"/>
                      <a:pt x="510" y="1053"/>
                    </a:cubicBezTo>
                    <a:cubicBezTo>
                      <a:pt x="535" y="1061"/>
                      <a:pt x="584" y="1055"/>
                      <a:pt x="633" y="1056"/>
                    </a:cubicBezTo>
                    <a:cubicBezTo>
                      <a:pt x="682" y="1057"/>
                      <a:pt x="763" y="1064"/>
                      <a:pt x="804" y="1059"/>
                    </a:cubicBezTo>
                    <a:cubicBezTo>
                      <a:pt x="845" y="1054"/>
                      <a:pt x="862" y="1057"/>
                      <a:pt x="882" y="1026"/>
                    </a:cubicBezTo>
                    <a:cubicBezTo>
                      <a:pt x="902" y="995"/>
                      <a:pt x="913" y="992"/>
                      <a:pt x="927" y="873"/>
                    </a:cubicBezTo>
                    <a:cubicBezTo>
                      <a:pt x="941" y="754"/>
                      <a:pt x="960" y="452"/>
                      <a:pt x="969" y="312"/>
                    </a:cubicBezTo>
                    <a:cubicBezTo>
                      <a:pt x="978" y="172"/>
                      <a:pt x="977" y="0"/>
                      <a:pt x="984" y="30"/>
                    </a:cubicBezTo>
                    <a:cubicBezTo>
                      <a:pt x="991" y="60"/>
                      <a:pt x="1006" y="351"/>
                      <a:pt x="1014" y="492"/>
                    </a:cubicBezTo>
                    <a:cubicBezTo>
                      <a:pt x="1022" y="633"/>
                      <a:pt x="1027" y="786"/>
                      <a:pt x="1032" y="876"/>
                    </a:cubicBezTo>
                    <a:cubicBezTo>
                      <a:pt x="1037" y="966"/>
                      <a:pt x="1023" y="1001"/>
                      <a:pt x="1047" y="1032"/>
                    </a:cubicBezTo>
                    <a:cubicBezTo>
                      <a:pt x="1071" y="1063"/>
                      <a:pt x="1092" y="1060"/>
                      <a:pt x="1176" y="1065"/>
                    </a:cubicBezTo>
                    <a:cubicBezTo>
                      <a:pt x="1260" y="1070"/>
                      <a:pt x="1472" y="1071"/>
                      <a:pt x="1551" y="1065"/>
                    </a:cubicBezTo>
                    <a:cubicBezTo>
                      <a:pt x="1630" y="1059"/>
                      <a:pt x="1625" y="1053"/>
                      <a:pt x="1650" y="1026"/>
                    </a:cubicBezTo>
                    <a:cubicBezTo>
                      <a:pt x="1675" y="999"/>
                      <a:pt x="1693" y="943"/>
                      <a:pt x="1704" y="900"/>
                    </a:cubicBezTo>
                    <a:cubicBezTo>
                      <a:pt x="1715" y="857"/>
                      <a:pt x="1711" y="754"/>
                      <a:pt x="1716" y="768"/>
                    </a:cubicBezTo>
                    <a:cubicBezTo>
                      <a:pt x="1721" y="782"/>
                      <a:pt x="1727" y="943"/>
                      <a:pt x="1734" y="987"/>
                    </a:cubicBezTo>
                    <a:cubicBezTo>
                      <a:pt x="1741" y="1031"/>
                      <a:pt x="1737" y="1023"/>
                      <a:pt x="1761" y="1035"/>
                    </a:cubicBezTo>
                    <a:cubicBezTo>
                      <a:pt x="1785" y="1047"/>
                      <a:pt x="1795" y="1054"/>
                      <a:pt x="1875" y="1059"/>
                    </a:cubicBezTo>
                    <a:cubicBezTo>
                      <a:pt x="1955" y="1064"/>
                      <a:pt x="2166" y="1067"/>
                      <a:pt x="2244" y="1068"/>
                    </a:cubicBezTo>
                    <a:cubicBezTo>
                      <a:pt x="2322" y="1069"/>
                      <a:pt x="2332" y="1067"/>
                      <a:pt x="2343" y="1065"/>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705" name="Freeform 7">
                <a:extLst>
                  <a:ext uri="{FF2B5EF4-FFF2-40B4-BE49-F238E27FC236}">
                    <a16:creationId xmlns:a16="http://schemas.microsoft.com/office/drawing/2014/main" id="{F2C77E2E-CD5D-3DF5-0379-2D5EC4710CCA}"/>
                  </a:ext>
                </a:extLst>
              </p:cNvPr>
              <p:cNvSpPr>
                <a:spLocks/>
              </p:cNvSpPr>
              <p:nvPr/>
            </p:nvSpPr>
            <p:spPr bwMode="auto">
              <a:xfrm>
                <a:off x="3276" y="1585"/>
                <a:ext cx="1176" cy="1857"/>
              </a:xfrm>
              <a:custGeom>
                <a:avLst/>
                <a:gdLst>
                  <a:gd name="T0" fmla="*/ 0 w 1176"/>
                  <a:gd name="T1" fmla="*/ 1805 h 1857"/>
                  <a:gd name="T2" fmla="*/ 42 w 1176"/>
                  <a:gd name="T3" fmla="*/ 1790 h 1857"/>
                  <a:gd name="T4" fmla="*/ 60 w 1176"/>
                  <a:gd name="T5" fmla="*/ 1724 h 1857"/>
                  <a:gd name="T6" fmla="*/ 75 w 1176"/>
                  <a:gd name="T7" fmla="*/ 1523 h 1857"/>
                  <a:gd name="T8" fmla="*/ 99 w 1176"/>
                  <a:gd name="T9" fmla="*/ 929 h 1857"/>
                  <a:gd name="T10" fmla="*/ 138 w 1176"/>
                  <a:gd name="T11" fmla="*/ 98 h 1857"/>
                  <a:gd name="T12" fmla="*/ 165 w 1176"/>
                  <a:gd name="T13" fmla="*/ 338 h 1857"/>
                  <a:gd name="T14" fmla="*/ 180 w 1176"/>
                  <a:gd name="T15" fmla="*/ 986 h 1857"/>
                  <a:gd name="T16" fmla="*/ 198 w 1176"/>
                  <a:gd name="T17" fmla="*/ 1610 h 1857"/>
                  <a:gd name="T18" fmla="*/ 210 w 1176"/>
                  <a:gd name="T19" fmla="*/ 1775 h 1857"/>
                  <a:gd name="T20" fmla="*/ 327 w 1176"/>
                  <a:gd name="T21" fmla="*/ 1832 h 1857"/>
                  <a:gd name="T22" fmla="*/ 498 w 1176"/>
                  <a:gd name="T23" fmla="*/ 1832 h 1857"/>
                  <a:gd name="T24" fmla="*/ 561 w 1176"/>
                  <a:gd name="T25" fmla="*/ 1790 h 1857"/>
                  <a:gd name="T26" fmla="*/ 591 w 1176"/>
                  <a:gd name="T27" fmla="*/ 1655 h 1857"/>
                  <a:gd name="T28" fmla="*/ 621 w 1176"/>
                  <a:gd name="T29" fmla="*/ 1040 h 1857"/>
                  <a:gd name="T30" fmla="*/ 648 w 1176"/>
                  <a:gd name="T31" fmla="*/ 1436 h 1857"/>
                  <a:gd name="T32" fmla="*/ 666 w 1176"/>
                  <a:gd name="T33" fmla="*/ 1769 h 1857"/>
                  <a:gd name="T34" fmla="*/ 753 w 1176"/>
                  <a:gd name="T35" fmla="*/ 1844 h 1857"/>
                  <a:gd name="T36" fmla="*/ 900 w 1176"/>
                  <a:gd name="T37" fmla="*/ 1847 h 1857"/>
                  <a:gd name="T38" fmla="*/ 990 w 1176"/>
                  <a:gd name="T39" fmla="*/ 1823 h 1857"/>
                  <a:gd name="T40" fmla="*/ 1029 w 1176"/>
                  <a:gd name="T41" fmla="*/ 1727 h 1857"/>
                  <a:gd name="T42" fmla="*/ 1065 w 1176"/>
                  <a:gd name="T43" fmla="*/ 1415 h 1857"/>
                  <a:gd name="T44" fmla="*/ 1110 w 1176"/>
                  <a:gd name="T45" fmla="*/ 428 h 1857"/>
                  <a:gd name="T46" fmla="*/ 1125 w 1176"/>
                  <a:gd name="T47" fmla="*/ 953 h 1857"/>
                  <a:gd name="T48" fmla="*/ 1137 w 1176"/>
                  <a:gd name="T49" fmla="*/ 1622 h 1857"/>
                  <a:gd name="T50" fmla="*/ 1176 w 1176"/>
                  <a:gd name="T51" fmla="*/ 1829 h 18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76"/>
                  <a:gd name="T79" fmla="*/ 0 h 1857"/>
                  <a:gd name="T80" fmla="*/ 1176 w 1176"/>
                  <a:gd name="T81" fmla="*/ 1857 h 18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76" h="1857">
                    <a:moveTo>
                      <a:pt x="0" y="1805"/>
                    </a:moveTo>
                    <a:cubicBezTo>
                      <a:pt x="16" y="1804"/>
                      <a:pt x="32" y="1803"/>
                      <a:pt x="42" y="1790"/>
                    </a:cubicBezTo>
                    <a:cubicBezTo>
                      <a:pt x="52" y="1777"/>
                      <a:pt x="55" y="1768"/>
                      <a:pt x="60" y="1724"/>
                    </a:cubicBezTo>
                    <a:cubicBezTo>
                      <a:pt x="65" y="1680"/>
                      <a:pt x="69" y="1655"/>
                      <a:pt x="75" y="1523"/>
                    </a:cubicBezTo>
                    <a:cubicBezTo>
                      <a:pt x="81" y="1391"/>
                      <a:pt x="89" y="1166"/>
                      <a:pt x="99" y="929"/>
                    </a:cubicBezTo>
                    <a:cubicBezTo>
                      <a:pt x="109" y="692"/>
                      <a:pt x="127" y="196"/>
                      <a:pt x="138" y="98"/>
                    </a:cubicBezTo>
                    <a:cubicBezTo>
                      <a:pt x="149" y="0"/>
                      <a:pt x="158" y="190"/>
                      <a:pt x="165" y="338"/>
                    </a:cubicBezTo>
                    <a:cubicBezTo>
                      <a:pt x="172" y="486"/>
                      <a:pt x="174" y="774"/>
                      <a:pt x="180" y="986"/>
                    </a:cubicBezTo>
                    <a:cubicBezTo>
                      <a:pt x="186" y="1198"/>
                      <a:pt x="193" y="1479"/>
                      <a:pt x="198" y="1610"/>
                    </a:cubicBezTo>
                    <a:cubicBezTo>
                      <a:pt x="203" y="1741"/>
                      <a:pt x="189" y="1738"/>
                      <a:pt x="210" y="1775"/>
                    </a:cubicBezTo>
                    <a:cubicBezTo>
                      <a:pt x="231" y="1812"/>
                      <a:pt x="279" y="1823"/>
                      <a:pt x="327" y="1832"/>
                    </a:cubicBezTo>
                    <a:cubicBezTo>
                      <a:pt x="375" y="1841"/>
                      <a:pt x="459" y="1839"/>
                      <a:pt x="498" y="1832"/>
                    </a:cubicBezTo>
                    <a:cubicBezTo>
                      <a:pt x="537" y="1825"/>
                      <a:pt x="546" y="1819"/>
                      <a:pt x="561" y="1790"/>
                    </a:cubicBezTo>
                    <a:cubicBezTo>
                      <a:pt x="576" y="1761"/>
                      <a:pt x="581" y="1780"/>
                      <a:pt x="591" y="1655"/>
                    </a:cubicBezTo>
                    <a:cubicBezTo>
                      <a:pt x="601" y="1530"/>
                      <a:pt x="612" y="1076"/>
                      <a:pt x="621" y="1040"/>
                    </a:cubicBezTo>
                    <a:cubicBezTo>
                      <a:pt x="630" y="1004"/>
                      <a:pt x="641" y="1315"/>
                      <a:pt x="648" y="1436"/>
                    </a:cubicBezTo>
                    <a:cubicBezTo>
                      <a:pt x="655" y="1557"/>
                      <a:pt x="649" y="1701"/>
                      <a:pt x="666" y="1769"/>
                    </a:cubicBezTo>
                    <a:cubicBezTo>
                      <a:pt x="683" y="1837"/>
                      <a:pt x="714" y="1831"/>
                      <a:pt x="753" y="1844"/>
                    </a:cubicBezTo>
                    <a:cubicBezTo>
                      <a:pt x="792" y="1857"/>
                      <a:pt x="861" y="1850"/>
                      <a:pt x="900" y="1847"/>
                    </a:cubicBezTo>
                    <a:cubicBezTo>
                      <a:pt x="939" y="1844"/>
                      <a:pt x="968" y="1843"/>
                      <a:pt x="990" y="1823"/>
                    </a:cubicBezTo>
                    <a:cubicBezTo>
                      <a:pt x="1012" y="1803"/>
                      <a:pt x="1017" y="1795"/>
                      <a:pt x="1029" y="1727"/>
                    </a:cubicBezTo>
                    <a:cubicBezTo>
                      <a:pt x="1041" y="1659"/>
                      <a:pt x="1052" y="1631"/>
                      <a:pt x="1065" y="1415"/>
                    </a:cubicBezTo>
                    <a:cubicBezTo>
                      <a:pt x="1078" y="1199"/>
                      <a:pt x="1100" y="505"/>
                      <a:pt x="1110" y="428"/>
                    </a:cubicBezTo>
                    <a:cubicBezTo>
                      <a:pt x="1120" y="351"/>
                      <a:pt x="1120" y="754"/>
                      <a:pt x="1125" y="953"/>
                    </a:cubicBezTo>
                    <a:cubicBezTo>
                      <a:pt x="1130" y="1152"/>
                      <a:pt x="1129" y="1476"/>
                      <a:pt x="1137" y="1622"/>
                    </a:cubicBezTo>
                    <a:cubicBezTo>
                      <a:pt x="1145" y="1768"/>
                      <a:pt x="1170" y="1795"/>
                      <a:pt x="1176" y="1829"/>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706" name="Freeform 8">
                <a:extLst>
                  <a:ext uri="{FF2B5EF4-FFF2-40B4-BE49-F238E27FC236}">
                    <a16:creationId xmlns:a16="http://schemas.microsoft.com/office/drawing/2014/main" id="{A8E35E4A-8BAD-1074-E292-677114E6F7D7}"/>
                  </a:ext>
                </a:extLst>
              </p:cNvPr>
              <p:cNvSpPr>
                <a:spLocks/>
              </p:cNvSpPr>
              <p:nvPr/>
            </p:nvSpPr>
            <p:spPr bwMode="auto">
              <a:xfrm>
                <a:off x="4455" y="2955"/>
                <a:ext cx="819" cy="513"/>
              </a:xfrm>
              <a:custGeom>
                <a:avLst/>
                <a:gdLst>
                  <a:gd name="T0" fmla="*/ 0 w 819"/>
                  <a:gd name="T1" fmla="*/ 459 h 513"/>
                  <a:gd name="T2" fmla="*/ 9 w 819"/>
                  <a:gd name="T3" fmla="*/ 480 h 513"/>
                  <a:gd name="T4" fmla="*/ 51 w 819"/>
                  <a:gd name="T5" fmla="*/ 489 h 513"/>
                  <a:gd name="T6" fmla="*/ 144 w 819"/>
                  <a:gd name="T7" fmla="*/ 489 h 513"/>
                  <a:gd name="T8" fmla="*/ 198 w 819"/>
                  <a:gd name="T9" fmla="*/ 465 h 513"/>
                  <a:gd name="T10" fmla="*/ 228 w 819"/>
                  <a:gd name="T11" fmla="*/ 360 h 513"/>
                  <a:gd name="T12" fmla="*/ 243 w 819"/>
                  <a:gd name="T13" fmla="*/ 129 h 513"/>
                  <a:gd name="T14" fmla="*/ 249 w 819"/>
                  <a:gd name="T15" fmla="*/ 21 h 513"/>
                  <a:gd name="T16" fmla="*/ 264 w 819"/>
                  <a:gd name="T17" fmla="*/ 255 h 513"/>
                  <a:gd name="T18" fmla="*/ 276 w 819"/>
                  <a:gd name="T19" fmla="*/ 372 h 513"/>
                  <a:gd name="T20" fmla="*/ 312 w 819"/>
                  <a:gd name="T21" fmla="*/ 480 h 513"/>
                  <a:gd name="T22" fmla="*/ 471 w 819"/>
                  <a:gd name="T23" fmla="*/ 501 h 513"/>
                  <a:gd name="T24" fmla="*/ 819 w 819"/>
                  <a:gd name="T25" fmla="*/ 513 h 5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19"/>
                  <a:gd name="T40" fmla="*/ 0 h 513"/>
                  <a:gd name="T41" fmla="*/ 819 w 819"/>
                  <a:gd name="T42" fmla="*/ 513 h 51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19" h="513">
                    <a:moveTo>
                      <a:pt x="0" y="459"/>
                    </a:moveTo>
                    <a:cubicBezTo>
                      <a:pt x="0" y="467"/>
                      <a:pt x="1" y="475"/>
                      <a:pt x="9" y="480"/>
                    </a:cubicBezTo>
                    <a:cubicBezTo>
                      <a:pt x="17" y="485"/>
                      <a:pt x="29" y="488"/>
                      <a:pt x="51" y="489"/>
                    </a:cubicBezTo>
                    <a:cubicBezTo>
                      <a:pt x="73" y="490"/>
                      <a:pt x="120" y="493"/>
                      <a:pt x="144" y="489"/>
                    </a:cubicBezTo>
                    <a:cubicBezTo>
                      <a:pt x="168" y="485"/>
                      <a:pt x="184" y="486"/>
                      <a:pt x="198" y="465"/>
                    </a:cubicBezTo>
                    <a:cubicBezTo>
                      <a:pt x="212" y="444"/>
                      <a:pt x="221" y="416"/>
                      <a:pt x="228" y="360"/>
                    </a:cubicBezTo>
                    <a:cubicBezTo>
                      <a:pt x="235" y="304"/>
                      <a:pt x="240" y="185"/>
                      <a:pt x="243" y="129"/>
                    </a:cubicBezTo>
                    <a:cubicBezTo>
                      <a:pt x="246" y="73"/>
                      <a:pt x="245" y="0"/>
                      <a:pt x="249" y="21"/>
                    </a:cubicBezTo>
                    <a:cubicBezTo>
                      <a:pt x="253" y="42"/>
                      <a:pt x="260" y="197"/>
                      <a:pt x="264" y="255"/>
                    </a:cubicBezTo>
                    <a:cubicBezTo>
                      <a:pt x="268" y="313"/>
                      <a:pt x="268" y="335"/>
                      <a:pt x="276" y="372"/>
                    </a:cubicBezTo>
                    <a:cubicBezTo>
                      <a:pt x="284" y="409"/>
                      <a:pt x="280" y="459"/>
                      <a:pt x="312" y="480"/>
                    </a:cubicBezTo>
                    <a:cubicBezTo>
                      <a:pt x="344" y="501"/>
                      <a:pt x="387" y="496"/>
                      <a:pt x="471" y="501"/>
                    </a:cubicBezTo>
                    <a:cubicBezTo>
                      <a:pt x="555" y="506"/>
                      <a:pt x="687" y="509"/>
                      <a:pt x="819" y="513"/>
                    </a:cubicBezTo>
                  </a:path>
                </a:pathLst>
              </a:custGeom>
              <a:noFill/>
              <a:ln w="28575"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28697" name="Text Box 9">
              <a:extLst>
                <a:ext uri="{FF2B5EF4-FFF2-40B4-BE49-F238E27FC236}">
                  <a16:creationId xmlns:a16="http://schemas.microsoft.com/office/drawing/2014/main" id="{13BB786F-4EF2-C13E-6E13-B4C521C11C58}"/>
                </a:ext>
              </a:extLst>
            </p:cNvPr>
            <p:cNvSpPr txBox="1">
              <a:spLocks noChangeArrowheads="1"/>
            </p:cNvSpPr>
            <p:nvPr/>
          </p:nvSpPr>
          <p:spPr bwMode="auto">
            <a:xfrm>
              <a:off x="1554" y="2758"/>
              <a:ext cx="26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200">
                  <a:solidFill>
                    <a:srgbClr val="0000FF"/>
                  </a:solidFill>
                  <a:sym typeface="Symbol" panose="05050102010706020507" pitchFamily="18" charset="2"/>
                </a:rPr>
                <a:t>Diffraction angle (2)</a:t>
              </a:r>
              <a:r>
                <a:rPr lang="en-US" altLang="en-US" sz="2200">
                  <a:solidFill>
                    <a:srgbClr val="0000FF"/>
                  </a:solidFill>
                </a:rPr>
                <a:t>  </a:t>
              </a:r>
              <a:r>
                <a:rPr lang="en-US" altLang="en-US" sz="2200">
                  <a:solidFill>
                    <a:srgbClr val="0000FF"/>
                  </a:solidFill>
                  <a:cs typeface="Times New Roman" panose="02020603050405020304" pitchFamily="18" charset="0"/>
                </a:rPr>
                <a:t>→</a:t>
              </a:r>
            </a:p>
          </p:txBody>
        </p:sp>
        <p:sp>
          <p:nvSpPr>
            <p:cNvPr id="28698" name="Text Box 10">
              <a:extLst>
                <a:ext uri="{FF2B5EF4-FFF2-40B4-BE49-F238E27FC236}">
                  <a16:creationId xmlns:a16="http://schemas.microsoft.com/office/drawing/2014/main" id="{C89122C4-34B0-DBDC-B028-BBD703AA3A33}"/>
                </a:ext>
              </a:extLst>
            </p:cNvPr>
            <p:cNvSpPr txBox="1">
              <a:spLocks noChangeArrowheads="1"/>
            </p:cNvSpPr>
            <p:nvPr/>
          </p:nvSpPr>
          <p:spPr bwMode="auto">
            <a:xfrm rot="16200000">
              <a:off x="3" y="1570"/>
              <a:ext cx="1457"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200">
                  <a:solidFill>
                    <a:srgbClr val="0000FF"/>
                  </a:solidFill>
                  <a:sym typeface="Symbol" panose="05050102010706020507" pitchFamily="18" charset="2"/>
                </a:rPr>
                <a:t>Intensity</a:t>
              </a:r>
              <a:r>
                <a:rPr lang="en-US" altLang="en-US" sz="2200">
                  <a:solidFill>
                    <a:srgbClr val="0000FF"/>
                  </a:solidFill>
                </a:rPr>
                <a:t>  </a:t>
              </a:r>
              <a:r>
                <a:rPr lang="en-US" altLang="en-US" sz="2200">
                  <a:solidFill>
                    <a:srgbClr val="0000FF"/>
                  </a:solidFill>
                  <a:cs typeface="Times New Roman" panose="02020603050405020304" pitchFamily="18" charset="0"/>
                </a:rPr>
                <a:t>→</a:t>
              </a:r>
            </a:p>
          </p:txBody>
        </p:sp>
        <p:sp>
          <p:nvSpPr>
            <p:cNvPr id="28699" name="Text Box 11">
              <a:extLst>
                <a:ext uri="{FF2B5EF4-FFF2-40B4-BE49-F238E27FC236}">
                  <a16:creationId xmlns:a16="http://schemas.microsoft.com/office/drawing/2014/main" id="{B9AEE63D-42EA-1141-4A39-17CF921568CE}"/>
                </a:ext>
              </a:extLst>
            </p:cNvPr>
            <p:cNvSpPr txBox="1">
              <a:spLocks noChangeArrowheads="1"/>
            </p:cNvSpPr>
            <p:nvPr/>
          </p:nvSpPr>
          <p:spPr bwMode="auto">
            <a:xfrm>
              <a:off x="2380" y="2658"/>
              <a:ext cx="2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t>90</a:t>
              </a:r>
            </a:p>
          </p:txBody>
        </p:sp>
        <p:sp>
          <p:nvSpPr>
            <p:cNvPr id="28700" name="Text Box 12">
              <a:extLst>
                <a:ext uri="{FF2B5EF4-FFF2-40B4-BE49-F238E27FC236}">
                  <a16:creationId xmlns:a16="http://schemas.microsoft.com/office/drawing/2014/main" id="{E8ED8AA0-FCD8-8CCA-BC8E-E91233748890}"/>
                </a:ext>
              </a:extLst>
            </p:cNvPr>
            <p:cNvSpPr txBox="1">
              <a:spLocks noChangeArrowheads="1"/>
            </p:cNvSpPr>
            <p:nvPr/>
          </p:nvSpPr>
          <p:spPr bwMode="auto">
            <a:xfrm>
              <a:off x="3943" y="2669"/>
              <a:ext cx="34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t>180</a:t>
              </a:r>
            </a:p>
          </p:txBody>
        </p:sp>
        <p:sp>
          <p:nvSpPr>
            <p:cNvPr id="28701" name="Text Box 13">
              <a:extLst>
                <a:ext uri="{FF2B5EF4-FFF2-40B4-BE49-F238E27FC236}">
                  <a16:creationId xmlns:a16="http://schemas.microsoft.com/office/drawing/2014/main" id="{1CEDE7D6-1D1E-8C9B-5CF5-50A70A34A52B}"/>
                </a:ext>
              </a:extLst>
            </p:cNvPr>
            <p:cNvSpPr txBox="1">
              <a:spLocks noChangeArrowheads="1"/>
            </p:cNvSpPr>
            <p:nvPr/>
          </p:nvSpPr>
          <p:spPr bwMode="auto">
            <a:xfrm>
              <a:off x="808" y="2657"/>
              <a:ext cx="11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t>0</a:t>
              </a:r>
            </a:p>
          </p:txBody>
        </p:sp>
        <p:sp>
          <p:nvSpPr>
            <p:cNvPr id="28702" name="Text Box 16">
              <a:extLst>
                <a:ext uri="{FF2B5EF4-FFF2-40B4-BE49-F238E27FC236}">
                  <a16:creationId xmlns:a16="http://schemas.microsoft.com/office/drawing/2014/main" id="{182A2B43-F1F2-6814-BBCF-D63AF2652AE8}"/>
                </a:ext>
              </a:extLst>
            </p:cNvPr>
            <p:cNvSpPr txBox="1">
              <a:spLocks noChangeArrowheads="1"/>
            </p:cNvSpPr>
            <p:nvPr/>
          </p:nvSpPr>
          <p:spPr bwMode="auto">
            <a:xfrm>
              <a:off x="3351" y="1119"/>
              <a:ext cx="905" cy="347"/>
            </a:xfrm>
            <a:prstGeom prst="rect">
              <a:avLst/>
            </a:pr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tIns="0" bIns="9144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400">
                  <a:solidFill>
                    <a:schemeClr val="bg1"/>
                  </a:solidFill>
                </a:rPr>
                <a:t>Crystal</a:t>
              </a:r>
              <a:endParaRPr lang="en-US" altLang="en-US" sz="2400" baseline="-25000">
                <a:solidFill>
                  <a:schemeClr val="bg1"/>
                </a:solidFill>
                <a:cs typeface="Times New Roman" panose="02020603050405020304" pitchFamily="18" charset="0"/>
              </a:endParaRPr>
            </a:p>
          </p:txBody>
        </p:sp>
      </p:grpSp>
      <p:grpSp>
        <p:nvGrpSpPr>
          <p:cNvPr id="28675" name="Group 42">
            <a:extLst>
              <a:ext uri="{FF2B5EF4-FFF2-40B4-BE49-F238E27FC236}">
                <a16:creationId xmlns:a16="http://schemas.microsoft.com/office/drawing/2014/main" id="{9B88F14E-B783-807D-E7D9-042A3023AEA1}"/>
              </a:ext>
            </a:extLst>
          </p:cNvPr>
          <p:cNvGrpSpPr>
            <a:grpSpLocks/>
          </p:cNvGrpSpPr>
          <p:nvPr/>
        </p:nvGrpSpPr>
        <p:grpSpPr bwMode="auto">
          <a:xfrm>
            <a:off x="3622229" y="3692910"/>
            <a:ext cx="4845051" cy="3078163"/>
            <a:chOff x="166" y="2197"/>
            <a:chExt cx="3052" cy="1939"/>
          </a:xfrm>
        </p:grpSpPr>
        <p:grpSp>
          <p:nvGrpSpPr>
            <p:cNvPr id="28687" name="Group 20">
              <a:extLst>
                <a:ext uri="{FF2B5EF4-FFF2-40B4-BE49-F238E27FC236}">
                  <a16:creationId xmlns:a16="http://schemas.microsoft.com/office/drawing/2014/main" id="{507E7C97-F949-3D4B-EE27-657B105F64C0}"/>
                </a:ext>
              </a:extLst>
            </p:cNvPr>
            <p:cNvGrpSpPr>
              <a:grpSpLocks/>
            </p:cNvGrpSpPr>
            <p:nvPr/>
          </p:nvGrpSpPr>
          <p:grpSpPr bwMode="auto">
            <a:xfrm>
              <a:off x="199" y="2487"/>
              <a:ext cx="2788" cy="1433"/>
              <a:chOff x="880" y="4065"/>
              <a:chExt cx="4358" cy="2449"/>
            </a:xfrm>
          </p:grpSpPr>
          <p:sp>
            <p:nvSpPr>
              <p:cNvPr id="28694" name="Rectangle 21">
                <a:extLst>
                  <a:ext uri="{FF2B5EF4-FFF2-40B4-BE49-F238E27FC236}">
                    <a16:creationId xmlns:a16="http://schemas.microsoft.com/office/drawing/2014/main" id="{223F1F74-6B11-2F81-2F1B-56A24ECF9BA0}"/>
                  </a:ext>
                </a:extLst>
              </p:cNvPr>
              <p:cNvSpPr>
                <a:spLocks noChangeArrowheads="1"/>
              </p:cNvSpPr>
              <p:nvPr/>
            </p:nvSpPr>
            <p:spPr bwMode="auto">
              <a:xfrm>
                <a:off x="884" y="4065"/>
                <a:ext cx="4354" cy="2449"/>
              </a:xfrm>
              <a:prstGeom prst="rect">
                <a:avLst/>
              </a:prstGeom>
              <a:solidFill>
                <a:srgbClr val="FFFFFF">
                  <a:alpha val="69019"/>
                </a:srgbClr>
              </a:solidFill>
              <a:ln w="19050">
                <a:solidFill>
                  <a:schemeClr val="tx1"/>
                </a:solidFill>
                <a:miter lim="800000"/>
                <a:headEnd/>
                <a:tailEnd/>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US" altLang="en-US"/>
              </a:p>
            </p:txBody>
          </p:sp>
          <p:sp>
            <p:nvSpPr>
              <p:cNvPr id="28695" name="Freeform 22">
                <a:extLst>
                  <a:ext uri="{FF2B5EF4-FFF2-40B4-BE49-F238E27FC236}">
                    <a16:creationId xmlns:a16="http://schemas.microsoft.com/office/drawing/2014/main" id="{18273C96-1DDB-B7F9-9094-59096C5C41F1}"/>
                  </a:ext>
                </a:extLst>
              </p:cNvPr>
              <p:cNvSpPr>
                <a:spLocks/>
              </p:cNvSpPr>
              <p:nvPr/>
            </p:nvSpPr>
            <p:spPr bwMode="auto">
              <a:xfrm>
                <a:off x="880" y="4478"/>
                <a:ext cx="4353" cy="1896"/>
              </a:xfrm>
              <a:custGeom>
                <a:avLst/>
                <a:gdLst>
                  <a:gd name="T0" fmla="*/ 0 w 4353"/>
                  <a:gd name="T1" fmla="*/ 1706 h 1896"/>
                  <a:gd name="T2" fmla="*/ 218 w 4353"/>
                  <a:gd name="T3" fmla="*/ 1575 h 1896"/>
                  <a:gd name="T4" fmla="*/ 424 w 4353"/>
                  <a:gd name="T5" fmla="*/ 1255 h 1896"/>
                  <a:gd name="T6" fmla="*/ 582 w 4353"/>
                  <a:gd name="T7" fmla="*/ 706 h 1896"/>
                  <a:gd name="T8" fmla="*/ 739 w 4353"/>
                  <a:gd name="T9" fmla="*/ 157 h 1896"/>
                  <a:gd name="T10" fmla="*/ 859 w 4353"/>
                  <a:gd name="T11" fmla="*/ 16 h 1896"/>
                  <a:gd name="T12" fmla="*/ 995 w 4353"/>
                  <a:gd name="T13" fmla="*/ 59 h 1896"/>
                  <a:gd name="T14" fmla="*/ 1136 w 4353"/>
                  <a:gd name="T15" fmla="*/ 358 h 1896"/>
                  <a:gd name="T16" fmla="*/ 1321 w 4353"/>
                  <a:gd name="T17" fmla="*/ 842 h 1896"/>
                  <a:gd name="T18" fmla="*/ 1565 w 4353"/>
                  <a:gd name="T19" fmla="*/ 1260 h 1896"/>
                  <a:gd name="T20" fmla="*/ 1984 w 4353"/>
                  <a:gd name="T21" fmla="*/ 1494 h 1896"/>
                  <a:gd name="T22" fmla="*/ 2869 w 4353"/>
                  <a:gd name="T23" fmla="*/ 1722 h 1896"/>
                  <a:gd name="T24" fmla="*/ 3875 w 4353"/>
                  <a:gd name="T25" fmla="*/ 1847 h 1896"/>
                  <a:gd name="T26" fmla="*/ 4353 w 4353"/>
                  <a:gd name="T27" fmla="*/ 1896 h 18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53"/>
                  <a:gd name="T43" fmla="*/ 0 h 1896"/>
                  <a:gd name="T44" fmla="*/ 4353 w 4353"/>
                  <a:gd name="T45" fmla="*/ 1896 h 18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53" h="1896">
                    <a:moveTo>
                      <a:pt x="0" y="1706"/>
                    </a:moveTo>
                    <a:cubicBezTo>
                      <a:pt x="74" y="1678"/>
                      <a:pt x="148" y="1650"/>
                      <a:pt x="218" y="1575"/>
                    </a:cubicBezTo>
                    <a:cubicBezTo>
                      <a:pt x="288" y="1500"/>
                      <a:pt x="363" y="1400"/>
                      <a:pt x="424" y="1255"/>
                    </a:cubicBezTo>
                    <a:cubicBezTo>
                      <a:pt x="485" y="1110"/>
                      <a:pt x="530" y="889"/>
                      <a:pt x="582" y="706"/>
                    </a:cubicBezTo>
                    <a:cubicBezTo>
                      <a:pt x="634" y="523"/>
                      <a:pt x="693" y="272"/>
                      <a:pt x="739" y="157"/>
                    </a:cubicBezTo>
                    <a:cubicBezTo>
                      <a:pt x="785" y="42"/>
                      <a:pt x="816" y="32"/>
                      <a:pt x="859" y="16"/>
                    </a:cubicBezTo>
                    <a:cubicBezTo>
                      <a:pt x="902" y="0"/>
                      <a:pt x="949" y="2"/>
                      <a:pt x="995" y="59"/>
                    </a:cubicBezTo>
                    <a:cubicBezTo>
                      <a:pt x="1041" y="116"/>
                      <a:pt x="1082" y="228"/>
                      <a:pt x="1136" y="358"/>
                    </a:cubicBezTo>
                    <a:cubicBezTo>
                      <a:pt x="1190" y="488"/>
                      <a:pt x="1250" y="692"/>
                      <a:pt x="1321" y="842"/>
                    </a:cubicBezTo>
                    <a:cubicBezTo>
                      <a:pt x="1392" y="992"/>
                      <a:pt x="1454" y="1151"/>
                      <a:pt x="1565" y="1260"/>
                    </a:cubicBezTo>
                    <a:cubicBezTo>
                      <a:pt x="1676" y="1369"/>
                      <a:pt x="1767" y="1417"/>
                      <a:pt x="1984" y="1494"/>
                    </a:cubicBezTo>
                    <a:cubicBezTo>
                      <a:pt x="2201" y="1571"/>
                      <a:pt x="2554" y="1663"/>
                      <a:pt x="2869" y="1722"/>
                    </a:cubicBezTo>
                    <a:cubicBezTo>
                      <a:pt x="3184" y="1781"/>
                      <a:pt x="3628" y="1818"/>
                      <a:pt x="3875" y="1847"/>
                    </a:cubicBezTo>
                    <a:cubicBezTo>
                      <a:pt x="4122" y="1876"/>
                      <a:pt x="4237" y="1886"/>
                      <a:pt x="4353" y="1896"/>
                    </a:cubicBezTo>
                  </a:path>
                </a:pathLst>
              </a:custGeom>
              <a:noFill/>
              <a:ln w="28575" cmpd="sng">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28688" name="Text Box 23">
              <a:extLst>
                <a:ext uri="{FF2B5EF4-FFF2-40B4-BE49-F238E27FC236}">
                  <a16:creationId xmlns:a16="http://schemas.microsoft.com/office/drawing/2014/main" id="{AC4FAFD7-AE5A-D450-67FD-FE5A572F478B}"/>
                </a:ext>
              </a:extLst>
            </p:cNvPr>
            <p:cNvSpPr txBox="1">
              <a:spLocks noChangeArrowheads="1"/>
            </p:cNvSpPr>
            <p:nvPr/>
          </p:nvSpPr>
          <p:spPr bwMode="auto">
            <a:xfrm>
              <a:off x="1541" y="3934"/>
              <a:ext cx="20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t>90</a:t>
              </a:r>
            </a:p>
          </p:txBody>
        </p:sp>
        <p:sp>
          <p:nvSpPr>
            <p:cNvPr id="28689" name="Text Box 24">
              <a:extLst>
                <a:ext uri="{FF2B5EF4-FFF2-40B4-BE49-F238E27FC236}">
                  <a16:creationId xmlns:a16="http://schemas.microsoft.com/office/drawing/2014/main" id="{A7F1BFB5-F4A0-7195-C0DE-4625C158EE88}"/>
                </a:ext>
              </a:extLst>
            </p:cNvPr>
            <p:cNvSpPr txBox="1">
              <a:spLocks noChangeArrowheads="1"/>
            </p:cNvSpPr>
            <p:nvPr/>
          </p:nvSpPr>
          <p:spPr bwMode="auto">
            <a:xfrm>
              <a:off x="2909" y="3942"/>
              <a:ext cx="30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t>180</a:t>
              </a:r>
            </a:p>
          </p:txBody>
        </p:sp>
        <p:sp>
          <p:nvSpPr>
            <p:cNvPr id="28690" name="Text Box 25">
              <a:extLst>
                <a:ext uri="{FF2B5EF4-FFF2-40B4-BE49-F238E27FC236}">
                  <a16:creationId xmlns:a16="http://schemas.microsoft.com/office/drawing/2014/main" id="{39CDD343-3D1D-6805-E219-EF8E109E1DBD}"/>
                </a:ext>
              </a:extLst>
            </p:cNvPr>
            <p:cNvSpPr txBox="1">
              <a:spLocks noChangeArrowheads="1"/>
            </p:cNvSpPr>
            <p:nvPr/>
          </p:nvSpPr>
          <p:spPr bwMode="auto">
            <a:xfrm>
              <a:off x="166" y="3932"/>
              <a:ext cx="10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t>0</a:t>
              </a:r>
            </a:p>
          </p:txBody>
        </p:sp>
        <p:sp>
          <p:nvSpPr>
            <p:cNvPr id="28691" name="Text Box 26">
              <a:extLst>
                <a:ext uri="{FF2B5EF4-FFF2-40B4-BE49-F238E27FC236}">
                  <a16:creationId xmlns:a16="http://schemas.microsoft.com/office/drawing/2014/main" id="{AD163063-3F56-807F-C5BA-EFC9CF81AAF0}"/>
                </a:ext>
              </a:extLst>
            </p:cNvPr>
            <p:cNvSpPr txBox="1">
              <a:spLocks noChangeArrowheads="1"/>
            </p:cNvSpPr>
            <p:nvPr/>
          </p:nvSpPr>
          <p:spPr bwMode="auto">
            <a:xfrm>
              <a:off x="587" y="2197"/>
              <a:ext cx="231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200">
                  <a:solidFill>
                    <a:srgbClr val="0000FF"/>
                  </a:solidFill>
                  <a:sym typeface="Symbol" panose="05050102010706020507" pitchFamily="18" charset="2"/>
                </a:rPr>
                <a:t>Diffraction angle (2)</a:t>
              </a:r>
              <a:r>
                <a:rPr lang="en-US" altLang="en-US" sz="2200">
                  <a:solidFill>
                    <a:srgbClr val="0000FF"/>
                  </a:solidFill>
                </a:rPr>
                <a:t>  </a:t>
              </a:r>
              <a:r>
                <a:rPr lang="en-US" altLang="en-US" sz="2200">
                  <a:solidFill>
                    <a:srgbClr val="0000FF"/>
                  </a:solidFill>
                  <a:cs typeface="Times New Roman" panose="02020603050405020304" pitchFamily="18" charset="0"/>
                </a:rPr>
                <a:t>→</a:t>
              </a:r>
            </a:p>
          </p:txBody>
        </p:sp>
        <p:sp>
          <p:nvSpPr>
            <p:cNvPr id="28692" name="Text Box 27">
              <a:extLst>
                <a:ext uri="{FF2B5EF4-FFF2-40B4-BE49-F238E27FC236}">
                  <a16:creationId xmlns:a16="http://schemas.microsoft.com/office/drawing/2014/main" id="{B38CA164-117F-D67C-86A4-4F35309BE418}"/>
                </a:ext>
              </a:extLst>
            </p:cNvPr>
            <p:cNvSpPr txBox="1">
              <a:spLocks noChangeArrowheads="1"/>
            </p:cNvSpPr>
            <p:nvPr/>
          </p:nvSpPr>
          <p:spPr bwMode="auto">
            <a:xfrm rot="16200000">
              <a:off x="-259" y="2847"/>
              <a:ext cx="120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200">
                  <a:solidFill>
                    <a:srgbClr val="0000FF"/>
                  </a:solidFill>
                  <a:sym typeface="Symbol" panose="05050102010706020507" pitchFamily="18" charset="2"/>
                </a:rPr>
                <a:t>Intensity</a:t>
              </a:r>
              <a:r>
                <a:rPr lang="en-US" altLang="en-US" sz="2200">
                  <a:solidFill>
                    <a:srgbClr val="0000FF"/>
                  </a:solidFill>
                </a:rPr>
                <a:t>  </a:t>
              </a:r>
              <a:r>
                <a:rPr lang="en-US" altLang="en-US" sz="2200">
                  <a:solidFill>
                    <a:srgbClr val="0000FF"/>
                  </a:solidFill>
                  <a:cs typeface="Times New Roman" panose="02020603050405020304" pitchFamily="18" charset="0"/>
                </a:rPr>
                <a:t>→</a:t>
              </a:r>
            </a:p>
          </p:txBody>
        </p:sp>
        <p:sp>
          <p:nvSpPr>
            <p:cNvPr id="28693" name="Text Box 28">
              <a:extLst>
                <a:ext uri="{FF2B5EF4-FFF2-40B4-BE49-F238E27FC236}">
                  <a16:creationId xmlns:a16="http://schemas.microsoft.com/office/drawing/2014/main" id="{8B73D89E-FC8A-30F4-61A2-CC979F643B72}"/>
                </a:ext>
              </a:extLst>
            </p:cNvPr>
            <p:cNvSpPr txBox="1">
              <a:spLocks noChangeArrowheads="1"/>
            </p:cNvSpPr>
            <p:nvPr/>
          </p:nvSpPr>
          <p:spPr bwMode="auto">
            <a:xfrm>
              <a:off x="826" y="2525"/>
              <a:ext cx="2134" cy="250"/>
            </a:xfrm>
            <a:prstGeom prst="rect">
              <a:avLst/>
            </a:pr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tIns="0" bIns="9144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solidFill>
                    <a:schemeClr val="bg1"/>
                  </a:solidFill>
                </a:rPr>
                <a:t>Liquid / Amorphous solid</a:t>
              </a:r>
              <a:endParaRPr lang="en-US" altLang="en-US" sz="2000" baseline="-25000">
                <a:solidFill>
                  <a:schemeClr val="bg1"/>
                </a:solidFill>
                <a:cs typeface="Times New Roman" panose="02020603050405020304" pitchFamily="18" charset="0"/>
              </a:endParaRPr>
            </a:p>
          </p:txBody>
        </p:sp>
      </p:grpSp>
      <p:sp>
        <p:nvSpPr>
          <p:cNvPr id="28677" name="Text Box 45">
            <a:extLst>
              <a:ext uri="{FF2B5EF4-FFF2-40B4-BE49-F238E27FC236}">
                <a16:creationId xmlns:a16="http://schemas.microsoft.com/office/drawing/2014/main" id="{8D5F5D88-E358-5A3A-8AF3-F0627CEF571B}"/>
              </a:ext>
            </a:extLst>
          </p:cNvPr>
          <p:cNvSpPr txBox="1">
            <a:spLocks noChangeArrowheads="1"/>
          </p:cNvSpPr>
          <p:nvPr/>
        </p:nvSpPr>
        <p:spPr bwMode="auto">
          <a:xfrm>
            <a:off x="3496286" y="82121"/>
            <a:ext cx="5482719" cy="70788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n-US" altLang="en-US" sz="2000" dirty="0">
                <a:solidFill>
                  <a:schemeClr val="hlink"/>
                </a:solidFill>
              </a:rPr>
              <a:t>Schematic of difference between </a:t>
            </a:r>
            <a:br>
              <a:rPr lang="en-US" altLang="en-US" sz="2000" dirty="0">
                <a:solidFill>
                  <a:schemeClr val="hlink"/>
                </a:solidFill>
              </a:rPr>
            </a:br>
            <a:r>
              <a:rPr lang="en-US" altLang="en-US" sz="2000" dirty="0">
                <a:solidFill>
                  <a:schemeClr val="hlink"/>
                </a:solidFill>
              </a:rPr>
              <a:t>the diffraction patterns of various phases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AFEBB81-01EC-0639-BC0D-2572C59D884A}"/>
              </a:ext>
            </a:extLst>
          </p:cNvPr>
          <p:cNvSpPr>
            <a:spLocks noChangeArrowheads="1"/>
          </p:cNvSpPr>
          <p:nvPr/>
        </p:nvSpPr>
        <p:spPr bwMode="auto">
          <a:xfrm>
            <a:off x="1752600" y="153988"/>
            <a:ext cx="4267200" cy="400050"/>
          </a:xfrm>
          <a:prstGeom prst="rect">
            <a:avLst/>
          </a:prstGeom>
          <a:solidFill>
            <a:srgbClr val="CCFFFF"/>
          </a:solidFill>
          <a:ln w="9525">
            <a:solidFill>
              <a:srgbClr val="CC0000"/>
            </a:solidFill>
            <a:miter lim="800000"/>
            <a:headEnd/>
            <a:tailEnd/>
          </a:ln>
        </p:spPr>
        <p:txBody>
          <a:bodyPr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solidFill>
                  <a:srgbClr val="FF0066"/>
                </a:solidFill>
              </a:rPr>
              <a:t>Crystallite size and Strain </a:t>
            </a:r>
          </a:p>
        </p:txBody>
      </p:sp>
      <p:sp>
        <p:nvSpPr>
          <p:cNvPr id="29699" name="Text Box 3">
            <a:extLst>
              <a:ext uri="{FF2B5EF4-FFF2-40B4-BE49-F238E27FC236}">
                <a16:creationId xmlns:a16="http://schemas.microsoft.com/office/drawing/2014/main" id="{E9004615-4F33-209A-95DD-8FEF762686FA}"/>
              </a:ext>
            </a:extLst>
          </p:cNvPr>
          <p:cNvSpPr txBox="1">
            <a:spLocks noChangeArrowheads="1"/>
          </p:cNvSpPr>
          <p:nvPr/>
        </p:nvSpPr>
        <p:spPr bwMode="auto">
          <a:xfrm>
            <a:off x="1679576" y="730250"/>
            <a:ext cx="8899525" cy="3994150"/>
          </a:xfrm>
          <a:prstGeom prst="rect">
            <a:avLst/>
          </a:prstGeom>
          <a:solidFill>
            <a:schemeClr val="bg1"/>
          </a:solidFill>
          <a:ln w="6350" algn="ctr">
            <a:solidFill>
              <a:srgbClr val="CC3300"/>
            </a:solidFill>
            <a:miter lim="800000"/>
            <a:headEnd/>
            <a:tailEnd/>
          </a:ln>
        </p:spPr>
        <p:txBody>
          <a:bodyPr>
            <a:spAutoFit/>
          </a:bodyPr>
          <a:lstStyle>
            <a:lvl1pPr marL="268288" indent="-268288">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nSpc>
                <a:spcPct val="120000"/>
              </a:lnSpc>
              <a:spcAft>
                <a:spcPct val="40000"/>
              </a:spcAft>
              <a:buFont typeface="Wingdings" panose="05000000000000000000" pitchFamily="2" charset="2"/>
              <a:buChar char="§"/>
            </a:pPr>
            <a:r>
              <a:rPr lang="en-US" altLang="en-US" sz="2000">
                <a:solidFill>
                  <a:srgbClr val="0000FF"/>
                </a:solidFill>
                <a:sym typeface="Wingdings" panose="05000000000000000000" pitchFamily="2" charset="2"/>
              </a:rPr>
              <a:t>Bragg’s equation assumes:</a:t>
            </a:r>
            <a:br>
              <a:rPr lang="en-US" altLang="en-US" sz="2000">
                <a:solidFill>
                  <a:srgbClr val="0000FF"/>
                </a:solidFill>
                <a:sym typeface="Wingdings" panose="05000000000000000000" pitchFamily="2" charset="2"/>
              </a:rPr>
            </a:br>
            <a:r>
              <a:rPr lang="en-US" altLang="en-US" sz="2000">
                <a:solidFill>
                  <a:srgbClr val="CC0000"/>
                </a:solidFill>
                <a:sym typeface="Wingdings" panose="05000000000000000000" pitchFamily="2" charset="2"/>
              </a:rPr>
              <a:t> Crystal is perfect and infinite</a:t>
            </a:r>
            <a:br>
              <a:rPr lang="en-US" altLang="en-US" sz="2000">
                <a:solidFill>
                  <a:srgbClr val="CC0000"/>
                </a:solidFill>
                <a:sym typeface="Wingdings" panose="05000000000000000000" pitchFamily="2" charset="2"/>
              </a:rPr>
            </a:br>
            <a:r>
              <a:rPr lang="en-US" altLang="en-US" sz="2000">
                <a:solidFill>
                  <a:srgbClr val="CC0000"/>
                </a:solidFill>
                <a:sym typeface="Wingdings" panose="05000000000000000000" pitchFamily="2" charset="2"/>
              </a:rPr>
              <a:t> Incident beam is perfectly parallel and monochromatic</a:t>
            </a:r>
          </a:p>
          <a:p>
            <a:pPr>
              <a:lnSpc>
                <a:spcPct val="120000"/>
              </a:lnSpc>
              <a:spcAft>
                <a:spcPct val="40000"/>
              </a:spcAft>
              <a:buFont typeface="Wingdings" panose="05000000000000000000" pitchFamily="2" charset="2"/>
              <a:buChar char="§"/>
            </a:pPr>
            <a:r>
              <a:rPr lang="en-US" altLang="en-US" sz="2000">
                <a:solidFill>
                  <a:srgbClr val="0000FF"/>
                </a:solidFill>
                <a:sym typeface="Wingdings" panose="05000000000000000000" pitchFamily="2" charset="2"/>
              </a:rPr>
              <a:t>Actual experimental conditions are different from these leading various kinds of deviations from Bragg’s condition</a:t>
            </a:r>
            <a:br>
              <a:rPr lang="en-US" altLang="en-US" sz="2000">
                <a:solidFill>
                  <a:srgbClr val="0000FF"/>
                </a:solidFill>
                <a:sym typeface="Wingdings" panose="05000000000000000000" pitchFamily="2" charset="2"/>
              </a:rPr>
            </a:br>
            <a:r>
              <a:rPr lang="en-US" altLang="en-US" sz="2000">
                <a:solidFill>
                  <a:srgbClr val="CC0000"/>
                </a:solidFill>
                <a:sym typeface="Wingdings" panose="05000000000000000000" pitchFamily="2" charset="2"/>
              </a:rPr>
              <a:t> Peaks are not ‘</a:t>
            </a:r>
            <a:r>
              <a:rPr lang="en-US" altLang="en-US" sz="2000">
                <a:solidFill>
                  <a:srgbClr val="CC0000"/>
                </a:solidFill>
                <a:sym typeface="Symbol" panose="05050102010706020507" pitchFamily="18" charset="2"/>
              </a:rPr>
              <a:t>’ curves  Peaks are broadened</a:t>
            </a:r>
          </a:p>
          <a:p>
            <a:pPr>
              <a:lnSpc>
                <a:spcPct val="120000"/>
              </a:lnSpc>
              <a:spcAft>
                <a:spcPct val="40000"/>
              </a:spcAft>
              <a:buFont typeface="Wingdings" panose="05000000000000000000" pitchFamily="2" charset="2"/>
              <a:buChar char="§"/>
            </a:pPr>
            <a:r>
              <a:rPr lang="en-US" altLang="en-US" sz="2000">
                <a:solidFill>
                  <a:srgbClr val="0000FF"/>
                </a:solidFill>
                <a:sym typeface="Symbol" panose="05050102010706020507" pitchFamily="18" charset="2"/>
              </a:rPr>
              <a:t>There are also deviations from the assumptions involved in the generating powder patterns</a:t>
            </a:r>
            <a:br>
              <a:rPr lang="en-US" altLang="en-US" sz="2000">
                <a:solidFill>
                  <a:srgbClr val="0000FF"/>
                </a:solidFill>
                <a:sym typeface="Symbol" panose="05050102010706020507" pitchFamily="18" charset="2"/>
              </a:rPr>
            </a:br>
            <a:r>
              <a:rPr lang="en-US" altLang="en-US" sz="2000">
                <a:solidFill>
                  <a:srgbClr val="CC0000"/>
                </a:solidFill>
                <a:sym typeface="Wingdings" panose="05000000000000000000" pitchFamily="2" charset="2"/>
              </a:rPr>
              <a:t> Crystals may not be randomly oriented </a:t>
            </a:r>
            <a:r>
              <a:rPr lang="en-US" altLang="en-US" sz="2000" i="1">
                <a:solidFill>
                  <a:srgbClr val="CC0000"/>
                </a:solidFill>
                <a:sym typeface="Wingdings" panose="05000000000000000000" pitchFamily="2" charset="2"/>
              </a:rPr>
              <a:t>(textured sample) </a:t>
            </a:r>
            <a:r>
              <a:rPr lang="en-US" altLang="en-US" sz="2000" i="1">
                <a:solidFill>
                  <a:srgbClr val="CC0000"/>
                </a:solidFill>
                <a:sym typeface="Symbol" panose="05050102010706020507" pitchFamily="18" charset="2"/>
              </a:rPr>
              <a:t> </a:t>
            </a:r>
            <a:r>
              <a:rPr lang="en-US" altLang="en-US" sz="2000">
                <a:solidFill>
                  <a:srgbClr val="CC0000"/>
                </a:solidFill>
                <a:sym typeface="Wingdings" panose="05000000000000000000" pitchFamily="2" charset="2"/>
              </a:rPr>
              <a:t>Peak intensities are altered</a:t>
            </a:r>
          </a:p>
        </p:txBody>
      </p:sp>
      <p:sp>
        <p:nvSpPr>
          <p:cNvPr id="29700" name="Text Box 4">
            <a:extLst>
              <a:ext uri="{FF2B5EF4-FFF2-40B4-BE49-F238E27FC236}">
                <a16:creationId xmlns:a16="http://schemas.microsoft.com/office/drawing/2014/main" id="{FBA389EB-C002-5F04-60AB-CF75FDC94DC0}"/>
              </a:ext>
            </a:extLst>
          </p:cNvPr>
          <p:cNvSpPr txBox="1">
            <a:spLocks noChangeArrowheads="1"/>
          </p:cNvSpPr>
          <p:nvPr/>
        </p:nvSpPr>
        <p:spPr bwMode="auto">
          <a:xfrm>
            <a:off x="1654176" y="4857751"/>
            <a:ext cx="8899525" cy="1532151"/>
          </a:xfrm>
          <a:prstGeom prst="rect">
            <a:avLst/>
          </a:prstGeom>
          <a:solidFill>
            <a:schemeClr val="bg1"/>
          </a:solidFill>
          <a:ln w="6350" algn="ctr">
            <a:solidFill>
              <a:srgbClr val="CC3300"/>
            </a:solidFill>
            <a:miter lim="800000"/>
            <a:headEnd/>
            <a:tailEnd/>
          </a:ln>
        </p:spPr>
        <p:txBody>
          <a:bodyPr>
            <a:spAutoFit/>
          </a:bodyPr>
          <a:lstStyle>
            <a:lvl1pPr marL="268288" indent="-268288">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nSpc>
                <a:spcPct val="120000"/>
              </a:lnSpc>
              <a:spcAft>
                <a:spcPct val="40000"/>
              </a:spcAft>
              <a:buFont typeface="Wingdings" panose="05000000000000000000" pitchFamily="2" charset="2"/>
              <a:buChar char="§"/>
            </a:pPr>
            <a:r>
              <a:rPr lang="en-US" altLang="en-US" sz="2000">
                <a:solidFill>
                  <a:srgbClr val="0000FF"/>
                </a:solidFill>
                <a:sym typeface="Wingdings" panose="05000000000000000000" pitchFamily="2" charset="2"/>
              </a:rPr>
              <a:t>In a powder sample if the crystallite size &lt; 0.5 </a:t>
            </a:r>
            <a:r>
              <a:rPr lang="en-US" altLang="en-US" sz="2000">
                <a:solidFill>
                  <a:srgbClr val="0000FF"/>
                </a:solidFill>
                <a:sym typeface="Symbol" panose="05050102010706020507" pitchFamily="18" charset="2"/>
              </a:rPr>
              <a:t>m</a:t>
            </a:r>
            <a:br>
              <a:rPr lang="en-US" altLang="en-US" sz="2000">
                <a:solidFill>
                  <a:srgbClr val="0000FF"/>
                </a:solidFill>
                <a:sym typeface="Symbol" panose="05050102010706020507" pitchFamily="18" charset="2"/>
              </a:rPr>
            </a:br>
            <a:r>
              <a:rPr lang="en-US" altLang="en-US" sz="2000">
                <a:solidFill>
                  <a:srgbClr val="CC0000"/>
                </a:solidFill>
                <a:sym typeface="Wingdings" panose="05000000000000000000" pitchFamily="2" charset="2"/>
              </a:rPr>
              <a:t> there are insufficient number of planes to build up a sharp diffraction pattern</a:t>
            </a:r>
            <a:br>
              <a:rPr lang="en-US" altLang="en-US" sz="2000">
                <a:solidFill>
                  <a:srgbClr val="0000FF"/>
                </a:solidFill>
                <a:sym typeface="Wingdings" panose="05000000000000000000" pitchFamily="2" charset="2"/>
              </a:rPr>
            </a:br>
            <a:r>
              <a:rPr lang="en-US" altLang="en-US" sz="2000">
                <a:solidFill>
                  <a:srgbClr val="008000"/>
                </a:solidFill>
                <a:sym typeface="Symbol" panose="05050102010706020507" pitchFamily="18" charset="2"/>
              </a:rPr>
              <a:t> </a:t>
            </a:r>
            <a:r>
              <a:rPr lang="en-US" altLang="en-US" sz="2000" i="1">
                <a:solidFill>
                  <a:srgbClr val="008000"/>
                </a:solidFill>
                <a:sym typeface="Symbol" panose="05050102010706020507" pitchFamily="18" charset="2"/>
              </a:rPr>
              <a:t>peaks are broadened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2982F285-BC7E-3E3E-6DF4-59507D4C562C}"/>
              </a:ext>
            </a:extLst>
          </p:cNvPr>
          <p:cNvSpPr>
            <a:spLocks noChangeArrowheads="1"/>
          </p:cNvSpPr>
          <p:nvPr/>
        </p:nvSpPr>
        <p:spPr bwMode="auto">
          <a:xfrm>
            <a:off x="2233613" y="944564"/>
            <a:ext cx="1517650" cy="3397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a:solidFill>
                  <a:srgbClr val="FF0066"/>
                </a:solidFill>
              </a:rPr>
              <a:t>Instrumental</a:t>
            </a:r>
          </a:p>
        </p:txBody>
      </p:sp>
      <p:sp>
        <p:nvSpPr>
          <p:cNvPr id="2052" name="Rectangle 3">
            <a:extLst>
              <a:ext uri="{FF2B5EF4-FFF2-40B4-BE49-F238E27FC236}">
                <a16:creationId xmlns:a16="http://schemas.microsoft.com/office/drawing/2014/main" id="{6D04162D-3853-8394-5FBE-AF6F8C5C0EA2}"/>
              </a:ext>
            </a:extLst>
          </p:cNvPr>
          <p:cNvSpPr>
            <a:spLocks noChangeArrowheads="1"/>
          </p:cNvSpPr>
          <p:nvPr/>
        </p:nvSpPr>
        <p:spPr bwMode="auto">
          <a:xfrm>
            <a:off x="2255838" y="2092326"/>
            <a:ext cx="1682750" cy="3397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a:solidFill>
                  <a:srgbClr val="FF0066"/>
                </a:solidFill>
              </a:rPr>
              <a:t>Crystallite size</a:t>
            </a:r>
          </a:p>
        </p:txBody>
      </p:sp>
      <p:sp>
        <p:nvSpPr>
          <p:cNvPr id="2053" name="Rectangle 4">
            <a:extLst>
              <a:ext uri="{FF2B5EF4-FFF2-40B4-BE49-F238E27FC236}">
                <a16:creationId xmlns:a16="http://schemas.microsoft.com/office/drawing/2014/main" id="{325462FA-BF34-31D3-CA1C-E9608448C242}"/>
              </a:ext>
            </a:extLst>
          </p:cNvPr>
          <p:cNvSpPr>
            <a:spLocks noChangeArrowheads="1"/>
          </p:cNvSpPr>
          <p:nvPr/>
        </p:nvSpPr>
        <p:spPr bwMode="auto">
          <a:xfrm>
            <a:off x="2238375" y="3062289"/>
            <a:ext cx="800100" cy="3397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a:solidFill>
                  <a:srgbClr val="FF0066"/>
                </a:solidFill>
              </a:rPr>
              <a:t>Strain</a:t>
            </a:r>
          </a:p>
        </p:txBody>
      </p:sp>
      <p:sp>
        <p:nvSpPr>
          <p:cNvPr id="2054" name="Rectangle 5">
            <a:extLst>
              <a:ext uri="{FF2B5EF4-FFF2-40B4-BE49-F238E27FC236}">
                <a16:creationId xmlns:a16="http://schemas.microsoft.com/office/drawing/2014/main" id="{1FECAD1B-8F05-00E0-B675-1B7456F09883}"/>
              </a:ext>
            </a:extLst>
          </p:cNvPr>
          <p:cNvSpPr>
            <a:spLocks noChangeArrowheads="1"/>
          </p:cNvSpPr>
          <p:nvPr/>
        </p:nvSpPr>
        <p:spPr bwMode="auto">
          <a:xfrm>
            <a:off x="2235200" y="4043364"/>
            <a:ext cx="1606550" cy="3397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a:solidFill>
                  <a:srgbClr val="FF0066"/>
                </a:solidFill>
              </a:rPr>
              <a:t>Stacking fault</a:t>
            </a:r>
          </a:p>
        </p:txBody>
      </p:sp>
      <p:sp>
        <p:nvSpPr>
          <p:cNvPr id="2055" name="Text Box 6">
            <a:extLst>
              <a:ext uri="{FF2B5EF4-FFF2-40B4-BE49-F238E27FC236}">
                <a16:creationId xmlns:a16="http://schemas.microsoft.com/office/drawing/2014/main" id="{D3581315-37E6-9079-5860-92E38B860972}"/>
              </a:ext>
            </a:extLst>
          </p:cNvPr>
          <p:cNvSpPr txBox="1">
            <a:spLocks noChangeArrowheads="1"/>
          </p:cNvSpPr>
          <p:nvPr/>
        </p:nvSpPr>
        <p:spPr bwMode="auto">
          <a:xfrm>
            <a:off x="1830389" y="207964"/>
            <a:ext cx="2636837" cy="369887"/>
          </a:xfrm>
          <a:prstGeom prst="rect">
            <a:avLst/>
          </a:prstGeom>
          <a:solidFill>
            <a:srgbClr val="E5FFE5"/>
          </a:solidFill>
          <a:ln w="6350">
            <a:solidFill>
              <a:srgbClr val="CC66FF"/>
            </a:solidFill>
            <a:miter lim="800000"/>
            <a:headEnd/>
            <a:tailEnd/>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a:solidFill>
                  <a:srgbClr val="003300"/>
                </a:solidFill>
                <a:cs typeface="Times New Roman" panose="02020603050405020304" pitchFamily="18" charset="0"/>
                <a:sym typeface="Symbol" panose="05050102010706020507" pitchFamily="18" charset="2"/>
              </a:rPr>
              <a:t>XRD Line Broadening</a:t>
            </a:r>
          </a:p>
        </p:txBody>
      </p:sp>
      <p:sp>
        <p:nvSpPr>
          <p:cNvPr id="2056" name="Rectangle 7">
            <a:extLst>
              <a:ext uri="{FF2B5EF4-FFF2-40B4-BE49-F238E27FC236}">
                <a16:creationId xmlns:a16="http://schemas.microsoft.com/office/drawing/2014/main" id="{7874698B-F48B-C3BF-63CA-B189C09B93BF}"/>
              </a:ext>
            </a:extLst>
          </p:cNvPr>
          <p:cNvSpPr>
            <a:spLocks noChangeArrowheads="1"/>
          </p:cNvSpPr>
          <p:nvPr/>
        </p:nvSpPr>
        <p:spPr bwMode="auto">
          <a:xfrm>
            <a:off x="2238376" y="4705351"/>
            <a:ext cx="1577975" cy="3397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600">
                <a:solidFill>
                  <a:srgbClr val="FF0066"/>
                </a:solidFill>
              </a:rPr>
              <a:t>Other defects</a:t>
            </a:r>
          </a:p>
        </p:txBody>
      </p:sp>
      <p:cxnSp>
        <p:nvCxnSpPr>
          <p:cNvPr id="2057" name="AutoShape 8">
            <a:extLst>
              <a:ext uri="{FF2B5EF4-FFF2-40B4-BE49-F238E27FC236}">
                <a16:creationId xmlns:a16="http://schemas.microsoft.com/office/drawing/2014/main" id="{3536DD9E-68CF-00B6-96D8-FD8450D83892}"/>
              </a:ext>
            </a:extLst>
          </p:cNvPr>
          <p:cNvCxnSpPr>
            <a:cxnSpLocks noChangeShapeType="1"/>
            <a:stCxn id="2055" idx="1"/>
            <a:endCxn id="2052" idx="1"/>
          </p:cNvCxnSpPr>
          <p:nvPr/>
        </p:nvCxnSpPr>
        <p:spPr bwMode="auto">
          <a:xfrm rot="10800000" flipH="1" flipV="1">
            <a:off x="1830388" y="392114"/>
            <a:ext cx="425450" cy="1870075"/>
          </a:xfrm>
          <a:prstGeom prst="bentConnector3">
            <a:avLst>
              <a:gd name="adj1" fmla="val -53731"/>
            </a:avLst>
          </a:prstGeom>
          <a:noFill/>
          <a:ln w="9525">
            <a:solidFill>
              <a:srgbClr val="0066FF"/>
            </a:solidFill>
            <a:miter lim="800000"/>
            <a:headEnd/>
            <a:tailEnd type="triangle" w="med" len="med"/>
          </a:ln>
          <a:extLst>
            <a:ext uri="{909E8E84-426E-40DD-AFC4-6F175D3DCCD1}">
              <a14:hiddenFill xmlns:a14="http://schemas.microsoft.com/office/drawing/2010/main">
                <a:noFill/>
              </a14:hiddenFill>
            </a:ext>
          </a:extLst>
        </p:spPr>
      </p:cxnSp>
      <p:cxnSp>
        <p:nvCxnSpPr>
          <p:cNvPr id="2058" name="AutoShape 9">
            <a:extLst>
              <a:ext uri="{FF2B5EF4-FFF2-40B4-BE49-F238E27FC236}">
                <a16:creationId xmlns:a16="http://schemas.microsoft.com/office/drawing/2014/main" id="{99F1CA38-1EAC-76B8-7270-F6DE6E0B617D}"/>
              </a:ext>
            </a:extLst>
          </p:cNvPr>
          <p:cNvCxnSpPr>
            <a:cxnSpLocks noChangeShapeType="1"/>
            <a:stCxn id="2055" idx="1"/>
            <a:endCxn id="2053" idx="1"/>
          </p:cNvCxnSpPr>
          <p:nvPr/>
        </p:nvCxnSpPr>
        <p:spPr bwMode="auto">
          <a:xfrm rot="10800000" flipH="1" flipV="1">
            <a:off x="1830389" y="392114"/>
            <a:ext cx="407987" cy="2840037"/>
          </a:xfrm>
          <a:prstGeom prst="bentConnector3">
            <a:avLst>
              <a:gd name="adj1" fmla="val -56032"/>
            </a:avLst>
          </a:prstGeom>
          <a:noFill/>
          <a:ln w="9525">
            <a:solidFill>
              <a:srgbClr val="0066FF"/>
            </a:solidFill>
            <a:miter lim="800000"/>
            <a:headEnd/>
            <a:tailEnd type="triangle" w="med" len="med"/>
          </a:ln>
          <a:extLst>
            <a:ext uri="{909E8E84-426E-40DD-AFC4-6F175D3DCCD1}">
              <a14:hiddenFill xmlns:a14="http://schemas.microsoft.com/office/drawing/2010/main">
                <a:noFill/>
              </a14:hiddenFill>
            </a:ext>
          </a:extLst>
        </p:spPr>
      </p:cxnSp>
      <p:cxnSp>
        <p:nvCxnSpPr>
          <p:cNvPr id="2059" name="AutoShape 10">
            <a:extLst>
              <a:ext uri="{FF2B5EF4-FFF2-40B4-BE49-F238E27FC236}">
                <a16:creationId xmlns:a16="http://schemas.microsoft.com/office/drawing/2014/main" id="{08DC66B7-CDF9-B6D2-CA90-B5191909E417}"/>
              </a:ext>
            </a:extLst>
          </p:cNvPr>
          <p:cNvCxnSpPr>
            <a:cxnSpLocks noChangeShapeType="1"/>
            <a:stCxn id="2055" idx="1"/>
            <a:endCxn id="2051" idx="1"/>
          </p:cNvCxnSpPr>
          <p:nvPr/>
        </p:nvCxnSpPr>
        <p:spPr bwMode="auto">
          <a:xfrm rot="10800000" flipH="1" flipV="1">
            <a:off x="1830389" y="392113"/>
            <a:ext cx="403225" cy="722312"/>
          </a:xfrm>
          <a:prstGeom prst="bentConnector3">
            <a:avLst>
              <a:gd name="adj1" fmla="val -56694"/>
            </a:avLst>
          </a:prstGeom>
          <a:noFill/>
          <a:ln w="9525">
            <a:solidFill>
              <a:srgbClr val="0066FF"/>
            </a:solidFill>
            <a:miter lim="800000"/>
            <a:headEnd/>
            <a:tailEnd type="triangle" w="med" len="med"/>
          </a:ln>
          <a:extLst>
            <a:ext uri="{909E8E84-426E-40DD-AFC4-6F175D3DCCD1}">
              <a14:hiddenFill xmlns:a14="http://schemas.microsoft.com/office/drawing/2010/main">
                <a:noFill/>
              </a14:hiddenFill>
            </a:ext>
          </a:extLst>
        </p:spPr>
      </p:cxnSp>
      <p:cxnSp>
        <p:nvCxnSpPr>
          <p:cNvPr id="2060" name="AutoShape 11">
            <a:extLst>
              <a:ext uri="{FF2B5EF4-FFF2-40B4-BE49-F238E27FC236}">
                <a16:creationId xmlns:a16="http://schemas.microsoft.com/office/drawing/2014/main" id="{D56D6E29-E39C-2578-CEF0-81C480A26C04}"/>
              </a:ext>
            </a:extLst>
          </p:cNvPr>
          <p:cNvCxnSpPr>
            <a:cxnSpLocks noChangeShapeType="1"/>
            <a:stCxn id="2055" idx="1"/>
            <a:endCxn id="2056" idx="1"/>
          </p:cNvCxnSpPr>
          <p:nvPr/>
        </p:nvCxnSpPr>
        <p:spPr bwMode="auto">
          <a:xfrm rot="10800000" flipH="1" flipV="1">
            <a:off x="1830389" y="392113"/>
            <a:ext cx="407987" cy="4483100"/>
          </a:xfrm>
          <a:prstGeom prst="bentConnector3">
            <a:avLst>
              <a:gd name="adj1" fmla="val -56032"/>
            </a:avLst>
          </a:prstGeom>
          <a:noFill/>
          <a:ln w="9525">
            <a:solidFill>
              <a:srgbClr val="0066FF"/>
            </a:solidFill>
            <a:miter lim="800000"/>
            <a:headEnd/>
            <a:tailEnd type="triangle" w="med" len="med"/>
          </a:ln>
          <a:extLst>
            <a:ext uri="{909E8E84-426E-40DD-AFC4-6F175D3DCCD1}">
              <a14:hiddenFill xmlns:a14="http://schemas.microsoft.com/office/drawing/2010/main">
                <a:noFill/>
              </a14:hiddenFill>
            </a:ext>
          </a:extLst>
        </p:spPr>
      </p:cxnSp>
      <p:cxnSp>
        <p:nvCxnSpPr>
          <p:cNvPr id="2061" name="AutoShape 12">
            <a:extLst>
              <a:ext uri="{FF2B5EF4-FFF2-40B4-BE49-F238E27FC236}">
                <a16:creationId xmlns:a16="http://schemas.microsoft.com/office/drawing/2014/main" id="{B957BB88-A8C2-F301-F810-FF37E2218A7C}"/>
              </a:ext>
            </a:extLst>
          </p:cNvPr>
          <p:cNvCxnSpPr>
            <a:cxnSpLocks noChangeShapeType="1"/>
            <a:stCxn id="2055" idx="1"/>
            <a:endCxn id="2054" idx="1"/>
          </p:cNvCxnSpPr>
          <p:nvPr/>
        </p:nvCxnSpPr>
        <p:spPr bwMode="auto">
          <a:xfrm rot="10800000" flipH="1" flipV="1">
            <a:off x="1830388" y="392113"/>
            <a:ext cx="404812" cy="3821112"/>
          </a:xfrm>
          <a:prstGeom prst="bentConnector3">
            <a:avLst>
              <a:gd name="adj1" fmla="val -56472"/>
            </a:avLst>
          </a:prstGeom>
          <a:noFill/>
          <a:ln w="9525">
            <a:solidFill>
              <a:srgbClr val="0066FF"/>
            </a:solidFill>
            <a:miter lim="800000"/>
            <a:headEnd/>
            <a:tailEnd type="triangle" w="med" len="med"/>
          </a:ln>
          <a:extLst>
            <a:ext uri="{909E8E84-426E-40DD-AFC4-6F175D3DCCD1}">
              <a14:hiddenFill xmlns:a14="http://schemas.microsoft.com/office/drawing/2010/main">
                <a:noFill/>
              </a14:hiddenFill>
            </a:ext>
          </a:extLst>
        </p:spPr>
      </p:cxnSp>
      <p:sp>
        <p:nvSpPr>
          <p:cNvPr id="2062" name="Text Box 15">
            <a:extLst>
              <a:ext uri="{FF2B5EF4-FFF2-40B4-BE49-F238E27FC236}">
                <a16:creationId xmlns:a16="http://schemas.microsoft.com/office/drawing/2014/main" id="{5CD8B571-EC12-272E-78A1-D564583FE486}"/>
              </a:ext>
            </a:extLst>
          </p:cNvPr>
          <p:cNvSpPr txBox="1">
            <a:spLocks noChangeArrowheads="1"/>
          </p:cNvSpPr>
          <p:nvPr/>
        </p:nvSpPr>
        <p:spPr bwMode="auto">
          <a:xfrm>
            <a:off x="4105276" y="869950"/>
            <a:ext cx="577532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buFont typeface="Symbol" panose="05050102010706020507" pitchFamily="18" charset="2"/>
              <a:buChar char="·"/>
            </a:pPr>
            <a:r>
              <a:rPr lang="en-US" altLang="en-US" sz="1400"/>
              <a:t> Unresolved </a:t>
            </a:r>
            <a:r>
              <a:rPr lang="en-US" altLang="en-US" sz="1400">
                <a:sym typeface="Symbol" panose="05050102010706020507" pitchFamily="18" charset="2"/>
              </a:rPr>
              <a:t></a:t>
            </a:r>
            <a:r>
              <a:rPr lang="en-US" altLang="en-US" sz="1400" baseline="-25000">
                <a:sym typeface="Symbol" panose="05050102010706020507" pitchFamily="18" charset="2"/>
              </a:rPr>
              <a:t>1</a:t>
            </a:r>
            <a:r>
              <a:rPr lang="en-US" altLang="en-US" sz="1400">
                <a:sym typeface="Symbol" panose="05050102010706020507" pitchFamily="18" charset="2"/>
              </a:rPr>
              <a:t> , </a:t>
            </a:r>
            <a:r>
              <a:rPr lang="en-US" altLang="en-US" sz="1400" baseline="-25000">
                <a:sym typeface="Symbol" panose="05050102010706020507" pitchFamily="18" charset="2"/>
              </a:rPr>
              <a:t>2</a:t>
            </a:r>
            <a:r>
              <a:rPr lang="en-US" altLang="en-US" sz="1400">
                <a:sym typeface="Symbol" panose="05050102010706020507" pitchFamily="18" charset="2"/>
              </a:rPr>
              <a:t> peaks </a:t>
            </a:r>
            <a:br>
              <a:rPr lang="en-US" altLang="en-US" sz="1400">
                <a:sym typeface="Symbol" panose="05050102010706020507" pitchFamily="18" charset="2"/>
              </a:rPr>
            </a:br>
            <a:r>
              <a:rPr lang="en-US" altLang="en-US" sz="1400">
                <a:sym typeface="Symbol" panose="05050102010706020507" pitchFamily="18" charset="2"/>
              </a:rPr>
              <a:t> Non-monochromaticity of the source (finite width of  peak)</a:t>
            </a:r>
          </a:p>
          <a:p>
            <a:pPr>
              <a:buFont typeface="Symbol" panose="05050102010706020507" pitchFamily="18" charset="2"/>
              <a:buChar char="·"/>
            </a:pPr>
            <a:r>
              <a:rPr lang="en-US" altLang="en-US" sz="1400">
                <a:sym typeface="Symbol" panose="05050102010706020507" pitchFamily="18" charset="2"/>
              </a:rPr>
              <a:t> Imperfect focusing</a:t>
            </a:r>
          </a:p>
        </p:txBody>
      </p:sp>
      <p:sp>
        <p:nvSpPr>
          <p:cNvPr id="2063" name="Text Box 17">
            <a:extLst>
              <a:ext uri="{FF2B5EF4-FFF2-40B4-BE49-F238E27FC236}">
                <a16:creationId xmlns:a16="http://schemas.microsoft.com/office/drawing/2014/main" id="{410C0655-C1ED-AC8B-CD41-C08E7A126342}"/>
              </a:ext>
            </a:extLst>
          </p:cNvPr>
          <p:cNvSpPr txBox="1">
            <a:spLocks noChangeArrowheads="1"/>
          </p:cNvSpPr>
          <p:nvPr/>
        </p:nvSpPr>
        <p:spPr bwMode="auto">
          <a:xfrm>
            <a:off x="4105275" y="2057401"/>
            <a:ext cx="635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buFont typeface="Symbol" panose="05050102010706020507" pitchFamily="18" charset="2"/>
              <a:buChar char="·"/>
            </a:pPr>
            <a:r>
              <a:rPr lang="en-US" altLang="en-US" sz="1400"/>
              <a:t> In the vicinity of </a:t>
            </a:r>
            <a:r>
              <a:rPr lang="en-US" altLang="en-US" sz="1400">
                <a:sym typeface="Symbol" panose="05050102010706020507" pitchFamily="18" charset="2"/>
              </a:rPr>
              <a:t></a:t>
            </a:r>
            <a:r>
              <a:rPr lang="en-US" altLang="en-US" sz="1400" baseline="-25000">
                <a:sym typeface="Symbol" panose="05050102010706020507" pitchFamily="18" charset="2"/>
              </a:rPr>
              <a:t>B</a:t>
            </a:r>
            <a:r>
              <a:rPr lang="en-US" altLang="en-US" sz="1400">
                <a:sym typeface="Symbol" panose="05050102010706020507" pitchFamily="18" charset="2"/>
              </a:rPr>
              <a:t> the </a:t>
            </a:r>
            <a:r>
              <a:rPr lang="en-US" altLang="en-US" sz="1400">
                <a:cs typeface="Times New Roman" panose="02020603050405020304" pitchFamily="18" charset="0"/>
                <a:sym typeface="Symbol" panose="05050102010706020507" pitchFamily="18" charset="2"/>
              </a:rPr>
              <a:t>−ve of Bragg’s equation not being satisfied</a:t>
            </a:r>
          </a:p>
        </p:txBody>
      </p:sp>
      <p:sp>
        <p:nvSpPr>
          <p:cNvPr id="2064" name="Text Box 18">
            <a:extLst>
              <a:ext uri="{FF2B5EF4-FFF2-40B4-BE49-F238E27FC236}">
                <a16:creationId xmlns:a16="http://schemas.microsoft.com/office/drawing/2014/main" id="{F9C62B2C-01A8-F8AB-7353-0FFD4CF1E5BE}"/>
              </a:ext>
            </a:extLst>
          </p:cNvPr>
          <p:cNvSpPr txBox="1">
            <a:spLocks noChangeArrowheads="1"/>
          </p:cNvSpPr>
          <p:nvPr/>
        </p:nvSpPr>
        <p:spPr bwMode="auto">
          <a:xfrm>
            <a:off x="4105276" y="3094039"/>
            <a:ext cx="6410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buFont typeface="Symbol" panose="05050102010706020507" pitchFamily="18" charset="2"/>
              <a:buChar char="·"/>
            </a:pPr>
            <a:r>
              <a:rPr lang="en-US" altLang="en-US" sz="1400"/>
              <a:t>‘Residual Strain’ arising from dislocations, coherent precipitates etc. leading to broadening</a:t>
            </a:r>
            <a:endParaRPr lang="en-US" altLang="en-US" sz="1400">
              <a:cs typeface="Times New Roman" panose="02020603050405020304" pitchFamily="18" charset="0"/>
              <a:sym typeface="Symbol" panose="05050102010706020507" pitchFamily="18" charset="2"/>
            </a:endParaRPr>
          </a:p>
        </p:txBody>
      </p:sp>
      <p:sp>
        <p:nvSpPr>
          <p:cNvPr id="2065" name="Text Box 19">
            <a:extLst>
              <a:ext uri="{FF2B5EF4-FFF2-40B4-BE49-F238E27FC236}">
                <a16:creationId xmlns:a16="http://schemas.microsoft.com/office/drawing/2014/main" id="{B262AB82-249D-6D8E-5B9A-8E09B3C4C84E}"/>
              </a:ext>
            </a:extLst>
          </p:cNvPr>
          <p:cNvSpPr txBox="1">
            <a:spLocks noChangeArrowheads="1"/>
          </p:cNvSpPr>
          <p:nvPr/>
        </p:nvSpPr>
        <p:spPr bwMode="auto">
          <a:xfrm>
            <a:off x="4105276" y="4319589"/>
            <a:ext cx="6410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2563" indent="-182563">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buFont typeface="Symbol" panose="05050102010706020507" pitchFamily="18" charset="2"/>
              <a:buNone/>
            </a:pPr>
            <a:r>
              <a:rPr lang="en-US" altLang="en-US" sz="1400" i="1">
                <a:cs typeface="Times New Roman" panose="02020603050405020304" pitchFamily="18" charset="0"/>
                <a:sym typeface="Symbol" panose="05050102010706020507" pitchFamily="18" charset="2"/>
              </a:rPr>
              <a:t>In principle every defect contributes to some broadening</a:t>
            </a:r>
          </a:p>
        </p:txBody>
      </p:sp>
      <p:sp>
        <p:nvSpPr>
          <p:cNvPr id="2066" name="Text Box 20">
            <a:extLst>
              <a:ext uri="{FF2B5EF4-FFF2-40B4-BE49-F238E27FC236}">
                <a16:creationId xmlns:a16="http://schemas.microsoft.com/office/drawing/2014/main" id="{074716AE-23FF-25D0-F084-09C4CB3478AD}"/>
              </a:ext>
            </a:extLst>
          </p:cNvPr>
          <p:cNvSpPr txBox="1">
            <a:spLocks noChangeArrowheads="1"/>
          </p:cNvSpPr>
          <p:nvPr/>
        </p:nvSpPr>
        <p:spPr bwMode="auto">
          <a:xfrm>
            <a:off x="2700339" y="1293814"/>
            <a:ext cx="339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400"/>
              <a:t>B</a:t>
            </a:r>
            <a:r>
              <a:rPr lang="en-US" altLang="en-US" sz="1400" baseline="-25000"/>
              <a:t>i</a:t>
            </a:r>
            <a:endParaRPr lang="en-US" altLang="en-US" sz="1400"/>
          </a:p>
        </p:txBody>
      </p:sp>
      <p:sp>
        <p:nvSpPr>
          <p:cNvPr id="2067" name="Text Box 21">
            <a:extLst>
              <a:ext uri="{FF2B5EF4-FFF2-40B4-BE49-F238E27FC236}">
                <a16:creationId xmlns:a16="http://schemas.microsoft.com/office/drawing/2014/main" id="{FDCBAB19-4F56-3301-A2D7-242D731FB404}"/>
              </a:ext>
            </a:extLst>
          </p:cNvPr>
          <p:cNvSpPr txBox="1">
            <a:spLocks noChangeArrowheads="1"/>
          </p:cNvSpPr>
          <p:nvPr/>
        </p:nvSpPr>
        <p:spPr bwMode="auto">
          <a:xfrm>
            <a:off x="2713039" y="2347914"/>
            <a:ext cx="3698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400"/>
              <a:t>B</a:t>
            </a:r>
            <a:r>
              <a:rPr lang="en-US" altLang="en-US" sz="1400" baseline="-25000"/>
              <a:t>c</a:t>
            </a:r>
            <a:endParaRPr lang="en-US" altLang="en-US" sz="1400"/>
          </a:p>
        </p:txBody>
      </p:sp>
      <p:sp>
        <p:nvSpPr>
          <p:cNvPr id="2068" name="Text Box 22">
            <a:extLst>
              <a:ext uri="{FF2B5EF4-FFF2-40B4-BE49-F238E27FC236}">
                <a16:creationId xmlns:a16="http://schemas.microsoft.com/office/drawing/2014/main" id="{9AFA39E8-E862-1378-47D0-744259799A9A}"/>
              </a:ext>
            </a:extLst>
          </p:cNvPr>
          <p:cNvSpPr txBox="1">
            <a:spLocks noChangeArrowheads="1"/>
          </p:cNvSpPr>
          <p:nvPr/>
        </p:nvSpPr>
        <p:spPr bwMode="auto">
          <a:xfrm>
            <a:off x="2717800" y="3349626"/>
            <a:ext cx="369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1400"/>
              <a:t>B</a:t>
            </a:r>
            <a:r>
              <a:rPr lang="en-US" altLang="en-US" sz="1400" baseline="-25000"/>
              <a:t>s</a:t>
            </a:r>
            <a:endParaRPr lang="en-US" altLang="en-US" sz="1400"/>
          </a:p>
        </p:txBody>
      </p:sp>
      <p:graphicFrame>
        <p:nvGraphicFramePr>
          <p:cNvPr id="2050" name="Object 23">
            <a:extLst>
              <a:ext uri="{FF2B5EF4-FFF2-40B4-BE49-F238E27FC236}">
                <a16:creationId xmlns:a16="http://schemas.microsoft.com/office/drawing/2014/main" id="{22D919E7-424D-6FB9-2CE0-8BED5995ABF0}"/>
              </a:ext>
            </a:extLst>
          </p:cNvPr>
          <p:cNvGraphicFramePr>
            <a:graphicFrameLocks noChangeAspect="1"/>
          </p:cNvGraphicFramePr>
          <p:nvPr/>
        </p:nvGraphicFramePr>
        <p:xfrm>
          <a:off x="2300288" y="5726113"/>
          <a:ext cx="4425950" cy="457200"/>
        </p:xfrm>
        <a:graphic>
          <a:graphicData uri="http://schemas.openxmlformats.org/presentationml/2006/ole">
            <mc:AlternateContent xmlns:mc="http://schemas.openxmlformats.org/markup-compatibility/2006">
              <mc:Choice xmlns:v="urn:schemas-microsoft-com:vml" Requires="v">
                <p:oleObj name="Equation" r:id="rId2" imgW="2209680" imgH="228600" progId="Equation.3">
                  <p:embed/>
                </p:oleObj>
              </mc:Choice>
              <mc:Fallback>
                <p:oleObj name="Equation" r:id="rId2" imgW="2209680" imgH="228600" progId="Equation.3">
                  <p:embed/>
                  <p:pic>
                    <p:nvPicPr>
                      <p:cNvPr id="2050" name="Object 23">
                        <a:extLst>
                          <a:ext uri="{FF2B5EF4-FFF2-40B4-BE49-F238E27FC236}">
                            <a16:creationId xmlns:a16="http://schemas.microsoft.com/office/drawing/2014/main" id="{22D919E7-424D-6FB9-2CE0-8BED5995A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5726113"/>
                        <a:ext cx="4425950" cy="4572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D7911B6-65CD-A073-C809-D407E855E364}"/>
              </a:ext>
            </a:extLst>
          </p:cNvPr>
          <p:cNvSpPr>
            <a:spLocks noChangeArrowheads="1"/>
          </p:cNvSpPr>
          <p:nvPr/>
        </p:nvSpPr>
        <p:spPr bwMode="auto">
          <a:xfrm>
            <a:off x="2233613" y="914371"/>
            <a:ext cx="3884140" cy="40011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solidFill>
                  <a:srgbClr val="FF0066"/>
                </a:solidFill>
              </a:rPr>
              <a:t>Bravais lattice determination</a:t>
            </a:r>
          </a:p>
        </p:txBody>
      </p:sp>
      <p:sp>
        <p:nvSpPr>
          <p:cNvPr id="22531" name="Rectangle 3">
            <a:extLst>
              <a:ext uri="{FF2B5EF4-FFF2-40B4-BE49-F238E27FC236}">
                <a16:creationId xmlns:a16="http://schemas.microsoft.com/office/drawing/2014/main" id="{DD51D3D7-6DEC-714E-5DD9-8C33F0A54C4A}"/>
              </a:ext>
            </a:extLst>
          </p:cNvPr>
          <p:cNvSpPr>
            <a:spLocks noChangeArrowheads="1"/>
          </p:cNvSpPr>
          <p:nvPr/>
        </p:nvSpPr>
        <p:spPr bwMode="auto">
          <a:xfrm>
            <a:off x="2255839" y="1606521"/>
            <a:ext cx="4356001" cy="40011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solidFill>
                  <a:srgbClr val="FF0066"/>
                </a:solidFill>
              </a:rPr>
              <a:t>Lattice parameter determination</a:t>
            </a:r>
          </a:p>
        </p:txBody>
      </p:sp>
      <p:sp>
        <p:nvSpPr>
          <p:cNvPr id="22532" name="Rectangle 4">
            <a:extLst>
              <a:ext uri="{FF2B5EF4-FFF2-40B4-BE49-F238E27FC236}">
                <a16:creationId xmlns:a16="http://schemas.microsoft.com/office/drawing/2014/main" id="{38E2F899-1AC9-49BA-969F-5B5FD814E318}"/>
              </a:ext>
            </a:extLst>
          </p:cNvPr>
          <p:cNvSpPr>
            <a:spLocks noChangeArrowheads="1"/>
          </p:cNvSpPr>
          <p:nvPr/>
        </p:nvSpPr>
        <p:spPr bwMode="auto">
          <a:xfrm>
            <a:off x="2238375" y="2298671"/>
            <a:ext cx="6247544" cy="40011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solidFill>
                  <a:srgbClr val="FF0066"/>
                </a:solidFill>
              </a:rPr>
              <a:t>Determination of solvus line in phase diagrams</a:t>
            </a:r>
          </a:p>
        </p:txBody>
      </p:sp>
      <p:sp>
        <p:nvSpPr>
          <p:cNvPr id="22533" name="Rectangle 5">
            <a:extLst>
              <a:ext uri="{FF2B5EF4-FFF2-40B4-BE49-F238E27FC236}">
                <a16:creationId xmlns:a16="http://schemas.microsoft.com/office/drawing/2014/main" id="{98F0B9D2-FABF-5201-75D5-D7982698F186}"/>
              </a:ext>
            </a:extLst>
          </p:cNvPr>
          <p:cNvSpPr>
            <a:spLocks noChangeArrowheads="1"/>
          </p:cNvSpPr>
          <p:nvPr/>
        </p:nvSpPr>
        <p:spPr bwMode="auto">
          <a:xfrm>
            <a:off x="2235201" y="3013046"/>
            <a:ext cx="2403543" cy="40011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solidFill>
                  <a:srgbClr val="FF0066"/>
                </a:solidFill>
              </a:rPr>
              <a:t>Long range order</a:t>
            </a:r>
          </a:p>
        </p:txBody>
      </p:sp>
      <p:sp>
        <p:nvSpPr>
          <p:cNvPr id="22534" name="Text Box 6">
            <a:extLst>
              <a:ext uri="{FF2B5EF4-FFF2-40B4-BE49-F238E27FC236}">
                <a16:creationId xmlns:a16="http://schemas.microsoft.com/office/drawing/2014/main" id="{7A690B8E-188C-FFB8-FAB8-40CA866B01AA}"/>
              </a:ext>
            </a:extLst>
          </p:cNvPr>
          <p:cNvSpPr txBox="1">
            <a:spLocks noChangeArrowheads="1"/>
          </p:cNvSpPr>
          <p:nvPr/>
        </p:nvSpPr>
        <p:spPr bwMode="auto">
          <a:xfrm>
            <a:off x="1830389" y="207964"/>
            <a:ext cx="2962671" cy="430887"/>
          </a:xfrm>
          <a:prstGeom prst="rect">
            <a:avLst/>
          </a:prstGeom>
          <a:solidFill>
            <a:srgbClr val="E5FFE5"/>
          </a:solidFill>
          <a:ln w="6350">
            <a:solidFill>
              <a:srgbClr val="CC66FF"/>
            </a:solidFill>
            <a:miter lim="800000"/>
            <a:headEnd/>
            <a:tailEnd/>
          </a:ln>
        </p:spPr>
        <p:txBody>
          <a:bodyPr wrap="non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altLang="en-US" sz="2200">
                <a:solidFill>
                  <a:srgbClr val="003300"/>
                </a:solidFill>
                <a:cs typeface="Times New Roman" panose="02020603050405020304" pitchFamily="18" charset="0"/>
                <a:sym typeface="Symbol" panose="05050102010706020507" pitchFamily="18" charset="2"/>
              </a:rPr>
              <a:t>Applications of XRD</a:t>
            </a:r>
          </a:p>
        </p:txBody>
      </p:sp>
      <p:sp>
        <p:nvSpPr>
          <p:cNvPr id="22535" name="Rectangle 7">
            <a:extLst>
              <a:ext uri="{FF2B5EF4-FFF2-40B4-BE49-F238E27FC236}">
                <a16:creationId xmlns:a16="http://schemas.microsoft.com/office/drawing/2014/main" id="{F08B7EEC-9E60-F5C6-26A9-DB6F06A94195}"/>
              </a:ext>
            </a:extLst>
          </p:cNvPr>
          <p:cNvSpPr>
            <a:spLocks noChangeArrowheads="1"/>
          </p:cNvSpPr>
          <p:nvPr/>
        </p:nvSpPr>
        <p:spPr bwMode="auto">
          <a:xfrm>
            <a:off x="2238375" y="3675033"/>
            <a:ext cx="3569054" cy="40011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solidFill>
                  <a:srgbClr val="FF0066"/>
                </a:solidFill>
              </a:rPr>
              <a:t>Crystallite size and Strain </a:t>
            </a:r>
          </a:p>
        </p:txBody>
      </p:sp>
      <p:cxnSp>
        <p:nvCxnSpPr>
          <p:cNvPr id="22536" name="AutoShape 8">
            <a:extLst>
              <a:ext uri="{FF2B5EF4-FFF2-40B4-BE49-F238E27FC236}">
                <a16:creationId xmlns:a16="http://schemas.microsoft.com/office/drawing/2014/main" id="{922BD08A-23C7-1569-1323-EBE4C728BEF6}"/>
              </a:ext>
            </a:extLst>
          </p:cNvPr>
          <p:cNvCxnSpPr>
            <a:cxnSpLocks noChangeShapeType="1"/>
            <a:stCxn id="22534" idx="1"/>
            <a:endCxn id="22531" idx="1"/>
          </p:cNvCxnSpPr>
          <p:nvPr/>
        </p:nvCxnSpPr>
        <p:spPr bwMode="auto">
          <a:xfrm rot="10800000" flipH="1" flipV="1">
            <a:off x="1830388" y="423407"/>
            <a:ext cx="425450" cy="1383169"/>
          </a:xfrm>
          <a:prstGeom prst="bentConnector3">
            <a:avLst>
              <a:gd name="adj1" fmla="val -53731"/>
            </a:avLst>
          </a:prstGeom>
          <a:noFill/>
          <a:ln w="9525">
            <a:solidFill>
              <a:srgbClr val="0066FF"/>
            </a:solidFill>
            <a:miter lim="800000"/>
            <a:headEnd/>
            <a:tailEnd type="triangle" w="med" len="med"/>
          </a:ln>
          <a:extLst>
            <a:ext uri="{909E8E84-426E-40DD-AFC4-6F175D3DCCD1}">
              <a14:hiddenFill xmlns:a14="http://schemas.microsoft.com/office/drawing/2010/main">
                <a:noFill/>
              </a14:hiddenFill>
            </a:ext>
          </a:extLst>
        </p:spPr>
      </p:cxnSp>
      <p:cxnSp>
        <p:nvCxnSpPr>
          <p:cNvPr id="22537" name="AutoShape 9">
            <a:extLst>
              <a:ext uri="{FF2B5EF4-FFF2-40B4-BE49-F238E27FC236}">
                <a16:creationId xmlns:a16="http://schemas.microsoft.com/office/drawing/2014/main" id="{233C41AF-9392-DB18-5FFE-CBC298AEEABD}"/>
              </a:ext>
            </a:extLst>
          </p:cNvPr>
          <p:cNvCxnSpPr>
            <a:cxnSpLocks noChangeShapeType="1"/>
            <a:stCxn id="22534" idx="1"/>
            <a:endCxn id="22532" idx="1"/>
          </p:cNvCxnSpPr>
          <p:nvPr/>
        </p:nvCxnSpPr>
        <p:spPr bwMode="auto">
          <a:xfrm rot="10800000" flipH="1" flipV="1">
            <a:off x="1830388" y="423407"/>
            <a:ext cx="407987" cy="2075319"/>
          </a:xfrm>
          <a:prstGeom prst="bentConnector3">
            <a:avLst>
              <a:gd name="adj1" fmla="val -56031"/>
            </a:avLst>
          </a:prstGeom>
          <a:noFill/>
          <a:ln w="9525">
            <a:solidFill>
              <a:srgbClr val="0066FF"/>
            </a:solidFill>
            <a:miter lim="800000"/>
            <a:headEnd/>
            <a:tailEnd type="triangle" w="med" len="med"/>
          </a:ln>
          <a:extLst>
            <a:ext uri="{909E8E84-426E-40DD-AFC4-6F175D3DCCD1}">
              <a14:hiddenFill xmlns:a14="http://schemas.microsoft.com/office/drawing/2010/main">
                <a:noFill/>
              </a14:hiddenFill>
            </a:ext>
          </a:extLst>
        </p:spPr>
      </p:cxnSp>
      <p:cxnSp>
        <p:nvCxnSpPr>
          <p:cNvPr id="22538" name="AutoShape 10">
            <a:extLst>
              <a:ext uri="{FF2B5EF4-FFF2-40B4-BE49-F238E27FC236}">
                <a16:creationId xmlns:a16="http://schemas.microsoft.com/office/drawing/2014/main" id="{6A99088E-EA57-9F09-1D1D-64E253D040E4}"/>
              </a:ext>
            </a:extLst>
          </p:cNvPr>
          <p:cNvCxnSpPr>
            <a:cxnSpLocks noChangeShapeType="1"/>
            <a:stCxn id="22534" idx="1"/>
            <a:endCxn id="22530" idx="1"/>
          </p:cNvCxnSpPr>
          <p:nvPr/>
        </p:nvCxnSpPr>
        <p:spPr bwMode="auto">
          <a:xfrm rot="10800000" flipH="1" flipV="1">
            <a:off x="1830388" y="423407"/>
            <a:ext cx="403225" cy="691019"/>
          </a:xfrm>
          <a:prstGeom prst="bentConnector3">
            <a:avLst>
              <a:gd name="adj1" fmla="val -56693"/>
            </a:avLst>
          </a:prstGeom>
          <a:noFill/>
          <a:ln w="9525">
            <a:solidFill>
              <a:srgbClr val="0066FF"/>
            </a:solidFill>
            <a:miter lim="800000"/>
            <a:headEnd/>
            <a:tailEnd type="triangle" w="med" len="med"/>
          </a:ln>
          <a:extLst>
            <a:ext uri="{909E8E84-426E-40DD-AFC4-6F175D3DCCD1}">
              <a14:hiddenFill xmlns:a14="http://schemas.microsoft.com/office/drawing/2010/main">
                <a:noFill/>
              </a14:hiddenFill>
            </a:ext>
          </a:extLst>
        </p:spPr>
      </p:cxnSp>
      <p:cxnSp>
        <p:nvCxnSpPr>
          <p:cNvPr id="22539" name="AutoShape 11">
            <a:extLst>
              <a:ext uri="{FF2B5EF4-FFF2-40B4-BE49-F238E27FC236}">
                <a16:creationId xmlns:a16="http://schemas.microsoft.com/office/drawing/2014/main" id="{A69010CC-4B09-5677-8EC2-98EBE92C1086}"/>
              </a:ext>
            </a:extLst>
          </p:cNvPr>
          <p:cNvCxnSpPr>
            <a:cxnSpLocks noChangeShapeType="1"/>
            <a:stCxn id="22534" idx="1"/>
            <a:endCxn id="22535" idx="1"/>
          </p:cNvCxnSpPr>
          <p:nvPr/>
        </p:nvCxnSpPr>
        <p:spPr bwMode="auto">
          <a:xfrm rot="10800000" flipH="1" flipV="1">
            <a:off x="1830388" y="423407"/>
            <a:ext cx="407987" cy="3451681"/>
          </a:xfrm>
          <a:prstGeom prst="bentConnector3">
            <a:avLst>
              <a:gd name="adj1" fmla="val -56031"/>
            </a:avLst>
          </a:prstGeom>
          <a:noFill/>
          <a:ln w="9525">
            <a:solidFill>
              <a:srgbClr val="0066FF"/>
            </a:solidFill>
            <a:miter lim="800000"/>
            <a:headEnd/>
            <a:tailEnd type="triangle" w="med" len="med"/>
          </a:ln>
          <a:extLst>
            <a:ext uri="{909E8E84-426E-40DD-AFC4-6F175D3DCCD1}">
              <a14:hiddenFill xmlns:a14="http://schemas.microsoft.com/office/drawing/2010/main">
                <a:noFill/>
              </a14:hiddenFill>
            </a:ext>
          </a:extLst>
        </p:spPr>
      </p:cxnSp>
      <p:cxnSp>
        <p:nvCxnSpPr>
          <p:cNvPr id="22540" name="AutoShape 12">
            <a:extLst>
              <a:ext uri="{FF2B5EF4-FFF2-40B4-BE49-F238E27FC236}">
                <a16:creationId xmlns:a16="http://schemas.microsoft.com/office/drawing/2014/main" id="{8A9D1CFE-9F9A-B7A2-BC9A-E6DDD3872410}"/>
              </a:ext>
            </a:extLst>
          </p:cNvPr>
          <p:cNvCxnSpPr>
            <a:cxnSpLocks noChangeShapeType="1"/>
            <a:stCxn id="22534" idx="1"/>
            <a:endCxn id="22533" idx="1"/>
          </p:cNvCxnSpPr>
          <p:nvPr/>
        </p:nvCxnSpPr>
        <p:spPr bwMode="auto">
          <a:xfrm rot="10800000" flipH="1" flipV="1">
            <a:off x="1830388" y="423407"/>
            <a:ext cx="404812" cy="2789694"/>
          </a:xfrm>
          <a:prstGeom prst="bentConnector3">
            <a:avLst>
              <a:gd name="adj1" fmla="val -56471"/>
            </a:avLst>
          </a:prstGeom>
          <a:noFill/>
          <a:ln w="9525">
            <a:solidFill>
              <a:srgbClr val="0066FF"/>
            </a:solidFill>
            <a:miter lim="800000"/>
            <a:headEnd/>
            <a:tailEnd type="triangle" w="med" len="med"/>
          </a:ln>
          <a:extLst>
            <a:ext uri="{909E8E84-426E-40DD-AFC4-6F175D3DCCD1}">
              <a14:hiddenFill xmlns:a14="http://schemas.microsoft.com/office/drawing/2010/main">
                <a:noFill/>
              </a14:hiddenFill>
            </a:ext>
          </a:extLst>
        </p:spPr>
      </p:cxnSp>
      <p:sp>
        <p:nvSpPr>
          <p:cNvPr id="22541" name="Rectangle 13">
            <a:extLst>
              <a:ext uri="{FF2B5EF4-FFF2-40B4-BE49-F238E27FC236}">
                <a16:creationId xmlns:a16="http://schemas.microsoft.com/office/drawing/2014/main" id="{D72C9767-7AA7-B32A-7ED5-B0DFCDC89CE2}"/>
              </a:ext>
            </a:extLst>
          </p:cNvPr>
          <p:cNvSpPr>
            <a:spLocks noChangeArrowheads="1"/>
          </p:cNvSpPr>
          <p:nvPr/>
        </p:nvSpPr>
        <p:spPr bwMode="auto">
          <a:xfrm>
            <a:off x="2225675" y="4273520"/>
            <a:ext cx="3527248" cy="40011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sz="2000">
                <a:solidFill>
                  <a:srgbClr val="FF0066"/>
                </a:solidFill>
              </a:rPr>
              <a:t>Density  ( a</a:t>
            </a:r>
            <a:r>
              <a:rPr lang="en-US" altLang="en-US" sz="2000" baseline="30000">
                <a:solidFill>
                  <a:srgbClr val="FF0066"/>
                </a:solidFill>
              </a:rPr>
              <a:t>3</a:t>
            </a:r>
            <a:r>
              <a:rPr lang="en-US" altLang="en-US" sz="2000">
                <a:solidFill>
                  <a:srgbClr val="FF0066"/>
                </a:solidFill>
              </a:rPr>
              <a:t> = n M / N </a:t>
            </a:r>
            <a:r>
              <a:rPr lang="en-US" altLang="en-US" sz="2000">
                <a:solidFill>
                  <a:srgbClr val="FF0066"/>
                </a:solidFill>
                <a:latin typeface="Symbol" panose="05050102010706020507" pitchFamily="18" charset="2"/>
              </a:rPr>
              <a:t>r )</a:t>
            </a:r>
          </a:p>
        </p:txBody>
      </p:sp>
      <p:cxnSp>
        <p:nvCxnSpPr>
          <p:cNvPr id="22542" name="AutoShape 14">
            <a:extLst>
              <a:ext uri="{FF2B5EF4-FFF2-40B4-BE49-F238E27FC236}">
                <a16:creationId xmlns:a16="http://schemas.microsoft.com/office/drawing/2014/main" id="{6911CE85-B1DA-51BF-960E-DEFCB9890908}"/>
              </a:ext>
            </a:extLst>
          </p:cNvPr>
          <p:cNvCxnSpPr>
            <a:cxnSpLocks noChangeShapeType="1"/>
            <a:stCxn id="22534" idx="1"/>
            <a:endCxn id="22541" idx="1"/>
          </p:cNvCxnSpPr>
          <p:nvPr/>
        </p:nvCxnSpPr>
        <p:spPr bwMode="auto">
          <a:xfrm rot="10800000" flipH="1" flipV="1">
            <a:off x="1830388" y="423407"/>
            <a:ext cx="395287" cy="4050168"/>
          </a:xfrm>
          <a:prstGeom prst="bentConnector3">
            <a:avLst>
              <a:gd name="adj1" fmla="val -57831"/>
            </a:avLst>
          </a:prstGeom>
          <a:noFill/>
          <a:ln w="9525">
            <a:solidFill>
              <a:srgbClr val="0066FF"/>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Number Placeholder 2">
            <a:extLst>
              <a:ext uri="{FF2B5EF4-FFF2-40B4-BE49-F238E27FC236}">
                <a16:creationId xmlns:a16="http://schemas.microsoft.com/office/drawing/2014/main" id="{9FDF023C-6EC1-ED71-B7B9-3E247127EC8A}"/>
              </a:ext>
            </a:extLst>
          </p:cNvPr>
          <p:cNvSpPr>
            <a:spLocks noGrp="1"/>
          </p:cNvSpPr>
          <p:nvPr>
            <p:ph type="sldNum" sz="quarter" idx="12"/>
          </p:nvPr>
        </p:nvSpPr>
        <p:spPr bwMode="auto">
          <a:xfrm>
            <a:off x="11201400" y="632460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200" b="0" kern="1200">
                <a:solidFill>
                  <a:srgbClr val="045C75"/>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fld id="{8FAD2C6C-AA73-4654-A26B-400F791AD790}" type="slidenum">
              <a:rPr lang="en-US" altLang="en-US" smtClean="0"/>
              <a:pPr/>
              <a:t>27</a:t>
            </a:fld>
            <a:endParaRPr lang="en-US" altLang="en-US" dirty="0">
              <a:solidFill>
                <a:srgbClr val="045C75"/>
              </a:solidFill>
              <a:latin typeface="Times New Roman" panose="02020603050405020304" pitchFamily="18" charset="0"/>
            </a:endParaRPr>
          </a:p>
        </p:txBody>
      </p:sp>
      <p:sp>
        <p:nvSpPr>
          <p:cNvPr id="144387" name="Rectangle 1">
            <a:extLst>
              <a:ext uri="{FF2B5EF4-FFF2-40B4-BE49-F238E27FC236}">
                <a16:creationId xmlns:a16="http://schemas.microsoft.com/office/drawing/2014/main" id="{3021133B-7B22-7B52-48C9-0F1D18D490CD}"/>
              </a:ext>
            </a:extLst>
          </p:cNvPr>
          <p:cNvSpPr>
            <a:spLocks noChangeArrowheads="1"/>
          </p:cNvSpPr>
          <p:nvPr/>
        </p:nvSpPr>
        <p:spPr bwMode="auto">
          <a:xfrm>
            <a:off x="1524000" y="307698"/>
            <a:ext cx="91440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tabLst>
                <a:tab pos="3400425" algn="l"/>
              </a:tabLst>
              <a:defRPr>
                <a:solidFill>
                  <a:schemeClr val="tx1"/>
                </a:solidFill>
                <a:latin typeface="Constantia" panose="02030602050306030303" pitchFamily="18" charset="0"/>
              </a:defRPr>
            </a:lvl1pPr>
            <a:lvl2pPr marL="742950" indent="-285750">
              <a:tabLst>
                <a:tab pos="3400425" algn="l"/>
              </a:tabLst>
              <a:defRPr>
                <a:solidFill>
                  <a:schemeClr val="tx1"/>
                </a:solidFill>
                <a:latin typeface="Constantia" panose="02030602050306030303" pitchFamily="18" charset="0"/>
              </a:defRPr>
            </a:lvl2pPr>
            <a:lvl3pPr marL="1143000" indent="-228600">
              <a:tabLst>
                <a:tab pos="3400425" algn="l"/>
              </a:tabLst>
              <a:defRPr>
                <a:solidFill>
                  <a:schemeClr val="tx1"/>
                </a:solidFill>
                <a:latin typeface="Constantia" panose="02030602050306030303" pitchFamily="18" charset="0"/>
              </a:defRPr>
            </a:lvl3pPr>
            <a:lvl4pPr marL="1600200" indent="-228600">
              <a:tabLst>
                <a:tab pos="3400425" algn="l"/>
              </a:tabLst>
              <a:defRPr>
                <a:solidFill>
                  <a:schemeClr val="tx1"/>
                </a:solidFill>
                <a:latin typeface="Constantia" panose="02030602050306030303" pitchFamily="18" charset="0"/>
              </a:defRPr>
            </a:lvl4pPr>
            <a:lvl5pPr marL="2057400" indent="-228600">
              <a:tabLst>
                <a:tab pos="3400425" algn="l"/>
              </a:tabLst>
              <a:defRPr>
                <a:solidFill>
                  <a:schemeClr val="tx1"/>
                </a:solidFill>
                <a:latin typeface="Constantia" panose="02030602050306030303" pitchFamily="18" charset="0"/>
              </a:defRPr>
            </a:lvl5pPr>
            <a:lvl6pPr marL="2514600" indent="-228600" fontAlgn="base">
              <a:spcBef>
                <a:spcPct val="0"/>
              </a:spcBef>
              <a:spcAft>
                <a:spcPct val="0"/>
              </a:spcAft>
              <a:tabLst>
                <a:tab pos="3400425" algn="l"/>
              </a:tabLst>
              <a:defRPr>
                <a:solidFill>
                  <a:schemeClr val="tx1"/>
                </a:solidFill>
                <a:latin typeface="Constantia" panose="02030602050306030303" pitchFamily="18" charset="0"/>
              </a:defRPr>
            </a:lvl6pPr>
            <a:lvl7pPr marL="2971800" indent="-228600" fontAlgn="base">
              <a:spcBef>
                <a:spcPct val="0"/>
              </a:spcBef>
              <a:spcAft>
                <a:spcPct val="0"/>
              </a:spcAft>
              <a:tabLst>
                <a:tab pos="3400425" algn="l"/>
              </a:tabLst>
              <a:defRPr>
                <a:solidFill>
                  <a:schemeClr val="tx1"/>
                </a:solidFill>
                <a:latin typeface="Constantia" panose="02030602050306030303" pitchFamily="18" charset="0"/>
              </a:defRPr>
            </a:lvl7pPr>
            <a:lvl8pPr marL="3429000" indent="-228600" fontAlgn="base">
              <a:spcBef>
                <a:spcPct val="0"/>
              </a:spcBef>
              <a:spcAft>
                <a:spcPct val="0"/>
              </a:spcAft>
              <a:tabLst>
                <a:tab pos="3400425" algn="l"/>
              </a:tabLst>
              <a:defRPr>
                <a:solidFill>
                  <a:schemeClr val="tx1"/>
                </a:solidFill>
                <a:latin typeface="Constantia" panose="02030602050306030303" pitchFamily="18" charset="0"/>
              </a:defRPr>
            </a:lvl8pPr>
            <a:lvl9pPr marL="3886200" indent="-228600" fontAlgn="base">
              <a:spcBef>
                <a:spcPct val="0"/>
              </a:spcBef>
              <a:spcAft>
                <a:spcPct val="0"/>
              </a:spcAft>
              <a:tabLst>
                <a:tab pos="3400425" algn="l"/>
              </a:tabLst>
              <a:defRPr>
                <a:solidFill>
                  <a:schemeClr val="tx1"/>
                </a:solidFill>
                <a:latin typeface="Constantia" panose="02030602050306030303" pitchFamily="18" charset="0"/>
              </a:defRPr>
            </a:lvl9pPr>
          </a:lstStyle>
          <a:p>
            <a:r>
              <a:rPr lang="en-US" altLang="en-US" sz="4000" u="sng">
                <a:latin typeface="Times New Roman" panose="02020603050405020304" pitchFamily="18" charset="0"/>
                <a:cs typeface="Times New Roman" panose="02020603050405020304" pitchFamily="18" charset="0"/>
              </a:rPr>
              <a:t>Crystalline and Non-crystalline materials</a:t>
            </a:r>
            <a:endParaRPr lang="en-US" altLang="en-US" sz="4000">
              <a:latin typeface="Times New Roman" panose="02020603050405020304" pitchFamily="18" charset="0"/>
              <a:cs typeface="Times New Roman" panose="02020603050405020304" pitchFamily="18" charset="0"/>
            </a:endParaRPr>
          </a:p>
          <a:p>
            <a:pPr eaLnBrk="0" hangingPunct="0">
              <a:spcBef>
                <a:spcPts val="1200"/>
              </a:spcBef>
              <a:spcAft>
                <a:spcPts val="1800"/>
              </a:spcAft>
            </a:pPr>
            <a:r>
              <a:rPr lang="en-US" altLang="en-US" sz="3000">
                <a:latin typeface="Times New Roman" panose="02020603050405020304" pitchFamily="18" charset="0"/>
                <a:cs typeface="Times New Roman" panose="02020603050405020304" pitchFamily="18" charset="0"/>
              </a:rPr>
              <a:t>Single crystal: No grain boundary</a:t>
            </a:r>
          </a:p>
          <a:p>
            <a:pPr eaLnBrk="0" hangingPunct="0">
              <a:spcBef>
                <a:spcPts val="1200"/>
              </a:spcBef>
              <a:spcAft>
                <a:spcPts val="1800"/>
              </a:spcAft>
            </a:pPr>
            <a:r>
              <a:rPr lang="en-US" altLang="en-US" sz="3000">
                <a:latin typeface="Times New Roman" panose="02020603050405020304" pitchFamily="18" charset="0"/>
                <a:cs typeface="Times New Roman" panose="02020603050405020304" pitchFamily="18" charset="0"/>
              </a:rPr>
              <a:t>Polycrystalline: Several crystals </a:t>
            </a:r>
          </a:p>
          <a:p>
            <a:pPr eaLnBrk="0" hangingPunct="0">
              <a:spcBef>
                <a:spcPts val="1200"/>
              </a:spcBef>
              <a:spcAft>
                <a:spcPts val="1800"/>
              </a:spcAft>
            </a:pPr>
            <a:r>
              <a:rPr lang="en-US" altLang="en-US" sz="3000">
                <a:latin typeface="Times New Roman" panose="02020603050405020304" pitchFamily="18" charset="0"/>
                <a:cs typeface="Times New Roman" panose="02020603050405020304" pitchFamily="18" charset="0"/>
              </a:rPr>
              <a:t>Anisotropy: Directionality in properties</a:t>
            </a:r>
          </a:p>
          <a:p>
            <a:pPr eaLnBrk="0" hangingPunct="0">
              <a:spcBef>
                <a:spcPts val="1200"/>
              </a:spcBef>
              <a:spcAft>
                <a:spcPts val="1800"/>
              </a:spcAft>
            </a:pPr>
            <a:r>
              <a:rPr lang="en-US" altLang="en-US" sz="3000">
                <a:latin typeface="Times New Roman" panose="02020603050405020304" pitchFamily="18" charset="0"/>
                <a:cs typeface="Times New Roman" panose="02020603050405020304" pitchFamily="18" charset="0"/>
              </a:rPr>
              <a:t>Isotropy: No directionality </a:t>
            </a:r>
          </a:p>
          <a:p>
            <a:pPr eaLnBrk="0" hangingPunct="0"/>
            <a:endParaRPr lang="en-US" alt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Box 1">
            <a:extLst>
              <a:ext uri="{FF2B5EF4-FFF2-40B4-BE49-F238E27FC236}">
                <a16:creationId xmlns:a16="http://schemas.microsoft.com/office/drawing/2014/main" id="{CF2E8DCA-350C-1DE6-E392-CE398AE51563}"/>
              </a:ext>
            </a:extLst>
          </p:cNvPr>
          <p:cNvSpPr txBox="1">
            <a:spLocks noChangeArrowheads="1"/>
          </p:cNvSpPr>
          <p:nvPr/>
        </p:nvSpPr>
        <p:spPr bwMode="auto">
          <a:xfrm>
            <a:off x="1855788" y="762001"/>
            <a:ext cx="8507412" cy="585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eaLnBrk="1" hangingPunct="1">
              <a:lnSpc>
                <a:spcPct val="150000"/>
              </a:lnSpc>
              <a:buFontTx/>
              <a:buAutoNum type="arabicPeriod"/>
            </a:pPr>
            <a:r>
              <a:rPr lang="en-US" altLang="en-US"/>
              <a:t>An X-ray beam of wavelength 0.71 Å is diffracted by a cubic KCl crystal of density 1.99x10</a:t>
            </a:r>
            <a:r>
              <a:rPr lang="en-US" altLang="en-US" baseline="30000"/>
              <a:t>3</a:t>
            </a:r>
            <a:r>
              <a:rPr lang="en-US" altLang="en-US"/>
              <a:t> Kg/m</a:t>
            </a:r>
            <a:r>
              <a:rPr lang="en-US" altLang="en-US" baseline="30000"/>
              <a:t>3</a:t>
            </a:r>
            <a:r>
              <a:rPr lang="en-US" altLang="en-US"/>
              <a:t>. Calculate the interplanar spacing for (200) planes and the glancing angle for second order reflection from these planes. Mol. Wt. of KCl – 74.6 amu.</a:t>
            </a:r>
          </a:p>
          <a:p>
            <a:pPr algn="just" eaLnBrk="1" hangingPunct="1">
              <a:lnSpc>
                <a:spcPct val="150000"/>
              </a:lnSpc>
              <a:buFontTx/>
              <a:buAutoNum type="arabicPeriod"/>
            </a:pPr>
            <a:r>
              <a:rPr lang="en-US" altLang="en-US"/>
              <a:t>The Bragg’s angle for (220) reflection from nickel (FCC) is 38.2</a:t>
            </a:r>
            <a:r>
              <a:rPr lang="en-US" altLang="en-US" baseline="30000"/>
              <a:t>o</a:t>
            </a:r>
            <a:r>
              <a:rPr lang="en-US" altLang="en-US"/>
              <a:t> when x-rays of wavelength 1.54 Å are employed in a diffraction experiment. Determine the lattice parameter of nickel. </a:t>
            </a:r>
          </a:p>
          <a:p>
            <a:pPr algn="just" eaLnBrk="1" hangingPunct="1">
              <a:lnSpc>
                <a:spcPct val="150000"/>
              </a:lnSpc>
              <a:buFontTx/>
              <a:buAutoNum type="arabicPeriod"/>
            </a:pPr>
            <a:r>
              <a:rPr lang="en-GB" altLang="en-US"/>
              <a:t>Aluminium powder gives a diffraction pattern that yields the following eight largest d-spacings: 2.338, 2.024, 1.431, 1.221, 1.169, 1.0124, 0.9289 and 0.9055 </a:t>
            </a:r>
            <a:r>
              <a:rPr lang="en-US" altLang="en-US"/>
              <a:t>Å</a:t>
            </a:r>
            <a:r>
              <a:rPr lang="en-GB" altLang="en-US"/>
              <a:t>. Aluminium has a cubic close packed structure and its atomic weight is 26.98 and 𝜆 = 1.5405 </a:t>
            </a:r>
            <a:r>
              <a:rPr lang="en-US" altLang="en-US"/>
              <a:t>Å</a:t>
            </a:r>
            <a:r>
              <a:rPr lang="en-GB" altLang="en-US"/>
              <a:t>. What crystal system aluminium belongs to? Index the diffraction data.</a:t>
            </a:r>
            <a:endParaRPr lang="en-US" altLang="en-US"/>
          </a:p>
          <a:p>
            <a:pPr algn="just" eaLnBrk="1" hangingPunct="1">
              <a:lnSpc>
                <a:spcPct val="150000"/>
              </a:lnSpc>
              <a:buFontTx/>
              <a:buAutoNum type="arabicPeriod"/>
            </a:pPr>
            <a:r>
              <a:rPr lang="en-US" altLang="en-US"/>
              <a:t>The diffraction pattern of copper metal was measured with x-ray radiation of wavelength of 1.315Å. The first order Bragg diffraction peak was found at an angle 2θ of 50.5 degrees. Calculate the spacing between the diffracting planes in the copper metal. Index the peak.</a:t>
            </a:r>
          </a:p>
        </p:txBody>
      </p:sp>
      <p:sp>
        <p:nvSpPr>
          <p:cNvPr id="58371" name="TextBox 2">
            <a:extLst>
              <a:ext uri="{FF2B5EF4-FFF2-40B4-BE49-F238E27FC236}">
                <a16:creationId xmlns:a16="http://schemas.microsoft.com/office/drawing/2014/main" id="{E9FBB4A1-BDC4-A534-70C3-3A95AC9BA7A4}"/>
              </a:ext>
            </a:extLst>
          </p:cNvPr>
          <p:cNvSpPr txBox="1">
            <a:spLocks noChangeArrowheads="1"/>
          </p:cNvSpPr>
          <p:nvPr/>
        </p:nvSpPr>
        <p:spPr bwMode="auto">
          <a:xfrm>
            <a:off x="3616325" y="0"/>
            <a:ext cx="47386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en-US" altLang="en-US" sz="4400"/>
              <a:t>Problems</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A7471D-C427-832A-F2A6-5DF8855427EF}"/>
              </a:ext>
            </a:extLst>
          </p:cNvPr>
          <p:cNvSpPr txBox="1"/>
          <p:nvPr/>
        </p:nvSpPr>
        <p:spPr>
          <a:xfrm>
            <a:off x="2209800" y="2877741"/>
            <a:ext cx="7467600" cy="923330"/>
          </a:xfrm>
          <a:prstGeom prst="rect">
            <a:avLst/>
          </a:prstGeom>
          <a:noFill/>
        </p:spPr>
        <p:txBody>
          <a:bodyPr wrap="square" rtlCol="0">
            <a:spAutoFit/>
          </a:bodyPr>
          <a:lstStyle/>
          <a:p>
            <a:pPr algn="ctr"/>
            <a:r>
              <a:rPr lang="en-US" sz="5400" b="1" dirty="0"/>
              <a:t>Additional Information</a:t>
            </a:r>
            <a:endParaRPr lang="en-IN" sz="5400" b="1" dirty="0"/>
          </a:p>
        </p:txBody>
      </p:sp>
    </p:spTree>
    <p:extLst>
      <p:ext uri="{BB962C8B-B14F-4D97-AF65-F5344CB8AC3E}">
        <p14:creationId xmlns:p14="http://schemas.microsoft.com/office/powerpoint/2010/main" val="293031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29790" y="712470"/>
            <a:ext cx="7848600" cy="45719"/>
          </a:xfrm>
          <a:prstGeom prst="rect">
            <a:avLst/>
          </a:prstGeom>
        </p:spPr>
      </p:pic>
      <p:sp>
        <p:nvSpPr>
          <p:cNvPr id="3" name="object 3"/>
          <p:cNvSpPr txBox="1"/>
          <p:nvPr/>
        </p:nvSpPr>
        <p:spPr>
          <a:xfrm>
            <a:off x="2136902" y="942087"/>
            <a:ext cx="6124830" cy="259045"/>
          </a:xfrm>
          <a:prstGeom prst="rect">
            <a:avLst/>
          </a:prstGeom>
        </p:spPr>
        <p:txBody>
          <a:bodyPr vert="horz" wrap="square" lIns="0" tIns="12700" rIns="0" bIns="0" rtlCol="0">
            <a:spAutoFit/>
          </a:bodyPr>
          <a:lstStyle/>
          <a:p>
            <a:pPr marL="12700">
              <a:spcBef>
                <a:spcPts val="100"/>
              </a:spcBef>
            </a:pPr>
            <a:r>
              <a:rPr sz="1600" b="1" spc="85" dirty="0">
                <a:latin typeface="Liberation Sans Narrow"/>
                <a:cs typeface="Liberation Sans Narrow"/>
              </a:rPr>
              <a:t>How</a:t>
            </a:r>
            <a:r>
              <a:rPr sz="1600" b="1" spc="40" dirty="0">
                <a:latin typeface="Liberation Sans Narrow"/>
                <a:cs typeface="Liberation Sans Narrow"/>
              </a:rPr>
              <a:t> </a:t>
            </a:r>
            <a:r>
              <a:rPr sz="1600" b="1" spc="50" dirty="0">
                <a:latin typeface="Liberation Sans Narrow"/>
                <a:cs typeface="Liberation Sans Narrow"/>
              </a:rPr>
              <a:t>do</a:t>
            </a:r>
            <a:r>
              <a:rPr sz="1600" b="1" spc="45" dirty="0">
                <a:latin typeface="Liberation Sans Narrow"/>
                <a:cs typeface="Liberation Sans Narrow"/>
              </a:rPr>
              <a:t> </a:t>
            </a:r>
            <a:r>
              <a:rPr sz="1600" b="1" spc="114" dirty="0">
                <a:latin typeface="Liberation Sans Narrow"/>
                <a:cs typeface="Liberation Sans Narrow"/>
              </a:rPr>
              <a:t>we</a:t>
            </a:r>
            <a:r>
              <a:rPr sz="1600" b="1" spc="30" dirty="0">
                <a:latin typeface="Liberation Sans Narrow"/>
                <a:cs typeface="Liberation Sans Narrow"/>
              </a:rPr>
              <a:t> </a:t>
            </a:r>
            <a:r>
              <a:rPr sz="1600" b="1" spc="20" dirty="0">
                <a:latin typeface="Liberation Sans Narrow"/>
                <a:cs typeface="Liberation Sans Narrow"/>
              </a:rPr>
              <a:t>measure</a:t>
            </a:r>
            <a:r>
              <a:rPr sz="1600" b="1" spc="30" dirty="0">
                <a:latin typeface="Liberation Sans Narrow"/>
                <a:cs typeface="Liberation Sans Narrow"/>
              </a:rPr>
              <a:t> </a:t>
            </a:r>
            <a:r>
              <a:rPr sz="1600" b="1" spc="80" dirty="0">
                <a:latin typeface="Liberation Sans Narrow"/>
                <a:cs typeface="Liberation Sans Narrow"/>
              </a:rPr>
              <a:t>the</a:t>
            </a:r>
            <a:r>
              <a:rPr sz="1600" b="1" spc="430" dirty="0">
                <a:latin typeface="Liberation Sans Narrow"/>
                <a:cs typeface="Liberation Sans Narrow"/>
              </a:rPr>
              <a:t> </a:t>
            </a:r>
            <a:r>
              <a:rPr sz="1600" b="1" spc="20" dirty="0">
                <a:latin typeface="Liberation Sans Narrow"/>
                <a:cs typeface="Liberation Sans Narrow"/>
              </a:rPr>
              <a:t>X‐ray</a:t>
            </a:r>
            <a:r>
              <a:rPr sz="1600" b="1" spc="45" dirty="0">
                <a:latin typeface="Liberation Sans Narrow"/>
                <a:cs typeface="Liberation Sans Narrow"/>
              </a:rPr>
              <a:t> </a:t>
            </a:r>
            <a:r>
              <a:rPr sz="1600" b="1" spc="20" dirty="0">
                <a:latin typeface="Liberation Sans Narrow"/>
                <a:cs typeface="Liberation Sans Narrow"/>
              </a:rPr>
              <a:t>diffraction</a:t>
            </a:r>
            <a:r>
              <a:rPr sz="1600" b="1" spc="50" dirty="0">
                <a:latin typeface="Liberation Sans Narrow"/>
                <a:cs typeface="Liberation Sans Narrow"/>
              </a:rPr>
              <a:t> </a:t>
            </a:r>
            <a:r>
              <a:rPr sz="1600" b="1" spc="65" dirty="0">
                <a:latin typeface="Liberation Sans Narrow"/>
                <a:cs typeface="Liberation Sans Narrow"/>
              </a:rPr>
              <a:t>pattern</a:t>
            </a:r>
            <a:r>
              <a:rPr sz="1600" b="1" spc="25" dirty="0">
                <a:latin typeface="Liberation Sans Narrow"/>
                <a:cs typeface="Liberation Sans Narrow"/>
              </a:rPr>
              <a:t> </a:t>
            </a:r>
            <a:r>
              <a:rPr sz="1600" b="1" spc="60" dirty="0">
                <a:latin typeface="Liberation Sans Narrow"/>
                <a:cs typeface="Liberation Sans Narrow"/>
              </a:rPr>
              <a:t>of</a:t>
            </a:r>
            <a:r>
              <a:rPr sz="1600" b="1" spc="50" dirty="0">
                <a:latin typeface="Liberation Sans Narrow"/>
                <a:cs typeface="Liberation Sans Narrow"/>
              </a:rPr>
              <a:t> </a:t>
            </a:r>
            <a:r>
              <a:rPr sz="1600" b="1" spc="65" dirty="0">
                <a:latin typeface="Liberation Sans Narrow"/>
                <a:cs typeface="Liberation Sans Narrow"/>
              </a:rPr>
              <a:t>a</a:t>
            </a:r>
            <a:r>
              <a:rPr sz="1600" b="1" spc="30" dirty="0">
                <a:latin typeface="Liberation Sans Narrow"/>
                <a:cs typeface="Liberation Sans Narrow"/>
              </a:rPr>
              <a:t> </a:t>
            </a:r>
            <a:r>
              <a:rPr sz="1600" b="1" spc="-10" dirty="0">
                <a:latin typeface="Liberation Sans Narrow"/>
                <a:cs typeface="Liberation Sans Narrow"/>
              </a:rPr>
              <a:t>solid?</a:t>
            </a:r>
            <a:endParaRPr sz="1600" dirty="0">
              <a:latin typeface="Liberation Sans Narrow"/>
              <a:cs typeface="Liberation Sans Narrow"/>
            </a:endParaRPr>
          </a:p>
        </p:txBody>
      </p:sp>
      <p:grpSp>
        <p:nvGrpSpPr>
          <p:cNvPr id="4" name="object 4"/>
          <p:cNvGrpSpPr/>
          <p:nvPr/>
        </p:nvGrpSpPr>
        <p:grpSpPr>
          <a:xfrm>
            <a:off x="3324606" y="1749552"/>
            <a:ext cx="4937125" cy="3525520"/>
            <a:chOff x="1800605" y="1749552"/>
            <a:chExt cx="4937125" cy="3525520"/>
          </a:xfrm>
        </p:grpSpPr>
        <p:pic>
          <p:nvPicPr>
            <p:cNvPr id="5" name="object 5"/>
            <p:cNvPicPr/>
            <p:nvPr/>
          </p:nvPicPr>
          <p:blipFill>
            <a:blip r:embed="rId3" cstate="print"/>
            <a:stretch>
              <a:fillRect/>
            </a:stretch>
          </p:blipFill>
          <p:spPr>
            <a:xfrm>
              <a:off x="2813303" y="1749552"/>
              <a:ext cx="3467100" cy="3525011"/>
            </a:xfrm>
            <a:prstGeom prst="rect">
              <a:avLst/>
            </a:prstGeom>
          </p:spPr>
        </p:pic>
        <p:sp>
          <p:nvSpPr>
            <p:cNvPr id="6" name="object 6"/>
            <p:cNvSpPr/>
            <p:nvPr/>
          </p:nvSpPr>
          <p:spPr>
            <a:xfrm>
              <a:off x="1800606" y="2267711"/>
              <a:ext cx="4937125" cy="2093595"/>
            </a:xfrm>
            <a:custGeom>
              <a:avLst/>
              <a:gdLst/>
              <a:ahLst/>
              <a:cxnLst/>
              <a:rect l="l" t="t" r="r" b="b"/>
              <a:pathLst>
                <a:path w="4937125" h="2093595">
                  <a:moveTo>
                    <a:pt x="1679448" y="780288"/>
                  </a:moveTo>
                  <a:lnTo>
                    <a:pt x="1501140" y="634746"/>
                  </a:lnTo>
                  <a:lnTo>
                    <a:pt x="1494713" y="631037"/>
                  </a:lnTo>
                  <a:lnTo>
                    <a:pt x="1487512" y="630174"/>
                  </a:lnTo>
                  <a:lnTo>
                    <a:pt x="1480451" y="632180"/>
                  </a:lnTo>
                  <a:lnTo>
                    <a:pt x="1474470" y="637032"/>
                  </a:lnTo>
                  <a:lnTo>
                    <a:pt x="1470863" y="643890"/>
                  </a:lnTo>
                  <a:lnTo>
                    <a:pt x="1470279" y="651230"/>
                  </a:lnTo>
                  <a:lnTo>
                    <a:pt x="1472539" y="658152"/>
                  </a:lnTo>
                  <a:lnTo>
                    <a:pt x="1477518" y="663702"/>
                  </a:lnTo>
                  <a:lnTo>
                    <a:pt x="1572615" y="742086"/>
                  </a:lnTo>
                  <a:lnTo>
                    <a:pt x="6858" y="457200"/>
                  </a:lnTo>
                  <a:lnTo>
                    <a:pt x="0" y="494538"/>
                  </a:lnTo>
                  <a:lnTo>
                    <a:pt x="1565440" y="779373"/>
                  </a:lnTo>
                  <a:lnTo>
                    <a:pt x="1449324" y="818388"/>
                  </a:lnTo>
                  <a:lnTo>
                    <a:pt x="1442808" y="822413"/>
                  </a:lnTo>
                  <a:lnTo>
                    <a:pt x="1438363" y="828294"/>
                  </a:lnTo>
                  <a:lnTo>
                    <a:pt x="1436357" y="835329"/>
                  </a:lnTo>
                  <a:lnTo>
                    <a:pt x="1437132" y="842772"/>
                  </a:lnTo>
                  <a:lnTo>
                    <a:pt x="1441145" y="849287"/>
                  </a:lnTo>
                  <a:lnTo>
                    <a:pt x="1447038" y="853732"/>
                  </a:lnTo>
                  <a:lnTo>
                    <a:pt x="1454061" y="855738"/>
                  </a:lnTo>
                  <a:lnTo>
                    <a:pt x="1461516" y="854964"/>
                  </a:lnTo>
                  <a:lnTo>
                    <a:pt x="1644396" y="792302"/>
                  </a:lnTo>
                  <a:lnTo>
                    <a:pt x="1679448" y="780288"/>
                  </a:lnTo>
                  <a:close/>
                </a:path>
                <a:path w="4937125" h="2093595">
                  <a:moveTo>
                    <a:pt x="4837938" y="2058924"/>
                  </a:moveTo>
                  <a:lnTo>
                    <a:pt x="3033014" y="1120432"/>
                  </a:lnTo>
                  <a:lnTo>
                    <a:pt x="3155442" y="1117092"/>
                  </a:lnTo>
                  <a:lnTo>
                    <a:pt x="3162897" y="1115504"/>
                  </a:lnTo>
                  <a:lnTo>
                    <a:pt x="3168866" y="1111186"/>
                  </a:lnTo>
                  <a:lnTo>
                    <a:pt x="3172688" y="1104887"/>
                  </a:lnTo>
                  <a:lnTo>
                    <a:pt x="3173730" y="1097280"/>
                  </a:lnTo>
                  <a:lnTo>
                    <a:pt x="3172244" y="1090244"/>
                  </a:lnTo>
                  <a:lnTo>
                    <a:pt x="3168205" y="1084427"/>
                  </a:lnTo>
                  <a:lnTo>
                    <a:pt x="3162147" y="1080465"/>
                  </a:lnTo>
                  <a:lnTo>
                    <a:pt x="3154680" y="1078992"/>
                  </a:lnTo>
                  <a:lnTo>
                    <a:pt x="2923794" y="1085088"/>
                  </a:lnTo>
                  <a:lnTo>
                    <a:pt x="2950464" y="1125499"/>
                  </a:lnTo>
                  <a:lnTo>
                    <a:pt x="3051048" y="1277874"/>
                  </a:lnTo>
                  <a:lnTo>
                    <a:pt x="3070542" y="1285811"/>
                  </a:lnTo>
                  <a:lnTo>
                    <a:pt x="3077718" y="1283208"/>
                  </a:lnTo>
                  <a:lnTo>
                    <a:pt x="3015221" y="1153845"/>
                  </a:lnTo>
                  <a:lnTo>
                    <a:pt x="4820412" y="2093214"/>
                  </a:lnTo>
                  <a:lnTo>
                    <a:pt x="4837938" y="2058924"/>
                  </a:lnTo>
                  <a:close/>
                </a:path>
                <a:path w="4937125" h="2093595">
                  <a:moveTo>
                    <a:pt x="4936998" y="37338"/>
                  </a:moveTo>
                  <a:lnTo>
                    <a:pt x="4926330" y="0"/>
                  </a:lnTo>
                  <a:lnTo>
                    <a:pt x="3430282" y="426199"/>
                  </a:lnTo>
                  <a:lnTo>
                    <a:pt x="3516630" y="339852"/>
                  </a:lnTo>
                  <a:lnTo>
                    <a:pt x="3503295" y="307467"/>
                  </a:lnTo>
                  <a:lnTo>
                    <a:pt x="3496259" y="308902"/>
                  </a:lnTo>
                  <a:lnTo>
                    <a:pt x="3489960" y="313182"/>
                  </a:lnTo>
                  <a:lnTo>
                    <a:pt x="3326892" y="475488"/>
                  </a:lnTo>
                  <a:lnTo>
                    <a:pt x="3358896" y="483006"/>
                  </a:lnTo>
                  <a:lnTo>
                    <a:pt x="3550920" y="528066"/>
                  </a:lnTo>
                  <a:lnTo>
                    <a:pt x="3558667" y="528281"/>
                  </a:lnTo>
                  <a:lnTo>
                    <a:pt x="3565487" y="525780"/>
                  </a:lnTo>
                  <a:lnTo>
                    <a:pt x="3570732" y="521004"/>
                  </a:lnTo>
                  <a:lnTo>
                    <a:pt x="3573780" y="514350"/>
                  </a:lnTo>
                  <a:lnTo>
                    <a:pt x="3573983" y="506603"/>
                  </a:lnTo>
                  <a:lnTo>
                    <a:pt x="3571494" y="499783"/>
                  </a:lnTo>
                  <a:lnTo>
                    <a:pt x="3566706" y="494538"/>
                  </a:lnTo>
                  <a:lnTo>
                    <a:pt x="3560064" y="491490"/>
                  </a:lnTo>
                  <a:lnTo>
                    <a:pt x="3439630" y="463181"/>
                  </a:lnTo>
                  <a:lnTo>
                    <a:pt x="4936998" y="37338"/>
                  </a:lnTo>
                  <a:close/>
                </a:path>
              </a:pathLst>
            </a:custGeom>
            <a:solidFill>
              <a:srgbClr val="C00000"/>
            </a:solidFill>
          </p:spPr>
          <p:txBody>
            <a:bodyPr wrap="square" lIns="0" tIns="0" rIns="0" bIns="0" rtlCol="0"/>
            <a:lstStyle/>
            <a:p>
              <a:endParaRPr/>
            </a:p>
          </p:txBody>
        </p:sp>
      </p:grpSp>
      <p:sp>
        <p:nvSpPr>
          <p:cNvPr id="7" name="object 7"/>
          <p:cNvSpPr txBox="1"/>
          <p:nvPr/>
        </p:nvSpPr>
        <p:spPr>
          <a:xfrm>
            <a:off x="5002785" y="5668771"/>
            <a:ext cx="2801619" cy="289823"/>
          </a:xfrm>
          <a:prstGeom prst="rect">
            <a:avLst/>
          </a:prstGeom>
        </p:spPr>
        <p:txBody>
          <a:bodyPr vert="horz" wrap="square" lIns="0" tIns="12700" rIns="0" bIns="0" rtlCol="0">
            <a:spAutoFit/>
          </a:bodyPr>
          <a:lstStyle/>
          <a:p>
            <a:pPr marL="12700">
              <a:spcBef>
                <a:spcPts val="100"/>
              </a:spcBef>
            </a:pPr>
            <a:r>
              <a:rPr b="1" spc="60" dirty="0">
                <a:solidFill>
                  <a:srgbClr val="0070C0"/>
                </a:solidFill>
                <a:latin typeface="Liberation Sans Narrow"/>
                <a:cs typeface="Liberation Sans Narrow"/>
              </a:rPr>
              <a:t>Powder</a:t>
            </a:r>
            <a:r>
              <a:rPr b="1" spc="-10" dirty="0">
                <a:solidFill>
                  <a:srgbClr val="0070C0"/>
                </a:solidFill>
                <a:latin typeface="Liberation Sans Narrow"/>
                <a:cs typeface="Liberation Sans Narrow"/>
              </a:rPr>
              <a:t> </a:t>
            </a:r>
            <a:r>
              <a:rPr b="1" spc="50" dirty="0">
                <a:solidFill>
                  <a:srgbClr val="0070C0"/>
                </a:solidFill>
                <a:latin typeface="Liberation Sans Narrow"/>
                <a:cs typeface="Liberation Sans Narrow"/>
              </a:rPr>
              <a:t>diffractometer</a:t>
            </a:r>
            <a:endParaRPr dirty="0">
              <a:latin typeface="Liberation Sans Narrow"/>
              <a:cs typeface="Liberation Sans Narrow"/>
            </a:endParaRPr>
          </a:p>
        </p:txBody>
      </p:sp>
      <p:sp>
        <p:nvSpPr>
          <p:cNvPr id="12" name="object 12"/>
          <p:cNvSpPr txBox="1">
            <a:spLocks noGrp="1"/>
          </p:cNvSpPr>
          <p:nvPr>
            <p:ph type="sldNum" sz="quarter" idx="7"/>
          </p:nvPr>
        </p:nvSpPr>
        <p:spPr>
          <a:xfrm>
            <a:off x="10302240" y="6377940"/>
            <a:ext cx="2804160" cy="176330"/>
          </a:xfrm>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3</a:t>
            </a:fld>
            <a:endParaRPr spc="30" dirty="0"/>
          </a:p>
        </p:txBody>
      </p:sp>
      <p:sp>
        <p:nvSpPr>
          <p:cNvPr id="8" name="object 8"/>
          <p:cNvSpPr txBox="1"/>
          <p:nvPr/>
        </p:nvSpPr>
        <p:spPr>
          <a:xfrm>
            <a:off x="8290815" y="4209542"/>
            <a:ext cx="1369695" cy="566822"/>
          </a:xfrm>
          <a:prstGeom prst="rect">
            <a:avLst/>
          </a:prstGeom>
        </p:spPr>
        <p:txBody>
          <a:bodyPr vert="horz" wrap="square" lIns="0" tIns="12700" rIns="0" bIns="0" rtlCol="0">
            <a:spAutoFit/>
          </a:bodyPr>
          <a:lstStyle/>
          <a:p>
            <a:pPr marL="12700">
              <a:spcBef>
                <a:spcPts val="100"/>
              </a:spcBef>
            </a:pPr>
            <a:r>
              <a:rPr spc="55" dirty="0">
                <a:latin typeface="Liberation Sans Narrow"/>
                <a:cs typeface="Liberation Sans Narrow"/>
              </a:rPr>
              <a:t>Sample</a:t>
            </a:r>
            <a:r>
              <a:rPr spc="15" dirty="0">
                <a:latin typeface="Liberation Sans Narrow"/>
                <a:cs typeface="Liberation Sans Narrow"/>
              </a:rPr>
              <a:t> </a:t>
            </a:r>
            <a:r>
              <a:rPr spc="95" dirty="0">
                <a:latin typeface="Liberation Sans Narrow"/>
                <a:cs typeface="Liberation Sans Narrow"/>
              </a:rPr>
              <a:t>holder</a:t>
            </a:r>
            <a:endParaRPr>
              <a:latin typeface="Liberation Sans Narrow"/>
              <a:cs typeface="Liberation Sans Narrow"/>
            </a:endParaRPr>
          </a:p>
        </p:txBody>
      </p:sp>
      <p:sp>
        <p:nvSpPr>
          <p:cNvPr id="9" name="object 9"/>
          <p:cNvSpPr txBox="1"/>
          <p:nvPr/>
        </p:nvSpPr>
        <p:spPr>
          <a:xfrm>
            <a:off x="8309102" y="2087379"/>
            <a:ext cx="965326" cy="299720"/>
          </a:xfrm>
          <a:prstGeom prst="rect">
            <a:avLst/>
          </a:prstGeom>
        </p:spPr>
        <p:txBody>
          <a:bodyPr vert="horz" wrap="square" lIns="0" tIns="12700" rIns="0" bIns="0" rtlCol="0">
            <a:spAutoFit/>
          </a:bodyPr>
          <a:lstStyle/>
          <a:p>
            <a:pPr marL="12700">
              <a:spcBef>
                <a:spcPts val="100"/>
              </a:spcBef>
            </a:pPr>
            <a:r>
              <a:rPr spc="85" dirty="0">
                <a:latin typeface="Liberation Sans Narrow"/>
                <a:cs typeface="Liberation Sans Narrow"/>
              </a:rPr>
              <a:t>Detector</a:t>
            </a:r>
            <a:endParaRPr dirty="0">
              <a:latin typeface="Liberation Sans Narrow"/>
              <a:cs typeface="Liberation Sans Narrow"/>
            </a:endParaRPr>
          </a:p>
        </p:txBody>
      </p:sp>
      <p:sp>
        <p:nvSpPr>
          <p:cNvPr id="10" name="object 10"/>
          <p:cNvSpPr txBox="1"/>
          <p:nvPr/>
        </p:nvSpPr>
        <p:spPr>
          <a:xfrm>
            <a:off x="2041645" y="2577338"/>
            <a:ext cx="1193165" cy="566822"/>
          </a:xfrm>
          <a:prstGeom prst="rect">
            <a:avLst/>
          </a:prstGeom>
        </p:spPr>
        <p:txBody>
          <a:bodyPr vert="horz" wrap="square" lIns="0" tIns="12700" rIns="0" bIns="0" rtlCol="0">
            <a:spAutoFit/>
          </a:bodyPr>
          <a:lstStyle/>
          <a:p>
            <a:pPr marL="12700">
              <a:spcBef>
                <a:spcPts val="100"/>
              </a:spcBef>
            </a:pPr>
            <a:r>
              <a:rPr spc="65" dirty="0">
                <a:latin typeface="Liberation Sans Narrow"/>
                <a:cs typeface="Liberation Sans Narrow"/>
              </a:rPr>
              <a:t>Electron</a:t>
            </a:r>
            <a:r>
              <a:rPr spc="25" dirty="0">
                <a:latin typeface="Liberation Sans Narrow"/>
                <a:cs typeface="Liberation Sans Narrow"/>
              </a:rPr>
              <a:t> </a:t>
            </a:r>
            <a:r>
              <a:rPr spc="50" dirty="0">
                <a:latin typeface="Liberation Sans Narrow"/>
                <a:cs typeface="Liberation Sans Narrow"/>
              </a:rPr>
              <a:t>gun</a:t>
            </a:r>
            <a:endParaRPr>
              <a:latin typeface="Liberation Sans Narrow"/>
              <a:cs typeface="Liberation Sans Narrow"/>
            </a:endParaRPr>
          </a:p>
        </p:txBody>
      </p:sp>
      <p:sp>
        <p:nvSpPr>
          <p:cNvPr id="11" name="object 11"/>
          <p:cNvSpPr txBox="1">
            <a:spLocks noGrp="1"/>
          </p:cNvSpPr>
          <p:nvPr>
            <p:ph type="title"/>
          </p:nvPr>
        </p:nvSpPr>
        <p:spPr>
          <a:xfrm>
            <a:off x="2945569" y="186044"/>
            <a:ext cx="6328859" cy="415246"/>
          </a:xfrm>
          <a:prstGeom prst="rect">
            <a:avLst/>
          </a:prstGeom>
        </p:spPr>
        <p:txBody>
          <a:bodyPr vert="horz" wrap="square" lIns="0" tIns="136910" rIns="0" bIns="0" rtlCol="0">
            <a:spAutoFit/>
          </a:bodyPr>
          <a:lstStyle/>
          <a:p>
            <a:pPr marL="5534025" indent="-5446713" algn="ctr">
              <a:spcBef>
                <a:spcPts val="100"/>
              </a:spcBef>
            </a:pPr>
            <a:r>
              <a:rPr sz="1800" dirty="0">
                <a:latin typeface="Liberation Sans Narrow"/>
                <a:cs typeface="Liberation Sans Narrow"/>
              </a:rPr>
              <a:t>XRD</a:t>
            </a:r>
            <a:r>
              <a:rPr sz="1800" spc="85" dirty="0">
                <a:latin typeface="Liberation Sans Narrow"/>
                <a:cs typeface="Liberation Sans Narrow"/>
              </a:rPr>
              <a:t> </a:t>
            </a:r>
            <a:r>
              <a:rPr sz="1800" dirty="0">
                <a:latin typeface="Liberation Sans Narrow"/>
                <a:cs typeface="Liberation Sans Narrow"/>
              </a:rPr>
              <a:t>practical</a:t>
            </a:r>
            <a:r>
              <a:rPr sz="1800" spc="80" dirty="0">
                <a:latin typeface="Liberation Sans Narrow"/>
                <a:cs typeface="Liberation Sans Narrow"/>
              </a:rPr>
              <a:t> </a:t>
            </a:r>
            <a:r>
              <a:rPr sz="1800" spc="-10" dirty="0">
                <a:latin typeface="Liberation Sans Narrow"/>
                <a:cs typeface="Liberation Sans Narrow"/>
              </a:rPr>
              <a:t>aspects</a:t>
            </a:r>
            <a:endParaRPr sz="1800" dirty="0">
              <a:latin typeface="Liberation Sans Narrow"/>
              <a:cs typeface="Liberation Sans Narro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4A09FF2D-C947-DF96-6B11-82C054D48F1D}"/>
              </a:ext>
            </a:extLst>
          </p:cNvPr>
          <p:cNvSpPr txBox="1">
            <a:spLocks noChangeArrowheads="1"/>
          </p:cNvSpPr>
          <p:nvPr/>
        </p:nvSpPr>
        <p:spPr bwMode="auto">
          <a:xfrm>
            <a:off x="1592263" y="112714"/>
            <a:ext cx="4070350" cy="433387"/>
          </a:xfrm>
          <a:prstGeom prst="rect">
            <a:avLst/>
          </a:prstGeom>
          <a:solidFill>
            <a:srgbClr val="E5FFE5"/>
          </a:solidFill>
          <a:ln w="6350">
            <a:solidFill>
              <a:srgbClr val="CC66FF"/>
            </a:solidFill>
            <a:miter lim="800000"/>
            <a:headEnd/>
            <a:tailEnd/>
          </a:ln>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US" altLang="en-US" sz="2200">
                <a:solidFill>
                  <a:srgbClr val="003300"/>
                </a:solidFill>
                <a:cs typeface="Times New Roman" panose="02020603050405020304" pitchFamily="18" charset="0"/>
                <a:sym typeface="Symbol" panose="05050102010706020507" pitchFamily="18" charset="2"/>
              </a:rPr>
              <a:t>Intensity of the Scattered electrons</a:t>
            </a:r>
          </a:p>
        </p:txBody>
      </p:sp>
      <p:cxnSp>
        <p:nvCxnSpPr>
          <p:cNvPr id="34819" name="AutoShape 5">
            <a:extLst>
              <a:ext uri="{FF2B5EF4-FFF2-40B4-BE49-F238E27FC236}">
                <a16:creationId xmlns:a16="http://schemas.microsoft.com/office/drawing/2014/main" id="{819CB404-96F4-C47B-8F4D-E6CEDC332A8F}"/>
              </a:ext>
            </a:extLst>
          </p:cNvPr>
          <p:cNvCxnSpPr>
            <a:cxnSpLocks noChangeShapeType="1"/>
            <a:stCxn id="34820" idx="2"/>
            <a:endCxn id="34822" idx="1"/>
          </p:cNvCxnSpPr>
          <p:nvPr/>
        </p:nvCxnSpPr>
        <p:spPr bwMode="auto">
          <a:xfrm>
            <a:off x="3260726" y="2555875"/>
            <a:ext cx="682625" cy="1595438"/>
          </a:xfrm>
          <a:prstGeom prst="straightConnector1">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cxnSp>
      <p:sp>
        <p:nvSpPr>
          <p:cNvPr id="34820" name="Text Box 6">
            <a:extLst>
              <a:ext uri="{FF2B5EF4-FFF2-40B4-BE49-F238E27FC236}">
                <a16:creationId xmlns:a16="http://schemas.microsoft.com/office/drawing/2014/main" id="{F0568465-F9AF-0096-367D-939B8DBB2465}"/>
              </a:ext>
            </a:extLst>
          </p:cNvPr>
          <p:cNvSpPr txBox="1">
            <a:spLocks noChangeArrowheads="1"/>
          </p:cNvSpPr>
          <p:nvPr/>
        </p:nvSpPr>
        <p:spPr bwMode="auto">
          <a:xfrm>
            <a:off x="2690814" y="2122489"/>
            <a:ext cx="1138237" cy="433387"/>
          </a:xfrm>
          <a:prstGeom prst="rect">
            <a:avLst/>
          </a:prstGeom>
          <a:solidFill>
            <a:srgbClr val="CCFFFF"/>
          </a:solidFill>
          <a:ln w="6350" algn="ctr">
            <a:solidFill>
              <a:srgbClr val="FF3300"/>
            </a:solidFill>
            <a:miter lim="800000"/>
            <a:headEnd/>
            <a:tailEnd/>
          </a:ln>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sz="2200">
                <a:solidFill>
                  <a:srgbClr val="FF3300"/>
                </a:solidFill>
                <a:sym typeface="Wingdings" panose="05000000000000000000" pitchFamily="2" charset="2"/>
              </a:rPr>
              <a:t>Electron</a:t>
            </a:r>
          </a:p>
        </p:txBody>
      </p:sp>
      <p:cxnSp>
        <p:nvCxnSpPr>
          <p:cNvPr id="34821" name="AutoShape 7">
            <a:extLst>
              <a:ext uri="{FF2B5EF4-FFF2-40B4-BE49-F238E27FC236}">
                <a16:creationId xmlns:a16="http://schemas.microsoft.com/office/drawing/2014/main" id="{32133505-18FF-18DE-679E-6A9FBAF8EEAB}"/>
              </a:ext>
            </a:extLst>
          </p:cNvPr>
          <p:cNvCxnSpPr>
            <a:cxnSpLocks noChangeShapeType="1"/>
            <a:stCxn id="34822" idx="2"/>
            <a:endCxn id="34823" idx="1"/>
          </p:cNvCxnSpPr>
          <p:nvPr/>
        </p:nvCxnSpPr>
        <p:spPr bwMode="auto">
          <a:xfrm>
            <a:off x="4357689" y="4367214"/>
            <a:ext cx="1089025" cy="1647825"/>
          </a:xfrm>
          <a:prstGeom prst="straightConnector1">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cxnSp>
      <p:sp>
        <p:nvSpPr>
          <p:cNvPr id="34822" name="Text Box 8">
            <a:extLst>
              <a:ext uri="{FF2B5EF4-FFF2-40B4-BE49-F238E27FC236}">
                <a16:creationId xmlns:a16="http://schemas.microsoft.com/office/drawing/2014/main" id="{656A08D2-AE68-BF66-498E-7C20D1F98653}"/>
              </a:ext>
            </a:extLst>
          </p:cNvPr>
          <p:cNvSpPr txBox="1">
            <a:spLocks noChangeArrowheads="1"/>
          </p:cNvSpPr>
          <p:nvPr/>
        </p:nvSpPr>
        <p:spPr bwMode="auto">
          <a:xfrm>
            <a:off x="3943350" y="3933825"/>
            <a:ext cx="827088" cy="433388"/>
          </a:xfrm>
          <a:prstGeom prst="rect">
            <a:avLst/>
          </a:prstGeom>
          <a:solidFill>
            <a:srgbClr val="CCFFFF"/>
          </a:solidFill>
          <a:ln w="6350" algn="ctr">
            <a:solidFill>
              <a:srgbClr val="FF3300"/>
            </a:solidFill>
            <a:miter lim="800000"/>
            <a:headEnd/>
            <a:tailEnd/>
          </a:ln>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sz="2200">
                <a:solidFill>
                  <a:srgbClr val="FF3300"/>
                </a:solidFill>
                <a:sym typeface="Wingdings" panose="05000000000000000000" pitchFamily="2" charset="2"/>
              </a:rPr>
              <a:t>Atom</a:t>
            </a:r>
          </a:p>
        </p:txBody>
      </p:sp>
      <p:sp>
        <p:nvSpPr>
          <p:cNvPr id="34823" name="Text Box 9">
            <a:extLst>
              <a:ext uri="{FF2B5EF4-FFF2-40B4-BE49-F238E27FC236}">
                <a16:creationId xmlns:a16="http://schemas.microsoft.com/office/drawing/2014/main" id="{BDCCC4E3-F046-7A5C-B7E0-591733976E8F}"/>
              </a:ext>
            </a:extLst>
          </p:cNvPr>
          <p:cNvSpPr txBox="1">
            <a:spLocks noChangeArrowheads="1"/>
          </p:cNvSpPr>
          <p:nvPr/>
        </p:nvSpPr>
        <p:spPr bwMode="auto">
          <a:xfrm>
            <a:off x="5446713" y="5797550"/>
            <a:ext cx="1681162" cy="433388"/>
          </a:xfrm>
          <a:prstGeom prst="rect">
            <a:avLst/>
          </a:prstGeom>
          <a:solidFill>
            <a:srgbClr val="CCFFFF"/>
          </a:solidFill>
          <a:ln w="6350" algn="ctr">
            <a:solidFill>
              <a:srgbClr val="FF3300"/>
            </a:solidFill>
            <a:miter lim="800000"/>
            <a:headEnd/>
            <a:tailEnd/>
          </a:ln>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sz="2200">
                <a:solidFill>
                  <a:srgbClr val="FF3300"/>
                </a:solidFill>
                <a:sym typeface="Wingdings" panose="05000000000000000000" pitchFamily="2" charset="2"/>
              </a:rPr>
              <a:t>Unit cell (uc)</a:t>
            </a:r>
          </a:p>
        </p:txBody>
      </p:sp>
      <p:sp>
        <p:nvSpPr>
          <p:cNvPr id="34824" name="Text Box 16">
            <a:extLst>
              <a:ext uri="{FF2B5EF4-FFF2-40B4-BE49-F238E27FC236}">
                <a16:creationId xmlns:a16="http://schemas.microsoft.com/office/drawing/2014/main" id="{232F16F2-AC9B-0FB5-4E68-FD5620A466E8}"/>
              </a:ext>
            </a:extLst>
          </p:cNvPr>
          <p:cNvSpPr txBox="1">
            <a:spLocks noChangeArrowheads="1"/>
          </p:cNvSpPr>
          <p:nvPr/>
        </p:nvSpPr>
        <p:spPr bwMode="auto">
          <a:xfrm>
            <a:off x="1793875" y="630239"/>
            <a:ext cx="2681288" cy="433387"/>
          </a:xfrm>
          <a:prstGeom prst="rect">
            <a:avLst/>
          </a:prstGeom>
          <a:solidFill>
            <a:srgbClr val="CCFFCC"/>
          </a:solidFill>
          <a:ln w="6350" algn="ctr">
            <a:solidFill>
              <a:srgbClr val="FF3300"/>
            </a:solidFill>
            <a:miter lim="800000"/>
            <a:headEnd/>
            <a:tailEnd/>
          </a:ln>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sz="2200">
                <a:solidFill>
                  <a:srgbClr val="FF3300"/>
                </a:solidFill>
                <a:sym typeface="Wingdings" panose="05000000000000000000" pitchFamily="2" charset="2"/>
              </a:rPr>
              <a:t>Scattering by a crystal</a:t>
            </a:r>
          </a:p>
        </p:txBody>
      </p:sp>
      <p:sp>
        <p:nvSpPr>
          <p:cNvPr id="34825" name="AutoShape 17">
            <a:extLst>
              <a:ext uri="{FF2B5EF4-FFF2-40B4-BE49-F238E27FC236}">
                <a16:creationId xmlns:a16="http://schemas.microsoft.com/office/drawing/2014/main" id="{1AF2F5B9-4EAD-FB0F-4CA1-CDB448357E0C}"/>
              </a:ext>
            </a:extLst>
          </p:cNvPr>
          <p:cNvSpPr>
            <a:spLocks noChangeArrowheads="1"/>
          </p:cNvSpPr>
          <p:nvPr/>
        </p:nvSpPr>
        <p:spPr bwMode="auto">
          <a:xfrm rot="5400000">
            <a:off x="2457451" y="1103314"/>
            <a:ext cx="322263" cy="433387"/>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25648" name="Text Box 48">
            <a:extLst>
              <a:ext uri="{FF2B5EF4-FFF2-40B4-BE49-F238E27FC236}">
                <a16:creationId xmlns:a16="http://schemas.microsoft.com/office/drawing/2014/main" id="{FDEC0BB8-8BF4-116F-B8F2-7DD94D821C18}"/>
              </a:ext>
            </a:extLst>
          </p:cNvPr>
          <p:cNvSpPr txBox="1">
            <a:spLocks noChangeArrowheads="1"/>
          </p:cNvSpPr>
          <p:nvPr/>
        </p:nvSpPr>
        <p:spPr bwMode="auto">
          <a:xfrm>
            <a:off x="3096095" y="1593206"/>
            <a:ext cx="362599" cy="461665"/>
          </a:xfrm>
          <a:prstGeom prst="rect">
            <a:avLst/>
          </a:prstGeom>
          <a:gradFill rotWithShape="0">
            <a:gsLst>
              <a:gs pos="0">
                <a:srgbClr val="6699FF"/>
              </a:gs>
              <a:gs pos="50000">
                <a:schemeClr val="bg1"/>
              </a:gs>
              <a:gs pos="100000">
                <a:srgbClr val="6699FF"/>
              </a:gs>
            </a:gsLst>
            <a:lin ang="5400000" scaled="1"/>
          </a:gradFill>
          <a:ln w="9525" algn="ctr">
            <a:solidFill>
              <a:srgbClr val="339966"/>
            </a:solidFill>
            <a:miter lim="800000"/>
            <a:headEnd/>
            <a:tailEnd/>
          </a:ln>
          <a:effectLst/>
        </p:spPr>
        <p:txBody>
          <a:bodyPr wrap="none" anchor="ctr">
            <a:spAutoFit/>
          </a:bodyPr>
          <a:lstStyle/>
          <a:p>
            <a:pPr algn="ctr">
              <a:spcBef>
                <a:spcPct val="50000"/>
              </a:spcBef>
              <a:defRPr/>
            </a:pPr>
            <a:r>
              <a:rPr lang="en-US" sz="2400"/>
              <a:t>A</a:t>
            </a:r>
          </a:p>
        </p:txBody>
      </p:sp>
      <p:sp>
        <p:nvSpPr>
          <p:cNvPr id="25649" name="Text Box 49">
            <a:extLst>
              <a:ext uri="{FF2B5EF4-FFF2-40B4-BE49-F238E27FC236}">
                <a16:creationId xmlns:a16="http://schemas.microsoft.com/office/drawing/2014/main" id="{2F33F473-1989-895F-BA7D-359852CB6D56}"/>
              </a:ext>
            </a:extLst>
          </p:cNvPr>
          <p:cNvSpPr txBox="1">
            <a:spLocks noChangeArrowheads="1"/>
          </p:cNvSpPr>
          <p:nvPr/>
        </p:nvSpPr>
        <p:spPr bwMode="auto">
          <a:xfrm>
            <a:off x="4159773" y="3395019"/>
            <a:ext cx="351378" cy="461665"/>
          </a:xfrm>
          <a:prstGeom prst="rect">
            <a:avLst/>
          </a:prstGeom>
          <a:gradFill rotWithShape="0">
            <a:gsLst>
              <a:gs pos="0">
                <a:srgbClr val="6699FF"/>
              </a:gs>
              <a:gs pos="50000">
                <a:schemeClr val="bg1"/>
              </a:gs>
              <a:gs pos="100000">
                <a:srgbClr val="6699FF"/>
              </a:gs>
            </a:gsLst>
            <a:lin ang="5400000" scaled="1"/>
          </a:gradFill>
          <a:ln w="9525" algn="ctr">
            <a:solidFill>
              <a:srgbClr val="339966"/>
            </a:solidFill>
            <a:miter lim="800000"/>
            <a:headEnd/>
            <a:tailEnd/>
          </a:ln>
          <a:effectLst/>
        </p:spPr>
        <p:txBody>
          <a:bodyPr wrap="none" anchor="ctr">
            <a:spAutoFit/>
          </a:bodyPr>
          <a:lstStyle/>
          <a:p>
            <a:pPr algn="ctr">
              <a:spcBef>
                <a:spcPct val="50000"/>
              </a:spcBef>
              <a:defRPr/>
            </a:pPr>
            <a:r>
              <a:rPr lang="en-US" sz="2400"/>
              <a:t>B</a:t>
            </a:r>
          </a:p>
        </p:txBody>
      </p:sp>
      <p:sp>
        <p:nvSpPr>
          <p:cNvPr id="25650" name="Text Box 50">
            <a:extLst>
              <a:ext uri="{FF2B5EF4-FFF2-40B4-BE49-F238E27FC236}">
                <a16:creationId xmlns:a16="http://schemas.microsoft.com/office/drawing/2014/main" id="{5A8DE5F4-56FC-306C-313F-FE3BCA58037E}"/>
              </a:ext>
            </a:extLst>
          </p:cNvPr>
          <p:cNvSpPr txBox="1">
            <a:spLocks noChangeArrowheads="1"/>
          </p:cNvSpPr>
          <p:nvPr/>
        </p:nvSpPr>
        <p:spPr bwMode="auto">
          <a:xfrm>
            <a:off x="6169564" y="5246044"/>
            <a:ext cx="348172" cy="461665"/>
          </a:xfrm>
          <a:prstGeom prst="rect">
            <a:avLst/>
          </a:prstGeom>
          <a:gradFill rotWithShape="0">
            <a:gsLst>
              <a:gs pos="0">
                <a:srgbClr val="6699FF"/>
              </a:gs>
              <a:gs pos="50000">
                <a:schemeClr val="bg1"/>
              </a:gs>
              <a:gs pos="100000">
                <a:srgbClr val="6699FF"/>
              </a:gs>
            </a:gsLst>
            <a:lin ang="5400000" scaled="1"/>
          </a:gradFill>
          <a:ln w="9525" algn="ctr">
            <a:solidFill>
              <a:srgbClr val="339966"/>
            </a:solidFill>
            <a:miter lim="800000"/>
            <a:headEnd/>
            <a:tailEnd/>
          </a:ln>
          <a:effectLst/>
        </p:spPr>
        <p:txBody>
          <a:bodyPr wrap="none" anchor="ctr">
            <a:spAutoFit/>
          </a:bodyPr>
          <a:lstStyle/>
          <a:p>
            <a:pPr algn="ctr">
              <a:spcBef>
                <a:spcPct val="50000"/>
              </a:spcBef>
              <a:defRPr/>
            </a:pPr>
            <a:r>
              <a:rPr lang="en-US" sz="2400"/>
              <a:t>C</a:t>
            </a:r>
          </a:p>
        </p:txBody>
      </p:sp>
      <p:sp>
        <p:nvSpPr>
          <p:cNvPr id="34829" name="Text Box 51">
            <a:extLst>
              <a:ext uri="{FF2B5EF4-FFF2-40B4-BE49-F238E27FC236}">
                <a16:creationId xmlns:a16="http://schemas.microsoft.com/office/drawing/2014/main" id="{B163D270-DE87-4050-5090-F0E04E93699F}"/>
              </a:ext>
            </a:extLst>
          </p:cNvPr>
          <p:cNvSpPr txBox="1">
            <a:spLocks noChangeArrowheads="1"/>
          </p:cNvSpPr>
          <p:nvPr/>
        </p:nvSpPr>
        <p:spPr bwMode="auto">
          <a:xfrm>
            <a:off x="3876675" y="2136776"/>
            <a:ext cx="193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i="1"/>
              <a:t>Polarization factor</a:t>
            </a:r>
            <a:endParaRPr lang="en-US" altLang="en-US" i="1">
              <a:sym typeface="Symbol" panose="05050102010706020507" pitchFamily="18" charset="2"/>
            </a:endParaRPr>
          </a:p>
        </p:txBody>
      </p:sp>
      <p:sp>
        <p:nvSpPr>
          <p:cNvPr id="34830" name="Text Box 52">
            <a:extLst>
              <a:ext uri="{FF2B5EF4-FFF2-40B4-BE49-F238E27FC236}">
                <a16:creationId xmlns:a16="http://schemas.microsoft.com/office/drawing/2014/main" id="{1DA9A125-99D4-56A7-852A-C07B04FBFAE9}"/>
              </a:ext>
            </a:extLst>
          </p:cNvPr>
          <p:cNvSpPr txBox="1">
            <a:spLocks noChangeArrowheads="1"/>
          </p:cNvSpPr>
          <p:nvPr/>
        </p:nvSpPr>
        <p:spPr bwMode="auto">
          <a:xfrm>
            <a:off x="4822825" y="3989388"/>
            <a:ext cx="2679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i="1"/>
              <a:t>Atomic scattering factor (f)</a:t>
            </a:r>
            <a:endParaRPr lang="en-US" altLang="en-US" i="1">
              <a:sym typeface="Symbol" panose="05050102010706020507" pitchFamily="18" charset="2"/>
            </a:endParaRPr>
          </a:p>
        </p:txBody>
      </p:sp>
      <p:sp>
        <p:nvSpPr>
          <p:cNvPr id="34831" name="Text Box 53">
            <a:extLst>
              <a:ext uri="{FF2B5EF4-FFF2-40B4-BE49-F238E27FC236}">
                <a16:creationId xmlns:a16="http://schemas.microsoft.com/office/drawing/2014/main" id="{C61F301C-C925-BAFE-DD46-FEEA17CB4ABE}"/>
              </a:ext>
            </a:extLst>
          </p:cNvPr>
          <p:cNvSpPr txBox="1">
            <a:spLocks noChangeArrowheads="1"/>
          </p:cNvSpPr>
          <p:nvPr/>
        </p:nvSpPr>
        <p:spPr bwMode="auto">
          <a:xfrm>
            <a:off x="7188200" y="5826126"/>
            <a:ext cx="198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i="1"/>
              <a:t>Structure factor (F)</a:t>
            </a:r>
            <a:endParaRPr lang="en-US" altLang="en-US" i="1">
              <a:sym typeface="Symbol" panose="05050102010706020507" pitchFamily="18" charset="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extLst>
              <a:ext uri="{FF2B5EF4-FFF2-40B4-BE49-F238E27FC236}">
                <a16:creationId xmlns:a16="http://schemas.microsoft.com/office/drawing/2014/main" id="{E2127912-334A-02E5-FEE2-5FA0AD843C01}"/>
              </a:ext>
            </a:extLst>
          </p:cNvPr>
          <p:cNvGraphicFramePr>
            <a:graphicFrameLocks noChangeAspect="1"/>
          </p:cNvGraphicFramePr>
          <p:nvPr/>
        </p:nvGraphicFramePr>
        <p:xfrm>
          <a:off x="7913688" y="179388"/>
          <a:ext cx="1701800" cy="533400"/>
        </p:xfrm>
        <a:graphic>
          <a:graphicData uri="http://schemas.openxmlformats.org/presentationml/2006/ole">
            <mc:AlternateContent xmlns:mc="http://schemas.openxmlformats.org/markup-compatibility/2006">
              <mc:Choice xmlns:v="urn:schemas-microsoft-com:vml" Requires="v">
                <p:oleObj name="Equation" r:id="rId2" imgW="723600" imgH="228600" progId="Equation.3">
                  <p:embed/>
                </p:oleObj>
              </mc:Choice>
              <mc:Fallback>
                <p:oleObj name="Equation" r:id="rId2" imgW="723600" imgH="228600" progId="Equation.3">
                  <p:embed/>
                  <p:pic>
                    <p:nvPicPr>
                      <p:cNvPr id="8194" name="Object 2">
                        <a:extLst>
                          <a:ext uri="{FF2B5EF4-FFF2-40B4-BE49-F238E27FC236}">
                            <a16:creationId xmlns:a16="http://schemas.microsoft.com/office/drawing/2014/main" id="{E2127912-334A-02E5-FEE2-5FA0AD843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3688" y="179388"/>
                        <a:ext cx="1701800" cy="533400"/>
                      </a:xfrm>
                      <a:prstGeom prst="rect">
                        <a:avLst/>
                      </a:prstGeom>
                      <a:solidFill>
                        <a:srgbClr val="EAEAEA"/>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3">
            <a:extLst>
              <a:ext uri="{FF2B5EF4-FFF2-40B4-BE49-F238E27FC236}">
                <a16:creationId xmlns:a16="http://schemas.microsoft.com/office/drawing/2014/main" id="{32FB43C5-F546-BCAF-3349-DBB679908F1F}"/>
              </a:ext>
            </a:extLst>
          </p:cNvPr>
          <p:cNvGraphicFramePr>
            <a:graphicFrameLocks noChangeAspect="1"/>
          </p:cNvGraphicFramePr>
          <p:nvPr/>
        </p:nvGraphicFramePr>
        <p:xfrm>
          <a:off x="7967664" y="2784476"/>
          <a:ext cx="2522537" cy="879475"/>
        </p:xfrm>
        <a:graphic>
          <a:graphicData uri="http://schemas.openxmlformats.org/presentationml/2006/ole">
            <mc:AlternateContent xmlns:mc="http://schemas.openxmlformats.org/markup-compatibility/2006">
              <mc:Choice xmlns:v="urn:schemas-microsoft-com:vml" Requires="v">
                <p:oleObj name="Equation" r:id="rId4" imgW="1193760" imgH="419040" progId="Equation.3">
                  <p:embed/>
                </p:oleObj>
              </mc:Choice>
              <mc:Fallback>
                <p:oleObj name="Equation" r:id="rId4" imgW="1193760" imgH="419040" progId="Equation.3">
                  <p:embed/>
                  <p:pic>
                    <p:nvPicPr>
                      <p:cNvPr id="8195" name="Object 3">
                        <a:extLst>
                          <a:ext uri="{FF2B5EF4-FFF2-40B4-BE49-F238E27FC236}">
                            <a16:creationId xmlns:a16="http://schemas.microsoft.com/office/drawing/2014/main" id="{32FB43C5-F546-BCAF-3349-DBB679908F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7664" y="2784476"/>
                        <a:ext cx="2522537" cy="879475"/>
                      </a:xfrm>
                      <a:prstGeom prst="rect">
                        <a:avLst/>
                      </a:prstGeom>
                      <a:solidFill>
                        <a:srgbClr val="EAEAEA"/>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2" name="Text Box 4">
            <a:extLst>
              <a:ext uri="{FF2B5EF4-FFF2-40B4-BE49-F238E27FC236}">
                <a16:creationId xmlns:a16="http://schemas.microsoft.com/office/drawing/2014/main" id="{FB9B787E-AFAE-8410-CBC0-C026B4B1C4B7}"/>
              </a:ext>
            </a:extLst>
          </p:cNvPr>
          <p:cNvSpPr txBox="1">
            <a:spLocks noChangeArrowheads="1"/>
          </p:cNvSpPr>
          <p:nvPr/>
        </p:nvSpPr>
        <p:spPr bwMode="auto">
          <a:xfrm>
            <a:off x="1698625" y="173039"/>
            <a:ext cx="3341688" cy="433387"/>
          </a:xfrm>
          <a:prstGeom prst="rect">
            <a:avLst/>
          </a:prstGeom>
          <a:solidFill>
            <a:srgbClr val="FFCCFF"/>
          </a:solidFill>
          <a:ln w="6350" algn="ctr">
            <a:solidFill>
              <a:srgbClr val="FF3300"/>
            </a:solidFill>
            <a:miter lim="800000"/>
            <a:headEnd/>
            <a:tailEnd/>
          </a:ln>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sz="2200">
                <a:solidFill>
                  <a:srgbClr val="CC0000"/>
                </a:solidFill>
                <a:sym typeface="Wingdings" panose="05000000000000000000" pitchFamily="2" charset="2"/>
              </a:rPr>
              <a:t>Structure factor calculations</a:t>
            </a:r>
            <a:endParaRPr lang="en-US" altLang="en-US" sz="2200" i="1">
              <a:solidFill>
                <a:srgbClr val="CC0000"/>
              </a:solidFill>
              <a:cs typeface="Times New Roman" panose="02020603050405020304" pitchFamily="18" charset="0"/>
              <a:sym typeface="Symbol" panose="05050102010706020507" pitchFamily="18" charset="2"/>
            </a:endParaRPr>
          </a:p>
        </p:txBody>
      </p:sp>
      <p:pic>
        <p:nvPicPr>
          <p:cNvPr id="8203" name="Picture 6">
            <a:extLst>
              <a:ext uri="{FF2B5EF4-FFF2-40B4-BE49-F238E27FC236}">
                <a16:creationId xmlns:a16="http://schemas.microsoft.com/office/drawing/2014/main" id="{45BD2530-5D33-C296-3F1C-057CAE4945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4675" y="1651000"/>
            <a:ext cx="2935288"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4" name="Oval 7">
            <a:extLst>
              <a:ext uri="{FF2B5EF4-FFF2-40B4-BE49-F238E27FC236}">
                <a16:creationId xmlns:a16="http://schemas.microsoft.com/office/drawing/2014/main" id="{BA5C38B9-52BC-8804-EE90-582125917181}"/>
              </a:ext>
            </a:extLst>
          </p:cNvPr>
          <p:cNvSpPr>
            <a:spLocks noChangeArrowheads="1"/>
          </p:cNvSpPr>
          <p:nvPr/>
        </p:nvSpPr>
        <p:spPr bwMode="auto">
          <a:xfrm>
            <a:off x="1689100" y="787401"/>
            <a:ext cx="438150" cy="727075"/>
          </a:xfrm>
          <a:prstGeom prst="ellipse">
            <a:avLst/>
          </a:prstGeom>
          <a:gradFill rotWithShape="1">
            <a:gsLst>
              <a:gs pos="0">
                <a:srgbClr val="FF3300">
                  <a:alpha val="64998"/>
                </a:srgbClr>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en-US" altLang="en-US"/>
              <a:t>A</a:t>
            </a:r>
          </a:p>
        </p:txBody>
      </p:sp>
      <p:sp>
        <p:nvSpPr>
          <p:cNvPr id="8205" name="Text Box 8">
            <a:extLst>
              <a:ext uri="{FF2B5EF4-FFF2-40B4-BE49-F238E27FC236}">
                <a16:creationId xmlns:a16="http://schemas.microsoft.com/office/drawing/2014/main" id="{21C7C2F4-2481-7598-B639-1674CBFA383F}"/>
              </a:ext>
            </a:extLst>
          </p:cNvPr>
          <p:cNvSpPr txBox="1">
            <a:spLocks noChangeArrowheads="1"/>
          </p:cNvSpPr>
          <p:nvPr/>
        </p:nvSpPr>
        <p:spPr bwMode="auto">
          <a:xfrm>
            <a:off x="2208213" y="950913"/>
            <a:ext cx="4278312" cy="400050"/>
          </a:xfrm>
          <a:prstGeom prst="rect">
            <a:avLst/>
          </a:prstGeom>
          <a:solidFill>
            <a:schemeClr val="bg1"/>
          </a:solidFill>
          <a:ln w="3175" algn="ctr">
            <a:solidFill>
              <a:srgbClr val="FF3300"/>
            </a:solidFill>
            <a:miter lim="800000"/>
            <a:headEnd/>
            <a:tailEnd/>
          </a:ln>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US" altLang="en-US" sz="2000">
                <a:cs typeface="Times New Roman" panose="02020603050405020304" pitchFamily="18" charset="0"/>
              </a:rPr>
              <a:t>Atom at (0,0,0) and equivalent positions</a:t>
            </a:r>
          </a:p>
        </p:txBody>
      </p:sp>
      <p:graphicFrame>
        <p:nvGraphicFramePr>
          <p:cNvPr id="8196" name="Object 9">
            <a:extLst>
              <a:ext uri="{FF2B5EF4-FFF2-40B4-BE49-F238E27FC236}">
                <a16:creationId xmlns:a16="http://schemas.microsoft.com/office/drawing/2014/main" id="{CBE3F155-2782-FC5A-84B8-FD0823DF886B}"/>
              </a:ext>
            </a:extLst>
          </p:cNvPr>
          <p:cNvGraphicFramePr>
            <a:graphicFrameLocks noChangeAspect="1"/>
          </p:cNvGraphicFramePr>
          <p:nvPr/>
        </p:nvGraphicFramePr>
        <p:xfrm>
          <a:off x="4886326" y="4194175"/>
          <a:ext cx="4926013" cy="622300"/>
        </p:xfrm>
        <a:graphic>
          <a:graphicData uri="http://schemas.openxmlformats.org/presentationml/2006/ole">
            <mc:AlternateContent xmlns:mc="http://schemas.openxmlformats.org/markup-compatibility/2006">
              <mc:Choice xmlns:v="urn:schemas-microsoft-com:vml" Requires="v">
                <p:oleObj name="Equation" r:id="rId7" imgW="2095200" imgH="266400" progId="Equation.DSMT4">
                  <p:embed/>
                </p:oleObj>
              </mc:Choice>
              <mc:Fallback>
                <p:oleObj name="Equation" r:id="rId7" imgW="2095200" imgH="266400" progId="Equation.DSMT4">
                  <p:embed/>
                  <p:pic>
                    <p:nvPicPr>
                      <p:cNvPr id="8196" name="Object 9">
                        <a:extLst>
                          <a:ext uri="{FF2B5EF4-FFF2-40B4-BE49-F238E27FC236}">
                            <a16:creationId xmlns:a16="http://schemas.microsoft.com/office/drawing/2014/main" id="{CBE3F155-2782-FC5A-84B8-FD0823DF88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6326" y="4194175"/>
                        <a:ext cx="4926013" cy="622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10">
            <a:extLst>
              <a:ext uri="{FF2B5EF4-FFF2-40B4-BE49-F238E27FC236}">
                <a16:creationId xmlns:a16="http://schemas.microsoft.com/office/drawing/2014/main" id="{69E6B598-5D24-F5CA-491B-B3ADE712E91B}"/>
              </a:ext>
            </a:extLst>
          </p:cNvPr>
          <p:cNvGraphicFramePr>
            <a:graphicFrameLocks noChangeAspect="1"/>
          </p:cNvGraphicFramePr>
          <p:nvPr/>
        </p:nvGraphicFramePr>
        <p:xfrm>
          <a:off x="4321176" y="5127625"/>
          <a:ext cx="4957763" cy="533400"/>
        </p:xfrm>
        <a:graphic>
          <a:graphicData uri="http://schemas.openxmlformats.org/presentationml/2006/ole">
            <mc:AlternateContent xmlns:mc="http://schemas.openxmlformats.org/markup-compatibility/2006">
              <mc:Choice xmlns:v="urn:schemas-microsoft-com:vml" Requires="v">
                <p:oleObj name="Equation" r:id="rId9" imgW="2108160" imgH="228600" progId="Equation.DSMT4">
                  <p:embed/>
                </p:oleObj>
              </mc:Choice>
              <mc:Fallback>
                <p:oleObj name="Equation" r:id="rId9" imgW="2108160" imgH="228600" progId="Equation.DSMT4">
                  <p:embed/>
                  <p:pic>
                    <p:nvPicPr>
                      <p:cNvPr id="8197" name="Object 10">
                        <a:extLst>
                          <a:ext uri="{FF2B5EF4-FFF2-40B4-BE49-F238E27FC236}">
                            <a16:creationId xmlns:a16="http://schemas.microsoft.com/office/drawing/2014/main" id="{69E6B598-5D24-F5CA-491B-B3ADE712E9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1176" y="5127625"/>
                        <a:ext cx="4957763" cy="5334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11">
            <a:extLst>
              <a:ext uri="{FF2B5EF4-FFF2-40B4-BE49-F238E27FC236}">
                <a16:creationId xmlns:a16="http://schemas.microsoft.com/office/drawing/2014/main" id="{8AF26CB8-CAF8-2960-6F00-B08712F19BC9}"/>
              </a:ext>
            </a:extLst>
          </p:cNvPr>
          <p:cNvGraphicFramePr>
            <a:graphicFrameLocks noChangeAspect="1"/>
          </p:cNvGraphicFramePr>
          <p:nvPr/>
        </p:nvGraphicFramePr>
        <p:xfrm>
          <a:off x="1822450" y="6035675"/>
          <a:ext cx="1284288" cy="533400"/>
        </p:xfrm>
        <a:graphic>
          <a:graphicData uri="http://schemas.openxmlformats.org/presentationml/2006/ole">
            <mc:AlternateContent xmlns:mc="http://schemas.openxmlformats.org/markup-compatibility/2006">
              <mc:Choice xmlns:v="urn:schemas-microsoft-com:vml" Requires="v">
                <p:oleObj name="Equation" r:id="rId11" imgW="545760" imgH="228600" progId="Equation.3">
                  <p:embed/>
                </p:oleObj>
              </mc:Choice>
              <mc:Fallback>
                <p:oleObj name="Equation" r:id="rId11" imgW="545760" imgH="228600" progId="Equation.3">
                  <p:embed/>
                  <p:pic>
                    <p:nvPicPr>
                      <p:cNvPr id="8198" name="Object 11">
                        <a:extLst>
                          <a:ext uri="{FF2B5EF4-FFF2-40B4-BE49-F238E27FC236}">
                            <a16:creationId xmlns:a16="http://schemas.microsoft.com/office/drawing/2014/main" id="{8AF26CB8-CAF8-2960-6F00-B08712F19BC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2450" y="6035675"/>
                        <a:ext cx="1284288" cy="5334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6" name="Text Box 12">
            <a:extLst>
              <a:ext uri="{FF2B5EF4-FFF2-40B4-BE49-F238E27FC236}">
                <a16:creationId xmlns:a16="http://schemas.microsoft.com/office/drawing/2014/main" id="{DABECD03-A009-D4BA-6DFD-FDD2316E3DEC}"/>
              </a:ext>
            </a:extLst>
          </p:cNvPr>
          <p:cNvSpPr txBox="1">
            <a:spLocks noChangeArrowheads="1"/>
          </p:cNvSpPr>
          <p:nvPr/>
        </p:nvSpPr>
        <p:spPr bwMode="auto">
          <a:xfrm>
            <a:off x="3414714" y="6134101"/>
            <a:ext cx="4702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i="1">
                <a:sym typeface="Symbol" panose="05050102010706020507" pitchFamily="18" charset="2"/>
              </a:rPr>
              <a:t> F is independent of the scattering plane (h k l)</a:t>
            </a:r>
          </a:p>
        </p:txBody>
      </p:sp>
      <p:sp>
        <p:nvSpPr>
          <p:cNvPr id="52237" name="Rectangle 13">
            <a:extLst>
              <a:ext uri="{FF2B5EF4-FFF2-40B4-BE49-F238E27FC236}">
                <a16:creationId xmlns:a16="http://schemas.microsoft.com/office/drawing/2014/main" id="{04E4A55A-E6F7-CF5B-4CAB-B60EAE7F91C8}"/>
              </a:ext>
            </a:extLst>
          </p:cNvPr>
          <p:cNvSpPr>
            <a:spLocks noChangeArrowheads="1"/>
          </p:cNvSpPr>
          <p:nvPr/>
        </p:nvSpPr>
        <p:spPr bwMode="auto">
          <a:xfrm>
            <a:off x="7678738" y="0"/>
            <a:ext cx="95250" cy="3919538"/>
          </a:xfrm>
          <a:prstGeom prst="rect">
            <a:avLst/>
          </a:prstGeom>
          <a:gradFill rotWithShape="1">
            <a:gsLst>
              <a:gs pos="0">
                <a:schemeClr val="tx1"/>
              </a:gs>
              <a:gs pos="50000">
                <a:schemeClr val="bg1"/>
              </a:gs>
              <a:gs pos="100000">
                <a:schemeClr val="tx1"/>
              </a:gs>
            </a:gsLst>
            <a:lin ang="0" scaled="1"/>
          </a:gradFill>
          <a:ln w="9525">
            <a:solidFill>
              <a:schemeClr val="tx1"/>
            </a:solidFill>
            <a:miter lim="800000"/>
            <a:headEnd/>
            <a:tailEnd/>
          </a:ln>
          <a:effectLst/>
        </p:spPr>
        <p:txBody>
          <a:bodyPr wrap="none" anchor="ctr"/>
          <a:lstStyle/>
          <a:p>
            <a:pPr>
              <a:defRPr/>
            </a:pPr>
            <a:endParaRPr lang="en-US"/>
          </a:p>
        </p:txBody>
      </p:sp>
      <p:graphicFrame>
        <p:nvGraphicFramePr>
          <p:cNvPr id="8199" name="Object 14">
            <a:extLst>
              <a:ext uri="{FF2B5EF4-FFF2-40B4-BE49-F238E27FC236}">
                <a16:creationId xmlns:a16="http://schemas.microsoft.com/office/drawing/2014/main" id="{F75C2978-D02E-CEBA-3FCC-23AED252B9CB}"/>
              </a:ext>
            </a:extLst>
          </p:cNvPr>
          <p:cNvGraphicFramePr>
            <a:graphicFrameLocks noChangeAspect="1"/>
          </p:cNvGraphicFramePr>
          <p:nvPr/>
        </p:nvGraphicFramePr>
        <p:xfrm>
          <a:off x="7962900" y="2100263"/>
          <a:ext cx="1612900" cy="474662"/>
        </p:xfrm>
        <a:graphic>
          <a:graphicData uri="http://schemas.openxmlformats.org/presentationml/2006/ole">
            <mc:AlternateContent xmlns:mc="http://schemas.openxmlformats.org/markup-compatibility/2006">
              <mc:Choice xmlns:v="urn:schemas-microsoft-com:vml" Requires="v">
                <p:oleObj name="Equation" r:id="rId13" imgW="685800" imgH="203040" progId="Equation.3">
                  <p:embed/>
                </p:oleObj>
              </mc:Choice>
              <mc:Fallback>
                <p:oleObj name="Equation" r:id="rId13" imgW="685800" imgH="203040" progId="Equation.3">
                  <p:embed/>
                  <p:pic>
                    <p:nvPicPr>
                      <p:cNvPr id="8199" name="Object 14">
                        <a:extLst>
                          <a:ext uri="{FF2B5EF4-FFF2-40B4-BE49-F238E27FC236}">
                            <a16:creationId xmlns:a16="http://schemas.microsoft.com/office/drawing/2014/main" id="{F75C2978-D02E-CEBA-3FCC-23AED252B9C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62900" y="2100263"/>
                        <a:ext cx="1612900" cy="474662"/>
                      </a:xfrm>
                      <a:prstGeom prst="rect">
                        <a:avLst/>
                      </a:prstGeom>
                      <a:solidFill>
                        <a:srgbClr val="EAEAEA"/>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Text Box 15">
            <a:extLst>
              <a:ext uri="{FF2B5EF4-FFF2-40B4-BE49-F238E27FC236}">
                <a16:creationId xmlns:a16="http://schemas.microsoft.com/office/drawing/2014/main" id="{088B5148-79AC-68F5-32BB-B1EC429B0C8B}"/>
              </a:ext>
            </a:extLst>
          </p:cNvPr>
          <p:cNvSpPr txBox="1">
            <a:spLocks noChangeArrowheads="1"/>
          </p:cNvSpPr>
          <p:nvPr/>
        </p:nvSpPr>
        <p:spPr bwMode="auto">
          <a:xfrm>
            <a:off x="5899151" y="460376"/>
            <a:ext cx="1571625" cy="3968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2000">
                <a:solidFill>
                  <a:srgbClr val="FFFFCC"/>
                </a:solidFill>
              </a:rPr>
              <a:t>Simple Cubic</a:t>
            </a:r>
          </a:p>
        </p:txBody>
      </p:sp>
      <p:graphicFrame>
        <p:nvGraphicFramePr>
          <p:cNvPr id="8200" name="Object 16">
            <a:extLst>
              <a:ext uri="{FF2B5EF4-FFF2-40B4-BE49-F238E27FC236}">
                <a16:creationId xmlns:a16="http://schemas.microsoft.com/office/drawing/2014/main" id="{3673FB89-F71D-0071-51C7-9747A13988D5}"/>
              </a:ext>
            </a:extLst>
          </p:cNvPr>
          <p:cNvGraphicFramePr>
            <a:graphicFrameLocks noChangeAspect="1"/>
          </p:cNvGraphicFramePr>
          <p:nvPr/>
        </p:nvGraphicFramePr>
        <p:xfrm>
          <a:off x="7918451" y="862014"/>
          <a:ext cx="1909763" cy="473075"/>
        </p:xfrm>
        <a:graphic>
          <a:graphicData uri="http://schemas.openxmlformats.org/presentationml/2006/ole">
            <mc:AlternateContent xmlns:mc="http://schemas.openxmlformats.org/markup-compatibility/2006">
              <mc:Choice xmlns:v="urn:schemas-microsoft-com:vml" Requires="v">
                <p:oleObj name="Equation" r:id="rId15" imgW="812520" imgH="203040" progId="Equation.3">
                  <p:embed/>
                </p:oleObj>
              </mc:Choice>
              <mc:Fallback>
                <p:oleObj name="Equation" r:id="rId15" imgW="812520" imgH="203040" progId="Equation.3">
                  <p:embed/>
                  <p:pic>
                    <p:nvPicPr>
                      <p:cNvPr id="8200" name="Object 16">
                        <a:extLst>
                          <a:ext uri="{FF2B5EF4-FFF2-40B4-BE49-F238E27FC236}">
                            <a16:creationId xmlns:a16="http://schemas.microsoft.com/office/drawing/2014/main" id="{3673FB89-F71D-0071-51C7-9747A13988D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8451" y="862014"/>
                        <a:ext cx="1909763" cy="4730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17">
            <a:extLst>
              <a:ext uri="{FF2B5EF4-FFF2-40B4-BE49-F238E27FC236}">
                <a16:creationId xmlns:a16="http://schemas.microsoft.com/office/drawing/2014/main" id="{FE4EDB4E-5236-EDCD-B3C1-C6C51D88CFE8}"/>
              </a:ext>
            </a:extLst>
          </p:cNvPr>
          <p:cNvGraphicFramePr>
            <a:graphicFrameLocks noChangeAspect="1"/>
          </p:cNvGraphicFramePr>
          <p:nvPr/>
        </p:nvGraphicFramePr>
        <p:xfrm>
          <a:off x="7940675" y="1481139"/>
          <a:ext cx="1970088" cy="473075"/>
        </p:xfrm>
        <a:graphic>
          <a:graphicData uri="http://schemas.openxmlformats.org/presentationml/2006/ole">
            <mc:AlternateContent xmlns:mc="http://schemas.openxmlformats.org/markup-compatibility/2006">
              <mc:Choice xmlns:v="urn:schemas-microsoft-com:vml" Requires="v">
                <p:oleObj name="Equation" r:id="rId17" imgW="838080" imgH="203040" progId="Equation.3">
                  <p:embed/>
                </p:oleObj>
              </mc:Choice>
              <mc:Fallback>
                <p:oleObj name="Equation" r:id="rId17" imgW="838080" imgH="203040" progId="Equation.3">
                  <p:embed/>
                  <p:pic>
                    <p:nvPicPr>
                      <p:cNvPr id="8201" name="Object 17">
                        <a:extLst>
                          <a:ext uri="{FF2B5EF4-FFF2-40B4-BE49-F238E27FC236}">
                            <a16:creationId xmlns:a16="http://schemas.microsoft.com/office/drawing/2014/main" id="{FE4EDB4E-5236-EDCD-B3C1-C6C51D88CFE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40675" y="1481139"/>
                        <a:ext cx="1970088" cy="4730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Oval 6">
            <a:extLst>
              <a:ext uri="{FF2B5EF4-FFF2-40B4-BE49-F238E27FC236}">
                <a16:creationId xmlns:a16="http://schemas.microsoft.com/office/drawing/2014/main" id="{710CA28D-1595-3F8E-0DED-CF306E9AD1D3}"/>
              </a:ext>
            </a:extLst>
          </p:cNvPr>
          <p:cNvSpPr>
            <a:spLocks noChangeArrowheads="1"/>
          </p:cNvSpPr>
          <p:nvPr/>
        </p:nvSpPr>
        <p:spPr bwMode="auto">
          <a:xfrm>
            <a:off x="1689100" y="109539"/>
            <a:ext cx="438150" cy="727075"/>
          </a:xfrm>
          <a:prstGeom prst="ellipse">
            <a:avLst/>
          </a:prstGeom>
          <a:gradFill rotWithShape="1">
            <a:gsLst>
              <a:gs pos="0">
                <a:srgbClr val="FF3300">
                  <a:alpha val="64998"/>
                </a:srgbClr>
              </a:gs>
              <a:gs pos="100000">
                <a:schemeClr val="bg1">
                  <a:alpha val="2000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en-US" altLang="en-US"/>
              <a:t>B</a:t>
            </a:r>
          </a:p>
        </p:txBody>
      </p:sp>
      <p:sp>
        <p:nvSpPr>
          <p:cNvPr id="9226" name="Text Box 7">
            <a:extLst>
              <a:ext uri="{FF2B5EF4-FFF2-40B4-BE49-F238E27FC236}">
                <a16:creationId xmlns:a16="http://schemas.microsoft.com/office/drawing/2014/main" id="{6334C04C-773F-D536-23A0-6D07B38678D9}"/>
              </a:ext>
            </a:extLst>
          </p:cNvPr>
          <p:cNvSpPr txBox="1">
            <a:spLocks noChangeArrowheads="1"/>
          </p:cNvSpPr>
          <p:nvPr/>
        </p:nvSpPr>
        <p:spPr bwMode="auto">
          <a:xfrm>
            <a:off x="2208214" y="273050"/>
            <a:ext cx="5532437" cy="400050"/>
          </a:xfrm>
          <a:prstGeom prst="rect">
            <a:avLst/>
          </a:prstGeom>
          <a:solidFill>
            <a:schemeClr val="bg1"/>
          </a:solidFill>
          <a:ln w="3175" algn="ctr">
            <a:solidFill>
              <a:srgbClr val="FF3300"/>
            </a:solidFill>
            <a:miter lim="800000"/>
            <a:headEnd/>
            <a:tailEnd/>
          </a:ln>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pPr>
            <a:r>
              <a:rPr lang="en-US" altLang="en-US" sz="2000">
                <a:cs typeface="Times New Roman" panose="02020603050405020304" pitchFamily="18" charset="0"/>
              </a:rPr>
              <a:t>Atom at (0,0,0) &amp; (½, ½, 0) and equivalent positions</a:t>
            </a:r>
          </a:p>
        </p:txBody>
      </p:sp>
      <p:graphicFrame>
        <p:nvGraphicFramePr>
          <p:cNvPr id="9218" name="Object 8">
            <a:extLst>
              <a:ext uri="{FF2B5EF4-FFF2-40B4-BE49-F238E27FC236}">
                <a16:creationId xmlns:a16="http://schemas.microsoft.com/office/drawing/2014/main" id="{A0EAD001-541C-CC82-C591-9E36D01CEAE8}"/>
              </a:ext>
            </a:extLst>
          </p:cNvPr>
          <p:cNvGraphicFramePr>
            <a:graphicFrameLocks noChangeAspect="1"/>
          </p:cNvGraphicFramePr>
          <p:nvPr/>
        </p:nvGraphicFramePr>
        <p:xfrm>
          <a:off x="1727200" y="984250"/>
          <a:ext cx="4927600" cy="622300"/>
        </p:xfrm>
        <a:graphic>
          <a:graphicData uri="http://schemas.openxmlformats.org/presentationml/2006/ole">
            <mc:AlternateContent xmlns:mc="http://schemas.openxmlformats.org/markup-compatibility/2006">
              <mc:Choice xmlns:v="urn:schemas-microsoft-com:vml" Requires="v">
                <p:oleObj name="Equation" r:id="rId2" imgW="2095200" imgH="266400" progId="Equation.DSMT4">
                  <p:embed/>
                </p:oleObj>
              </mc:Choice>
              <mc:Fallback>
                <p:oleObj name="Equation" r:id="rId2" imgW="2095200" imgH="266400" progId="Equation.DSMT4">
                  <p:embed/>
                  <p:pic>
                    <p:nvPicPr>
                      <p:cNvPr id="9218" name="Object 8">
                        <a:extLst>
                          <a:ext uri="{FF2B5EF4-FFF2-40B4-BE49-F238E27FC236}">
                            <a16:creationId xmlns:a16="http://schemas.microsoft.com/office/drawing/2014/main" id="{A0EAD001-541C-CC82-C591-9E36D01CE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984250"/>
                        <a:ext cx="4927600" cy="622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9">
            <a:extLst>
              <a:ext uri="{FF2B5EF4-FFF2-40B4-BE49-F238E27FC236}">
                <a16:creationId xmlns:a16="http://schemas.microsoft.com/office/drawing/2014/main" id="{32F54542-6CF5-B044-8D07-938BD37CFCAB}"/>
              </a:ext>
            </a:extLst>
          </p:cNvPr>
          <p:cNvGraphicFramePr>
            <a:graphicFrameLocks noChangeAspect="1"/>
          </p:cNvGraphicFramePr>
          <p:nvPr/>
        </p:nvGraphicFramePr>
        <p:xfrm>
          <a:off x="1546225" y="1768476"/>
          <a:ext cx="6269038" cy="1598613"/>
        </p:xfrm>
        <a:graphic>
          <a:graphicData uri="http://schemas.openxmlformats.org/presentationml/2006/ole">
            <mc:AlternateContent xmlns:mc="http://schemas.openxmlformats.org/markup-compatibility/2006">
              <mc:Choice xmlns:v="urn:schemas-microsoft-com:vml" Requires="v">
                <p:oleObj name="Equation" r:id="rId4" imgW="2666880" imgH="685800" progId="Equation.DSMT4">
                  <p:embed/>
                </p:oleObj>
              </mc:Choice>
              <mc:Fallback>
                <p:oleObj name="Equation" r:id="rId4" imgW="2666880" imgH="685800" progId="Equation.DSMT4">
                  <p:embed/>
                  <p:pic>
                    <p:nvPicPr>
                      <p:cNvPr id="9219" name="Object 9">
                        <a:extLst>
                          <a:ext uri="{FF2B5EF4-FFF2-40B4-BE49-F238E27FC236}">
                            <a16:creationId xmlns:a16="http://schemas.microsoft.com/office/drawing/2014/main" id="{32F54542-6CF5-B044-8D07-938BD37CFC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6225" y="1768476"/>
                        <a:ext cx="6269038" cy="159861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7" name="Text Box 11">
            <a:extLst>
              <a:ext uri="{FF2B5EF4-FFF2-40B4-BE49-F238E27FC236}">
                <a16:creationId xmlns:a16="http://schemas.microsoft.com/office/drawing/2014/main" id="{8BEE0E4F-625C-C12A-2AA5-995BBEC8E2F4}"/>
              </a:ext>
            </a:extLst>
          </p:cNvPr>
          <p:cNvSpPr txBox="1">
            <a:spLocks noChangeArrowheads="1"/>
          </p:cNvSpPr>
          <p:nvPr/>
        </p:nvSpPr>
        <p:spPr bwMode="auto">
          <a:xfrm>
            <a:off x="1524001" y="6491288"/>
            <a:ext cx="3387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i="1">
                <a:sym typeface="Symbol" panose="05050102010706020507" pitchFamily="18" charset="2"/>
              </a:rPr>
              <a:t> F is independent of the ‘l’ index</a:t>
            </a:r>
          </a:p>
        </p:txBody>
      </p:sp>
      <p:sp>
        <p:nvSpPr>
          <p:cNvPr id="9228" name="Text Box 12">
            <a:extLst>
              <a:ext uri="{FF2B5EF4-FFF2-40B4-BE49-F238E27FC236}">
                <a16:creationId xmlns:a16="http://schemas.microsoft.com/office/drawing/2014/main" id="{0EFCF03E-CB65-63D5-52B8-E3D6ECB26927}"/>
              </a:ext>
            </a:extLst>
          </p:cNvPr>
          <p:cNvSpPr txBox="1">
            <a:spLocks noChangeArrowheads="1"/>
          </p:cNvSpPr>
          <p:nvPr/>
        </p:nvSpPr>
        <p:spPr bwMode="auto">
          <a:xfrm>
            <a:off x="7912101" y="233364"/>
            <a:ext cx="2747963" cy="396875"/>
          </a:xfrm>
          <a:prstGeom prst="rect">
            <a:avLst/>
          </a:prstGeom>
          <a:solidFill>
            <a:srgbClr val="0000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2000">
                <a:solidFill>
                  <a:srgbClr val="FFFFCC"/>
                </a:solidFill>
              </a:rPr>
              <a:t>C- centred Orthorhombic</a:t>
            </a:r>
          </a:p>
        </p:txBody>
      </p:sp>
      <p:pic>
        <p:nvPicPr>
          <p:cNvPr id="9229" name="Picture 13">
            <a:extLst>
              <a:ext uri="{FF2B5EF4-FFF2-40B4-BE49-F238E27FC236}">
                <a16:creationId xmlns:a16="http://schemas.microsoft.com/office/drawing/2014/main" id="{CBC60C19-C090-F673-1717-160F7E9A13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1326" y="889001"/>
            <a:ext cx="2354263"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0" name="Text Box 14">
            <a:extLst>
              <a:ext uri="{FF2B5EF4-FFF2-40B4-BE49-F238E27FC236}">
                <a16:creationId xmlns:a16="http://schemas.microsoft.com/office/drawing/2014/main" id="{8252ABED-5FEC-AEF5-5CE2-FC45C9D7B2C6}"/>
              </a:ext>
            </a:extLst>
          </p:cNvPr>
          <p:cNvSpPr txBox="1">
            <a:spLocks noChangeArrowheads="1"/>
          </p:cNvSpPr>
          <p:nvPr/>
        </p:nvSpPr>
        <p:spPr bwMode="auto">
          <a:xfrm>
            <a:off x="7026276" y="3484564"/>
            <a:ext cx="701675" cy="433387"/>
          </a:xfrm>
          <a:prstGeom prst="rect">
            <a:avLst/>
          </a:prstGeom>
          <a:solidFill>
            <a:schemeClr val="bg1"/>
          </a:solidFill>
          <a:ln w="6350" algn="ctr">
            <a:solidFill>
              <a:srgbClr val="FF3300"/>
            </a:solidFill>
            <a:miter lim="800000"/>
            <a:headEnd/>
            <a:tailEnd/>
          </a:ln>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sz="2200">
                <a:solidFill>
                  <a:srgbClr val="FF3300"/>
                </a:solidFill>
                <a:sym typeface="Wingdings" panose="05000000000000000000" pitchFamily="2" charset="2"/>
              </a:rPr>
              <a:t>Real</a:t>
            </a:r>
          </a:p>
        </p:txBody>
      </p:sp>
      <p:sp>
        <p:nvSpPr>
          <p:cNvPr id="9231" name="Oval 15">
            <a:extLst>
              <a:ext uri="{FF2B5EF4-FFF2-40B4-BE49-F238E27FC236}">
                <a16:creationId xmlns:a16="http://schemas.microsoft.com/office/drawing/2014/main" id="{D60546A1-4B6E-6EA3-5F80-49CACC6611BC}"/>
              </a:ext>
            </a:extLst>
          </p:cNvPr>
          <p:cNvSpPr>
            <a:spLocks noChangeArrowheads="1"/>
          </p:cNvSpPr>
          <p:nvPr/>
        </p:nvSpPr>
        <p:spPr bwMode="auto">
          <a:xfrm>
            <a:off x="5843588" y="2790825"/>
            <a:ext cx="1117600" cy="547688"/>
          </a:xfrm>
          <a:prstGeom prst="ellipse">
            <a:avLst/>
          </a:prstGeom>
          <a:noFill/>
          <a:ln w="9525">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cxnSp>
        <p:nvCxnSpPr>
          <p:cNvPr id="9232" name="AutoShape 16">
            <a:extLst>
              <a:ext uri="{FF2B5EF4-FFF2-40B4-BE49-F238E27FC236}">
                <a16:creationId xmlns:a16="http://schemas.microsoft.com/office/drawing/2014/main" id="{52E00694-517E-452F-603B-1CD393AC4F09}"/>
              </a:ext>
            </a:extLst>
          </p:cNvPr>
          <p:cNvCxnSpPr>
            <a:cxnSpLocks noChangeShapeType="1"/>
            <a:stCxn id="9230" idx="1"/>
            <a:endCxn id="9231" idx="5"/>
          </p:cNvCxnSpPr>
          <p:nvPr/>
        </p:nvCxnSpPr>
        <p:spPr bwMode="auto">
          <a:xfrm flipH="1" flipV="1">
            <a:off x="6797675" y="3257550"/>
            <a:ext cx="228600" cy="444500"/>
          </a:xfrm>
          <a:prstGeom prst="straightConnector1">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cxnSp>
      <p:graphicFrame>
        <p:nvGraphicFramePr>
          <p:cNvPr id="9220" name="Object 17">
            <a:extLst>
              <a:ext uri="{FF2B5EF4-FFF2-40B4-BE49-F238E27FC236}">
                <a16:creationId xmlns:a16="http://schemas.microsoft.com/office/drawing/2014/main" id="{4DAABACE-57EC-A001-E560-15FF38206957}"/>
              </a:ext>
            </a:extLst>
          </p:cNvPr>
          <p:cNvGraphicFramePr>
            <a:graphicFrameLocks noChangeAspect="1"/>
          </p:cNvGraphicFramePr>
          <p:nvPr/>
        </p:nvGraphicFramePr>
        <p:xfrm>
          <a:off x="1668463" y="4824413"/>
          <a:ext cx="2597150" cy="533400"/>
        </p:xfrm>
        <a:graphic>
          <a:graphicData uri="http://schemas.openxmlformats.org/presentationml/2006/ole">
            <mc:AlternateContent xmlns:mc="http://schemas.openxmlformats.org/markup-compatibility/2006">
              <mc:Choice xmlns:v="urn:schemas-microsoft-com:vml" Requires="v">
                <p:oleObj name="Equation" r:id="rId7" imgW="1104840" imgH="228600" progId="Equation.3">
                  <p:embed/>
                </p:oleObj>
              </mc:Choice>
              <mc:Fallback>
                <p:oleObj name="Equation" r:id="rId7" imgW="1104840" imgH="228600" progId="Equation.3">
                  <p:embed/>
                  <p:pic>
                    <p:nvPicPr>
                      <p:cNvPr id="9220" name="Object 17">
                        <a:extLst>
                          <a:ext uri="{FF2B5EF4-FFF2-40B4-BE49-F238E27FC236}">
                            <a16:creationId xmlns:a16="http://schemas.microsoft.com/office/drawing/2014/main" id="{4DAABACE-57EC-A001-E560-15FF382069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8463" y="4824413"/>
                        <a:ext cx="2597150" cy="5334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1" name="Object 18">
            <a:extLst>
              <a:ext uri="{FF2B5EF4-FFF2-40B4-BE49-F238E27FC236}">
                <a16:creationId xmlns:a16="http://schemas.microsoft.com/office/drawing/2014/main" id="{F7FC5136-BBB3-A302-7626-FDACFA364510}"/>
              </a:ext>
            </a:extLst>
          </p:cNvPr>
          <p:cNvGraphicFramePr>
            <a:graphicFrameLocks noChangeAspect="1"/>
          </p:cNvGraphicFramePr>
          <p:nvPr/>
        </p:nvGraphicFramePr>
        <p:xfrm>
          <a:off x="6913564" y="4244976"/>
          <a:ext cx="1165225" cy="473075"/>
        </p:xfrm>
        <a:graphic>
          <a:graphicData uri="http://schemas.openxmlformats.org/presentationml/2006/ole">
            <mc:AlternateContent xmlns:mc="http://schemas.openxmlformats.org/markup-compatibility/2006">
              <mc:Choice xmlns:v="urn:schemas-microsoft-com:vml" Requires="v">
                <p:oleObj name="Equation" r:id="rId9" imgW="495000" imgH="203040" progId="Equation.3">
                  <p:embed/>
                </p:oleObj>
              </mc:Choice>
              <mc:Fallback>
                <p:oleObj name="Equation" r:id="rId9" imgW="495000" imgH="203040" progId="Equation.3">
                  <p:embed/>
                  <p:pic>
                    <p:nvPicPr>
                      <p:cNvPr id="9221" name="Object 18">
                        <a:extLst>
                          <a:ext uri="{FF2B5EF4-FFF2-40B4-BE49-F238E27FC236}">
                            <a16:creationId xmlns:a16="http://schemas.microsoft.com/office/drawing/2014/main" id="{F7FC5136-BBB3-A302-7626-FDACFA36451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13564" y="4244976"/>
                        <a:ext cx="1165225" cy="47307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19">
            <a:extLst>
              <a:ext uri="{FF2B5EF4-FFF2-40B4-BE49-F238E27FC236}">
                <a16:creationId xmlns:a16="http://schemas.microsoft.com/office/drawing/2014/main" id="{F3B59072-53E2-C718-20E1-BE2675498837}"/>
              </a:ext>
            </a:extLst>
          </p:cNvPr>
          <p:cNvGraphicFramePr>
            <a:graphicFrameLocks noChangeAspect="1"/>
          </p:cNvGraphicFramePr>
          <p:nvPr/>
        </p:nvGraphicFramePr>
        <p:xfrm>
          <a:off x="6956426" y="5464175"/>
          <a:ext cx="925513" cy="414338"/>
        </p:xfrm>
        <a:graphic>
          <a:graphicData uri="http://schemas.openxmlformats.org/presentationml/2006/ole">
            <mc:AlternateContent xmlns:mc="http://schemas.openxmlformats.org/markup-compatibility/2006">
              <mc:Choice xmlns:v="urn:schemas-microsoft-com:vml" Requires="v">
                <p:oleObj name="Equation" r:id="rId11" imgW="393480" imgH="177480" progId="Equation.3">
                  <p:embed/>
                </p:oleObj>
              </mc:Choice>
              <mc:Fallback>
                <p:oleObj name="Equation" r:id="rId11" imgW="393480" imgH="177480" progId="Equation.3">
                  <p:embed/>
                  <p:pic>
                    <p:nvPicPr>
                      <p:cNvPr id="9222" name="Object 19">
                        <a:extLst>
                          <a:ext uri="{FF2B5EF4-FFF2-40B4-BE49-F238E27FC236}">
                            <a16:creationId xmlns:a16="http://schemas.microsoft.com/office/drawing/2014/main" id="{F3B59072-53E2-C718-20E1-BE267549883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56426" y="5464175"/>
                        <a:ext cx="925513" cy="414338"/>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20">
            <a:extLst>
              <a:ext uri="{FF2B5EF4-FFF2-40B4-BE49-F238E27FC236}">
                <a16:creationId xmlns:a16="http://schemas.microsoft.com/office/drawing/2014/main" id="{C4F6418E-28F9-EF8F-3B60-B1910D378067}"/>
              </a:ext>
            </a:extLst>
          </p:cNvPr>
          <p:cNvGraphicFramePr>
            <a:graphicFrameLocks noChangeAspect="1"/>
          </p:cNvGraphicFramePr>
          <p:nvPr/>
        </p:nvGraphicFramePr>
        <p:xfrm>
          <a:off x="8629651" y="4213225"/>
          <a:ext cx="1463675" cy="533400"/>
        </p:xfrm>
        <a:graphic>
          <a:graphicData uri="http://schemas.openxmlformats.org/presentationml/2006/ole">
            <mc:AlternateContent xmlns:mc="http://schemas.openxmlformats.org/markup-compatibility/2006">
              <mc:Choice xmlns:v="urn:schemas-microsoft-com:vml" Requires="v">
                <p:oleObj name="Equation" r:id="rId13" imgW="622080" imgH="228600" progId="Equation.3">
                  <p:embed/>
                </p:oleObj>
              </mc:Choice>
              <mc:Fallback>
                <p:oleObj name="Equation" r:id="rId13" imgW="622080" imgH="228600" progId="Equation.3">
                  <p:embed/>
                  <p:pic>
                    <p:nvPicPr>
                      <p:cNvPr id="9223" name="Object 20">
                        <a:extLst>
                          <a:ext uri="{FF2B5EF4-FFF2-40B4-BE49-F238E27FC236}">
                            <a16:creationId xmlns:a16="http://schemas.microsoft.com/office/drawing/2014/main" id="{C4F6418E-28F9-EF8F-3B60-B1910D37806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29651" y="4213225"/>
                        <a:ext cx="1463675" cy="5334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21">
            <a:extLst>
              <a:ext uri="{FF2B5EF4-FFF2-40B4-BE49-F238E27FC236}">
                <a16:creationId xmlns:a16="http://schemas.microsoft.com/office/drawing/2014/main" id="{5DECB7EF-F14A-9326-D0CD-7BD2C90104A8}"/>
              </a:ext>
            </a:extLst>
          </p:cNvPr>
          <p:cNvGraphicFramePr>
            <a:graphicFrameLocks noChangeAspect="1"/>
          </p:cNvGraphicFramePr>
          <p:nvPr/>
        </p:nvGraphicFramePr>
        <p:xfrm>
          <a:off x="8575675" y="5432426"/>
          <a:ext cx="1074738" cy="474663"/>
        </p:xfrm>
        <a:graphic>
          <a:graphicData uri="http://schemas.openxmlformats.org/presentationml/2006/ole">
            <mc:AlternateContent xmlns:mc="http://schemas.openxmlformats.org/markup-compatibility/2006">
              <mc:Choice xmlns:v="urn:schemas-microsoft-com:vml" Requires="v">
                <p:oleObj name="Equation" r:id="rId15" imgW="457200" imgH="203040" progId="Equation.3">
                  <p:embed/>
                </p:oleObj>
              </mc:Choice>
              <mc:Fallback>
                <p:oleObj name="Equation" r:id="rId15" imgW="457200" imgH="203040" progId="Equation.3">
                  <p:embed/>
                  <p:pic>
                    <p:nvPicPr>
                      <p:cNvPr id="9224" name="Object 21">
                        <a:extLst>
                          <a:ext uri="{FF2B5EF4-FFF2-40B4-BE49-F238E27FC236}">
                            <a16:creationId xmlns:a16="http://schemas.microsoft.com/office/drawing/2014/main" id="{5DECB7EF-F14A-9326-D0CD-7BD2C90104A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75675" y="5432426"/>
                        <a:ext cx="1074738" cy="474663"/>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9233" name="AutoShape 22">
            <a:extLst>
              <a:ext uri="{FF2B5EF4-FFF2-40B4-BE49-F238E27FC236}">
                <a16:creationId xmlns:a16="http://schemas.microsoft.com/office/drawing/2014/main" id="{7EE40F2B-A303-D066-A86B-2139909291A8}"/>
              </a:ext>
            </a:extLst>
          </p:cNvPr>
          <p:cNvCxnSpPr>
            <a:cxnSpLocks noChangeShapeType="1"/>
          </p:cNvCxnSpPr>
          <p:nvPr/>
        </p:nvCxnSpPr>
        <p:spPr bwMode="auto">
          <a:xfrm flipV="1">
            <a:off x="8078788" y="4479925"/>
            <a:ext cx="550862"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34" name="AutoShape 23">
            <a:extLst>
              <a:ext uri="{FF2B5EF4-FFF2-40B4-BE49-F238E27FC236}">
                <a16:creationId xmlns:a16="http://schemas.microsoft.com/office/drawing/2014/main" id="{215AB747-DEA2-EB3B-EE0C-6C35269A36B4}"/>
              </a:ext>
            </a:extLst>
          </p:cNvPr>
          <p:cNvCxnSpPr>
            <a:cxnSpLocks noChangeShapeType="1"/>
          </p:cNvCxnSpPr>
          <p:nvPr/>
        </p:nvCxnSpPr>
        <p:spPr bwMode="auto">
          <a:xfrm flipV="1">
            <a:off x="7881939" y="5670550"/>
            <a:ext cx="693737"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35" name="AutoShape 25">
            <a:extLst>
              <a:ext uri="{FF2B5EF4-FFF2-40B4-BE49-F238E27FC236}">
                <a16:creationId xmlns:a16="http://schemas.microsoft.com/office/drawing/2014/main" id="{AC88ACFF-4552-A377-B07A-885642A686A5}"/>
              </a:ext>
            </a:extLst>
          </p:cNvPr>
          <p:cNvSpPr>
            <a:spLocks noChangeArrowheads="1"/>
          </p:cNvSpPr>
          <p:nvPr/>
        </p:nvSpPr>
        <p:spPr bwMode="auto">
          <a:xfrm rot="21048501">
            <a:off x="4265614" y="4370388"/>
            <a:ext cx="2554287" cy="582612"/>
          </a:xfrm>
          <a:prstGeom prst="rightArrow">
            <a:avLst>
              <a:gd name="adj1" fmla="val 50176"/>
              <a:gd name="adj2" fmla="val 98949"/>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en-US" altLang="en-US"/>
              <a:t>Both even or both odd</a:t>
            </a:r>
          </a:p>
        </p:txBody>
      </p:sp>
      <p:sp>
        <p:nvSpPr>
          <p:cNvPr id="9236" name="AutoShape 26">
            <a:extLst>
              <a:ext uri="{FF2B5EF4-FFF2-40B4-BE49-F238E27FC236}">
                <a16:creationId xmlns:a16="http://schemas.microsoft.com/office/drawing/2014/main" id="{C9C3CFA0-F8A1-818B-523A-37467683F495}"/>
              </a:ext>
            </a:extLst>
          </p:cNvPr>
          <p:cNvSpPr>
            <a:spLocks noChangeArrowheads="1"/>
          </p:cNvSpPr>
          <p:nvPr/>
        </p:nvSpPr>
        <p:spPr bwMode="auto">
          <a:xfrm rot="530472">
            <a:off x="4262439" y="5103813"/>
            <a:ext cx="2554287" cy="582612"/>
          </a:xfrm>
          <a:prstGeom prst="rightArrow">
            <a:avLst>
              <a:gd name="adj1" fmla="val 50176"/>
              <a:gd name="adj2" fmla="val 98949"/>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en-US" altLang="en-US"/>
              <a:t>Mixture of odd and even</a:t>
            </a:r>
          </a:p>
        </p:txBody>
      </p:sp>
      <p:sp>
        <p:nvSpPr>
          <p:cNvPr id="9237" name="Text Box 27">
            <a:extLst>
              <a:ext uri="{FF2B5EF4-FFF2-40B4-BE49-F238E27FC236}">
                <a16:creationId xmlns:a16="http://schemas.microsoft.com/office/drawing/2014/main" id="{DE87CE0D-D026-1B2C-6774-84DF161A7E03}"/>
              </a:ext>
            </a:extLst>
          </p:cNvPr>
          <p:cNvSpPr txBox="1">
            <a:spLocks noChangeArrowheads="1"/>
          </p:cNvSpPr>
          <p:nvPr/>
        </p:nvSpPr>
        <p:spPr bwMode="auto">
          <a:xfrm>
            <a:off x="6534150" y="4757738"/>
            <a:ext cx="413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i="1">
                <a:sym typeface="Symbol" panose="05050102010706020507" pitchFamily="18" charset="2"/>
              </a:rPr>
              <a:t>e.g. (001), (110), (112); (021), (022), (023)</a:t>
            </a:r>
          </a:p>
        </p:txBody>
      </p:sp>
      <p:sp>
        <p:nvSpPr>
          <p:cNvPr id="9238" name="Text Box 28">
            <a:extLst>
              <a:ext uri="{FF2B5EF4-FFF2-40B4-BE49-F238E27FC236}">
                <a16:creationId xmlns:a16="http://schemas.microsoft.com/office/drawing/2014/main" id="{615368FC-3ECE-4657-BA35-3D687B8980CC}"/>
              </a:ext>
            </a:extLst>
          </p:cNvPr>
          <p:cNvSpPr txBox="1">
            <a:spLocks noChangeArrowheads="1"/>
          </p:cNvSpPr>
          <p:nvPr/>
        </p:nvSpPr>
        <p:spPr bwMode="auto">
          <a:xfrm>
            <a:off x="6545263" y="6019801"/>
            <a:ext cx="413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i="1">
                <a:sym typeface="Symbol" panose="05050102010706020507" pitchFamily="18" charset="2"/>
              </a:rPr>
              <a:t>e.g. (100), (101), (102); (031), (032), (033)</a:t>
            </a:r>
          </a:p>
        </p:txBody>
      </p:sp>
      <p:sp>
        <p:nvSpPr>
          <p:cNvPr id="9239" name="Text Box 29">
            <a:extLst>
              <a:ext uri="{FF2B5EF4-FFF2-40B4-BE49-F238E27FC236}">
                <a16:creationId xmlns:a16="http://schemas.microsoft.com/office/drawing/2014/main" id="{4B939BB9-09EA-CB4D-3FA1-FBFD03C55D58}"/>
              </a:ext>
            </a:extLst>
          </p:cNvPr>
          <p:cNvSpPr txBox="1">
            <a:spLocks noChangeArrowheads="1"/>
          </p:cNvSpPr>
          <p:nvPr/>
        </p:nvSpPr>
        <p:spPr bwMode="auto">
          <a:xfrm rot="21090446">
            <a:off x="4564064" y="4229101"/>
            <a:ext cx="12969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i="1">
                <a:sym typeface="Symbol" panose="05050102010706020507" pitchFamily="18" charset="2"/>
              </a:rPr>
              <a:t>(h + k) even</a:t>
            </a:r>
          </a:p>
        </p:txBody>
      </p:sp>
      <p:sp>
        <p:nvSpPr>
          <p:cNvPr id="9240" name="Text Box 30">
            <a:extLst>
              <a:ext uri="{FF2B5EF4-FFF2-40B4-BE49-F238E27FC236}">
                <a16:creationId xmlns:a16="http://schemas.microsoft.com/office/drawing/2014/main" id="{F71C4971-BADB-1774-174E-96371683B1DA}"/>
              </a:ext>
            </a:extLst>
          </p:cNvPr>
          <p:cNvSpPr txBox="1">
            <a:spLocks noChangeArrowheads="1"/>
          </p:cNvSpPr>
          <p:nvPr/>
        </p:nvSpPr>
        <p:spPr bwMode="auto">
          <a:xfrm rot="583321">
            <a:off x="4591050" y="5465763"/>
            <a:ext cx="12207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i="1">
                <a:sym typeface="Symbol" panose="05050102010706020507" pitchFamily="18" charset="2"/>
              </a:rPr>
              <a:t>(h + k) odd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13" name="Rectangle 12"/>
          <p:cNvSpPr/>
          <p:nvPr/>
        </p:nvSpPr>
        <p:spPr>
          <a:xfrm>
            <a:off x="3084398" y="36380"/>
            <a:ext cx="6362767" cy="954107"/>
          </a:xfrm>
          <a:prstGeom prst="rect">
            <a:avLst/>
          </a:prstGeom>
          <a:noFill/>
          <a:ln>
            <a:noFill/>
          </a:ln>
        </p:spPr>
        <p:txBody>
          <a:bodyPr wrap="none" lIns="91440" tIns="45720" rIns="91440" bIns="45720">
            <a:spAutoFit/>
          </a:bodyPr>
          <a:lstStyle/>
          <a:p>
            <a:pPr algn="ctr"/>
            <a:r>
              <a:rPr lang="en-US" sz="2800" b="1" i="1" u="sng" spc="100" dirty="0">
                <a:ln w="18000">
                  <a:solidFill>
                    <a:schemeClr val="accent1">
                      <a:satMod val="200000"/>
                      <a:tint val="72000"/>
                    </a:schemeClr>
                  </a:solidFill>
                  <a:prstDash val="solid"/>
                </a:ln>
              </a:rPr>
              <a:t>Relationship between </a:t>
            </a:r>
          </a:p>
          <a:p>
            <a:pPr algn="ctr"/>
            <a:r>
              <a:rPr lang="en-US" sz="2800" b="1" i="1" u="sng" spc="100" dirty="0">
                <a:ln w="18000">
                  <a:solidFill>
                    <a:schemeClr val="accent1">
                      <a:satMod val="200000"/>
                      <a:tint val="72000"/>
                    </a:schemeClr>
                  </a:solidFill>
                  <a:prstDash val="solid"/>
                </a:ln>
              </a:rPr>
              <a:t>d and lattice constant for cubic system</a:t>
            </a:r>
            <a:endParaRPr lang="en-US" sz="2800" b="1" spc="100" dirty="0">
              <a:ln w="18000">
                <a:solidFill>
                  <a:schemeClr val="accent1">
                    <a:satMod val="200000"/>
                    <a:tint val="72000"/>
                  </a:schemeClr>
                </a:solidFill>
                <a:prstDash val="solid"/>
              </a:ln>
            </a:endParaRPr>
          </a:p>
        </p:txBody>
      </p:sp>
      <p:grpSp>
        <p:nvGrpSpPr>
          <p:cNvPr id="41" name="Group 40"/>
          <p:cNvGrpSpPr/>
          <p:nvPr/>
        </p:nvGrpSpPr>
        <p:grpSpPr>
          <a:xfrm>
            <a:off x="3693634" y="1905002"/>
            <a:ext cx="4495800" cy="4038600"/>
            <a:chOff x="2169634" y="1905002"/>
            <a:chExt cx="4495800" cy="4038600"/>
          </a:xfrm>
        </p:grpSpPr>
        <p:sp>
          <p:nvSpPr>
            <p:cNvPr id="2" name="Rectangle 1"/>
            <p:cNvSpPr/>
            <p:nvPr/>
          </p:nvSpPr>
          <p:spPr>
            <a:xfrm>
              <a:off x="2169634" y="1905002"/>
              <a:ext cx="2971800" cy="2819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Rectangle 2"/>
            <p:cNvSpPr/>
            <p:nvPr/>
          </p:nvSpPr>
          <p:spPr>
            <a:xfrm>
              <a:off x="3693634" y="3124202"/>
              <a:ext cx="2971800" cy="2819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 name="Straight Connector 4"/>
            <p:cNvCxnSpPr/>
            <p:nvPr/>
          </p:nvCxnSpPr>
          <p:spPr>
            <a:xfrm>
              <a:off x="2169634" y="1905002"/>
              <a:ext cx="1524000" cy="121920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5141434" y="1905002"/>
              <a:ext cx="1524000" cy="121920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2169634" y="4724402"/>
              <a:ext cx="1524000" cy="121920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5141434" y="4724402"/>
              <a:ext cx="1524000" cy="121920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grpSp>
      <p:grpSp>
        <p:nvGrpSpPr>
          <p:cNvPr id="49" name="Group 48"/>
          <p:cNvGrpSpPr/>
          <p:nvPr/>
        </p:nvGrpSpPr>
        <p:grpSpPr>
          <a:xfrm>
            <a:off x="5217634" y="5943602"/>
            <a:ext cx="1225440" cy="914398"/>
            <a:chOff x="3693634" y="5943602"/>
            <a:chExt cx="1225440" cy="914398"/>
          </a:xfrm>
        </p:grpSpPr>
        <p:cxnSp>
          <p:nvCxnSpPr>
            <p:cNvPr id="16" name="Straight Arrow Connector 15"/>
            <p:cNvCxnSpPr/>
            <p:nvPr/>
          </p:nvCxnSpPr>
          <p:spPr>
            <a:xfrm>
              <a:off x="3693634" y="5943602"/>
              <a:ext cx="914400" cy="685800"/>
            </a:xfrm>
            <a:prstGeom prst="straightConnector1">
              <a:avLst/>
            </a:prstGeom>
            <a:ln>
              <a:solidFill>
                <a:srgbClr val="FFFF00"/>
              </a:solidFill>
              <a:prstDash val="sysDash"/>
              <a:tailEnd type="arrow"/>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4564490" y="6396335"/>
              <a:ext cx="354584" cy="461665"/>
            </a:xfrm>
            <a:prstGeom prst="rect">
              <a:avLst/>
            </a:prstGeom>
            <a:noFill/>
          </p:spPr>
          <p:txBody>
            <a:bodyPr wrap="none" rtlCol="0">
              <a:spAutoFit/>
            </a:bodyPr>
            <a:lstStyle/>
            <a:p>
              <a:r>
                <a:rPr lang="en-US" sz="2400" b="1" dirty="0"/>
                <a:t>X</a:t>
              </a:r>
            </a:p>
          </p:txBody>
        </p:sp>
      </p:grpSp>
      <p:grpSp>
        <p:nvGrpSpPr>
          <p:cNvPr id="51" name="Group 50"/>
          <p:cNvGrpSpPr/>
          <p:nvPr/>
        </p:nvGrpSpPr>
        <p:grpSpPr>
          <a:xfrm>
            <a:off x="3350608" y="1088572"/>
            <a:ext cx="344614" cy="816430"/>
            <a:chOff x="1826608" y="1088572"/>
            <a:chExt cx="344614" cy="816430"/>
          </a:xfrm>
        </p:grpSpPr>
        <p:cxnSp>
          <p:nvCxnSpPr>
            <p:cNvPr id="17" name="Straight Arrow Connector 16"/>
            <p:cNvCxnSpPr/>
            <p:nvPr/>
          </p:nvCxnSpPr>
          <p:spPr>
            <a:xfrm rot="5400000" flipH="1" flipV="1">
              <a:off x="1827528" y="1561308"/>
              <a:ext cx="685800" cy="1588"/>
            </a:xfrm>
            <a:prstGeom prst="straightConnector1">
              <a:avLst/>
            </a:prstGeom>
            <a:ln>
              <a:solidFill>
                <a:srgbClr val="FFFF00"/>
              </a:solidFill>
              <a:prstDash val="sysDash"/>
              <a:tailEnd type="arrow"/>
            </a:ln>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1826608" y="1088572"/>
              <a:ext cx="332142" cy="461665"/>
            </a:xfrm>
            <a:prstGeom prst="rect">
              <a:avLst/>
            </a:prstGeom>
            <a:noFill/>
          </p:spPr>
          <p:txBody>
            <a:bodyPr wrap="none" rtlCol="0">
              <a:spAutoFit/>
            </a:bodyPr>
            <a:lstStyle/>
            <a:p>
              <a:r>
                <a:rPr lang="en-US" sz="2400" b="1" dirty="0"/>
                <a:t>Z</a:t>
              </a:r>
            </a:p>
          </p:txBody>
        </p:sp>
      </p:grpSp>
      <p:grpSp>
        <p:nvGrpSpPr>
          <p:cNvPr id="50" name="Group 49"/>
          <p:cNvGrpSpPr/>
          <p:nvPr/>
        </p:nvGrpSpPr>
        <p:grpSpPr>
          <a:xfrm>
            <a:off x="6665434" y="4517575"/>
            <a:ext cx="2630966" cy="461665"/>
            <a:chOff x="5141434" y="4517574"/>
            <a:chExt cx="2630966" cy="461665"/>
          </a:xfrm>
        </p:grpSpPr>
        <p:cxnSp>
          <p:nvCxnSpPr>
            <p:cNvPr id="15" name="Straight Arrow Connector 14"/>
            <p:cNvCxnSpPr/>
            <p:nvPr/>
          </p:nvCxnSpPr>
          <p:spPr>
            <a:xfrm>
              <a:off x="5141434" y="4724402"/>
              <a:ext cx="2362200" cy="1588"/>
            </a:xfrm>
            <a:prstGeom prst="straightConnector1">
              <a:avLst/>
            </a:prstGeom>
            <a:ln>
              <a:solidFill>
                <a:srgbClr val="FFFF00"/>
              </a:solidFill>
              <a:prstDash val="sysDash"/>
              <a:tailEnd type="arrow"/>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7427434" y="4517574"/>
              <a:ext cx="344966" cy="461665"/>
            </a:xfrm>
            <a:prstGeom prst="rect">
              <a:avLst/>
            </a:prstGeom>
            <a:noFill/>
          </p:spPr>
          <p:txBody>
            <a:bodyPr wrap="none" rtlCol="0">
              <a:spAutoFit/>
            </a:bodyPr>
            <a:lstStyle/>
            <a:p>
              <a:r>
                <a:rPr lang="en-US" sz="2400" b="1" dirty="0"/>
                <a:t>Y</a:t>
              </a:r>
            </a:p>
          </p:txBody>
        </p:sp>
      </p:grpSp>
      <p:sp>
        <p:nvSpPr>
          <p:cNvPr id="26" name="TextBox 25"/>
          <p:cNvSpPr txBox="1"/>
          <p:nvPr/>
        </p:nvSpPr>
        <p:spPr>
          <a:xfrm>
            <a:off x="3355006" y="4484917"/>
            <a:ext cx="393056" cy="461665"/>
          </a:xfrm>
          <a:prstGeom prst="rect">
            <a:avLst/>
          </a:prstGeom>
          <a:noFill/>
        </p:spPr>
        <p:txBody>
          <a:bodyPr wrap="none" rtlCol="0">
            <a:spAutoFit/>
          </a:bodyPr>
          <a:lstStyle/>
          <a:p>
            <a:r>
              <a:rPr lang="en-US" sz="2400" b="1" dirty="0"/>
              <a:t>O</a:t>
            </a:r>
          </a:p>
        </p:txBody>
      </p:sp>
      <p:cxnSp>
        <p:nvCxnSpPr>
          <p:cNvPr id="29" name="Straight Arrow Connector 28"/>
          <p:cNvCxnSpPr/>
          <p:nvPr/>
        </p:nvCxnSpPr>
        <p:spPr>
          <a:xfrm rot="5400000" flipH="1" flipV="1">
            <a:off x="3654288" y="2733434"/>
            <a:ext cx="2005210" cy="1915886"/>
          </a:xfrm>
          <a:prstGeom prst="straightConnector1">
            <a:avLst/>
          </a:prstGeom>
          <a:ln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27008" y="2662536"/>
            <a:ext cx="453970" cy="461665"/>
          </a:xfrm>
          <a:prstGeom prst="rect">
            <a:avLst/>
          </a:prstGeom>
          <a:noFill/>
        </p:spPr>
        <p:txBody>
          <a:bodyPr wrap="none" rtlCol="0">
            <a:spAutoFit/>
          </a:bodyPr>
          <a:lstStyle/>
          <a:p>
            <a:r>
              <a:rPr lang="en-US" sz="2400" b="1" dirty="0"/>
              <a:t>M</a:t>
            </a:r>
          </a:p>
        </p:txBody>
      </p:sp>
      <p:grpSp>
        <p:nvGrpSpPr>
          <p:cNvPr id="62" name="Group 61"/>
          <p:cNvGrpSpPr/>
          <p:nvPr/>
        </p:nvGrpSpPr>
        <p:grpSpPr>
          <a:xfrm>
            <a:off x="4450064" y="3712029"/>
            <a:ext cx="426732" cy="461665"/>
            <a:chOff x="2926064" y="3712028"/>
            <a:chExt cx="426732" cy="461665"/>
          </a:xfrm>
        </p:grpSpPr>
        <p:sp>
          <p:nvSpPr>
            <p:cNvPr id="38" name="TextBox 37"/>
            <p:cNvSpPr txBox="1"/>
            <p:nvPr/>
          </p:nvSpPr>
          <p:spPr>
            <a:xfrm>
              <a:off x="2966152" y="3712028"/>
              <a:ext cx="386644" cy="461665"/>
            </a:xfrm>
            <a:prstGeom prst="rect">
              <a:avLst/>
            </a:prstGeom>
            <a:noFill/>
          </p:spPr>
          <p:txBody>
            <a:bodyPr wrap="none" rtlCol="0">
              <a:spAutoFit/>
            </a:bodyPr>
            <a:lstStyle/>
            <a:p>
              <a:r>
                <a:rPr lang="en-US" sz="2400" b="1" dirty="0"/>
                <a:t>N</a:t>
              </a:r>
            </a:p>
          </p:txBody>
        </p:sp>
        <p:sp>
          <p:nvSpPr>
            <p:cNvPr id="40" name="Oval 39"/>
            <p:cNvSpPr/>
            <p:nvPr/>
          </p:nvSpPr>
          <p:spPr>
            <a:xfrm flipV="1">
              <a:off x="2926064" y="3862253"/>
              <a:ext cx="76200" cy="457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65" name="Group 64"/>
          <p:cNvGrpSpPr/>
          <p:nvPr/>
        </p:nvGrpSpPr>
        <p:grpSpPr>
          <a:xfrm>
            <a:off x="3459462" y="3929748"/>
            <a:ext cx="674918" cy="729344"/>
            <a:chOff x="1935462" y="3929748"/>
            <a:chExt cx="674918" cy="729344"/>
          </a:xfrm>
        </p:grpSpPr>
        <p:sp>
          <p:nvSpPr>
            <p:cNvPr id="44" name="Arc 43"/>
            <p:cNvSpPr/>
            <p:nvPr/>
          </p:nvSpPr>
          <p:spPr>
            <a:xfrm>
              <a:off x="1935462" y="4354292"/>
              <a:ext cx="457200" cy="304800"/>
            </a:xfrm>
            <a:prstGeom prst="arc">
              <a:avLst>
                <a:gd name="adj1" fmla="val 16200000"/>
                <a:gd name="adj2" fmla="val 20757839"/>
              </a:avLst>
            </a:prstGeom>
            <a:ln>
              <a:solidFill>
                <a:schemeClr val="bg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46" name="TextBox 45"/>
            <p:cNvSpPr txBox="1"/>
            <p:nvPr/>
          </p:nvSpPr>
          <p:spPr>
            <a:xfrm>
              <a:off x="2201294" y="3929748"/>
              <a:ext cx="409086" cy="461665"/>
            </a:xfrm>
            <a:prstGeom prst="rect">
              <a:avLst/>
            </a:prstGeom>
            <a:noFill/>
          </p:spPr>
          <p:txBody>
            <a:bodyPr wrap="none" rtlCol="0">
              <a:spAutoFit/>
            </a:bodyPr>
            <a:lstStyle/>
            <a:p>
              <a:r>
                <a:rPr lang="el-GR" sz="2400" b="1" dirty="0">
                  <a:latin typeface="Calibri"/>
                </a:rPr>
                <a:t>γ</a:t>
              </a:r>
              <a:r>
                <a:rPr lang="en-US" sz="2400" b="1" dirty="0">
                  <a:latin typeface="Calibri"/>
                </a:rPr>
                <a:t>’</a:t>
              </a:r>
              <a:endParaRPr lang="en-US" sz="2400" b="1" dirty="0"/>
            </a:p>
          </p:txBody>
        </p:sp>
      </p:grpSp>
      <p:grpSp>
        <p:nvGrpSpPr>
          <p:cNvPr id="66" name="Group 65"/>
          <p:cNvGrpSpPr/>
          <p:nvPr/>
        </p:nvGrpSpPr>
        <p:grpSpPr>
          <a:xfrm>
            <a:off x="3350100" y="2382984"/>
            <a:ext cx="2796698" cy="3571500"/>
            <a:chOff x="1826100" y="2382984"/>
            <a:chExt cx="2796698" cy="3571500"/>
          </a:xfrm>
        </p:grpSpPr>
        <p:grpSp>
          <p:nvGrpSpPr>
            <p:cNvPr id="52" name="Group 51"/>
            <p:cNvGrpSpPr/>
            <p:nvPr/>
          </p:nvGrpSpPr>
          <p:grpSpPr>
            <a:xfrm>
              <a:off x="2133600" y="2612572"/>
              <a:ext cx="2207608" cy="2971800"/>
              <a:chOff x="2133600" y="2612572"/>
              <a:chExt cx="2207608" cy="2971800"/>
            </a:xfrm>
          </p:grpSpPr>
          <p:cxnSp>
            <p:nvCxnSpPr>
              <p:cNvPr id="33" name="Straight Connector 32"/>
              <p:cNvCxnSpPr/>
              <p:nvPr/>
            </p:nvCxnSpPr>
            <p:spPr>
              <a:xfrm rot="16200000" flipH="1">
                <a:off x="1219200" y="3526972"/>
                <a:ext cx="2971800" cy="1143000"/>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cxnSp>
            <p:nvCxnSpPr>
              <p:cNvPr id="35" name="Straight Connector 34"/>
              <p:cNvCxnSpPr/>
              <p:nvPr/>
            </p:nvCxnSpPr>
            <p:spPr>
              <a:xfrm flipV="1">
                <a:off x="3276600" y="4724400"/>
                <a:ext cx="1064608" cy="859972"/>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a:off x="2133600" y="2612572"/>
                <a:ext cx="2207608" cy="2111828"/>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grpSp>
        <p:sp>
          <p:nvSpPr>
            <p:cNvPr id="53" name="TextBox 52"/>
            <p:cNvSpPr txBox="1"/>
            <p:nvPr/>
          </p:nvSpPr>
          <p:spPr>
            <a:xfrm>
              <a:off x="1826100" y="2382984"/>
              <a:ext cx="348172" cy="461665"/>
            </a:xfrm>
            <a:prstGeom prst="rect">
              <a:avLst/>
            </a:prstGeom>
            <a:noFill/>
          </p:spPr>
          <p:txBody>
            <a:bodyPr wrap="none" rtlCol="0">
              <a:spAutoFit/>
            </a:bodyPr>
            <a:lstStyle/>
            <a:p>
              <a:r>
                <a:rPr lang="en-US" sz="2400" b="1" dirty="0"/>
                <a:t>C</a:t>
              </a:r>
            </a:p>
          </p:txBody>
        </p:sp>
        <p:sp>
          <p:nvSpPr>
            <p:cNvPr id="54" name="TextBox 53"/>
            <p:cNvSpPr txBox="1"/>
            <p:nvPr/>
          </p:nvSpPr>
          <p:spPr>
            <a:xfrm>
              <a:off x="4265008" y="4643735"/>
              <a:ext cx="357790" cy="461665"/>
            </a:xfrm>
            <a:prstGeom prst="rect">
              <a:avLst/>
            </a:prstGeom>
            <a:noFill/>
          </p:spPr>
          <p:txBody>
            <a:bodyPr wrap="none" rtlCol="0">
              <a:spAutoFit/>
            </a:bodyPr>
            <a:lstStyle/>
            <a:p>
              <a:r>
                <a:rPr lang="en-US" sz="2400" b="1" dirty="0"/>
                <a:t>B</a:t>
              </a:r>
            </a:p>
          </p:txBody>
        </p:sp>
        <p:sp>
          <p:nvSpPr>
            <p:cNvPr id="55" name="TextBox 54"/>
            <p:cNvSpPr txBox="1"/>
            <p:nvPr/>
          </p:nvSpPr>
          <p:spPr>
            <a:xfrm>
              <a:off x="3034420" y="5492819"/>
              <a:ext cx="370614" cy="461665"/>
            </a:xfrm>
            <a:prstGeom prst="rect">
              <a:avLst/>
            </a:prstGeom>
            <a:noFill/>
          </p:spPr>
          <p:txBody>
            <a:bodyPr wrap="none" rtlCol="0">
              <a:spAutoFit/>
            </a:bodyPr>
            <a:lstStyle/>
            <a:p>
              <a:r>
                <a:rPr lang="en-US" sz="2400" b="1" dirty="0"/>
                <a:t>A</a:t>
              </a:r>
            </a:p>
          </p:txBody>
        </p:sp>
      </p:grpSp>
      <p:grpSp>
        <p:nvGrpSpPr>
          <p:cNvPr id="63" name="Group 62"/>
          <p:cNvGrpSpPr/>
          <p:nvPr/>
        </p:nvGrpSpPr>
        <p:grpSpPr>
          <a:xfrm>
            <a:off x="3609948" y="4012719"/>
            <a:ext cx="1375709" cy="914400"/>
            <a:chOff x="2085947" y="4012719"/>
            <a:chExt cx="1375709" cy="914400"/>
          </a:xfrm>
        </p:grpSpPr>
        <p:sp>
          <p:nvSpPr>
            <p:cNvPr id="45" name="TextBox 44"/>
            <p:cNvSpPr txBox="1"/>
            <p:nvPr/>
          </p:nvSpPr>
          <p:spPr>
            <a:xfrm>
              <a:off x="3015700" y="4288970"/>
              <a:ext cx="445956" cy="461665"/>
            </a:xfrm>
            <a:prstGeom prst="rect">
              <a:avLst/>
            </a:prstGeom>
            <a:noFill/>
          </p:spPr>
          <p:txBody>
            <a:bodyPr wrap="none" rtlCol="0">
              <a:spAutoFit/>
            </a:bodyPr>
            <a:lstStyle/>
            <a:p>
              <a:r>
                <a:rPr lang="el-GR" sz="2400" b="1" dirty="0">
                  <a:latin typeface="Calibri"/>
                </a:rPr>
                <a:t>α</a:t>
              </a:r>
              <a:r>
                <a:rPr lang="en-US" sz="2400" b="1" dirty="0">
                  <a:latin typeface="Calibri"/>
                </a:rPr>
                <a:t>’</a:t>
              </a:r>
              <a:endParaRPr lang="en-US" sz="2400" b="1" dirty="0"/>
            </a:p>
          </p:txBody>
        </p:sp>
        <p:sp>
          <p:nvSpPr>
            <p:cNvPr id="59" name="Arc 58"/>
            <p:cNvSpPr/>
            <p:nvPr/>
          </p:nvSpPr>
          <p:spPr>
            <a:xfrm rot="1801031">
              <a:off x="2085947" y="4012719"/>
              <a:ext cx="914400" cy="914400"/>
            </a:xfrm>
            <a:prstGeom prst="arc">
              <a:avLst>
                <a:gd name="adj1" fmla="val 16200000"/>
                <a:gd name="adj2" fmla="val 4337113"/>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grpSp>
      <p:grpSp>
        <p:nvGrpSpPr>
          <p:cNvPr id="64" name="Group 63"/>
          <p:cNvGrpSpPr/>
          <p:nvPr/>
        </p:nvGrpSpPr>
        <p:grpSpPr>
          <a:xfrm>
            <a:off x="3171854" y="4299857"/>
            <a:ext cx="1278215" cy="921179"/>
            <a:chOff x="1647853" y="4299856"/>
            <a:chExt cx="1278215" cy="921179"/>
          </a:xfrm>
        </p:grpSpPr>
        <p:sp>
          <p:nvSpPr>
            <p:cNvPr id="47" name="TextBox 46"/>
            <p:cNvSpPr txBox="1"/>
            <p:nvPr/>
          </p:nvSpPr>
          <p:spPr>
            <a:xfrm>
              <a:off x="2492936" y="4299856"/>
              <a:ext cx="433132" cy="461665"/>
            </a:xfrm>
            <a:prstGeom prst="rect">
              <a:avLst/>
            </a:prstGeom>
            <a:noFill/>
          </p:spPr>
          <p:txBody>
            <a:bodyPr wrap="none" rtlCol="0">
              <a:spAutoFit/>
            </a:bodyPr>
            <a:lstStyle/>
            <a:p>
              <a:r>
                <a:rPr lang="el-GR" sz="2400" b="1" dirty="0">
                  <a:latin typeface="Calibri"/>
                </a:rPr>
                <a:t>β</a:t>
              </a:r>
              <a:r>
                <a:rPr lang="en-US" sz="2400" b="1" dirty="0">
                  <a:latin typeface="Calibri"/>
                </a:rPr>
                <a:t>’</a:t>
              </a:r>
              <a:endParaRPr lang="en-US" sz="2400" b="1" dirty="0"/>
            </a:p>
          </p:txBody>
        </p:sp>
        <p:sp>
          <p:nvSpPr>
            <p:cNvPr id="61" name="Arc 60"/>
            <p:cNvSpPr/>
            <p:nvPr/>
          </p:nvSpPr>
          <p:spPr>
            <a:xfrm rot="2615693">
              <a:off x="1647853" y="4306635"/>
              <a:ext cx="914400" cy="914400"/>
            </a:xfrm>
            <a:prstGeom prst="arc">
              <a:avLst>
                <a:gd name="adj1" fmla="val 16200000"/>
                <a:gd name="adj2" fmla="val 18759420"/>
              </a:avLst>
            </a:prstGeom>
            <a:ln>
              <a:solidFill>
                <a:srgbClr val="FFFF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20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up)">
                                      <p:cBhvr>
                                        <p:cTn id="18" dur="2000"/>
                                        <p:tgtEl>
                                          <p:spTgt spid="4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2000"/>
                                        <p:tgtEl>
                                          <p:spTgt spid="5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down)">
                                      <p:cBhvr>
                                        <p:cTn id="28" dur="20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20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20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down)">
                                      <p:cBhvr>
                                        <p:cTn id="43" dur="30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20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fade">
                                      <p:cBhvr>
                                        <p:cTn id="53" dur="2000"/>
                                        <p:tgtEl>
                                          <p:spTgt spid="6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fade">
                                      <p:cBhvr>
                                        <p:cTn id="58" dur="20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fade">
                                      <p:cBhvr>
                                        <p:cTn id="63" dur="2000"/>
                                        <p:tgtEl>
                                          <p:spTgt spid="6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5532" y="1630740"/>
            <a:ext cx="6260881" cy="1569660"/>
          </a:xfrm>
          <a:prstGeom prst="rect">
            <a:avLst/>
          </a:prstGeom>
          <a:noFill/>
        </p:spPr>
        <p:txBody>
          <a:bodyPr wrap="none" rtlCol="0">
            <a:spAutoFit/>
          </a:bodyPr>
          <a:lstStyle/>
          <a:p>
            <a:r>
              <a:rPr lang="en-US" sz="3200" b="1" i="1" dirty="0">
                <a:latin typeface="Tt"/>
              </a:rPr>
              <a:t>From figure in a cubic lattice of </a:t>
            </a:r>
          </a:p>
          <a:p>
            <a:r>
              <a:rPr lang="en-US" sz="3200" b="1" i="1" dirty="0">
                <a:latin typeface="Tt"/>
              </a:rPr>
              <a:t>cube edge ‘a’  the intercepts of the</a:t>
            </a:r>
          </a:p>
          <a:p>
            <a:r>
              <a:rPr lang="en-US" sz="3200" b="1" i="1" dirty="0">
                <a:latin typeface="Tt"/>
              </a:rPr>
              <a:t>plane of the three axes are given by</a:t>
            </a:r>
          </a:p>
        </p:txBody>
      </p:sp>
      <p:grpSp>
        <p:nvGrpSpPr>
          <p:cNvPr id="3" name="Group 2"/>
          <p:cNvGrpSpPr/>
          <p:nvPr/>
        </p:nvGrpSpPr>
        <p:grpSpPr>
          <a:xfrm>
            <a:off x="4171044" y="3886200"/>
            <a:ext cx="3753757" cy="1938992"/>
            <a:chOff x="1295400" y="152400"/>
            <a:chExt cx="3753757" cy="1938992"/>
          </a:xfrm>
        </p:grpSpPr>
        <p:sp>
          <p:nvSpPr>
            <p:cNvPr id="4" name="TextBox 3"/>
            <p:cNvSpPr txBox="1"/>
            <p:nvPr/>
          </p:nvSpPr>
          <p:spPr>
            <a:xfrm>
              <a:off x="1295400" y="152400"/>
              <a:ext cx="2197461" cy="1938992"/>
            </a:xfrm>
            <a:prstGeom prst="rect">
              <a:avLst/>
            </a:prstGeom>
            <a:noFill/>
          </p:spPr>
          <p:txBody>
            <a:bodyPr wrap="none" rtlCol="0">
              <a:spAutoFit/>
            </a:bodyPr>
            <a:lstStyle/>
            <a:p>
              <a:r>
                <a:rPr lang="en-US" sz="4000" b="1" i="1" dirty="0"/>
                <a:t>OA  = a/h</a:t>
              </a:r>
            </a:p>
            <a:p>
              <a:r>
                <a:rPr lang="en-US" sz="4000" b="1" i="1" dirty="0"/>
                <a:t>OB  = a/k</a:t>
              </a:r>
            </a:p>
            <a:p>
              <a:r>
                <a:rPr lang="en-US" sz="4000" b="1" i="1" dirty="0"/>
                <a:t>OC  = a/l</a:t>
              </a:r>
            </a:p>
          </p:txBody>
        </p:sp>
        <p:sp>
          <p:nvSpPr>
            <p:cNvPr id="5" name="Right Brace 4"/>
            <p:cNvSpPr/>
            <p:nvPr/>
          </p:nvSpPr>
          <p:spPr>
            <a:xfrm>
              <a:off x="3461208" y="247072"/>
              <a:ext cx="76200" cy="1823723"/>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dirty="0"/>
            </a:p>
          </p:txBody>
        </p:sp>
        <p:sp>
          <p:nvSpPr>
            <p:cNvPr id="6" name="TextBox 5"/>
            <p:cNvSpPr txBox="1"/>
            <p:nvPr/>
          </p:nvSpPr>
          <p:spPr>
            <a:xfrm>
              <a:off x="3851393" y="861775"/>
              <a:ext cx="1197764" cy="523220"/>
            </a:xfrm>
            <a:prstGeom prst="rect">
              <a:avLst/>
            </a:prstGeom>
            <a:noFill/>
          </p:spPr>
          <p:txBody>
            <a:bodyPr wrap="none" rtlCol="0">
              <a:spAutoFit/>
            </a:bodyPr>
            <a:lstStyle/>
            <a:p>
              <a:r>
                <a:rPr lang="en-US" sz="2800" b="1" i="1" dirty="0"/>
                <a:t>----  (1)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2126" y="2272606"/>
            <a:ext cx="8038675" cy="1384995"/>
          </a:xfrm>
          <a:prstGeom prst="rect">
            <a:avLst/>
          </a:prstGeom>
          <a:noFill/>
        </p:spPr>
        <p:txBody>
          <a:bodyPr wrap="none" rtlCol="0">
            <a:spAutoFit/>
          </a:bodyPr>
          <a:lstStyle/>
          <a:p>
            <a:r>
              <a:rPr lang="en-US" sz="2800" b="1" i="1" dirty="0"/>
              <a:t>Let ON = d</a:t>
            </a:r>
            <a:r>
              <a:rPr lang="en-US" sz="2800" b="1" i="1" baseline="-25000" dirty="0"/>
              <a:t>1</a:t>
            </a:r>
            <a:r>
              <a:rPr lang="en-US" sz="2800" b="1" i="1" dirty="0"/>
              <a:t> = perpendicular distance from the origin </a:t>
            </a:r>
          </a:p>
          <a:p>
            <a:r>
              <a:rPr lang="en-US" sz="2800" b="1" i="1" dirty="0"/>
              <a:t>to the plane and the direction  cosines of  ON  be  </a:t>
            </a:r>
          </a:p>
          <a:p>
            <a:r>
              <a:rPr lang="en-US" sz="2800" b="1" i="1" dirty="0"/>
              <a:t>Cos </a:t>
            </a:r>
            <a:r>
              <a:rPr lang="el-GR" sz="2800" b="1" i="1" dirty="0"/>
              <a:t>α</a:t>
            </a:r>
            <a:r>
              <a:rPr lang="en-US" sz="2800" b="1" i="1" dirty="0"/>
              <a:t>’, Cos</a:t>
            </a:r>
            <a:r>
              <a:rPr lang="el-GR" sz="2800" b="1" dirty="0"/>
              <a:t>β</a:t>
            </a:r>
            <a:r>
              <a:rPr lang="en-US" sz="2800" b="1" i="1" dirty="0"/>
              <a:t>’ &amp; Cos</a:t>
            </a:r>
            <a:r>
              <a:rPr lang="el-GR" sz="2800" b="1" i="1" dirty="0"/>
              <a:t>γ</a:t>
            </a:r>
            <a:r>
              <a:rPr lang="en-US" sz="2800" b="1" i="1" dirty="0"/>
              <a:t>’ .   </a:t>
            </a:r>
          </a:p>
        </p:txBody>
      </p:sp>
      <p:grpSp>
        <p:nvGrpSpPr>
          <p:cNvPr id="8" name="Group 7"/>
          <p:cNvGrpSpPr/>
          <p:nvPr/>
        </p:nvGrpSpPr>
        <p:grpSpPr>
          <a:xfrm>
            <a:off x="2779694" y="4253806"/>
            <a:ext cx="6364307" cy="1384995"/>
            <a:chOff x="1143000" y="3855184"/>
            <a:chExt cx="6364307" cy="1384995"/>
          </a:xfrm>
        </p:grpSpPr>
        <p:sp>
          <p:nvSpPr>
            <p:cNvPr id="5" name="TextBox 4"/>
            <p:cNvSpPr txBox="1"/>
            <p:nvPr/>
          </p:nvSpPr>
          <p:spPr>
            <a:xfrm>
              <a:off x="1143000" y="3855184"/>
              <a:ext cx="5257800" cy="1384995"/>
            </a:xfrm>
            <a:prstGeom prst="rect">
              <a:avLst/>
            </a:prstGeom>
            <a:noFill/>
          </p:spPr>
          <p:txBody>
            <a:bodyPr wrap="square" rtlCol="0">
              <a:spAutoFit/>
            </a:bodyPr>
            <a:lstStyle/>
            <a:p>
              <a:r>
                <a:rPr lang="en-US" sz="2800" b="1" i="1" dirty="0"/>
                <a:t>Cos</a:t>
              </a:r>
              <a:r>
                <a:rPr lang="el-GR" sz="2800" b="1" i="1" dirty="0">
                  <a:latin typeface="Calibri"/>
                </a:rPr>
                <a:t>α</a:t>
              </a:r>
              <a:r>
                <a:rPr lang="en-US" sz="2800" b="1" i="1" dirty="0">
                  <a:latin typeface="Calibri"/>
                </a:rPr>
                <a:t>’ = ON/OA  =  d</a:t>
              </a:r>
              <a:r>
                <a:rPr lang="en-US" sz="2800" b="1" i="1" baseline="-25000" dirty="0">
                  <a:latin typeface="Calibri"/>
                </a:rPr>
                <a:t>1</a:t>
              </a:r>
              <a:r>
                <a:rPr lang="en-US" sz="2800" b="1" i="1" dirty="0">
                  <a:latin typeface="Calibri"/>
                </a:rPr>
                <a:t>/a/h = d</a:t>
              </a:r>
              <a:r>
                <a:rPr lang="en-US" sz="2800" b="1" i="1" baseline="-25000" dirty="0">
                  <a:latin typeface="Calibri"/>
                </a:rPr>
                <a:t>1</a:t>
              </a:r>
              <a:r>
                <a:rPr lang="en-US" sz="2800" b="1" i="1" dirty="0">
                  <a:latin typeface="Calibri"/>
                </a:rPr>
                <a:t>h/a</a:t>
              </a:r>
            </a:p>
            <a:p>
              <a:r>
                <a:rPr lang="en-US" sz="2800" b="1" i="1" dirty="0"/>
                <a:t>Cos</a:t>
              </a:r>
              <a:r>
                <a:rPr lang="el-GR" sz="2800" b="1" dirty="0"/>
                <a:t>β</a:t>
              </a:r>
              <a:r>
                <a:rPr lang="en-US" sz="2800" b="1" i="1" dirty="0"/>
                <a:t>’ = ON/OB  =  d</a:t>
              </a:r>
              <a:r>
                <a:rPr lang="en-US" sz="2800" b="1" i="1" baseline="-25000" dirty="0"/>
                <a:t>1</a:t>
              </a:r>
              <a:r>
                <a:rPr lang="en-US" sz="2800" b="1" i="1" dirty="0"/>
                <a:t>/a/k = d</a:t>
              </a:r>
              <a:r>
                <a:rPr lang="en-US" sz="2800" b="1" i="1" baseline="-25000" dirty="0"/>
                <a:t>1</a:t>
              </a:r>
              <a:r>
                <a:rPr lang="en-US" sz="2800" b="1" i="1" dirty="0"/>
                <a:t>k/a</a:t>
              </a:r>
            </a:p>
            <a:p>
              <a:r>
                <a:rPr lang="en-US" sz="2800" b="1" i="1" dirty="0"/>
                <a:t>Cos</a:t>
              </a:r>
              <a:r>
                <a:rPr lang="el-GR" sz="2800" b="1" i="1" dirty="0"/>
                <a:t>γ</a:t>
              </a:r>
              <a:r>
                <a:rPr lang="en-US" sz="2800" b="1" i="1" dirty="0"/>
                <a:t>’ = ON/OC  =  d</a:t>
              </a:r>
              <a:r>
                <a:rPr lang="en-US" sz="2800" b="1" i="1" baseline="-25000" dirty="0"/>
                <a:t>1</a:t>
              </a:r>
              <a:r>
                <a:rPr lang="en-US" sz="2800" b="1" i="1" dirty="0"/>
                <a:t>/a/l  = d</a:t>
              </a:r>
              <a:r>
                <a:rPr lang="en-US" sz="2800" b="1" i="1" baseline="-25000" dirty="0"/>
                <a:t>1</a:t>
              </a:r>
              <a:r>
                <a:rPr lang="en-US" sz="2800" b="1" i="1" dirty="0"/>
                <a:t>l</a:t>
              </a:r>
              <a:r>
                <a:rPr lang="en-US" sz="2800" b="1" i="1" baseline="-25000" dirty="0"/>
                <a:t> </a:t>
              </a:r>
              <a:r>
                <a:rPr lang="en-US" sz="2800" b="1" i="1" dirty="0"/>
                <a:t>/a</a:t>
              </a:r>
            </a:p>
          </p:txBody>
        </p:sp>
        <p:sp>
          <p:nvSpPr>
            <p:cNvPr id="6" name="Right Brace 5"/>
            <p:cNvSpPr/>
            <p:nvPr/>
          </p:nvSpPr>
          <p:spPr>
            <a:xfrm>
              <a:off x="6400800" y="3900054"/>
              <a:ext cx="76200" cy="1295400"/>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7" name="TextBox 6"/>
            <p:cNvSpPr txBox="1"/>
            <p:nvPr/>
          </p:nvSpPr>
          <p:spPr>
            <a:xfrm>
              <a:off x="6553200" y="4297371"/>
              <a:ext cx="954107" cy="461665"/>
            </a:xfrm>
            <a:prstGeom prst="rect">
              <a:avLst/>
            </a:prstGeom>
            <a:noFill/>
          </p:spPr>
          <p:txBody>
            <a:bodyPr wrap="none" rtlCol="0">
              <a:spAutoFit/>
            </a:bodyPr>
            <a:lstStyle/>
            <a:p>
              <a:r>
                <a:rPr lang="en-US" sz="2400" b="1" i="1" dirty="0"/>
                <a:t>---  (2)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38400" y="1563470"/>
            <a:ext cx="6629400" cy="1408331"/>
            <a:chOff x="914400" y="1563469"/>
            <a:chExt cx="6629400" cy="1408331"/>
          </a:xfrm>
        </p:grpSpPr>
        <p:sp>
          <p:nvSpPr>
            <p:cNvPr id="2" name="TextBox 1"/>
            <p:cNvSpPr txBox="1"/>
            <p:nvPr/>
          </p:nvSpPr>
          <p:spPr>
            <a:xfrm>
              <a:off x="914400" y="1563469"/>
              <a:ext cx="965329" cy="646331"/>
            </a:xfrm>
            <a:prstGeom prst="rect">
              <a:avLst/>
            </a:prstGeom>
            <a:noFill/>
          </p:spPr>
          <p:txBody>
            <a:bodyPr wrap="none" rtlCol="0">
              <a:spAutoFit/>
            </a:bodyPr>
            <a:lstStyle/>
            <a:p>
              <a:r>
                <a:rPr lang="en-US" sz="3600" b="1" i="1" dirty="0"/>
                <a:t>But,</a:t>
              </a:r>
            </a:p>
          </p:txBody>
        </p:sp>
        <p:sp>
          <p:nvSpPr>
            <p:cNvPr id="3" name="TextBox 2"/>
            <p:cNvSpPr txBox="1"/>
            <p:nvPr/>
          </p:nvSpPr>
          <p:spPr>
            <a:xfrm>
              <a:off x="966935" y="2325469"/>
              <a:ext cx="6576865" cy="646331"/>
            </a:xfrm>
            <a:prstGeom prst="rect">
              <a:avLst/>
            </a:prstGeom>
            <a:noFill/>
          </p:spPr>
          <p:txBody>
            <a:bodyPr wrap="none" rtlCol="0">
              <a:spAutoFit/>
            </a:bodyPr>
            <a:lstStyle/>
            <a:p>
              <a:r>
                <a:rPr lang="en-US" sz="3600" b="1" i="1" dirty="0"/>
                <a:t>Cos</a:t>
              </a:r>
              <a:r>
                <a:rPr lang="en-US" sz="3600" b="1" i="1" baseline="30000" dirty="0"/>
                <a:t>2</a:t>
              </a:r>
              <a:r>
                <a:rPr lang="el-GR" sz="3600" b="1" i="1" dirty="0">
                  <a:latin typeface="Calibri"/>
                </a:rPr>
                <a:t>α</a:t>
              </a:r>
              <a:r>
                <a:rPr lang="en-US" sz="3600" b="1" i="1" dirty="0">
                  <a:latin typeface="Calibri"/>
                </a:rPr>
                <a:t>’ + cos</a:t>
              </a:r>
              <a:r>
                <a:rPr lang="en-US" sz="3600" b="1" i="1" baseline="30000" dirty="0">
                  <a:latin typeface="Calibri"/>
                </a:rPr>
                <a:t>2</a:t>
              </a:r>
              <a:r>
                <a:rPr lang="el-GR" sz="3600" b="1" dirty="0">
                  <a:latin typeface="Calibri"/>
                </a:rPr>
                <a:t>β</a:t>
              </a:r>
              <a:r>
                <a:rPr lang="en-US" sz="3600" b="1" i="1" dirty="0">
                  <a:latin typeface="Calibri"/>
                </a:rPr>
                <a:t>’ +cos</a:t>
              </a:r>
              <a:r>
                <a:rPr lang="en-US" sz="3600" b="1" i="1" baseline="30000" dirty="0">
                  <a:latin typeface="Calibri"/>
                </a:rPr>
                <a:t>2</a:t>
              </a:r>
              <a:r>
                <a:rPr lang="el-GR" sz="3600" b="1" i="1" dirty="0">
                  <a:latin typeface="Calibri"/>
                </a:rPr>
                <a:t>γ</a:t>
              </a:r>
              <a:r>
                <a:rPr lang="en-US" sz="3600" b="1" i="1" dirty="0">
                  <a:latin typeface="Calibri"/>
                </a:rPr>
                <a:t>’  = 1  --- (3)</a:t>
              </a:r>
              <a:endParaRPr lang="en-US" sz="3600" b="1" i="1" dirty="0"/>
            </a:p>
          </p:txBody>
        </p:sp>
      </p:grpSp>
      <p:sp>
        <p:nvSpPr>
          <p:cNvPr id="5" name="TextBox 4"/>
          <p:cNvSpPr txBox="1"/>
          <p:nvPr/>
        </p:nvSpPr>
        <p:spPr>
          <a:xfrm>
            <a:off x="2514600" y="3377626"/>
            <a:ext cx="5963492" cy="584775"/>
          </a:xfrm>
          <a:prstGeom prst="rect">
            <a:avLst/>
          </a:prstGeom>
          <a:noFill/>
        </p:spPr>
        <p:txBody>
          <a:bodyPr wrap="none" rtlCol="0">
            <a:spAutoFit/>
          </a:bodyPr>
          <a:lstStyle/>
          <a:p>
            <a:r>
              <a:rPr lang="en-US" sz="3200" b="1" i="1" dirty="0"/>
              <a:t>Substituting eq(3) in eq(2), we get</a:t>
            </a:r>
          </a:p>
        </p:txBody>
      </p:sp>
      <p:sp>
        <p:nvSpPr>
          <p:cNvPr id="6" name="TextBox 5"/>
          <p:cNvSpPr txBox="1"/>
          <p:nvPr/>
        </p:nvSpPr>
        <p:spPr>
          <a:xfrm>
            <a:off x="2438400" y="4306670"/>
            <a:ext cx="6954148" cy="646331"/>
          </a:xfrm>
          <a:prstGeom prst="rect">
            <a:avLst/>
          </a:prstGeom>
          <a:noFill/>
        </p:spPr>
        <p:txBody>
          <a:bodyPr wrap="none" rtlCol="0">
            <a:spAutoFit/>
          </a:bodyPr>
          <a:lstStyle/>
          <a:p>
            <a:r>
              <a:rPr lang="en-US" sz="3600" b="1" i="1" dirty="0"/>
              <a:t>(d</a:t>
            </a:r>
            <a:r>
              <a:rPr lang="en-US" sz="3600" b="1" i="1" baseline="-25000" dirty="0"/>
              <a:t>1</a:t>
            </a:r>
            <a:r>
              <a:rPr lang="en-US" sz="3600" b="1" i="1" dirty="0"/>
              <a:t>h/a)</a:t>
            </a:r>
            <a:r>
              <a:rPr lang="en-US" sz="3600" b="1" i="1" baseline="30000" dirty="0"/>
              <a:t>2</a:t>
            </a:r>
            <a:r>
              <a:rPr lang="en-US" sz="3600" b="1" i="1" dirty="0"/>
              <a:t>  + (d</a:t>
            </a:r>
            <a:r>
              <a:rPr lang="en-US" sz="3600" b="1" i="1" baseline="-25000" dirty="0"/>
              <a:t>1</a:t>
            </a:r>
            <a:r>
              <a:rPr lang="en-US" sz="3600" b="1" i="1" dirty="0"/>
              <a:t> k/a)</a:t>
            </a:r>
            <a:r>
              <a:rPr lang="en-US" sz="3600" b="1" i="1" baseline="30000" dirty="0"/>
              <a:t>2</a:t>
            </a:r>
            <a:r>
              <a:rPr lang="en-US" sz="3600" b="1" i="1" dirty="0"/>
              <a:t>  + (d</a:t>
            </a:r>
            <a:r>
              <a:rPr lang="en-US" sz="3600" b="1" i="1" baseline="-25000" dirty="0"/>
              <a:t>1</a:t>
            </a:r>
            <a:r>
              <a:rPr lang="en-US" sz="3600" b="1" i="1" dirty="0"/>
              <a:t> l/a)</a:t>
            </a:r>
            <a:r>
              <a:rPr lang="en-US" sz="3600" b="1" i="1" baseline="30000" dirty="0"/>
              <a:t>2</a:t>
            </a:r>
            <a:r>
              <a:rPr lang="en-US" sz="3600" b="1" i="1" dirty="0"/>
              <a:t>   = 1</a:t>
            </a:r>
          </a:p>
        </p:txBody>
      </p:sp>
      <p:sp>
        <p:nvSpPr>
          <p:cNvPr id="7" name="TextBox 6"/>
          <p:cNvSpPr txBox="1"/>
          <p:nvPr/>
        </p:nvSpPr>
        <p:spPr>
          <a:xfrm>
            <a:off x="5166682" y="5039380"/>
            <a:ext cx="853119" cy="523220"/>
          </a:xfrm>
          <a:prstGeom prst="rect">
            <a:avLst/>
          </a:prstGeom>
          <a:noFill/>
        </p:spPr>
        <p:txBody>
          <a:bodyPr wrap="none" rtlCol="0">
            <a:spAutoFit/>
          </a:bodyPr>
          <a:lstStyle/>
          <a:p>
            <a:r>
              <a:rPr lang="en-US" sz="2800" b="1" i="1" dirty="0"/>
              <a:t>(OR)</a:t>
            </a:r>
          </a:p>
        </p:txBody>
      </p:sp>
      <p:sp>
        <p:nvSpPr>
          <p:cNvPr id="8" name="TextBox 7"/>
          <p:cNvSpPr txBox="1"/>
          <p:nvPr/>
        </p:nvSpPr>
        <p:spPr>
          <a:xfrm>
            <a:off x="2438401" y="5678270"/>
            <a:ext cx="6236003" cy="646331"/>
          </a:xfrm>
          <a:prstGeom prst="rect">
            <a:avLst/>
          </a:prstGeom>
          <a:noFill/>
        </p:spPr>
        <p:txBody>
          <a:bodyPr wrap="none" rtlCol="0">
            <a:spAutoFit/>
          </a:bodyPr>
          <a:lstStyle/>
          <a:p>
            <a:r>
              <a:rPr lang="en-US" sz="3600" b="1" i="1" dirty="0"/>
              <a:t>d</a:t>
            </a:r>
            <a:r>
              <a:rPr lang="en-US" sz="3600" b="1" i="1" baseline="-25000" dirty="0"/>
              <a:t>1</a:t>
            </a:r>
            <a:r>
              <a:rPr lang="en-US" sz="3600" b="1" i="1" dirty="0"/>
              <a:t>  =  ON  =  a/√h</a:t>
            </a:r>
            <a:r>
              <a:rPr lang="en-US" sz="3600" b="1" i="1" baseline="30000" dirty="0"/>
              <a:t>2</a:t>
            </a:r>
            <a:r>
              <a:rPr lang="en-US" sz="3600" b="1" i="1" dirty="0"/>
              <a:t> + k</a:t>
            </a:r>
            <a:r>
              <a:rPr lang="en-US" sz="3600" b="1" i="1" baseline="30000" dirty="0"/>
              <a:t>2</a:t>
            </a:r>
            <a:r>
              <a:rPr lang="en-US" sz="3600" b="1" i="1" dirty="0"/>
              <a:t> + l</a:t>
            </a:r>
            <a:r>
              <a:rPr lang="en-US" sz="3600" b="1" i="1" baseline="30000" dirty="0"/>
              <a:t>2</a:t>
            </a:r>
            <a:r>
              <a:rPr lang="en-US" sz="3600" b="1" i="1" dirty="0"/>
              <a:t>  -- (4)</a:t>
            </a:r>
            <a:endParaRPr lang="en-US" sz="3600" b="1" i="1"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heckerboard(across)">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1800" y="1994118"/>
            <a:ext cx="7614200" cy="1815882"/>
          </a:xfrm>
          <a:prstGeom prst="rect">
            <a:avLst/>
          </a:prstGeom>
          <a:noFill/>
        </p:spPr>
        <p:txBody>
          <a:bodyPr wrap="none" rtlCol="0">
            <a:spAutoFit/>
          </a:bodyPr>
          <a:lstStyle/>
          <a:p>
            <a:r>
              <a:rPr lang="en-US" sz="2800" b="1" i="1" dirty="0"/>
              <a:t>Let ‘OM’ be the perpendicular distance of the next</a:t>
            </a:r>
          </a:p>
          <a:p>
            <a:r>
              <a:rPr lang="en-US" sz="2800" b="1" i="1" dirty="0"/>
              <a:t> parallel plane from the origin.</a:t>
            </a:r>
          </a:p>
          <a:p>
            <a:endParaRPr lang="en-US" sz="2800" b="1" i="1" dirty="0"/>
          </a:p>
          <a:p>
            <a:r>
              <a:rPr lang="en-US" sz="2800" b="1" i="1" dirty="0"/>
              <a:t>Hence, its intercepts are</a:t>
            </a:r>
          </a:p>
        </p:txBody>
      </p:sp>
      <p:sp>
        <p:nvSpPr>
          <p:cNvPr id="3" name="TextBox 2"/>
          <p:cNvSpPr txBox="1"/>
          <p:nvPr/>
        </p:nvSpPr>
        <p:spPr>
          <a:xfrm>
            <a:off x="2895600" y="4514672"/>
            <a:ext cx="6629401" cy="1200329"/>
          </a:xfrm>
          <a:prstGeom prst="rect">
            <a:avLst/>
          </a:prstGeom>
          <a:noFill/>
        </p:spPr>
        <p:txBody>
          <a:bodyPr wrap="square" rtlCol="0">
            <a:spAutoFit/>
          </a:bodyPr>
          <a:lstStyle/>
          <a:p>
            <a:r>
              <a:rPr lang="en-US" sz="3600" b="1" i="1" dirty="0"/>
              <a:t>OM  =  d</a:t>
            </a:r>
            <a:r>
              <a:rPr lang="en-US" sz="3600" b="1" i="1" baseline="-25000" dirty="0"/>
              <a:t>1</a:t>
            </a:r>
            <a:r>
              <a:rPr lang="en-US" sz="3600" b="1" i="1" dirty="0"/>
              <a:t> + d</a:t>
            </a:r>
            <a:r>
              <a:rPr lang="en-US" sz="3600" b="1" i="1" baseline="-25000" dirty="0"/>
              <a:t>1</a:t>
            </a:r>
            <a:r>
              <a:rPr lang="en-US" sz="3600" b="1" i="1" dirty="0"/>
              <a:t> = 2d</a:t>
            </a:r>
            <a:r>
              <a:rPr lang="en-US" sz="3600" b="1" i="1" baseline="-25000" dirty="0"/>
              <a:t>1</a:t>
            </a:r>
            <a:r>
              <a:rPr lang="en-US" sz="3600" b="1" i="1" dirty="0"/>
              <a:t> </a:t>
            </a:r>
          </a:p>
          <a:p>
            <a:r>
              <a:rPr lang="en-US" sz="3600" b="1" i="1" dirty="0"/>
              <a:t>        = 2a/√ h</a:t>
            </a:r>
            <a:r>
              <a:rPr lang="en-US" sz="3600" b="1" i="1" baseline="30000" dirty="0"/>
              <a:t>2</a:t>
            </a:r>
            <a:r>
              <a:rPr lang="en-US" sz="3600" b="1" i="1" dirty="0"/>
              <a:t> + k</a:t>
            </a:r>
            <a:r>
              <a:rPr lang="en-US" sz="3600" b="1" i="1" baseline="30000" dirty="0"/>
              <a:t>2</a:t>
            </a:r>
            <a:r>
              <a:rPr lang="en-US" sz="3600" b="1" i="1" dirty="0"/>
              <a:t> + l</a:t>
            </a:r>
            <a:r>
              <a:rPr lang="en-US" sz="3600" b="1" i="1" baseline="30000" dirty="0"/>
              <a:t>2</a:t>
            </a:r>
            <a:r>
              <a:rPr lang="en-US" sz="3600" b="1" i="1" dirty="0"/>
              <a:t> --- (5)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7681" y="1443098"/>
            <a:ext cx="7554519" cy="2062103"/>
          </a:xfrm>
          <a:prstGeom prst="rect">
            <a:avLst/>
          </a:prstGeom>
          <a:noFill/>
        </p:spPr>
        <p:txBody>
          <a:bodyPr wrap="square" rtlCol="0">
            <a:spAutoFit/>
          </a:bodyPr>
          <a:lstStyle/>
          <a:p>
            <a:r>
              <a:rPr lang="en-US" sz="3200" b="1" i="1" dirty="0"/>
              <a:t>Therefore, the interfacing between two</a:t>
            </a:r>
          </a:p>
          <a:p>
            <a:r>
              <a:rPr lang="en-US" sz="3200" b="1" i="1" dirty="0"/>
              <a:t> adjacent planes is equal to</a:t>
            </a:r>
          </a:p>
          <a:p>
            <a:r>
              <a:rPr lang="en-US" sz="3200" b="1" i="1" dirty="0"/>
              <a:t> </a:t>
            </a:r>
          </a:p>
          <a:p>
            <a:r>
              <a:rPr lang="en-US" sz="3200" b="1" i="1" dirty="0"/>
              <a:t>                               OM – ON = NM</a:t>
            </a:r>
          </a:p>
        </p:txBody>
      </p:sp>
      <p:sp>
        <p:nvSpPr>
          <p:cNvPr id="3" name="TextBox 2"/>
          <p:cNvSpPr txBox="1"/>
          <p:nvPr/>
        </p:nvSpPr>
        <p:spPr>
          <a:xfrm>
            <a:off x="1828800" y="3427274"/>
            <a:ext cx="8534400" cy="1754326"/>
          </a:xfrm>
          <a:prstGeom prst="rect">
            <a:avLst/>
          </a:prstGeom>
          <a:noFill/>
        </p:spPr>
        <p:txBody>
          <a:bodyPr wrap="square" rtlCol="0">
            <a:spAutoFit/>
          </a:bodyPr>
          <a:lstStyle/>
          <a:p>
            <a:r>
              <a:rPr lang="en-US" sz="3600" b="1" i="1" dirty="0"/>
              <a:t>Hence,  </a:t>
            </a:r>
          </a:p>
          <a:p>
            <a:r>
              <a:rPr lang="en-US" sz="3600" b="1" i="1" dirty="0"/>
              <a:t>        NM = 2d</a:t>
            </a:r>
            <a:r>
              <a:rPr lang="en-US" sz="3600" b="1" i="1" baseline="-25000" dirty="0"/>
              <a:t>1</a:t>
            </a:r>
            <a:r>
              <a:rPr lang="en-US" sz="3600" b="1" i="1" dirty="0"/>
              <a:t> – d</a:t>
            </a:r>
            <a:r>
              <a:rPr lang="en-US" sz="3600" b="1" i="1" baseline="-25000" dirty="0"/>
              <a:t>1</a:t>
            </a:r>
            <a:r>
              <a:rPr lang="en-US" sz="3600" b="1" i="1" dirty="0"/>
              <a:t> = d</a:t>
            </a:r>
            <a:r>
              <a:rPr lang="en-US" sz="3600" b="1" i="1" baseline="-25000" dirty="0"/>
              <a:t>1 </a:t>
            </a:r>
          </a:p>
          <a:p>
            <a:r>
              <a:rPr lang="en-US" sz="3600" b="1" i="1" dirty="0"/>
              <a:t>                               d</a:t>
            </a:r>
            <a:r>
              <a:rPr lang="en-US" sz="3600" b="1" i="1" baseline="-25000" dirty="0"/>
              <a:t>1</a:t>
            </a:r>
            <a:r>
              <a:rPr lang="en-US" sz="3600" b="1" i="1" dirty="0"/>
              <a:t>= a/ √h</a:t>
            </a:r>
            <a:r>
              <a:rPr lang="en-US" sz="3600" b="1" i="1" baseline="30000" dirty="0"/>
              <a:t>2</a:t>
            </a:r>
            <a:r>
              <a:rPr lang="en-US" sz="3600" b="1" i="1" dirty="0"/>
              <a:t> + k</a:t>
            </a:r>
            <a:r>
              <a:rPr lang="en-US" sz="3600" b="1" i="1" baseline="30000" dirty="0"/>
              <a:t>2</a:t>
            </a:r>
            <a:r>
              <a:rPr lang="en-US" sz="3600" b="1" i="1" dirty="0"/>
              <a:t> + l</a:t>
            </a:r>
            <a:r>
              <a:rPr lang="en-US" sz="3600" b="1" i="1" baseline="30000" dirty="0"/>
              <a:t>2</a:t>
            </a:r>
            <a:r>
              <a:rPr lang="en-US" sz="3600" b="1" i="1" dirty="0"/>
              <a:t> -----(6)</a:t>
            </a:r>
          </a:p>
        </p:txBody>
      </p:sp>
      <p:sp>
        <p:nvSpPr>
          <p:cNvPr id="4" name="TextBox 3"/>
          <p:cNvSpPr txBox="1"/>
          <p:nvPr/>
        </p:nvSpPr>
        <p:spPr>
          <a:xfrm>
            <a:off x="2481662" y="5294294"/>
            <a:ext cx="7043338" cy="954107"/>
          </a:xfrm>
          <a:prstGeom prst="rect">
            <a:avLst/>
          </a:prstGeom>
          <a:noFill/>
        </p:spPr>
        <p:txBody>
          <a:bodyPr wrap="none" rtlCol="0">
            <a:spAutoFit/>
          </a:bodyPr>
          <a:lstStyle/>
          <a:p>
            <a:r>
              <a:rPr lang="en-US" sz="2800" b="1" i="1" dirty="0"/>
              <a:t>Eq(6) gives the interplanar spacing between</a:t>
            </a:r>
          </a:p>
          <a:p>
            <a:r>
              <a:rPr lang="en-US" sz="2800" b="1" i="1" dirty="0"/>
              <a:t> two adjacent parallel planes of Miller Indices.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29790" y="712470"/>
            <a:ext cx="7848600" cy="45719"/>
          </a:xfrm>
          <a:prstGeom prst="rect">
            <a:avLst/>
          </a:prstGeom>
        </p:spPr>
      </p:pic>
      <p:sp>
        <p:nvSpPr>
          <p:cNvPr id="3" name="object 3"/>
          <p:cNvSpPr txBox="1"/>
          <p:nvPr/>
        </p:nvSpPr>
        <p:spPr>
          <a:xfrm>
            <a:off x="2087366" y="3943138"/>
            <a:ext cx="8016875" cy="2442207"/>
          </a:xfrm>
          <a:prstGeom prst="rect">
            <a:avLst/>
          </a:prstGeom>
        </p:spPr>
        <p:txBody>
          <a:bodyPr vert="horz" wrap="square" lIns="0" tIns="12700" rIns="0" bIns="0" rtlCol="0">
            <a:spAutoFit/>
          </a:bodyPr>
          <a:lstStyle/>
          <a:p>
            <a:pPr marL="50800" marR="43180" indent="160020">
              <a:lnSpc>
                <a:spcPct val="150000"/>
              </a:lnSpc>
              <a:spcBef>
                <a:spcPts val="100"/>
              </a:spcBef>
              <a:buFont typeface="Symbol"/>
              <a:buChar char=""/>
              <a:tabLst>
                <a:tab pos="210820" algn="l"/>
              </a:tabLst>
            </a:pPr>
            <a:r>
              <a:rPr sz="1600" dirty="0">
                <a:latin typeface="Liberation Sans Narrow"/>
                <a:cs typeface="Liberation Sans Narrow"/>
              </a:rPr>
              <a:t>The</a:t>
            </a:r>
            <a:r>
              <a:rPr sz="1600" spc="180" dirty="0">
                <a:latin typeface="Liberation Sans Narrow"/>
                <a:cs typeface="Liberation Sans Narrow"/>
              </a:rPr>
              <a:t> </a:t>
            </a:r>
            <a:r>
              <a:rPr sz="1600" spc="80" dirty="0">
                <a:latin typeface="Liberation Sans Narrow"/>
                <a:cs typeface="Liberation Sans Narrow"/>
              </a:rPr>
              <a:t>periodic</a:t>
            </a:r>
            <a:r>
              <a:rPr sz="1600" spc="185" dirty="0">
                <a:latin typeface="Liberation Sans Narrow"/>
                <a:cs typeface="Liberation Sans Narrow"/>
              </a:rPr>
              <a:t> </a:t>
            </a:r>
            <a:r>
              <a:rPr sz="1600" spc="75" dirty="0">
                <a:latin typeface="Liberation Sans Narrow"/>
                <a:cs typeface="Liberation Sans Narrow"/>
              </a:rPr>
              <a:t>lattice</a:t>
            </a:r>
            <a:r>
              <a:rPr sz="1600" spc="190" dirty="0">
                <a:latin typeface="Liberation Sans Narrow"/>
                <a:cs typeface="Liberation Sans Narrow"/>
              </a:rPr>
              <a:t> </a:t>
            </a:r>
            <a:r>
              <a:rPr sz="1600" spc="105" dirty="0">
                <a:latin typeface="Liberation Sans Narrow"/>
                <a:cs typeface="Liberation Sans Narrow"/>
              </a:rPr>
              <a:t>found</a:t>
            </a:r>
            <a:r>
              <a:rPr sz="1600" spc="185" dirty="0">
                <a:latin typeface="Liberation Sans Narrow"/>
                <a:cs typeface="Liberation Sans Narrow"/>
              </a:rPr>
              <a:t> </a:t>
            </a:r>
            <a:r>
              <a:rPr sz="1600" spc="90" dirty="0">
                <a:latin typeface="Liberation Sans Narrow"/>
                <a:cs typeface="Liberation Sans Narrow"/>
              </a:rPr>
              <a:t>in</a:t>
            </a:r>
            <a:r>
              <a:rPr sz="1600" spc="180" dirty="0">
                <a:latin typeface="Liberation Sans Narrow"/>
                <a:cs typeface="Liberation Sans Narrow"/>
              </a:rPr>
              <a:t> </a:t>
            </a:r>
            <a:r>
              <a:rPr sz="1600" spc="60" dirty="0">
                <a:latin typeface="Liberation Sans Narrow"/>
                <a:cs typeface="Liberation Sans Narrow"/>
              </a:rPr>
              <a:t>crystalline</a:t>
            </a:r>
            <a:r>
              <a:rPr sz="1600" spc="185" dirty="0">
                <a:latin typeface="Liberation Sans Narrow"/>
                <a:cs typeface="Liberation Sans Narrow"/>
              </a:rPr>
              <a:t> </a:t>
            </a:r>
            <a:r>
              <a:rPr sz="1600" spc="70" dirty="0">
                <a:latin typeface="Liberation Sans Narrow"/>
                <a:cs typeface="Liberation Sans Narrow"/>
              </a:rPr>
              <a:t>structures</a:t>
            </a:r>
            <a:r>
              <a:rPr sz="1600" spc="195" dirty="0">
                <a:latin typeface="Liberation Sans Narrow"/>
                <a:cs typeface="Liberation Sans Narrow"/>
              </a:rPr>
              <a:t> </a:t>
            </a:r>
            <a:r>
              <a:rPr sz="1600" spc="80" dirty="0">
                <a:latin typeface="Liberation Sans Narrow"/>
                <a:cs typeface="Liberation Sans Narrow"/>
              </a:rPr>
              <a:t>may</a:t>
            </a:r>
            <a:r>
              <a:rPr sz="1600" spc="180" dirty="0">
                <a:latin typeface="Liberation Sans Narrow"/>
                <a:cs typeface="Liberation Sans Narrow"/>
              </a:rPr>
              <a:t> </a:t>
            </a:r>
            <a:r>
              <a:rPr sz="1600" spc="70" dirty="0">
                <a:latin typeface="Liberation Sans Narrow"/>
                <a:cs typeface="Liberation Sans Narrow"/>
              </a:rPr>
              <a:t>act</a:t>
            </a:r>
            <a:r>
              <a:rPr sz="1600" spc="185" dirty="0">
                <a:latin typeface="Liberation Sans Narrow"/>
                <a:cs typeface="Liberation Sans Narrow"/>
              </a:rPr>
              <a:t> </a:t>
            </a:r>
            <a:r>
              <a:rPr sz="1600" dirty="0">
                <a:latin typeface="Liberation Sans Narrow"/>
                <a:cs typeface="Liberation Sans Narrow"/>
              </a:rPr>
              <a:t>as</a:t>
            </a:r>
            <a:r>
              <a:rPr sz="1600" spc="180" dirty="0">
                <a:latin typeface="Liberation Sans Narrow"/>
                <a:cs typeface="Liberation Sans Narrow"/>
              </a:rPr>
              <a:t> </a:t>
            </a:r>
            <a:r>
              <a:rPr sz="1600" dirty="0">
                <a:latin typeface="Liberation Sans Narrow"/>
                <a:cs typeface="Liberation Sans Narrow"/>
              </a:rPr>
              <a:t>a</a:t>
            </a:r>
            <a:r>
              <a:rPr sz="1600" spc="185" dirty="0">
                <a:latin typeface="Liberation Sans Narrow"/>
                <a:cs typeface="Liberation Sans Narrow"/>
              </a:rPr>
              <a:t> </a:t>
            </a:r>
            <a:r>
              <a:rPr sz="1600" spc="85" dirty="0">
                <a:latin typeface="Liberation Sans Narrow"/>
                <a:cs typeface="Liberation Sans Narrow"/>
              </a:rPr>
              <a:t>diffraction</a:t>
            </a:r>
            <a:r>
              <a:rPr sz="1600" spc="180" dirty="0">
                <a:latin typeface="Liberation Sans Narrow"/>
                <a:cs typeface="Liberation Sans Narrow"/>
              </a:rPr>
              <a:t> </a:t>
            </a:r>
            <a:r>
              <a:rPr sz="1600" spc="70" dirty="0">
                <a:latin typeface="Liberation Sans Narrow"/>
                <a:cs typeface="Liberation Sans Narrow"/>
              </a:rPr>
              <a:t>grating</a:t>
            </a:r>
            <a:r>
              <a:rPr sz="1600" spc="190" dirty="0">
                <a:latin typeface="Liberation Sans Narrow"/>
                <a:cs typeface="Liberation Sans Narrow"/>
              </a:rPr>
              <a:t> </a:t>
            </a:r>
            <a:r>
              <a:rPr sz="1600" spc="105" dirty="0">
                <a:latin typeface="Liberation Sans Narrow"/>
                <a:cs typeface="Liberation Sans Narrow"/>
              </a:rPr>
              <a:t>for</a:t>
            </a:r>
            <a:r>
              <a:rPr sz="1600" spc="195" dirty="0">
                <a:latin typeface="Liberation Sans Narrow"/>
                <a:cs typeface="Liberation Sans Narrow"/>
              </a:rPr>
              <a:t> </a:t>
            </a:r>
            <a:r>
              <a:rPr sz="1600" spc="-10" dirty="0">
                <a:latin typeface="Liberation Sans Narrow"/>
                <a:cs typeface="Liberation Sans Narrow"/>
              </a:rPr>
              <a:t>wave</a:t>
            </a:r>
            <a:r>
              <a:rPr sz="1600" spc="-10" dirty="0">
                <a:latin typeface="Trebuchet MS"/>
                <a:cs typeface="Trebuchet MS"/>
              </a:rPr>
              <a:t>‐ </a:t>
            </a:r>
            <a:r>
              <a:rPr sz="1600" spc="65" dirty="0">
                <a:latin typeface="Liberation Sans Narrow"/>
                <a:cs typeface="Liberation Sans Narrow"/>
              </a:rPr>
              <a:t>particles</a:t>
            </a:r>
            <a:r>
              <a:rPr sz="1600" spc="60" dirty="0">
                <a:latin typeface="Liberation Sans Narrow"/>
                <a:cs typeface="Liberation Sans Narrow"/>
              </a:rPr>
              <a:t> </a:t>
            </a:r>
            <a:r>
              <a:rPr sz="1600" spc="114" dirty="0">
                <a:latin typeface="Liberation Sans Narrow"/>
                <a:cs typeface="Liberation Sans Narrow"/>
              </a:rPr>
              <a:t>or</a:t>
            </a:r>
            <a:r>
              <a:rPr sz="1600" spc="75" dirty="0">
                <a:latin typeface="Liberation Sans Narrow"/>
                <a:cs typeface="Liberation Sans Narrow"/>
              </a:rPr>
              <a:t> </a:t>
            </a:r>
            <a:r>
              <a:rPr sz="1600" spc="80" dirty="0">
                <a:latin typeface="Liberation Sans Narrow"/>
                <a:cs typeface="Liberation Sans Narrow"/>
              </a:rPr>
              <a:t>electromagnetic</a:t>
            </a:r>
            <a:r>
              <a:rPr sz="1600" spc="70" dirty="0">
                <a:latin typeface="Liberation Sans Narrow"/>
                <a:cs typeface="Liberation Sans Narrow"/>
              </a:rPr>
              <a:t> </a:t>
            </a:r>
            <a:r>
              <a:rPr sz="1600" spc="85" dirty="0">
                <a:latin typeface="Liberation Sans Narrow"/>
                <a:cs typeface="Liberation Sans Narrow"/>
              </a:rPr>
              <a:t>radiation</a:t>
            </a:r>
            <a:r>
              <a:rPr sz="1600" spc="60" dirty="0">
                <a:latin typeface="Liberation Sans Narrow"/>
                <a:cs typeface="Liberation Sans Narrow"/>
              </a:rPr>
              <a:t> </a:t>
            </a:r>
            <a:r>
              <a:rPr sz="1600" spc="130" dirty="0">
                <a:latin typeface="Liberation Sans Narrow"/>
                <a:cs typeface="Liberation Sans Narrow"/>
              </a:rPr>
              <a:t>with</a:t>
            </a:r>
            <a:r>
              <a:rPr sz="1600" spc="65" dirty="0">
                <a:latin typeface="Liberation Sans Narrow"/>
                <a:cs typeface="Liberation Sans Narrow"/>
              </a:rPr>
              <a:t> wavelengths</a:t>
            </a:r>
            <a:r>
              <a:rPr sz="1600" spc="60" dirty="0">
                <a:latin typeface="Liberation Sans Narrow"/>
                <a:cs typeface="Liberation Sans Narrow"/>
              </a:rPr>
              <a:t> </a:t>
            </a:r>
            <a:r>
              <a:rPr sz="1600" spc="114" dirty="0">
                <a:latin typeface="Liberation Sans Narrow"/>
                <a:cs typeface="Liberation Sans Narrow"/>
              </a:rPr>
              <a:t>of</a:t>
            </a:r>
            <a:r>
              <a:rPr sz="1600" spc="65" dirty="0">
                <a:latin typeface="Liberation Sans Narrow"/>
                <a:cs typeface="Liberation Sans Narrow"/>
              </a:rPr>
              <a:t> </a:t>
            </a:r>
            <a:r>
              <a:rPr sz="1600" dirty="0">
                <a:latin typeface="Liberation Sans Narrow"/>
                <a:cs typeface="Liberation Sans Narrow"/>
              </a:rPr>
              <a:t>a</a:t>
            </a:r>
            <a:r>
              <a:rPr sz="1600" spc="70" dirty="0">
                <a:latin typeface="Liberation Sans Narrow"/>
                <a:cs typeface="Liberation Sans Narrow"/>
              </a:rPr>
              <a:t> similar</a:t>
            </a:r>
            <a:r>
              <a:rPr sz="1600" spc="65" dirty="0">
                <a:latin typeface="Liberation Sans Narrow"/>
                <a:cs typeface="Liberation Sans Narrow"/>
              </a:rPr>
              <a:t> </a:t>
            </a:r>
            <a:r>
              <a:rPr sz="1600" spc="95" dirty="0">
                <a:latin typeface="Liberation Sans Narrow"/>
                <a:cs typeface="Liberation Sans Narrow"/>
              </a:rPr>
              <a:t>order</a:t>
            </a:r>
            <a:r>
              <a:rPr sz="1600" spc="70" dirty="0">
                <a:latin typeface="Liberation Sans Narrow"/>
                <a:cs typeface="Liberation Sans Narrow"/>
              </a:rPr>
              <a:t> </a:t>
            </a:r>
            <a:r>
              <a:rPr sz="1600" spc="114" dirty="0">
                <a:latin typeface="Liberation Sans Narrow"/>
                <a:cs typeface="Liberation Sans Narrow"/>
              </a:rPr>
              <a:t>of</a:t>
            </a:r>
            <a:r>
              <a:rPr sz="1600" spc="50" dirty="0">
                <a:latin typeface="Liberation Sans Narrow"/>
                <a:cs typeface="Liberation Sans Narrow"/>
              </a:rPr>
              <a:t> </a:t>
            </a:r>
            <a:r>
              <a:rPr sz="1600" spc="90" dirty="0">
                <a:latin typeface="Liberation Sans Narrow"/>
                <a:cs typeface="Liberation Sans Narrow"/>
              </a:rPr>
              <a:t>magnitude</a:t>
            </a:r>
            <a:r>
              <a:rPr sz="1600" spc="60" dirty="0">
                <a:latin typeface="Liberation Sans Narrow"/>
                <a:cs typeface="Liberation Sans Narrow"/>
              </a:rPr>
              <a:t> </a:t>
            </a:r>
            <a:r>
              <a:rPr sz="1600" dirty="0">
                <a:latin typeface="Liberation Sans Narrow"/>
                <a:cs typeface="Liberation Sans Narrow"/>
              </a:rPr>
              <a:t>(10</a:t>
            </a:r>
            <a:r>
              <a:rPr sz="1575" baseline="26455" dirty="0">
                <a:latin typeface="Trebuchet MS"/>
                <a:cs typeface="Trebuchet MS"/>
              </a:rPr>
              <a:t>‐</a:t>
            </a:r>
            <a:r>
              <a:rPr sz="1575" baseline="26455" dirty="0">
                <a:latin typeface="Liberation Sans Narrow"/>
                <a:cs typeface="Liberation Sans Narrow"/>
              </a:rPr>
              <a:t>10</a:t>
            </a:r>
            <a:r>
              <a:rPr sz="1575" spc="7" baseline="26455" dirty="0">
                <a:latin typeface="Liberation Sans Narrow"/>
                <a:cs typeface="Liberation Sans Narrow"/>
              </a:rPr>
              <a:t> </a:t>
            </a:r>
            <a:r>
              <a:rPr sz="1600" spc="130" dirty="0">
                <a:latin typeface="Liberation Sans Narrow"/>
                <a:cs typeface="Liberation Sans Narrow"/>
              </a:rPr>
              <a:t>m</a:t>
            </a:r>
            <a:r>
              <a:rPr lang="en-US" sz="1600" spc="130" dirty="0">
                <a:latin typeface="Liberation Sans Narrow"/>
                <a:cs typeface="Liberation Sans Narrow"/>
              </a:rPr>
              <a:t> or </a:t>
            </a:r>
            <a:r>
              <a:rPr sz="1600" spc="345" dirty="0">
                <a:latin typeface="Liberation Sans Narrow"/>
                <a:cs typeface="Liberation Sans Narrow"/>
              </a:rPr>
              <a:t>1</a:t>
            </a:r>
            <a:r>
              <a:rPr sz="1600" spc="-10" dirty="0">
                <a:latin typeface="Liberation Sans Narrow"/>
                <a:cs typeface="Liberation Sans Narrow"/>
              </a:rPr>
              <a:t> </a:t>
            </a:r>
            <a:r>
              <a:rPr sz="1600" spc="-25" dirty="0">
                <a:latin typeface="Liberation Sans Narrow"/>
                <a:cs typeface="Liberation Sans Narrow"/>
              </a:rPr>
              <a:t>Å).</a:t>
            </a:r>
            <a:endParaRPr sz="1600" dirty="0">
              <a:latin typeface="Liberation Sans Narrow"/>
              <a:cs typeface="Liberation Sans Narrow"/>
            </a:endParaRPr>
          </a:p>
          <a:p>
            <a:pPr>
              <a:spcBef>
                <a:spcPts val="80"/>
              </a:spcBef>
            </a:pPr>
            <a:endParaRPr sz="1600" dirty="0">
              <a:latin typeface="Liberation Sans Narrow"/>
              <a:cs typeface="Liberation Sans Narrow"/>
            </a:endParaRPr>
          </a:p>
          <a:p>
            <a:pPr marL="50800" marR="41275" indent="207010" algn="just">
              <a:lnSpc>
                <a:spcPct val="150000"/>
              </a:lnSpc>
              <a:buFont typeface="Symbol"/>
              <a:buChar char=""/>
              <a:tabLst>
                <a:tab pos="257810" algn="l"/>
              </a:tabLst>
            </a:pPr>
            <a:r>
              <a:rPr sz="1600" spc="50" dirty="0">
                <a:latin typeface="Liberation Sans Narrow"/>
                <a:cs typeface="Liberation Sans Narrow"/>
              </a:rPr>
              <a:t>For</a:t>
            </a:r>
            <a:r>
              <a:rPr sz="1600" spc="100" dirty="0">
                <a:latin typeface="Liberation Sans Narrow"/>
                <a:cs typeface="Liberation Sans Narrow"/>
              </a:rPr>
              <a:t> </a:t>
            </a:r>
            <a:r>
              <a:rPr sz="1600" dirty="0">
                <a:latin typeface="Liberation Sans Narrow"/>
                <a:cs typeface="Liberation Sans Narrow"/>
              </a:rPr>
              <a:t>solids</a:t>
            </a:r>
            <a:r>
              <a:rPr lang="en-US" sz="1600" spc="100" dirty="0">
                <a:latin typeface="Liberation Sans Narrow"/>
                <a:cs typeface="Liberation Sans Narrow"/>
              </a:rPr>
              <a:t>, there are three particles/waves with wavelengths equivalent to interatomic distances and, hence,</a:t>
            </a:r>
            <a:r>
              <a:rPr sz="1600" spc="450" dirty="0">
                <a:latin typeface="Liberation Sans Narrow"/>
                <a:cs typeface="Liberation Sans Narrow"/>
              </a:rPr>
              <a:t> </a:t>
            </a:r>
            <a:r>
              <a:rPr sz="1600" spc="95" dirty="0">
                <a:latin typeface="Liberation Sans Narrow"/>
                <a:cs typeface="Liberation Sans Narrow"/>
              </a:rPr>
              <a:t>which</a:t>
            </a:r>
            <a:r>
              <a:rPr sz="1600" spc="445" dirty="0">
                <a:latin typeface="Liberation Sans Narrow"/>
                <a:cs typeface="Liberation Sans Narrow"/>
              </a:rPr>
              <a:t> </a:t>
            </a:r>
            <a:r>
              <a:rPr sz="1600" spc="100" dirty="0">
                <a:latin typeface="Liberation Sans Narrow"/>
                <a:cs typeface="Liberation Sans Narrow"/>
              </a:rPr>
              <a:t>will</a:t>
            </a:r>
            <a:r>
              <a:rPr sz="1600" spc="445" dirty="0">
                <a:latin typeface="Liberation Sans Narrow"/>
                <a:cs typeface="Liberation Sans Narrow"/>
              </a:rPr>
              <a:t> </a:t>
            </a:r>
            <a:r>
              <a:rPr sz="1600" spc="80" dirty="0">
                <a:latin typeface="Liberation Sans Narrow"/>
                <a:cs typeface="Liberation Sans Narrow"/>
              </a:rPr>
              <a:t>interact</a:t>
            </a:r>
            <a:r>
              <a:rPr sz="1600" spc="445" dirty="0">
                <a:latin typeface="Liberation Sans Narrow"/>
                <a:cs typeface="Liberation Sans Narrow"/>
              </a:rPr>
              <a:t> </a:t>
            </a:r>
            <a:r>
              <a:rPr sz="1600" spc="135" dirty="0">
                <a:latin typeface="Liberation Sans Narrow"/>
                <a:cs typeface="Liberation Sans Narrow"/>
              </a:rPr>
              <a:t>with</a:t>
            </a:r>
            <a:r>
              <a:rPr sz="1600" spc="445" dirty="0">
                <a:latin typeface="Liberation Sans Narrow"/>
                <a:cs typeface="Liberation Sans Narrow"/>
              </a:rPr>
              <a:t> </a:t>
            </a:r>
            <a:r>
              <a:rPr sz="1600" dirty="0">
                <a:latin typeface="Liberation Sans Narrow"/>
                <a:cs typeface="Liberation Sans Narrow"/>
              </a:rPr>
              <a:t>a</a:t>
            </a:r>
            <a:r>
              <a:rPr sz="1600" spc="445" dirty="0">
                <a:latin typeface="Liberation Sans Narrow"/>
                <a:cs typeface="Liberation Sans Narrow"/>
              </a:rPr>
              <a:t> </a:t>
            </a:r>
            <a:r>
              <a:rPr sz="1600" spc="70" dirty="0">
                <a:latin typeface="Liberation Sans Narrow"/>
                <a:cs typeface="Liberation Sans Narrow"/>
              </a:rPr>
              <a:t>specimen</a:t>
            </a:r>
            <a:r>
              <a:rPr sz="1600" spc="440" dirty="0">
                <a:latin typeface="Liberation Sans Narrow"/>
                <a:cs typeface="Liberation Sans Narrow"/>
              </a:rPr>
              <a:t> </a:t>
            </a:r>
            <a:r>
              <a:rPr sz="1600" dirty="0">
                <a:latin typeface="Liberation Sans Narrow"/>
                <a:cs typeface="Liberation Sans Narrow"/>
              </a:rPr>
              <a:t>as</a:t>
            </a:r>
            <a:r>
              <a:rPr sz="1600" spc="445" dirty="0">
                <a:latin typeface="Liberation Sans Narrow"/>
                <a:cs typeface="Liberation Sans Narrow"/>
              </a:rPr>
              <a:t> </a:t>
            </a:r>
            <a:r>
              <a:rPr sz="1600" spc="95" dirty="0">
                <a:latin typeface="Liberation Sans Narrow"/>
                <a:cs typeface="Liberation Sans Narrow"/>
              </a:rPr>
              <a:t>they</a:t>
            </a:r>
            <a:r>
              <a:rPr sz="1600" spc="450" dirty="0">
                <a:latin typeface="Liberation Sans Narrow"/>
                <a:cs typeface="Liberation Sans Narrow"/>
              </a:rPr>
              <a:t> </a:t>
            </a:r>
            <a:r>
              <a:rPr sz="1600" dirty="0">
                <a:latin typeface="Liberation Sans Narrow"/>
                <a:cs typeface="Liberation Sans Narrow"/>
              </a:rPr>
              <a:t>pass</a:t>
            </a:r>
            <a:r>
              <a:rPr sz="1600" spc="450" dirty="0">
                <a:latin typeface="Liberation Sans Narrow"/>
                <a:cs typeface="Liberation Sans Narrow"/>
              </a:rPr>
              <a:t> </a:t>
            </a:r>
            <a:r>
              <a:rPr sz="1600" spc="105" dirty="0">
                <a:latin typeface="Liberation Sans Narrow"/>
                <a:cs typeface="Liberation Sans Narrow"/>
              </a:rPr>
              <a:t>through</a:t>
            </a:r>
            <a:r>
              <a:rPr sz="1600" spc="440" dirty="0">
                <a:latin typeface="Liberation Sans Narrow"/>
                <a:cs typeface="Liberation Sans Narrow"/>
              </a:rPr>
              <a:t> </a:t>
            </a:r>
            <a:r>
              <a:rPr sz="1600" spc="100" dirty="0">
                <a:latin typeface="Liberation Sans Narrow"/>
                <a:cs typeface="Liberation Sans Narrow"/>
              </a:rPr>
              <a:t>it:</a:t>
            </a:r>
            <a:r>
              <a:rPr sz="1600" spc="450" dirty="0">
                <a:latin typeface="Liberation Sans Narrow"/>
                <a:cs typeface="Liberation Sans Narrow"/>
              </a:rPr>
              <a:t> </a:t>
            </a:r>
            <a:r>
              <a:rPr sz="1600" b="1" spc="-10" dirty="0">
                <a:solidFill>
                  <a:srgbClr val="C00000"/>
                </a:solidFill>
                <a:latin typeface="Liberation Sans Narrow"/>
                <a:cs typeface="Liberation Sans Narrow"/>
              </a:rPr>
              <a:t>X‐rays</a:t>
            </a:r>
            <a:r>
              <a:rPr sz="1600" spc="-10" dirty="0">
                <a:latin typeface="Liberation Sans Narrow"/>
                <a:cs typeface="Liberation Sans Narrow"/>
              </a:rPr>
              <a:t>, </a:t>
            </a:r>
            <a:r>
              <a:rPr sz="1600" b="1" dirty="0">
                <a:solidFill>
                  <a:srgbClr val="C00000"/>
                </a:solidFill>
                <a:latin typeface="Liberation Sans Narrow"/>
                <a:cs typeface="Liberation Sans Narrow"/>
              </a:rPr>
              <a:t>electrons</a:t>
            </a:r>
            <a:r>
              <a:rPr sz="1600" dirty="0">
                <a:latin typeface="Liberation Sans Narrow"/>
                <a:cs typeface="Liberation Sans Narrow"/>
              </a:rPr>
              <a:t>,</a:t>
            </a:r>
            <a:r>
              <a:rPr sz="1600" spc="150" dirty="0">
                <a:latin typeface="Liberation Sans Narrow"/>
                <a:cs typeface="Liberation Sans Narrow"/>
              </a:rPr>
              <a:t> </a:t>
            </a:r>
            <a:r>
              <a:rPr sz="1600" spc="85" dirty="0">
                <a:latin typeface="Liberation Sans Narrow"/>
                <a:cs typeface="Liberation Sans Narrow"/>
              </a:rPr>
              <a:t>and</a:t>
            </a:r>
            <a:r>
              <a:rPr sz="1600" spc="150" dirty="0">
                <a:latin typeface="Liberation Sans Narrow"/>
                <a:cs typeface="Liberation Sans Narrow"/>
              </a:rPr>
              <a:t> </a:t>
            </a:r>
            <a:r>
              <a:rPr sz="1600" b="1" spc="-10" dirty="0">
                <a:solidFill>
                  <a:srgbClr val="C00000"/>
                </a:solidFill>
                <a:latin typeface="Liberation Sans Narrow"/>
                <a:cs typeface="Liberation Sans Narrow"/>
              </a:rPr>
              <a:t>neutrons</a:t>
            </a:r>
            <a:r>
              <a:rPr sz="1600" spc="-10" dirty="0">
                <a:latin typeface="Liberation Sans Narrow"/>
                <a:cs typeface="Liberation Sans Narrow"/>
              </a:rPr>
              <a:t>.</a:t>
            </a:r>
            <a:endParaRPr sz="1600" dirty="0">
              <a:latin typeface="Liberation Sans Narrow"/>
              <a:cs typeface="Liberation Sans Narrow"/>
            </a:endParaRPr>
          </a:p>
        </p:txBody>
      </p:sp>
      <p:sp>
        <p:nvSpPr>
          <p:cNvPr id="4" name="object 4"/>
          <p:cNvSpPr txBox="1"/>
          <p:nvPr/>
        </p:nvSpPr>
        <p:spPr>
          <a:xfrm>
            <a:off x="2095760" y="1010705"/>
            <a:ext cx="3051809" cy="259045"/>
          </a:xfrm>
          <a:prstGeom prst="rect">
            <a:avLst/>
          </a:prstGeom>
        </p:spPr>
        <p:txBody>
          <a:bodyPr vert="horz" wrap="square" lIns="0" tIns="12700" rIns="0" bIns="0" rtlCol="0">
            <a:spAutoFit/>
          </a:bodyPr>
          <a:lstStyle/>
          <a:p>
            <a:pPr marL="12700">
              <a:spcBef>
                <a:spcPts val="100"/>
              </a:spcBef>
            </a:pPr>
            <a:r>
              <a:rPr sz="1600" b="1" spc="90" dirty="0">
                <a:latin typeface="Liberation Sans Narrow"/>
                <a:cs typeface="Liberation Sans Narrow"/>
              </a:rPr>
              <a:t>When</a:t>
            </a:r>
            <a:r>
              <a:rPr sz="1600" b="1" spc="95" dirty="0">
                <a:latin typeface="Liberation Sans Narrow"/>
                <a:cs typeface="Liberation Sans Narrow"/>
              </a:rPr>
              <a:t> </a:t>
            </a:r>
            <a:r>
              <a:rPr sz="1600" b="1" spc="55" dirty="0">
                <a:latin typeface="Liberation Sans Narrow"/>
                <a:cs typeface="Liberation Sans Narrow"/>
              </a:rPr>
              <a:t>will</a:t>
            </a:r>
            <a:r>
              <a:rPr sz="1600" b="1" spc="70" dirty="0">
                <a:latin typeface="Liberation Sans Narrow"/>
                <a:cs typeface="Liberation Sans Narrow"/>
              </a:rPr>
              <a:t> </a:t>
            </a:r>
            <a:r>
              <a:rPr sz="1600" b="1" spc="20" dirty="0">
                <a:latin typeface="Liberation Sans Narrow"/>
                <a:cs typeface="Liberation Sans Narrow"/>
              </a:rPr>
              <a:t>diffraction</a:t>
            </a:r>
            <a:r>
              <a:rPr sz="1600" b="1" spc="105" dirty="0">
                <a:latin typeface="Liberation Sans Narrow"/>
                <a:cs typeface="Liberation Sans Narrow"/>
              </a:rPr>
              <a:t> </a:t>
            </a:r>
            <a:r>
              <a:rPr sz="1600" b="1" spc="-10" dirty="0">
                <a:latin typeface="Liberation Sans Narrow"/>
                <a:cs typeface="Liberation Sans Narrow"/>
              </a:rPr>
              <a:t>occur?</a:t>
            </a:r>
            <a:endParaRPr sz="1600" dirty="0">
              <a:latin typeface="Liberation Sans Narrow"/>
              <a:cs typeface="Liberation Sans Narrow"/>
            </a:endParaRPr>
          </a:p>
        </p:txBody>
      </p:sp>
      <p:grpSp>
        <p:nvGrpSpPr>
          <p:cNvPr id="5" name="object 5"/>
          <p:cNvGrpSpPr/>
          <p:nvPr/>
        </p:nvGrpSpPr>
        <p:grpSpPr>
          <a:xfrm>
            <a:off x="6321552" y="1466851"/>
            <a:ext cx="3619500" cy="1913889"/>
            <a:chOff x="4797552" y="1466850"/>
            <a:chExt cx="3619500" cy="1913889"/>
          </a:xfrm>
        </p:grpSpPr>
        <p:sp>
          <p:nvSpPr>
            <p:cNvPr id="6" name="object 6"/>
            <p:cNvSpPr/>
            <p:nvPr/>
          </p:nvSpPr>
          <p:spPr>
            <a:xfrm>
              <a:off x="4896612" y="2086355"/>
              <a:ext cx="17145" cy="323215"/>
            </a:xfrm>
            <a:custGeom>
              <a:avLst/>
              <a:gdLst/>
              <a:ahLst/>
              <a:cxnLst/>
              <a:rect l="l" t="t" r="r" b="b"/>
              <a:pathLst>
                <a:path w="17145" h="323214">
                  <a:moveTo>
                    <a:pt x="16764" y="306324"/>
                  </a:moveTo>
                  <a:lnTo>
                    <a:pt x="0" y="306324"/>
                  </a:lnTo>
                  <a:lnTo>
                    <a:pt x="0" y="323088"/>
                  </a:lnTo>
                  <a:lnTo>
                    <a:pt x="16764" y="323088"/>
                  </a:lnTo>
                  <a:lnTo>
                    <a:pt x="16764" y="306324"/>
                  </a:lnTo>
                  <a:close/>
                </a:path>
                <a:path w="17145" h="323214">
                  <a:moveTo>
                    <a:pt x="16764" y="272034"/>
                  </a:moveTo>
                  <a:lnTo>
                    <a:pt x="0" y="272034"/>
                  </a:lnTo>
                  <a:lnTo>
                    <a:pt x="0" y="289560"/>
                  </a:lnTo>
                  <a:lnTo>
                    <a:pt x="16764" y="289560"/>
                  </a:lnTo>
                  <a:lnTo>
                    <a:pt x="16764" y="272034"/>
                  </a:lnTo>
                  <a:close/>
                </a:path>
                <a:path w="17145" h="323214">
                  <a:moveTo>
                    <a:pt x="16764" y="238506"/>
                  </a:moveTo>
                  <a:lnTo>
                    <a:pt x="0" y="238506"/>
                  </a:lnTo>
                  <a:lnTo>
                    <a:pt x="0" y="255270"/>
                  </a:lnTo>
                  <a:lnTo>
                    <a:pt x="16764" y="255270"/>
                  </a:lnTo>
                  <a:lnTo>
                    <a:pt x="16764" y="238506"/>
                  </a:lnTo>
                  <a:close/>
                </a:path>
                <a:path w="17145" h="323214">
                  <a:moveTo>
                    <a:pt x="16764" y="204216"/>
                  </a:moveTo>
                  <a:lnTo>
                    <a:pt x="0" y="204216"/>
                  </a:lnTo>
                  <a:lnTo>
                    <a:pt x="0" y="220980"/>
                  </a:lnTo>
                  <a:lnTo>
                    <a:pt x="16764" y="220980"/>
                  </a:lnTo>
                  <a:lnTo>
                    <a:pt x="16764" y="204216"/>
                  </a:lnTo>
                  <a:close/>
                </a:path>
                <a:path w="17145" h="323214">
                  <a:moveTo>
                    <a:pt x="16764" y="169926"/>
                  </a:moveTo>
                  <a:lnTo>
                    <a:pt x="0" y="169926"/>
                  </a:lnTo>
                  <a:lnTo>
                    <a:pt x="0" y="187452"/>
                  </a:lnTo>
                  <a:lnTo>
                    <a:pt x="16764" y="187452"/>
                  </a:lnTo>
                  <a:lnTo>
                    <a:pt x="16764" y="169926"/>
                  </a:lnTo>
                  <a:close/>
                </a:path>
                <a:path w="17145" h="323214">
                  <a:moveTo>
                    <a:pt x="16764" y="136398"/>
                  </a:moveTo>
                  <a:lnTo>
                    <a:pt x="0" y="136398"/>
                  </a:lnTo>
                  <a:lnTo>
                    <a:pt x="0" y="153162"/>
                  </a:lnTo>
                  <a:lnTo>
                    <a:pt x="16764" y="153162"/>
                  </a:lnTo>
                  <a:lnTo>
                    <a:pt x="16764" y="136398"/>
                  </a:lnTo>
                  <a:close/>
                </a:path>
                <a:path w="17145" h="323214">
                  <a:moveTo>
                    <a:pt x="16764" y="102108"/>
                  </a:moveTo>
                  <a:lnTo>
                    <a:pt x="0" y="102108"/>
                  </a:lnTo>
                  <a:lnTo>
                    <a:pt x="0" y="118872"/>
                  </a:lnTo>
                  <a:lnTo>
                    <a:pt x="16764" y="118872"/>
                  </a:lnTo>
                  <a:lnTo>
                    <a:pt x="16764" y="102108"/>
                  </a:lnTo>
                  <a:close/>
                </a:path>
                <a:path w="17145" h="323214">
                  <a:moveTo>
                    <a:pt x="16764" y="67818"/>
                  </a:moveTo>
                  <a:lnTo>
                    <a:pt x="0" y="67818"/>
                  </a:lnTo>
                  <a:lnTo>
                    <a:pt x="0" y="85344"/>
                  </a:lnTo>
                  <a:lnTo>
                    <a:pt x="16764" y="85344"/>
                  </a:lnTo>
                  <a:lnTo>
                    <a:pt x="16764" y="67818"/>
                  </a:lnTo>
                  <a:close/>
                </a:path>
                <a:path w="17145" h="323214">
                  <a:moveTo>
                    <a:pt x="16764" y="34290"/>
                  </a:moveTo>
                  <a:lnTo>
                    <a:pt x="0" y="34290"/>
                  </a:lnTo>
                  <a:lnTo>
                    <a:pt x="0" y="51054"/>
                  </a:lnTo>
                  <a:lnTo>
                    <a:pt x="16764" y="51054"/>
                  </a:lnTo>
                  <a:lnTo>
                    <a:pt x="16764" y="34290"/>
                  </a:lnTo>
                  <a:close/>
                </a:path>
                <a:path w="17145" h="323214">
                  <a:moveTo>
                    <a:pt x="16764" y="0"/>
                  </a:moveTo>
                  <a:lnTo>
                    <a:pt x="0" y="0"/>
                  </a:lnTo>
                  <a:lnTo>
                    <a:pt x="0" y="16764"/>
                  </a:lnTo>
                  <a:lnTo>
                    <a:pt x="16764" y="16764"/>
                  </a:lnTo>
                  <a:lnTo>
                    <a:pt x="16764" y="0"/>
                  </a:lnTo>
                  <a:close/>
                </a:path>
              </a:pathLst>
            </a:custGeom>
            <a:solidFill>
              <a:srgbClr val="000000"/>
            </a:solidFill>
          </p:spPr>
          <p:txBody>
            <a:bodyPr wrap="square" lIns="0" tIns="0" rIns="0" bIns="0" rtlCol="0"/>
            <a:lstStyle/>
            <a:p>
              <a:endParaRPr/>
            </a:p>
          </p:txBody>
        </p:sp>
        <p:sp>
          <p:nvSpPr>
            <p:cNvPr id="7" name="object 7"/>
            <p:cNvSpPr/>
            <p:nvPr/>
          </p:nvSpPr>
          <p:spPr>
            <a:xfrm>
              <a:off x="5521833" y="2086355"/>
              <a:ext cx="0" cy="323215"/>
            </a:xfrm>
            <a:custGeom>
              <a:avLst/>
              <a:gdLst/>
              <a:ahLst/>
              <a:cxnLst/>
              <a:rect l="l" t="t" r="r" b="b"/>
              <a:pathLst>
                <a:path h="323214">
                  <a:moveTo>
                    <a:pt x="0" y="0"/>
                  </a:moveTo>
                  <a:lnTo>
                    <a:pt x="0" y="323088"/>
                  </a:lnTo>
                </a:path>
              </a:pathLst>
            </a:custGeom>
            <a:ln w="17525">
              <a:solidFill>
                <a:srgbClr val="000000"/>
              </a:solidFill>
              <a:prstDash val="sysDot"/>
            </a:ln>
          </p:spPr>
          <p:txBody>
            <a:bodyPr wrap="square" lIns="0" tIns="0" rIns="0" bIns="0" rtlCol="0"/>
            <a:lstStyle/>
            <a:p>
              <a:endParaRPr/>
            </a:p>
          </p:txBody>
        </p:sp>
        <p:sp>
          <p:nvSpPr>
            <p:cNvPr id="8" name="object 8"/>
            <p:cNvSpPr/>
            <p:nvPr/>
          </p:nvSpPr>
          <p:spPr>
            <a:xfrm>
              <a:off x="4814316" y="2333244"/>
              <a:ext cx="1775460" cy="180975"/>
            </a:xfrm>
            <a:custGeom>
              <a:avLst/>
              <a:gdLst/>
              <a:ahLst/>
              <a:cxnLst/>
              <a:rect l="l" t="t" r="r" b="b"/>
              <a:pathLst>
                <a:path w="1775459" h="180975">
                  <a:moveTo>
                    <a:pt x="1684782" y="108204"/>
                  </a:moveTo>
                  <a:lnTo>
                    <a:pt x="1684782" y="72390"/>
                  </a:lnTo>
                  <a:lnTo>
                    <a:pt x="0" y="72390"/>
                  </a:lnTo>
                  <a:lnTo>
                    <a:pt x="0" y="108204"/>
                  </a:lnTo>
                  <a:lnTo>
                    <a:pt x="1684782" y="108204"/>
                  </a:lnTo>
                  <a:close/>
                </a:path>
                <a:path w="1775459" h="180975">
                  <a:moveTo>
                    <a:pt x="1775460" y="89916"/>
                  </a:moveTo>
                  <a:lnTo>
                    <a:pt x="1666493" y="0"/>
                  </a:lnTo>
                  <a:lnTo>
                    <a:pt x="1666493" y="72390"/>
                  </a:lnTo>
                  <a:lnTo>
                    <a:pt x="1684782" y="72390"/>
                  </a:lnTo>
                  <a:lnTo>
                    <a:pt x="1684782" y="165375"/>
                  </a:lnTo>
                  <a:lnTo>
                    <a:pt x="1775460" y="89916"/>
                  </a:lnTo>
                  <a:close/>
                </a:path>
                <a:path w="1775459" h="180975">
                  <a:moveTo>
                    <a:pt x="1684782" y="165375"/>
                  </a:moveTo>
                  <a:lnTo>
                    <a:pt x="1684782" y="108204"/>
                  </a:lnTo>
                  <a:lnTo>
                    <a:pt x="1666493" y="108204"/>
                  </a:lnTo>
                  <a:lnTo>
                    <a:pt x="1666493" y="180594"/>
                  </a:lnTo>
                  <a:lnTo>
                    <a:pt x="1684782" y="165375"/>
                  </a:lnTo>
                  <a:close/>
                </a:path>
              </a:pathLst>
            </a:custGeom>
            <a:solidFill>
              <a:srgbClr val="4A7EBB"/>
            </a:solidFill>
          </p:spPr>
          <p:txBody>
            <a:bodyPr wrap="square" lIns="0" tIns="0" rIns="0" bIns="0" rtlCol="0"/>
            <a:lstStyle/>
            <a:p>
              <a:endParaRPr/>
            </a:p>
          </p:txBody>
        </p:sp>
        <p:sp>
          <p:nvSpPr>
            <p:cNvPr id="9" name="object 9"/>
            <p:cNvSpPr/>
            <p:nvPr/>
          </p:nvSpPr>
          <p:spPr>
            <a:xfrm>
              <a:off x="4797552" y="2167890"/>
              <a:ext cx="1183005" cy="516255"/>
            </a:xfrm>
            <a:custGeom>
              <a:avLst/>
              <a:gdLst/>
              <a:ahLst/>
              <a:cxnLst/>
              <a:rect l="l" t="t" r="r" b="b"/>
              <a:pathLst>
                <a:path w="1183004" h="516255">
                  <a:moveTo>
                    <a:pt x="75437" y="106680"/>
                  </a:moveTo>
                  <a:lnTo>
                    <a:pt x="70865" y="96774"/>
                  </a:lnTo>
                  <a:lnTo>
                    <a:pt x="33527" y="6096"/>
                  </a:lnTo>
                  <a:lnTo>
                    <a:pt x="0" y="19812"/>
                  </a:lnTo>
                  <a:lnTo>
                    <a:pt x="37337" y="110490"/>
                  </a:lnTo>
                  <a:lnTo>
                    <a:pt x="41909" y="120396"/>
                  </a:lnTo>
                  <a:lnTo>
                    <a:pt x="75437" y="106680"/>
                  </a:lnTo>
                  <a:close/>
                </a:path>
                <a:path w="1183004" h="516255">
                  <a:moveTo>
                    <a:pt x="132587" y="238506"/>
                  </a:moveTo>
                  <a:lnTo>
                    <a:pt x="126491" y="225552"/>
                  </a:lnTo>
                  <a:lnTo>
                    <a:pt x="117347" y="204978"/>
                  </a:lnTo>
                  <a:lnTo>
                    <a:pt x="89915" y="140970"/>
                  </a:lnTo>
                  <a:lnTo>
                    <a:pt x="89153" y="139446"/>
                  </a:lnTo>
                  <a:lnTo>
                    <a:pt x="55625" y="153924"/>
                  </a:lnTo>
                  <a:lnTo>
                    <a:pt x="56387" y="154686"/>
                  </a:lnTo>
                  <a:lnTo>
                    <a:pt x="65531" y="176784"/>
                  </a:lnTo>
                  <a:lnTo>
                    <a:pt x="83819" y="219456"/>
                  </a:lnTo>
                  <a:lnTo>
                    <a:pt x="93725" y="240030"/>
                  </a:lnTo>
                  <a:lnTo>
                    <a:pt x="99821" y="253746"/>
                  </a:lnTo>
                  <a:lnTo>
                    <a:pt x="132587" y="238506"/>
                  </a:lnTo>
                  <a:close/>
                </a:path>
                <a:path w="1183004" h="516255">
                  <a:moveTo>
                    <a:pt x="197357" y="365760"/>
                  </a:moveTo>
                  <a:lnTo>
                    <a:pt x="190499" y="354330"/>
                  </a:lnTo>
                  <a:lnTo>
                    <a:pt x="172211" y="320802"/>
                  </a:lnTo>
                  <a:lnTo>
                    <a:pt x="153923" y="284226"/>
                  </a:lnTo>
                  <a:lnTo>
                    <a:pt x="147827" y="271272"/>
                  </a:lnTo>
                  <a:lnTo>
                    <a:pt x="115061" y="286512"/>
                  </a:lnTo>
                  <a:lnTo>
                    <a:pt x="121157" y="299466"/>
                  </a:lnTo>
                  <a:lnTo>
                    <a:pt x="131063" y="318516"/>
                  </a:lnTo>
                  <a:lnTo>
                    <a:pt x="140207" y="336804"/>
                  </a:lnTo>
                  <a:lnTo>
                    <a:pt x="149351" y="354330"/>
                  </a:lnTo>
                  <a:lnTo>
                    <a:pt x="158495" y="371094"/>
                  </a:lnTo>
                  <a:lnTo>
                    <a:pt x="166115" y="384048"/>
                  </a:lnTo>
                  <a:lnTo>
                    <a:pt x="197357" y="365760"/>
                  </a:lnTo>
                  <a:close/>
                </a:path>
                <a:path w="1183004" h="516255">
                  <a:moveTo>
                    <a:pt x="282701" y="470154"/>
                  </a:moveTo>
                  <a:lnTo>
                    <a:pt x="246130" y="436940"/>
                  </a:lnTo>
                  <a:lnTo>
                    <a:pt x="217169" y="398526"/>
                  </a:lnTo>
                  <a:lnTo>
                    <a:pt x="215645" y="395478"/>
                  </a:lnTo>
                  <a:lnTo>
                    <a:pt x="185165" y="415290"/>
                  </a:lnTo>
                  <a:lnTo>
                    <a:pt x="219775" y="461743"/>
                  </a:lnTo>
                  <a:lnTo>
                    <a:pt x="259841" y="499110"/>
                  </a:lnTo>
                  <a:lnTo>
                    <a:pt x="263651" y="500634"/>
                  </a:lnTo>
                  <a:lnTo>
                    <a:pt x="282701" y="470154"/>
                  </a:lnTo>
                  <a:close/>
                </a:path>
                <a:path w="1183004" h="516255">
                  <a:moveTo>
                    <a:pt x="396239" y="434340"/>
                  </a:moveTo>
                  <a:lnTo>
                    <a:pt x="364235" y="417576"/>
                  </a:lnTo>
                  <a:lnTo>
                    <a:pt x="361187" y="422910"/>
                  </a:lnTo>
                  <a:lnTo>
                    <a:pt x="351854" y="438689"/>
                  </a:lnTo>
                  <a:lnTo>
                    <a:pt x="341880" y="454447"/>
                  </a:lnTo>
                  <a:lnTo>
                    <a:pt x="330130" y="468533"/>
                  </a:lnTo>
                  <a:lnTo>
                    <a:pt x="315467" y="479298"/>
                  </a:lnTo>
                  <a:lnTo>
                    <a:pt x="311657" y="480060"/>
                  </a:lnTo>
                  <a:lnTo>
                    <a:pt x="307085" y="480060"/>
                  </a:lnTo>
                  <a:lnTo>
                    <a:pt x="305561" y="515874"/>
                  </a:lnTo>
                  <a:lnTo>
                    <a:pt x="317753" y="515874"/>
                  </a:lnTo>
                  <a:lnTo>
                    <a:pt x="318515" y="515112"/>
                  </a:lnTo>
                  <a:lnTo>
                    <a:pt x="319277" y="515112"/>
                  </a:lnTo>
                  <a:lnTo>
                    <a:pt x="364369" y="484231"/>
                  </a:lnTo>
                  <a:lnTo>
                    <a:pt x="392429" y="440436"/>
                  </a:lnTo>
                  <a:lnTo>
                    <a:pt x="396239" y="434340"/>
                  </a:lnTo>
                  <a:close/>
                </a:path>
                <a:path w="1183004" h="516255">
                  <a:moveTo>
                    <a:pt x="454151" y="299466"/>
                  </a:moveTo>
                  <a:lnTo>
                    <a:pt x="419861" y="286512"/>
                  </a:lnTo>
                  <a:lnTo>
                    <a:pt x="407669" y="318516"/>
                  </a:lnTo>
                  <a:lnTo>
                    <a:pt x="399287" y="339852"/>
                  </a:lnTo>
                  <a:lnTo>
                    <a:pt x="390905" y="359664"/>
                  </a:lnTo>
                  <a:lnTo>
                    <a:pt x="381761" y="379476"/>
                  </a:lnTo>
                  <a:lnTo>
                    <a:pt x="379475" y="385572"/>
                  </a:lnTo>
                  <a:lnTo>
                    <a:pt x="412241" y="400812"/>
                  </a:lnTo>
                  <a:lnTo>
                    <a:pt x="415289" y="394716"/>
                  </a:lnTo>
                  <a:lnTo>
                    <a:pt x="423671" y="374142"/>
                  </a:lnTo>
                  <a:lnTo>
                    <a:pt x="432815" y="353568"/>
                  </a:lnTo>
                  <a:lnTo>
                    <a:pt x="441197" y="331470"/>
                  </a:lnTo>
                  <a:lnTo>
                    <a:pt x="449579" y="310134"/>
                  </a:lnTo>
                  <a:lnTo>
                    <a:pt x="454151" y="299466"/>
                  </a:lnTo>
                  <a:close/>
                </a:path>
                <a:path w="1183004" h="516255">
                  <a:moveTo>
                    <a:pt x="505967" y="165354"/>
                  </a:moveTo>
                  <a:lnTo>
                    <a:pt x="472439" y="151638"/>
                  </a:lnTo>
                  <a:lnTo>
                    <a:pt x="467867" y="163068"/>
                  </a:lnTo>
                  <a:lnTo>
                    <a:pt x="458723" y="185166"/>
                  </a:lnTo>
                  <a:lnTo>
                    <a:pt x="441959" y="229362"/>
                  </a:lnTo>
                  <a:lnTo>
                    <a:pt x="433577" y="252222"/>
                  </a:lnTo>
                  <a:lnTo>
                    <a:pt x="432815" y="252984"/>
                  </a:lnTo>
                  <a:lnTo>
                    <a:pt x="466343" y="265938"/>
                  </a:lnTo>
                  <a:lnTo>
                    <a:pt x="467105" y="264414"/>
                  </a:lnTo>
                  <a:lnTo>
                    <a:pt x="483869" y="220218"/>
                  </a:lnTo>
                  <a:lnTo>
                    <a:pt x="493013" y="198120"/>
                  </a:lnTo>
                  <a:lnTo>
                    <a:pt x="505967" y="165354"/>
                  </a:lnTo>
                  <a:close/>
                </a:path>
                <a:path w="1183004" h="516255">
                  <a:moveTo>
                    <a:pt x="571499" y="45720"/>
                  </a:moveTo>
                  <a:lnTo>
                    <a:pt x="547115" y="19050"/>
                  </a:lnTo>
                  <a:lnTo>
                    <a:pt x="544829" y="21336"/>
                  </a:lnTo>
                  <a:lnTo>
                    <a:pt x="527673" y="42027"/>
                  </a:lnTo>
                  <a:lnTo>
                    <a:pt x="513264" y="64655"/>
                  </a:lnTo>
                  <a:lnTo>
                    <a:pt x="500731" y="88483"/>
                  </a:lnTo>
                  <a:lnTo>
                    <a:pt x="489203" y="112776"/>
                  </a:lnTo>
                  <a:lnTo>
                    <a:pt x="486917" y="117348"/>
                  </a:lnTo>
                  <a:lnTo>
                    <a:pt x="520445" y="132588"/>
                  </a:lnTo>
                  <a:lnTo>
                    <a:pt x="522731" y="127254"/>
                  </a:lnTo>
                  <a:lnTo>
                    <a:pt x="531923" y="107658"/>
                  </a:lnTo>
                  <a:lnTo>
                    <a:pt x="542482" y="86901"/>
                  </a:lnTo>
                  <a:lnTo>
                    <a:pt x="554405" y="67080"/>
                  </a:lnTo>
                  <a:lnTo>
                    <a:pt x="567689" y="50292"/>
                  </a:lnTo>
                  <a:lnTo>
                    <a:pt x="570737" y="45720"/>
                  </a:lnTo>
                  <a:lnTo>
                    <a:pt x="571499" y="45720"/>
                  </a:lnTo>
                  <a:close/>
                </a:path>
                <a:path w="1183004" h="516255">
                  <a:moveTo>
                    <a:pt x="678179" y="86106"/>
                  </a:moveTo>
                  <a:lnTo>
                    <a:pt x="675893" y="83058"/>
                  </a:lnTo>
                  <a:lnTo>
                    <a:pt x="663506" y="60884"/>
                  </a:lnTo>
                  <a:lnTo>
                    <a:pt x="647819" y="37757"/>
                  </a:lnTo>
                  <a:lnTo>
                    <a:pt x="629214" y="17467"/>
                  </a:lnTo>
                  <a:lnTo>
                    <a:pt x="608075" y="3810"/>
                  </a:lnTo>
                  <a:lnTo>
                    <a:pt x="604265" y="2286"/>
                  </a:lnTo>
                  <a:lnTo>
                    <a:pt x="602741" y="1524"/>
                  </a:lnTo>
                  <a:lnTo>
                    <a:pt x="601217" y="1524"/>
                  </a:lnTo>
                  <a:lnTo>
                    <a:pt x="595121" y="0"/>
                  </a:lnTo>
                  <a:lnTo>
                    <a:pt x="592835" y="0"/>
                  </a:lnTo>
                  <a:lnTo>
                    <a:pt x="589025" y="35814"/>
                  </a:lnTo>
                  <a:lnTo>
                    <a:pt x="591311" y="35814"/>
                  </a:lnTo>
                  <a:lnTo>
                    <a:pt x="595883" y="37338"/>
                  </a:lnTo>
                  <a:lnTo>
                    <a:pt x="623468" y="66108"/>
                  </a:lnTo>
                  <a:lnTo>
                    <a:pt x="644651" y="100584"/>
                  </a:lnTo>
                  <a:lnTo>
                    <a:pt x="646175" y="103632"/>
                  </a:lnTo>
                  <a:lnTo>
                    <a:pt x="678179" y="86106"/>
                  </a:lnTo>
                  <a:close/>
                </a:path>
                <a:path w="1183004" h="516255">
                  <a:moveTo>
                    <a:pt x="737615" y="220218"/>
                  </a:moveTo>
                  <a:lnTo>
                    <a:pt x="722375" y="182118"/>
                  </a:lnTo>
                  <a:lnTo>
                    <a:pt x="704087" y="140208"/>
                  </a:lnTo>
                  <a:lnTo>
                    <a:pt x="694181" y="119634"/>
                  </a:lnTo>
                  <a:lnTo>
                    <a:pt x="662177" y="134874"/>
                  </a:lnTo>
                  <a:lnTo>
                    <a:pt x="662177" y="135636"/>
                  </a:lnTo>
                  <a:lnTo>
                    <a:pt x="671321" y="155448"/>
                  </a:lnTo>
                  <a:lnTo>
                    <a:pt x="704849" y="233934"/>
                  </a:lnTo>
                  <a:lnTo>
                    <a:pt x="737615" y="220218"/>
                  </a:lnTo>
                  <a:close/>
                </a:path>
                <a:path w="1183004" h="516255">
                  <a:moveTo>
                    <a:pt x="793241" y="352806"/>
                  </a:moveTo>
                  <a:lnTo>
                    <a:pt x="785621" y="336042"/>
                  </a:lnTo>
                  <a:lnTo>
                    <a:pt x="777239" y="314706"/>
                  </a:lnTo>
                  <a:lnTo>
                    <a:pt x="768095" y="293370"/>
                  </a:lnTo>
                  <a:lnTo>
                    <a:pt x="758951" y="271272"/>
                  </a:lnTo>
                  <a:lnTo>
                    <a:pt x="751331" y="253746"/>
                  </a:lnTo>
                  <a:lnTo>
                    <a:pt x="717803" y="266700"/>
                  </a:lnTo>
                  <a:lnTo>
                    <a:pt x="734567" y="307086"/>
                  </a:lnTo>
                  <a:lnTo>
                    <a:pt x="760475" y="367284"/>
                  </a:lnTo>
                  <a:lnTo>
                    <a:pt x="793241" y="352806"/>
                  </a:lnTo>
                  <a:close/>
                </a:path>
                <a:path w="1183004" h="516255">
                  <a:moveTo>
                    <a:pt x="862583" y="468630"/>
                  </a:moveTo>
                  <a:lnTo>
                    <a:pt x="833313" y="431211"/>
                  </a:lnTo>
                  <a:lnTo>
                    <a:pt x="813053" y="393954"/>
                  </a:lnTo>
                  <a:lnTo>
                    <a:pt x="808481" y="384810"/>
                  </a:lnTo>
                  <a:lnTo>
                    <a:pt x="775715" y="400812"/>
                  </a:lnTo>
                  <a:lnTo>
                    <a:pt x="805714" y="455123"/>
                  </a:lnTo>
                  <a:lnTo>
                    <a:pt x="838199" y="495300"/>
                  </a:lnTo>
                  <a:lnTo>
                    <a:pt x="840485" y="496824"/>
                  </a:lnTo>
                  <a:lnTo>
                    <a:pt x="862583" y="468630"/>
                  </a:lnTo>
                  <a:close/>
                </a:path>
                <a:path w="1183004" h="516255">
                  <a:moveTo>
                    <a:pt x="980693" y="434340"/>
                  </a:moveTo>
                  <a:lnTo>
                    <a:pt x="950975" y="413004"/>
                  </a:lnTo>
                  <a:lnTo>
                    <a:pt x="947165" y="419100"/>
                  </a:lnTo>
                  <a:lnTo>
                    <a:pt x="934248" y="435242"/>
                  </a:lnTo>
                  <a:lnTo>
                    <a:pt x="918938" y="451818"/>
                  </a:lnTo>
                  <a:lnTo>
                    <a:pt x="901740" y="465941"/>
                  </a:lnTo>
                  <a:lnTo>
                    <a:pt x="883157" y="474726"/>
                  </a:lnTo>
                  <a:lnTo>
                    <a:pt x="882395" y="474726"/>
                  </a:lnTo>
                  <a:lnTo>
                    <a:pt x="888491" y="510540"/>
                  </a:lnTo>
                  <a:lnTo>
                    <a:pt x="889253" y="510540"/>
                  </a:lnTo>
                  <a:lnTo>
                    <a:pt x="914841" y="500155"/>
                  </a:lnTo>
                  <a:lnTo>
                    <a:pt x="937831" y="483355"/>
                  </a:lnTo>
                  <a:lnTo>
                    <a:pt x="958059" y="462812"/>
                  </a:lnTo>
                  <a:lnTo>
                    <a:pt x="975359" y="441198"/>
                  </a:lnTo>
                  <a:lnTo>
                    <a:pt x="980693" y="434340"/>
                  </a:lnTo>
                  <a:close/>
                </a:path>
                <a:path w="1183004" h="516255">
                  <a:moveTo>
                    <a:pt x="1053845" y="307086"/>
                  </a:moveTo>
                  <a:lnTo>
                    <a:pt x="1053845" y="306324"/>
                  </a:lnTo>
                  <a:lnTo>
                    <a:pt x="1021841" y="290322"/>
                  </a:lnTo>
                  <a:lnTo>
                    <a:pt x="1021079" y="291084"/>
                  </a:lnTo>
                  <a:lnTo>
                    <a:pt x="1010148" y="312978"/>
                  </a:lnTo>
                  <a:lnTo>
                    <a:pt x="998981" y="334765"/>
                  </a:lnTo>
                  <a:lnTo>
                    <a:pt x="987243" y="356238"/>
                  </a:lnTo>
                  <a:lnTo>
                    <a:pt x="974597" y="377190"/>
                  </a:lnTo>
                  <a:lnTo>
                    <a:pt x="970787" y="384048"/>
                  </a:lnTo>
                  <a:lnTo>
                    <a:pt x="1001267" y="403098"/>
                  </a:lnTo>
                  <a:lnTo>
                    <a:pt x="1005839" y="396240"/>
                  </a:lnTo>
                  <a:lnTo>
                    <a:pt x="1018430" y="373938"/>
                  </a:lnTo>
                  <a:lnTo>
                    <a:pt x="1030490" y="352067"/>
                  </a:lnTo>
                  <a:lnTo>
                    <a:pt x="1042226" y="329994"/>
                  </a:lnTo>
                  <a:lnTo>
                    <a:pt x="1053845" y="307086"/>
                  </a:lnTo>
                  <a:close/>
                </a:path>
                <a:path w="1183004" h="516255">
                  <a:moveTo>
                    <a:pt x="1182719" y="174069"/>
                  </a:moveTo>
                  <a:lnTo>
                    <a:pt x="1182623" y="166878"/>
                  </a:lnTo>
                  <a:lnTo>
                    <a:pt x="1155191" y="12954"/>
                  </a:lnTo>
                  <a:lnTo>
                    <a:pt x="1034795" y="112776"/>
                  </a:lnTo>
                  <a:lnTo>
                    <a:pt x="1030259" y="118645"/>
                  </a:lnTo>
                  <a:lnTo>
                    <a:pt x="1028223" y="125444"/>
                  </a:lnTo>
                  <a:lnTo>
                    <a:pt x="1028902" y="132385"/>
                  </a:lnTo>
                  <a:lnTo>
                    <a:pt x="1101375" y="104824"/>
                  </a:lnTo>
                  <a:lnTo>
                    <a:pt x="1111758" y="76962"/>
                  </a:lnTo>
                  <a:lnTo>
                    <a:pt x="1119377" y="58674"/>
                  </a:lnTo>
                  <a:lnTo>
                    <a:pt x="1125473" y="40386"/>
                  </a:lnTo>
                  <a:lnTo>
                    <a:pt x="1159764" y="53340"/>
                  </a:lnTo>
                  <a:lnTo>
                    <a:pt x="1159764" y="187463"/>
                  </a:lnTo>
                  <a:lnTo>
                    <a:pt x="1160966" y="187987"/>
                  </a:lnTo>
                  <a:lnTo>
                    <a:pt x="1168145" y="188214"/>
                  </a:lnTo>
                  <a:lnTo>
                    <a:pt x="1174908" y="185308"/>
                  </a:lnTo>
                  <a:lnTo>
                    <a:pt x="1179956" y="180403"/>
                  </a:lnTo>
                  <a:lnTo>
                    <a:pt x="1182719" y="174069"/>
                  </a:lnTo>
                  <a:close/>
                </a:path>
                <a:path w="1183004" h="516255">
                  <a:moveTo>
                    <a:pt x="1113281" y="172974"/>
                  </a:moveTo>
                  <a:lnTo>
                    <a:pt x="1079753" y="159258"/>
                  </a:lnTo>
                  <a:lnTo>
                    <a:pt x="1048511" y="233172"/>
                  </a:lnTo>
                  <a:lnTo>
                    <a:pt x="1039367" y="252984"/>
                  </a:lnTo>
                  <a:lnTo>
                    <a:pt x="1037081" y="258318"/>
                  </a:lnTo>
                  <a:lnTo>
                    <a:pt x="1069847" y="273558"/>
                  </a:lnTo>
                  <a:lnTo>
                    <a:pt x="1072133" y="268224"/>
                  </a:lnTo>
                  <a:lnTo>
                    <a:pt x="1081277" y="248412"/>
                  </a:lnTo>
                  <a:lnTo>
                    <a:pt x="1098803" y="208026"/>
                  </a:lnTo>
                  <a:lnTo>
                    <a:pt x="1113281" y="172974"/>
                  </a:lnTo>
                  <a:close/>
                </a:path>
                <a:path w="1183004" h="516255">
                  <a:moveTo>
                    <a:pt x="1136479" y="113837"/>
                  </a:moveTo>
                  <a:lnTo>
                    <a:pt x="1130371" y="80851"/>
                  </a:lnTo>
                  <a:lnTo>
                    <a:pt x="1101375" y="104824"/>
                  </a:lnTo>
                  <a:lnTo>
                    <a:pt x="1097280" y="115062"/>
                  </a:lnTo>
                  <a:lnTo>
                    <a:pt x="1093469" y="125730"/>
                  </a:lnTo>
                  <a:lnTo>
                    <a:pt x="1126997" y="139446"/>
                  </a:lnTo>
                  <a:lnTo>
                    <a:pt x="1130808" y="128016"/>
                  </a:lnTo>
                  <a:lnTo>
                    <a:pt x="1136479" y="113837"/>
                  </a:lnTo>
                  <a:close/>
                </a:path>
                <a:path w="1183004" h="516255">
                  <a:moveTo>
                    <a:pt x="1159764" y="53340"/>
                  </a:moveTo>
                  <a:lnTo>
                    <a:pt x="1125473" y="40386"/>
                  </a:lnTo>
                  <a:lnTo>
                    <a:pt x="1119377" y="58674"/>
                  </a:lnTo>
                  <a:lnTo>
                    <a:pt x="1111758" y="76962"/>
                  </a:lnTo>
                  <a:lnTo>
                    <a:pt x="1104899" y="96012"/>
                  </a:lnTo>
                  <a:lnTo>
                    <a:pt x="1101375" y="104824"/>
                  </a:lnTo>
                  <a:lnTo>
                    <a:pt x="1124711" y="85530"/>
                  </a:lnTo>
                  <a:lnTo>
                    <a:pt x="1124711" y="50292"/>
                  </a:lnTo>
                  <a:lnTo>
                    <a:pt x="1154430" y="60960"/>
                  </a:lnTo>
                  <a:lnTo>
                    <a:pt x="1154430" y="67564"/>
                  </a:lnTo>
                  <a:lnTo>
                    <a:pt x="1159764" y="53340"/>
                  </a:lnTo>
                  <a:close/>
                </a:path>
                <a:path w="1183004" h="516255">
                  <a:moveTo>
                    <a:pt x="1154430" y="60960"/>
                  </a:moveTo>
                  <a:lnTo>
                    <a:pt x="1124711" y="50292"/>
                  </a:lnTo>
                  <a:lnTo>
                    <a:pt x="1130371" y="80851"/>
                  </a:lnTo>
                  <a:lnTo>
                    <a:pt x="1154430" y="60960"/>
                  </a:lnTo>
                  <a:close/>
                </a:path>
                <a:path w="1183004" h="516255">
                  <a:moveTo>
                    <a:pt x="1130371" y="80851"/>
                  </a:moveTo>
                  <a:lnTo>
                    <a:pt x="1124711" y="50292"/>
                  </a:lnTo>
                  <a:lnTo>
                    <a:pt x="1124711" y="85530"/>
                  </a:lnTo>
                  <a:lnTo>
                    <a:pt x="1130371" y="80851"/>
                  </a:lnTo>
                  <a:close/>
                </a:path>
                <a:path w="1183004" h="516255">
                  <a:moveTo>
                    <a:pt x="1154430" y="67564"/>
                  </a:moveTo>
                  <a:lnTo>
                    <a:pt x="1154430" y="60960"/>
                  </a:lnTo>
                  <a:lnTo>
                    <a:pt x="1130371" y="80851"/>
                  </a:lnTo>
                  <a:lnTo>
                    <a:pt x="1136479" y="113837"/>
                  </a:lnTo>
                  <a:lnTo>
                    <a:pt x="1146047" y="89916"/>
                  </a:lnTo>
                  <a:lnTo>
                    <a:pt x="1154430" y="67564"/>
                  </a:lnTo>
                  <a:close/>
                </a:path>
                <a:path w="1183004" h="516255">
                  <a:moveTo>
                    <a:pt x="1159764" y="187463"/>
                  </a:moveTo>
                  <a:lnTo>
                    <a:pt x="1159764" y="53340"/>
                  </a:lnTo>
                  <a:lnTo>
                    <a:pt x="1146047" y="89916"/>
                  </a:lnTo>
                  <a:lnTo>
                    <a:pt x="1136479" y="113837"/>
                  </a:lnTo>
                  <a:lnTo>
                    <a:pt x="1147571" y="173736"/>
                  </a:lnTo>
                  <a:lnTo>
                    <a:pt x="1150036" y="180391"/>
                  </a:lnTo>
                  <a:lnTo>
                    <a:pt x="1154715" y="185261"/>
                  </a:lnTo>
                  <a:lnTo>
                    <a:pt x="1159764" y="187463"/>
                  </a:lnTo>
                  <a:close/>
                </a:path>
              </a:pathLst>
            </a:custGeom>
            <a:solidFill>
              <a:srgbClr val="09BDFD"/>
            </a:solidFill>
          </p:spPr>
          <p:txBody>
            <a:bodyPr wrap="square" lIns="0" tIns="0" rIns="0" bIns="0" rtlCol="0"/>
            <a:lstStyle/>
            <a:p>
              <a:endParaRPr/>
            </a:p>
          </p:txBody>
        </p:sp>
        <p:sp>
          <p:nvSpPr>
            <p:cNvPr id="10" name="object 10"/>
            <p:cNvSpPr/>
            <p:nvPr/>
          </p:nvSpPr>
          <p:spPr>
            <a:xfrm>
              <a:off x="7219188" y="1757933"/>
              <a:ext cx="1179830" cy="1428115"/>
            </a:xfrm>
            <a:custGeom>
              <a:avLst/>
              <a:gdLst/>
              <a:ahLst/>
              <a:cxnLst/>
              <a:rect l="l" t="t" r="r" b="b"/>
              <a:pathLst>
                <a:path w="1179829" h="1428114">
                  <a:moveTo>
                    <a:pt x="1179576" y="27432"/>
                  </a:moveTo>
                  <a:lnTo>
                    <a:pt x="1040892" y="0"/>
                  </a:lnTo>
                  <a:lnTo>
                    <a:pt x="1075651" y="63754"/>
                  </a:lnTo>
                  <a:lnTo>
                    <a:pt x="762" y="649986"/>
                  </a:lnTo>
                  <a:lnTo>
                    <a:pt x="9410" y="665416"/>
                  </a:lnTo>
                  <a:lnTo>
                    <a:pt x="0" y="680466"/>
                  </a:lnTo>
                  <a:lnTo>
                    <a:pt x="1078585" y="1366710"/>
                  </a:lnTo>
                  <a:lnTo>
                    <a:pt x="1039368" y="1427988"/>
                  </a:lnTo>
                  <a:lnTo>
                    <a:pt x="1113282" y="1418348"/>
                  </a:lnTo>
                  <a:lnTo>
                    <a:pt x="1179576" y="1409700"/>
                  </a:lnTo>
                  <a:lnTo>
                    <a:pt x="1136904" y="1275588"/>
                  </a:lnTo>
                  <a:lnTo>
                    <a:pt x="1098181" y="1336103"/>
                  </a:lnTo>
                  <a:lnTo>
                    <a:pt x="71767" y="683514"/>
                  </a:lnTo>
                  <a:lnTo>
                    <a:pt x="1071372" y="683514"/>
                  </a:lnTo>
                  <a:lnTo>
                    <a:pt x="1071372" y="755904"/>
                  </a:lnTo>
                  <a:lnTo>
                    <a:pt x="1088898" y="741222"/>
                  </a:lnTo>
                  <a:lnTo>
                    <a:pt x="1179576" y="665226"/>
                  </a:lnTo>
                  <a:lnTo>
                    <a:pt x="1071372" y="575310"/>
                  </a:lnTo>
                  <a:lnTo>
                    <a:pt x="1071372" y="647700"/>
                  </a:lnTo>
                  <a:lnTo>
                    <a:pt x="79794" y="647700"/>
                  </a:lnTo>
                  <a:lnTo>
                    <a:pt x="1092949" y="95465"/>
                  </a:lnTo>
                  <a:lnTo>
                    <a:pt x="1108710" y="124333"/>
                  </a:lnTo>
                  <a:lnTo>
                    <a:pt x="1127760" y="159258"/>
                  </a:lnTo>
                  <a:lnTo>
                    <a:pt x="1179576" y="27432"/>
                  </a:lnTo>
                  <a:close/>
                </a:path>
              </a:pathLst>
            </a:custGeom>
            <a:solidFill>
              <a:srgbClr val="4A7EBB"/>
            </a:solidFill>
          </p:spPr>
          <p:txBody>
            <a:bodyPr wrap="square" lIns="0" tIns="0" rIns="0" bIns="0" rtlCol="0"/>
            <a:lstStyle/>
            <a:p>
              <a:endParaRPr/>
            </a:p>
          </p:txBody>
        </p:sp>
        <p:sp>
          <p:nvSpPr>
            <p:cNvPr id="11" name="object 11"/>
            <p:cNvSpPr/>
            <p:nvPr/>
          </p:nvSpPr>
          <p:spPr>
            <a:xfrm>
              <a:off x="8380476" y="1466850"/>
              <a:ext cx="36830" cy="1913889"/>
            </a:xfrm>
            <a:custGeom>
              <a:avLst/>
              <a:gdLst/>
              <a:ahLst/>
              <a:cxnLst/>
              <a:rect l="l" t="t" r="r" b="b"/>
              <a:pathLst>
                <a:path w="36829" h="1913889">
                  <a:moveTo>
                    <a:pt x="36575" y="1913381"/>
                  </a:moveTo>
                  <a:lnTo>
                    <a:pt x="36575" y="0"/>
                  </a:lnTo>
                  <a:lnTo>
                    <a:pt x="0" y="0"/>
                  </a:lnTo>
                  <a:lnTo>
                    <a:pt x="0" y="1913381"/>
                  </a:lnTo>
                  <a:lnTo>
                    <a:pt x="36575" y="1913381"/>
                  </a:lnTo>
                  <a:close/>
                </a:path>
              </a:pathLst>
            </a:custGeom>
            <a:solidFill>
              <a:srgbClr val="000000"/>
            </a:solidFill>
          </p:spPr>
          <p:txBody>
            <a:bodyPr wrap="square" lIns="0" tIns="0" rIns="0" bIns="0" rtlCol="0"/>
            <a:lstStyle/>
            <a:p>
              <a:endParaRPr/>
            </a:p>
          </p:txBody>
        </p:sp>
        <p:sp>
          <p:nvSpPr>
            <p:cNvPr id="12" name="object 12"/>
            <p:cNvSpPr/>
            <p:nvPr/>
          </p:nvSpPr>
          <p:spPr>
            <a:xfrm>
              <a:off x="6590538" y="2104644"/>
              <a:ext cx="638810" cy="638175"/>
            </a:xfrm>
            <a:custGeom>
              <a:avLst/>
              <a:gdLst/>
              <a:ahLst/>
              <a:cxnLst/>
              <a:rect l="l" t="t" r="r" b="b"/>
              <a:pathLst>
                <a:path w="638809" h="638175">
                  <a:moveTo>
                    <a:pt x="638555" y="637794"/>
                  </a:moveTo>
                  <a:lnTo>
                    <a:pt x="638555" y="0"/>
                  </a:lnTo>
                  <a:lnTo>
                    <a:pt x="0" y="0"/>
                  </a:lnTo>
                  <a:lnTo>
                    <a:pt x="0" y="637794"/>
                  </a:lnTo>
                  <a:lnTo>
                    <a:pt x="638555" y="637794"/>
                  </a:lnTo>
                  <a:close/>
                </a:path>
              </a:pathLst>
            </a:custGeom>
            <a:solidFill>
              <a:srgbClr val="595959"/>
            </a:solidFill>
          </p:spPr>
          <p:txBody>
            <a:bodyPr wrap="square" lIns="0" tIns="0" rIns="0" bIns="0" rtlCol="0"/>
            <a:lstStyle/>
            <a:p>
              <a:endParaRPr/>
            </a:p>
          </p:txBody>
        </p:sp>
        <p:sp>
          <p:nvSpPr>
            <p:cNvPr id="13" name="object 13"/>
            <p:cNvSpPr/>
            <p:nvPr/>
          </p:nvSpPr>
          <p:spPr>
            <a:xfrm>
              <a:off x="6573012" y="2086355"/>
              <a:ext cx="673735" cy="674370"/>
            </a:xfrm>
            <a:custGeom>
              <a:avLst/>
              <a:gdLst/>
              <a:ahLst/>
              <a:cxnLst/>
              <a:rect l="l" t="t" r="r" b="b"/>
              <a:pathLst>
                <a:path w="673734" h="674369">
                  <a:moveTo>
                    <a:pt x="673608" y="665988"/>
                  </a:moveTo>
                  <a:lnTo>
                    <a:pt x="673608" y="8381"/>
                  </a:lnTo>
                  <a:lnTo>
                    <a:pt x="665988" y="0"/>
                  </a:lnTo>
                  <a:lnTo>
                    <a:pt x="7619" y="0"/>
                  </a:lnTo>
                  <a:lnTo>
                    <a:pt x="0" y="8381"/>
                  </a:lnTo>
                  <a:lnTo>
                    <a:pt x="0" y="665988"/>
                  </a:lnTo>
                  <a:lnTo>
                    <a:pt x="7620" y="674369"/>
                  </a:lnTo>
                  <a:lnTo>
                    <a:pt x="17526" y="674369"/>
                  </a:lnTo>
                  <a:lnTo>
                    <a:pt x="17526" y="36575"/>
                  </a:lnTo>
                  <a:lnTo>
                    <a:pt x="35813" y="18288"/>
                  </a:lnTo>
                  <a:lnTo>
                    <a:pt x="35813" y="36575"/>
                  </a:lnTo>
                  <a:lnTo>
                    <a:pt x="637794" y="36575"/>
                  </a:lnTo>
                  <a:lnTo>
                    <a:pt x="637794" y="18287"/>
                  </a:lnTo>
                  <a:lnTo>
                    <a:pt x="656082" y="36575"/>
                  </a:lnTo>
                  <a:lnTo>
                    <a:pt x="656082" y="674369"/>
                  </a:lnTo>
                  <a:lnTo>
                    <a:pt x="665988" y="674369"/>
                  </a:lnTo>
                  <a:lnTo>
                    <a:pt x="673608" y="665988"/>
                  </a:lnTo>
                  <a:close/>
                </a:path>
                <a:path w="673734" h="674369">
                  <a:moveTo>
                    <a:pt x="35813" y="36575"/>
                  </a:moveTo>
                  <a:lnTo>
                    <a:pt x="35813" y="18288"/>
                  </a:lnTo>
                  <a:lnTo>
                    <a:pt x="17526" y="36575"/>
                  </a:lnTo>
                  <a:lnTo>
                    <a:pt x="35813" y="36575"/>
                  </a:lnTo>
                  <a:close/>
                </a:path>
                <a:path w="673734" h="674369">
                  <a:moveTo>
                    <a:pt x="35813" y="637794"/>
                  </a:moveTo>
                  <a:lnTo>
                    <a:pt x="35813" y="36575"/>
                  </a:lnTo>
                  <a:lnTo>
                    <a:pt x="17526" y="36575"/>
                  </a:lnTo>
                  <a:lnTo>
                    <a:pt x="17526" y="637794"/>
                  </a:lnTo>
                  <a:lnTo>
                    <a:pt x="35813" y="637794"/>
                  </a:lnTo>
                  <a:close/>
                </a:path>
                <a:path w="673734" h="674369">
                  <a:moveTo>
                    <a:pt x="656082" y="637794"/>
                  </a:moveTo>
                  <a:lnTo>
                    <a:pt x="17526" y="637794"/>
                  </a:lnTo>
                  <a:lnTo>
                    <a:pt x="35813" y="656081"/>
                  </a:lnTo>
                  <a:lnTo>
                    <a:pt x="35813" y="674369"/>
                  </a:lnTo>
                  <a:lnTo>
                    <a:pt x="637794" y="674369"/>
                  </a:lnTo>
                  <a:lnTo>
                    <a:pt x="637794" y="656082"/>
                  </a:lnTo>
                  <a:lnTo>
                    <a:pt x="656082" y="637794"/>
                  </a:lnTo>
                  <a:close/>
                </a:path>
                <a:path w="673734" h="674369">
                  <a:moveTo>
                    <a:pt x="35813" y="674369"/>
                  </a:moveTo>
                  <a:lnTo>
                    <a:pt x="35813" y="656081"/>
                  </a:lnTo>
                  <a:lnTo>
                    <a:pt x="17526" y="637794"/>
                  </a:lnTo>
                  <a:lnTo>
                    <a:pt x="17526" y="674369"/>
                  </a:lnTo>
                  <a:lnTo>
                    <a:pt x="35813" y="674369"/>
                  </a:lnTo>
                  <a:close/>
                </a:path>
                <a:path w="673734" h="674369">
                  <a:moveTo>
                    <a:pt x="656082" y="36575"/>
                  </a:moveTo>
                  <a:lnTo>
                    <a:pt x="637794" y="18287"/>
                  </a:lnTo>
                  <a:lnTo>
                    <a:pt x="637794" y="36575"/>
                  </a:lnTo>
                  <a:lnTo>
                    <a:pt x="656082" y="36575"/>
                  </a:lnTo>
                  <a:close/>
                </a:path>
                <a:path w="673734" h="674369">
                  <a:moveTo>
                    <a:pt x="656082" y="637794"/>
                  </a:moveTo>
                  <a:lnTo>
                    <a:pt x="656082" y="36575"/>
                  </a:lnTo>
                  <a:lnTo>
                    <a:pt x="637794" y="36575"/>
                  </a:lnTo>
                  <a:lnTo>
                    <a:pt x="637794" y="637794"/>
                  </a:lnTo>
                  <a:lnTo>
                    <a:pt x="656082" y="637794"/>
                  </a:lnTo>
                  <a:close/>
                </a:path>
                <a:path w="673734" h="674369">
                  <a:moveTo>
                    <a:pt x="656082" y="674369"/>
                  </a:moveTo>
                  <a:lnTo>
                    <a:pt x="656082" y="637794"/>
                  </a:lnTo>
                  <a:lnTo>
                    <a:pt x="637794" y="656082"/>
                  </a:lnTo>
                  <a:lnTo>
                    <a:pt x="637794" y="674369"/>
                  </a:lnTo>
                  <a:lnTo>
                    <a:pt x="656082" y="674369"/>
                  </a:lnTo>
                  <a:close/>
                </a:path>
              </a:pathLst>
            </a:custGeom>
            <a:solidFill>
              <a:srgbClr val="000000"/>
            </a:solidFill>
          </p:spPr>
          <p:txBody>
            <a:bodyPr wrap="square" lIns="0" tIns="0" rIns="0" bIns="0" rtlCol="0"/>
            <a:lstStyle/>
            <a:p>
              <a:endParaRPr/>
            </a:p>
          </p:txBody>
        </p:sp>
      </p:grpSp>
      <p:sp>
        <p:nvSpPr>
          <p:cNvPr id="14" name="object 14"/>
          <p:cNvSpPr txBox="1"/>
          <p:nvPr/>
        </p:nvSpPr>
        <p:spPr>
          <a:xfrm>
            <a:off x="6504699" y="2886692"/>
            <a:ext cx="1135366" cy="765659"/>
          </a:xfrm>
          <a:prstGeom prst="rect">
            <a:avLst/>
          </a:prstGeom>
        </p:spPr>
        <p:txBody>
          <a:bodyPr vert="horz" wrap="square" lIns="0" tIns="12065" rIns="0" bIns="0" rtlCol="0">
            <a:spAutoFit/>
          </a:bodyPr>
          <a:lstStyle/>
          <a:p>
            <a:pPr marL="12700" marR="5080" indent="-1270" algn="ctr">
              <a:lnSpc>
                <a:spcPct val="101499"/>
              </a:lnSpc>
              <a:spcBef>
                <a:spcPts val="95"/>
              </a:spcBef>
            </a:pPr>
            <a:r>
              <a:rPr sz="1650" spc="-10" dirty="0">
                <a:latin typeface="Liberation Sans Narrow"/>
                <a:cs typeface="Liberation Sans Narrow"/>
              </a:rPr>
              <a:t>X</a:t>
            </a:r>
            <a:r>
              <a:rPr sz="1650" spc="-10" dirty="0">
                <a:latin typeface="Trebuchet MS"/>
                <a:cs typeface="Trebuchet MS"/>
              </a:rPr>
              <a:t>‐</a:t>
            </a:r>
            <a:r>
              <a:rPr sz="1650" spc="-10" dirty="0">
                <a:latin typeface="Liberation Sans Narrow"/>
                <a:cs typeface="Liberation Sans Narrow"/>
              </a:rPr>
              <a:t>rays, </a:t>
            </a:r>
            <a:r>
              <a:rPr sz="1650" spc="75" dirty="0">
                <a:latin typeface="Liberation Sans Narrow"/>
                <a:cs typeface="Liberation Sans Narrow"/>
              </a:rPr>
              <a:t>electrons, </a:t>
            </a:r>
            <a:r>
              <a:rPr sz="1650" spc="95" dirty="0">
                <a:latin typeface="Liberation Sans Narrow"/>
                <a:cs typeface="Liberation Sans Narrow"/>
              </a:rPr>
              <a:t>neutrons</a:t>
            </a:r>
            <a:endParaRPr sz="1650" dirty="0">
              <a:latin typeface="Liberation Sans Narrow"/>
              <a:cs typeface="Liberation Sans Narrow"/>
            </a:endParaRPr>
          </a:p>
        </p:txBody>
      </p:sp>
      <p:sp>
        <p:nvSpPr>
          <p:cNvPr id="15" name="object 15"/>
          <p:cNvSpPr txBox="1"/>
          <p:nvPr/>
        </p:nvSpPr>
        <p:spPr>
          <a:xfrm>
            <a:off x="7881873" y="1294813"/>
            <a:ext cx="1775460" cy="743585"/>
          </a:xfrm>
          <a:prstGeom prst="rect">
            <a:avLst/>
          </a:prstGeom>
        </p:spPr>
        <p:txBody>
          <a:bodyPr vert="horz" wrap="square" lIns="0" tIns="119380" rIns="0" bIns="0" rtlCol="0">
            <a:spAutoFit/>
          </a:bodyPr>
          <a:lstStyle/>
          <a:p>
            <a:pPr marL="574675">
              <a:spcBef>
                <a:spcPts val="940"/>
              </a:spcBef>
            </a:pPr>
            <a:r>
              <a:rPr sz="1650" b="1" spc="45" dirty="0">
                <a:solidFill>
                  <a:srgbClr val="632523"/>
                </a:solidFill>
                <a:latin typeface="Liberation Sans Narrow"/>
                <a:cs typeface="Liberation Sans Narrow"/>
              </a:rPr>
              <a:t>Diffraction</a:t>
            </a:r>
            <a:endParaRPr sz="1650" dirty="0">
              <a:latin typeface="Liberation Sans Narrow"/>
              <a:cs typeface="Liberation Sans Narrow"/>
            </a:endParaRPr>
          </a:p>
          <a:p>
            <a:pPr marL="12700">
              <a:spcBef>
                <a:spcPts val="844"/>
              </a:spcBef>
            </a:pPr>
            <a:r>
              <a:rPr sz="1650" spc="55" dirty="0">
                <a:latin typeface="Liberation Sans Narrow"/>
                <a:cs typeface="Liberation Sans Narrow"/>
              </a:rPr>
              <a:t>Sample</a:t>
            </a:r>
            <a:endParaRPr sz="1650" dirty="0">
              <a:latin typeface="Liberation Sans Narrow"/>
              <a:cs typeface="Liberation Sans Narrow"/>
            </a:endParaRPr>
          </a:p>
        </p:txBody>
      </p:sp>
      <p:sp>
        <p:nvSpPr>
          <p:cNvPr id="16" name="object 16"/>
          <p:cNvSpPr txBox="1"/>
          <p:nvPr/>
        </p:nvSpPr>
        <p:spPr>
          <a:xfrm>
            <a:off x="9520716" y="3446021"/>
            <a:ext cx="917923" cy="269946"/>
          </a:xfrm>
          <a:prstGeom prst="rect">
            <a:avLst/>
          </a:prstGeom>
        </p:spPr>
        <p:txBody>
          <a:bodyPr vert="horz" wrap="square" lIns="0" tIns="15875" rIns="0" bIns="0" rtlCol="0">
            <a:spAutoFit/>
          </a:bodyPr>
          <a:lstStyle/>
          <a:p>
            <a:pPr marL="12700">
              <a:spcBef>
                <a:spcPts val="125"/>
              </a:spcBef>
            </a:pPr>
            <a:r>
              <a:rPr sz="1650" spc="90" dirty="0">
                <a:latin typeface="Liberation Sans Narrow"/>
                <a:cs typeface="Liberation Sans Narrow"/>
              </a:rPr>
              <a:t>Detector</a:t>
            </a:r>
            <a:endParaRPr sz="1650" dirty="0">
              <a:latin typeface="Liberation Sans Narrow"/>
              <a:cs typeface="Liberation Sans Narrow"/>
            </a:endParaRPr>
          </a:p>
        </p:txBody>
      </p:sp>
      <p:grpSp>
        <p:nvGrpSpPr>
          <p:cNvPr id="17" name="object 17"/>
          <p:cNvGrpSpPr/>
          <p:nvPr/>
        </p:nvGrpSpPr>
        <p:grpSpPr>
          <a:xfrm>
            <a:off x="1856993" y="1820417"/>
            <a:ext cx="3051810" cy="674370"/>
            <a:chOff x="332993" y="1820417"/>
            <a:chExt cx="3051810" cy="674370"/>
          </a:xfrm>
        </p:grpSpPr>
        <p:sp>
          <p:nvSpPr>
            <p:cNvPr id="18" name="object 18"/>
            <p:cNvSpPr/>
            <p:nvPr/>
          </p:nvSpPr>
          <p:spPr>
            <a:xfrm>
              <a:off x="332994" y="2067305"/>
              <a:ext cx="3051810" cy="180975"/>
            </a:xfrm>
            <a:custGeom>
              <a:avLst/>
              <a:gdLst/>
              <a:ahLst/>
              <a:cxnLst/>
              <a:rect l="l" t="t" r="r" b="b"/>
              <a:pathLst>
                <a:path w="3051810" h="180975">
                  <a:moveTo>
                    <a:pt x="1207008" y="90678"/>
                  </a:moveTo>
                  <a:lnTo>
                    <a:pt x="1098804" y="0"/>
                  </a:lnTo>
                  <a:lnTo>
                    <a:pt x="1098804" y="72390"/>
                  </a:lnTo>
                  <a:lnTo>
                    <a:pt x="0" y="72390"/>
                  </a:lnTo>
                  <a:lnTo>
                    <a:pt x="0" y="108204"/>
                  </a:lnTo>
                  <a:lnTo>
                    <a:pt x="1098804" y="108204"/>
                  </a:lnTo>
                  <a:lnTo>
                    <a:pt x="1098804" y="180594"/>
                  </a:lnTo>
                  <a:lnTo>
                    <a:pt x="1117092" y="165404"/>
                  </a:lnTo>
                  <a:lnTo>
                    <a:pt x="1207008" y="90678"/>
                  </a:lnTo>
                  <a:close/>
                </a:path>
                <a:path w="3051810" h="180975">
                  <a:moveTo>
                    <a:pt x="3051810" y="90678"/>
                  </a:moveTo>
                  <a:lnTo>
                    <a:pt x="2942844" y="0"/>
                  </a:lnTo>
                  <a:lnTo>
                    <a:pt x="2942844" y="72390"/>
                  </a:lnTo>
                  <a:lnTo>
                    <a:pt x="1846326" y="72390"/>
                  </a:lnTo>
                  <a:lnTo>
                    <a:pt x="1846326" y="108204"/>
                  </a:lnTo>
                  <a:lnTo>
                    <a:pt x="2942844" y="108204"/>
                  </a:lnTo>
                  <a:lnTo>
                    <a:pt x="2942844" y="180594"/>
                  </a:lnTo>
                  <a:lnTo>
                    <a:pt x="2961132" y="165506"/>
                  </a:lnTo>
                  <a:lnTo>
                    <a:pt x="3051810" y="90678"/>
                  </a:lnTo>
                  <a:close/>
                </a:path>
              </a:pathLst>
            </a:custGeom>
            <a:solidFill>
              <a:srgbClr val="4A7EBB"/>
            </a:solidFill>
          </p:spPr>
          <p:txBody>
            <a:bodyPr wrap="square" lIns="0" tIns="0" rIns="0" bIns="0" rtlCol="0"/>
            <a:lstStyle/>
            <a:p>
              <a:endParaRPr/>
            </a:p>
          </p:txBody>
        </p:sp>
        <p:sp>
          <p:nvSpPr>
            <p:cNvPr id="19" name="object 19"/>
            <p:cNvSpPr/>
            <p:nvPr/>
          </p:nvSpPr>
          <p:spPr>
            <a:xfrm>
              <a:off x="1540763" y="1838705"/>
              <a:ext cx="638810" cy="638175"/>
            </a:xfrm>
            <a:custGeom>
              <a:avLst/>
              <a:gdLst/>
              <a:ahLst/>
              <a:cxnLst/>
              <a:rect l="l" t="t" r="r" b="b"/>
              <a:pathLst>
                <a:path w="638810" h="638175">
                  <a:moveTo>
                    <a:pt x="638556" y="637794"/>
                  </a:moveTo>
                  <a:lnTo>
                    <a:pt x="638556" y="0"/>
                  </a:lnTo>
                  <a:lnTo>
                    <a:pt x="0" y="0"/>
                  </a:lnTo>
                  <a:lnTo>
                    <a:pt x="0" y="637794"/>
                  </a:lnTo>
                  <a:lnTo>
                    <a:pt x="638556" y="637794"/>
                  </a:lnTo>
                  <a:close/>
                </a:path>
              </a:pathLst>
            </a:custGeom>
            <a:solidFill>
              <a:srgbClr val="595959"/>
            </a:solidFill>
          </p:spPr>
          <p:txBody>
            <a:bodyPr wrap="square" lIns="0" tIns="0" rIns="0" bIns="0" rtlCol="0"/>
            <a:lstStyle/>
            <a:p>
              <a:endParaRPr/>
            </a:p>
          </p:txBody>
        </p:sp>
        <p:sp>
          <p:nvSpPr>
            <p:cNvPr id="20" name="object 20"/>
            <p:cNvSpPr/>
            <p:nvPr/>
          </p:nvSpPr>
          <p:spPr>
            <a:xfrm>
              <a:off x="1522476" y="1820417"/>
              <a:ext cx="674370" cy="674370"/>
            </a:xfrm>
            <a:custGeom>
              <a:avLst/>
              <a:gdLst/>
              <a:ahLst/>
              <a:cxnLst/>
              <a:rect l="l" t="t" r="r" b="b"/>
              <a:pathLst>
                <a:path w="674369" h="674369">
                  <a:moveTo>
                    <a:pt x="674370" y="665988"/>
                  </a:moveTo>
                  <a:lnTo>
                    <a:pt x="674370" y="8381"/>
                  </a:lnTo>
                  <a:lnTo>
                    <a:pt x="666750" y="0"/>
                  </a:lnTo>
                  <a:lnTo>
                    <a:pt x="18288" y="0"/>
                  </a:lnTo>
                  <a:lnTo>
                    <a:pt x="0" y="18287"/>
                  </a:lnTo>
                  <a:lnTo>
                    <a:pt x="0" y="656082"/>
                  </a:lnTo>
                  <a:lnTo>
                    <a:pt x="1464" y="663118"/>
                  </a:lnTo>
                  <a:lnTo>
                    <a:pt x="5429" y="668940"/>
                  </a:lnTo>
                  <a:lnTo>
                    <a:pt x="11251" y="672905"/>
                  </a:lnTo>
                  <a:lnTo>
                    <a:pt x="18288" y="674369"/>
                  </a:lnTo>
                  <a:lnTo>
                    <a:pt x="18288" y="36575"/>
                  </a:lnTo>
                  <a:lnTo>
                    <a:pt x="36576" y="18287"/>
                  </a:lnTo>
                  <a:lnTo>
                    <a:pt x="36576" y="36575"/>
                  </a:lnTo>
                  <a:lnTo>
                    <a:pt x="638555" y="36575"/>
                  </a:lnTo>
                  <a:lnTo>
                    <a:pt x="638555" y="18287"/>
                  </a:lnTo>
                  <a:lnTo>
                    <a:pt x="656844" y="36575"/>
                  </a:lnTo>
                  <a:lnTo>
                    <a:pt x="656844" y="674369"/>
                  </a:lnTo>
                  <a:lnTo>
                    <a:pt x="666750" y="674369"/>
                  </a:lnTo>
                  <a:lnTo>
                    <a:pt x="674370" y="665988"/>
                  </a:lnTo>
                  <a:close/>
                </a:path>
                <a:path w="674369" h="674369">
                  <a:moveTo>
                    <a:pt x="36576" y="36575"/>
                  </a:moveTo>
                  <a:lnTo>
                    <a:pt x="36576" y="18287"/>
                  </a:lnTo>
                  <a:lnTo>
                    <a:pt x="18288" y="36575"/>
                  </a:lnTo>
                  <a:lnTo>
                    <a:pt x="36576" y="36575"/>
                  </a:lnTo>
                  <a:close/>
                </a:path>
                <a:path w="674369" h="674369">
                  <a:moveTo>
                    <a:pt x="36576" y="637794"/>
                  </a:moveTo>
                  <a:lnTo>
                    <a:pt x="36576" y="36575"/>
                  </a:lnTo>
                  <a:lnTo>
                    <a:pt x="18288" y="36575"/>
                  </a:lnTo>
                  <a:lnTo>
                    <a:pt x="18288" y="637794"/>
                  </a:lnTo>
                  <a:lnTo>
                    <a:pt x="36576" y="637794"/>
                  </a:lnTo>
                  <a:close/>
                </a:path>
                <a:path w="674369" h="674369">
                  <a:moveTo>
                    <a:pt x="656844" y="637794"/>
                  </a:moveTo>
                  <a:lnTo>
                    <a:pt x="18288" y="637794"/>
                  </a:lnTo>
                  <a:lnTo>
                    <a:pt x="36576" y="656082"/>
                  </a:lnTo>
                  <a:lnTo>
                    <a:pt x="36576" y="674369"/>
                  </a:lnTo>
                  <a:lnTo>
                    <a:pt x="638555" y="674369"/>
                  </a:lnTo>
                  <a:lnTo>
                    <a:pt x="638555" y="656082"/>
                  </a:lnTo>
                  <a:lnTo>
                    <a:pt x="656844" y="637794"/>
                  </a:lnTo>
                  <a:close/>
                </a:path>
                <a:path w="674369" h="674369">
                  <a:moveTo>
                    <a:pt x="36576" y="674369"/>
                  </a:moveTo>
                  <a:lnTo>
                    <a:pt x="36576" y="656082"/>
                  </a:lnTo>
                  <a:lnTo>
                    <a:pt x="18288" y="637794"/>
                  </a:lnTo>
                  <a:lnTo>
                    <a:pt x="18288" y="674369"/>
                  </a:lnTo>
                  <a:lnTo>
                    <a:pt x="36576" y="674369"/>
                  </a:lnTo>
                  <a:close/>
                </a:path>
                <a:path w="674369" h="674369">
                  <a:moveTo>
                    <a:pt x="656844" y="36575"/>
                  </a:moveTo>
                  <a:lnTo>
                    <a:pt x="638555" y="18287"/>
                  </a:lnTo>
                  <a:lnTo>
                    <a:pt x="638555" y="36575"/>
                  </a:lnTo>
                  <a:lnTo>
                    <a:pt x="656844" y="36575"/>
                  </a:lnTo>
                  <a:close/>
                </a:path>
                <a:path w="674369" h="674369">
                  <a:moveTo>
                    <a:pt x="656844" y="637794"/>
                  </a:moveTo>
                  <a:lnTo>
                    <a:pt x="656844" y="36575"/>
                  </a:lnTo>
                  <a:lnTo>
                    <a:pt x="638555" y="36575"/>
                  </a:lnTo>
                  <a:lnTo>
                    <a:pt x="638555" y="637794"/>
                  </a:lnTo>
                  <a:lnTo>
                    <a:pt x="656844" y="637794"/>
                  </a:lnTo>
                  <a:close/>
                </a:path>
                <a:path w="674369" h="674369">
                  <a:moveTo>
                    <a:pt x="656844" y="674369"/>
                  </a:moveTo>
                  <a:lnTo>
                    <a:pt x="656844" y="637794"/>
                  </a:lnTo>
                  <a:lnTo>
                    <a:pt x="638555" y="656082"/>
                  </a:lnTo>
                  <a:lnTo>
                    <a:pt x="638555" y="674369"/>
                  </a:lnTo>
                  <a:lnTo>
                    <a:pt x="656844" y="674369"/>
                  </a:lnTo>
                  <a:close/>
                </a:path>
              </a:pathLst>
            </a:custGeom>
            <a:solidFill>
              <a:srgbClr val="000000"/>
            </a:solidFill>
          </p:spPr>
          <p:txBody>
            <a:bodyPr wrap="square" lIns="0" tIns="0" rIns="0" bIns="0" rtlCol="0"/>
            <a:lstStyle/>
            <a:p>
              <a:endParaRPr/>
            </a:p>
          </p:txBody>
        </p:sp>
      </p:grpSp>
      <p:sp>
        <p:nvSpPr>
          <p:cNvPr id="21" name="object 21"/>
          <p:cNvSpPr txBox="1"/>
          <p:nvPr/>
        </p:nvSpPr>
        <p:spPr>
          <a:xfrm>
            <a:off x="2266187" y="1809215"/>
            <a:ext cx="201930" cy="280670"/>
          </a:xfrm>
          <a:prstGeom prst="rect">
            <a:avLst/>
          </a:prstGeom>
        </p:spPr>
        <p:txBody>
          <a:bodyPr vert="horz" wrap="square" lIns="0" tIns="15875" rIns="0" bIns="0" rtlCol="0">
            <a:spAutoFit/>
          </a:bodyPr>
          <a:lstStyle/>
          <a:p>
            <a:pPr marL="38100">
              <a:spcBef>
                <a:spcPts val="125"/>
              </a:spcBef>
            </a:pPr>
            <a:r>
              <a:rPr sz="1650" spc="25" dirty="0">
                <a:latin typeface="Liberation Sans Narrow"/>
                <a:cs typeface="Liberation Sans Narrow"/>
              </a:rPr>
              <a:t>I</a:t>
            </a:r>
            <a:r>
              <a:rPr sz="1650" spc="37" baseline="-20202" dirty="0">
                <a:latin typeface="Liberation Sans Narrow"/>
                <a:cs typeface="Liberation Sans Narrow"/>
              </a:rPr>
              <a:t>0</a:t>
            </a:r>
            <a:endParaRPr sz="1650" baseline="-20202">
              <a:latin typeface="Liberation Sans Narrow"/>
              <a:cs typeface="Liberation Sans Narrow"/>
            </a:endParaRPr>
          </a:p>
        </p:txBody>
      </p:sp>
      <p:sp>
        <p:nvSpPr>
          <p:cNvPr id="22" name="object 22"/>
          <p:cNvSpPr txBox="1"/>
          <p:nvPr/>
        </p:nvSpPr>
        <p:spPr>
          <a:xfrm>
            <a:off x="4062222" y="1792451"/>
            <a:ext cx="177800" cy="280670"/>
          </a:xfrm>
          <a:prstGeom prst="rect">
            <a:avLst/>
          </a:prstGeom>
        </p:spPr>
        <p:txBody>
          <a:bodyPr vert="horz" wrap="square" lIns="0" tIns="15875" rIns="0" bIns="0" rtlCol="0">
            <a:spAutoFit/>
          </a:bodyPr>
          <a:lstStyle/>
          <a:p>
            <a:pPr marL="38100">
              <a:spcBef>
                <a:spcPts val="125"/>
              </a:spcBef>
            </a:pPr>
            <a:r>
              <a:rPr sz="1650" spc="55" dirty="0">
                <a:latin typeface="Liberation Sans Narrow"/>
                <a:cs typeface="Liberation Sans Narrow"/>
              </a:rPr>
              <a:t>I</a:t>
            </a:r>
            <a:r>
              <a:rPr sz="1650" spc="82" baseline="-20202" dirty="0">
                <a:latin typeface="Liberation Sans Narrow"/>
                <a:cs typeface="Liberation Sans Narrow"/>
              </a:rPr>
              <a:t>t</a:t>
            </a:r>
            <a:endParaRPr sz="1650" baseline="-20202">
              <a:latin typeface="Liberation Sans Narrow"/>
              <a:cs typeface="Liberation Sans Narrow"/>
            </a:endParaRPr>
          </a:p>
        </p:txBody>
      </p:sp>
      <p:sp>
        <p:nvSpPr>
          <p:cNvPr id="23" name="object 23"/>
          <p:cNvSpPr/>
          <p:nvPr/>
        </p:nvSpPr>
        <p:spPr>
          <a:xfrm>
            <a:off x="1753360" y="3013710"/>
            <a:ext cx="4189351" cy="661670"/>
          </a:xfrm>
          <a:custGeom>
            <a:avLst/>
            <a:gdLst/>
            <a:ahLst/>
            <a:cxnLst/>
            <a:rect l="l" t="t" r="r" b="b"/>
            <a:pathLst>
              <a:path w="3569335" h="661670">
                <a:moveTo>
                  <a:pt x="3569208" y="661415"/>
                </a:moveTo>
                <a:lnTo>
                  <a:pt x="3569208" y="0"/>
                </a:lnTo>
                <a:lnTo>
                  <a:pt x="0" y="0"/>
                </a:lnTo>
                <a:lnTo>
                  <a:pt x="0" y="661415"/>
                </a:lnTo>
                <a:lnTo>
                  <a:pt x="8382" y="661415"/>
                </a:lnTo>
                <a:lnTo>
                  <a:pt x="8381" y="16763"/>
                </a:lnTo>
                <a:lnTo>
                  <a:pt x="17525" y="8381"/>
                </a:lnTo>
                <a:lnTo>
                  <a:pt x="17525" y="16763"/>
                </a:lnTo>
                <a:lnTo>
                  <a:pt x="3552443" y="16763"/>
                </a:lnTo>
                <a:lnTo>
                  <a:pt x="3552443" y="8381"/>
                </a:lnTo>
                <a:lnTo>
                  <a:pt x="3560826" y="16763"/>
                </a:lnTo>
                <a:lnTo>
                  <a:pt x="3560826" y="661415"/>
                </a:lnTo>
                <a:lnTo>
                  <a:pt x="3569208" y="661415"/>
                </a:lnTo>
                <a:close/>
              </a:path>
              <a:path w="3569335" h="661670">
                <a:moveTo>
                  <a:pt x="17525" y="16763"/>
                </a:moveTo>
                <a:lnTo>
                  <a:pt x="17525" y="8381"/>
                </a:lnTo>
                <a:lnTo>
                  <a:pt x="8381" y="16763"/>
                </a:lnTo>
                <a:lnTo>
                  <a:pt x="17525" y="16763"/>
                </a:lnTo>
                <a:close/>
              </a:path>
              <a:path w="3569335" h="661670">
                <a:moveTo>
                  <a:pt x="17526" y="643889"/>
                </a:moveTo>
                <a:lnTo>
                  <a:pt x="17525" y="16763"/>
                </a:lnTo>
                <a:lnTo>
                  <a:pt x="8381" y="16763"/>
                </a:lnTo>
                <a:lnTo>
                  <a:pt x="8382" y="643889"/>
                </a:lnTo>
                <a:lnTo>
                  <a:pt x="17526" y="643889"/>
                </a:lnTo>
                <a:close/>
              </a:path>
              <a:path w="3569335" h="661670">
                <a:moveTo>
                  <a:pt x="3560826" y="643889"/>
                </a:moveTo>
                <a:lnTo>
                  <a:pt x="8382" y="643889"/>
                </a:lnTo>
                <a:lnTo>
                  <a:pt x="17526" y="652272"/>
                </a:lnTo>
                <a:lnTo>
                  <a:pt x="17526" y="661415"/>
                </a:lnTo>
                <a:lnTo>
                  <a:pt x="3552443" y="661415"/>
                </a:lnTo>
                <a:lnTo>
                  <a:pt x="3552443" y="652272"/>
                </a:lnTo>
                <a:lnTo>
                  <a:pt x="3560826" y="643889"/>
                </a:lnTo>
                <a:close/>
              </a:path>
              <a:path w="3569335" h="661670">
                <a:moveTo>
                  <a:pt x="17526" y="661415"/>
                </a:moveTo>
                <a:lnTo>
                  <a:pt x="17526" y="652272"/>
                </a:lnTo>
                <a:lnTo>
                  <a:pt x="8382" y="643889"/>
                </a:lnTo>
                <a:lnTo>
                  <a:pt x="8382" y="661415"/>
                </a:lnTo>
                <a:lnTo>
                  <a:pt x="17526" y="661415"/>
                </a:lnTo>
                <a:close/>
              </a:path>
              <a:path w="3569335" h="661670">
                <a:moveTo>
                  <a:pt x="3560826" y="16763"/>
                </a:moveTo>
                <a:lnTo>
                  <a:pt x="3552443" y="8381"/>
                </a:lnTo>
                <a:lnTo>
                  <a:pt x="3552443" y="16763"/>
                </a:lnTo>
                <a:lnTo>
                  <a:pt x="3560826" y="16763"/>
                </a:lnTo>
                <a:close/>
              </a:path>
              <a:path w="3569335" h="661670">
                <a:moveTo>
                  <a:pt x="3560826" y="643889"/>
                </a:moveTo>
                <a:lnTo>
                  <a:pt x="3560826" y="16763"/>
                </a:lnTo>
                <a:lnTo>
                  <a:pt x="3552443" y="16763"/>
                </a:lnTo>
                <a:lnTo>
                  <a:pt x="3552443" y="643889"/>
                </a:lnTo>
                <a:lnTo>
                  <a:pt x="3560826" y="643889"/>
                </a:lnTo>
                <a:close/>
              </a:path>
              <a:path w="3569335" h="661670">
                <a:moveTo>
                  <a:pt x="3560826" y="661415"/>
                </a:moveTo>
                <a:lnTo>
                  <a:pt x="3560826" y="643889"/>
                </a:lnTo>
                <a:lnTo>
                  <a:pt x="3552443" y="652272"/>
                </a:lnTo>
                <a:lnTo>
                  <a:pt x="3552443" y="661415"/>
                </a:lnTo>
                <a:lnTo>
                  <a:pt x="3560826" y="661415"/>
                </a:lnTo>
                <a:close/>
              </a:path>
            </a:pathLst>
          </a:custGeom>
          <a:solidFill>
            <a:srgbClr val="000000"/>
          </a:solidFill>
        </p:spPr>
        <p:txBody>
          <a:bodyPr wrap="square" lIns="0" tIns="0" rIns="0" bIns="0" rtlCol="0"/>
          <a:lstStyle/>
          <a:p>
            <a:endParaRPr/>
          </a:p>
        </p:txBody>
      </p:sp>
      <p:sp>
        <p:nvSpPr>
          <p:cNvPr id="24" name="object 24"/>
          <p:cNvSpPr txBox="1"/>
          <p:nvPr/>
        </p:nvSpPr>
        <p:spPr>
          <a:xfrm>
            <a:off x="1852423" y="3061943"/>
            <a:ext cx="4090289" cy="523861"/>
          </a:xfrm>
          <a:prstGeom prst="rect">
            <a:avLst/>
          </a:prstGeom>
        </p:spPr>
        <p:txBody>
          <a:bodyPr vert="horz" wrap="square" lIns="0" tIns="15875" rIns="0" bIns="0" rtlCol="0">
            <a:spAutoFit/>
          </a:bodyPr>
          <a:lstStyle/>
          <a:p>
            <a:pPr marL="38100">
              <a:spcBef>
                <a:spcPts val="125"/>
              </a:spcBef>
            </a:pPr>
            <a:r>
              <a:rPr sz="1650" b="1" spc="65" dirty="0">
                <a:latin typeface="Liberation Sans Narrow"/>
                <a:cs typeface="Liberation Sans Narrow"/>
              </a:rPr>
              <a:t>I</a:t>
            </a:r>
            <a:r>
              <a:rPr sz="1650" b="1" spc="97" baseline="-20202" dirty="0">
                <a:latin typeface="Liberation Sans Narrow"/>
                <a:cs typeface="Liberation Sans Narrow"/>
              </a:rPr>
              <a:t>0</a:t>
            </a:r>
            <a:r>
              <a:rPr sz="1650" b="1" spc="-22" baseline="-20202" dirty="0">
                <a:latin typeface="Liberation Sans Narrow"/>
                <a:cs typeface="Liberation Sans Narrow"/>
              </a:rPr>
              <a:t> </a:t>
            </a:r>
            <a:r>
              <a:rPr lang="en-IN" sz="1650" b="1" spc="65" dirty="0">
                <a:latin typeface="Liberation Sans Narrow"/>
                <a:cs typeface="Liberation Sans Narrow"/>
              </a:rPr>
              <a:t>=&gt;</a:t>
            </a:r>
            <a:r>
              <a:rPr sz="1650" b="1" spc="65" dirty="0">
                <a:latin typeface="Liberation Sans Narrow"/>
                <a:cs typeface="Liberation Sans Narrow"/>
              </a:rPr>
              <a:t>I</a:t>
            </a:r>
            <a:r>
              <a:rPr sz="1650" b="1" spc="97" baseline="-20202" dirty="0">
                <a:latin typeface="Liberation Sans Narrow"/>
                <a:cs typeface="Liberation Sans Narrow"/>
              </a:rPr>
              <a:t>t</a:t>
            </a:r>
            <a:r>
              <a:rPr sz="1650" b="1" spc="217" baseline="-20202" dirty="0">
                <a:latin typeface="Liberation Sans Narrow"/>
                <a:cs typeface="Liberation Sans Narrow"/>
              </a:rPr>
              <a:t> </a:t>
            </a:r>
            <a:r>
              <a:rPr sz="1650" dirty="0">
                <a:latin typeface="Wingdings"/>
                <a:cs typeface="Wingdings"/>
              </a:rPr>
              <a:t></a:t>
            </a:r>
            <a:r>
              <a:rPr sz="1650" spc="-30" dirty="0">
                <a:latin typeface="Times New Roman"/>
                <a:cs typeface="Times New Roman"/>
              </a:rPr>
              <a:t> </a:t>
            </a:r>
            <a:r>
              <a:rPr sz="1650" spc="90" dirty="0">
                <a:latin typeface="Liberation Sans Narrow"/>
                <a:cs typeface="Liberation Sans Narrow"/>
              </a:rPr>
              <a:t>transmittance</a:t>
            </a:r>
            <a:endParaRPr sz="1650" dirty="0">
              <a:latin typeface="Liberation Sans Narrow"/>
              <a:cs typeface="Liberation Sans Narrow"/>
            </a:endParaRPr>
          </a:p>
          <a:p>
            <a:pPr marL="38100">
              <a:spcBef>
                <a:spcPts val="30"/>
              </a:spcBef>
            </a:pPr>
            <a:r>
              <a:rPr sz="1650" b="1" spc="65" dirty="0">
                <a:latin typeface="Liberation Sans Narrow"/>
                <a:cs typeface="Liberation Sans Narrow"/>
              </a:rPr>
              <a:t>I</a:t>
            </a:r>
            <a:r>
              <a:rPr sz="1650" b="1" spc="97" baseline="-20202" dirty="0">
                <a:latin typeface="Liberation Sans Narrow"/>
                <a:cs typeface="Liberation Sans Narrow"/>
              </a:rPr>
              <a:t>0</a:t>
            </a:r>
            <a:r>
              <a:rPr sz="1650" b="1" spc="-22" baseline="-20202" dirty="0">
                <a:latin typeface="Liberation Sans Narrow"/>
                <a:cs typeface="Liberation Sans Narrow"/>
              </a:rPr>
              <a:t> </a:t>
            </a:r>
            <a:r>
              <a:rPr sz="1650" b="1" spc="65" dirty="0">
                <a:latin typeface="Liberation Sans Narrow"/>
                <a:cs typeface="Liberation Sans Narrow"/>
              </a:rPr>
              <a:t>=</a:t>
            </a:r>
            <a:r>
              <a:rPr lang="en-US" sz="1650" b="1" spc="65" dirty="0">
                <a:latin typeface="Liberation Sans Narrow"/>
                <a:cs typeface="Liberation Sans Narrow"/>
              </a:rPr>
              <a:t>&gt;</a:t>
            </a:r>
            <a:r>
              <a:rPr sz="1650" b="1" spc="65" dirty="0">
                <a:latin typeface="Liberation Sans Narrow"/>
                <a:cs typeface="Liberation Sans Narrow"/>
              </a:rPr>
              <a:t>I</a:t>
            </a:r>
            <a:r>
              <a:rPr sz="1650" b="1" spc="97" baseline="-20202" dirty="0">
                <a:latin typeface="Liberation Sans Narrow"/>
                <a:cs typeface="Liberation Sans Narrow"/>
              </a:rPr>
              <a:t>t</a:t>
            </a:r>
            <a:r>
              <a:rPr sz="1650" b="1" spc="209" baseline="-20202" dirty="0">
                <a:latin typeface="Liberation Sans Narrow"/>
                <a:cs typeface="Liberation Sans Narrow"/>
              </a:rPr>
              <a:t> </a:t>
            </a:r>
            <a:r>
              <a:rPr sz="1650" dirty="0">
                <a:latin typeface="Wingdings"/>
                <a:cs typeface="Wingdings"/>
              </a:rPr>
              <a:t></a:t>
            </a:r>
            <a:r>
              <a:rPr sz="1650" spc="-30" dirty="0">
                <a:latin typeface="Times New Roman"/>
                <a:cs typeface="Times New Roman"/>
              </a:rPr>
              <a:t> </a:t>
            </a:r>
            <a:r>
              <a:rPr sz="1650" spc="105" dirty="0">
                <a:latin typeface="Liberation Sans Narrow"/>
                <a:cs typeface="Liberation Sans Narrow"/>
              </a:rPr>
              <a:t>diffraction</a:t>
            </a:r>
            <a:r>
              <a:rPr sz="1650" spc="-40" dirty="0">
                <a:latin typeface="Liberation Sans Narrow"/>
                <a:cs typeface="Liberation Sans Narrow"/>
              </a:rPr>
              <a:t> </a:t>
            </a:r>
            <a:r>
              <a:rPr sz="1650" spc="135" dirty="0">
                <a:latin typeface="Liberation Sans Narrow"/>
                <a:cs typeface="Liberation Sans Narrow"/>
              </a:rPr>
              <a:t>and/or</a:t>
            </a:r>
            <a:r>
              <a:rPr sz="1650" spc="-30" dirty="0">
                <a:latin typeface="Liberation Sans Narrow"/>
                <a:cs typeface="Liberation Sans Narrow"/>
              </a:rPr>
              <a:t> </a:t>
            </a:r>
            <a:r>
              <a:rPr sz="1650" spc="70" dirty="0">
                <a:latin typeface="Liberation Sans Narrow"/>
                <a:cs typeface="Liberation Sans Narrow"/>
              </a:rPr>
              <a:t>absorbance</a:t>
            </a:r>
            <a:endParaRPr sz="1650" dirty="0">
              <a:latin typeface="Liberation Sans Narrow"/>
              <a:cs typeface="Liberation Sans Narrow"/>
            </a:endParaRPr>
          </a:p>
        </p:txBody>
      </p:sp>
      <p:sp>
        <p:nvSpPr>
          <p:cNvPr id="25" name="object 25"/>
          <p:cNvSpPr txBox="1"/>
          <p:nvPr/>
        </p:nvSpPr>
        <p:spPr>
          <a:xfrm>
            <a:off x="3048996" y="1505183"/>
            <a:ext cx="913405" cy="269946"/>
          </a:xfrm>
          <a:prstGeom prst="rect">
            <a:avLst/>
          </a:prstGeom>
        </p:spPr>
        <p:txBody>
          <a:bodyPr vert="horz" wrap="square" lIns="0" tIns="15875" rIns="0" bIns="0" rtlCol="0">
            <a:spAutoFit/>
          </a:bodyPr>
          <a:lstStyle/>
          <a:p>
            <a:pPr marL="12700">
              <a:spcBef>
                <a:spcPts val="125"/>
              </a:spcBef>
            </a:pPr>
            <a:r>
              <a:rPr sz="1650" spc="55" dirty="0">
                <a:latin typeface="Liberation Sans Narrow"/>
                <a:cs typeface="Liberation Sans Narrow"/>
              </a:rPr>
              <a:t>Sample</a:t>
            </a:r>
            <a:endParaRPr sz="1650" dirty="0">
              <a:latin typeface="Liberation Sans Narrow"/>
              <a:cs typeface="Liberation Sans Narrow"/>
            </a:endParaRPr>
          </a:p>
        </p:txBody>
      </p:sp>
      <p:sp>
        <p:nvSpPr>
          <p:cNvPr id="26" name="object 26"/>
          <p:cNvSpPr/>
          <p:nvPr/>
        </p:nvSpPr>
        <p:spPr>
          <a:xfrm>
            <a:off x="6428995" y="1988058"/>
            <a:ext cx="616585" cy="146685"/>
          </a:xfrm>
          <a:custGeom>
            <a:avLst/>
            <a:gdLst/>
            <a:ahLst/>
            <a:cxnLst/>
            <a:rect l="l" t="t" r="r" b="b"/>
            <a:pathLst>
              <a:path w="616585" h="146685">
                <a:moveTo>
                  <a:pt x="132587" y="12192"/>
                </a:moveTo>
                <a:lnTo>
                  <a:pt x="130301" y="7620"/>
                </a:lnTo>
                <a:lnTo>
                  <a:pt x="128015" y="3810"/>
                </a:lnTo>
                <a:lnTo>
                  <a:pt x="122681" y="2286"/>
                </a:lnTo>
                <a:lnTo>
                  <a:pt x="118109" y="5334"/>
                </a:lnTo>
                <a:lnTo>
                  <a:pt x="0" y="75438"/>
                </a:lnTo>
                <a:lnTo>
                  <a:pt x="16763" y="85047"/>
                </a:lnTo>
                <a:lnTo>
                  <a:pt x="16763" y="66294"/>
                </a:lnTo>
                <a:lnTo>
                  <a:pt x="48816" y="66084"/>
                </a:lnTo>
                <a:lnTo>
                  <a:pt x="127253" y="19812"/>
                </a:lnTo>
                <a:lnTo>
                  <a:pt x="131063" y="17526"/>
                </a:lnTo>
                <a:lnTo>
                  <a:pt x="132587" y="12192"/>
                </a:lnTo>
                <a:close/>
              </a:path>
              <a:path w="616585" h="146685">
                <a:moveTo>
                  <a:pt x="48816" y="66084"/>
                </a:moveTo>
                <a:lnTo>
                  <a:pt x="16763" y="66294"/>
                </a:lnTo>
                <a:lnTo>
                  <a:pt x="16763" y="83820"/>
                </a:lnTo>
                <a:lnTo>
                  <a:pt x="21335" y="83784"/>
                </a:lnTo>
                <a:lnTo>
                  <a:pt x="21335" y="67818"/>
                </a:lnTo>
                <a:lnTo>
                  <a:pt x="33802" y="74941"/>
                </a:lnTo>
                <a:lnTo>
                  <a:pt x="48816" y="66084"/>
                </a:lnTo>
                <a:close/>
              </a:path>
              <a:path w="616585" h="146685">
                <a:moveTo>
                  <a:pt x="133349" y="136398"/>
                </a:moveTo>
                <a:lnTo>
                  <a:pt x="131825" y="131064"/>
                </a:lnTo>
                <a:lnTo>
                  <a:pt x="128015" y="128778"/>
                </a:lnTo>
                <a:lnTo>
                  <a:pt x="48898" y="83567"/>
                </a:lnTo>
                <a:lnTo>
                  <a:pt x="16763" y="83820"/>
                </a:lnTo>
                <a:lnTo>
                  <a:pt x="16763" y="85047"/>
                </a:lnTo>
                <a:lnTo>
                  <a:pt x="119633" y="144018"/>
                </a:lnTo>
                <a:lnTo>
                  <a:pt x="123443" y="146304"/>
                </a:lnTo>
                <a:lnTo>
                  <a:pt x="128777" y="144780"/>
                </a:lnTo>
                <a:lnTo>
                  <a:pt x="131063" y="140208"/>
                </a:lnTo>
                <a:lnTo>
                  <a:pt x="133349" y="136398"/>
                </a:lnTo>
                <a:close/>
              </a:path>
              <a:path w="616585" h="146685">
                <a:moveTo>
                  <a:pt x="33802" y="74941"/>
                </a:moveTo>
                <a:lnTo>
                  <a:pt x="21335" y="67818"/>
                </a:lnTo>
                <a:lnTo>
                  <a:pt x="21335" y="82296"/>
                </a:lnTo>
                <a:lnTo>
                  <a:pt x="33802" y="74941"/>
                </a:lnTo>
                <a:close/>
              </a:path>
              <a:path w="616585" h="146685">
                <a:moveTo>
                  <a:pt x="48898" y="83567"/>
                </a:moveTo>
                <a:lnTo>
                  <a:pt x="33802" y="74941"/>
                </a:lnTo>
                <a:lnTo>
                  <a:pt x="21335" y="82296"/>
                </a:lnTo>
                <a:lnTo>
                  <a:pt x="21335" y="83784"/>
                </a:lnTo>
                <a:lnTo>
                  <a:pt x="48898" y="83567"/>
                </a:lnTo>
                <a:close/>
              </a:path>
              <a:path w="616585" h="146685">
                <a:moveTo>
                  <a:pt x="582921" y="70986"/>
                </a:moveTo>
                <a:lnTo>
                  <a:pt x="568577" y="62687"/>
                </a:lnTo>
                <a:lnTo>
                  <a:pt x="48816" y="66084"/>
                </a:lnTo>
                <a:lnTo>
                  <a:pt x="33802" y="74941"/>
                </a:lnTo>
                <a:lnTo>
                  <a:pt x="48898" y="83567"/>
                </a:lnTo>
                <a:lnTo>
                  <a:pt x="568678" y="79491"/>
                </a:lnTo>
                <a:lnTo>
                  <a:pt x="582921" y="70986"/>
                </a:lnTo>
                <a:close/>
              </a:path>
              <a:path w="616585" h="146685">
                <a:moveTo>
                  <a:pt x="616457" y="70866"/>
                </a:moveTo>
                <a:lnTo>
                  <a:pt x="497585" y="2286"/>
                </a:lnTo>
                <a:lnTo>
                  <a:pt x="493013" y="0"/>
                </a:lnTo>
                <a:lnTo>
                  <a:pt x="487679" y="1524"/>
                </a:lnTo>
                <a:lnTo>
                  <a:pt x="483107" y="9144"/>
                </a:lnTo>
                <a:lnTo>
                  <a:pt x="484631" y="14478"/>
                </a:lnTo>
                <a:lnTo>
                  <a:pt x="489203" y="16764"/>
                </a:lnTo>
                <a:lnTo>
                  <a:pt x="568577" y="62687"/>
                </a:lnTo>
                <a:lnTo>
                  <a:pt x="599693" y="62484"/>
                </a:lnTo>
                <a:lnTo>
                  <a:pt x="599693" y="80816"/>
                </a:lnTo>
                <a:lnTo>
                  <a:pt x="616457" y="70866"/>
                </a:lnTo>
                <a:close/>
              </a:path>
              <a:path w="616585" h="146685">
                <a:moveTo>
                  <a:pt x="599693" y="80816"/>
                </a:moveTo>
                <a:lnTo>
                  <a:pt x="599693" y="79248"/>
                </a:lnTo>
                <a:lnTo>
                  <a:pt x="568678" y="79491"/>
                </a:lnTo>
                <a:lnTo>
                  <a:pt x="489965" y="126492"/>
                </a:lnTo>
                <a:lnTo>
                  <a:pt x="485393" y="128778"/>
                </a:lnTo>
                <a:lnTo>
                  <a:pt x="484631" y="134112"/>
                </a:lnTo>
                <a:lnTo>
                  <a:pt x="489203" y="141732"/>
                </a:lnTo>
                <a:lnTo>
                  <a:pt x="494537" y="143256"/>
                </a:lnTo>
                <a:lnTo>
                  <a:pt x="498347" y="140970"/>
                </a:lnTo>
                <a:lnTo>
                  <a:pt x="599693" y="80816"/>
                </a:lnTo>
                <a:close/>
              </a:path>
              <a:path w="616585" h="146685">
                <a:moveTo>
                  <a:pt x="599693" y="79248"/>
                </a:moveTo>
                <a:lnTo>
                  <a:pt x="599693" y="62484"/>
                </a:lnTo>
                <a:lnTo>
                  <a:pt x="568577" y="62687"/>
                </a:lnTo>
                <a:lnTo>
                  <a:pt x="582921" y="70986"/>
                </a:lnTo>
                <a:lnTo>
                  <a:pt x="595883" y="63246"/>
                </a:lnTo>
                <a:lnTo>
                  <a:pt x="595883" y="79277"/>
                </a:lnTo>
                <a:lnTo>
                  <a:pt x="599693" y="79248"/>
                </a:lnTo>
                <a:close/>
              </a:path>
              <a:path w="616585" h="146685">
                <a:moveTo>
                  <a:pt x="595883" y="79277"/>
                </a:moveTo>
                <a:lnTo>
                  <a:pt x="595883" y="78486"/>
                </a:lnTo>
                <a:lnTo>
                  <a:pt x="582921" y="70986"/>
                </a:lnTo>
                <a:lnTo>
                  <a:pt x="568678" y="79491"/>
                </a:lnTo>
                <a:lnTo>
                  <a:pt x="595883" y="79277"/>
                </a:lnTo>
                <a:close/>
              </a:path>
              <a:path w="616585" h="146685">
                <a:moveTo>
                  <a:pt x="595883" y="78486"/>
                </a:moveTo>
                <a:lnTo>
                  <a:pt x="595883" y="63246"/>
                </a:lnTo>
                <a:lnTo>
                  <a:pt x="582921" y="70986"/>
                </a:lnTo>
                <a:lnTo>
                  <a:pt x="595883" y="78486"/>
                </a:lnTo>
                <a:close/>
              </a:path>
            </a:pathLst>
          </a:custGeom>
          <a:solidFill>
            <a:srgbClr val="000000"/>
          </a:solidFill>
        </p:spPr>
        <p:txBody>
          <a:bodyPr wrap="square" lIns="0" tIns="0" rIns="0" bIns="0" rtlCol="0"/>
          <a:lstStyle/>
          <a:p>
            <a:endParaRPr/>
          </a:p>
        </p:txBody>
      </p:sp>
      <p:sp>
        <p:nvSpPr>
          <p:cNvPr id="27" name="object 27"/>
          <p:cNvSpPr txBox="1"/>
          <p:nvPr/>
        </p:nvSpPr>
        <p:spPr>
          <a:xfrm>
            <a:off x="6586220" y="1756638"/>
            <a:ext cx="306070" cy="523861"/>
          </a:xfrm>
          <a:prstGeom prst="rect">
            <a:avLst/>
          </a:prstGeom>
        </p:spPr>
        <p:txBody>
          <a:bodyPr vert="horz" wrap="square" lIns="0" tIns="15875" rIns="0" bIns="0" rtlCol="0">
            <a:spAutoFit/>
          </a:bodyPr>
          <a:lstStyle/>
          <a:p>
            <a:pPr marL="12700">
              <a:spcBef>
                <a:spcPts val="125"/>
              </a:spcBef>
            </a:pPr>
            <a:r>
              <a:rPr sz="1650" spc="95" dirty="0">
                <a:latin typeface="Liberation Sans Narrow"/>
                <a:cs typeface="Liberation Sans Narrow"/>
              </a:rPr>
              <a:t>1</a:t>
            </a:r>
            <a:r>
              <a:rPr sz="1650" spc="10" dirty="0">
                <a:latin typeface="Liberation Sans Narrow"/>
                <a:cs typeface="Liberation Sans Narrow"/>
              </a:rPr>
              <a:t> Å</a:t>
            </a:r>
            <a:endParaRPr sz="1650">
              <a:latin typeface="Liberation Sans Narrow"/>
              <a:cs typeface="Liberation Sans Narrow"/>
            </a:endParaRPr>
          </a:p>
        </p:txBody>
      </p:sp>
      <p:sp>
        <p:nvSpPr>
          <p:cNvPr id="29" name="object 29"/>
          <p:cNvSpPr txBox="1">
            <a:spLocks noGrp="1"/>
          </p:cNvSpPr>
          <p:nvPr>
            <p:ph type="sldNum" sz="quarter" idx="7"/>
          </p:nvPr>
        </p:nvSpPr>
        <p:spPr>
          <a:xfrm>
            <a:off x="10302240" y="6377940"/>
            <a:ext cx="2804160" cy="176330"/>
          </a:xfrm>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4</a:t>
            </a:fld>
            <a:endParaRPr spc="30" dirty="0"/>
          </a:p>
        </p:txBody>
      </p:sp>
      <p:sp>
        <p:nvSpPr>
          <p:cNvPr id="28" name="object 28"/>
          <p:cNvSpPr txBox="1">
            <a:spLocks noGrp="1"/>
          </p:cNvSpPr>
          <p:nvPr>
            <p:ph type="title"/>
          </p:nvPr>
        </p:nvSpPr>
        <p:spPr>
          <a:xfrm>
            <a:off x="3282155" y="161803"/>
            <a:ext cx="5321114" cy="415239"/>
          </a:xfrm>
          <a:prstGeom prst="rect">
            <a:avLst/>
          </a:prstGeom>
        </p:spPr>
        <p:txBody>
          <a:bodyPr vert="horz" wrap="square" lIns="0" tIns="136903" rIns="0" bIns="0" rtlCol="0">
            <a:spAutoFit/>
          </a:bodyPr>
          <a:lstStyle/>
          <a:p>
            <a:pPr marL="5989638" indent="-5815013" algn="ctr">
              <a:spcBef>
                <a:spcPts val="100"/>
              </a:spcBef>
            </a:pPr>
            <a:r>
              <a:rPr sz="1800" dirty="0">
                <a:latin typeface="Liberation Sans Narrow"/>
                <a:cs typeface="Liberation Sans Narrow"/>
              </a:rPr>
              <a:t>XRD</a:t>
            </a:r>
            <a:r>
              <a:rPr sz="1800" spc="-25" dirty="0">
                <a:latin typeface="Liberation Sans Narrow"/>
                <a:cs typeface="Liberation Sans Narrow"/>
              </a:rPr>
              <a:t> </a:t>
            </a:r>
            <a:r>
              <a:rPr sz="1800" dirty="0">
                <a:latin typeface="Liberation Sans Narrow"/>
                <a:cs typeface="Liberation Sans Narrow"/>
              </a:rPr>
              <a:t>basic</a:t>
            </a:r>
            <a:r>
              <a:rPr sz="1800" spc="-50" dirty="0">
                <a:latin typeface="Liberation Sans Narrow"/>
                <a:cs typeface="Liberation Sans Narrow"/>
              </a:rPr>
              <a:t> </a:t>
            </a:r>
            <a:r>
              <a:rPr sz="1800" spc="55" dirty="0">
                <a:latin typeface="Liberation Sans Narrow"/>
                <a:cs typeface="Liberation Sans Narrow"/>
              </a:rPr>
              <a:t>theory</a:t>
            </a:r>
            <a:endParaRPr sz="1800" dirty="0">
              <a:latin typeface="Liberation Sans Narrow"/>
              <a:cs typeface="Liberation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29790" y="712470"/>
            <a:ext cx="7848600" cy="45719"/>
          </a:xfrm>
          <a:prstGeom prst="rect">
            <a:avLst/>
          </a:prstGeom>
        </p:spPr>
      </p:pic>
      <p:sp>
        <p:nvSpPr>
          <p:cNvPr id="3" name="object 3"/>
          <p:cNvSpPr/>
          <p:nvPr/>
        </p:nvSpPr>
        <p:spPr>
          <a:xfrm>
            <a:off x="7744206" y="4072129"/>
            <a:ext cx="180975" cy="264795"/>
          </a:xfrm>
          <a:custGeom>
            <a:avLst/>
            <a:gdLst/>
            <a:ahLst/>
            <a:cxnLst/>
            <a:rect l="l" t="t" r="r" b="b"/>
            <a:pathLst>
              <a:path w="180975" h="264795">
                <a:moveTo>
                  <a:pt x="180594" y="263652"/>
                </a:moveTo>
                <a:lnTo>
                  <a:pt x="176158" y="205964"/>
                </a:lnTo>
                <a:lnTo>
                  <a:pt x="165692" y="159236"/>
                </a:lnTo>
                <a:lnTo>
                  <a:pt x="148367" y="113495"/>
                </a:lnTo>
                <a:lnTo>
                  <a:pt x="124117" y="71720"/>
                </a:lnTo>
                <a:lnTo>
                  <a:pt x="92874" y="36892"/>
                </a:lnTo>
                <a:lnTo>
                  <a:pt x="54571" y="11992"/>
                </a:lnTo>
                <a:lnTo>
                  <a:pt x="9144" y="0"/>
                </a:lnTo>
                <a:lnTo>
                  <a:pt x="762" y="0"/>
                </a:lnTo>
                <a:lnTo>
                  <a:pt x="0" y="22860"/>
                </a:lnTo>
                <a:lnTo>
                  <a:pt x="8382" y="22860"/>
                </a:lnTo>
                <a:lnTo>
                  <a:pt x="54107" y="37387"/>
                </a:lnTo>
                <a:lnTo>
                  <a:pt x="91355" y="67501"/>
                </a:lnTo>
                <a:lnTo>
                  <a:pt x="120195" y="108585"/>
                </a:lnTo>
                <a:lnTo>
                  <a:pt x="140699" y="156018"/>
                </a:lnTo>
                <a:lnTo>
                  <a:pt x="152934" y="205182"/>
                </a:lnTo>
                <a:lnTo>
                  <a:pt x="156972" y="251460"/>
                </a:lnTo>
                <a:lnTo>
                  <a:pt x="157734" y="264414"/>
                </a:lnTo>
                <a:lnTo>
                  <a:pt x="180594" y="263652"/>
                </a:lnTo>
                <a:close/>
              </a:path>
            </a:pathLst>
          </a:custGeom>
          <a:solidFill>
            <a:srgbClr val="FF0000"/>
          </a:solidFill>
        </p:spPr>
        <p:txBody>
          <a:bodyPr wrap="square" lIns="0" tIns="0" rIns="0" bIns="0" rtlCol="0"/>
          <a:lstStyle/>
          <a:p>
            <a:endParaRPr/>
          </a:p>
        </p:txBody>
      </p:sp>
      <p:grpSp>
        <p:nvGrpSpPr>
          <p:cNvPr id="4" name="object 4"/>
          <p:cNvGrpSpPr/>
          <p:nvPr/>
        </p:nvGrpSpPr>
        <p:grpSpPr>
          <a:xfrm>
            <a:off x="5769102" y="3514344"/>
            <a:ext cx="3238500" cy="22860"/>
            <a:chOff x="4245102" y="3514344"/>
            <a:chExt cx="3238500" cy="22860"/>
          </a:xfrm>
        </p:grpSpPr>
        <p:sp>
          <p:nvSpPr>
            <p:cNvPr id="5" name="object 5"/>
            <p:cNvSpPr/>
            <p:nvPr/>
          </p:nvSpPr>
          <p:spPr>
            <a:xfrm>
              <a:off x="4245102" y="3514343"/>
              <a:ext cx="3238500" cy="22860"/>
            </a:xfrm>
            <a:custGeom>
              <a:avLst/>
              <a:gdLst/>
              <a:ahLst/>
              <a:cxnLst/>
              <a:rect l="l" t="t" r="r" b="b"/>
              <a:pathLst>
                <a:path w="3238500" h="22860">
                  <a:moveTo>
                    <a:pt x="22860" y="0"/>
                  </a:moveTo>
                  <a:lnTo>
                    <a:pt x="0" y="0"/>
                  </a:lnTo>
                  <a:lnTo>
                    <a:pt x="0" y="22860"/>
                  </a:lnTo>
                  <a:lnTo>
                    <a:pt x="22860" y="22860"/>
                  </a:lnTo>
                  <a:lnTo>
                    <a:pt x="22860" y="0"/>
                  </a:lnTo>
                  <a:close/>
                </a:path>
                <a:path w="3238500" h="22860">
                  <a:moveTo>
                    <a:pt x="68580" y="0"/>
                  </a:moveTo>
                  <a:lnTo>
                    <a:pt x="45720" y="0"/>
                  </a:lnTo>
                  <a:lnTo>
                    <a:pt x="45720" y="22860"/>
                  </a:lnTo>
                  <a:lnTo>
                    <a:pt x="68580" y="22860"/>
                  </a:lnTo>
                  <a:lnTo>
                    <a:pt x="68580" y="0"/>
                  </a:lnTo>
                  <a:close/>
                </a:path>
                <a:path w="3238500" h="22860">
                  <a:moveTo>
                    <a:pt x="114300" y="0"/>
                  </a:moveTo>
                  <a:lnTo>
                    <a:pt x="91440" y="0"/>
                  </a:lnTo>
                  <a:lnTo>
                    <a:pt x="91440" y="22860"/>
                  </a:lnTo>
                  <a:lnTo>
                    <a:pt x="114300" y="22860"/>
                  </a:lnTo>
                  <a:lnTo>
                    <a:pt x="114300" y="0"/>
                  </a:lnTo>
                  <a:close/>
                </a:path>
                <a:path w="3238500" h="22860">
                  <a:moveTo>
                    <a:pt x="160782" y="0"/>
                  </a:moveTo>
                  <a:lnTo>
                    <a:pt x="137922" y="0"/>
                  </a:lnTo>
                  <a:lnTo>
                    <a:pt x="137922" y="22860"/>
                  </a:lnTo>
                  <a:lnTo>
                    <a:pt x="160782" y="22860"/>
                  </a:lnTo>
                  <a:lnTo>
                    <a:pt x="160782" y="0"/>
                  </a:lnTo>
                  <a:close/>
                </a:path>
                <a:path w="3238500" h="22860">
                  <a:moveTo>
                    <a:pt x="206502" y="0"/>
                  </a:moveTo>
                  <a:lnTo>
                    <a:pt x="183642" y="0"/>
                  </a:lnTo>
                  <a:lnTo>
                    <a:pt x="183642" y="22860"/>
                  </a:lnTo>
                  <a:lnTo>
                    <a:pt x="206502" y="22860"/>
                  </a:lnTo>
                  <a:lnTo>
                    <a:pt x="206502" y="0"/>
                  </a:lnTo>
                  <a:close/>
                </a:path>
                <a:path w="3238500" h="22860">
                  <a:moveTo>
                    <a:pt x="252222" y="0"/>
                  </a:moveTo>
                  <a:lnTo>
                    <a:pt x="229362" y="0"/>
                  </a:lnTo>
                  <a:lnTo>
                    <a:pt x="229362" y="22860"/>
                  </a:lnTo>
                  <a:lnTo>
                    <a:pt x="252222" y="22860"/>
                  </a:lnTo>
                  <a:lnTo>
                    <a:pt x="252222" y="0"/>
                  </a:lnTo>
                  <a:close/>
                </a:path>
                <a:path w="3238500" h="22860">
                  <a:moveTo>
                    <a:pt x="298704" y="0"/>
                  </a:moveTo>
                  <a:lnTo>
                    <a:pt x="275082" y="0"/>
                  </a:lnTo>
                  <a:lnTo>
                    <a:pt x="275082" y="22860"/>
                  </a:lnTo>
                  <a:lnTo>
                    <a:pt x="298704" y="22860"/>
                  </a:lnTo>
                  <a:lnTo>
                    <a:pt x="298704" y="0"/>
                  </a:lnTo>
                  <a:close/>
                </a:path>
                <a:path w="3238500" h="22860">
                  <a:moveTo>
                    <a:pt x="344424" y="0"/>
                  </a:moveTo>
                  <a:lnTo>
                    <a:pt x="321564" y="0"/>
                  </a:lnTo>
                  <a:lnTo>
                    <a:pt x="321564" y="22860"/>
                  </a:lnTo>
                  <a:lnTo>
                    <a:pt x="344424" y="22860"/>
                  </a:lnTo>
                  <a:lnTo>
                    <a:pt x="344424" y="0"/>
                  </a:lnTo>
                  <a:close/>
                </a:path>
                <a:path w="3238500" h="22860">
                  <a:moveTo>
                    <a:pt x="390144" y="0"/>
                  </a:moveTo>
                  <a:lnTo>
                    <a:pt x="367284" y="0"/>
                  </a:lnTo>
                  <a:lnTo>
                    <a:pt x="367284" y="22860"/>
                  </a:lnTo>
                  <a:lnTo>
                    <a:pt x="390144" y="22860"/>
                  </a:lnTo>
                  <a:lnTo>
                    <a:pt x="390144" y="0"/>
                  </a:lnTo>
                  <a:close/>
                </a:path>
                <a:path w="3238500" h="22860">
                  <a:moveTo>
                    <a:pt x="435864" y="0"/>
                  </a:moveTo>
                  <a:lnTo>
                    <a:pt x="413004" y="0"/>
                  </a:lnTo>
                  <a:lnTo>
                    <a:pt x="413004" y="22860"/>
                  </a:lnTo>
                  <a:lnTo>
                    <a:pt x="435864" y="22860"/>
                  </a:lnTo>
                  <a:lnTo>
                    <a:pt x="435864" y="0"/>
                  </a:lnTo>
                  <a:close/>
                </a:path>
                <a:path w="3238500" h="22860">
                  <a:moveTo>
                    <a:pt x="482346" y="0"/>
                  </a:moveTo>
                  <a:lnTo>
                    <a:pt x="459486" y="0"/>
                  </a:lnTo>
                  <a:lnTo>
                    <a:pt x="459486" y="22860"/>
                  </a:lnTo>
                  <a:lnTo>
                    <a:pt x="482346" y="22860"/>
                  </a:lnTo>
                  <a:lnTo>
                    <a:pt x="482346" y="0"/>
                  </a:lnTo>
                  <a:close/>
                </a:path>
                <a:path w="3238500" h="22860">
                  <a:moveTo>
                    <a:pt x="528066" y="0"/>
                  </a:moveTo>
                  <a:lnTo>
                    <a:pt x="505206" y="0"/>
                  </a:lnTo>
                  <a:lnTo>
                    <a:pt x="505206" y="22860"/>
                  </a:lnTo>
                  <a:lnTo>
                    <a:pt x="528066" y="22860"/>
                  </a:lnTo>
                  <a:lnTo>
                    <a:pt x="528066" y="0"/>
                  </a:lnTo>
                  <a:close/>
                </a:path>
                <a:path w="3238500" h="22860">
                  <a:moveTo>
                    <a:pt x="573786" y="0"/>
                  </a:moveTo>
                  <a:lnTo>
                    <a:pt x="550926" y="0"/>
                  </a:lnTo>
                  <a:lnTo>
                    <a:pt x="550926" y="22860"/>
                  </a:lnTo>
                  <a:lnTo>
                    <a:pt x="573786" y="22860"/>
                  </a:lnTo>
                  <a:lnTo>
                    <a:pt x="573786" y="0"/>
                  </a:lnTo>
                  <a:close/>
                </a:path>
                <a:path w="3238500" h="22860">
                  <a:moveTo>
                    <a:pt x="620268" y="0"/>
                  </a:moveTo>
                  <a:lnTo>
                    <a:pt x="596646" y="0"/>
                  </a:lnTo>
                  <a:lnTo>
                    <a:pt x="596646" y="22860"/>
                  </a:lnTo>
                  <a:lnTo>
                    <a:pt x="620268" y="22860"/>
                  </a:lnTo>
                  <a:lnTo>
                    <a:pt x="620268" y="0"/>
                  </a:lnTo>
                  <a:close/>
                </a:path>
                <a:path w="3238500" h="22860">
                  <a:moveTo>
                    <a:pt x="665988" y="0"/>
                  </a:moveTo>
                  <a:lnTo>
                    <a:pt x="643128" y="0"/>
                  </a:lnTo>
                  <a:lnTo>
                    <a:pt x="643128" y="22860"/>
                  </a:lnTo>
                  <a:lnTo>
                    <a:pt x="665988" y="22860"/>
                  </a:lnTo>
                  <a:lnTo>
                    <a:pt x="665988" y="0"/>
                  </a:lnTo>
                  <a:close/>
                </a:path>
                <a:path w="3238500" h="22860">
                  <a:moveTo>
                    <a:pt x="711708" y="0"/>
                  </a:moveTo>
                  <a:lnTo>
                    <a:pt x="688848" y="0"/>
                  </a:lnTo>
                  <a:lnTo>
                    <a:pt x="688848" y="22860"/>
                  </a:lnTo>
                  <a:lnTo>
                    <a:pt x="711708" y="22860"/>
                  </a:lnTo>
                  <a:lnTo>
                    <a:pt x="711708" y="0"/>
                  </a:lnTo>
                  <a:close/>
                </a:path>
                <a:path w="3238500" h="22860">
                  <a:moveTo>
                    <a:pt x="757428" y="0"/>
                  </a:moveTo>
                  <a:lnTo>
                    <a:pt x="734568" y="0"/>
                  </a:lnTo>
                  <a:lnTo>
                    <a:pt x="734568" y="22860"/>
                  </a:lnTo>
                  <a:lnTo>
                    <a:pt x="757428" y="22860"/>
                  </a:lnTo>
                  <a:lnTo>
                    <a:pt x="757428" y="0"/>
                  </a:lnTo>
                  <a:close/>
                </a:path>
                <a:path w="3238500" h="22860">
                  <a:moveTo>
                    <a:pt x="803910" y="0"/>
                  </a:moveTo>
                  <a:lnTo>
                    <a:pt x="781050" y="0"/>
                  </a:lnTo>
                  <a:lnTo>
                    <a:pt x="781050" y="22860"/>
                  </a:lnTo>
                  <a:lnTo>
                    <a:pt x="803910" y="22860"/>
                  </a:lnTo>
                  <a:lnTo>
                    <a:pt x="803910" y="0"/>
                  </a:lnTo>
                  <a:close/>
                </a:path>
                <a:path w="3238500" h="22860">
                  <a:moveTo>
                    <a:pt x="849630" y="0"/>
                  </a:moveTo>
                  <a:lnTo>
                    <a:pt x="826770" y="0"/>
                  </a:lnTo>
                  <a:lnTo>
                    <a:pt x="826770" y="22860"/>
                  </a:lnTo>
                  <a:lnTo>
                    <a:pt x="849630" y="22860"/>
                  </a:lnTo>
                  <a:lnTo>
                    <a:pt x="849630" y="0"/>
                  </a:lnTo>
                  <a:close/>
                </a:path>
                <a:path w="3238500" h="22860">
                  <a:moveTo>
                    <a:pt x="895350" y="0"/>
                  </a:moveTo>
                  <a:lnTo>
                    <a:pt x="872490" y="0"/>
                  </a:lnTo>
                  <a:lnTo>
                    <a:pt x="872490" y="22860"/>
                  </a:lnTo>
                  <a:lnTo>
                    <a:pt x="895350" y="22860"/>
                  </a:lnTo>
                  <a:lnTo>
                    <a:pt x="895350" y="0"/>
                  </a:lnTo>
                  <a:close/>
                </a:path>
                <a:path w="3238500" h="22860">
                  <a:moveTo>
                    <a:pt x="941832" y="0"/>
                  </a:moveTo>
                  <a:lnTo>
                    <a:pt x="918210" y="0"/>
                  </a:lnTo>
                  <a:lnTo>
                    <a:pt x="918210" y="22860"/>
                  </a:lnTo>
                  <a:lnTo>
                    <a:pt x="941832" y="22860"/>
                  </a:lnTo>
                  <a:lnTo>
                    <a:pt x="941832" y="0"/>
                  </a:lnTo>
                  <a:close/>
                </a:path>
                <a:path w="3238500" h="22860">
                  <a:moveTo>
                    <a:pt x="987552" y="0"/>
                  </a:moveTo>
                  <a:lnTo>
                    <a:pt x="964692" y="0"/>
                  </a:lnTo>
                  <a:lnTo>
                    <a:pt x="964692" y="22860"/>
                  </a:lnTo>
                  <a:lnTo>
                    <a:pt x="987552" y="22860"/>
                  </a:lnTo>
                  <a:lnTo>
                    <a:pt x="987552" y="0"/>
                  </a:lnTo>
                  <a:close/>
                </a:path>
                <a:path w="3238500" h="22860">
                  <a:moveTo>
                    <a:pt x="1033272" y="0"/>
                  </a:moveTo>
                  <a:lnTo>
                    <a:pt x="1010412" y="0"/>
                  </a:lnTo>
                  <a:lnTo>
                    <a:pt x="1010412" y="22860"/>
                  </a:lnTo>
                  <a:lnTo>
                    <a:pt x="1033272" y="22860"/>
                  </a:lnTo>
                  <a:lnTo>
                    <a:pt x="1033272" y="0"/>
                  </a:lnTo>
                  <a:close/>
                </a:path>
                <a:path w="3238500" h="22860">
                  <a:moveTo>
                    <a:pt x="1078992" y="0"/>
                  </a:moveTo>
                  <a:lnTo>
                    <a:pt x="1056132" y="0"/>
                  </a:lnTo>
                  <a:lnTo>
                    <a:pt x="1056132" y="22860"/>
                  </a:lnTo>
                  <a:lnTo>
                    <a:pt x="1078992" y="22860"/>
                  </a:lnTo>
                  <a:lnTo>
                    <a:pt x="1078992" y="0"/>
                  </a:lnTo>
                  <a:close/>
                </a:path>
                <a:path w="3238500" h="22860">
                  <a:moveTo>
                    <a:pt x="1125474" y="0"/>
                  </a:moveTo>
                  <a:lnTo>
                    <a:pt x="1102614" y="0"/>
                  </a:lnTo>
                  <a:lnTo>
                    <a:pt x="1102614" y="22860"/>
                  </a:lnTo>
                  <a:lnTo>
                    <a:pt x="1125474" y="22860"/>
                  </a:lnTo>
                  <a:lnTo>
                    <a:pt x="1125474" y="0"/>
                  </a:lnTo>
                  <a:close/>
                </a:path>
                <a:path w="3238500" h="22860">
                  <a:moveTo>
                    <a:pt x="1171194" y="0"/>
                  </a:moveTo>
                  <a:lnTo>
                    <a:pt x="1148334" y="0"/>
                  </a:lnTo>
                  <a:lnTo>
                    <a:pt x="1148334" y="22860"/>
                  </a:lnTo>
                  <a:lnTo>
                    <a:pt x="1171194" y="22860"/>
                  </a:lnTo>
                  <a:lnTo>
                    <a:pt x="1171194" y="0"/>
                  </a:lnTo>
                  <a:close/>
                </a:path>
                <a:path w="3238500" h="22860">
                  <a:moveTo>
                    <a:pt x="1216914" y="0"/>
                  </a:moveTo>
                  <a:lnTo>
                    <a:pt x="1194054" y="0"/>
                  </a:lnTo>
                  <a:lnTo>
                    <a:pt x="1194054" y="22860"/>
                  </a:lnTo>
                  <a:lnTo>
                    <a:pt x="1216914" y="22860"/>
                  </a:lnTo>
                  <a:lnTo>
                    <a:pt x="1216914" y="0"/>
                  </a:lnTo>
                  <a:close/>
                </a:path>
                <a:path w="3238500" h="22860">
                  <a:moveTo>
                    <a:pt x="1263396" y="0"/>
                  </a:moveTo>
                  <a:lnTo>
                    <a:pt x="1239774" y="0"/>
                  </a:lnTo>
                  <a:lnTo>
                    <a:pt x="1239774" y="22860"/>
                  </a:lnTo>
                  <a:lnTo>
                    <a:pt x="1263396" y="22860"/>
                  </a:lnTo>
                  <a:lnTo>
                    <a:pt x="1263396" y="0"/>
                  </a:lnTo>
                  <a:close/>
                </a:path>
                <a:path w="3238500" h="22860">
                  <a:moveTo>
                    <a:pt x="1309116" y="0"/>
                  </a:moveTo>
                  <a:lnTo>
                    <a:pt x="1286256" y="0"/>
                  </a:lnTo>
                  <a:lnTo>
                    <a:pt x="1286256" y="22860"/>
                  </a:lnTo>
                  <a:lnTo>
                    <a:pt x="1309116" y="22860"/>
                  </a:lnTo>
                  <a:lnTo>
                    <a:pt x="1309116" y="0"/>
                  </a:lnTo>
                  <a:close/>
                </a:path>
                <a:path w="3238500" h="22860">
                  <a:moveTo>
                    <a:pt x="1354836" y="0"/>
                  </a:moveTo>
                  <a:lnTo>
                    <a:pt x="1331976" y="0"/>
                  </a:lnTo>
                  <a:lnTo>
                    <a:pt x="1331976" y="22860"/>
                  </a:lnTo>
                  <a:lnTo>
                    <a:pt x="1354836" y="22860"/>
                  </a:lnTo>
                  <a:lnTo>
                    <a:pt x="1354836" y="0"/>
                  </a:lnTo>
                  <a:close/>
                </a:path>
                <a:path w="3238500" h="22860">
                  <a:moveTo>
                    <a:pt x="1400556" y="0"/>
                  </a:moveTo>
                  <a:lnTo>
                    <a:pt x="1377696" y="0"/>
                  </a:lnTo>
                  <a:lnTo>
                    <a:pt x="1377696" y="22860"/>
                  </a:lnTo>
                  <a:lnTo>
                    <a:pt x="1400556" y="22860"/>
                  </a:lnTo>
                  <a:lnTo>
                    <a:pt x="1400556" y="0"/>
                  </a:lnTo>
                  <a:close/>
                </a:path>
                <a:path w="3238500" h="22860">
                  <a:moveTo>
                    <a:pt x="1447038" y="0"/>
                  </a:moveTo>
                  <a:lnTo>
                    <a:pt x="1424178" y="0"/>
                  </a:lnTo>
                  <a:lnTo>
                    <a:pt x="1424178" y="22860"/>
                  </a:lnTo>
                  <a:lnTo>
                    <a:pt x="1447038" y="22860"/>
                  </a:lnTo>
                  <a:lnTo>
                    <a:pt x="1447038" y="0"/>
                  </a:lnTo>
                  <a:close/>
                </a:path>
                <a:path w="3238500" h="22860">
                  <a:moveTo>
                    <a:pt x="1492758" y="0"/>
                  </a:moveTo>
                  <a:lnTo>
                    <a:pt x="1469898" y="0"/>
                  </a:lnTo>
                  <a:lnTo>
                    <a:pt x="1469898" y="22860"/>
                  </a:lnTo>
                  <a:lnTo>
                    <a:pt x="1492758" y="22860"/>
                  </a:lnTo>
                  <a:lnTo>
                    <a:pt x="1492758" y="0"/>
                  </a:lnTo>
                  <a:close/>
                </a:path>
                <a:path w="3238500" h="22860">
                  <a:moveTo>
                    <a:pt x="1538478" y="0"/>
                  </a:moveTo>
                  <a:lnTo>
                    <a:pt x="1515618" y="0"/>
                  </a:lnTo>
                  <a:lnTo>
                    <a:pt x="1515618" y="22860"/>
                  </a:lnTo>
                  <a:lnTo>
                    <a:pt x="1538478" y="22860"/>
                  </a:lnTo>
                  <a:lnTo>
                    <a:pt x="1538478" y="0"/>
                  </a:lnTo>
                  <a:close/>
                </a:path>
                <a:path w="3238500" h="22860">
                  <a:moveTo>
                    <a:pt x="1584960" y="0"/>
                  </a:moveTo>
                  <a:lnTo>
                    <a:pt x="1561338" y="0"/>
                  </a:lnTo>
                  <a:lnTo>
                    <a:pt x="1561338" y="22860"/>
                  </a:lnTo>
                  <a:lnTo>
                    <a:pt x="1584960" y="22860"/>
                  </a:lnTo>
                  <a:lnTo>
                    <a:pt x="1584960" y="0"/>
                  </a:lnTo>
                  <a:close/>
                </a:path>
                <a:path w="3238500" h="22860">
                  <a:moveTo>
                    <a:pt x="1630680" y="0"/>
                  </a:moveTo>
                  <a:lnTo>
                    <a:pt x="1607820" y="0"/>
                  </a:lnTo>
                  <a:lnTo>
                    <a:pt x="1607820" y="22860"/>
                  </a:lnTo>
                  <a:lnTo>
                    <a:pt x="1630680" y="22860"/>
                  </a:lnTo>
                  <a:lnTo>
                    <a:pt x="1630680" y="0"/>
                  </a:lnTo>
                  <a:close/>
                </a:path>
                <a:path w="3238500" h="22860">
                  <a:moveTo>
                    <a:pt x="1676400" y="0"/>
                  </a:moveTo>
                  <a:lnTo>
                    <a:pt x="1653540" y="0"/>
                  </a:lnTo>
                  <a:lnTo>
                    <a:pt x="1653540" y="22860"/>
                  </a:lnTo>
                  <a:lnTo>
                    <a:pt x="1676400" y="22860"/>
                  </a:lnTo>
                  <a:lnTo>
                    <a:pt x="1676400" y="0"/>
                  </a:lnTo>
                  <a:close/>
                </a:path>
                <a:path w="3238500" h="22860">
                  <a:moveTo>
                    <a:pt x="1722120" y="0"/>
                  </a:moveTo>
                  <a:lnTo>
                    <a:pt x="1699260" y="0"/>
                  </a:lnTo>
                  <a:lnTo>
                    <a:pt x="1699260" y="22860"/>
                  </a:lnTo>
                  <a:lnTo>
                    <a:pt x="1722120" y="22860"/>
                  </a:lnTo>
                  <a:lnTo>
                    <a:pt x="1722120" y="0"/>
                  </a:lnTo>
                  <a:close/>
                </a:path>
                <a:path w="3238500" h="22860">
                  <a:moveTo>
                    <a:pt x="1768602" y="0"/>
                  </a:moveTo>
                  <a:lnTo>
                    <a:pt x="1745742" y="0"/>
                  </a:lnTo>
                  <a:lnTo>
                    <a:pt x="1745742" y="22860"/>
                  </a:lnTo>
                  <a:lnTo>
                    <a:pt x="1768602" y="22860"/>
                  </a:lnTo>
                  <a:lnTo>
                    <a:pt x="1768602" y="0"/>
                  </a:lnTo>
                  <a:close/>
                </a:path>
                <a:path w="3238500" h="22860">
                  <a:moveTo>
                    <a:pt x="1814322" y="0"/>
                  </a:moveTo>
                  <a:lnTo>
                    <a:pt x="1791462" y="0"/>
                  </a:lnTo>
                  <a:lnTo>
                    <a:pt x="1791462" y="22860"/>
                  </a:lnTo>
                  <a:lnTo>
                    <a:pt x="1814322" y="22860"/>
                  </a:lnTo>
                  <a:lnTo>
                    <a:pt x="1814322" y="0"/>
                  </a:lnTo>
                  <a:close/>
                </a:path>
                <a:path w="3238500" h="22860">
                  <a:moveTo>
                    <a:pt x="1860029" y="0"/>
                  </a:moveTo>
                  <a:lnTo>
                    <a:pt x="1837169" y="0"/>
                  </a:lnTo>
                  <a:lnTo>
                    <a:pt x="1837169" y="22860"/>
                  </a:lnTo>
                  <a:lnTo>
                    <a:pt x="1860029" y="22860"/>
                  </a:lnTo>
                  <a:lnTo>
                    <a:pt x="1860029" y="0"/>
                  </a:lnTo>
                  <a:close/>
                </a:path>
                <a:path w="3238500" h="22860">
                  <a:moveTo>
                    <a:pt x="1906524" y="0"/>
                  </a:moveTo>
                  <a:lnTo>
                    <a:pt x="1882902" y="0"/>
                  </a:lnTo>
                  <a:lnTo>
                    <a:pt x="1882902" y="22860"/>
                  </a:lnTo>
                  <a:lnTo>
                    <a:pt x="1906524" y="22860"/>
                  </a:lnTo>
                  <a:lnTo>
                    <a:pt x="1906524" y="0"/>
                  </a:lnTo>
                  <a:close/>
                </a:path>
                <a:path w="3238500" h="22860">
                  <a:moveTo>
                    <a:pt x="1952231" y="0"/>
                  </a:moveTo>
                  <a:lnTo>
                    <a:pt x="1929371" y="0"/>
                  </a:lnTo>
                  <a:lnTo>
                    <a:pt x="1929371" y="22860"/>
                  </a:lnTo>
                  <a:lnTo>
                    <a:pt x="1952231" y="22860"/>
                  </a:lnTo>
                  <a:lnTo>
                    <a:pt x="1952231" y="0"/>
                  </a:lnTo>
                  <a:close/>
                </a:path>
                <a:path w="3238500" h="22860">
                  <a:moveTo>
                    <a:pt x="1997951" y="0"/>
                  </a:moveTo>
                  <a:lnTo>
                    <a:pt x="1975104" y="0"/>
                  </a:lnTo>
                  <a:lnTo>
                    <a:pt x="1975104" y="22860"/>
                  </a:lnTo>
                  <a:lnTo>
                    <a:pt x="1997951" y="22860"/>
                  </a:lnTo>
                  <a:lnTo>
                    <a:pt x="1997951" y="0"/>
                  </a:lnTo>
                  <a:close/>
                </a:path>
                <a:path w="3238500" h="22860">
                  <a:moveTo>
                    <a:pt x="2043684" y="0"/>
                  </a:moveTo>
                  <a:lnTo>
                    <a:pt x="2020824" y="0"/>
                  </a:lnTo>
                  <a:lnTo>
                    <a:pt x="2020824" y="22860"/>
                  </a:lnTo>
                  <a:lnTo>
                    <a:pt x="2043684" y="22860"/>
                  </a:lnTo>
                  <a:lnTo>
                    <a:pt x="2043684" y="0"/>
                  </a:lnTo>
                  <a:close/>
                </a:path>
                <a:path w="3238500" h="22860">
                  <a:moveTo>
                    <a:pt x="2090153" y="0"/>
                  </a:moveTo>
                  <a:lnTo>
                    <a:pt x="2067306" y="0"/>
                  </a:lnTo>
                  <a:lnTo>
                    <a:pt x="2067306" y="22860"/>
                  </a:lnTo>
                  <a:lnTo>
                    <a:pt x="2090153" y="22860"/>
                  </a:lnTo>
                  <a:lnTo>
                    <a:pt x="2090153" y="0"/>
                  </a:lnTo>
                  <a:close/>
                </a:path>
                <a:path w="3238500" h="22860">
                  <a:moveTo>
                    <a:pt x="2135873" y="0"/>
                  </a:moveTo>
                  <a:lnTo>
                    <a:pt x="2113026" y="0"/>
                  </a:lnTo>
                  <a:lnTo>
                    <a:pt x="2113026" y="22860"/>
                  </a:lnTo>
                  <a:lnTo>
                    <a:pt x="2135873" y="22860"/>
                  </a:lnTo>
                  <a:lnTo>
                    <a:pt x="2135873" y="0"/>
                  </a:lnTo>
                  <a:close/>
                </a:path>
                <a:path w="3238500" h="22860">
                  <a:moveTo>
                    <a:pt x="2181606" y="0"/>
                  </a:moveTo>
                  <a:lnTo>
                    <a:pt x="2158746" y="0"/>
                  </a:lnTo>
                  <a:lnTo>
                    <a:pt x="2158746" y="22860"/>
                  </a:lnTo>
                  <a:lnTo>
                    <a:pt x="2181606" y="22860"/>
                  </a:lnTo>
                  <a:lnTo>
                    <a:pt x="2181606" y="0"/>
                  </a:lnTo>
                  <a:close/>
                </a:path>
                <a:path w="3238500" h="22860">
                  <a:moveTo>
                    <a:pt x="2228088" y="0"/>
                  </a:moveTo>
                  <a:lnTo>
                    <a:pt x="2204466" y="0"/>
                  </a:lnTo>
                  <a:lnTo>
                    <a:pt x="2204466" y="22860"/>
                  </a:lnTo>
                  <a:lnTo>
                    <a:pt x="2228088" y="22860"/>
                  </a:lnTo>
                  <a:lnTo>
                    <a:pt x="2228088" y="0"/>
                  </a:lnTo>
                  <a:close/>
                </a:path>
                <a:path w="3238500" h="22860">
                  <a:moveTo>
                    <a:pt x="2273808" y="0"/>
                  </a:moveTo>
                  <a:lnTo>
                    <a:pt x="2250948" y="0"/>
                  </a:lnTo>
                  <a:lnTo>
                    <a:pt x="2250948" y="22860"/>
                  </a:lnTo>
                  <a:lnTo>
                    <a:pt x="2273808" y="22860"/>
                  </a:lnTo>
                  <a:lnTo>
                    <a:pt x="2273808" y="0"/>
                  </a:lnTo>
                  <a:close/>
                </a:path>
                <a:path w="3238500" h="22860">
                  <a:moveTo>
                    <a:pt x="2319528" y="0"/>
                  </a:moveTo>
                  <a:lnTo>
                    <a:pt x="2296668" y="0"/>
                  </a:lnTo>
                  <a:lnTo>
                    <a:pt x="2296668" y="22860"/>
                  </a:lnTo>
                  <a:lnTo>
                    <a:pt x="2319528" y="22860"/>
                  </a:lnTo>
                  <a:lnTo>
                    <a:pt x="2319528" y="0"/>
                  </a:lnTo>
                  <a:close/>
                </a:path>
                <a:path w="3238500" h="22860">
                  <a:moveTo>
                    <a:pt x="2365248" y="0"/>
                  </a:moveTo>
                  <a:lnTo>
                    <a:pt x="2342388" y="0"/>
                  </a:lnTo>
                  <a:lnTo>
                    <a:pt x="2342388" y="22860"/>
                  </a:lnTo>
                  <a:lnTo>
                    <a:pt x="2365248" y="22860"/>
                  </a:lnTo>
                  <a:lnTo>
                    <a:pt x="2365248" y="0"/>
                  </a:lnTo>
                  <a:close/>
                </a:path>
                <a:path w="3238500" h="22860">
                  <a:moveTo>
                    <a:pt x="2411730" y="0"/>
                  </a:moveTo>
                  <a:lnTo>
                    <a:pt x="2388870" y="0"/>
                  </a:lnTo>
                  <a:lnTo>
                    <a:pt x="2388870" y="22860"/>
                  </a:lnTo>
                  <a:lnTo>
                    <a:pt x="2411730" y="22860"/>
                  </a:lnTo>
                  <a:lnTo>
                    <a:pt x="2411730" y="0"/>
                  </a:lnTo>
                  <a:close/>
                </a:path>
                <a:path w="3238500" h="22860">
                  <a:moveTo>
                    <a:pt x="2457450" y="0"/>
                  </a:moveTo>
                  <a:lnTo>
                    <a:pt x="2434590" y="0"/>
                  </a:lnTo>
                  <a:lnTo>
                    <a:pt x="2434590" y="22860"/>
                  </a:lnTo>
                  <a:lnTo>
                    <a:pt x="2457450" y="22860"/>
                  </a:lnTo>
                  <a:lnTo>
                    <a:pt x="2457450" y="0"/>
                  </a:lnTo>
                  <a:close/>
                </a:path>
                <a:path w="3238500" h="22860">
                  <a:moveTo>
                    <a:pt x="2503157" y="0"/>
                  </a:moveTo>
                  <a:lnTo>
                    <a:pt x="2480310" y="0"/>
                  </a:lnTo>
                  <a:lnTo>
                    <a:pt x="2480310" y="22860"/>
                  </a:lnTo>
                  <a:lnTo>
                    <a:pt x="2503157" y="22860"/>
                  </a:lnTo>
                  <a:lnTo>
                    <a:pt x="2503157" y="0"/>
                  </a:lnTo>
                  <a:close/>
                </a:path>
                <a:path w="3238500" h="22860">
                  <a:moveTo>
                    <a:pt x="2549652" y="0"/>
                  </a:moveTo>
                  <a:lnTo>
                    <a:pt x="2526030" y="0"/>
                  </a:lnTo>
                  <a:lnTo>
                    <a:pt x="2526030" y="22860"/>
                  </a:lnTo>
                  <a:lnTo>
                    <a:pt x="2549652" y="22860"/>
                  </a:lnTo>
                  <a:lnTo>
                    <a:pt x="2549652" y="0"/>
                  </a:lnTo>
                  <a:close/>
                </a:path>
                <a:path w="3238500" h="22860">
                  <a:moveTo>
                    <a:pt x="2595372" y="0"/>
                  </a:moveTo>
                  <a:lnTo>
                    <a:pt x="2572512" y="0"/>
                  </a:lnTo>
                  <a:lnTo>
                    <a:pt x="2572512" y="22860"/>
                  </a:lnTo>
                  <a:lnTo>
                    <a:pt x="2595372" y="22860"/>
                  </a:lnTo>
                  <a:lnTo>
                    <a:pt x="2595372" y="0"/>
                  </a:lnTo>
                  <a:close/>
                </a:path>
                <a:path w="3238500" h="22860">
                  <a:moveTo>
                    <a:pt x="2641079" y="0"/>
                  </a:moveTo>
                  <a:lnTo>
                    <a:pt x="2618232" y="0"/>
                  </a:lnTo>
                  <a:lnTo>
                    <a:pt x="2618232" y="22860"/>
                  </a:lnTo>
                  <a:lnTo>
                    <a:pt x="2641079" y="22860"/>
                  </a:lnTo>
                  <a:lnTo>
                    <a:pt x="2641079" y="0"/>
                  </a:lnTo>
                  <a:close/>
                </a:path>
                <a:path w="3238500" h="22860">
                  <a:moveTo>
                    <a:pt x="2686799" y="0"/>
                  </a:moveTo>
                  <a:lnTo>
                    <a:pt x="2663952" y="0"/>
                  </a:lnTo>
                  <a:lnTo>
                    <a:pt x="2663952" y="22860"/>
                  </a:lnTo>
                  <a:lnTo>
                    <a:pt x="2686799" y="22860"/>
                  </a:lnTo>
                  <a:lnTo>
                    <a:pt x="2686799" y="0"/>
                  </a:lnTo>
                  <a:close/>
                </a:path>
                <a:path w="3238500" h="22860">
                  <a:moveTo>
                    <a:pt x="2733281" y="0"/>
                  </a:moveTo>
                  <a:lnTo>
                    <a:pt x="2710434" y="0"/>
                  </a:lnTo>
                  <a:lnTo>
                    <a:pt x="2710434" y="22860"/>
                  </a:lnTo>
                  <a:lnTo>
                    <a:pt x="2733281" y="22860"/>
                  </a:lnTo>
                  <a:lnTo>
                    <a:pt x="2733281" y="0"/>
                  </a:lnTo>
                  <a:close/>
                </a:path>
                <a:path w="3238500" h="22860">
                  <a:moveTo>
                    <a:pt x="2779001" y="0"/>
                  </a:moveTo>
                  <a:lnTo>
                    <a:pt x="2756154" y="0"/>
                  </a:lnTo>
                  <a:lnTo>
                    <a:pt x="2756154" y="22860"/>
                  </a:lnTo>
                  <a:lnTo>
                    <a:pt x="2779001" y="22860"/>
                  </a:lnTo>
                  <a:lnTo>
                    <a:pt x="2779001" y="0"/>
                  </a:lnTo>
                  <a:close/>
                </a:path>
                <a:path w="3238500" h="22860">
                  <a:moveTo>
                    <a:pt x="2824734" y="0"/>
                  </a:moveTo>
                  <a:lnTo>
                    <a:pt x="2801874" y="0"/>
                  </a:lnTo>
                  <a:lnTo>
                    <a:pt x="2801874" y="22860"/>
                  </a:lnTo>
                  <a:lnTo>
                    <a:pt x="2824734" y="22860"/>
                  </a:lnTo>
                  <a:lnTo>
                    <a:pt x="2824734" y="0"/>
                  </a:lnTo>
                  <a:close/>
                </a:path>
                <a:path w="3238500" h="22860">
                  <a:moveTo>
                    <a:pt x="2871216" y="0"/>
                  </a:moveTo>
                  <a:lnTo>
                    <a:pt x="2847594" y="0"/>
                  </a:lnTo>
                  <a:lnTo>
                    <a:pt x="2847594" y="22860"/>
                  </a:lnTo>
                  <a:lnTo>
                    <a:pt x="2871216" y="22860"/>
                  </a:lnTo>
                  <a:lnTo>
                    <a:pt x="2871216" y="0"/>
                  </a:lnTo>
                  <a:close/>
                </a:path>
                <a:path w="3238500" h="22860">
                  <a:moveTo>
                    <a:pt x="2916923" y="0"/>
                  </a:moveTo>
                  <a:lnTo>
                    <a:pt x="2894076" y="0"/>
                  </a:lnTo>
                  <a:lnTo>
                    <a:pt x="2894076" y="22860"/>
                  </a:lnTo>
                  <a:lnTo>
                    <a:pt x="2916923" y="22860"/>
                  </a:lnTo>
                  <a:lnTo>
                    <a:pt x="2916923" y="0"/>
                  </a:lnTo>
                  <a:close/>
                </a:path>
                <a:path w="3238500" h="22860">
                  <a:moveTo>
                    <a:pt x="2962656" y="0"/>
                  </a:moveTo>
                  <a:lnTo>
                    <a:pt x="2939796" y="0"/>
                  </a:lnTo>
                  <a:lnTo>
                    <a:pt x="2939796" y="22860"/>
                  </a:lnTo>
                  <a:lnTo>
                    <a:pt x="2962656" y="22860"/>
                  </a:lnTo>
                  <a:lnTo>
                    <a:pt x="2962656" y="0"/>
                  </a:lnTo>
                  <a:close/>
                </a:path>
                <a:path w="3238500" h="22860">
                  <a:moveTo>
                    <a:pt x="3008376" y="0"/>
                  </a:moveTo>
                  <a:lnTo>
                    <a:pt x="2985516" y="0"/>
                  </a:lnTo>
                  <a:lnTo>
                    <a:pt x="2985516" y="22860"/>
                  </a:lnTo>
                  <a:lnTo>
                    <a:pt x="3008376" y="22860"/>
                  </a:lnTo>
                  <a:lnTo>
                    <a:pt x="3008376" y="0"/>
                  </a:lnTo>
                  <a:close/>
                </a:path>
                <a:path w="3238500" h="22860">
                  <a:moveTo>
                    <a:pt x="3054858" y="0"/>
                  </a:moveTo>
                  <a:lnTo>
                    <a:pt x="3031998" y="0"/>
                  </a:lnTo>
                  <a:lnTo>
                    <a:pt x="3031998" y="22860"/>
                  </a:lnTo>
                  <a:lnTo>
                    <a:pt x="3054858" y="22860"/>
                  </a:lnTo>
                  <a:lnTo>
                    <a:pt x="3054858" y="0"/>
                  </a:lnTo>
                  <a:close/>
                </a:path>
                <a:path w="3238500" h="22860">
                  <a:moveTo>
                    <a:pt x="3100578" y="0"/>
                  </a:moveTo>
                  <a:lnTo>
                    <a:pt x="3077718" y="0"/>
                  </a:lnTo>
                  <a:lnTo>
                    <a:pt x="3077718" y="22860"/>
                  </a:lnTo>
                  <a:lnTo>
                    <a:pt x="3100578" y="22860"/>
                  </a:lnTo>
                  <a:lnTo>
                    <a:pt x="3100578" y="0"/>
                  </a:lnTo>
                  <a:close/>
                </a:path>
                <a:path w="3238500" h="22860">
                  <a:moveTo>
                    <a:pt x="3146298" y="0"/>
                  </a:moveTo>
                  <a:lnTo>
                    <a:pt x="3123438" y="0"/>
                  </a:lnTo>
                  <a:lnTo>
                    <a:pt x="3123438" y="22860"/>
                  </a:lnTo>
                  <a:lnTo>
                    <a:pt x="3146298" y="22860"/>
                  </a:lnTo>
                  <a:lnTo>
                    <a:pt x="3146298" y="0"/>
                  </a:lnTo>
                  <a:close/>
                </a:path>
                <a:path w="3238500" h="22860">
                  <a:moveTo>
                    <a:pt x="3192780" y="0"/>
                  </a:moveTo>
                  <a:lnTo>
                    <a:pt x="3169158" y="0"/>
                  </a:lnTo>
                  <a:lnTo>
                    <a:pt x="3169158" y="22860"/>
                  </a:lnTo>
                  <a:lnTo>
                    <a:pt x="3192780" y="22860"/>
                  </a:lnTo>
                  <a:lnTo>
                    <a:pt x="3192780" y="0"/>
                  </a:lnTo>
                  <a:close/>
                </a:path>
                <a:path w="3238500" h="22860">
                  <a:moveTo>
                    <a:pt x="3238500" y="0"/>
                  </a:moveTo>
                  <a:lnTo>
                    <a:pt x="3215640" y="0"/>
                  </a:lnTo>
                  <a:lnTo>
                    <a:pt x="3215640" y="22860"/>
                  </a:lnTo>
                  <a:lnTo>
                    <a:pt x="3238500" y="22860"/>
                  </a:lnTo>
                  <a:lnTo>
                    <a:pt x="3238500" y="0"/>
                  </a:lnTo>
                  <a:close/>
                </a:path>
              </a:pathLst>
            </a:custGeom>
            <a:solidFill>
              <a:srgbClr val="000000"/>
            </a:solidFill>
          </p:spPr>
          <p:txBody>
            <a:bodyPr wrap="square" lIns="0" tIns="0" rIns="0" bIns="0" rtlCol="0"/>
            <a:lstStyle/>
            <a:p>
              <a:endParaRPr/>
            </a:p>
          </p:txBody>
        </p:sp>
        <p:sp>
          <p:nvSpPr>
            <p:cNvPr id="6" name="object 6"/>
            <p:cNvSpPr/>
            <p:nvPr/>
          </p:nvSpPr>
          <p:spPr>
            <a:xfrm>
              <a:off x="7460742" y="3514344"/>
              <a:ext cx="22860" cy="22860"/>
            </a:xfrm>
            <a:custGeom>
              <a:avLst/>
              <a:gdLst/>
              <a:ahLst/>
              <a:cxnLst/>
              <a:rect l="l" t="t" r="r" b="b"/>
              <a:pathLst>
                <a:path w="22859" h="22860">
                  <a:moveTo>
                    <a:pt x="22860" y="22859"/>
                  </a:moveTo>
                  <a:lnTo>
                    <a:pt x="22860" y="0"/>
                  </a:lnTo>
                  <a:lnTo>
                    <a:pt x="0" y="0"/>
                  </a:lnTo>
                  <a:lnTo>
                    <a:pt x="0" y="22859"/>
                  </a:lnTo>
                  <a:lnTo>
                    <a:pt x="22860" y="22859"/>
                  </a:lnTo>
                  <a:close/>
                </a:path>
              </a:pathLst>
            </a:custGeom>
            <a:solidFill>
              <a:srgbClr val="000000"/>
            </a:solidFill>
          </p:spPr>
          <p:txBody>
            <a:bodyPr wrap="square" lIns="0" tIns="0" rIns="0" bIns="0" rtlCol="0"/>
            <a:lstStyle/>
            <a:p>
              <a:endParaRPr/>
            </a:p>
          </p:txBody>
        </p:sp>
      </p:grpSp>
      <p:sp>
        <p:nvSpPr>
          <p:cNvPr id="7" name="object 7"/>
          <p:cNvSpPr/>
          <p:nvPr/>
        </p:nvSpPr>
        <p:spPr>
          <a:xfrm>
            <a:off x="5769102" y="5145023"/>
            <a:ext cx="3238500" cy="0"/>
          </a:xfrm>
          <a:custGeom>
            <a:avLst/>
            <a:gdLst/>
            <a:ahLst/>
            <a:cxnLst/>
            <a:rect l="l" t="t" r="r" b="b"/>
            <a:pathLst>
              <a:path w="3238500">
                <a:moveTo>
                  <a:pt x="0" y="0"/>
                </a:moveTo>
                <a:lnTo>
                  <a:pt x="3238500" y="0"/>
                </a:lnTo>
              </a:path>
            </a:pathLst>
          </a:custGeom>
          <a:ln w="22860">
            <a:solidFill>
              <a:srgbClr val="000000"/>
            </a:solidFill>
            <a:prstDash val="sysDot"/>
          </a:ln>
        </p:spPr>
        <p:txBody>
          <a:bodyPr wrap="square" lIns="0" tIns="0" rIns="0" bIns="0" rtlCol="0"/>
          <a:lstStyle/>
          <a:p>
            <a:endParaRPr/>
          </a:p>
        </p:txBody>
      </p:sp>
      <p:sp>
        <p:nvSpPr>
          <p:cNvPr id="8" name="object 8"/>
          <p:cNvSpPr/>
          <p:nvPr/>
        </p:nvSpPr>
        <p:spPr>
          <a:xfrm>
            <a:off x="5769102" y="5954267"/>
            <a:ext cx="3238500" cy="0"/>
          </a:xfrm>
          <a:custGeom>
            <a:avLst/>
            <a:gdLst/>
            <a:ahLst/>
            <a:cxnLst/>
            <a:rect l="l" t="t" r="r" b="b"/>
            <a:pathLst>
              <a:path w="3238500">
                <a:moveTo>
                  <a:pt x="0" y="0"/>
                </a:moveTo>
                <a:lnTo>
                  <a:pt x="3238499" y="0"/>
                </a:lnTo>
              </a:path>
            </a:pathLst>
          </a:custGeom>
          <a:ln w="22860">
            <a:solidFill>
              <a:srgbClr val="000000"/>
            </a:solidFill>
            <a:prstDash val="sysDot"/>
          </a:ln>
        </p:spPr>
        <p:txBody>
          <a:bodyPr wrap="square" lIns="0" tIns="0" rIns="0" bIns="0" rtlCol="0"/>
          <a:lstStyle/>
          <a:p>
            <a:endParaRPr/>
          </a:p>
        </p:txBody>
      </p:sp>
      <p:grpSp>
        <p:nvGrpSpPr>
          <p:cNvPr id="9" name="object 9"/>
          <p:cNvGrpSpPr/>
          <p:nvPr/>
        </p:nvGrpSpPr>
        <p:grpSpPr>
          <a:xfrm>
            <a:off x="5769102" y="4324350"/>
            <a:ext cx="3238500" cy="22860"/>
            <a:chOff x="4245102" y="4324350"/>
            <a:chExt cx="3238500" cy="22860"/>
          </a:xfrm>
        </p:grpSpPr>
        <p:sp>
          <p:nvSpPr>
            <p:cNvPr id="10" name="object 10"/>
            <p:cNvSpPr/>
            <p:nvPr/>
          </p:nvSpPr>
          <p:spPr>
            <a:xfrm>
              <a:off x="4245102" y="4324349"/>
              <a:ext cx="3238500" cy="22860"/>
            </a:xfrm>
            <a:custGeom>
              <a:avLst/>
              <a:gdLst/>
              <a:ahLst/>
              <a:cxnLst/>
              <a:rect l="l" t="t" r="r" b="b"/>
              <a:pathLst>
                <a:path w="3238500" h="22860">
                  <a:moveTo>
                    <a:pt x="22860" y="0"/>
                  </a:moveTo>
                  <a:lnTo>
                    <a:pt x="0" y="0"/>
                  </a:lnTo>
                  <a:lnTo>
                    <a:pt x="0" y="22860"/>
                  </a:lnTo>
                  <a:lnTo>
                    <a:pt x="22860" y="22860"/>
                  </a:lnTo>
                  <a:lnTo>
                    <a:pt x="22860" y="0"/>
                  </a:lnTo>
                  <a:close/>
                </a:path>
                <a:path w="3238500" h="22860">
                  <a:moveTo>
                    <a:pt x="68580" y="0"/>
                  </a:moveTo>
                  <a:lnTo>
                    <a:pt x="45720" y="0"/>
                  </a:lnTo>
                  <a:lnTo>
                    <a:pt x="45720" y="22860"/>
                  </a:lnTo>
                  <a:lnTo>
                    <a:pt x="68580" y="22860"/>
                  </a:lnTo>
                  <a:lnTo>
                    <a:pt x="68580" y="0"/>
                  </a:lnTo>
                  <a:close/>
                </a:path>
                <a:path w="3238500" h="22860">
                  <a:moveTo>
                    <a:pt x="114300" y="0"/>
                  </a:moveTo>
                  <a:lnTo>
                    <a:pt x="91440" y="0"/>
                  </a:lnTo>
                  <a:lnTo>
                    <a:pt x="91440" y="22860"/>
                  </a:lnTo>
                  <a:lnTo>
                    <a:pt x="114300" y="22860"/>
                  </a:lnTo>
                  <a:lnTo>
                    <a:pt x="114300" y="0"/>
                  </a:lnTo>
                  <a:close/>
                </a:path>
                <a:path w="3238500" h="22860">
                  <a:moveTo>
                    <a:pt x="160782" y="0"/>
                  </a:moveTo>
                  <a:lnTo>
                    <a:pt x="137922" y="0"/>
                  </a:lnTo>
                  <a:lnTo>
                    <a:pt x="137922" y="22860"/>
                  </a:lnTo>
                  <a:lnTo>
                    <a:pt x="160782" y="22860"/>
                  </a:lnTo>
                  <a:lnTo>
                    <a:pt x="160782" y="0"/>
                  </a:lnTo>
                  <a:close/>
                </a:path>
                <a:path w="3238500" h="22860">
                  <a:moveTo>
                    <a:pt x="206502" y="0"/>
                  </a:moveTo>
                  <a:lnTo>
                    <a:pt x="183642" y="0"/>
                  </a:lnTo>
                  <a:lnTo>
                    <a:pt x="183642" y="22860"/>
                  </a:lnTo>
                  <a:lnTo>
                    <a:pt x="206502" y="22860"/>
                  </a:lnTo>
                  <a:lnTo>
                    <a:pt x="206502" y="0"/>
                  </a:lnTo>
                  <a:close/>
                </a:path>
                <a:path w="3238500" h="22860">
                  <a:moveTo>
                    <a:pt x="252222" y="0"/>
                  </a:moveTo>
                  <a:lnTo>
                    <a:pt x="229362" y="0"/>
                  </a:lnTo>
                  <a:lnTo>
                    <a:pt x="229362" y="22860"/>
                  </a:lnTo>
                  <a:lnTo>
                    <a:pt x="252222" y="22860"/>
                  </a:lnTo>
                  <a:lnTo>
                    <a:pt x="252222" y="0"/>
                  </a:lnTo>
                  <a:close/>
                </a:path>
                <a:path w="3238500" h="22860">
                  <a:moveTo>
                    <a:pt x="298704" y="0"/>
                  </a:moveTo>
                  <a:lnTo>
                    <a:pt x="275082" y="0"/>
                  </a:lnTo>
                  <a:lnTo>
                    <a:pt x="275082" y="22860"/>
                  </a:lnTo>
                  <a:lnTo>
                    <a:pt x="298704" y="22860"/>
                  </a:lnTo>
                  <a:lnTo>
                    <a:pt x="298704" y="0"/>
                  </a:lnTo>
                  <a:close/>
                </a:path>
                <a:path w="3238500" h="22860">
                  <a:moveTo>
                    <a:pt x="344424" y="0"/>
                  </a:moveTo>
                  <a:lnTo>
                    <a:pt x="321564" y="0"/>
                  </a:lnTo>
                  <a:lnTo>
                    <a:pt x="321564" y="22860"/>
                  </a:lnTo>
                  <a:lnTo>
                    <a:pt x="344424" y="22860"/>
                  </a:lnTo>
                  <a:lnTo>
                    <a:pt x="344424" y="0"/>
                  </a:lnTo>
                  <a:close/>
                </a:path>
                <a:path w="3238500" h="22860">
                  <a:moveTo>
                    <a:pt x="390144" y="0"/>
                  </a:moveTo>
                  <a:lnTo>
                    <a:pt x="367284" y="0"/>
                  </a:lnTo>
                  <a:lnTo>
                    <a:pt x="367284" y="22860"/>
                  </a:lnTo>
                  <a:lnTo>
                    <a:pt x="390144" y="22860"/>
                  </a:lnTo>
                  <a:lnTo>
                    <a:pt x="390144" y="0"/>
                  </a:lnTo>
                  <a:close/>
                </a:path>
                <a:path w="3238500" h="22860">
                  <a:moveTo>
                    <a:pt x="435864" y="0"/>
                  </a:moveTo>
                  <a:lnTo>
                    <a:pt x="413004" y="0"/>
                  </a:lnTo>
                  <a:lnTo>
                    <a:pt x="413004" y="22860"/>
                  </a:lnTo>
                  <a:lnTo>
                    <a:pt x="435864" y="22860"/>
                  </a:lnTo>
                  <a:lnTo>
                    <a:pt x="435864" y="0"/>
                  </a:lnTo>
                  <a:close/>
                </a:path>
                <a:path w="3238500" h="22860">
                  <a:moveTo>
                    <a:pt x="482346" y="0"/>
                  </a:moveTo>
                  <a:lnTo>
                    <a:pt x="459486" y="0"/>
                  </a:lnTo>
                  <a:lnTo>
                    <a:pt x="459486" y="22860"/>
                  </a:lnTo>
                  <a:lnTo>
                    <a:pt x="482346" y="22860"/>
                  </a:lnTo>
                  <a:lnTo>
                    <a:pt x="482346" y="0"/>
                  </a:lnTo>
                  <a:close/>
                </a:path>
                <a:path w="3238500" h="22860">
                  <a:moveTo>
                    <a:pt x="528066" y="0"/>
                  </a:moveTo>
                  <a:lnTo>
                    <a:pt x="505206" y="0"/>
                  </a:lnTo>
                  <a:lnTo>
                    <a:pt x="505206" y="22860"/>
                  </a:lnTo>
                  <a:lnTo>
                    <a:pt x="528066" y="22860"/>
                  </a:lnTo>
                  <a:lnTo>
                    <a:pt x="528066" y="0"/>
                  </a:lnTo>
                  <a:close/>
                </a:path>
                <a:path w="3238500" h="22860">
                  <a:moveTo>
                    <a:pt x="573786" y="0"/>
                  </a:moveTo>
                  <a:lnTo>
                    <a:pt x="550926" y="0"/>
                  </a:lnTo>
                  <a:lnTo>
                    <a:pt x="550926" y="22860"/>
                  </a:lnTo>
                  <a:lnTo>
                    <a:pt x="573786" y="22860"/>
                  </a:lnTo>
                  <a:lnTo>
                    <a:pt x="573786" y="0"/>
                  </a:lnTo>
                  <a:close/>
                </a:path>
                <a:path w="3238500" h="22860">
                  <a:moveTo>
                    <a:pt x="620268" y="0"/>
                  </a:moveTo>
                  <a:lnTo>
                    <a:pt x="596646" y="0"/>
                  </a:lnTo>
                  <a:lnTo>
                    <a:pt x="596646" y="22860"/>
                  </a:lnTo>
                  <a:lnTo>
                    <a:pt x="620268" y="22860"/>
                  </a:lnTo>
                  <a:lnTo>
                    <a:pt x="620268" y="0"/>
                  </a:lnTo>
                  <a:close/>
                </a:path>
                <a:path w="3238500" h="22860">
                  <a:moveTo>
                    <a:pt x="665988" y="0"/>
                  </a:moveTo>
                  <a:lnTo>
                    <a:pt x="643128" y="0"/>
                  </a:lnTo>
                  <a:lnTo>
                    <a:pt x="643128" y="22860"/>
                  </a:lnTo>
                  <a:lnTo>
                    <a:pt x="665988" y="22860"/>
                  </a:lnTo>
                  <a:lnTo>
                    <a:pt x="665988" y="0"/>
                  </a:lnTo>
                  <a:close/>
                </a:path>
                <a:path w="3238500" h="22860">
                  <a:moveTo>
                    <a:pt x="711708" y="0"/>
                  </a:moveTo>
                  <a:lnTo>
                    <a:pt x="688848" y="0"/>
                  </a:lnTo>
                  <a:lnTo>
                    <a:pt x="688848" y="22860"/>
                  </a:lnTo>
                  <a:lnTo>
                    <a:pt x="711708" y="22860"/>
                  </a:lnTo>
                  <a:lnTo>
                    <a:pt x="711708" y="0"/>
                  </a:lnTo>
                  <a:close/>
                </a:path>
                <a:path w="3238500" h="22860">
                  <a:moveTo>
                    <a:pt x="757428" y="0"/>
                  </a:moveTo>
                  <a:lnTo>
                    <a:pt x="734568" y="0"/>
                  </a:lnTo>
                  <a:lnTo>
                    <a:pt x="734568" y="22860"/>
                  </a:lnTo>
                  <a:lnTo>
                    <a:pt x="757428" y="22860"/>
                  </a:lnTo>
                  <a:lnTo>
                    <a:pt x="757428" y="0"/>
                  </a:lnTo>
                  <a:close/>
                </a:path>
                <a:path w="3238500" h="22860">
                  <a:moveTo>
                    <a:pt x="803910" y="0"/>
                  </a:moveTo>
                  <a:lnTo>
                    <a:pt x="781050" y="0"/>
                  </a:lnTo>
                  <a:lnTo>
                    <a:pt x="781050" y="22860"/>
                  </a:lnTo>
                  <a:lnTo>
                    <a:pt x="803910" y="22860"/>
                  </a:lnTo>
                  <a:lnTo>
                    <a:pt x="803910" y="0"/>
                  </a:lnTo>
                  <a:close/>
                </a:path>
                <a:path w="3238500" h="22860">
                  <a:moveTo>
                    <a:pt x="849630" y="0"/>
                  </a:moveTo>
                  <a:lnTo>
                    <a:pt x="826770" y="0"/>
                  </a:lnTo>
                  <a:lnTo>
                    <a:pt x="826770" y="22860"/>
                  </a:lnTo>
                  <a:lnTo>
                    <a:pt x="849630" y="22860"/>
                  </a:lnTo>
                  <a:lnTo>
                    <a:pt x="849630" y="0"/>
                  </a:lnTo>
                  <a:close/>
                </a:path>
                <a:path w="3238500" h="22860">
                  <a:moveTo>
                    <a:pt x="895350" y="0"/>
                  </a:moveTo>
                  <a:lnTo>
                    <a:pt x="872490" y="0"/>
                  </a:lnTo>
                  <a:lnTo>
                    <a:pt x="872490" y="22860"/>
                  </a:lnTo>
                  <a:lnTo>
                    <a:pt x="895350" y="22860"/>
                  </a:lnTo>
                  <a:lnTo>
                    <a:pt x="895350" y="0"/>
                  </a:lnTo>
                  <a:close/>
                </a:path>
                <a:path w="3238500" h="22860">
                  <a:moveTo>
                    <a:pt x="941832" y="0"/>
                  </a:moveTo>
                  <a:lnTo>
                    <a:pt x="918210" y="0"/>
                  </a:lnTo>
                  <a:lnTo>
                    <a:pt x="918210" y="22860"/>
                  </a:lnTo>
                  <a:lnTo>
                    <a:pt x="941832" y="22860"/>
                  </a:lnTo>
                  <a:lnTo>
                    <a:pt x="941832" y="0"/>
                  </a:lnTo>
                  <a:close/>
                </a:path>
                <a:path w="3238500" h="22860">
                  <a:moveTo>
                    <a:pt x="987552" y="0"/>
                  </a:moveTo>
                  <a:lnTo>
                    <a:pt x="964692" y="0"/>
                  </a:lnTo>
                  <a:lnTo>
                    <a:pt x="964692" y="22860"/>
                  </a:lnTo>
                  <a:lnTo>
                    <a:pt x="987552" y="22860"/>
                  </a:lnTo>
                  <a:lnTo>
                    <a:pt x="987552" y="0"/>
                  </a:lnTo>
                  <a:close/>
                </a:path>
                <a:path w="3238500" h="22860">
                  <a:moveTo>
                    <a:pt x="1033272" y="0"/>
                  </a:moveTo>
                  <a:lnTo>
                    <a:pt x="1010412" y="0"/>
                  </a:lnTo>
                  <a:lnTo>
                    <a:pt x="1010412" y="22860"/>
                  </a:lnTo>
                  <a:lnTo>
                    <a:pt x="1033272" y="22860"/>
                  </a:lnTo>
                  <a:lnTo>
                    <a:pt x="1033272" y="0"/>
                  </a:lnTo>
                  <a:close/>
                </a:path>
                <a:path w="3238500" h="22860">
                  <a:moveTo>
                    <a:pt x="1078992" y="0"/>
                  </a:moveTo>
                  <a:lnTo>
                    <a:pt x="1056132" y="0"/>
                  </a:lnTo>
                  <a:lnTo>
                    <a:pt x="1056132" y="22860"/>
                  </a:lnTo>
                  <a:lnTo>
                    <a:pt x="1078992" y="22860"/>
                  </a:lnTo>
                  <a:lnTo>
                    <a:pt x="1078992" y="0"/>
                  </a:lnTo>
                  <a:close/>
                </a:path>
                <a:path w="3238500" h="22860">
                  <a:moveTo>
                    <a:pt x="1125474" y="0"/>
                  </a:moveTo>
                  <a:lnTo>
                    <a:pt x="1102614" y="0"/>
                  </a:lnTo>
                  <a:lnTo>
                    <a:pt x="1102614" y="22860"/>
                  </a:lnTo>
                  <a:lnTo>
                    <a:pt x="1125474" y="22860"/>
                  </a:lnTo>
                  <a:lnTo>
                    <a:pt x="1125474" y="0"/>
                  </a:lnTo>
                  <a:close/>
                </a:path>
                <a:path w="3238500" h="22860">
                  <a:moveTo>
                    <a:pt x="1171194" y="0"/>
                  </a:moveTo>
                  <a:lnTo>
                    <a:pt x="1148334" y="0"/>
                  </a:lnTo>
                  <a:lnTo>
                    <a:pt x="1148334" y="22860"/>
                  </a:lnTo>
                  <a:lnTo>
                    <a:pt x="1171194" y="22860"/>
                  </a:lnTo>
                  <a:lnTo>
                    <a:pt x="1171194" y="0"/>
                  </a:lnTo>
                  <a:close/>
                </a:path>
                <a:path w="3238500" h="22860">
                  <a:moveTo>
                    <a:pt x="1216914" y="0"/>
                  </a:moveTo>
                  <a:lnTo>
                    <a:pt x="1194054" y="0"/>
                  </a:lnTo>
                  <a:lnTo>
                    <a:pt x="1194054" y="22860"/>
                  </a:lnTo>
                  <a:lnTo>
                    <a:pt x="1216914" y="22860"/>
                  </a:lnTo>
                  <a:lnTo>
                    <a:pt x="1216914" y="0"/>
                  </a:lnTo>
                  <a:close/>
                </a:path>
                <a:path w="3238500" h="22860">
                  <a:moveTo>
                    <a:pt x="1263396" y="0"/>
                  </a:moveTo>
                  <a:lnTo>
                    <a:pt x="1239774" y="0"/>
                  </a:lnTo>
                  <a:lnTo>
                    <a:pt x="1239774" y="22860"/>
                  </a:lnTo>
                  <a:lnTo>
                    <a:pt x="1263396" y="22860"/>
                  </a:lnTo>
                  <a:lnTo>
                    <a:pt x="1263396" y="0"/>
                  </a:lnTo>
                  <a:close/>
                </a:path>
                <a:path w="3238500" h="22860">
                  <a:moveTo>
                    <a:pt x="1309116" y="0"/>
                  </a:moveTo>
                  <a:lnTo>
                    <a:pt x="1286256" y="0"/>
                  </a:lnTo>
                  <a:lnTo>
                    <a:pt x="1286256" y="22860"/>
                  </a:lnTo>
                  <a:lnTo>
                    <a:pt x="1309116" y="22860"/>
                  </a:lnTo>
                  <a:lnTo>
                    <a:pt x="1309116" y="0"/>
                  </a:lnTo>
                  <a:close/>
                </a:path>
                <a:path w="3238500" h="22860">
                  <a:moveTo>
                    <a:pt x="1354836" y="0"/>
                  </a:moveTo>
                  <a:lnTo>
                    <a:pt x="1331976" y="0"/>
                  </a:lnTo>
                  <a:lnTo>
                    <a:pt x="1331976" y="22860"/>
                  </a:lnTo>
                  <a:lnTo>
                    <a:pt x="1354836" y="22860"/>
                  </a:lnTo>
                  <a:lnTo>
                    <a:pt x="1354836" y="0"/>
                  </a:lnTo>
                  <a:close/>
                </a:path>
                <a:path w="3238500" h="22860">
                  <a:moveTo>
                    <a:pt x="1400556" y="0"/>
                  </a:moveTo>
                  <a:lnTo>
                    <a:pt x="1377696" y="0"/>
                  </a:lnTo>
                  <a:lnTo>
                    <a:pt x="1377696" y="22860"/>
                  </a:lnTo>
                  <a:lnTo>
                    <a:pt x="1400556" y="22860"/>
                  </a:lnTo>
                  <a:lnTo>
                    <a:pt x="1400556" y="0"/>
                  </a:lnTo>
                  <a:close/>
                </a:path>
                <a:path w="3238500" h="22860">
                  <a:moveTo>
                    <a:pt x="1447038" y="0"/>
                  </a:moveTo>
                  <a:lnTo>
                    <a:pt x="1424178" y="0"/>
                  </a:lnTo>
                  <a:lnTo>
                    <a:pt x="1424178" y="22860"/>
                  </a:lnTo>
                  <a:lnTo>
                    <a:pt x="1447038" y="22860"/>
                  </a:lnTo>
                  <a:lnTo>
                    <a:pt x="1447038" y="0"/>
                  </a:lnTo>
                  <a:close/>
                </a:path>
                <a:path w="3238500" h="22860">
                  <a:moveTo>
                    <a:pt x="1492758" y="0"/>
                  </a:moveTo>
                  <a:lnTo>
                    <a:pt x="1469898" y="0"/>
                  </a:lnTo>
                  <a:lnTo>
                    <a:pt x="1469898" y="22860"/>
                  </a:lnTo>
                  <a:lnTo>
                    <a:pt x="1492758" y="22860"/>
                  </a:lnTo>
                  <a:lnTo>
                    <a:pt x="1492758" y="0"/>
                  </a:lnTo>
                  <a:close/>
                </a:path>
                <a:path w="3238500" h="22860">
                  <a:moveTo>
                    <a:pt x="1538478" y="0"/>
                  </a:moveTo>
                  <a:lnTo>
                    <a:pt x="1515618" y="0"/>
                  </a:lnTo>
                  <a:lnTo>
                    <a:pt x="1515618" y="22860"/>
                  </a:lnTo>
                  <a:lnTo>
                    <a:pt x="1538478" y="22860"/>
                  </a:lnTo>
                  <a:lnTo>
                    <a:pt x="1538478" y="0"/>
                  </a:lnTo>
                  <a:close/>
                </a:path>
                <a:path w="3238500" h="22860">
                  <a:moveTo>
                    <a:pt x="1584960" y="0"/>
                  </a:moveTo>
                  <a:lnTo>
                    <a:pt x="1561338" y="0"/>
                  </a:lnTo>
                  <a:lnTo>
                    <a:pt x="1561338" y="22860"/>
                  </a:lnTo>
                  <a:lnTo>
                    <a:pt x="1584960" y="22860"/>
                  </a:lnTo>
                  <a:lnTo>
                    <a:pt x="1584960" y="0"/>
                  </a:lnTo>
                  <a:close/>
                </a:path>
                <a:path w="3238500" h="22860">
                  <a:moveTo>
                    <a:pt x="1630680" y="0"/>
                  </a:moveTo>
                  <a:lnTo>
                    <a:pt x="1607820" y="0"/>
                  </a:lnTo>
                  <a:lnTo>
                    <a:pt x="1607820" y="22860"/>
                  </a:lnTo>
                  <a:lnTo>
                    <a:pt x="1630680" y="22860"/>
                  </a:lnTo>
                  <a:lnTo>
                    <a:pt x="1630680" y="0"/>
                  </a:lnTo>
                  <a:close/>
                </a:path>
                <a:path w="3238500" h="22860">
                  <a:moveTo>
                    <a:pt x="1676400" y="0"/>
                  </a:moveTo>
                  <a:lnTo>
                    <a:pt x="1653540" y="0"/>
                  </a:lnTo>
                  <a:lnTo>
                    <a:pt x="1653540" y="22860"/>
                  </a:lnTo>
                  <a:lnTo>
                    <a:pt x="1676400" y="22860"/>
                  </a:lnTo>
                  <a:lnTo>
                    <a:pt x="1676400" y="0"/>
                  </a:lnTo>
                  <a:close/>
                </a:path>
                <a:path w="3238500" h="22860">
                  <a:moveTo>
                    <a:pt x="1722120" y="0"/>
                  </a:moveTo>
                  <a:lnTo>
                    <a:pt x="1699260" y="0"/>
                  </a:lnTo>
                  <a:lnTo>
                    <a:pt x="1699260" y="22860"/>
                  </a:lnTo>
                  <a:lnTo>
                    <a:pt x="1722120" y="22860"/>
                  </a:lnTo>
                  <a:lnTo>
                    <a:pt x="1722120" y="0"/>
                  </a:lnTo>
                  <a:close/>
                </a:path>
                <a:path w="3238500" h="22860">
                  <a:moveTo>
                    <a:pt x="1768602" y="0"/>
                  </a:moveTo>
                  <a:lnTo>
                    <a:pt x="1745742" y="0"/>
                  </a:lnTo>
                  <a:lnTo>
                    <a:pt x="1745742" y="22860"/>
                  </a:lnTo>
                  <a:lnTo>
                    <a:pt x="1768602" y="22860"/>
                  </a:lnTo>
                  <a:lnTo>
                    <a:pt x="1768602" y="0"/>
                  </a:lnTo>
                  <a:close/>
                </a:path>
                <a:path w="3238500" h="22860">
                  <a:moveTo>
                    <a:pt x="1814322" y="0"/>
                  </a:moveTo>
                  <a:lnTo>
                    <a:pt x="1791462" y="0"/>
                  </a:lnTo>
                  <a:lnTo>
                    <a:pt x="1791462" y="22860"/>
                  </a:lnTo>
                  <a:lnTo>
                    <a:pt x="1814322" y="22860"/>
                  </a:lnTo>
                  <a:lnTo>
                    <a:pt x="1814322" y="0"/>
                  </a:lnTo>
                  <a:close/>
                </a:path>
                <a:path w="3238500" h="22860">
                  <a:moveTo>
                    <a:pt x="1860029" y="0"/>
                  </a:moveTo>
                  <a:lnTo>
                    <a:pt x="1837169" y="0"/>
                  </a:lnTo>
                  <a:lnTo>
                    <a:pt x="1837169" y="22860"/>
                  </a:lnTo>
                  <a:lnTo>
                    <a:pt x="1860029" y="22860"/>
                  </a:lnTo>
                  <a:lnTo>
                    <a:pt x="1860029" y="0"/>
                  </a:lnTo>
                  <a:close/>
                </a:path>
                <a:path w="3238500" h="22860">
                  <a:moveTo>
                    <a:pt x="1906524" y="0"/>
                  </a:moveTo>
                  <a:lnTo>
                    <a:pt x="1882902" y="0"/>
                  </a:lnTo>
                  <a:lnTo>
                    <a:pt x="1882902" y="22860"/>
                  </a:lnTo>
                  <a:lnTo>
                    <a:pt x="1906524" y="22860"/>
                  </a:lnTo>
                  <a:lnTo>
                    <a:pt x="1906524" y="0"/>
                  </a:lnTo>
                  <a:close/>
                </a:path>
                <a:path w="3238500" h="22860">
                  <a:moveTo>
                    <a:pt x="1952231" y="0"/>
                  </a:moveTo>
                  <a:lnTo>
                    <a:pt x="1929371" y="0"/>
                  </a:lnTo>
                  <a:lnTo>
                    <a:pt x="1929371" y="22860"/>
                  </a:lnTo>
                  <a:lnTo>
                    <a:pt x="1952231" y="22860"/>
                  </a:lnTo>
                  <a:lnTo>
                    <a:pt x="1952231" y="0"/>
                  </a:lnTo>
                  <a:close/>
                </a:path>
                <a:path w="3238500" h="22860">
                  <a:moveTo>
                    <a:pt x="1997951" y="0"/>
                  </a:moveTo>
                  <a:lnTo>
                    <a:pt x="1975104" y="0"/>
                  </a:lnTo>
                  <a:lnTo>
                    <a:pt x="1975104" y="22860"/>
                  </a:lnTo>
                  <a:lnTo>
                    <a:pt x="1997951" y="22860"/>
                  </a:lnTo>
                  <a:lnTo>
                    <a:pt x="1997951" y="0"/>
                  </a:lnTo>
                  <a:close/>
                </a:path>
                <a:path w="3238500" h="22860">
                  <a:moveTo>
                    <a:pt x="2043684" y="0"/>
                  </a:moveTo>
                  <a:lnTo>
                    <a:pt x="2020824" y="0"/>
                  </a:lnTo>
                  <a:lnTo>
                    <a:pt x="2020824" y="22860"/>
                  </a:lnTo>
                  <a:lnTo>
                    <a:pt x="2043684" y="22860"/>
                  </a:lnTo>
                  <a:lnTo>
                    <a:pt x="2043684" y="0"/>
                  </a:lnTo>
                  <a:close/>
                </a:path>
                <a:path w="3238500" h="22860">
                  <a:moveTo>
                    <a:pt x="2090153" y="0"/>
                  </a:moveTo>
                  <a:lnTo>
                    <a:pt x="2067306" y="0"/>
                  </a:lnTo>
                  <a:lnTo>
                    <a:pt x="2067306" y="22860"/>
                  </a:lnTo>
                  <a:lnTo>
                    <a:pt x="2090153" y="22860"/>
                  </a:lnTo>
                  <a:lnTo>
                    <a:pt x="2090153" y="0"/>
                  </a:lnTo>
                  <a:close/>
                </a:path>
                <a:path w="3238500" h="22860">
                  <a:moveTo>
                    <a:pt x="2135873" y="0"/>
                  </a:moveTo>
                  <a:lnTo>
                    <a:pt x="2113026" y="0"/>
                  </a:lnTo>
                  <a:lnTo>
                    <a:pt x="2113026" y="22860"/>
                  </a:lnTo>
                  <a:lnTo>
                    <a:pt x="2135873" y="22860"/>
                  </a:lnTo>
                  <a:lnTo>
                    <a:pt x="2135873" y="0"/>
                  </a:lnTo>
                  <a:close/>
                </a:path>
                <a:path w="3238500" h="22860">
                  <a:moveTo>
                    <a:pt x="2181606" y="0"/>
                  </a:moveTo>
                  <a:lnTo>
                    <a:pt x="2158746" y="0"/>
                  </a:lnTo>
                  <a:lnTo>
                    <a:pt x="2158746" y="22860"/>
                  </a:lnTo>
                  <a:lnTo>
                    <a:pt x="2181606" y="22860"/>
                  </a:lnTo>
                  <a:lnTo>
                    <a:pt x="2181606" y="0"/>
                  </a:lnTo>
                  <a:close/>
                </a:path>
                <a:path w="3238500" h="22860">
                  <a:moveTo>
                    <a:pt x="2228088" y="0"/>
                  </a:moveTo>
                  <a:lnTo>
                    <a:pt x="2204466" y="0"/>
                  </a:lnTo>
                  <a:lnTo>
                    <a:pt x="2204466" y="22860"/>
                  </a:lnTo>
                  <a:lnTo>
                    <a:pt x="2228088" y="22860"/>
                  </a:lnTo>
                  <a:lnTo>
                    <a:pt x="2228088" y="0"/>
                  </a:lnTo>
                  <a:close/>
                </a:path>
                <a:path w="3238500" h="22860">
                  <a:moveTo>
                    <a:pt x="2273808" y="0"/>
                  </a:moveTo>
                  <a:lnTo>
                    <a:pt x="2250948" y="0"/>
                  </a:lnTo>
                  <a:lnTo>
                    <a:pt x="2250948" y="22860"/>
                  </a:lnTo>
                  <a:lnTo>
                    <a:pt x="2273808" y="22860"/>
                  </a:lnTo>
                  <a:lnTo>
                    <a:pt x="2273808" y="0"/>
                  </a:lnTo>
                  <a:close/>
                </a:path>
                <a:path w="3238500" h="22860">
                  <a:moveTo>
                    <a:pt x="2319528" y="0"/>
                  </a:moveTo>
                  <a:lnTo>
                    <a:pt x="2296668" y="0"/>
                  </a:lnTo>
                  <a:lnTo>
                    <a:pt x="2296668" y="22860"/>
                  </a:lnTo>
                  <a:lnTo>
                    <a:pt x="2319528" y="22860"/>
                  </a:lnTo>
                  <a:lnTo>
                    <a:pt x="2319528" y="0"/>
                  </a:lnTo>
                  <a:close/>
                </a:path>
                <a:path w="3238500" h="22860">
                  <a:moveTo>
                    <a:pt x="2365248" y="0"/>
                  </a:moveTo>
                  <a:lnTo>
                    <a:pt x="2342388" y="0"/>
                  </a:lnTo>
                  <a:lnTo>
                    <a:pt x="2342388" y="22860"/>
                  </a:lnTo>
                  <a:lnTo>
                    <a:pt x="2365248" y="22860"/>
                  </a:lnTo>
                  <a:lnTo>
                    <a:pt x="2365248" y="0"/>
                  </a:lnTo>
                  <a:close/>
                </a:path>
                <a:path w="3238500" h="22860">
                  <a:moveTo>
                    <a:pt x="2411730" y="0"/>
                  </a:moveTo>
                  <a:lnTo>
                    <a:pt x="2388870" y="0"/>
                  </a:lnTo>
                  <a:lnTo>
                    <a:pt x="2388870" y="22860"/>
                  </a:lnTo>
                  <a:lnTo>
                    <a:pt x="2411730" y="22860"/>
                  </a:lnTo>
                  <a:lnTo>
                    <a:pt x="2411730" y="0"/>
                  </a:lnTo>
                  <a:close/>
                </a:path>
                <a:path w="3238500" h="22860">
                  <a:moveTo>
                    <a:pt x="2457450" y="0"/>
                  </a:moveTo>
                  <a:lnTo>
                    <a:pt x="2434590" y="0"/>
                  </a:lnTo>
                  <a:lnTo>
                    <a:pt x="2434590" y="22860"/>
                  </a:lnTo>
                  <a:lnTo>
                    <a:pt x="2457450" y="22860"/>
                  </a:lnTo>
                  <a:lnTo>
                    <a:pt x="2457450" y="0"/>
                  </a:lnTo>
                  <a:close/>
                </a:path>
                <a:path w="3238500" h="22860">
                  <a:moveTo>
                    <a:pt x="2503157" y="0"/>
                  </a:moveTo>
                  <a:lnTo>
                    <a:pt x="2480310" y="0"/>
                  </a:lnTo>
                  <a:lnTo>
                    <a:pt x="2480310" y="22860"/>
                  </a:lnTo>
                  <a:lnTo>
                    <a:pt x="2503157" y="22860"/>
                  </a:lnTo>
                  <a:lnTo>
                    <a:pt x="2503157" y="0"/>
                  </a:lnTo>
                  <a:close/>
                </a:path>
                <a:path w="3238500" h="22860">
                  <a:moveTo>
                    <a:pt x="2549652" y="0"/>
                  </a:moveTo>
                  <a:lnTo>
                    <a:pt x="2526030" y="0"/>
                  </a:lnTo>
                  <a:lnTo>
                    <a:pt x="2526030" y="22860"/>
                  </a:lnTo>
                  <a:lnTo>
                    <a:pt x="2549652" y="22860"/>
                  </a:lnTo>
                  <a:lnTo>
                    <a:pt x="2549652" y="0"/>
                  </a:lnTo>
                  <a:close/>
                </a:path>
                <a:path w="3238500" h="22860">
                  <a:moveTo>
                    <a:pt x="2595372" y="0"/>
                  </a:moveTo>
                  <a:lnTo>
                    <a:pt x="2572512" y="0"/>
                  </a:lnTo>
                  <a:lnTo>
                    <a:pt x="2572512" y="22860"/>
                  </a:lnTo>
                  <a:lnTo>
                    <a:pt x="2595372" y="22860"/>
                  </a:lnTo>
                  <a:lnTo>
                    <a:pt x="2595372" y="0"/>
                  </a:lnTo>
                  <a:close/>
                </a:path>
                <a:path w="3238500" h="22860">
                  <a:moveTo>
                    <a:pt x="2641079" y="0"/>
                  </a:moveTo>
                  <a:lnTo>
                    <a:pt x="2618232" y="0"/>
                  </a:lnTo>
                  <a:lnTo>
                    <a:pt x="2618232" y="22860"/>
                  </a:lnTo>
                  <a:lnTo>
                    <a:pt x="2641079" y="22860"/>
                  </a:lnTo>
                  <a:lnTo>
                    <a:pt x="2641079" y="0"/>
                  </a:lnTo>
                  <a:close/>
                </a:path>
                <a:path w="3238500" h="22860">
                  <a:moveTo>
                    <a:pt x="2686799" y="0"/>
                  </a:moveTo>
                  <a:lnTo>
                    <a:pt x="2663952" y="0"/>
                  </a:lnTo>
                  <a:lnTo>
                    <a:pt x="2663952" y="22860"/>
                  </a:lnTo>
                  <a:lnTo>
                    <a:pt x="2686799" y="22860"/>
                  </a:lnTo>
                  <a:lnTo>
                    <a:pt x="2686799" y="0"/>
                  </a:lnTo>
                  <a:close/>
                </a:path>
                <a:path w="3238500" h="22860">
                  <a:moveTo>
                    <a:pt x="2733281" y="0"/>
                  </a:moveTo>
                  <a:lnTo>
                    <a:pt x="2710434" y="0"/>
                  </a:lnTo>
                  <a:lnTo>
                    <a:pt x="2710434" y="22860"/>
                  </a:lnTo>
                  <a:lnTo>
                    <a:pt x="2733281" y="22860"/>
                  </a:lnTo>
                  <a:lnTo>
                    <a:pt x="2733281" y="0"/>
                  </a:lnTo>
                  <a:close/>
                </a:path>
                <a:path w="3238500" h="22860">
                  <a:moveTo>
                    <a:pt x="2779001" y="0"/>
                  </a:moveTo>
                  <a:lnTo>
                    <a:pt x="2756154" y="0"/>
                  </a:lnTo>
                  <a:lnTo>
                    <a:pt x="2756154" y="22860"/>
                  </a:lnTo>
                  <a:lnTo>
                    <a:pt x="2779001" y="22860"/>
                  </a:lnTo>
                  <a:lnTo>
                    <a:pt x="2779001" y="0"/>
                  </a:lnTo>
                  <a:close/>
                </a:path>
                <a:path w="3238500" h="22860">
                  <a:moveTo>
                    <a:pt x="2824734" y="0"/>
                  </a:moveTo>
                  <a:lnTo>
                    <a:pt x="2801874" y="0"/>
                  </a:lnTo>
                  <a:lnTo>
                    <a:pt x="2801874" y="22860"/>
                  </a:lnTo>
                  <a:lnTo>
                    <a:pt x="2824734" y="22860"/>
                  </a:lnTo>
                  <a:lnTo>
                    <a:pt x="2824734" y="0"/>
                  </a:lnTo>
                  <a:close/>
                </a:path>
                <a:path w="3238500" h="22860">
                  <a:moveTo>
                    <a:pt x="2871216" y="0"/>
                  </a:moveTo>
                  <a:lnTo>
                    <a:pt x="2847594" y="0"/>
                  </a:lnTo>
                  <a:lnTo>
                    <a:pt x="2847594" y="22860"/>
                  </a:lnTo>
                  <a:lnTo>
                    <a:pt x="2871216" y="22860"/>
                  </a:lnTo>
                  <a:lnTo>
                    <a:pt x="2871216" y="0"/>
                  </a:lnTo>
                  <a:close/>
                </a:path>
                <a:path w="3238500" h="22860">
                  <a:moveTo>
                    <a:pt x="2916923" y="0"/>
                  </a:moveTo>
                  <a:lnTo>
                    <a:pt x="2894076" y="0"/>
                  </a:lnTo>
                  <a:lnTo>
                    <a:pt x="2894076" y="22860"/>
                  </a:lnTo>
                  <a:lnTo>
                    <a:pt x="2916923" y="22860"/>
                  </a:lnTo>
                  <a:lnTo>
                    <a:pt x="2916923" y="0"/>
                  </a:lnTo>
                  <a:close/>
                </a:path>
                <a:path w="3238500" h="22860">
                  <a:moveTo>
                    <a:pt x="2962656" y="0"/>
                  </a:moveTo>
                  <a:lnTo>
                    <a:pt x="2939796" y="0"/>
                  </a:lnTo>
                  <a:lnTo>
                    <a:pt x="2939796" y="22860"/>
                  </a:lnTo>
                  <a:lnTo>
                    <a:pt x="2962656" y="22860"/>
                  </a:lnTo>
                  <a:lnTo>
                    <a:pt x="2962656" y="0"/>
                  </a:lnTo>
                  <a:close/>
                </a:path>
                <a:path w="3238500" h="22860">
                  <a:moveTo>
                    <a:pt x="3008376" y="0"/>
                  </a:moveTo>
                  <a:lnTo>
                    <a:pt x="2985516" y="0"/>
                  </a:lnTo>
                  <a:lnTo>
                    <a:pt x="2985516" y="22860"/>
                  </a:lnTo>
                  <a:lnTo>
                    <a:pt x="3008376" y="22860"/>
                  </a:lnTo>
                  <a:lnTo>
                    <a:pt x="3008376" y="0"/>
                  </a:lnTo>
                  <a:close/>
                </a:path>
                <a:path w="3238500" h="22860">
                  <a:moveTo>
                    <a:pt x="3054858" y="0"/>
                  </a:moveTo>
                  <a:lnTo>
                    <a:pt x="3031998" y="0"/>
                  </a:lnTo>
                  <a:lnTo>
                    <a:pt x="3031998" y="22860"/>
                  </a:lnTo>
                  <a:lnTo>
                    <a:pt x="3054858" y="22860"/>
                  </a:lnTo>
                  <a:lnTo>
                    <a:pt x="3054858" y="0"/>
                  </a:lnTo>
                  <a:close/>
                </a:path>
                <a:path w="3238500" h="22860">
                  <a:moveTo>
                    <a:pt x="3100578" y="0"/>
                  </a:moveTo>
                  <a:lnTo>
                    <a:pt x="3077718" y="0"/>
                  </a:lnTo>
                  <a:lnTo>
                    <a:pt x="3077718" y="22860"/>
                  </a:lnTo>
                  <a:lnTo>
                    <a:pt x="3100578" y="22860"/>
                  </a:lnTo>
                  <a:lnTo>
                    <a:pt x="3100578" y="0"/>
                  </a:lnTo>
                  <a:close/>
                </a:path>
                <a:path w="3238500" h="22860">
                  <a:moveTo>
                    <a:pt x="3146298" y="0"/>
                  </a:moveTo>
                  <a:lnTo>
                    <a:pt x="3123438" y="0"/>
                  </a:lnTo>
                  <a:lnTo>
                    <a:pt x="3123438" y="22860"/>
                  </a:lnTo>
                  <a:lnTo>
                    <a:pt x="3146298" y="22860"/>
                  </a:lnTo>
                  <a:lnTo>
                    <a:pt x="3146298" y="0"/>
                  </a:lnTo>
                  <a:close/>
                </a:path>
                <a:path w="3238500" h="22860">
                  <a:moveTo>
                    <a:pt x="3192780" y="0"/>
                  </a:moveTo>
                  <a:lnTo>
                    <a:pt x="3169158" y="0"/>
                  </a:lnTo>
                  <a:lnTo>
                    <a:pt x="3169158" y="22860"/>
                  </a:lnTo>
                  <a:lnTo>
                    <a:pt x="3192780" y="22860"/>
                  </a:lnTo>
                  <a:lnTo>
                    <a:pt x="3192780" y="0"/>
                  </a:lnTo>
                  <a:close/>
                </a:path>
                <a:path w="3238500" h="22860">
                  <a:moveTo>
                    <a:pt x="3238500" y="0"/>
                  </a:moveTo>
                  <a:lnTo>
                    <a:pt x="3215640" y="0"/>
                  </a:lnTo>
                  <a:lnTo>
                    <a:pt x="3215640" y="22860"/>
                  </a:lnTo>
                  <a:lnTo>
                    <a:pt x="3238500" y="22860"/>
                  </a:lnTo>
                  <a:lnTo>
                    <a:pt x="3238500" y="0"/>
                  </a:lnTo>
                  <a:close/>
                </a:path>
              </a:pathLst>
            </a:custGeom>
            <a:solidFill>
              <a:srgbClr val="000000"/>
            </a:solidFill>
          </p:spPr>
          <p:txBody>
            <a:bodyPr wrap="square" lIns="0" tIns="0" rIns="0" bIns="0" rtlCol="0"/>
            <a:lstStyle/>
            <a:p>
              <a:endParaRPr/>
            </a:p>
          </p:txBody>
        </p:sp>
        <p:sp>
          <p:nvSpPr>
            <p:cNvPr id="11" name="object 11"/>
            <p:cNvSpPr/>
            <p:nvPr/>
          </p:nvSpPr>
          <p:spPr>
            <a:xfrm>
              <a:off x="7460742" y="4324350"/>
              <a:ext cx="22860" cy="22860"/>
            </a:xfrm>
            <a:custGeom>
              <a:avLst/>
              <a:gdLst/>
              <a:ahLst/>
              <a:cxnLst/>
              <a:rect l="l" t="t" r="r" b="b"/>
              <a:pathLst>
                <a:path w="22859" h="22860">
                  <a:moveTo>
                    <a:pt x="22860" y="22859"/>
                  </a:moveTo>
                  <a:lnTo>
                    <a:pt x="22860" y="0"/>
                  </a:lnTo>
                  <a:lnTo>
                    <a:pt x="0" y="0"/>
                  </a:lnTo>
                  <a:lnTo>
                    <a:pt x="0" y="22859"/>
                  </a:lnTo>
                  <a:lnTo>
                    <a:pt x="22860" y="22859"/>
                  </a:lnTo>
                  <a:close/>
                </a:path>
              </a:pathLst>
            </a:custGeom>
            <a:solidFill>
              <a:srgbClr val="000000"/>
            </a:solidFill>
          </p:spPr>
          <p:txBody>
            <a:bodyPr wrap="square" lIns="0" tIns="0" rIns="0" bIns="0" rtlCol="0"/>
            <a:lstStyle/>
            <a:p>
              <a:endParaRPr/>
            </a:p>
          </p:txBody>
        </p:sp>
      </p:grpSp>
      <p:grpSp>
        <p:nvGrpSpPr>
          <p:cNvPr id="12" name="object 12"/>
          <p:cNvGrpSpPr/>
          <p:nvPr/>
        </p:nvGrpSpPr>
        <p:grpSpPr>
          <a:xfrm>
            <a:off x="5307330" y="2909316"/>
            <a:ext cx="4152265" cy="3120390"/>
            <a:chOff x="3783329" y="2909316"/>
            <a:chExt cx="4152265" cy="3120390"/>
          </a:xfrm>
        </p:grpSpPr>
        <p:sp>
          <p:nvSpPr>
            <p:cNvPr id="13" name="object 13"/>
            <p:cNvSpPr/>
            <p:nvPr/>
          </p:nvSpPr>
          <p:spPr>
            <a:xfrm>
              <a:off x="3783330" y="2909315"/>
              <a:ext cx="4152265" cy="3054350"/>
            </a:xfrm>
            <a:custGeom>
              <a:avLst/>
              <a:gdLst/>
              <a:ahLst/>
              <a:cxnLst/>
              <a:rect l="l" t="t" r="r" b="b"/>
              <a:pathLst>
                <a:path w="4152265" h="3054350">
                  <a:moveTo>
                    <a:pt x="2269998" y="2385822"/>
                  </a:moveTo>
                  <a:lnTo>
                    <a:pt x="2196084" y="2331720"/>
                  </a:lnTo>
                  <a:lnTo>
                    <a:pt x="2182368" y="2350008"/>
                  </a:lnTo>
                  <a:lnTo>
                    <a:pt x="2256282" y="2404872"/>
                  </a:lnTo>
                  <a:lnTo>
                    <a:pt x="2269998" y="2385822"/>
                  </a:lnTo>
                  <a:close/>
                </a:path>
                <a:path w="4152265" h="3054350">
                  <a:moveTo>
                    <a:pt x="2313432" y="1582674"/>
                  </a:moveTo>
                  <a:lnTo>
                    <a:pt x="2238756" y="1529334"/>
                  </a:lnTo>
                  <a:lnTo>
                    <a:pt x="2225040" y="1548384"/>
                  </a:lnTo>
                  <a:lnTo>
                    <a:pt x="2300478" y="1600962"/>
                  </a:lnTo>
                  <a:lnTo>
                    <a:pt x="2313432" y="1582674"/>
                  </a:lnTo>
                  <a:close/>
                </a:path>
                <a:path w="4152265" h="3054350">
                  <a:moveTo>
                    <a:pt x="2398776" y="2481834"/>
                  </a:moveTo>
                  <a:lnTo>
                    <a:pt x="2324862" y="2426970"/>
                  </a:lnTo>
                  <a:lnTo>
                    <a:pt x="2311146" y="2445258"/>
                  </a:lnTo>
                  <a:lnTo>
                    <a:pt x="2385060" y="2500122"/>
                  </a:lnTo>
                  <a:lnTo>
                    <a:pt x="2398776" y="2481834"/>
                  </a:lnTo>
                  <a:close/>
                </a:path>
                <a:path w="4152265" h="3054350">
                  <a:moveTo>
                    <a:pt x="2444496" y="1674876"/>
                  </a:moveTo>
                  <a:lnTo>
                    <a:pt x="2369820" y="1622298"/>
                  </a:lnTo>
                  <a:lnTo>
                    <a:pt x="2356866" y="1640586"/>
                  </a:lnTo>
                  <a:lnTo>
                    <a:pt x="2431542" y="1693926"/>
                  </a:lnTo>
                  <a:lnTo>
                    <a:pt x="2444496" y="1674876"/>
                  </a:lnTo>
                  <a:close/>
                </a:path>
                <a:path w="4152265" h="3054350">
                  <a:moveTo>
                    <a:pt x="2528316" y="2577084"/>
                  </a:moveTo>
                  <a:lnTo>
                    <a:pt x="2454402" y="2522982"/>
                  </a:lnTo>
                  <a:lnTo>
                    <a:pt x="2440686" y="2541270"/>
                  </a:lnTo>
                  <a:lnTo>
                    <a:pt x="2514600" y="2596134"/>
                  </a:lnTo>
                  <a:lnTo>
                    <a:pt x="2528316" y="2577084"/>
                  </a:lnTo>
                  <a:close/>
                </a:path>
                <a:path w="4152265" h="3054350">
                  <a:moveTo>
                    <a:pt x="2576322" y="1767840"/>
                  </a:moveTo>
                  <a:lnTo>
                    <a:pt x="2500884" y="1714500"/>
                  </a:lnTo>
                  <a:lnTo>
                    <a:pt x="2487930" y="1733550"/>
                  </a:lnTo>
                  <a:lnTo>
                    <a:pt x="2562606" y="1786128"/>
                  </a:lnTo>
                  <a:lnTo>
                    <a:pt x="2576322" y="1767840"/>
                  </a:lnTo>
                  <a:close/>
                </a:path>
                <a:path w="4152265" h="3054350">
                  <a:moveTo>
                    <a:pt x="2657094" y="2673096"/>
                  </a:moveTo>
                  <a:lnTo>
                    <a:pt x="2583180" y="2618232"/>
                  </a:lnTo>
                  <a:lnTo>
                    <a:pt x="2569464" y="2636520"/>
                  </a:lnTo>
                  <a:lnTo>
                    <a:pt x="2643378" y="2691384"/>
                  </a:lnTo>
                  <a:lnTo>
                    <a:pt x="2657094" y="2673096"/>
                  </a:lnTo>
                  <a:close/>
                </a:path>
                <a:path w="4152265" h="3054350">
                  <a:moveTo>
                    <a:pt x="2785872" y="2769108"/>
                  </a:moveTo>
                  <a:lnTo>
                    <a:pt x="2712720" y="2714244"/>
                  </a:lnTo>
                  <a:lnTo>
                    <a:pt x="2699004" y="2732532"/>
                  </a:lnTo>
                  <a:lnTo>
                    <a:pt x="2772918" y="2787396"/>
                  </a:lnTo>
                  <a:lnTo>
                    <a:pt x="2785872" y="2769108"/>
                  </a:lnTo>
                  <a:close/>
                </a:path>
                <a:path w="4152265" h="3054350">
                  <a:moveTo>
                    <a:pt x="2839212" y="1953006"/>
                  </a:moveTo>
                  <a:lnTo>
                    <a:pt x="2763774" y="1899666"/>
                  </a:lnTo>
                  <a:lnTo>
                    <a:pt x="2750820" y="1918716"/>
                  </a:lnTo>
                  <a:lnTo>
                    <a:pt x="2825496" y="1971294"/>
                  </a:lnTo>
                  <a:lnTo>
                    <a:pt x="2839212" y="1953006"/>
                  </a:lnTo>
                  <a:close/>
                </a:path>
                <a:path w="4152265" h="3054350">
                  <a:moveTo>
                    <a:pt x="2915412" y="2864358"/>
                  </a:moveTo>
                  <a:lnTo>
                    <a:pt x="2841498" y="2809494"/>
                  </a:lnTo>
                  <a:lnTo>
                    <a:pt x="2827782" y="2828544"/>
                  </a:lnTo>
                  <a:lnTo>
                    <a:pt x="2901696" y="2882646"/>
                  </a:lnTo>
                  <a:lnTo>
                    <a:pt x="2915412" y="2864358"/>
                  </a:lnTo>
                  <a:close/>
                </a:path>
                <a:path w="4152265" h="3054350">
                  <a:moveTo>
                    <a:pt x="2970276" y="2045208"/>
                  </a:moveTo>
                  <a:lnTo>
                    <a:pt x="2894838" y="1992630"/>
                  </a:lnTo>
                  <a:lnTo>
                    <a:pt x="2881884" y="2011680"/>
                  </a:lnTo>
                  <a:lnTo>
                    <a:pt x="2957322" y="2064258"/>
                  </a:lnTo>
                  <a:lnTo>
                    <a:pt x="2970276" y="2045208"/>
                  </a:lnTo>
                  <a:close/>
                </a:path>
                <a:path w="4152265" h="3054350">
                  <a:moveTo>
                    <a:pt x="3044190" y="2960370"/>
                  </a:moveTo>
                  <a:lnTo>
                    <a:pt x="2971038" y="2905506"/>
                  </a:lnTo>
                  <a:lnTo>
                    <a:pt x="2957322" y="2923794"/>
                  </a:lnTo>
                  <a:lnTo>
                    <a:pt x="3030474" y="2978658"/>
                  </a:lnTo>
                  <a:lnTo>
                    <a:pt x="3044190" y="2960370"/>
                  </a:lnTo>
                  <a:close/>
                </a:path>
                <a:path w="4152265" h="3054350">
                  <a:moveTo>
                    <a:pt x="3101340" y="2138172"/>
                  </a:moveTo>
                  <a:lnTo>
                    <a:pt x="3026664" y="2084832"/>
                  </a:lnTo>
                  <a:lnTo>
                    <a:pt x="3012948" y="2103882"/>
                  </a:lnTo>
                  <a:lnTo>
                    <a:pt x="3088386" y="2156460"/>
                  </a:lnTo>
                  <a:lnTo>
                    <a:pt x="3101340" y="2138172"/>
                  </a:lnTo>
                  <a:close/>
                </a:path>
                <a:path w="4152265" h="3054350">
                  <a:moveTo>
                    <a:pt x="3146298" y="3035808"/>
                  </a:moveTo>
                  <a:lnTo>
                    <a:pt x="3099816" y="3000756"/>
                  </a:lnTo>
                  <a:lnTo>
                    <a:pt x="3086100" y="3019806"/>
                  </a:lnTo>
                  <a:lnTo>
                    <a:pt x="3132582" y="3054096"/>
                  </a:lnTo>
                  <a:lnTo>
                    <a:pt x="3146298" y="3035808"/>
                  </a:lnTo>
                  <a:close/>
                </a:path>
                <a:path w="4152265" h="3054350">
                  <a:moveTo>
                    <a:pt x="3233166" y="2230374"/>
                  </a:moveTo>
                  <a:lnTo>
                    <a:pt x="3157728" y="2177796"/>
                  </a:lnTo>
                  <a:lnTo>
                    <a:pt x="3144774" y="2196846"/>
                  </a:lnTo>
                  <a:lnTo>
                    <a:pt x="3219450" y="2249424"/>
                  </a:lnTo>
                  <a:lnTo>
                    <a:pt x="3233166" y="2230374"/>
                  </a:lnTo>
                  <a:close/>
                </a:path>
                <a:path w="4152265" h="3054350">
                  <a:moveTo>
                    <a:pt x="3364230" y="2323338"/>
                  </a:moveTo>
                  <a:lnTo>
                    <a:pt x="3289554" y="2269998"/>
                  </a:lnTo>
                  <a:lnTo>
                    <a:pt x="3275838" y="2289048"/>
                  </a:lnTo>
                  <a:lnTo>
                    <a:pt x="3351276" y="2341626"/>
                  </a:lnTo>
                  <a:lnTo>
                    <a:pt x="3364230" y="2323338"/>
                  </a:lnTo>
                  <a:close/>
                </a:path>
                <a:path w="4152265" h="3054350">
                  <a:moveTo>
                    <a:pt x="3495294" y="2415540"/>
                  </a:moveTo>
                  <a:lnTo>
                    <a:pt x="3420618" y="2362962"/>
                  </a:lnTo>
                  <a:lnTo>
                    <a:pt x="3407664" y="2382012"/>
                  </a:lnTo>
                  <a:lnTo>
                    <a:pt x="3482340" y="2434590"/>
                  </a:lnTo>
                  <a:lnTo>
                    <a:pt x="3495294" y="2415540"/>
                  </a:lnTo>
                  <a:close/>
                </a:path>
                <a:path w="4152265" h="3054350">
                  <a:moveTo>
                    <a:pt x="3627120" y="2508504"/>
                  </a:moveTo>
                  <a:lnTo>
                    <a:pt x="3551682" y="2455164"/>
                  </a:lnTo>
                  <a:lnTo>
                    <a:pt x="3538728" y="2474214"/>
                  </a:lnTo>
                  <a:lnTo>
                    <a:pt x="3613404" y="2526792"/>
                  </a:lnTo>
                  <a:lnTo>
                    <a:pt x="3627120" y="2508504"/>
                  </a:lnTo>
                  <a:close/>
                </a:path>
                <a:path w="4152265" h="3054350">
                  <a:moveTo>
                    <a:pt x="3758184" y="2600706"/>
                  </a:moveTo>
                  <a:lnTo>
                    <a:pt x="3683508" y="2548128"/>
                  </a:lnTo>
                  <a:lnTo>
                    <a:pt x="3669792" y="2567178"/>
                  </a:lnTo>
                  <a:lnTo>
                    <a:pt x="3745230" y="2619756"/>
                  </a:lnTo>
                  <a:lnTo>
                    <a:pt x="3758184" y="2600706"/>
                  </a:lnTo>
                  <a:close/>
                </a:path>
                <a:path w="4152265" h="3054350">
                  <a:moveTo>
                    <a:pt x="3890010" y="2693670"/>
                  </a:moveTo>
                  <a:lnTo>
                    <a:pt x="3814572" y="2640330"/>
                  </a:lnTo>
                  <a:lnTo>
                    <a:pt x="3801618" y="2659380"/>
                  </a:lnTo>
                  <a:lnTo>
                    <a:pt x="3876294" y="2711958"/>
                  </a:lnTo>
                  <a:lnTo>
                    <a:pt x="3890010" y="2693670"/>
                  </a:lnTo>
                  <a:close/>
                </a:path>
                <a:path w="4152265" h="3054350">
                  <a:moveTo>
                    <a:pt x="4021074" y="2785872"/>
                  </a:moveTo>
                  <a:lnTo>
                    <a:pt x="3945636" y="2733294"/>
                  </a:lnTo>
                  <a:lnTo>
                    <a:pt x="3932682" y="2752344"/>
                  </a:lnTo>
                  <a:lnTo>
                    <a:pt x="4008120" y="2804922"/>
                  </a:lnTo>
                  <a:lnTo>
                    <a:pt x="4021074" y="2785872"/>
                  </a:lnTo>
                  <a:close/>
                </a:path>
                <a:path w="4152265" h="3054350">
                  <a:moveTo>
                    <a:pt x="4109466" y="819150"/>
                  </a:moveTo>
                  <a:lnTo>
                    <a:pt x="3982212" y="838200"/>
                  </a:lnTo>
                  <a:lnTo>
                    <a:pt x="4008488" y="875360"/>
                  </a:lnTo>
                  <a:lnTo>
                    <a:pt x="2655455" y="1823491"/>
                  </a:lnTo>
                  <a:lnTo>
                    <a:pt x="2632710" y="1807464"/>
                  </a:lnTo>
                  <a:lnTo>
                    <a:pt x="2618994" y="1825752"/>
                  </a:lnTo>
                  <a:lnTo>
                    <a:pt x="2635529" y="1837461"/>
                  </a:lnTo>
                  <a:lnTo>
                    <a:pt x="2085225" y="2223084"/>
                  </a:lnTo>
                  <a:lnTo>
                    <a:pt x="12954" y="762762"/>
                  </a:lnTo>
                  <a:lnTo>
                    <a:pt x="0" y="781050"/>
                  </a:lnTo>
                  <a:lnTo>
                    <a:pt x="2065362" y="2237270"/>
                  </a:lnTo>
                  <a:lnTo>
                    <a:pt x="2052828" y="2253996"/>
                  </a:lnTo>
                  <a:lnTo>
                    <a:pt x="2126742" y="2308860"/>
                  </a:lnTo>
                  <a:lnTo>
                    <a:pt x="2140458" y="2290572"/>
                  </a:lnTo>
                  <a:lnTo>
                    <a:pt x="2078101" y="2244293"/>
                  </a:lnTo>
                  <a:lnTo>
                    <a:pt x="2085301" y="2233701"/>
                  </a:lnTo>
                  <a:lnTo>
                    <a:pt x="2093214" y="2244852"/>
                  </a:lnTo>
                  <a:lnTo>
                    <a:pt x="2655239" y="1851393"/>
                  </a:lnTo>
                  <a:lnTo>
                    <a:pt x="2694432" y="1879092"/>
                  </a:lnTo>
                  <a:lnTo>
                    <a:pt x="2707386" y="1860042"/>
                  </a:lnTo>
                  <a:lnTo>
                    <a:pt x="2675217" y="1837410"/>
                  </a:lnTo>
                  <a:lnTo>
                    <a:pt x="4022039" y="894524"/>
                  </a:lnTo>
                  <a:lnTo>
                    <a:pt x="4031742" y="908227"/>
                  </a:lnTo>
                  <a:lnTo>
                    <a:pt x="4048506" y="931926"/>
                  </a:lnTo>
                  <a:lnTo>
                    <a:pt x="4109466" y="819150"/>
                  </a:lnTo>
                  <a:close/>
                </a:path>
                <a:path w="4152265" h="3054350">
                  <a:moveTo>
                    <a:pt x="4109466" y="9906"/>
                  </a:moveTo>
                  <a:lnTo>
                    <a:pt x="3982212" y="28194"/>
                  </a:lnTo>
                  <a:lnTo>
                    <a:pt x="4008704" y="65963"/>
                  </a:lnTo>
                  <a:lnTo>
                    <a:pt x="2080260" y="1416558"/>
                  </a:lnTo>
                  <a:lnTo>
                    <a:pt x="2087524" y="1427251"/>
                  </a:lnTo>
                  <a:lnTo>
                    <a:pt x="63246" y="0"/>
                  </a:lnTo>
                  <a:lnTo>
                    <a:pt x="49530" y="19050"/>
                  </a:lnTo>
                  <a:lnTo>
                    <a:pt x="2126742" y="1483614"/>
                  </a:lnTo>
                  <a:lnTo>
                    <a:pt x="2129015" y="1480451"/>
                  </a:lnTo>
                  <a:lnTo>
                    <a:pt x="2168652" y="1508760"/>
                  </a:lnTo>
                  <a:lnTo>
                    <a:pt x="2182368" y="1489710"/>
                  </a:lnTo>
                  <a:lnTo>
                    <a:pt x="2106930" y="1437132"/>
                  </a:lnTo>
                  <a:lnTo>
                    <a:pt x="2105126" y="1439672"/>
                  </a:lnTo>
                  <a:lnTo>
                    <a:pt x="2096300" y="1433449"/>
                  </a:lnTo>
                  <a:lnTo>
                    <a:pt x="4022179" y="85178"/>
                  </a:lnTo>
                  <a:lnTo>
                    <a:pt x="4031742" y="98793"/>
                  </a:lnTo>
                  <a:lnTo>
                    <a:pt x="4048506" y="122682"/>
                  </a:lnTo>
                  <a:lnTo>
                    <a:pt x="4109466" y="9906"/>
                  </a:lnTo>
                  <a:close/>
                </a:path>
                <a:path w="4152265" h="3054350">
                  <a:moveTo>
                    <a:pt x="4152138" y="2878836"/>
                  </a:moveTo>
                  <a:lnTo>
                    <a:pt x="4077462" y="2825496"/>
                  </a:lnTo>
                  <a:lnTo>
                    <a:pt x="4063746" y="2844546"/>
                  </a:lnTo>
                  <a:lnTo>
                    <a:pt x="4139184" y="2897124"/>
                  </a:lnTo>
                  <a:lnTo>
                    <a:pt x="4152138" y="2878836"/>
                  </a:lnTo>
                  <a:close/>
                </a:path>
              </a:pathLst>
            </a:custGeom>
            <a:solidFill>
              <a:srgbClr val="4A7EBB"/>
            </a:solidFill>
          </p:spPr>
          <p:txBody>
            <a:bodyPr wrap="square" lIns="0" tIns="0" rIns="0" bIns="0" rtlCol="0"/>
            <a:lstStyle/>
            <a:p>
              <a:endParaRPr/>
            </a:p>
          </p:txBody>
        </p:sp>
        <p:pic>
          <p:nvPicPr>
            <p:cNvPr id="14" name="object 14"/>
            <p:cNvPicPr/>
            <p:nvPr/>
          </p:nvPicPr>
          <p:blipFill>
            <a:blip r:embed="rId3" cstate="print"/>
            <a:stretch>
              <a:fillRect/>
            </a:stretch>
          </p:blipFill>
          <p:spPr>
            <a:xfrm>
              <a:off x="6609587" y="4267962"/>
              <a:ext cx="134874" cy="134874"/>
            </a:xfrm>
            <a:prstGeom prst="rect">
              <a:avLst/>
            </a:prstGeom>
          </p:spPr>
        </p:pic>
        <p:pic>
          <p:nvPicPr>
            <p:cNvPr id="15" name="object 15"/>
            <p:cNvPicPr/>
            <p:nvPr/>
          </p:nvPicPr>
          <p:blipFill>
            <a:blip r:embed="rId4" cstate="print"/>
            <a:stretch>
              <a:fillRect/>
            </a:stretch>
          </p:blipFill>
          <p:spPr>
            <a:xfrm>
              <a:off x="6600444" y="4261700"/>
              <a:ext cx="153161" cy="148922"/>
            </a:xfrm>
            <a:prstGeom prst="rect">
              <a:avLst/>
            </a:prstGeom>
          </p:spPr>
        </p:pic>
        <p:pic>
          <p:nvPicPr>
            <p:cNvPr id="16" name="object 16"/>
            <p:cNvPicPr/>
            <p:nvPr/>
          </p:nvPicPr>
          <p:blipFill>
            <a:blip r:embed="rId3" cstate="print"/>
            <a:stretch>
              <a:fillRect/>
            </a:stretch>
          </p:blipFill>
          <p:spPr>
            <a:xfrm>
              <a:off x="6609587" y="5077205"/>
              <a:ext cx="134874" cy="134874"/>
            </a:xfrm>
            <a:prstGeom prst="rect">
              <a:avLst/>
            </a:prstGeom>
          </p:spPr>
        </p:pic>
        <p:pic>
          <p:nvPicPr>
            <p:cNvPr id="17" name="object 17"/>
            <p:cNvPicPr/>
            <p:nvPr/>
          </p:nvPicPr>
          <p:blipFill>
            <a:blip r:embed="rId5" cstate="print"/>
            <a:stretch>
              <a:fillRect/>
            </a:stretch>
          </p:blipFill>
          <p:spPr>
            <a:xfrm>
              <a:off x="6600444" y="5071130"/>
              <a:ext cx="153161" cy="148935"/>
            </a:xfrm>
            <a:prstGeom prst="rect">
              <a:avLst/>
            </a:prstGeom>
          </p:spPr>
        </p:pic>
        <p:pic>
          <p:nvPicPr>
            <p:cNvPr id="18" name="object 18"/>
            <p:cNvPicPr/>
            <p:nvPr/>
          </p:nvPicPr>
          <p:blipFill>
            <a:blip r:embed="rId6" cstate="print"/>
            <a:stretch>
              <a:fillRect/>
            </a:stretch>
          </p:blipFill>
          <p:spPr>
            <a:xfrm>
              <a:off x="5802629" y="5077205"/>
              <a:ext cx="134874" cy="134874"/>
            </a:xfrm>
            <a:prstGeom prst="rect">
              <a:avLst/>
            </a:prstGeom>
          </p:spPr>
        </p:pic>
        <p:pic>
          <p:nvPicPr>
            <p:cNvPr id="19" name="object 19"/>
            <p:cNvPicPr/>
            <p:nvPr/>
          </p:nvPicPr>
          <p:blipFill>
            <a:blip r:embed="rId7" cstate="print"/>
            <a:stretch>
              <a:fillRect/>
            </a:stretch>
          </p:blipFill>
          <p:spPr>
            <a:xfrm>
              <a:off x="5794247" y="5071330"/>
              <a:ext cx="152400" cy="148679"/>
            </a:xfrm>
            <a:prstGeom prst="rect">
              <a:avLst/>
            </a:prstGeom>
          </p:spPr>
        </p:pic>
        <p:pic>
          <p:nvPicPr>
            <p:cNvPr id="20" name="object 20"/>
            <p:cNvPicPr/>
            <p:nvPr/>
          </p:nvPicPr>
          <p:blipFill>
            <a:blip r:embed="rId3" cstate="print"/>
            <a:stretch>
              <a:fillRect/>
            </a:stretch>
          </p:blipFill>
          <p:spPr>
            <a:xfrm>
              <a:off x="4981193" y="5077205"/>
              <a:ext cx="134874" cy="134874"/>
            </a:xfrm>
            <a:prstGeom prst="rect">
              <a:avLst/>
            </a:prstGeom>
          </p:spPr>
        </p:pic>
        <p:pic>
          <p:nvPicPr>
            <p:cNvPr id="21" name="object 21"/>
            <p:cNvPicPr/>
            <p:nvPr/>
          </p:nvPicPr>
          <p:blipFill>
            <a:blip r:embed="rId8" cstate="print"/>
            <a:stretch>
              <a:fillRect/>
            </a:stretch>
          </p:blipFill>
          <p:spPr>
            <a:xfrm>
              <a:off x="4972811" y="5071262"/>
              <a:ext cx="152400" cy="148747"/>
            </a:xfrm>
            <a:prstGeom prst="rect">
              <a:avLst/>
            </a:prstGeom>
          </p:spPr>
        </p:pic>
        <p:pic>
          <p:nvPicPr>
            <p:cNvPr id="22" name="object 22"/>
            <p:cNvPicPr/>
            <p:nvPr/>
          </p:nvPicPr>
          <p:blipFill>
            <a:blip r:embed="rId3" cstate="print"/>
            <a:stretch>
              <a:fillRect/>
            </a:stretch>
          </p:blipFill>
          <p:spPr>
            <a:xfrm>
              <a:off x="4177283" y="5077205"/>
              <a:ext cx="134874" cy="134874"/>
            </a:xfrm>
            <a:prstGeom prst="rect">
              <a:avLst/>
            </a:prstGeom>
          </p:spPr>
        </p:pic>
        <p:pic>
          <p:nvPicPr>
            <p:cNvPr id="23" name="object 23"/>
            <p:cNvPicPr/>
            <p:nvPr/>
          </p:nvPicPr>
          <p:blipFill>
            <a:blip r:embed="rId8" cstate="print"/>
            <a:stretch>
              <a:fillRect/>
            </a:stretch>
          </p:blipFill>
          <p:spPr>
            <a:xfrm>
              <a:off x="4168901" y="5071262"/>
              <a:ext cx="152400" cy="148747"/>
            </a:xfrm>
            <a:prstGeom prst="rect">
              <a:avLst/>
            </a:prstGeom>
          </p:spPr>
        </p:pic>
        <p:pic>
          <p:nvPicPr>
            <p:cNvPr id="24" name="object 24"/>
            <p:cNvPicPr/>
            <p:nvPr/>
          </p:nvPicPr>
          <p:blipFill>
            <a:blip r:embed="rId3" cstate="print"/>
            <a:stretch>
              <a:fillRect/>
            </a:stretch>
          </p:blipFill>
          <p:spPr>
            <a:xfrm>
              <a:off x="4177283" y="4267962"/>
              <a:ext cx="134874" cy="134874"/>
            </a:xfrm>
            <a:prstGeom prst="rect">
              <a:avLst/>
            </a:prstGeom>
          </p:spPr>
        </p:pic>
        <p:pic>
          <p:nvPicPr>
            <p:cNvPr id="25" name="object 25"/>
            <p:cNvPicPr/>
            <p:nvPr/>
          </p:nvPicPr>
          <p:blipFill>
            <a:blip r:embed="rId9" cstate="print"/>
            <a:stretch>
              <a:fillRect/>
            </a:stretch>
          </p:blipFill>
          <p:spPr>
            <a:xfrm>
              <a:off x="4168901" y="4261632"/>
              <a:ext cx="152400" cy="148918"/>
            </a:xfrm>
            <a:prstGeom prst="rect">
              <a:avLst/>
            </a:prstGeom>
          </p:spPr>
        </p:pic>
        <p:pic>
          <p:nvPicPr>
            <p:cNvPr id="26" name="object 26"/>
            <p:cNvPicPr/>
            <p:nvPr/>
          </p:nvPicPr>
          <p:blipFill>
            <a:blip r:embed="rId6" cstate="print"/>
            <a:stretch>
              <a:fillRect/>
            </a:stretch>
          </p:blipFill>
          <p:spPr>
            <a:xfrm>
              <a:off x="5802629" y="4267962"/>
              <a:ext cx="134874" cy="134874"/>
            </a:xfrm>
            <a:prstGeom prst="rect">
              <a:avLst/>
            </a:prstGeom>
          </p:spPr>
        </p:pic>
        <p:pic>
          <p:nvPicPr>
            <p:cNvPr id="27" name="object 27"/>
            <p:cNvPicPr/>
            <p:nvPr/>
          </p:nvPicPr>
          <p:blipFill>
            <a:blip r:embed="rId10" cstate="print"/>
            <a:stretch>
              <a:fillRect/>
            </a:stretch>
          </p:blipFill>
          <p:spPr>
            <a:xfrm>
              <a:off x="5794247" y="4259594"/>
              <a:ext cx="152400" cy="150956"/>
            </a:xfrm>
            <a:prstGeom prst="rect">
              <a:avLst/>
            </a:prstGeom>
          </p:spPr>
        </p:pic>
        <p:pic>
          <p:nvPicPr>
            <p:cNvPr id="28" name="object 28"/>
            <p:cNvPicPr/>
            <p:nvPr/>
          </p:nvPicPr>
          <p:blipFill>
            <a:blip r:embed="rId3" cstate="print"/>
            <a:stretch>
              <a:fillRect/>
            </a:stretch>
          </p:blipFill>
          <p:spPr>
            <a:xfrm>
              <a:off x="5000243" y="4267962"/>
              <a:ext cx="134874" cy="134874"/>
            </a:xfrm>
            <a:prstGeom prst="rect">
              <a:avLst/>
            </a:prstGeom>
          </p:spPr>
        </p:pic>
        <p:pic>
          <p:nvPicPr>
            <p:cNvPr id="29" name="object 29"/>
            <p:cNvPicPr/>
            <p:nvPr/>
          </p:nvPicPr>
          <p:blipFill>
            <a:blip r:embed="rId11" cstate="print"/>
            <a:stretch>
              <a:fillRect/>
            </a:stretch>
          </p:blipFill>
          <p:spPr>
            <a:xfrm>
              <a:off x="4991099" y="4261595"/>
              <a:ext cx="153162" cy="149079"/>
            </a:xfrm>
            <a:prstGeom prst="rect">
              <a:avLst/>
            </a:prstGeom>
          </p:spPr>
        </p:pic>
        <p:pic>
          <p:nvPicPr>
            <p:cNvPr id="30" name="object 30"/>
            <p:cNvPicPr/>
            <p:nvPr/>
          </p:nvPicPr>
          <p:blipFill>
            <a:blip r:embed="rId3" cstate="print"/>
            <a:stretch>
              <a:fillRect/>
            </a:stretch>
          </p:blipFill>
          <p:spPr>
            <a:xfrm>
              <a:off x="5798819" y="3462528"/>
              <a:ext cx="134874" cy="134873"/>
            </a:xfrm>
            <a:prstGeom prst="rect">
              <a:avLst/>
            </a:prstGeom>
          </p:spPr>
        </p:pic>
        <p:pic>
          <p:nvPicPr>
            <p:cNvPr id="31" name="object 31"/>
            <p:cNvPicPr/>
            <p:nvPr/>
          </p:nvPicPr>
          <p:blipFill>
            <a:blip r:embed="rId12" cstate="print"/>
            <a:stretch>
              <a:fillRect/>
            </a:stretch>
          </p:blipFill>
          <p:spPr>
            <a:xfrm>
              <a:off x="5789675" y="3456121"/>
              <a:ext cx="153162" cy="149176"/>
            </a:xfrm>
            <a:prstGeom prst="rect">
              <a:avLst/>
            </a:prstGeom>
          </p:spPr>
        </p:pic>
        <p:pic>
          <p:nvPicPr>
            <p:cNvPr id="32" name="object 32"/>
            <p:cNvPicPr/>
            <p:nvPr/>
          </p:nvPicPr>
          <p:blipFill>
            <a:blip r:embed="rId13" cstate="print"/>
            <a:stretch>
              <a:fillRect/>
            </a:stretch>
          </p:blipFill>
          <p:spPr>
            <a:xfrm>
              <a:off x="4177283" y="3458718"/>
              <a:ext cx="134874" cy="134873"/>
            </a:xfrm>
            <a:prstGeom prst="rect">
              <a:avLst/>
            </a:prstGeom>
          </p:spPr>
        </p:pic>
        <p:pic>
          <p:nvPicPr>
            <p:cNvPr id="33" name="object 33"/>
            <p:cNvPicPr/>
            <p:nvPr/>
          </p:nvPicPr>
          <p:blipFill>
            <a:blip r:embed="rId14" cstate="print"/>
            <a:stretch>
              <a:fillRect/>
            </a:stretch>
          </p:blipFill>
          <p:spPr>
            <a:xfrm>
              <a:off x="4168901" y="3450064"/>
              <a:ext cx="152400" cy="151009"/>
            </a:xfrm>
            <a:prstGeom prst="rect">
              <a:avLst/>
            </a:prstGeom>
          </p:spPr>
        </p:pic>
        <p:pic>
          <p:nvPicPr>
            <p:cNvPr id="34" name="object 34"/>
            <p:cNvPicPr/>
            <p:nvPr/>
          </p:nvPicPr>
          <p:blipFill>
            <a:blip r:embed="rId15" cstate="print"/>
            <a:stretch>
              <a:fillRect/>
            </a:stretch>
          </p:blipFill>
          <p:spPr>
            <a:xfrm>
              <a:off x="4988051" y="3458718"/>
              <a:ext cx="134874" cy="134873"/>
            </a:xfrm>
            <a:prstGeom prst="rect">
              <a:avLst/>
            </a:prstGeom>
          </p:spPr>
        </p:pic>
        <p:pic>
          <p:nvPicPr>
            <p:cNvPr id="35" name="object 35"/>
            <p:cNvPicPr/>
            <p:nvPr/>
          </p:nvPicPr>
          <p:blipFill>
            <a:blip r:embed="rId16" cstate="print"/>
            <a:stretch>
              <a:fillRect/>
            </a:stretch>
          </p:blipFill>
          <p:spPr>
            <a:xfrm>
              <a:off x="4979669" y="3452302"/>
              <a:ext cx="152400" cy="148814"/>
            </a:xfrm>
            <a:prstGeom prst="rect">
              <a:avLst/>
            </a:prstGeom>
          </p:spPr>
        </p:pic>
        <p:pic>
          <p:nvPicPr>
            <p:cNvPr id="36" name="object 36"/>
            <p:cNvPicPr/>
            <p:nvPr/>
          </p:nvPicPr>
          <p:blipFill>
            <a:blip r:embed="rId3" cstate="print"/>
            <a:stretch>
              <a:fillRect/>
            </a:stretch>
          </p:blipFill>
          <p:spPr>
            <a:xfrm>
              <a:off x="7420355" y="5887211"/>
              <a:ext cx="134874" cy="134874"/>
            </a:xfrm>
            <a:prstGeom prst="rect">
              <a:avLst/>
            </a:prstGeom>
          </p:spPr>
        </p:pic>
        <p:pic>
          <p:nvPicPr>
            <p:cNvPr id="37" name="object 37"/>
            <p:cNvPicPr/>
            <p:nvPr/>
          </p:nvPicPr>
          <p:blipFill>
            <a:blip r:embed="rId17" cstate="print"/>
            <a:stretch>
              <a:fillRect/>
            </a:stretch>
          </p:blipFill>
          <p:spPr>
            <a:xfrm>
              <a:off x="7411211" y="5880591"/>
              <a:ext cx="152400" cy="148976"/>
            </a:xfrm>
            <a:prstGeom prst="rect">
              <a:avLst/>
            </a:prstGeom>
          </p:spPr>
        </p:pic>
        <p:pic>
          <p:nvPicPr>
            <p:cNvPr id="38" name="object 38"/>
            <p:cNvPicPr/>
            <p:nvPr/>
          </p:nvPicPr>
          <p:blipFill>
            <a:blip r:embed="rId13" cstate="print"/>
            <a:stretch>
              <a:fillRect/>
            </a:stretch>
          </p:blipFill>
          <p:spPr>
            <a:xfrm>
              <a:off x="7420355" y="5059680"/>
              <a:ext cx="134874" cy="134874"/>
            </a:xfrm>
            <a:prstGeom prst="rect">
              <a:avLst/>
            </a:prstGeom>
          </p:spPr>
        </p:pic>
        <p:pic>
          <p:nvPicPr>
            <p:cNvPr id="39" name="object 39"/>
            <p:cNvPicPr/>
            <p:nvPr/>
          </p:nvPicPr>
          <p:blipFill>
            <a:blip r:embed="rId18" cstate="print"/>
            <a:stretch>
              <a:fillRect/>
            </a:stretch>
          </p:blipFill>
          <p:spPr>
            <a:xfrm>
              <a:off x="7411211" y="5053568"/>
              <a:ext cx="152400" cy="148986"/>
            </a:xfrm>
            <a:prstGeom prst="rect">
              <a:avLst/>
            </a:prstGeom>
          </p:spPr>
        </p:pic>
        <p:pic>
          <p:nvPicPr>
            <p:cNvPr id="40" name="object 40"/>
            <p:cNvPicPr/>
            <p:nvPr/>
          </p:nvPicPr>
          <p:blipFill>
            <a:blip r:embed="rId3" cstate="print"/>
            <a:stretch>
              <a:fillRect/>
            </a:stretch>
          </p:blipFill>
          <p:spPr>
            <a:xfrm>
              <a:off x="7420355" y="4267962"/>
              <a:ext cx="134874" cy="134874"/>
            </a:xfrm>
            <a:prstGeom prst="rect">
              <a:avLst/>
            </a:prstGeom>
          </p:spPr>
        </p:pic>
        <p:pic>
          <p:nvPicPr>
            <p:cNvPr id="41" name="object 41"/>
            <p:cNvPicPr/>
            <p:nvPr/>
          </p:nvPicPr>
          <p:blipFill>
            <a:blip r:embed="rId19" cstate="print"/>
            <a:stretch>
              <a:fillRect/>
            </a:stretch>
          </p:blipFill>
          <p:spPr>
            <a:xfrm>
              <a:off x="7411211" y="4261760"/>
              <a:ext cx="152400" cy="148771"/>
            </a:xfrm>
            <a:prstGeom prst="rect">
              <a:avLst/>
            </a:prstGeom>
          </p:spPr>
        </p:pic>
        <p:pic>
          <p:nvPicPr>
            <p:cNvPr id="42" name="object 42"/>
            <p:cNvPicPr/>
            <p:nvPr/>
          </p:nvPicPr>
          <p:blipFill>
            <a:blip r:embed="rId13" cstate="print"/>
            <a:stretch>
              <a:fillRect/>
            </a:stretch>
          </p:blipFill>
          <p:spPr>
            <a:xfrm>
              <a:off x="7420355" y="3458718"/>
              <a:ext cx="134874" cy="134873"/>
            </a:xfrm>
            <a:prstGeom prst="rect">
              <a:avLst/>
            </a:prstGeom>
          </p:spPr>
        </p:pic>
        <p:pic>
          <p:nvPicPr>
            <p:cNvPr id="43" name="object 43"/>
            <p:cNvPicPr/>
            <p:nvPr/>
          </p:nvPicPr>
          <p:blipFill>
            <a:blip r:embed="rId20" cstate="print"/>
            <a:stretch>
              <a:fillRect/>
            </a:stretch>
          </p:blipFill>
          <p:spPr>
            <a:xfrm>
              <a:off x="7411211" y="3450031"/>
              <a:ext cx="152400" cy="151033"/>
            </a:xfrm>
            <a:prstGeom prst="rect">
              <a:avLst/>
            </a:prstGeom>
          </p:spPr>
        </p:pic>
        <p:pic>
          <p:nvPicPr>
            <p:cNvPr id="44" name="object 44"/>
            <p:cNvPicPr/>
            <p:nvPr/>
          </p:nvPicPr>
          <p:blipFill>
            <a:blip r:embed="rId3" cstate="print"/>
            <a:stretch>
              <a:fillRect/>
            </a:stretch>
          </p:blipFill>
          <p:spPr>
            <a:xfrm>
              <a:off x="6609587" y="3462528"/>
              <a:ext cx="134874" cy="134873"/>
            </a:xfrm>
            <a:prstGeom prst="rect">
              <a:avLst/>
            </a:prstGeom>
          </p:spPr>
        </p:pic>
        <p:pic>
          <p:nvPicPr>
            <p:cNvPr id="45" name="object 45"/>
            <p:cNvPicPr/>
            <p:nvPr/>
          </p:nvPicPr>
          <p:blipFill>
            <a:blip r:embed="rId21" cstate="print"/>
            <a:stretch>
              <a:fillRect/>
            </a:stretch>
          </p:blipFill>
          <p:spPr>
            <a:xfrm>
              <a:off x="6600444" y="3456321"/>
              <a:ext cx="153161" cy="148948"/>
            </a:xfrm>
            <a:prstGeom prst="rect">
              <a:avLst/>
            </a:prstGeom>
          </p:spPr>
        </p:pic>
        <p:pic>
          <p:nvPicPr>
            <p:cNvPr id="46" name="object 46"/>
            <p:cNvPicPr/>
            <p:nvPr/>
          </p:nvPicPr>
          <p:blipFill>
            <a:blip r:embed="rId3" cstate="print"/>
            <a:stretch>
              <a:fillRect/>
            </a:stretch>
          </p:blipFill>
          <p:spPr>
            <a:xfrm>
              <a:off x="6609587" y="5887211"/>
              <a:ext cx="134874" cy="134874"/>
            </a:xfrm>
            <a:prstGeom prst="rect">
              <a:avLst/>
            </a:prstGeom>
          </p:spPr>
        </p:pic>
        <p:pic>
          <p:nvPicPr>
            <p:cNvPr id="47" name="object 47"/>
            <p:cNvPicPr/>
            <p:nvPr/>
          </p:nvPicPr>
          <p:blipFill>
            <a:blip r:embed="rId22" cstate="print"/>
            <a:stretch>
              <a:fillRect/>
            </a:stretch>
          </p:blipFill>
          <p:spPr>
            <a:xfrm>
              <a:off x="6600444" y="5880608"/>
              <a:ext cx="153161" cy="148997"/>
            </a:xfrm>
            <a:prstGeom prst="rect">
              <a:avLst/>
            </a:prstGeom>
          </p:spPr>
        </p:pic>
        <p:pic>
          <p:nvPicPr>
            <p:cNvPr id="48" name="object 48"/>
            <p:cNvPicPr/>
            <p:nvPr/>
          </p:nvPicPr>
          <p:blipFill>
            <a:blip r:embed="rId6" cstate="print"/>
            <a:stretch>
              <a:fillRect/>
            </a:stretch>
          </p:blipFill>
          <p:spPr>
            <a:xfrm>
              <a:off x="5802629" y="5887211"/>
              <a:ext cx="134874" cy="134874"/>
            </a:xfrm>
            <a:prstGeom prst="rect">
              <a:avLst/>
            </a:prstGeom>
          </p:spPr>
        </p:pic>
        <p:pic>
          <p:nvPicPr>
            <p:cNvPr id="49" name="object 49"/>
            <p:cNvPicPr/>
            <p:nvPr/>
          </p:nvPicPr>
          <p:blipFill>
            <a:blip r:embed="rId23" cstate="print"/>
            <a:stretch>
              <a:fillRect/>
            </a:stretch>
          </p:blipFill>
          <p:spPr>
            <a:xfrm>
              <a:off x="5794247" y="5880771"/>
              <a:ext cx="152400" cy="148835"/>
            </a:xfrm>
            <a:prstGeom prst="rect">
              <a:avLst/>
            </a:prstGeom>
          </p:spPr>
        </p:pic>
        <p:pic>
          <p:nvPicPr>
            <p:cNvPr id="50" name="object 50"/>
            <p:cNvPicPr/>
            <p:nvPr/>
          </p:nvPicPr>
          <p:blipFill>
            <a:blip r:embed="rId6" cstate="print"/>
            <a:stretch>
              <a:fillRect/>
            </a:stretch>
          </p:blipFill>
          <p:spPr>
            <a:xfrm>
              <a:off x="4988051" y="5887211"/>
              <a:ext cx="134874" cy="134874"/>
            </a:xfrm>
            <a:prstGeom prst="rect">
              <a:avLst/>
            </a:prstGeom>
          </p:spPr>
        </p:pic>
        <p:pic>
          <p:nvPicPr>
            <p:cNvPr id="51" name="object 51"/>
            <p:cNvPicPr/>
            <p:nvPr/>
          </p:nvPicPr>
          <p:blipFill>
            <a:blip r:embed="rId24" cstate="print"/>
            <a:stretch>
              <a:fillRect/>
            </a:stretch>
          </p:blipFill>
          <p:spPr>
            <a:xfrm>
              <a:off x="4979669" y="5880670"/>
              <a:ext cx="152400" cy="149040"/>
            </a:xfrm>
            <a:prstGeom prst="rect">
              <a:avLst/>
            </a:prstGeom>
          </p:spPr>
        </p:pic>
        <p:pic>
          <p:nvPicPr>
            <p:cNvPr id="52" name="object 52"/>
            <p:cNvPicPr/>
            <p:nvPr/>
          </p:nvPicPr>
          <p:blipFill>
            <a:blip r:embed="rId3" cstate="print"/>
            <a:stretch>
              <a:fillRect/>
            </a:stretch>
          </p:blipFill>
          <p:spPr>
            <a:xfrm>
              <a:off x="4184141" y="5887211"/>
              <a:ext cx="134874" cy="134874"/>
            </a:xfrm>
            <a:prstGeom prst="rect">
              <a:avLst/>
            </a:prstGeom>
          </p:spPr>
        </p:pic>
        <p:pic>
          <p:nvPicPr>
            <p:cNvPr id="53" name="object 53"/>
            <p:cNvPicPr/>
            <p:nvPr/>
          </p:nvPicPr>
          <p:blipFill>
            <a:blip r:embed="rId25" cstate="print"/>
            <a:stretch>
              <a:fillRect/>
            </a:stretch>
          </p:blipFill>
          <p:spPr>
            <a:xfrm>
              <a:off x="4175759" y="5880664"/>
              <a:ext cx="152400" cy="149045"/>
            </a:xfrm>
            <a:prstGeom prst="rect">
              <a:avLst/>
            </a:prstGeom>
          </p:spPr>
        </p:pic>
        <p:sp>
          <p:nvSpPr>
            <p:cNvPr id="54" name="object 54"/>
            <p:cNvSpPr/>
            <p:nvPr/>
          </p:nvSpPr>
          <p:spPr>
            <a:xfrm>
              <a:off x="3989069" y="5127498"/>
              <a:ext cx="106680" cy="828040"/>
            </a:xfrm>
            <a:custGeom>
              <a:avLst/>
              <a:gdLst/>
              <a:ahLst/>
              <a:cxnLst/>
              <a:rect l="l" t="t" r="r" b="b"/>
              <a:pathLst>
                <a:path w="106679" h="828039">
                  <a:moveTo>
                    <a:pt x="106679" y="91439"/>
                  </a:moveTo>
                  <a:lnTo>
                    <a:pt x="103631" y="85343"/>
                  </a:lnTo>
                  <a:lnTo>
                    <a:pt x="53339" y="0"/>
                  </a:lnTo>
                  <a:lnTo>
                    <a:pt x="3047" y="85343"/>
                  </a:lnTo>
                  <a:lnTo>
                    <a:pt x="0" y="91439"/>
                  </a:lnTo>
                  <a:lnTo>
                    <a:pt x="1524" y="98297"/>
                  </a:lnTo>
                  <a:lnTo>
                    <a:pt x="6857" y="101345"/>
                  </a:lnTo>
                  <a:lnTo>
                    <a:pt x="12953" y="104393"/>
                  </a:lnTo>
                  <a:lnTo>
                    <a:pt x="19812" y="102869"/>
                  </a:lnTo>
                  <a:lnTo>
                    <a:pt x="22859" y="97535"/>
                  </a:lnTo>
                  <a:lnTo>
                    <a:pt x="41909" y="64827"/>
                  </a:lnTo>
                  <a:lnTo>
                    <a:pt x="41909" y="22859"/>
                  </a:lnTo>
                  <a:lnTo>
                    <a:pt x="64769" y="22859"/>
                  </a:lnTo>
                  <a:lnTo>
                    <a:pt x="64769" y="64827"/>
                  </a:lnTo>
                  <a:lnTo>
                    <a:pt x="83819" y="97535"/>
                  </a:lnTo>
                  <a:lnTo>
                    <a:pt x="86867" y="102869"/>
                  </a:lnTo>
                  <a:lnTo>
                    <a:pt x="93725" y="104393"/>
                  </a:lnTo>
                  <a:lnTo>
                    <a:pt x="104393" y="98297"/>
                  </a:lnTo>
                  <a:lnTo>
                    <a:pt x="106679" y="91439"/>
                  </a:lnTo>
                  <a:close/>
                </a:path>
                <a:path w="106679" h="828039">
                  <a:moveTo>
                    <a:pt x="53339" y="782329"/>
                  </a:moveTo>
                  <a:lnTo>
                    <a:pt x="22860" y="729995"/>
                  </a:lnTo>
                  <a:lnTo>
                    <a:pt x="19812" y="724661"/>
                  </a:lnTo>
                  <a:lnTo>
                    <a:pt x="12954" y="723137"/>
                  </a:lnTo>
                  <a:lnTo>
                    <a:pt x="6858" y="726185"/>
                  </a:lnTo>
                  <a:lnTo>
                    <a:pt x="1524" y="729233"/>
                  </a:lnTo>
                  <a:lnTo>
                    <a:pt x="0" y="736091"/>
                  </a:lnTo>
                  <a:lnTo>
                    <a:pt x="3048" y="742187"/>
                  </a:lnTo>
                  <a:lnTo>
                    <a:pt x="41910" y="808135"/>
                  </a:lnTo>
                  <a:lnTo>
                    <a:pt x="41910" y="804671"/>
                  </a:lnTo>
                  <a:lnTo>
                    <a:pt x="43434" y="804671"/>
                  </a:lnTo>
                  <a:lnTo>
                    <a:pt x="43434" y="799337"/>
                  </a:lnTo>
                  <a:lnTo>
                    <a:pt x="53339" y="782329"/>
                  </a:lnTo>
                  <a:close/>
                </a:path>
                <a:path w="106679" h="828039">
                  <a:moveTo>
                    <a:pt x="64769" y="64827"/>
                  </a:moveTo>
                  <a:lnTo>
                    <a:pt x="64769" y="22859"/>
                  </a:lnTo>
                  <a:lnTo>
                    <a:pt x="41909" y="22859"/>
                  </a:lnTo>
                  <a:lnTo>
                    <a:pt x="41909" y="64827"/>
                  </a:lnTo>
                  <a:lnTo>
                    <a:pt x="43433" y="62210"/>
                  </a:lnTo>
                  <a:lnTo>
                    <a:pt x="43433" y="28193"/>
                  </a:lnTo>
                  <a:lnTo>
                    <a:pt x="63245" y="28193"/>
                  </a:lnTo>
                  <a:lnTo>
                    <a:pt x="63245" y="62210"/>
                  </a:lnTo>
                  <a:lnTo>
                    <a:pt x="64769" y="64827"/>
                  </a:lnTo>
                  <a:close/>
                </a:path>
                <a:path w="106679" h="828039">
                  <a:moveTo>
                    <a:pt x="64770" y="762704"/>
                  </a:moveTo>
                  <a:lnTo>
                    <a:pt x="64769" y="64827"/>
                  </a:lnTo>
                  <a:lnTo>
                    <a:pt x="53339" y="45202"/>
                  </a:lnTo>
                  <a:lnTo>
                    <a:pt x="41909" y="64827"/>
                  </a:lnTo>
                  <a:lnTo>
                    <a:pt x="41910" y="762704"/>
                  </a:lnTo>
                  <a:lnTo>
                    <a:pt x="53339" y="782329"/>
                  </a:lnTo>
                  <a:lnTo>
                    <a:pt x="64770" y="762704"/>
                  </a:lnTo>
                  <a:close/>
                </a:path>
                <a:path w="106679" h="828039">
                  <a:moveTo>
                    <a:pt x="64770" y="808135"/>
                  </a:moveTo>
                  <a:lnTo>
                    <a:pt x="64770" y="804671"/>
                  </a:lnTo>
                  <a:lnTo>
                    <a:pt x="41910" y="804671"/>
                  </a:lnTo>
                  <a:lnTo>
                    <a:pt x="41910" y="808135"/>
                  </a:lnTo>
                  <a:lnTo>
                    <a:pt x="53339" y="827531"/>
                  </a:lnTo>
                  <a:lnTo>
                    <a:pt x="64770" y="808135"/>
                  </a:lnTo>
                  <a:close/>
                </a:path>
                <a:path w="106679" h="828039">
                  <a:moveTo>
                    <a:pt x="63245" y="28193"/>
                  </a:moveTo>
                  <a:lnTo>
                    <a:pt x="43433" y="28193"/>
                  </a:lnTo>
                  <a:lnTo>
                    <a:pt x="53339" y="45202"/>
                  </a:lnTo>
                  <a:lnTo>
                    <a:pt x="63245" y="28193"/>
                  </a:lnTo>
                  <a:close/>
                </a:path>
                <a:path w="106679" h="828039">
                  <a:moveTo>
                    <a:pt x="53339" y="45202"/>
                  </a:moveTo>
                  <a:lnTo>
                    <a:pt x="43433" y="28193"/>
                  </a:lnTo>
                  <a:lnTo>
                    <a:pt x="43433" y="62210"/>
                  </a:lnTo>
                  <a:lnTo>
                    <a:pt x="53339" y="45202"/>
                  </a:lnTo>
                  <a:close/>
                </a:path>
                <a:path w="106679" h="828039">
                  <a:moveTo>
                    <a:pt x="63246" y="799337"/>
                  </a:moveTo>
                  <a:lnTo>
                    <a:pt x="53339" y="782329"/>
                  </a:lnTo>
                  <a:lnTo>
                    <a:pt x="43434" y="799337"/>
                  </a:lnTo>
                  <a:lnTo>
                    <a:pt x="63246" y="799337"/>
                  </a:lnTo>
                  <a:close/>
                </a:path>
                <a:path w="106679" h="828039">
                  <a:moveTo>
                    <a:pt x="63246" y="804671"/>
                  </a:moveTo>
                  <a:lnTo>
                    <a:pt x="63246" y="799337"/>
                  </a:lnTo>
                  <a:lnTo>
                    <a:pt x="43434" y="799337"/>
                  </a:lnTo>
                  <a:lnTo>
                    <a:pt x="43434" y="804671"/>
                  </a:lnTo>
                  <a:lnTo>
                    <a:pt x="63246" y="804671"/>
                  </a:lnTo>
                  <a:close/>
                </a:path>
                <a:path w="106679" h="828039">
                  <a:moveTo>
                    <a:pt x="63245" y="62210"/>
                  </a:moveTo>
                  <a:lnTo>
                    <a:pt x="63245" y="28193"/>
                  </a:lnTo>
                  <a:lnTo>
                    <a:pt x="53339" y="45202"/>
                  </a:lnTo>
                  <a:lnTo>
                    <a:pt x="63245" y="62210"/>
                  </a:lnTo>
                  <a:close/>
                </a:path>
                <a:path w="106679" h="828039">
                  <a:moveTo>
                    <a:pt x="106680" y="736091"/>
                  </a:moveTo>
                  <a:lnTo>
                    <a:pt x="104394" y="729233"/>
                  </a:lnTo>
                  <a:lnTo>
                    <a:pt x="93726" y="723137"/>
                  </a:lnTo>
                  <a:lnTo>
                    <a:pt x="86868" y="724661"/>
                  </a:lnTo>
                  <a:lnTo>
                    <a:pt x="83820" y="729995"/>
                  </a:lnTo>
                  <a:lnTo>
                    <a:pt x="53339" y="782329"/>
                  </a:lnTo>
                  <a:lnTo>
                    <a:pt x="63246" y="799337"/>
                  </a:lnTo>
                  <a:lnTo>
                    <a:pt x="63246" y="804671"/>
                  </a:lnTo>
                  <a:lnTo>
                    <a:pt x="64770" y="804671"/>
                  </a:lnTo>
                  <a:lnTo>
                    <a:pt x="64770" y="808135"/>
                  </a:lnTo>
                  <a:lnTo>
                    <a:pt x="103632" y="742187"/>
                  </a:lnTo>
                  <a:lnTo>
                    <a:pt x="106680" y="736091"/>
                  </a:lnTo>
                  <a:close/>
                </a:path>
              </a:pathLst>
            </a:custGeom>
            <a:solidFill>
              <a:srgbClr val="632523"/>
            </a:solidFill>
          </p:spPr>
          <p:txBody>
            <a:bodyPr wrap="square" lIns="0" tIns="0" rIns="0" bIns="0" rtlCol="0"/>
            <a:lstStyle/>
            <a:p>
              <a:endParaRPr/>
            </a:p>
          </p:txBody>
        </p:sp>
      </p:grpSp>
      <p:sp>
        <p:nvSpPr>
          <p:cNvPr id="55" name="object 55"/>
          <p:cNvSpPr txBox="1"/>
          <p:nvPr/>
        </p:nvSpPr>
        <p:spPr>
          <a:xfrm>
            <a:off x="5432552" y="2531535"/>
            <a:ext cx="1191260" cy="396262"/>
          </a:xfrm>
          <a:prstGeom prst="rect">
            <a:avLst/>
          </a:prstGeom>
        </p:spPr>
        <p:txBody>
          <a:bodyPr vert="horz" wrap="square" lIns="0" tIns="11430" rIns="0" bIns="0" rtlCol="0">
            <a:spAutoFit/>
          </a:bodyPr>
          <a:lstStyle/>
          <a:p>
            <a:pPr marL="12700">
              <a:spcBef>
                <a:spcPts val="90"/>
              </a:spcBef>
            </a:pPr>
            <a:r>
              <a:rPr sz="1250" b="1" dirty="0">
                <a:latin typeface="Liberation Sans Narrow"/>
                <a:cs typeface="Liberation Sans Narrow"/>
              </a:rPr>
              <a:t>Incident</a:t>
            </a:r>
            <a:r>
              <a:rPr sz="1250" b="1" spc="200" dirty="0">
                <a:latin typeface="Liberation Sans Narrow"/>
                <a:cs typeface="Liberation Sans Narrow"/>
              </a:rPr>
              <a:t> </a:t>
            </a:r>
            <a:r>
              <a:rPr sz="1250" b="1" spc="-10" dirty="0">
                <a:latin typeface="Liberation Sans Narrow"/>
                <a:cs typeface="Liberation Sans Narrow"/>
              </a:rPr>
              <a:t>radiation</a:t>
            </a:r>
            <a:endParaRPr sz="1250">
              <a:latin typeface="Liberation Sans Narrow"/>
              <a:cs typeface="Liberation Sans Narrow"/>
            </a:endParaRPr>
          </a:p>
        </p:txBody>
      </p:sp>
      <p:sp>
        <p:nvSpPr>
          <p:cNvPr id="56" name="object 56"/>
          <p:cNvSpPr txBox="1"/>
          <p:nvPr/>
        </p:nvSpPr>
        <p:spPr>
          <a:xfrm>
            <a:off x="8163337" y="2531535"/>
            <a:ext cx="1408430" cy="396262"/>
          </a:xfrm>
          <a:prstGeom prst="rect">
            <a:avLst/>
          </a:prstGeom>
        </p:spPr>
        <p:txBody>
          <a:bodyPr vert="horz" wrap="square" lIns="0" tIns="11430" rIns="0" bIns="0" rtlCol="0">
            <a:spAutoFit/>
          </a:bodyPr>
          <a:lstStyle/>
          <a:p>
            <a:pPr marL="12700">
              <a:spcBef>
                <a:spcPts val="90"/>
              </a:spcBef>
            </a:pPr>
            <a:r>
              <a:rPr sz="1250" b="1" dirty="0">
                <a:latin typeface="Liberation Sans Narrow"/>
                <a:cs typeface="Liberation Sans Narrow"/>
              </a:rPr>
              <a:t>“Reflected”</a:t>
            </a:r>
            <a:r>
              <a:rPr sz="1250" b="1" spc="180" dirty="0">
                <a:latin typeface="Liberation Sans Narrow"/>
                <a:cs typeface="Liberation Sans Narrow"/>
              </a:rPr>
              <a:t> </a:t>
            </a:r>
            <a:r>
              <a:rPr sz="1250" b="1" spc="-10" dirty="0">
                <a:latin typeface="Liberation Sans Narrow"/>
                <a:cs typeface="Liberation Sans Narrow"/>
              </a:rPr>
              <a:t>radiation</a:t>
            </a:r>
            <a:endParaRPr sz="1250">
              <a:latin typeface="Liberation Sans Narrow"/>
              <a:cs typeface="Liberation Sans Narrow"/>
            </a:endParaRPr>
          </a:p>
        </p:txBody>
      </p:sp>
      <p:sp>
        <p:nvSpPr>
          <p:cNvPr id="57" name="object 57"/>
          <p:cNvSpPr txBox="1"/>
          <p:nvPr/>
        </p:nvSpPr>
        <p:spPr>
          <a:xfrm>
            <a:off x="5387595" y="5421801"/>
            <a:ext cx="110489" cy="203902"/>
          </a:xfrm>
          <a:prstGeom prst="rect">
            <a:avLst/>
          </a:prstGeom>
        </p:spPr>
        <p:txBody>
          <a:bodyPr vert="horz" wrap="square" lIns="0" tIns="11430" rIns="0" bIns="0" rtlCol="0">
            <a:spAutoFit/>
          </a:bodyPr>
          <a:lstStyle/>
          <a:p>
            <a:pPr marL="12700">
              <a:spcBef>
                <a:spcPts val="90"/>
              </a:spcBef>
            </a:pPr>
            <a:r>
              <a:rPr sz="1250" b="1" spc="-50" dirty="0">
                <a:latin typeface="Liberation Sans Narrow"/>
                <a:cs typeface="Liberation Sans Narrow"/>
              </a:rPr>
              <a:t>d</a:t>
            </a:r>
            <a:endParaRPr sz="1250">
              <a:latin typeface="Liberation Sans Narrow"/>
              <a:cs typeface="Liberation Sans Narrow"/>
            </a:endParaRPr>
          </a:p>
        </p:txBody>
      </p:sp>
      <p:sp>
        <p:nvSpPr>
          <p:cNvPr id="58" name="object 58"/>
          <p:cNvSpPr txBox="1"/>
          <p:nvPr/>
        </p:nvSpPr>
        <p:spPr>
          <a:xfrm>
            <a:off x="8165087" y="6170846"/>
            <a:ext cx="1442085" cy="396262"/>
          </a:xfrm>
          <a:prstGeom prst="rect">
            <a:avLst/>
          </a:prstGeom>
        </p:spPr>
        <p:txBody>
          <a:bodyPr vert="horz" wrap="square" lIns="0" tIns="11430" rIns="0" bIns="0" rtlCol="0">
            <a:spAutoFit/>
          </a:bodyPr>
          <a:lstStyle/>
          <a:p>
            <a:pPr marL="12700">
              <a:spcBef>
                <a:spcPts val="90"/>
              </a:spcBef>
            </a:pPr>
            <a:r>
              <a:rPr sz="1250" b="1" spc="10" dirty="0">
                <a:latin typeface="Liberation Sans Narrow"/>
                <a:cs typeface="Liberation Sans Narrow"/>
              </a:rPr>
              <a:t>Transmitted</a:t>
            </a:r>
            <a:r>
              <a:rPr sz="1250" b="1" spc="110" dirty="0">
                <a:latin typeface="Liberation Sans Narrow"/>
                <a:cs typeface="Liberation Sans Narrow"/>
              </a:rPr>
              <a:t> </a:t>
            </a:r>
            <a:r>
              <a:rPr sz="1250" b="1" spc="-10" dirty="0">
                <a:latin typeface="Liberation Sans Narrow"/>
                <a:cs typeface="Liberation Sans Narrow"/>
              </a:rPr>
              <a:t>radiation</a:t>
            </a:r>
            <a:endParaRPr sz="1250">
              <a:latin typeface="Liberation Sans Narrow"/>
              <a:cs typeface="Liberation Sans Narrow"/>
            </a:endParaRPr>
          </a:p>
        </p:txBody>
      </p:sp>
      <p:sp>
        <p:nvSpPr>
          <p:cNvPr id="59" name="object 59"/>
          <p:cNvSpPr txBox="1"/>
          <p:nvPr/>
        </p:nvSpPr>
        <p:spPr>
          <a:xfrm>
            <a:off x="7679690" y="4105074"/>
            <a:ext cx="107950" cy="203902"/>
          </a:xfrm>
          <a:prstGeom prst="rect">
            <a:avLst/>
          </a:prstGeom>
        </p:spPr>
        <p:txBody>
          <a:bodyPr vert="horz" wrap="square" lIns="0" tIns="11430" rIns="0" bIns="0" rtlCol="0">
            <a:spAutoFit/>
          </a:bodyPr>
          <a:lstStyle/>
          <a:p>
            <a:pPr marL="12700">
              <a:spcBef>
                <a:spcPts val="90"/>
              </a:spcBef>
            </a:pPr>
            <a:r>
              <a:rPr sz="1250" b="1" spc="-75" dirty="0">
                <a:latin typeface="DejaVu Sans Condensed"/>
                <a:cs typeface="DejaVu Sans Condensed"/>
              </a:rPr>
              <a:t>θ</a:t>
            </a:r>
            <a:endParaRPr sz="1250">
              <a:latin typeface="DejaVu Sans Condensed"/>
              <a:cs typeface="DejaVu Sans Condensed"/>
            </a:endParaRPr>
          </a:p>
        </p:txBody>
      </p:sp>
      <p:grpSp>
        <p:nvGrpSpPr>
          <p:cNvPr id="60" name="object 60"/>
          <p:cNvGrpSpPr/>
          <p:nvPr/>
        </p:nvGrpSpPr>
        <p:grpSpPr>
          <a:xfrm>
            <a:off x="5385054" y="3594353"/>
            <a:ext cx="662305" cy="635000"/>
            <a:chOff x="3861053" y="3594353"/>
            <a:chExt cx="662305" cy="635000"/>
          </a:xfrm>
        </p:grpSpPr>
        <p:sp>
          <p:nvSpPr>
            <p:cNvPr id="61" name="object 61"/>
            <p:cNvSpPr/>
            <p:nvPr/>
          </p:nvSpPr>
          <p:spPr>
            <a:xfrm>
              <a:off x="3873954" y="3594353"/>
              <a:ext cx="649605" cy="581025"/>
            </a:xfrm>
            <a:custGeom>
              <a:avLst/>
              <a:gdLst/>
              <a:ahLst/>
              <a:cxnLst/>
              <a:rect l="l" t="t" r="r" b="b"/>
              <a:pathLst>
                <a:path w="649604" h="581025">
                  <a:moveTo>
                    <a:pt x="69395" y="4572"/>
                  </a:moveTo>
                  <a:lnTo>
                    <a:pt x="47297" y="0"/>
                  </a:lnTo>
                  <a:lnTo>
                    <a:pt x="33581" y="60198"/>
                  </a:lnTo>
                  <a:lnTo>
                    <a:pt x="32819" y="65532"/>
                  </a:lnTo>
                  <a:lnTo>
                    <a:pt x="54155" y="70104"/>
                  </a:lnTo>
                  <a:lnTo>
                    <a:pt x="55679" y="64770"/>
                  </a:lnTo>
                  <a:lnTo>
                    <a:pt x="69395" y="4572"/>
                  </a:lnTo>
                  <a:close/>
                </a:path>
                <a:path w="649604" h="581025">
                  <a:moveTo>
                    <a:pt x="49583" y="94488"/>
                  </a:moveTo>
                  <a:lnTo>
                    <a:pt x="49583" y="92202"/>
                  </a:lnTo>
                  <a:lnTo>
                    <a:pt x="27485" y="87630"/>
                  </a:lnTo>
                  <a:lnTo>
                    <a:pt x="27485" y="89916"/>
                  </a:lnTo>
                  <a:lnTo>
                    <a:pt x="21389" y="118872"/>
                  </a:lnTo>
                  <a:lnTo>
                    <a:pt x="16055" y="147066"/>
                  </a:lnTo>
                  <a:lnTo>
                    <a:pt x="14531" y="153924"/>
                  </a:lnTo>
                  <a:lnTo>
                    <a:pt x="36629" y="157734"/>
                  </a:lnTo>
                  <a:lnTo>
                    <a:pt x="38153" y="151638"/>
                  </a:lnTo>
                  <a:lnTo>
                    <a:pt x="43487" y="123444"/>
                  </a:lnTo>
                  <a:lnTo>
                    <a:pt x="49583" y="94488"/>
                  </a:lnTo>
                  <a:close/>
                </a:path>
                <a:path w="649604" h="581025">
                  <a:moveTo>
                    <a:pt x="32819" y="179832"/>
                  </a:moveTo>
                  <a:lnTo>
                    <a:pt x="10721" y="176784"/>
                  </a:lnTo>
                  <a:lnTo>
                    <a:pt x="8435" y="188214"/>
                  </a:lnTo>
                  <a:lnTo>
                    <a:pt x="6911" y="201930"/>
                  </a:lnTo>
                  <a:lnTo>
                    <a:pt x="4625" y="214884"/>
                  </a:lnTo>
                  <a:lnTo>
                    <a:pt x="3101" y="227076"/>
                  </a:lnTo>
                  <a:lnTo>
                    <a:pt x="2339" y="239268"/>
                  </a:lnTo>
                  <a:lnTo>
                    <a:pt x="1577" y="243840"/>
                  </a:lnTo>
                  <a:lnTo>
                    <a:pt x="23675" y="246126"/>
                  </a:lnTo>
                  <a:lnTo>
                    <a:pt x="24437" y="241554"/>
                  </a:lnTo>
                  <a:lnTo>
                    <a:pt x="27485" y="217932"/>
                  </a:lnTo>
                  <a:lnTo>
                    <a:pt x="30533" y="192024"/>
                  </a:lnTo>
                  <a:lnTo>
                    <a:pt x="32819" y="179832"/>
                  </a:lnTo>
                  <a:close/>
                </a:path>
                <a:path w="649604" h="581025">
                  <a:moveTo>
                    <a:pt x="22151" y="274320"/>
                  </a:moveTo>
                  <a:lnTo>
                    <a:pt x="22151" y="268224"/>
                  </a:lnTo>
                  <a:lnTo>
                    <a:pt x="53" y="267462"/>
                  </a:lnTo>
                  <a:lnTo>
                    <a:pt x="0" y="288085"/>
                  </a:lnTo>
                  <a:lnTo>
                    <a:pt x="577" y="301899"/>
                  </a:lnTo>
                  <a:lnTo>
                    <a:pt x="2035" y="315640"/>
                  </a:lnTo>
                  <a:lnTo>
                    <a:pt x="4625" y="329946"/>
                  </a:lnTo>
                  <a:lnTo>
                    <a:pt x="6911" y="337566"/>
                  </a:lnTo>
                  <a:lnTo>
                    <a:pt x="22094" y="333228"/>
                  </a:lnTo>
                  <a:lnTo>
                    <a:pt x="22094" y="287179"/>
                  </a:lnTo>
                  <a:lnTo>
                    <a:pt x="22151" y="274320"/>
                  </a:lnTo>
                  <a:close/>
                </a:path>
                <a:path w="649604" h="581025">
                  <a:moveTo>
                    <a:pt x="28247" y="331470"/>
                  </a:moveTo>
                  <a:lnTo>
                    <a:pt x="26723" y="325374"/>
                  </a:lnTo>
                  <a:lnTo>
                    <a:pt x="24066" y="312785"/>
                  </a:lnTo>
                  <a:lnTo>
                    <a:pt x="22627" y="300027"/>
                  </a:lnTo>
                  <a:lnTo>
                    <a:pt x="22094" y="287179"/>
                  </a:lnTo>
                  <a:lnTo>
                    <a:pt x="22094" y="333228"/>
                  </a:lnTo>
                  <a:lnTo>
                    <a:pt x="28247" y="331470"/>
                  </a:lnTo>
                  <a:close/>
                </a:path>
                <a:path w="649604" h="581025">
                  <a:moveTo>
                    <a:pt x="38915" y="373174"/>
                  </a:moveTo>
                  <a:lnTo>
                    <a:pt x="38915" y="348996"/>
                  </a:lnTo>
                  <a:lnTo>
                    <a:pt x="36629" y="346710"/>
                  </a:lnTo>
                  <a:lnTo>
                    <a:pt x="19865" y="361188"/>
                  </a:lnTo>
                  <a:lnTo>
                    <a:pt x="22151" y="363474"/>
                  </a:lnTo>
                  <a:lnTo>
                    <a:pt x="22151" y="364236"/>
                  </a:lnTo>
                  <a:lnTo>
                    <a:pt x="22913" y="364236"/>
                  </a:lnTo>
                  <a:lnTo>
                    <a:pt x="22913" y="364998"/>
                  </a:lnTo>
                  <a:lnTo>
                    <a:pt x="27485" y="368808"/>
                  </a:lnTo>
                  <a:lnTo>
                    <a:pt x="28247" y="368808"/>
                  </a:lnTo>
                  <a:lnTo>
                    <a:pt x="28247" y="369570"/>
                  </a:lnTo>
                  <a:lnTo>
                    <a:pt x="29009" y="369570"/>
                  </a:lnTo>
                  <a:lnTo>
                    <a:pt x="31295" y="371094"/>
                  </a:lnTo>
                  <a:lnTo>
                    <a:pt x="32057" y="371094"/>
                  </a:lnTo>
                  <a:lnTo>
                    <a:pt x="32819" y="371856"/>
                  </a:lnTo>
                  <a:lnTo>
                    <a:pt x="35867" y="372618"/>
                  </a:lnTo>
                  <a:lnTo>
                    <a:pt x="38915" y="373174"/>
                  </a:lnTo>
                  <a:close/>
                </a:path>
                <a:path w="649604" h="581025">
                  <a:moveTo>
                    <a:pt x="41963" y="351282"/>
                  </a:moveTo>
                  <a:lnTo>
                    <a:pt x="37391" y="347472"/>
                  </a:lnTo>
                  <a:lnTo>
                    <a:pt x="38915" y="348996"/>
                  </a:lnTo>
                  <a:lnTo>
                    <a:pt x="38915" y="373174"/>
                  </a:lnTo>
                  <a:lnTo>
                    <a:pt x="40439" y="373452"/>
                  </a:lnTo>
                  <a:lnTo>
                    <a:pt x="40439" y="350520"/>
                  </a:lnTo>
                  <a:lnTo>
                    <a:pt x="41963" y="351282"/>
                  </a:lnTo>
                  <a:close/>
                </a:path>
                <a:path w="649604" h="581025">
                  <a:moveTo>
                    <a:pt x="43487" y="374008"/>
                  </a:moveTo>
                  <a:lnTo>
                    <a:pt x="43487" y="352044"/>
                  </a:lnTo>
                  <a:lnTo>
                    <a:pt x="40439" y="350520"/>
                  </a:lnTo>
                  <a:lnTo>
                    <a:pt x="40439" y="373452"/>
                  </a:lnTo>
                  <a:lnTo>
                    <a:pt x="43487" y="374008"/>
                  </a:lnTo>
                  <a:close/>
                </a:path>
                <a:path w="649604" h="581025">
                  <a:moveTo>
                    <a:pt x="95303" y="361188"/>
                  </a:moveTo>
                  <a:lnTo>
                    <a:pt x="85397" y="340614"/>
                  </a:lnTo>
                  <a:lnTo>
                    <a:pt x="74729" y="345948"/>
                  </a:lnTo>
                  <a:lnTo>
                    <a:pt x="66347" y="348996"/>
                  </a:lnTo>
                  <a:lnTo>
                    <a:pt x="58727" y="351282"/>
                  </a:lnTo>
                  <a:lnTo>
                    <a:pt x="54917" y="352044"/>
                  </a:lnTo>
                  <a:lnTo>
                    <a:pt x="51869" y="352044"/>
                  </a:lnTo>
                  <a:lnTo>
                    <a:pt x="49583" y="352806"/>
                  </a:lnTo>
                  <a:lnTo>
                    <a:pt x="47297" y="352806"/>
                  </a:lnTo>
                  <a:lnTo>
                    <a:pt x="45773" y="352044"/>
                  </a:lnTo>
                  <a:lnTo>
                    <a:pt x="44249" y="352044"/>
                  </a:lnTo>
                  <a:lnTo>
                    <a:pt x="41963" y="351282"/>
                  </a:lnTo>
                  <a:lnTo>
                    <a:pt x="43487" y="352044"/>
                  </a:lnTo>
                  <a:lnTo>
                    <a:pt x="43487" y="374008"/>
                  </a:lnTo>
                  <a:lnTo>
                    <a:pt x="49067" y="375026"/>
                  </a:lnTo>
                  <a:lnTo>
                    <a:pt x="65418" y="372598"/>
                  </a:lnTo>
                  <a:lnTo>
                    <a:pt x="81282" y="367513"/>
                  </a:lnTo>
                  <a:lnTo>
                    <a:pt x="93017" y="361950"/>
                  </a:lnTo>
                  <a:lnTo>
                    <a:pt x="95303" y="361188"/>
                  </a:lnTo>
                  <a:close/>
                </a:path>
                <a:path w="649604" h="581025">
                  <a:moveTo>
                    <a:pt x="173789" y="313944"/>
                  </a:moveTo>
                  <a:lnTo>
                    <a:pt x="161597" y="294894"/>
                  </a:lnTo>
                  <a:lnTo>
                    <a:pt x="138737" y="310134"/>
                  </a:lnTo>
                  <a:lnTo>
                    <a:pt x="126545" y="317754"/>
                  </a:lnTo>
                  <a:lnTo>
                    <a:pt x="115115" y="324612"/>
                  </a:lnTo>
                  <a:lnTo>
                    <a:pt x="104447" y="330708"/>
                  </a:lnTo>
                  <a:lnTo>
                    <a:pt x="115877" y="349758"/>
                  </a:lnTo>
                  <a:lnTo>
                    <a:pt x="126545" y="344424"/>
                  </a:lnTo>
                  <a:lnTo>
                    <a:pt x="137975" y="336804"/>
                  </a:lnTo>
                  <a:lnTo>
                    <a:pt x="150167" y="329184"/>
                  </a:lnTo>
                  <a:lnTo>
                    <a:pt x="163121" y="320802"/>
                  </a:lnTo>
                  <a:lnTo>
                    <a:pt x="173789" y="313944"/>
                  </a:lnTo>
                  <a:close/>
                </a:path>
                <a:path w="649604" h="581025">
                  <a:moveTo>
                    <a:pt x="248465" y="263652"/>
                  </a:moveTo>
                  <a:lnTo>
                    <a:pt x="236273" y="244602"/>
                  </a:lnTo>
                  <a:lnTo>
                    <a:pt x="225605" y="252222"/>
                  </a:lnTo>
                  <a:lnTo>
                    <a:pt x="213413" y="259842"/>
                  </a:lnTo>
                  <a:lnTo>
                    <a:pt x="188267" y="277368"/>
                  </a:lnTo>
                  <a:lnTo>
                    <a:pt x="179885" y="282702"/>
                  </a:lnTo>
                  <a:lnTo>
                    <a:pt x="192839" y="300990"/>
                  </a:lnTo>
                  <a:lnTo>
                    <a:pt x="200459" y="295656"/>
                  </a:lnTo>
                  <a:lnTo>
                    <a:pt x="225605" y="278892"/>
                  </a:lnTo>
                  <a:lnTo>
                    <a:pt x="237797" y="270510"/>
                  </a:lnTo>
                  <a:lnTo>
                    <a:pt x="248465" y="263652"/>
                  </a:lnTo>
                  <a:close/>
                </a:path>
                <a:path w="649604" h="581025">
                  <a:moveTo>
                    <a:pt x="324665" y="222504"/>
                  </a:moveTo>
                  <a:lnTo>
                    <a:pt x="318569" y="201168"/>
                  </a:lnTo>
                  <a:lnTo>
                    <a:pt x="315521" y="201930"/>
                  </a:lnTo>
                  <a:lnTo>
                    <a:pt x="301291" y="207484"/>
                  </a:lnTo>
                  <a:lnTo>
                    <a:pt x="288075" y="213717"/>
                  </a:lnTo>
                  <a:lnTo>
                    <a:pt x="275246" y="220723"/>
                  </a:lnTo>
                  <a:lnTo>
                    <a:pt x="262181" y="228600"/>
                  </a:lnTo>
                  <a:lnTo>
                    <a:pt x="255323" y="232410"/>
                  </a:lnTo>
                  <a:lnTo>
                    <a:pt x="267515" y="252222"/>
                  </a:lnTo>
                  <a:lnTo>
                    <a:pt x="273611" y="247650"/>
                  </a:lnTo>
                  <a:lnTo>
                    <a:pt x="285694" y="240928"/>
                  </a:lnTo>
                  <a:lnTo>
                    <a:pt x="297862" y="234381"/>
                  </a:lnTo>
                  <a:lnTo>
                    <a:pt x="310287" y="228372"/>
                  </a:lnTo>
                  <a:lnTo>
                    <a:pt x="323141" y="223266"/>
                  </a:lnTo>
                  <a:lnTo>
                    <a:pt x="324665" y="222504"/>
                  </a:lnTo>
                  <a:close/>
                </a:path>
                <a:path w="649604" h="581025">
                  <a:moveTo>
                    <a:pt x="376504" y="250406"/>
                  </a:moveTo>
                  <a:lnTo>
                    <a:pt x="375752" y="233886"/>
                  </a:lnTo>
                  <a:lnTo>
                    <a:pt x="371936" y="218342"/>
                  </a:lnTo>
                  <a:lnTo>
                    <a:pt x="362765" y="205740"/>
                  </a:lnTo>
                  <a:lnTo>
                    <a:pt x="359717" y="202692"/>
                  </a:lnTo>
                  <a:lnTo>
                    <a:pt x="358955" y="202692"/>
                  </a:lnTo>
                  <a:lnTo>
                    <a:pt x="356669" y="201168"/>
                  </a:lnTo>
                  <a:lnTo>
                    <a:pt x="355907" y="200406"/>
                  </a:lnTo>
                  <a:lnTo>
                    <a:pt x="355145" y="200406"/>
                  </a:lnTo>
                  <a:lnTo>
                    <a:pt x="352859" y="198882"/>
                  </a:lnTo>
                  <a:lnTo>
                    <a:pt x="350573" y="198882"/>
                  </a:lnTo>
                  <a:lnTo>
                    <a:pt x="346763" y="198120"/>
                  </a:lnTo>
                  <a:lnTo>
                    <a:pt x="345239" y="197358"/>
                  </a:lnTo>
                  <a:lnTo>
                    <a:pt x="342191" y="220218"/>
                  </a:lnTo>
                  <a:lnTo>
                    <a:pt x="346001" y="220218"/>
                  </a:lnTo>
                  <a:lnTo>
                    <a:pt x="348287" y="222504"/>
                  </a:lnTo>
                  <a:lnTo>
                    <a:pt x="349049" y="224028"/>
                  </a:lnTo>
                  <a:lnTo>
                    <a:pt x="350573" y="224790"/>
                  </a:lnTo>
                  <a:lnTo>
                    <a:pt x="351335" y="226314"/>
                  </a:lnTo>
                  <a:lnTo>
                    <a:pt x="352859" y="230886"/>
                  </a:lnTo>
                  <a:lnTo>
                    <a:pt x="352859" y="233934"/>
                  </a:lnTo>
                  <a:lnTo>
                    <a:pt x="353621" y="237744"/>
                  </a:lnTo>
                  <a:lnTo>
                    <a:pt x="354383" y="245364"/>
                  </a:lnTo>
                  <a:lnTo>
                    <a:pt x="354383" y="264490"/>
                  </a:lnTo>
                  <a:lnTo>
                    <a:pt x="376481" y="266700"/>
                  </a:lnTo>
                  <a:lnTo>
                    <a:pt x="376504" y="250406"/>
                  </a:lnTo>
                  <a:close/>
                </a:path>
                <a:path w="649604" h="581025">
                  <a:moveTo>
                    <a:pt x="346001" y="220726"/>
                  </a:moveTo>
                  <a:lnTo>
                    <a:pt x="345239" y="220218"/>
                  </a:lnTo>
                  <a:lnTo>
                    <a:pt x="344477" y="220218"/>
                  </a:lnTo>
                  <a:lnTo>
                    <a:pt x="346001" y="220726"/>
                  </a:lnTo>
                  <a:close/>
                </a:path>
                <a:path w="649604" h="581025">
                  <a:moveTo>
                    <a:pt x="346763" y="220980"/>
                  </a:moveTo>
                  <a:lnTo>
                    <a:pt x="346001" y="220218"/>
                  </a:lnTo>
                  <a:lnTo>
                    <a:pt x="345239" y="220218"/>
                  </a:lnTo>
                  <a:lnTo>
                    <a:pt x="346763" y="220980"/>
                  </a:lnTo>
                  <a:close/>
                </a:path>
                <a:path w="649604" h="581025">
                  <a:moveTo>
                    <a:pt x="346763" y="220980"/>
                  </a:moveTo>
                  <a:lnTo>
                    <a:pt x="345239" y="220218"/>
                  </a:lnTo>
                  <a:lnTo>
                    <a:pt x="346001" y="220726"/>
                  </a:lnTo>
                  <a:lnTo>
                    <a:pt x="346763" y="220980"/>
                  </a:lnTo>
                  <a:close/>
                </a:path>
                <a:path w="649604" h="581025">
                  <a:moveTo>
                    <a:pt x="347525" y="221742"/>
                  </a:moveTo>
                  <a:lnTo>
                    <a:pt x="346763" y="220980"/>
                  </a:lnTo>
                  <a:lnTo>
                    <a:pt x="346001" y="220726"/>
                  </a:lnTo>
                  <a:lnTo>
                    <a:pt x="347525" y="221742"/>
                  </a:lnTo>
                  <a:close/>
                </a:path>
                <a:path w="649604" h="581025">
                  <a:moveTo>
                    <a:pt x="354383" y="264490"/>
                  </a:moveTo>
                  <a:lnTo>
                    <a:pt x="354383" y="254508"/>
                  </a:lnTo>
                  <a:lnTo>
                    <a:pt x="353621" y="264414"/>
                  </a:lnTo>
                  <a:lnTo>
                    <a:pt x="354383" y="264490"/>
                  </a:lnTo>
                  <a:close/>
                </a:path>
                <a:path w="649604" h="581025">
                  <a:moveTo>
                    <a:pt x="373433" y="290322"/>
                  </a:moveTo>
                  <a:lnTo>
                    <a:pt x="373433" y="289560"/>
                  </a:lnTo>
                  <a:lnTo>
                    <a:pt x="351335" y="286512"/>
                  </a:lnTo>
                  <a:lnTo>
                    <a:pt x="351335" y="287274"/>
                  </a:lnTo>
                  <a:lnTo>
                    <a:pt x="346763" y="313182"/>
                  </a:lnTo>
                  <a:lnTo>
                    <a:pt x="343715" y="326898"/>
                  </a:lnTo>
                  <a:lnTo>
                    <a:pt x="341429" y="341376"/>
                  </a:lnTo>
                  <a:lnTo>
                    <a:pt x="338381" y="352044"/>
                  </a:lnTo>
                  <a:lnTo>
                    <a:pt x="360479" y="356616"/>
                  </a:lnTo>
                  <a:lnTo>
                    <a:pt x="368861" y="316992"/>
                  </a:lnTo>
                  <a:lnTo>
                    <a:pt x="373433" y="290322"/>
                  </a:lnTo>
                  <a:close/>
                </a:path>
                <a:path w="649604" h="581025">
                  <a:moveTo>
                    <a:pt x="355907" y="378714"/>
                  </a:moveTo>
                  <a:lnTo>
                    <a:pt x="333809" y="374142"/>
                  </a:lnTo>
                  <a:lnTo>
                    <a:pt x="331523" y="385572"/>
                  </a:lnTo>
                  <a:lnTo>
                    <a:pt x="324665" y="415290"/>
                  </a:lnTo>
                  <a:lnTo>
                    <a:pt x="321617" y="429768"/>
                  </a:lnTo>
                  <a:lnTo>
                    <a:pt x="319331" y="439674"/>
                  </a:lnTo>
                  <a:lnTo>
                    <a:pt x="341429" y="444246"/>
                  </a:lnTo>
                  <a:lnTo>
                    <a:pt x="342953" y="434340"/>
                  </a:lnTo>
                  <a:lnTo>
                    <a:pt x="346763" y="419862"/>
                  </a:lnTo>
                  <a:lnTo>
                    <a:pt x="352859" y="390144"/>
                  </a:lnTo>
                  <a:lnTo>
                    <a:pt x="355907" y="378714"/>
                  </a:lnTo>
                  <a:close/>
                </a:path>
                <a:path w="649604" h="581025">
                  <a:moveTo>
                    <a:pt x="336857" y="466344"/>
                  </a:moveTo>
                  <a:lnTo>
                    <a:pt x="314759" y="462534"/>
                  </a:lnTo>
                  <a:lnTo>
                    <a:pt x="310994" y="485572"/>
                  </a:lnTo>
                  <a:lnTo>
                    <a:pt x="308720" y="501510"/>
                  </a:lnTo>
                  <a:lnTo>
                    <a:pt x="307370" y="517390"/>
                  </a:lnTo>
                  <a:lnTo>
                    <a:pt x="307901" y="531114"/>
                  </a:lnTo>
                  <a:lnTo>
                    <a:pt x="307901" y="531876"/>
                  </a:lnTo>
                  <a:lnTo>
                    <a:pt x="329999" y="531114"/>
                  </a:lnTo>
                  <a:lnTo>
                    <a:pt x="329999" y="521970"/>
                  </a:lnTo>
                  <a:lnTo>
                    <a:pt x="331523" y="500634"/>
                  </a:lnTo>
                  <a:lnTo>
                    <a:pt x="333047" y="488442"/>
                  </a:lnTo>
                  <a:lnTo>
                    <a:pt x="336857" y="466344"/>
                  </a:lnTo>
                  <a:close/>
                </a:path>
                <a:path w="649604" h="581025">
                  <a:moveTo>
                    <a:pt x="337619" y="578358"/>
                  </a:moveTo>
                  <a:lnTo>
                    <a:pt x="337619" y="554736"/>
                  </a:lnTo>
                  <a:lnTo>
                    <a:pt x="334571" y="551688"/>
                  </a:lnTo>
                  <a:lnTo>
                    <a:pt x="333047" y="548640"/>
                  </a:lnTo>
                  <a:lnTo>
                    <a:pt x="312473" y="557784"/>
                  </a:lnTo>
                  <a:lnTo>
                    <a:pt x="313235" y="558546"/>
                  </a:lnTo>
                  <a:lnTo>
                    <a:pt x="314759" y="562356"/>
                  </a:lnTo>
                  <a:lnTo>
                    <a:pt x="317045" y="565404"/>
                  </a:lnTo>
                  <a:lnTo>
                    <a:pt x="317807" y="566166"/>
                  </a:lnTo>
                  <a:lnTo>
                    <a:pt x="317807" y="566928"/>
                  </a:lnTo>
                  <a:lnTo>
                    <a:pt x="318569" y="566928"/>
                  </a:lnTo>
                  <a:lnTo>
                    <a:pt x="320093" y="569214"/>
                  </a:lnTo>
                  <a:lnTo>
                    <a:pt x="320855" y="569976"/>
                  </a:lnTo>
                  <a:lnTo>
                    <a:pt x="321617" y="569976"/>
                  </a:lnTo>
                  <a:lnTo>
                    <a:pt x="324665" y="573024"/>
                  </a:lnTo>
                  <a:lnTo>
                    <a:pt x="325427" y="573024"/>
                  </a:lnTo>
                  <a:lnTo>
                    <a:pt x="330761" y="576072"/>
                  </a:lnTo>
                  <a:lnTo>
                    <a:pt x="331523" y="576834"/>
                  </a:lnTo>
                  <a:lnTo>
                    <a:pt x="332285" y="576834"/>
                  </a:lnTo>
                  <a:lnTo>
                    <a:pt x="337619" y="578358"/>
                  </a:lnTo>
                  <a:close/>
                </a:path>
                <a:path w="649604" h="581025">
                  <a:moveTo>
                    <a:pt x="340836" y="555921"/>
                  </a:moveTo>
                  <a:lnTo>
                    <a:pt x="336095" y="553212"/>
                  </a:lnTo>
                  <a:lnTo>
                    <a:pt x="337619" y="554736"/>
                  </a:lnTo>
                  <a:lnTo>
                    <a:pt x="337619" y="578358"/>
                  </a:lnTo>
                  <a:lnTo>
                    <a:pt x="338381" y="579120"/>
                  </a:lnTo>
                  <a:lnTo>
                    <a:pt x="339143" y="579120"/>
                  </a:lnTo>
                  <a:lnTo>
                    <a:pt x="339143" y="555498"/>
                  </a:lnTo>
                  <a:lnTo>
                    <a:pt x="340836" y="555921"/>
                  </a:lnTo>
                  <a:close/>
                </a:path>
                <a:path w="649604" h="581025">
                  <a:moveTo>
                    <a:pt x="341429" y="556260"/>
                  </a:moveTo>
                  <a:lnTo>
                    <a:pt x="340836" y="555921"/>
                  </a:lnTo>
                  <a:lnTo>
                    <a:pt x="339143" y="555498"/>
                  </a:lnTo>
                  <a:lnTo>
                    <a:pt x="341429" y="556260"/>
                  </a:lnTo>
                  <a:close/>
                </a:path>
                <a:path w="649604" h="581025">
                  <a:moveTo>
                    <a:pt x="341429" y="579310"/>
                  </a:moveTo>
                  <a:lnTo>
                    <a:pt x="341429" y="556260"/>
                  </a:lnTo>
                  <a:lnTo>
                    <a:pt x="339143" y="555498"/>
                  </a:lnTo>
                  <a:lnTo>
                    <a:pt x="339143" y="579120"/>
                  </a:lnTo>
                  <a:lnTo>
                    <a:pt x="340836" y="579236"/>
                  </a:lnTo>
                  <a:lnTo>
                    <a:pt x="341429" y="579310"/>
                  </a:lnTo>
                  <a:close/>
                </a:path>
                <a:path w="649604" h="581025">
                  <a:moveTo>
                    <a:pt x="345239" y="557022"/>
                  </a:moveTo>
                  <a:lnTo>
                    <a:pt x="340836" y="555921"/>
                  </a:lnTo>
                  <a:lnTo>
                    <a:pt x="341429" y="556260"/>
                  </a:lnTo>
                  <a:lnTo>
                    <a:pt x="341429" y="579310"/>
                  </a:lnTo>
                  <a:lnTo>
                    <a:pt x="343715" y="579596"/>
                  </a:lnTo>
                  <a:lnTo>
                    <a:pt x="343715" y="557022"/>
                  </a:lnTo>
                  <a:lnTo>
                    <a:pt x="345239" y="557022"/>
                  </a:lnTo>
                  <a:close/>
                </a:path>
                <a:path w="649604" h="581025">
                  <a:moveTo>
                    <a:pt x="386387" y="576072"/>
                  </a:moveTo>
                  <a:lnTo>
                    <a:pt x="381053" y="553974"/>
                  </a:lnTo>
                  <a:lnTo>
                    <a:pt x="376481" y="555498"/>
                  </a:lnTo>
                  <a:lnTo>
                    <a:pt x="368861" y="557022"/>
                  </a:lnTo>
                  <a:lnTo>
                    <a:pt x="355145" y="558546"/>
                  </a:lnTo>
                  <a:lnTo>
                    <a:pt x="349811" y="557784"/>
                  </a:lnTo>
                  <a:lnTo>
                    <a:pt x="343715" y="557022"/>
                  </a:lnTo>
                  <a:lnTo>
                    <a:pt x="343715" y="579596"/>
                  </a:lnTo>
                  <a:lnTo>
                    <a:pt x="346001" y="579882"/>
                  </a:lnTo>
                  <a:lnTo>
                    <a:pt x="354383" y="580644"/>
                  </a:lnTo>
                  <a:lnTo>
                    <a:pt x="362765" y="580644"/>
                  </a:lnTo>
                  <a:lnTo>
                    <a:pt x="381053" y="577596"/>
                  </a:lnTo>
                  <a:lnTo>
                    <a:pt x="386387" y="576072"/>
                  </a:lnTo>
                  <a:close/>
                </a:path>
                <a:path w="649604" h="581025">
                  <a:moveTo>
                    <a:pt x="471731" y="540258"/>
                  </a:moveTo>
                  <a:lnTo>
                    <a:pt x="461063" y="520446"/>
                  </a:lnTo>
                  <a:lnTo>
                    <a:pt x="456491" y="523494"/>
                  </a:lnTo>
                  <a:lnTo>
                    <a:pt x="430435" y="535843"/>
                  </a:lnTo>
                  <a:lnTo>
                    <a:pt x="417288" y="541744"/>
                  </a:lnTo>
                  <a:lnTo>
                    <a:pt x="403913" y="547116"/>
                  </a:lnTo>
                  <a:lnTo>
                    <a:pt x="401627" y="547878"/>
                  </a:lnTo>
                  <a:lnTo>
                    <a:pt x="409247" y="569214"/>
                  </a:lnTo>
                  <a:lnTo>
                    <a:pt x="411533" y="568452"/>
                  </a:lnTo>
                  <a:lnTo>
                    <a:pt x="425342" y="562342"/>
                  </a:lnTo>
                  <a:lnTo>
                    <a:pt x="439165" y="556588"/>
                  </a:lnTo>
                  <a:lnTo>
                    <a:pt x="452888" y="550480"/>
                  </a:lnTo>
                  <a:lnTo>
                    <a:pt x="466397" y="543306"/>
                  </a:lnTo>
                  <a:lnTo>
                    <a:pt x="471731" y="540258"/>
                  </a:lnTo>
                  <a:close/>
                </a:path>
                <a:path w="649604" h="581025">
                  <a:moveTo>
                    <a:pt x="550979" y="495300"/>
                  </a:moveTo>
                  <a:lnTo>
                    <a:pt x="538787" y="476250"/>
                  </a:lnTo>
                  <a:lnTo>
                    <a:pt x="537263" y="477012"/>
                  </a:lnTo>
                  <a:lnTo>
                    <a:pt x="514403" y="490728"/>
                  </a:lnTo>
                  <a:lnTo>
                    <a:pt x="490781" y="504444"/>
                  </a:lnTo>
                  <a:lnTo>
                    <a:pt x="480875" y="510540"/>
                  </a:lnTo>
                  <a:lnTo>
                    <a:pt x="492305" y="529590"/>
                  </a:lnTo>
                  <a:lnTo>
                    <a:pt x="502211" y="524256"/>
                  </a:lnTo>
                  <a:lnTo>
                    <a:pt x="525833" y="510540"/>
                  </a:lnTo>
                  <a:lnTo>
                    <a:pt x="549455" y="496062"/>
                  </a:lnTo>
                  <a:lnTo>
                    <a:pt x="550979" y="495300"/>
                  </a:lnTo>
                  <a:close/>
                </a:path>
                <a:path w="649604" h="581025">
                  <a:moveTo>
                    <a:pt x="649277" y="415290"/>
                  </a:moveTo>
                  <a:lnTo>
                    <a:pt x="552503" y="423672"/>
                  </a:lnTo>
                  <a:lnTo>
                    <a:pt x="546407" y="424434"/>
                  </a:lnTo>
                  <a:lnTo>
                    <a:pt x="541835" y="429768"/>
                  </a:lnTo>
                  <a:lnTo>
                    <a:pt x="541835" y="435864"/>
                  </a:lnTo>
                  <a:lnTo>
                    <a:pt x="542597" y="441960"/>
                  </a:lnTo>
                  <a:lnTo>
                    <a:pt x="547931" y="446532"/>
                  </a:lnTo>
                  <a:lnTo>
                    <a:pt x="554027" y="445770"/>
                  </a:lnTo>
                  <a:lnTo>
                    <a:pt x="589659" y="443002"/>
                  </a:lnTo>
                  <a:lnTo>
                    <a:pt x="604399" y="433517"/>
                  </a:lnTo>
                  <a:lnTo>
                    <a:pt x="613463" y="426720"/>
                  </a:lnTo>
                  <a:lnTo>
                    <a:pt x="617160" y="432156"/>
                  </a:lnTo>
                  <a:lnTo>
                    <a:pt x="621083" y="423672"/>
                  </a:lnTo>
                  <a:lnTo>
                    <a:pt x="632513" y="439674"/>
                  </a:lnTo>
                  <a:lnTo>
                    <a:pt x="632513" y="451981"/>
                  </a:lnTo>
                  <a:lnTo>
                    <a:pt x="649277" y="415290"/>
                  </a:lnTo>
                  <a:close/>
                </a:path>
                <a:path w="649604" h="581025">
                  <a:moveTo>
                    <a:pt x="612983" y="441190"/>
                  </a:moveTo>
                  <a:lnTo>
                    <a:pt x="589659" y="443002"/>
                  </a:lnTo>
                  <a:lnTo>
                    <a:pt x="582983" y="447294"/>
                  </a:lnTo>
                  <a:lnTo>
                    <a:pt x="560885" y="462534"/>
                  </a:lnTo>
                  <a:lnTo>
                    <a:pt x="557837" y="464058"/>
                  </a:lnTo>
                  <a:lnTo>
                    <a:pt x="570029" y="483108"/>
                  </a:lnTo>
                  <a:lnTo>
                    <a:pt x="572315" y="480822"/>
                  </a:lnTo>
                  <a:lnTo>
                    <a:pt x="595175" y="466344"/>
                  </a:lnTo>
                  <a:lnTo>
                    <a:pt x="604399" y="459755"/>
                  </a:lnTo>
                  <a:lnTo>
                    <a:pt x="612983" y="441190"/>
                  </a:lnTo>
                  <a:close/>
                </a:path>
                <a:path w="649604" h="581025">
                  <a:moveTo>
                    <a:pt x="626417" y="465323"/>
                  </a:moveTo>
                  <a:lnTo>
                    <a:pt x="626417" y="445770"/>
                  </a:lnTo>
                  <a:lnTo>
                    <a:pt x="616511" y="451866"/>
                  </a:lnTo>
                  <a:lnTo>
                    <a:pt x="605843" y="458724"/>
                  </a:lnTo>
                  <a:lnTo>
                    <a:pt x="604399" y="459755"/>
                  </a:lnTo>
                  <a:lnTo>
                    <a:pt x="588317" y="494538"/>
                  </a:lnTo>
                  <a:lnTo>
                    <a:pt x="586031" y="499872"/>
                  </a:lnTo>
                  <a:lnTo>
                    <a:pt x="588317" y="506730"/>
                  </a:lnTo>
                  <a:lnTo>
                    <a:pt x="593651" y="509778"/>
                  </a:lnTo>
                  <a:lnTo>
                    <a:pt x="599747" y="512064"/>
                  </a:lnTo>
                  <a:lnTo>
                    <a:pt x="605843" y="509778"/>
                  </a:lnTo>
                  <a:lnTo>
                    <a:pt x="608891" y="503682"/>
                  </a:lnTo>
                  <a:lnTo>
                    <a:pt x="626417" y="465323"/>
                  </a:lnTo>
                  <a:close/>
                </a:path>
                <a:path w="649604" h="581025">
                  <a:moveTo>
                    <a:pt x="617160" y="432156"/>
                  </a:moveTo>
                  <a:lnTo>
                    <a:pt x="613463" y="426720"/>
                  </a:lnTo>
                  <a:lnTo>
                    <a:pt x="604319" y="433578"/>
                  </a:lnTo>
                  <a:lnTo>
                    <a:pt x="589659" y="443002"/>
                  </a:lnTo>
                  <a:lnTo>
                    <a:pt x="612983" y="441190"/>
                  </a:lnTo>
                  <a:lnTo>
                    <a:pt x="617160" y="432156"/>
                  </a:lnTo>
                  <a:close/>
                </a:path>
                <a:path w="649604" h="581025">
                  <a:moveTo>
                    <a:pt x="626417" y="445770"/>
                  </a:moveTo>
                  <a:lnTo>
                    <a:pt x="622786" y="440429"/>
                  </a:lnTo>
                  <a:lnTo>
                    <a:pt x="612983" y="441190"/>
                  </a:lnTo>
                  <a:lnTo>
                    <a:pt x="604399" y="459755"/>
                  </a:lnTo>
                  <a:lnTo>
                    <a:pt x="605843" y="458724"/>
                  </a:lnTo>
                  <a:lnTo>
                    <a:pt x="616511" y="451866"/>
                  </a:lnTo>
                  <a:lnTo>
                    <a:pt x="626417" y="445770"/>
                  </a:lnTo>
                  <a:close/>
                </a:path>
                <a:path w="649604" h="581025">
                  <a:moveTo>
                    <a:pt x="622786" y="440429"/>
                  </a:moveTo>
                  <a:lnTo>
                    <a:pt x="617160" y="432156"/>
                  </a:lnTo>
                  <a:lnTo>
                    <a:pt x="612983" y="441190"/>
                  </a:lnTo>
                  <a:lnTo>
                    <a:pt x="622786" y="440429"/>
                  </a:lnTo>
                  <a:close/>
                </a:path>
                <a:path w="649604" h="581025">
                  <a:moveTo>
                    <a:pt x="632513" y="439674"/>
                  </a:moveTo>
                  <a:lnTo>
                    <a:pt x="621083" y="423672"/>
                  </a:lnTo>
                  <a:lnTo>
                    <a:pt x="617160" y="432156"/>
                  </a:lnTo>
                  <a:lnTo>
                    <a:pt x="622786" y="440429"/>
                  </a:lnTo>
                  <a:lnTo>
                    <a:pt x="632513" y="439674"/>
                  </a:lnTo>
                  <a:close/>
                </a:path>
                <a:path w="649604" h="581025">
                  <a:moveTo>
                    <a:pt x="632513" y="451981"/>
                  </a:moveTo>
                  <a:lnTo>
                    <a:pt x="632513" y="439674"/>
                  </a:lnTo>
                  <a:lnTo>
                    <a:pt x="622786" y="440429"/>
                  </a:lnTo>
                  <a:lnTo>
                    <a:pt x="626417" y="445770"/>
                  </a:lnTo>
                  <a:lnTo>
                    <a:pt x="626417" y="465323"/>
                  </a:lnTo>
                  <a:lnTo>
                    <a:pt x="632513" y="451981"/>
                  </a:lnTo>
                  <a:close/>
                </a:path>
              </a:pathLst>
            </a:custGeom>
            <a:solidFill>
              <a:srgbClr val="09BDFD"/>
            </a:solidFill>
          </p:spPr>
          <p:txBody>
            <a:bodyPr wrap="square" lIns="0" tIns="0" rIns="0" bIns="0" rtlCol="0"/>
            <a:lstStyle/>
            <a:p>
              <a:endParaRPr/>
            </a:p>
          </p:txBody>
        </p:sp>
        <p:sp>
          <p:nvSpPr>
            <p:cNvPr id="62" name="object 62"/>
            <p:cNvSpPr/>
            <p:nvPr/>
          </p:nvSpPr>
          <p:spPr>
            <a:xfrm>
              <a:off x="3861053" y="4026407"/>
              <a:ext cx="295910" cy="203200"/>
            </a:xfrm>
            <a:custGeom>
              <a:avLst/>
              <a:gdLst/>
              <a:ahLst/>
              <a:cxnLst/>
              <a:rect l="l" t="t" r="r" b="b"/>
              <a:pathLst>
                <a:path w="295910" h="203200">
                  <a:moveTo>
                    <a:pt x="101346" y="16002"/>
                  </a:moveTo>
                  <a:lnTo>
                    <a:pt x="101346" y="11430"/>
                  </a:lnTo>
                  <a:lnTo>
                    <a:pt x="98298" y="7620"/>
                  </a:lnTo>
                  <a:lnTo>
                    <a:pt x="92964" y="6858"/>
                  </a:lnTo>
                  <a:lnTo>
                    <a:pt x="0" y="0"/>
                  </a:lnTo>
                  <a:lnTo>
                    <a:pt x="9906" y="21145"/>
                  </a:lnTo>
                  <a:lnTo>
                    <a:pt x="9906" y="17526"/>
                  </a:lnTo>
                  <a:lnTo>
                    <a:pt x="19812" y="3048"/>
                  </a:lnTo>
                  <a:lnTo>
                    <a:pt x="46509" y="21278"/>
                  </a:lnTo>
                  <a:lnTo>
                    <a:pt x="92202" y="24384"/>
                  </a:lnTo>
                  <a:lnTo>
                    <a:pt x="96774" y="24384"/>
                  </a:lnTo>
                  <a:lnTo>
                    <a:pt x="100584" y="21336"/>
                  </a:lnTo>
                  <a:lnTo>
                    <a:pt x="101346" y="16002"/>
                  </a:lnTo>
                  <a:close/>
                </a:path>
                <a:path w="295910" h="203200">
                  <a:moveTo>
                    <a:pt x="46509" y="21278"/>
                  </a:moveTo>
                  <a:lnTo>
                    <a:pt x="19812" y="3048"/>
                  </a:lnTo>
                  <a:lnTo>
                    <a:pt x="9906" y="17526"/>
                  </a:lnTo>
                  <a:lnTo>
                    <a:pt x="13716" y="20127"/>
                  </a:lnTo>
                  <a:lnTo>
                    <a:pt x="13716" y="19050"/>
                  </a:lnTo>
                  <a:lnTo>
                    <a:pt x="22098" y="6096"/>
                  </a:lnTo>
                  <a:lnTo>
                    <a:pt x="28708" y="20068"/>
                  </a:lnTo>
                  <a:lnTo>
                    <a:pt x="46509" y="21278"/>
                  </a:lnTo>
                  <a:close/>
                </a:path>
                <a:path w="295910" h="203200">
                  <a:moveTo>
                    <a:pt x="57912" y="81534"/>
                  </a:moveTo>
                  <a:lnTo>
                    <a:pt x="55626" y="76962"/>
                  </a:lnTo>
                  <a:lnTo>
                    <a:pt x="35905" y="35279"/>
                  </a:lnTo>
                  <a:lnTo>
                    <a:pt x="9906" y="17526"/>
                  </a:lnTo>
                  <a:lnTo>
                    <a:pt x="9906" y="21145"/>
                  </a:lnTo>
                  <a:lnTo>
                    <a:pt x="39624" y="84582"/>
                  </a:lnTo>
                  <a:lnTo>
                    <a:pt x="41910" y="88392"/>
                  </a:lnTo>
                  <a:lnTo>
                    <a:pt x="47244" y="90678"/>
                  </a:lnTo>
                  <a:lnTo>
                    <a:pt x="56388" y="86106"/>
                  </a:lnTo>
                  <a:lnTo>
                    <a:pt x="57912" y="81534"/>
                  </a:lnTo>
                  <a:close/>
                </a:path>
                <a:path w="295910" h="203200">
                  <a:moveTo>
                    <a:pt x="28708" y="20068"/>
                  </a:moveTo>
                  <a:lnTo>
                    <a:pt x="22098" y="6096"/>
                  </a:lnTo>
                  <a:lnTo>
                    <a:pt x="13716" y="19050"/>
                  </a:lnTo>
                  <a:lnTo>
                    <a:pt x="28708" y="20068"/>
                  </a:lnTo>
                  <a:close/>
                </a:path>
                <a:path w="295910" h="203200">
                  <a:moveTo>
                    <a:pt x="35905" y="35279"/>
                  </a:moveTo>
                  <a:lnTo>
                    <a:pt x="28708" y="20068"/>
                  </a:lnTo>
                  <a:lnTo>
                    <a:pt x="13716" y="19050"/>
                  </a:lnTo>
                  <a:lnTo>
                    <a:pt x="13716" y="20127"/>
                  </a:lnTo>
                  <a:lnTo>
                    <a:pt x="35905" y="35279"/>
                  </a:lnTo>
                  <a:close/>
                </a:path>
                <a:path w="295910" h="203200">
                  <a:moveTo>
                    <a:pt x="266942" y="182612"/>
                  </a:moveTo>
                  <a:lnTo>
                    <a:pt x="259386" y="166643"/>
                  </a:lnTo>
                  <a:lnTo>
                    <a:pt x="46509" y="21278"/>
                  </a:lnTo>
                  <a:lnTo>
                    <a:pt x="28708" y="20068"/>
                  </a:lnTo>
                  <a:lnTo>
                    <a:pt x="35905" y="35279"/>
                  </a:lnTo>
                  <a:lnTo>
                    <a:pt x="249957" y="181447"/>
                  </a:lnTo>
                  <a:lnTo>
                    <a:pt x="266942" y="182612"/>
                  </a:lnTo>
                  <a:close/>
                </a:path>
                <a:path w="295910" h="203200">
                  <a:moveTo>
                    <a:pt x="286512" y="202017"/>
                  </a:moveTo>
                  <a:lnTo>
                    <a:pt x="286512" y="185166"/>
                  </a:lnTo>
                  <a:lnTo>
                    <a:pt x="276606" y="199644"/>
                  </a:lnTo>
                  <a:lnTo>
                    <a:pt x="249957" y="181447"/>
                  </a:lnTo>
                  <a:lnTo>
                    <a:pt x="204216" y="178308"/>
                  </a:lnTo>
                  <a:lnTo>
                    <a:pt x="198882" y="177546"/>
                  </a:lnTo>
                  <a:lnTo>
                    <a:pt x="195072" y="181356"/>
                  </a:lnTo>
                  <a:lnTo>
                    <a:pt x="194310" y="186690"/>
                  </a:lnTo>
                  <a:lnTo>
                    <a:pt x="194310" y="191262"/>
                  </a:lnTo>
                  <a:lnTo>
                    <a:pt x="198120" y="195072"/>
                  </a:lnTo>
                  <a:lnTo>
                    <a:pt x="202692" y="195834"/>
                  </a:lnTo>
                  <a:lnTo>
                    <a:pt x="286512" y="202017"/>
                  </a:lnTo>
                  <a:close/>
                </a:path>
                <a:path w="295910" h="203200">
                  <a:moveTo>
                    <a:pt x="295656" y="202692"/>
                  </a:moveTo>
                  <a:lnTo>
                    <a:pt x="256032" y="118110"/>
                  </a:lnTo>
                  <a:lnTo>
                    <a:pt x="253746" y="114300"/>
                  </a:lnTo>
                  <a:lnTo>
                    <a:pt x="248412" y="112014"/>
                  </a:lnTo>
                  <a:lnTo>
                    <a:pt x="243840" y="114300"/>
                  </a:lnTo>
                  <a:lnTo>
                    <a:pt x="240030" y="116586"/>
                  </a:lnTo>
                  <a:lnTo>
                    <a:pt x="237744" y="121158"/>
                  </a:lnTo>
                  <a:lnTo>
                    <a:pt x="240030" y="125730"/>
                  </a:lnTo>
                  <a:lnTo>
                    <a:pt x="259386" y="166643"/>
                  </a:lnTo>
                  <a:lnTo>
                    <a:pt x="286512" y="185166"/>
                  </a:lnTo>
                  <a:lnTo>
                    <a:pt x="286512" y="202017"/>
                  </a:lnTo>
                  <a:lnTo>
                    <a:pt x="295656" y="202692"/>
                  </a:lnTo>
                  <a:close/>
                </a:path>
                <a:path w="295910" h="203200">
                  <a:moveTo>
                    <a:pt x="281940" y="191848"/>
                  </a:moveTo>
                  <a:lnTo>
                    <a:pt x="281940" y="183642"/>
                  </a:lnTo>
                  <a:lnTo>
                    <a:pt x="273558" y="196596"/>
                  </a:lnTo>
                  <a:lnTo>
                    <a:pt x="266942" y="182612"/>
                  </a:lnTo>
                  <a:lnTo>
                    <a:pt x="249957" y="181447"/>
                  </a:lnTo>
                  <a:lnTo>
                    <a:pt x="276606" y="199644"/>
                  </a:lnTo>
                  <a:lnTo>
                    <a:pt x="281940" y="191848"/>
                  </a:lnTo>
                  <a:close/>
                </a:path>
                <a:path w="295910" h="203200">
                  <a:moveTo>
                    <a:pt x="286512" y="185166"/>
                  </a:moveTo>
                  <a:lnTo>
                    <a:pt x="259386" y="166643"/>
                  </a:lnTo>
                  <a:lnTo>
                    <a:pt x="266942" y="182612"/>
                  </a:lnTo>
                  <a:lnTo>
                    <a:pt x="281940" y="183642"/>
                  </a:lnTo>
                  <a:lnTo>
                    <a:pt x="281940" y="191848"/>
                  </a:lnTo>
                  <a:lnTo>
                    <a:pt x="286512" y="185166"/>
                  </a:lnTo>
                  <a:close/>
                </a:path>
                <a:path w="295910" h="203200">
                  <a:moveTo>
                    <a:pt x="281940" y="183642"/>
                  </a:moveTo>
                  <a:lnTo>
                    <a:pt x="266942" y="182612"/>
                  </a:lnTo>
                  <a:lnTo>
                    <a:pt x="273558" y="196596"/>
                  </a:lnTo>
                  <a:lnTo>
                    <a:pt x="281940" y="183642"/>
                  </a:lnTo>
                  <a:close/>
                </a:path>
              </a:pathLst>
            </a:custGeom>
            <a:solidFill>
              <a:srgbClr val="000000"/>
            </a:solidFill>
          </p:spPr>
          <p:txBody>
            <a:bodyPr wrap="square" lIns="0" tIns="0" rIns="0" bIns="0" rtlCol="0"/>
            <a:lstStyle/>
            <a:p>
              <a:endParaRPr/>
            </a:p>
          </p:txBody>
        </p:sp>
      </p:grpSp>
      <p:sp>
        <p:nvSpPr>
          <p:cNvPr id="63" name="object 63"/>
          <p:cNvSpPr txBox="1"/>
          <p:nvPr/>
        </p:nvSpPr>
        <p:spPr>
          <a:xfrm>
            <a:off x="5395977" y="4111923"/>
            <a:ext cx="112395" cy="203902"/>
          </a:xfrm>
          <a:prstGeom prst="rect">
            <a:avLst/>
          </a:prstGeom>
        </p:spPr>
        <p:txBody>
          <a:bodyPr vert="horz" wrap="square" lIns="0" tIns="11430" rIns="0" bIns="0" rtlCol="0">
            <a:spAutoFit/>
          </a:bodyPr>
          <a:lstStyle/>
          <a:p>
            <a:pPr marL="12700">
              <a:spcBef>
                <a:spcPts val="90"/>
              </a:spcBef>
            </a:pPr>
            <a:r>
              <a:rPr sz="1250" b="1" spc="-50" dirty="0">
                <a:latin typeface="DejaVu Sans Condensed"/>
                <a:cs typeface="DejaVu Sans Condensed"/>
              </a:rPr>
              <a:t>λ</a:t>
            </a:r>
            <a:endParaRPr sz="1250">
              <a:latin typeface="DejaVu Sans Condensed"/>
              <a:cs typeface="DejaVu Sans Condensed"/>
            </a:endParaRPr>
          </a:p>
        </p:txBody>
      </p:sp>
      <p:grpSp>
        <p:nvGrpSpPr>
          <p:cNvPr id="64" name="object 64"/>
          <p:cNvGrpSpPr/>
          <p:nvPr/>
        </p:nvGrpSpPr>
        <p:grpSpPr>
          <a:xfrm>
            <a:off x="5480562" y="2847595"/>
            <a:ext cx="1532890" cy="1480185"/>
            <a:chOff x="3956562" y="2847594"/>
            <a:chExt cx="1532890" cy="1480185"/>
          </a:xfrm>
        </p:grpSpPr>
        <p:sp>
          <p:nvSpPr>
            <p:cNvPr id="65" name="object 65"/>
            <p:cNvSpPr/>
            <p:nvPr/>
          </p:nvSpPr>
          <p:spPr>
            <a:xfrm>
              <a:off x="3956562" y="2847594"/>
              <a:ext cx="650240" cy="581660"/>
            </a:xfrm>
            <a:custGeom>
              <a:avLst/>
              <a:gdLst/>
              <a:ahLst/>
              <a:cxnLst/>
              <a:rect l="l" t="t" r="r" b="b"/>
              <a:pathLst>
                <a:path w="650239" h="581660">
                  <a:moveTo>
                    <a:pt x="69845" y="5334"/>
                  </a:moveTo>
                  <a:lnTo>
                    <a:pt x="47747" y="0"/>
                  </a:lnTo>
                  <a:lnTo>
                    <a:pt x="34031" y="60198"/>
                  </a:lnTo>
                  <a:lnTo>
                    <a:pt x="33269" y="66294"/>
                  </a:lnTo>
                  <a:lnTo>
                    <a:pt x="54605" y="70866"/>
                  </a:lnTo>
                  <a:lnTo>
                    <a:pt x="56129" y="65532"/>
                  </a:lnTo>
                  <a:lnTo>
                    <a:pt x="69845" y="5334"/>
                  </a:lnTo>
                  <a:close/>
                </a:path>
                <a:path w="650239" h="581660">
                  <a:moveTo>
                    <a:pt x="50033" y="95250"/>
                  </a:moveTo>
                  <a:lnTo>
                    <a:pt x="50033" y="92964"/>
                  </a:lnTo>
                  <a:lnTo>
                    <a:pt x="27935" y="88392"/>
                  </a:lnTo>
                  <a:lnTo>
                    <a:pt x="27935" y="89916"/>
                  </a:lnTo>
                  <a:lnTo>
                    <a:pt x="21839" y="119634"/>
                  </a:lnTo>
                  <a:lnTo>
                    <a:pt x="16505" y="147828"/>
                  </a:lnTo>
                  <a:lnTo>
                    <a:pt x="14981" y="154686"/>
                  </a:lnTo>
                  <a:lnTo>
                    <a:pt x="37079" y="158496"/>
                  </a:lnTo>
                  <a:lnTo>
                    <a:pt x="38603" y="152400"/>
                  </a:lnTo>
                  <a:lnTo>
                    <a:pt x="43937" y="124206"/>
                  </a:lnTo>
                  <a:lnTo>
                    <a:pt x="50033" y="95250"/>
                  </a:lnTo>
                  <a:close/>
                </a:path>
                <a:path w="650239" h="581660">
                  <a:moveTo>
                    <a:pt x="33269" y="180594"/>
                  </a:moveTo>
                  <a:lnTo>
                    <a:pt x="11171" y="176784"/>
                  </a:lnTo>
                  <a:lnTo>
                    <a:pt x="8885" y="188976"/>
                  </a:lnTo>
                  <a:lnTo>
                    <a:pt x="7361" y="201930"/>
                  </a:lnTo>
                  <a:lnTo>
                    <a:pt x="5075" y="214884"/>
                  </a:lnTo>
                  <a:lnTo>
                    <a:pt x="2027" y="240030"/>
                  </a:lnTo>
                  <a:lnTo>
                    <a:pt x="2027" y="244602"/>
                  </a:lnTo>
                  <a:lnTo>
                    <a:pt x="24125" y="246888"/>
                  </a:lnTo>
                  <a:lnTo>
                    <a:pt x="24887" y="242316"/>
                  </a:lnTo>
                  <a:lnTo>
                    <a:pt x="26411" y="230124"/>
                  </a:lnTo>
                  <a:lnTo>
                    <a:pt x="27173" y="217932"/>
                  </a:lnTo>
                  <a:lnTo>
                    <a:pt x="29459" y="205740"/>
                  </a:lnTo>
                  <a:lnTo>
                    <a:pt x="30983" y="192786"/>
                  </a:lnTo>
                  <a:lnTo>
                    <a:pt x="33269" y="180594"/>
                  </a:lnTo>
                  <a:close/>
                </a:path>
                <a:path w="650239" h="581660">
                  <a:moveTo>
                    <a:pt x="22601" y="275082"/>
                  </a:moveTo>
                  <a:lnTo>
                    <a:pt x="22601" y="268224"/>
                  </a:lnTo>
                  <a:lnTo>
                    <a:pt x="503" y="267462"/>
                  </a:lnTo>
                  <a:lnTo>
                    <a:pt x="503" y="274320"/>
                  </a:lnTo>
                  <a:lnTo>
                    <a:pt x="0" y="287407"/>
                  </a:lnTo>
                  <a:lnTo>
                    <a:pt x="903" y="302452"/>
                  </a:lnTo>
                  <a:lnTo>
                    <a:pt x="2750" y="317527"/>
                  </a:lnTo>
                  <a:lnTo>
                    <a:pt x="5075" y="330708"/>
                  </a:lnTo>
                  <a:lnTo>
                    <a:pt x="7361" y="338328"/>
                  </a:lnTo>
                  <a:lnTo>
                    <a:pt x="22544" y="333447"/>
                  </a:lnTo>
                  <a:lnTo>
                    <a:pt x="22544" y="287941"/>
                  </a:lnTo>
                  <a:lnTo>
                    <a:pt x="22601" y="275082"/>
                  </a:lnTo>
                  <a:close/>
                </a:path>
                <a:path w="650239" h="581660">
                  <a:moveTo>
                    <a:pt x="28697" y="331470"/>
                  </a:moveTo>
                  <a:lnTo>
                    <a:pt x="27173" y="326136"/>
                  </a:lnTo>
                  <a:lnTo>
                    <a:pt x="24516" y="313547"/>
                  </a:lnTo>
                  <a:lnTo>
                    <a:pt x="23077" y="300789"/>
                  </a:lnTo>
                  <a:lnTo>
                    <a:pt x="22544" y="287941"/>
                  </a:lnTo>
                  <a:lnTo>
                    <a:pt x="22544" y="333447"/>
                  </a:lnTo>
                  <a:lnTo>
                    <a:pt x="28697" y="331470"/>
                  </a:lnTo>
                  <a:close/>
                </a:path>
                <a:path w="650239" h="581660">
                  <a:moveTo>
                    <a:pt x="39365" y="348996"/>
                  </a:moveTo>
                  <a:lnTo>
                    <a:pt x="37079" y="346710"/>
                  </a:lnTo>
                  <a:lnTo>
                    <a:pt x="20315" y="361950"/>
                  </a:lnTo>
                  <a:lnTo>
                    <a:pt x="22601" y="364236"/>
                  </a:lnTo>
                  <a:lnTo>
                    <a:pt x="22601" y="364998"/>
                  </a:lnTo>
                  <a:lnTo>
                    <a:pt x="23363" y="364998"/>
                  </a:lnTo>
                  <a:lnTo>
                    <a:pt x="23363" y="365760"/>
                  </a:lnTo>
                  <a:lnTo>
                    <a:pt x="27935" y="368808"/>
                  </a:lnTo>
                  <a:lnTo>
                    <a:pt x="29459" y="370332"/>
                  </a:lnTo>
                  <a:lnTo>
                    <a:pt x="31745" y="371856"/>
                  </a:lnTo>
                  <a:lnTo>
                    <a:pt x="33269" y="371856"/>
                  </a:lnTo>
                  <a:lnTo>
                    <a:pt x="33269" y="372618"/>
                  </a:lnTo>
                  <a:lnTo>
                    <a:pt x="36317" y="373380"/>
                  </a:lnTo>
                  <a:lnTo>
                    <a:pt x="37841" y="373646"/>
                  </a:lnTo>
                  <a:lnTo>
                    <a:pt x="37841" y="348234"/>
                  </a:lnTo>
                  <a:lnTo>
                    <a:pt x="39365" y="348996"/>
                  </a:lnTo>
                  <a:close/>
                </a:path>
                <a:path w="650239" h="581660">
                  <a:moveTo>
                    <a:pt x="42413" y="374445"/>
                  </a:moveTo>
                  <a:lnTo>
                    <a:pt x="42413" y="352044"/>
                  </a:lnTo>
                  <a:lnTo>
                    <a:pt x="37841" y="348234"/>
                  </a:lnTo>
                  <a:lnTo>
                    <a:pt x="37841" y="373646"/>
                  </a:lnTo>
                  <a:lnTo>
                    <a:pt x="42413" y="374445"/>
                  </a:lnTo>
                  <a:close/>
                </a:path>
                <a:path w="650239" h="581660">
                  <a:moveTo>
                    <a:pt x="43937" y="352044"/>
                  </a:moveTo>
                  <a:lnTo>
                    <a:pt x="40889" y="350520"/>
                  </a:lnTo>
                  <a:lnTo>
                    <a:pt x="41651" y="351282"/>
                  </a:lnTo>
                  <a:lnTo>
                    <a:pt x="43937" y="352044"/>
                  </a:lnTo>
                  <a:close/>
                </a:path>
                <a:path w="650239" h="581660">
                  <a:moveTo>
                    <a:pt x="95753" y="361188"/>
                  </a:moveTo>
                  <a:lnTo>
                    <a:pt x="85847" y="341376"/>
                  </a:lnTo>
                  <a:lnTo>
                    <a:pt x="74978" y="346808"/>
                  </a:lnTo>
                  <a:lnTo>
                    <a:pt x="65197" y="350310"/>
                  </a:lnTo>
                  <a:lnTo>
                    <a:pt x="55073" y="352392"/>
                  </a:lnTo>
                  <a:lnTo>
                    <a:pt x="44699" y="352806"/>
                  </a:lnTo>
                  <a:lnTo>
                    <a:pt x="41651" y="351282"/>
                  </a:lnTo>
                  <a:lnTo>
                    <a:pt x="42413" y="352044"/>
                  </a:lnTo>
                  <a:lnTo>
                    <a:pt x="42413" y="374445"/>
                  </a:lnTo>
                  <a:lnTo>
                    <a:pt x="50371" y="375836"/>
                  </a:lnTo>
                  <a:lnTo>
                    <a:pt x="65583" y="373375"/>
                  </a:lnTo>
                  <a:lnTo>
                    <a:pt x="80449" y="368249"/>
                  </a:lnTo>
                  <a:lnTo>
                    <a:pt x="93467" y="362712"/>
                  </a:lnTo>
                  <a:lnTo>
                    <a:pt x="95753" y="361188"/>
                  </a:lnTo>
                  <a:close/>
                </a:path>
                <a:path w="650239" h="581660">
                  <a:moveTo>
                    <a:pt x="174239" y="313944"/>
                  </a:moveTo>
                  <a:lnTo>
                    <a:pt x="162047" y="295656"/>
                  </a:lnTo>
                  <a:lnTo>
                    <a:pt x="150617" y="302514"/>
                  </a:lnTo>
                  <a:lnTo>
                    <a:pt x="138425" y="310896"/>
                  </a:lnTo>
                  <a:lnTo>
                    <a:pt x="126995" y="318516"/>
                  </a:lnTo>
                  <a:lnTo>
                    <a:pt x="115565" y="325374"/>
                  </a:lnTo>
                  <a:lnTo>
                    <a:pt x="104897" y="330708"/>
                  </a:lnTo>
                  <a:lnTo>
                    <a:pt x="116327" y="350520"/>
                  </a:lnTo>
                  <a:lnTo>
                    <a:pt x="126995" y="344424"/>
                  </a:lnTo>
                  <a:lnTo>
                    <a:pt x="138425" y="337566"/>
                  </a:lnTo>
                  <a:lnTo>
                    <a:pt x="150617" y="329946"/>
                  </a:lnTo>
                  <a:lnTo>
                    <a:pt x="162809" y="321564"/>
                  </a:lnTo>
                  <a:lnTo>
                    <a:pt x="174239" y="313944"/>
                  </a:lnTo>
                  <a:close/>
                </a:path>
                <a:path w="650239" h="581660">
                  <a:moveTo>
                    <a:pt x="248915" y="264414"/>
                  </a:moveTo>
                  <a:lnTo>
                    <a:pt x="236723" y="245364"/>
                  </a:lnTo>
                  <a:lnTo>
                    <a:pt x="226055" y="252222"/>
                  </a:lnTo>
                  <a:lnTo>
                    <a:pt x="213863" y="260604"/>
                  </a:lnTo>
                  <a:lnTo>
                    <a:pt x="187955" y="277368"/>
                  </a:lnTo>
                  <a:lnTo>
                    <a:pt x="180335" y="282702"/>
                  </a:lnTo>
                  <a:lnTo>
                    <a:pt x="193289" y="301752"/>
                  </a:lnTo>
                  <a:lnTo>
                    <a:pt x="200909" y="296418"/>
                  </a:lnTo>
                  <a:lnTo>
                    <a:pt x="226055" y="279654"/>
                  </a:lnTo>
                  <a:lnTo>
                    <a:pt x="238247" y="271272"/>
                  </a:lnTo>
                  <a:lnTo>
                    <a:pt x="248915" y="264414"/>
                  </a:lnTo>
                  <a:close/>
                </a:path>
                <a:path w="650239" h="581660">
                  <a:moveTo>
                    <a:pt x="325115" y="223266"/>
                  </a:moveTo>
                  <a:lnTo>
                    <a:pt x="319019" y="201930"/>
                  </a:lnTo>
                  <a:lnTo>
                    <a:pt x="315971" y="202692"/>
                  </a:lnTo>
                  <a:lnTo>
                    <a:pt x="301442" y="208355"/>
                  </a:lnTo>
                  <a:lnTo>
                    <a:pt x="288206" y="214683"/>
                  </a:lnTo>
                  <a:lnTo>
                    <a:pt x="275327" y="221683"/>
                  </a:lnTo>
                  <a:lnTo>
                    <a:pt x="261869" y="229362"/>
                  </a:lnTo>
                  <a:lnTo>
                    <a:pt x="255773" y="233172"/>
                  </a:lnTo>
                  <a:lnTo>
                    <a:pt x="267965" y="252222"/>
                  </a:lnTo>
                  <a:lnTo>
                    <a:pt x="274061" y="248412"/>
                  </a:lnTo>
                  <a:lnTo>
                    <a:pt x="286651" y="241444"/>
                  </a:lnTo>
                  <a:lnTo>
                    <a:pt x="297959" y="235029"/>
                  </a:lnTo>
                  <a:lnTo>
                    <a:pt x="309701" y="229209"/>
                  </a:lnTo>
                  <a:lnTo>
                    <a:pt x="323591" y="224028"/>
                  </a:lnTo>
                  <a:lnTo>
                    <a:pt x="325115" y="223266"/>
                  </a:lnTo>
                  <a:close/>
                </a:path>
                <a:path w="650239" h="581660">
                  <a:moveTo>
                    <a:pt x="376978" y="250661"/>
                  </a:moveTo>
                  <a:lnTo>
                    <a:pt x="376112" y="233976"/>
                  </a:lnTo>
                  <a:lnTo>
                    <a:pt x="372227" y="218223"/>
                  </a:lnTo>
                  <a:lnTo>
                    <a:pt x="363215" y="205740"/>
                  </a:lnTo>
                  <a:lnTo>
                    <a:pt x="360929" y="204216"/>
                  </a:lnTo>
                  <a:lnTo>
                    <a:pt x="360929" y="203454"/>
                  </a:lnTo>
                  <a:lnTo>
                    <a:pt x="360167" y="203454"/>
                  </a:lnTo>
                  <a:lnTo>
                    <a:pt x="359405" y="202692"/>
                  </a:lnTo>
                  <a:lnTo>
                    <a:pt x="357119" y="201168"/>
                  </a:lnTo>
                  <a:lnTo>
                    <a:pt x="356357" y="201168"/>
                  </a:lnTo>
                  <a:lnTo>
                    <a:pt x="355595" y="200406"/>
                  </a:lnTo>
                  <a:lnTo>
                    <a:pt x="353309" y="199644"/>
                  </a:lnTo>
                  <a:lnTo>
                    <a:pt x="351785" y="199644"/>
                  </a:lnTo>
                  <a:lnTo>
                    <a:pt x="351023" y="198882"/>
                  </a:lnTo>
                  <a:lnTo>
                    <a:pt x="347213" y="198120"/>
                  </a:lnTo>
                  <a:lnTo>
                    <a:pt x="345689" y="198120"/>
                  </a:lnTo>
                  <a:lnTo>
                    <a:pt x="342641" y="220218"/>
                  </a:lnTo>
                  <a:lnTo>
                    <a:pt x="344165" y="220218"/>
                  </a:lnTo>
                  <a:lnTo>
                    <a:pt x="344927" y="220472"/>
                  </a:lnTo>
                  <a:lnTo>
                    <a:pt x="344927" y="220218"/>
                  </a:lnTo>
                  <a:lnTo>
                    <a:pt x="346451" y="220980"/>
                  </a:lnTo>
                  <a:lnTo>
                    <a:pt x="351023" y="225552"/>
                  </a:lnTo>
                  <a:lnTo>
                    <a:pt x="351785" y="227076"/>
                  </a:lnTo>
                  <a:lnTo>
                    <a:pt x="353309" y="231648"/>
                  </a:lnTo>
                  <a:lnTo>
                    <a:pt x="353309" y="234696"/>
                  </a:lnTo>
                  <a:lnTo>
                    <a:pt x="354071" y="237744"/>
                  </a:lnTo>
                  <a:lnTo>
                    <a:pt x="354833" y="246126"/>
                  </a:lnTo>
                  <a:lnTo>
                    <a:pt x="354833" y="265252"/>
                  </a:lnTo>
                  <a:lnTo>
                    <a:pt x="376931" y="267462"/>
                  </a:lnTo>
                  <a:lnTo>
                    <a:pt x="376978" y="250661"/>
                  </a:lnTo>
                  <a:close/>
                </a:path>
                <a:path w="650239" h="581660">
                  <a:moveTo>
                    <a:pt x="346451" y="220980"/>
                  </a:moveTo>
                  <a:lnTo>
                    <a:pt x="344927" y="220218"/>
                  </a:lnTo>
                  <a:lnTo>
                    <a:pt x="345689" y="220726"/>
                  </a:lnTo>
                  <a:lnTo>
                    <a:pt x="346451" y="220980"/>
                  </a:lnTo>
                  <a:close/>
                </a:path>
                <a:path w="650239" h="581660">
                  <a:moveTo>
                    <a:pt x="345689" y="220726"/>
                  </a:moveTo>
                  <a:lnTo>
                    <a:pt x="344927" y="220218"/>
                  </a:lnTo>
                  <a:lnTo>
                    <a:pt x="344927" y="220472"/>
                  </a:lnTo>
                  <a:lnTo>
                    <a:pt x="345689" y="220726"/>
                  </a:lnTo>
                  <a:close/>
                </a:path>
                <a:path w="650239" h="581660">
                  <a:moveTo>
                    <a:pt x="347213" y="221742"/>
                  </a:moveTo>
                  <a:lnTo>
                    <a:pt x="346451" y="220980"/>
                  </a:lnTo>
                  <a:lnTo>
                    <a:pt x="345689" y="220726"/>
                  </a:lnTo>
                  <a:lnTo>
                    <a:pt x="347213" y="221742"/>
                  </a:lnTo>
                  <a:close/>
                </a:path>
                <a:path w="650239" h="581660">
                  <a:moveTo>
                    <a:pt x="347975" y="222504"/>
                  </a:moveTo>
                  <a:lnTo>
                    <a:pt x="347213" y="221742"/>
                  </a:lnTo>
                  <a:lnTo>
                    <a:pt x="345689" y="220980"/>
                  </a:lnTo>
                  <a:lnTo>
                    <a:pt x="347975" y="222504"/>
                  </a:lnTo>
                  <a:close/>
                </a:path>
                <a:path w="650239" h="581660">
                  <a:moveTo>
                    <a:pt x="354833" y="265252"/>
                  </a:moveTo>
                  <a:lnTo>
                    <a:pt x="354833" y="255270"/>
                  </a:lnTo>
                  <a:lnTo>
                    <a:pt x="354071" y="265176"/>
                  </a:lnTo>
                  <a:lnTo>
                    <a:pt x="354833" y="265252"/>
                  </a:lnTo>
                  <a:close/>
                </a:path>
                <a:path w="650239" h="581660">
                  <a:moveTo>
                    <a:pt x="373883" y="291084"/>
                  </a:moveTo>
                  <a:lnTo>
                    <a:pt x="373883" y="290322"/>
                  </a:lnTo>
                  <a:lnTo>
                    <a:pt x="351785" y="287274"/>
                  </a:lnTo>
                  <a:lnTo>
                    <a:pt x="351785" y="288036"/>
                  </a:lnTo>
                  <a:lnTo>
                    <a:pt x="349499" y="300228"/>
                  </a:lnTo>
                  <a:lnTo>
                    <a:pt x="347213" y="313944"/>
                  </a:lnTo>
                  <a:lnTo>
                    <a:pt x="344165" y="327660"/>
                  </a:lnTo>
                  <a:lnTo>
                    <a:pt x="341879" y="342138"/>
                  </a:lnTo>
                  <a:lnTo>
                    <a:pt x="338831" y="352806"/>
                  </a:lnTo>
                  <a:lnTo>
                    <a:pt x="360929" y="357378"/>
                  </a:lnTo>
                  <a:lnTo>
                    <a:pt x="369311" y="317754"/>
                  </a:lnTo>
                  <a:lnTo>
                    <a:pt x="373883" y="291084"/>
                  </a:lnTo>
                  <a:close/>
                </a:path>
                <a:path w="650239" h="581660">
                  <a:moveTo>
                    <a:pt x="356357" y="379476"/>
                  </a:moveTo>
                  <a:lnTo>
                    <a:pt x="334259" y="374142"/>
                  </a:lnTo>
                  <a:lnTo>
                    <a:pt x="331973" y="385572"/>
                  </a:lnTo>
                  <a:lnTo>
                    <a:pt x="325115" y="415290"/>
                  </a:lnTo>
                  <a:lnTo>
                    <a:pt x="319781" y="440436"/>
                  </a:lnTo>
                  <a:lnTo>
                    <a:pt x="341879" y="445008"/>
                  </a:lnTo>
                  <a:lnTo>
                    <a:pt x="343403" y="435102"/>
                  </a:lnTo>
                  <a:lnTo>
                    <a:pt x="347213" y="420624"/>
                  </a:lnTo>
                  <a:lnTo>
                    <a:pt x="353309" y="390906"/>
                  </a:lnTo>
                  <a:lnTo>
                    <a:pt x="356357" y="379476"/>
                  </a:lnTo>
                  <a:close/>
                </a:path>
                <a:path w="650239" h="581660">
                  <a:moveTo>
                    <a:pt x="337307" y="466344"/>
                  </a:moveTo>
                  <a:lnTo>
                    <a:pt x="315209" y="462534"/>
                  </a:lnTo>
                  <a:lnTo>
                    <a:pt x="311435" y="486393"/>
                  </a:lnTo>
                  <a:lnTo>
                    <a:pt x="309146" y="502286"/>
                  </a:lnTo>
                  <a:lnTo>
                    <a:pt x="307793" y="518115"/>
                  </a:lnTo>
                  <a:lnTo>
                    <a:pt x="308351" y="531876"/>
                  </a:lnTo>
                  <a:lnTo>
                    <a:pt x="308351" y="532638"/>
                  </a:lnTo>
                  <a:lnTo>
                    <a:pt x="330449" y="531876"/>
                  </a:lnTo>
                  <a:lnTo>
                    <a:pt x="330449" y="522732"/>
                  </a:lnTo>
                  <a:lnTo>
                    <a:pt x="331973" y="500634"/>
                  </a:lnTo>
                  <a:lnTo>
                    <a:pt x="333497" y="489204"/>
                  </a:lnTo>
                  <a:lnTo>
                    <a:pt x="335783" y="476250"/>
                  </a:lnTo>
                  <a:lnTo>
                    <a:pt x="337307" y="466344"/>
                  </a:lnTo>
                  <a:close/>
                </a:path>
                <a:path w="650239" h="581660">
                  <a:moveTo>
                    <a:pt x="337307" y="578902"/>
                  </a:moveTo>
                  <a:lnTo>
                    <a:pt x="337307" y="554736"/>
                  </a:lnTo>
                  <a:lnTo>
                    <a:pt x="335021" y="552450"/>
                  </a:lnTo>
                  <a:lnTo>
                    <a:pt x="334259" y="550164"/>
                  </a:lnTo>
                  <a:lnTo>
                    <a:pt x="333497" y="549402"/>
                  </a:lnTo>
                  <a:lnTo>
                    <a:pt x="312923" y="557784"/>
                  </a:lnTo>
                  <a:lnTo>
                    <a:pt x="313685" y="559308"/>
                  </a:lnTo>
                  <a:lnTo>
                    <a:pt x="315209" y="563118"/>
                  </a:lnTo>
                  <a:lnTo>
                    <a:pt x="317495" y="566166"/>
                  </a:lnTo>
                  <a:lnTo>
                    <a:pt x="319019" y="567690"/>
                  </a:lnTo>
                  <a:lnTo>
                    <a:pt x="320543" y="569976"/>
                  </a:lnTo>
                  <a:lnTo>
                    <a:pt x="321305" y="569976"/>
                  </a:lnTo>
                  <a:lnTo>
                    <a:pt x="321305" y="570738"/>
                  </a:lnTo>
                  <a:lnTo>
                    <a:pt x="322067" y="570738"/>
                  </a:lnTo>
                  <a:lnTo>
                    <a:pt x="324353" y="572262"/>
                  </a:lnTo>
                  <a:lnTo>
                    <a:pt x="324353" y="573024"/>
                  </a:lnTo>
                  <a:lnTo>
                    <a:pt x="325115" y="573024"/>
                  </a:lnTo>
                  <a:lnTo>
                    <a:pt x="325877" y="573786"/>
                  </a:lnTo>
                  <a:lnTo>
                    <a:pt x="331211" y="576834"/>
                  </a:lnTo>
                  <a:lnTo>
                    <a:pt x="331973" y="576834"/>
                  </a:lnTo>
                  <a:lnTo>
                    <a:pt x="332735" y="577596"/>
                  </a:lnTo>
                  <a:lnTo>
                    <a:pt x="337307" y="578902"/>
                  </a:lnTo>
                  <a:close/>
                </a:path>
                <a:path w="650239" h="581660">
                  <a:moveTo>
                    <a:pt x="338069" y="554736"/>
                  </a:moveTo>
                  <a:lnTo>
                    <a:pt x="335783" y="553212"/>
                  </a:lnTo>
                  <a:lnTo>
                    <a:pt x="336545" y="553974"/>
                  </a:lnTo>
                  <a:lnTo>
                    <a:pt x="338069" y="554736"/>
                  </a:lnTo>
                  <a:close/>
                </a:path>
                <a:path w="650239" h="581660">
                  <a:moveTo>
                    <a:pt x="341286" y="556683"/>
                  </a:moveTo>
                  <a:lnTo>
                    <a:pt x="336545" y="553974"/>
                  </a:lnTo>
                  <a:lnTo>
                    <a:pt x="337307" y="554736"/>
                  </a:lnTo>
                  <a:lnTo>
                    <a:pt x="337307" y="578902"/>
                  </a:lnTo>
                  <a:lnTo>
                    <a:pt x="338069" y="579120"/>
                  </a:lnTo>
                  <a:lnTo>
                    <a:pt x="338831" y="579120"/>
                  </a:lnTo>
                  <a:lnTo>
                    <a:pt x="339593" y="579882"/>
                  </a:lnTo>
                  <a:lnTo>
                    <a:pt x="339593" y="556260"/>
                  </a:lnTo>
                  <a:lnTo>
                    <a:pt x="341286" y="556683"/>
                  </a:lnTo>
                  <a:close/>
                </a:path>
                <a:path w="650239" h="581660">
                  <a:moveTo>
                    <a:pt x="341879" y="557022"/>
                  </a:moveTo>
                  <a:lnTo>
                    <a:pt x="341286" y="556683"/>
                  </a:lnTo>
                  <a:lnTo>
                    <a:pt x="339593" y="556260"/>
                  </a:lnTo>
                  <a:lnTo>
                    <a:pt x="341879" y="557022"/>
                  </a:lnTo>
                  <a:close/>
                </a:path>
                <a:path w="650239" h="581660">
                  <a:moveTo>
                    <a:pt x="341879" y="580072"/>
                  </a:moveTo>
                  <a:lnTo>
                    <a:pt x="341879" y="557022"/>
                  </a:lnTo>
                  <a:lnTo>
                    <a:pt x="339593" y="556260"/>
                  </a:lnTo>
                  <a:lnTo>
                    <a:pt x="339593" y="579882"/>
                  </a:lnTo>
                  <a:lnTo>
                    <a:pt x="341286" y="579998"/>
                  </a:lnTo>
                  <a:lnTo>
                    <a:pt x="341879" y="580072"/>
                  </a:lnTo>
                  <a:close/>
                </a:path>
                <a:path w="650239" h="581660">
                  <a:moveTo>
                    <a:pt x="345689" y="557784"/>
                  </a:moveTo>
                  <a:lnTo>
                    <a:pt x="341286" y="556683"/>
                  </a:lnTo>
                  <a:lnTo>
                    <a:pt x="341879" y="557022"/>
                  </a:lnTo>
                  <a:lnTo>
                    <a:pt x="341879" y="580072"/>
                  </a:lnTo>
                  <a:lnTo>
                    <a:pt x="344165" y="580358"/>
                  </a:lnTo>
                  <a:lnTo>
                    <a:pt x="344165" y="557784"/>
                  </a:lnTo>
                  <a:lnTo>
                    <a:pt x="345689" y="557784"/>
                  </a:lnTo>
                  <a:close/>
                </a:path>
                <a:path w="650239" h="581660">
                  <a:moveTo>
                    <a:pt x="386837" y="576834"/>
                  </a:moveTo>
                  <a:lnTo>
                    <a:pt x="381503" y="554736"/>
                  </a:lnTo>
                  <a:lnTo>
                    <a:pt x="376931" y="555498"/>
                  </a:lnTo>
                  <a:lnTo>
                    <a:pt x="369311" y="557784"/>
                  </a:lnTo>
                  <a:lnTo>
                    <a:pt x="363215" y="558461"/>
                  </a:lnTo>
                  <a:lnTo>
                    <a:pt x="350261" y="558546"/>
                  </a:lnTo>
                  <a:lnTo>
                    <a:pt x="344165" y="557784"/>
                  </a:lnTo>
                  <a:lnTo>
                    <a:pt x="344165" y="580358"/>
                  </a:lnTo>
                  <a:lnTo>
                    <a:pt x="346451" y="580644"/>
                  </a:lnTo>
                  <a:lnTo>
                    <a:pt x="354833" y="581406"/>
                  </a:lnTo>
                  <a:lnTo>
                    <a:pt x="363215" y="580644"/>
                  </a:lnTo>
                  <a:lnTo>
                    <a:pt x="372359" y="579882"/>
                  </a:lnTo>
                  <a:lnTo>
                    <a:pt x="381503" y="577596"/>
                  </a:lnTo>
                  <a:lnTo>
                    <a:pt x="386837" y="576834"/>
                  </a:lnTo>
                  <a:close/>
                </a:path>
                <a:path w="650239" h="581660">
                  <a:moveTo>
                    <a:pt x="472181" y="541020"/>
                  </a:moveTo>
                  <a:lnTo>
                    <a:pt x="461513" y="521208"/>
                  </a:lnTo>
                  <a:lnTo>
                    <a:pt x="456941" y="523494"/>
                  </a:lnTo>
                  <a:lnTo>
                    <a:pt x="443689" y="530677"/>
                  </a:lnTo>
                  <a:lnTo>
                    <a:pt x="430795" y="536567"/>
                  </a:lnTo>
                  <a:lnTo>
                    <a:pt x="417829" y="542015"/>
                  </a:lnTo>
                  <a:lnTo>
                    <a:pt x="404363" y="547878"/>
                  </a:lnTo>
                  <a:lnTo>
                    <a:pt x="402077" y="548640"/>
                  </a:lnTo>
                  <a:lnTo>
                    <a:pt x="409697" y="569214"/>
                  </a:lnTo>
                  <a:lnTo>
                    <a:pt x="411221" y="568452"/>
                  </a:lnTo>
                  <a:lnTo>
                    <a:pt x="425710" y="563204"/>
                  </a:lnTo>
                  <a:lnTo>
                    <a:pt x="439396" y="557083"/>
                  </a:lnTo>
                  <a:lnTo>
                    <a:pt x="452901" y="550551"/>
                  </a:lnTo>
                  <a:lnTo>
                    <a:pt x="466847" y="544068"/>
                  </a:lnTo>
                  <a:lnTo>
                    <a:pt x="472181" y="541020"/>
                  </a:lnTo>
                  <a:close/>
                </a:path>
                <a:path w="650239" h="581660">
                  <a:moveTo>
                    <a:pt x="551429" y="495300"/>
                  </a:moveTo>
                  <a:lnTo>
                    <a:pt x="539237" y="477012"/>
                  </a:lnTo>
                  <a:lnTo>
                    <a:pt x="537713" y="477012"/>
                  </a:lnTo>
                  <a:lnTo>
                    <a:pt x="514853" y="491490"/>
                  </a:lnTo>
                  <a:lnTo>
                    <a:pt x="491231" y="505206"/>
                  </a:lnTo>
                  <a:lnTo>
                    <a:pt x="481325" y="510540"/>
                  </a:lnTo>
                  <a:lnTo>
                    <a:pt x="492755" y="530352"/>
                  </a:lnTo>
                  <a:lnTo>
                    <a:pt x="501899" y="525018"/>
                  </a:lnTo>
                  <a:lnTo>
                    <a:pt x="526283" y="511302"/>
                  </a:lnTo>
                  <a:lnTo>
                    <a:pt x="549905" y="496824"/>
                  </a:lnTo>
                  <a:lnTo>
                    <a:pt x="551429" y="495300"/>
                  </a:lnTo>
                  <a:close/>
                </a:path>
                <a:path w="650239" h="581660">
                  <a:moveTo>
                    <a:pt x="649727" y="416052"/>
                  </a:moveTo>
                  <a:lnTo>
                    <a:pt x="552953" y="424434"/>
                  </a:lnTo>
                  <a:lnTo>
                    <a:pt x="546857" y="424434"/>
                  </a:lnTo>
                  <a:lnTo>
                    <a:pt x="542285" y="429768"/>
                  </a:lnTo>
                  <a:lnTo>
                    <a:pt x="542285" y="435864"/>
                  </a:lnTo>
                  <a:lnTo>
                    <a:pt x="543047" y="442722"/>
                  </a:lnTo>
                  <a:lnTo>
                    <a:pt x="548381" y="447294"/>
                  </a:lnTo>
                  <a:lnTo>
                    <a:pt x="554477" y="446532"/>
                  </a:lnTo>
                  <a:lnTo>
                    <a:pt x="590109" y="443764"/>
                  </a:lnTo>
                  <a:lnTo>
                    <a:pt x="594101" y="441198"/>
                  </a:lnTo>
                  <a:lnTo>
                    <a:pt x="604850" y="433524"/>
                  </a:lnTo>
                  <a:lnTo>
                    <a:pt x="613913" y="427482"/>
                  </a:lnTo>
                  <a:lnTo>
                    <a:pt x="617671" y="432787"/>
                  </a:lnTo>
                  <a:lnTo>
                    <a:pt x="621533" y="424434"/>
                  </a:lnTo>
                  <a:lnTo>
                    <a:pt x="632963" y="440436"/>
                  </a:lnTo>
                  <a:lnTo>
                    <a:pt x="632963" y="452743"/>
                  </a:lnTo>
                  <a:lnTo>
                    <a:pt x="649727" y="416052"/>
                  </a:lnTo>
                  <a:close/>
                </a:path>
                <a:path w="650239" h="581660">
                  <a:moveTo>
                    <a:pt x="613433" y="441952"/>
                  </a:moveTo>
                  <a:lnTo>
                    <a:pt x="590109" y="443764"/>
                  </a:lnTo>
                  <a:lnTo>
                    <a:pt x="583433" y="448056"/>
                  </a:lnTo>
                  <a:lnTo>
                    <a:pt x="560573" y="462534"/>
                  </a:lnTo>
                  <a:lnTo>
                    <a:pt x="558287" y="464820"/>
                  </a:lnTo>
                  <a:lnTo>
                    <a:pt x="569717" y="483870"/>
                  </a:lnTo>
                  <a:lnTo>
                    <a:pt x="572765" y="481584"/>
                  </a:lnTo>
                  <a:lnTo>
                    <a:pt x="595625" y="467106"/>
                  </a:lnTo>
                  <a:lnTo>
                    <a:pt x="604850" y="460517"/>
                  </a:lnTo>
                  <a:lnTo>
                    <a:pt x="613433" y="441952"/>
                  </a:lnTo>
                  <a:close/>
                </a:path>
                <a:path w="650239" h="581660">
                  <a:moveTo>
                    <a:pt x="626867" y="466085"/>
                  </a:moveTo>
                  <a:lnTo>
                    <a:pt x="626867" y="445770"/>
                  </a:lnTo>
                  <a:lnTo>
                    <a:pt x="616961" y="452628"/>
                  </a:lnTo>
                  <a:lnTo>
                    <a:pt x="606293" y="459486"/>
                  </a:lnTo>
                  <a:lnTo>
                    <a:pt x="604850" y="460517"/>
                  </a:lnTo>
                  <a:lnTo>
                    <a:pt x="588767" y="495300"/>
                  </a:lnTo>
                  <a:lnTo>
                    <a:pt x="585719" y="500634"/>
                  </a:lnTo>
                  <a:lnTo>
                    <a:pt x="588767" y="507492"/>
                  </a:lnTo>
                  <a:lnTo>
                    <a:pt x="594101" y="509778"/>
                  </a:lnTo>
                  <a:lnTo>
                    <a:pt x="599435" y="512826"/>
                  </a:lnTo>
                  <a:lnTo>
                    <a:pt x="606293" y="510540"/>
                  </a:lnTo>
                  <a:lnTo>
                    <a:pt x="609341" y="504444"/>
                  </a:lnTo>
                  <a:lnTo>
                    <a:pt x="626867" y="466085"/>
                  </a:lnTo>
                  <a:close/>
                </a:path>
                <a:path w="650239" h="581660">
                  <a:moveTo>
                    <a:pt x="617671" y="432787"/>
                  </a:moveTo>
                  <a:lnTo>
                    <a:pt x="613913" y="427482"/>
                  </a:lnTo>
                  <a:lnTo>
                    <a:pt x="604769" y="433578"/>
                  </a:lnTo>
                  <a:lnTo>
                    <a:pt x="594101" y="441198"/>
                  </a:lnTo>
                  <a:lnTo>
                    <a:pt x="590109" y="443764"/>
                  </a:lnTo>
                  <a:lnTo>
                    <a:pt x="613433" y="441952"/>
                  </a:lnTo>
                  <a:lnTo>
                    <a:pt x="617671" y="432787"/>
                  </a:lnTo>
                  <a:close/>
                </a:path>
                <a:path w="650239" h="581660">
                  <a:moveTo>
                    <a:pt x="626867" y="445770"/>
                  </a:moveTo>
                  <a:lnTo>
                    <a:pt x="623604" y="441162"/>
                  </a:lnTo>
                  <a:lnTo>
                    <a:pt x="613433" y="441952"/>
                  </a:lnTo>
                  <a:lnTo>
                    <a:pt x="604850" y="460517"/>
                  </a:lnTo>
                  <a:lnTo>
                    <a:pt x="606293" y="459486"/>
                  </a:lnTo>
                  <a:lnTo>
                    <a:pt x="616961" y="452628"/>
                  </a:lnTo>
                  <a:lnTo>
                    <a:pt x="626867" y="445770"/>
                  </a:lnTo>
                  <a:close/>
                </a:path>
                <a:path w="650239" h="581660">
                  <a:moveTo>
                    <a:pt x="623604" y="441162"/>
                  </a:moveTo>
                  <a:lnTo>
                    <a:pt x="617671" y="432787"/>
                  </a:lnTo>
                  <a:lnTo>
                    <a:pt x="613433" y="441952"/>
                  </a:lnTo>
                  <a:lnTo>
                    <a:pt x="623604" y="441162"/>
                  </a:lnTo>
                  <a:close/>
                </a:path>
                <a:path w="650239" h="581660">
                  <a:moveTo>
                    <a:pt x="632963" y="440436"/>
                  </a:moveTo>
                  <a:lnTo>
                    <a:pt x="621533" y="424434"/>
                  </a:lnTo>
                  <a:lnTo>
                    <a:pt x="617671" y="432787"/>
                  </a:lnTo>
                  <a:lnTo>
                    <a:pt x="623604" y="441162"/>
                  </a:lnTo>
                  <a:lnTo>
                    <a:pt x="632963" y="440436"/>
                  </a:lnTo>
                  <a:close/>
                </a:path>
                <a:path w="650239" h="581660">
                  <a:moveTo>
                    <a:pt x="632963" y="452743"/>
                  </a:moveTo>
                  <a:lnTo>
                    <a:pt x="632963" y="440436"/>
                  </a:lnTo>
                  <a:lnTo>
                    <a:pt x="623604" y="441162"/>
                  </a:lnTo>
                  <a:lnTo>
                    <a:pt x="626867" y="445770"/>
                  </a:lnTo>
                  <a:lnTo>
                    <a:pt x="626867" y="466085"/>
                  </a:lnTo>
                  <a:lnTo>
                    <a:pt x="632963" y="452743"/>
                  </a:lnTo>
                  <a:close/>
                </a:path>
              </a:pathLst>
            </a:custGeom>
            <a:solidFill>
              <a:srgbClr val="09BDFD"/>
            </a:solidFill>
          </p:spPr>
          <p:txBody>
            <a:bodyPr wrap="square" lIns="0" tIns="0" rIns="0" bIns="0" rtlCol="0"/>
            <a:lstStyle/>
            <a:p>
              <a:endParaRPr/>
            </a:p>
          </p:txBody>
        </p:sp>
        <p:pic>
          <p:nvPicPr>
            <p:cNvPr id="66" name="object 66"/>
            <p:cNvPicPr/>
            <p:nvPr/>
          </p:nvPicPr>
          <p:blipFill>
            <a:blip r:embed="rId26" cstate="print"/>
            <a:stretch>
              <a:fillRect/>
            </a:stretch>
          </p:blipFill>
          <p:spPr>
            <a:xfrm>
              <a:off x="5306568" y="4089654"/>
              <a:ext cx="182879" cy="237744"/>
            </a:xfrm>
            <a:prstGeom prst="rect">
              <a:avLst/>
            </a:prstGeom>
          </p:spPr>
        </p:pic>
      </p:grpSp>
      <p:sp>
        <p:nvSpPr>
          <p:cNvPr id="67" name="object 67"/>
          <p:cNvSpPr txBox="1"/>
          <p:nvPr/>
        </p:nvSpPr>
        <p:spPr>
          <a:xfrm>
            <a:off x="6987032" y="4101255"/>
            <a:ext cx="107950" cy="203902"/>
          </a:xfrm>
          <a:prstGeom prst="rect">
            <a:avLst/>
          </a:prstGeom>
        </p:spPr>
        <p:txBody>
          <a:bodyPr vert="horz" wrap="square" lIns="0" tIns="11430" rIns="0" bIns="0" rtlCol="0">
            <a:spAutoFit/>
          </a:bodyPr>
          <a:lstStyle/>
          <a:p>
            <a:pPr marL="12700">
              <a:spcBef>
                <a:spcPts val="90"/>
              </a:spcBef>
            </a:pPr>
            <a:r>
              <a:rPr sz="1250" b="1" spc="-75" dirty="0">
                <a:latin typeface="DejaVu Sans Condensed"/>
                <a:cs typeface="DejaVu Sans Condensed"/>
              </a:rPr>
              <a:t>θ</a:t>
            </a:r>
            <a:endParaRPr sz="1250">
              <a:latin typeface="DejaVu Sans Condensed"/>
              <a:cs typeface="DejaVu Sans Condensed"/>
            </a:endParaRPr>
          </a:p>
        </p:txBody>
      </p:sp>
      <p:sp>
        <p:nvSpPr>
          <p:cNvPr id="68" name="object 68"/>
          <p:cNvSpPr txBox="1"/>
          <p:nvPr/>
        </p:nvSpPr>
        <p:spPr>
          <a:xfrm>
            <a:off x="2107945" y="982472"/>
            <a:ext cx="7651750" cy="1502334"/>
          </a:xfrm>
          <a:prstGeom prst="rect">
            <a:avLst/>
          </a:prstGeom>
        </p:spPr>
        <p:txBody>
          <a:bodyPr vert="horz" wrap="square" lIns="0" tIns="12065" rIns="0" bIns="0" rtlCol="0">
            <a:spAutoFit/>
          </a:bodyPr>
          <a:lstStyle/>
          <a:p>
            <a:pPr marL="298450" marR="5080" indent="-286385">
              <a:lnSpc>
                <a:spcPct val="100299"/>
              </a:lnSpc>
              <a:spcBef>
                <a:spcPts val="95"/>
              </a:spcBef>
              <a:buFont typeface="Symbol"/>
              <a:buChar char=""/>
              <a:tabLst>
                <a:tab pos="298450" algn="l"/>
              </a:tabLst>
            </a:pPr>
            <a:r>
              <a:rPr sz="1600" spc="70" dirty="0">
                <a:latin typeface="Liberation Sans Narrow"/>
                <a:cs typeface="Liberation Sans Narrow"/>
              </a:rPr>
              <a:t>In</a:t>
            </a:r>
            <a:r>
              <a:rPr sz="1600" spc="-5" dirty="0">
                <a:latin typeface="Liberation Sans Narrow"/>
                <a:cs typeface="Liberation Sans Narrow"/>
              </a:rPr>
              <a:t> </a:t>
            </a:r>
            <a:r>
              <a:rPr sz="1600" spc="70" dirty="0">
                <a:latin typeface="Liberation Sans Narrow"/>
                <a:cs typeface="Liberation Sans Narrow"/>
              </a:rPr>
              <a:t>materials</a:t>
            </a:r>
            <a:r>
              <a:rPr sz="1600" spc="-5" dirty="0">
                <a:latin typeface="Liberation Sans Narrow"/>
                <a:cs typeface="Liberation Sans Narrow"/>
              </a:rPr>
              <a:t> </a:t>
            </a:r>
            <a:r>
              <a:rPr sz="1600" spc="135" dirty="0">
                <a:latin typeface="Liberation Sans Narrow"/>
                <a:cs typeface="Liberation Sans Narrow"/>
              </a:rPr>
              <a:t>with</a:t>
            </a:r>
            <a:r>
              <a:rPr sz="1600" spc="10" dirty="0">
                <a:latin typeface="Liberation Sans Narrow"/>
                <a:cs typeface="Liberation Sans Narrow"/>
              </a:rPr>
              <a:t> </a:t>
            </a:r>
            <a:r>
              <a:rPr sz="1600" dirty="0">
                <a:latin typeface="Liberation Sans Narrow"/>
                <a:cs typeface="Liberation Sans Narrow"/>
              </a:rPr>
              <a:t>a</a:t>
            </a:r>
            <a:r>
              <a:rPr sz="1600" spc="-5" dirty="0">
                <a:latin typeface="Liberation Sans Narrow"/>
                <a:cs typeface="Liberation Sans Narrow"/>
              </a:rPr>
              <a:t> </a:t>
            </a:r>
            <a:r>
              <a:rPr sz="1600" spc="60" dirty="0">
                <a:latin typeface="Liberation Sans Narrow"/>
                <a:cs typeface="Liberation Sans Narrow"/>
              </a:rPr>
              <a:t>crystalline</a:t>
            </a:r>
            <a:r>
              <a:rPr sz="1600" spc="-5" dirty="0">
                <a:latin typeface="Liberation Sans Narrow"/>
                <a:cs typeface="Liberation Sans Narrow"/>
              </a:rPr>
              <a:t> </a:t>
            </a:r>
            <a:r>
              <a:rPr sz="1600" spc="80" dirty="0">
                <a:latin typeface="Liberation Sans Narrow"/>
                <a:cs typeface="Liberation Sans Narrow"/>
              </a:rPr>
              <a:t>structure,</a:t>
            </a:r>
            <a:r>
              <a:rPr sz="1600" spc="20" dirty="0">
                <a:latin typeface="Liberation Sans Narrow"/>
                <a:cs typeface="Liberation Sans Narrow"/>
              </a:rPr>
              <a:t> </a:t>
            </a:r>
            <a:r>
              <a:rPr sz="1600" dirty="0">
                <a:latin typeface="Liberation Sans Narrow"/>
                <a:cs typeface="Liberation Sans Narrow"/>
              </a:rPr>
              <a:t>X</a:t>
            </a:r>
            <a:r>
              <a:rPr sz="1600" dirty="0">
                <a:latin typeface="Trebuchet MS"/>
                <a:cs typeface="Trebuchet MS"/>
              </a:rPr>
              <a:t>‐</a:t>
            </a:r>
            <a:r>
              <a:rPr sz="1600" dirty="0">
                <a:latin typeface="Liberation Sans Narrow"/>
                <a:cs typeface="Liberation Sans Narrow"/>
              </a:rPr>
              <a:t>rays</a:t>
            </a:r>
            <a:r>
              <a:rPr sz="1600" spc="-5" dirty="0">
                <a:latin typeface="Liberation Sans Narrow"/>
                <a:cs typeface="Liberation Sans Narrow"/>
              </a:rPr>
              <a:t> </a:t>
            </a:r>
            <a:r>
              <a:rPr sz="1600" spc="65" dirty="0">
                <a:latin typeface="Liberation Sans Narrow"/>
                <a:cs typeface="Liberation Sans Narrow"/>
              </a:rPr>
              <a:t>scattered</a:t>
            </a:r>
            <a:r>
              <a:rPr sz="1600" spc="10" dirty="0">
                <a:latin typeface="Liberation Sans Narrow"/>
                <a:cs typeface="Liberation Sans Narrow"/>
              </a:rPr>
              <a:t> </a:t>
            </a:r>
            <a:r>
              <a:rPr sz="1600" spc="75" dirty="0">
                <a:latin typeface="Liberation Sans Narrow"/>
                <a:cs typeface="Liberation Sans Narrow"/>
              </a:rPr>
              <a:t>by</a:t>
            </a:r>
            <a:r>
              <a:rPr sz="1600" spc="5" dirty="0">
                <a:latin typeface="Liberation Sans Narrow"/>
                <a:cs typeface="Liberation Sans Narrow"/>
              </a:rPr>
              <a:t> </a:t>
            </a:r>
            <a:r>
              <a:rPr sz="1600" spc="95" dirty="0">
                <a:latin typeface="Liberation Sans Narrow"/>
                <a:cs typeface="Liberation Sans Narrow"/>
              </a:rPr>
              <a:t>ordered</a:t>
            </a:r>
            <a:r>
              <a:rPr sz="1600" spc="10" dirty="0">
                <a:latin typeface="Liberation Sans Narrow"/>
                <a:cs typeface="Liberation Sans Narrow"/>
              </a:rPr>
              <a:t> </a:t>
            </a:r>
            <a:r>
              <a:rPr sz="1600" spc="70" dirty="0">
                <a:latin typeface="Liberation Sans Narrow"/>
                <a:cs typeface="Liberation Sans Narrow"/>
              </a:rPr>
              <a:t>features</a:t>
            </a:r>
            <a:r>
              <a:rPr sz="1600" spc="15" dirty="0">
                <a:latin typeface="Liberation Sans Narrow"/>
                <a:cs typeface="Liberation Sans Narrow"/>
              </a:rPr>
              <a:t> </a:t>
            </a:r>
            <a:r>
              <a:rPr sz="1600" spc="105" dirty="0">
                <a:latin typeface="Liberation Sans Narrow"/>
                <a:cs typeface="Liberation Sans Narrow"/>
              </a:rPr>
              <a:t>will</a:t>
            </a:r>
            <a:r>
              <a:rPr sz="1600" dirty="0">
                <a:latin typeface="Liberation Sans Narrow"/>
                <a:cs typeface="Liberation Sans Narrow"/>
              </a:rPr>
              <a:t> </a:t>
            </a:r>
            <a:r>
              <a:rPr sz="1600" spc="60" dirty="0">
                <a:latin typeface="Liberation Sans Narrow"/>
                <a:cs typeface="Liberation Sans Narrow"/>
              </a:rPr>
              <a:t>be </a:t>
            </a:r>
            <a:r>
              <a:rPr sz="1600" spc="65" dirty="0">
                <a:latin typeface="Liberation Sans Narrow"/>
                <a:cs typeface="Liberation Sans Narrow"/>
              </a:rPr>
              <a:t>scattered</a:t>
            </a:r>
            <a:r>
              <a:rPr sz="1600" spc="45" dirty="0">
                <a:latin typeface="Liberation Sans Narrow"/>
                <a:cs typeface="Liberation Sans Narrow"/>
              </a:rPr>
              <a:t> </a:t>
            </a:r>
            <a:r>
              <a:rPr sz="1600" b="1" spc="10" dirty="0">
                <a:solidFill>
                  <a:srgbClr val="0070C0"/>
                </a:solidFill>
                <a:latin typeface="Liberation Sans Narrow"/>
                <a:cs typeface="Liberation Sans Narrow"/>
              </a:rPr>
              <a:t>coherently</a:t>
            </a:r>
            <a:r>
              <a:rPr sz="1600" b="1" spc="30" dirty="0">
                <a:solidFill>
                  <a:srgbClr val="0070C0"/>
                </a:solidFill>
                <a:latin typeface="Liberation Sans Narrow"/>
                <a:cs typeface="Liberation Sans Narrow"/>
              </a:rPr>
              <a:t> </a:t>
            </a:r>
            <a:r>
              <a:rPr sz="1600" spc="80" dirty="0">
                <a:latin typeface="Liberation Sans Narrow"/>
                <a:cs typeface="Liberation Sans Narrow"/>
              </a:rPr>
              <a:t>“in</a:t>
            </a:r>
            <a:r>
              <a:rPr sz="1600" spc="80" dirty="0">
                <a:latin typeface="Trebuchet MS"/>
                <a:cs typeface="Trebuchet MS"/>
              </a:rPr>
              <a:t>‐</a:t>
            </a:r>
            <a:r>
              <a:rPr sz="1600" spc="80" dirty="0">
                <a:latin typeface="Liberation Sans Narrow"/>
                <a:cs typeface="Liberation Sans Narrow"/>
              </a:rPr>
              <a:t>phase”</a:t>
            </a:r>
            <a:r>
              <a:rPr sz="1600" spc="30" dirty="0">
                <a:latin typeface="Liberation Sans Narrow"/>
                <a:cs typeface="Liberation Sans Narrow"/>
              </a:rPr>
              <a:t> </a:t>
            </a:r>
            <a:r>
              <a:rPr sz="1600" spc="90" dirty="0">
                <a:latin typeface="Liberation Sans Narrow"/>
                <a:cs typeface="Liberation Sans Narrow"/>
              </a:rPr>
              <a:t>in</a:t>
            </a:r>
            <a:r>
              <a:rPr sz="1600" spc="30" dirty="0">
                <a:latin typeface="Liberation Sans Narrow"/>
                <a:cs typeface="Liberation Sans Narrow"/>
              </a:rPr>
              <a:t> </a:t>
            </a:r>
            <a:r>
              <a:rPr sz="1600" spc="80" dirty="0">
                <a:latin typeface="Liberation Sans Narrow"/>
                <a:cs typeface="Liberation Sans Narrow"/>
              </a:rPr>
              <a:t>certain</a:t>
            </a:r>
            <a:r>
              <a:rPr sz="1600" spc="25" dirty="0">
                <a:latin typeface="Liberation Sans Narrow"/>
                <a:cs typeface="Liberation Sans Narrow"/>
              </a:rPr>
              <a:t> </a:t>
            </a:r>
            <a:r>
              <a:rPr sz="1600" spc="75" dirty="0">
                <a:latin typeface="Liberation Sans Narrow"/>
                <a:cs typeface="Liberation Sans Narrow"/>
              </a:rPr>
              <a:t>directions</a:t>
            </a:r>
            <a:r>
              <a:rPr sz="1600" spc="40" dirty="0">
                <a:latin typeface="Liberation Sans Narrow"/>
                <a:cs typeface="Liberation Sans Narrow"/>
              </a:rPr>
              <a:t> </a:t>
            </a:r>
            <a:r>
              <a:rPr sz="1600" spc="95" dirty="0">
                <a:latin typeface="Liberation Sans Narrow"/>
                <a:cs typeface="Liberation Sans Narrow"/>
              </a:rPr>
              <a:t>meeting</a:t>
            </a:r>
            <a:r>
              <a:rPr sz="1600" spc="25" dirty="0">
                <a:latin typeface="Liberation Sans Narrow"/>
                <a:cs typeface="Liberation Sans Narrow"/>
              </a:rPr>
              <a:t> </a:t>
            </a:r>
            <a:r>
              <a:rPr sz="1600" spc="114" dirty="0">
                <a:latin typeface="Liberation Sans Narrow"/>
                <a:cs typeface="Liberation Sans Narrow"/>
              </a:rPr>
              <a:t>the</a:t>
            </a:r>
            <a:r>
              <a:rPr sz="1600" spc="40" dirty="0">
                <a:latin typeface="Liberation Sans Narrow"/>
                <a:cs typeface="Liberation Sans Narrow"/>
              </a:rPr>
              <a:t> </a:t>
            </a:r>
            <a:r>
              <a:rPr sz="1600" spc="75" dirty="0">
                <a:latin typeface="Liberation Sans Narrow"/>
                <a:cs typeface="Liberation Sans Narrow"/>
              </a:rPr>
              <a:t>criteria</a:t>
            </a:r>
            <a:r>
              <a:rPr sz="1600" spc="40" dirty="0">
                <a:latin typeface="Liberation Sans Narrow"/>
                <a:cs typeface="Liberation Sans Narrow"/>
              </a:rPr>
              <a:t> </a:t>
            </a:r>
            <a:r>
              <a:rPr sz="1600" spc="105" dirty="0">
                <a:latin typeface="Liberation Sans Narrow"/>
                <a:cs typeface="Liberation Sans Narrow"/>
              </a:rPr>
              <a:t>for</a:t>
            </a:r>
            <a:r>
              <a:rPr sz="1600" spc="45" dirty="0">
                <a:latin typeface="Liberation Sans Narrow"/>
                <a:cs typeface="Liberation Sans Narrow"/>
              </a:rPr>
              <a:t> </a:t>
            </a:r>
            <a:r>
              <a:rPr sz="1600" spc="65" dirty="0">
                <a:latin typeface="Liberation Sans Narrow"/>
                <a:cs typeface="Liberation Sans Narrow"/>
              </a:rPr>
              <a:t>constructive </a:t>
            </a:r>
            <a:r>
              <a:rPr sz="1600" spc="80" dirty="0">
                <a:latin typeface="Liberation Sans Narrow"/>
                <a:cs typeface="Liberation Sans Narrow"/>
              </a:rPr>
              <a:t>interference</a:t>
            </a:r>
            <a:r>
              <a:rPr sz="1600" spc="110" dirty="0">
                <a:latin typeface="Liberation Sans Narrow"/>
                <a:cs typeface="Liberation Sans Narrow"/>
              </a:rPr>
              <a:t> </a:t>
            </a:r>
            <a:r>
              <a:rPr sz="1600" dirty="0">
                <a:latin typeface="Wingdings"/>
                <a:cs typeface="Wingdings"/>
              </a:rPr>
              <a:t></a:t>
            </a:r>
            <a:r>
              <a:rPr sz="1600" spc="60" dirty="0">
                <a:latin typeface="Times New Roman"/>
                <a:cs typeface="Times New Roman"/>
              </a:rPr>
              <a:t> </a:t>
            </a:r>
            <a:r>
              <a:rPr sz="1600" dirty="0">
                <a:latin typeface="Liberation Sans Narrow"/>
                <a:cs typeface="Liberation Sans Narrow"/>
              </a:rPr>
              <a:t>signal</a:t>
            </a:r>
            <a:r>
              <a:rPr sz="1600" spc="80" dirty="0">
                <a:latin typeface="Liberation Sans Narrow"/>
                <a:cs typeface="Liberation Sans Narrow"/>
              </a:rPr>
              <a:t> </a:t>
            </a:r>
            <a:r>
              <a:rPr sz="1600" spc="70" dirty="0">
                <a:latin typeface="Liberation Sans Narrow"/>
                <a:cs typeface="Liberation Sans Narrow"/>
              </a:rPr>
              <a:t>amplification.</a:t>
            </a:r>
            <a:endParaRPr sz="1600" dirty="0">
              <a:latin typeface="Liberation Sans Narrow"/>
              <a:cs typeface="Liberation Sans Narrow"/>
            </a:endParaRPr>
          </a:p>
          <a:p>
            <a:pPr>
              <a:spcBef>
                <a:spcPts val="70"/>
              </a:spcBef>
              <a:buFont typeface="Symbol"/>
              <a:buChar char=""/>
            </a:pPr>
            <a:endParaRPr sz="1600" dirty="0">
              <a:latin typeface="Liberation Sans Narrow"/>
              <a:cs typeface="Liberation Sans Narrow"/>
            </a:endParaRPr>
          </a:p>
          <a:p>
            <a:pPr marL="298450" indent="-285750">
              <a:buFont typeface="Symbol"/>
              <a:buChar char=""/>
              <a:tabLst>
                <a:tab pos="298450" algn="l"/>
              </a:tabLst>
            </a:pPr>
            <a:r>
              <a:rPr sz="1600" spc="10" dirty="0">
                <a:latin typeface="Liberation Sans Narrow"/>
                <a:cs typeface="Liberation Sans Narrow"/>
              </a:rPr>
              <a:t>The</a:t>
            </a:r>
            <a:r>
              <a:rPr sz="1600" spc="55" dirty="0">
                <a:latin typeface="Liberation Sans Narrow"/>
                <a:cs typeface="Liberation Sans Narrow"/>
              </a:rPr>
              <a:t> </a:t>
            </a:r>
            <a:r>
              <a:rPr sz="1600" spc="80" dirty="0">
                <a:latin typeface="Liberation Sans Narrow"/>
                <a:cs typeface="Liberation Sans Narrow"/>
              </a:rPr>
              <a:t>conditions</a:t>
            </a:r>
            <a:r>
              <a:rPr sz="1600" spc="55" dirty="0">
                <a:latin typeface="Liberation Sans Narrow"/>
                <a:cs typeface="Liberation Sans Narrow"/>
              </a:rPr>
              <a:t> </a:t>
            </a:r>
            <a:r>
              <a:rPr sz="1600" spc="85" dirty="0">
                <a:latin typeface="Liberation Sans Narrow"/>
                <a:cs typeface="Liberation Sans Narrow"/>
              </a:rPr>
              <a:t>required</a:t>
            </a:r>
            <a:r>
              <a:rPr sz="1600" spc="75" dirty="0">
                <a:latin typeface="Liberation Sans Narrow"/>
                <a:cs typeface="Liberation Sans Narrow"/>
              </a:rPr>
              <a:t> </a:t>
            </a:r>
            <a:r>
              <a:rPr sz="1600" spc="105" dirty="0">
                <a:latin typeface="Liberation Sans Narrow"/>
                <a:cs typeface="Liberation Sans Narrow"/>
              </a:rPr>
              <a:t>for</a:t>
            </a:r>
            <a:r>
              <a:rPr sz="1600" spc="75" dirty="0">
                <a:latin typeface="Liberation Sans Narrow"/>
                <a:cs typeface="Liberation Sans Narrow"/>
              </a:rPr>
              <a:t> </a:t>
            </a:r>
            <a:r>
              <a:rPr sz="1600" b="1" spc="10" dirty="0">
                <a:solidFill>
                  <a:srgbClr val="0070C0"/>
                </a:solidFill>
                <a:latin typeface="Liberation Sans Narrow"/>
                <a:cs typeface="Liberation Sans Narrow"/>
              </a:rPr>
              <a:t>constructive</a:t>
            </a:r>
            <a:r>
              <a:rPr sz="1600" b="1" spc="55" dirty="0">
                <a:solidFill>
                  <a:srgbClr val="0070C0"/>
                </a:solidFill>
                <a:latin typeface="Liberation Sans Narrow"/>
                <a:cs typeface="Liberation Sans Narrow"/>
              </a:rPr>
              <a:t> </a:t>
            </a:r>
            <a:r>
              <a:rPr sz="1600" b="1" spc="45" dirty="0">
                <a:solidFill>
                  <a:srgbClr val="0070C0"/>
                </a:solidFill>
                <a:latin typeface="Liberation Sans Narrow"/>
                <a:cs typeface="Liberation Sans Narrow"/>
              </a:rPr>
              <a:t>interference</a:t>
            </a:r>
            <a:r>
              <a:rPr sz="1600" b="1" spc="70" dirty="0">
                <a:solidFill>
                  <a:srgbClr val="0070C0"/>
                </a:solidFill>
                <a:latin typeface="Liberation Sans Narrow"/>
                <a:cs typeface="Liberation Sans Narrow"/>
              </a:rPr>
              <a:t> </a:t>
            </a:r>
            <a:r>
              <a:rPr sz="1600" spc="65" dirty="0">
                <a:latin typeface="Liberation Sans Narrow"/>
                <a:cs typeface="Liberation Sans Narrow"/>
              </a:rPr>
              <a:t>are</a:t>
            </a:r>
            <a:r>
              <a:rPr sz="1600" spc="75" dirty="0">
                <a:latin typeface="Liberation Sans Narrow"/>
                <a:cs typeface="Liberation Sans Narrow"/>
              </a:rPr>
              <a:t> </a:t>
            </a:r>
            <a:r>
              <a:rPr sz="1600" spc="100" dirty="0">
                <a:latin typeface="Liberation Sans Narrow"/>
                <a:cs typeface="Liberation Sans Narrow"/>
              </a:rPr>
              <a:t>determined</a:t>
            </a:r>
            <a:r>
              <a:rPr sz="1600" spc="65" dirty="0">
                <a:latin typeface="Liberation Sans Narrow"/>
                <a:cs typeface="Liberation Sans Narrow"/>
              </a:rPr>
              <a:t> </a:t>
            </a:r>
            <a:r>
              <a:rPr sz="1600" spc="75" dirty="0">
                <a:latin typeface="Liberation Sans Narrow"/>
                <a:cs typeface="Liberation Sans Narrow"/>
              </a:rPr>
              <a:t>by</a:t>
            </a:r>
            <a:r>
              <a:rPr sz="1600" spc="65" dirty="0">
                <a:latin typeface="Liberation Sans Narrow"/>
                <a:cs typeface="Liberation Sans Narrow"/>
              </a:rPr>
              <a:t> </a:t>
            </a:r>
            <a:r>
              <a:rPr sz="1600" spc="10" dirty="0">
                <a:latin typeface="Liberation Sans Narrow"/>
                <a:cs typeface="Liberation Sans Narrow"/>
              </a:rPr>
              <a:t>Bragg</a:t>
            </a:r>
            <a:r>
              <a:rPr lang="en-US" sz="1600" spc="10" dirty="0">
                <a:latin typeface="Liberation Sans Narrow"/>
                <a:cs typeface="Liberation Sans Narrow"/>
              </a:rPr>
              <a:t>'</a:t>
            </a:r>
            <a:r>
              <a:rPr sz="1600" spc="10" dirty="0">
                <a:latin typeface="Liberation Sans Narrow"/>
                <a:cs typeface="Liberation Sans Narrow"/>
              </a:rPr>
              <a:t>s</a:t>
            </a:r>
            <a:r>
              <a:rPr sz="1600" spc="55" dirty="0">
                <a:latin typeface="Liberation Sans Narrow"/>
                <a:cs typeface="Liberation Sans Narrow"/>
              </a:rPr>
              <a:t> </a:t>
            </a:r>
            <a:r>
              <a:rPr sz="1600" spc="35" dirty="0">
                <a:latin typeface="Liberation Sans Narrow"/>
                <a:cs typeface="Liberation Sans Narrow"/>
              </a:rPr>
              <a:t>law.</a:t>
            </a:r>
            <a:endParaRPr sz="1600" dirty="0">
              <a:latin typeface="Liberation Sans Narrow"/>
              <a:cs typeface="Liberation Sans Narrow"/>
            </a:endParaRPr>
          </a:p>
        </p:txBody>
      </p:sp>
      <p:sp>
        <p:nvSpPr>
          <p:cNvPr id="69" name="object 69"/>
          <p:cNvSpPr txBox="1"/>
          <p:nvPr/>
        </p:nvSpPr>
        <p:spPr>
          <a:xfrm>
            <a:off x="2271785" y="2702683"/>
            <a:ext cx="1496021" cy="289823"/>
          </a:xfrm>
          <a:prstGeom prst="rect">
            <a:avLst/>
          </a:prstGeom>
        </p:spPr>
        <p:txBody>
          <a:bodyPr vert="horz" wrap="square" lIns="0" tIns="12700" rIns="0" bIns="0" rtlCol="0">
            <a:spAutoFit/>
          </a:bodyPr>
          <a:lstStyle/>
          <a:p>
            <a:pPr marL="12700">
              <a:spcBef>
                <a:spcPts val="100"/>
              </a:spcBef>
            </a:pPr>
            <a:r>
              <a:rPr b="1" spc="-20" dirty="0">
                <a:solidFill>
                  <a:srgbClr val="632523"/>
                </a:solidFill>
                <a:latin typeface="Liberation Sans Narrow"/>
                <a:cs typeface="Liberation Sans Narrow"/>
              </a:rPr>
              <a:t>Bragg’s</a:t>
            </a:r>
            <a:r>
              <a:rPr b="1" spc="-70" dirty="0">
                <a:solidFill>
                  <a:srgbClr val="632523"/>
                </a:solidFill>
                <a:latin typeface="Liberation Sans Narrow"/>
                <a:cs typeface="Liberation Sans Narrow"/>
              </a:rPr>
              <a:t> </a:t>
            </a:r>
            <a:r>
              <a:rPr b="1" spc="-25" dirty="0">
                <a:solidFill>
                  <a:srgbClr val="632523"/>
                </a:solidFill>
                <a:latin typeface="Liberation Sans Narrow"/>
                <a:cs typeface="Liberation Sans Narrow"/>
              </a:rPr>
              <a:t>Law</a:t>
            </a:r>
            <a:endParaRPr dirty="0">
              <a:latin typeface="Liberation Sans Narrow"/>
              <a:cs typeface="Liberation Sans Narrow"/>
            </a:endParaRPr>
          </a:p>
        </p:txBody>
      </p:sp>
      <p:sp>
        <p:nvSpPr>
          <p:cNvPr id="70" name="object 70"/>
          <p:cNvSpPr txBox="1"/>
          <p:nvPr/>
        </p:nvSpPr>
        <p:spPr>
          <a:xfrm>
            <a:off x="2310547" y="3272503"/>
            <a:ext cx="2448524" cy="566822"/>
          </a:xfrm>
          <a:prstGeom prst="rect">
            <a:avLst/>
          </a:prstGeom>
        </p:spPr>
        <p:txBody>
          <a:bodyPr vert="horz" wrap="square" lIns="0" tIns="12700" rIns="0" bIns="0" rtlCol="0">
            <a:spAutoFit/>
          </a:bodyPr>
          <a:lstStyle/>
          <a:p>
            <a:pPr marL="523875" indent="-523875">
              <a:spcBef>
                <a:spcPts val="100"/>
              </a:spcBef>
            </a:pPr>
            <a:r>
              <a:rPr b="1" spc="60" dirty="0">
                <a:latin typeface="Liberation Sans Narrow"/>
                <a:cs typeface="Liberation Sans Narrow"/>
              </a:rPr>
              <a:t>n</a:t>
            </a:r>
            <a:r>
              <a:rPr b="1" spc="5" dirty="0">
                <a:latin typeface="Liberation Sans Narrow"/>
                <a:cs typeface="Liberation Sans Narrow"/>
              </a:rPr>
              <a:t> </a:t>
            </a:r>
            <a:r>
              <a:rPr b="1" spc="-50" dirty="0">
                <a:latin typeface="DejaVu Sans Condensed"/>
                <a:cs typeface="DejaVu Sans Condensed"/>
              </a:rPr>
              <a:t>λ</a:t>
            </a:r>
            <a:r>
              <a:rPr b="1" spc="-140" dirty="0">
                <a:latin typeface="DejaVu Sans Condensed"/>
                <a:cs typeface="DejaVu Sans Condensed"/>
              </a:rPr>
              <a:t> </a:t>
            </a:r>
            <a:r>
              <a:rPr b="1" dirty="0">
                <a:latin typeface="Liberation Sans Narrow"/>
                <a:cs typeface="Liberation Sans Narrow"/>
              </a:rPr>
              <a:t>=</a:t>
            </a:r>
            <a:r>
              <a:rPr b="1" spc="10" dirty="0">
                <a:latin typeface="Liberation Sans Narrow"/>
                <a:cs typeface="Liberation Sans Narrow"/>
              </a:rPr>
              <a:t> </a:t>
            </a:r>
            <a:r>
              <a:rPr b="1" spc="65" dirty="0">
                <a:latin typeface="Liberation Sans Narrow"/>
                <a:cs typeface="Liberation Sans Narrow"/>
              </a:rPr>
              <a:t>2d</a:t>
            </a:r>
            <a:r>
              <a:rPr b="1" spc="15" dirty="0">
                <a:latin typeface="Liberation Sans Narrow"/>
                <a:cs typeface="Liberation Sans Narrow"/>
              </a:rPr>
              <a:t> </a:t>
            </a:r>
            <a:r>
              <a:rPr b="1" spc="-20" dirty="0">
                <a:latin typeface="Liberation Sans Narrow"/>
                <a:cs typeface="Liberation Sans Narrow"/>
              </a:rPr>
              <a:t>sin</a:t>
            </a:r>
            <a:r>
              <a:rPr b="1" spc="-20" dirty="0">
                <a:latin typeface="DejaVu Sans Condensed"/>
                <a:cs typeface="DejaVu Sans Condensed"/>
              </a:rPr>
              <a:t>θ</a:t>
            </a:r>
            <a:endParaRPr dirty="0">
              <a:latin typeface="DejaVu Sans Condensed"/>
              <a:cs typeface="DejaVu Sans Condensed"/>
            </a:endParaRPr>
          </a:p>
          <a:p>
            <a:pPr marL="12700">
              <a:spcBef>
                <a:spcPts val="5"/>
              </a:spcBef>
            </a:pPr>
            <a:r>
              <a:rPr b="1" spc="-50" dirty="0">
                <a:latin typeface="DejaVu Sans Condensed"/>
                <a:cs typeface="DejaVu Sans Condensed"/>
              </a:rPr>
              <a:t>λ</a:t>
            </a:r>
            <a:r>
              <a:rPr b="1" spc="-145" dirty="0">
                <a:latin typeface="DejaVu Sans Condensed"/>
                <a:cs typeface="DejaVu Sans Condensed"/>
              </a:rPr>
              <a:t> </a:t>
            </a:r>
            <a:r>
              <a:rPr dirty="0">
                <a:latin typeface="Liberation Sans Narrow"/>
                <a:cs typeface="Liberation Sans Narrow"/>
              </a:rPr>
              <a:t>=</a:t>
            </a:r>
            <a:r>
              <a:rPr spc="20" dirty="0">
                <a:latin typeface="Liberation Sans Narrow"/>
                <a:cs typeface="Liberation Sans Narrow"/>
              </a:rPr>
              <a:t> </a:t>
            </a:r>
            <a:r>
              <a:rPr dirty="0">
                <a:latin typeface="Liberation Sans Narrow"/>
                <a:cs typeface="Liberation Sans Narrow"/>
              </a:rPr>
              <a:t>X</a:t>
            </a:r>
            <a:r>
              <a:rPr dirty="0">
                <a:latin typeface="Trebuchet MS"/>
                <a:cs typeface="Trebuchet MS"/>
              </a:rPr>
              <a:t>‐</a:t>
            </a:r>
            <a:r>
              <a:rPr dirty="0">
                <a:latin typeface="Liberation Sans Narrow"/>
                <a:cs typeface="Liberation Sans Narrow"/>
              </a:rPr>
              <a:t>ray </a:t>
            </a:r>
            <a:r>
              <a:rPr spc="75" dirty="0">
                <a:latin typeface="Liberation Sans Narrow"/>
                <a:cs typeface="Liberation Sans Narrow"/>
              </a:rPr>
              <a:t>wavelength</a:t>
            </a:r>
            <a:endParaRPr dirty="0">
              <a:latin typeface="Liberation Sans Narrow"/>
              <a:cs typeface="Liberation Sans Narrow"/>
            </a:endParaRPr>
          </a:p>
        </p:txBody>
      </p:sp>
      <p:sp>
        <p:nvSpPr>
          <p:cNvPr id="71" name="object 71"/>
          <p:cNvSpPr txBox="1"/>
          <p:nvPr/>
        </p:nvSpPr>
        <p:spPr>
          <a:xfrm>
            <a:off x="2277751" y="3862450"/>
            <a:ext cx="2403216" cy="574040"/>
          </a:xfrm>
          <a:prstGeom prst="rect">
            <a:avLst/>
          </a:prstGeom>
        </p:spPr>
        <p:txBody>
          <a:bodyPr vert="horz" wrap="square" lIns="0" tIns="12700" rIns="0" bIns="0" rtlCol="0">
            <a:spAutoFit/>
          </a:bodyPr>
          <a:lstStyle/>
          <a:p>
            <a:pPr marL="12700" marR="5080">
              <a:spcBef>
                <a:spcPts val="100"/>
              </a:spcBef>
            </a:pPr>
            <a:r>
              <a:rPr b="1" spc="60" dirty="0">
                <a:latin typeface="Liberation Sans Narrow"/>
                <a:cs typeface="Liberation Sans Narrow"/>
              </a:rPr>
              <a:t>d</a:t>
            </a:r>
            <a:r>
              <a:rPr b="1" spc="5" dirty="0">
                <a:latin typeface="Liberation Sans Narrow"/>
                <a:cs typeface="Liberation Sans Narrow"/>
              </a:rPr>
              <a:t> </a:t>
            </a:r>
            <a:r>
              <a:rPr dirty="0">
                <a:latin typeface="Liberation Sans Narrow"/>
                <a:cs typeface="Liberation Sans Narrow"/>
              </a:rPr>
              <a:t>=</a:t>
            </a:r>
            <a:r>
              <a:rPr spc="20" dirty="0">
                <a:latin typeface="Liberation Sans Narrow"/>
                <a:cs typeface="Liberation Sans Narrow"/>
              </a:rPr>
              <a:t> </a:t>
            </a:r>
            <a:r>
              <a:rPr spc="65" dirty="0">
                <a:latin typeface="Liberation Sans Narrow"/>
                <a:cs typeface="Liberation Sans Narrow"/>
              </a:rPr>
              <a:t>distance</a:t>
            </a:r>
            <a:r>
              <a:rPr spc="15" dirty="0">
                <a:latin typeface="Liberation Sans Narrow"/>
                <a:cs typeface="Liberation Sans Narrow"/>
              </a:rPr>
              <a:t> </a:t>
            </a:r>
            <a:r>
              <a:rPr spc="100" dirty="0">
                <a:latin typeface="Liberation Sans Narrow"/>
                <a:cs typeface="Liberation Sans Narrow"/>
              </a:rPr>
              <a:t>between </a:t>
            </a:r>
            <a:r>
              <a:rPr spc="85" dirty="0">
                <a:latin typeface="Liberation Sans Narrow"/>
                <a:cs typeface="Liberation Sans Narrow"/>
              </a:rPr>
              <a:t>lattice</a:t>
            </a:r>
            <a:r>
              <a:rPr spc="10" dirty="0">
                <a:latin typeface="Liberation Sans Narrow"/>
                <a:cs typeface="Liberation Sans Narrow"/>
              </a:rPr>
              <a:t> </a:t>
            </a:r>
            <a:r>
              <a:rPr spc="55" dirty="0">
                <a:latin typeface="Liberation Sans Narrow"/>
                <a:cs typeface="Liberation Sans Narrow"/>
              </a:rPr>
              <a:t>planes</a:t>
            </a:r>
            <a:endParaRPr dirty="0">
              <a:latin typeface="Liberation Sans Narrow"/>
              <a:cs typeface="Liberation Sans Narrow"/>
            </a:endParaRPr>
          </a:p>
        </p:txBody>
      </p:sp>
      <p:sp>
        <p:nvSpPr>
          <p:cNvPr id="72" name="object 72"/>
          <p:cNvSpPr txBox="1"/>
          <p:nvPr/>
        </p:nvSpPr>
        <p:spPr>
          <a:xfrm>
            <a:off x="2270759" y="4520566"/>
            <a:ext cx="2052320" cy="831638"/>
          </a:xfrm>
          <a:prstGeom prst="rect">
            <a:avLst/>
          </a:prstGeom>
        </p:spPr>
        <p:txBody>
          <a:bodyPr vert="horz" wrap="square" lIns="0" tIns="23495" rIns="0" bIns="0" rtlCol="0">
            <a:spAutoFit/>
          </a:bodyPr>
          <a:lstStyle/>
          <a:p>
            <a:pPr marL="12700" marR="5080">
              <a:lnSpc>
                <a:spcPts val="2140"/>
              </a:lnSpc>
              <a:spcBef>
                <a:spcPts val="185"/>
              </a:spcBef>
            </a:pPr>
            <a:r>
              <a:rPr b="1" spc="-185" dirty="0">
                <a:latin typeface="DejaVu Sans Condensed"/>
                <a:cs typeface="DejaVu Sans Condensed"/>
              </a:rPr>
              <a:t>θ</a:t>
            </a:r>
            <a:r>
              <a:rPr b="1" spc="-150" dirty="0">
                <a:latin typeface="DejaVu Sans Condensed"/>
                <a:cs typeface="DejaVu Sans Condensed"/>
              </a:rPr>
              <a:t> </a:t>
            </a:r>
            <a:r>
              <a:rPr dirty="0">
                <a:latin typeface="Liberation Sans Narrow"/>
                <a:cs typeface="Liberation Sans Narrow"/>
              </a:rPr>
              <a:t>=</a:t>
            </a:r>
            <a:r>
              <a:rPr spc="15" dirty="0">
                <a:latin typeface="Liberation Sans Narrow"/>
                <a:cs typeface="Liberation Sans Narrow"/>
              </a:rPr>
              <a:t> </a:t>
            </a:r>
            <a:r>
              <a:rPr spc="65" dirty="0">
                <a:latin typeface="Liberation Sans Narrow"/>
                <a:cs typeface="Liberation Sans Narrow"/>
              </a:rPr>
              <a:t>angle</a:t>
            </a:r>
            <a:r>
              <a:rPr spc="10" dirty="0">
                <a:latin typeface="Liberation Sans Narrow"/>
                <a:cs typeface="Liberation Sans Narrow"/>
              </a:rPr>
              <a:t> </a:t>
            </a:r>
            <a:r>
              <a:rPr spc="125" dirty="0">
                <a:latin typeface="Liberation Sans Narrow"/>
                <a:cs typeface="Liberation Sans Narrow"/>
              </a:rPr>
              <a:t>of</a:t>
            </a:r>
            <a:r>
              <a:rPr spc="15" dirty="0">
                <a:latin typeface="Liberation Sans Narrow"/>
                <a:cs typeface="Liberation Sans Narrow"/>
              </a:rPr>
              <a:t> </a:t>
            </a:r>
            <a:r>
              <a:rPr spc="65" dirty="0">
                <a:latin typeface="Liberation Sans Narrow"/>
                <a:cs typeface="Liberation Sans Narrow"/>
              </a:rPr>
              <a:t>incidence </a:t>
            </a:r>
            <a:r>
              <a:rPr spc="145" dirty="0">
                <a:latin typeface="Liberation Sans Narrow"/>
                <a:cs typeface="Liberation Sans Narrow"/>
              </a:rPr>
              <a:t>with</a:t>
            </a:r>
            <a:r>
              <a:rPr spc="15" dirty="0">
                <a:latin typeface="Liberation Sans Narrow"/>
                <a:cs typeface="Liberation Sans Narrow"/>
              </a:rPr>
              <a:t> </a:t>
            </a:r>
            <a:r>
              <a:rPr spc="85" dirty="0">
                <a:latin typeface="Liberation Sans Narrow"/>
                <a:cs typeface="Liberation Sans Narrow"/>
              </a:rPr>
              <a:t>lattice</a:t>
            </a:r>
            <a:r>
              <a:rPr spc="15" dirty="0">
                <a:latin typeface="Liberation Sans Narrow"/>
                <a:cs typeface="Liberation Sans Narrow"/>
              </a:rPr>
              <a:t> </a:t>
            </a:r>
            <a:r>
              <a:rPr spc="75" dirty="0">
                <a:latin typeface="Liberation Sans Narrow"/>
                <a:cs typeface="Liberation Sans Narrow"/>
              </a:rPr>
              <a:t>plane</a:t>
            </a:r>
            <a:endParaRPr>
              <a:latin typeface="Liberation Sans Narrow"/>
              <a:cs typeface="Liberation Sans Narrow"/>
            </a:endParaRPr>
          </a:p>
        </p:txBody>
      </p:sp>
      <p:sp>
        <p:nvSpPr>
          <p:cNvPr id="73" name="object 73"/>
          <p:cNvSpPr txBox="1"/>
          <p:nvPr/>
        </p:nvSpPr>
        <p:spPr>
          <a:xfrm>
            <a:off x="2254250" y="5491462"/>
            <a:ext cx="1489994" cy="289823"/>
          </a:xfrm>
          <a:prstGeom prst="rect">
            <a:avLst/>
          </a:prstGeom>
        </p:spPr>
        <p:txBody>
          <a:bodyPr vert="horz" wrap="square" lIns="0" tIns="12700" rIns="0" bIns="0" rtlCol="0">
            <a:spAutoFit/>
          </a:bodyPr>
          <a:lstStyle/>
          <a:p>
            <a:pPr marL="12700">
              <a:spcBef>
                <a:spcPts val="100"/>
              </a:spcBef>
            </a:pPr>
            <a:r>
              <a:rPr b="1" spc="60" dirty="0">
                <a:latin typeface="Liberation Sans Narrow"/>
                <a:cs typeface="Liberation Sans Narrow"/>
              </a:rPr>
              <a:t>n</a:t>
            </a:r>
            <a:r>
              <a:rPr b="1" spc="5" dirty="0">
                <a:latin typeface="Liberation Sans Narrow"/>
                <a:cs typeface="Liberation Sans Narrow"/>
              </a:rPr>
              <a:t> </a:t>
            </a:r>
            <a:r>
              <a:rPr dirty="0">
                <a:latin typeface="Liberation Sans Narrow"/>
                <a:cs typeface="Liberation Sans Narrow"/>
              </a:rPr>
              <a:t>=</a:t>
            </a:r>
            <a:r>
              <a:rPr spc="20" dirty="0">
                <a:latin typeface="Liberation Sans Narrow"/>
                <a:cs typeface="Liberation Sans Narrow"/>
              </a:rPr>
              <a:t> </a:t>
            </a:r>
            <a:r>
              <a:rPr spc="75" dirty="0">
                <a:latin typeface="Liberation Sans Narrow"/>
                <a:cs typeface="Liberation Sans Narrow"/>
              </a:rPr>
              <a:t>integer</a:t>
            </a:r>
            <a:endParaRPr dirty="0">
              <a:latin typeface="Liberation Sans Narrow"/>
              <a:cs typeface="Liberation Sans Narrow"/>
            </a:endParaRPr>
          </a:p>
        </p:txBody>
      </p:sp>
      <p:sp>
        <p:nvSpPr>
          <p:cNvPr id="74" name="object 74"/>
          <p:cNvSpPr/>
          <p:nvPr/>
        </p:nvSpPr>
        <p:spPr>
          <a:xfrm>
            <a:off x="1940052" y="2578608"/>
            <a:ext cx="2860548" cy="3385058"/>
          </a:xfrm>
          <a:custGeom>
            <a:avLst/>
            <a:gdLst/>
            <a:ahLst/>
            <a:cxnLst/>
            <a:rect l="l" t="t" r="r" b="b"/>
            <a:pathLst>
              <a:path w="2491740" h="3796029">
                <a:moveTo>
                  <a:pt x="2491740" y="3392424"/>
                </a:moveTo>
                <a:lnTo>
                  <a:pt x="2491740" y="401574"/>
                </a:lnTo>
                <a:lnTo>
                  <a:pt x="2482059" y="333087"/>
                </a:lnTo>
                <a:lnTo>
                  <a:pt x="2469656" y="287894"/>
                </a:lnTo>
                <a:lnTo>
                  <a:pt x="2452548" y="244937"/>
                </a:lnTo>
                <a:lnTo>
                  <a:pt x="2431038" y="204498"/>
                </a:lnTo>
                <a:lnTo>
                  <a:pt x="2405429" y="166855"/>
                </a:lnTo>
                <a:lnTo>
                  <a:pt x="2376025" y="132289"/>
                </a:lnTo>
                <a:lnTo>
                  <a:pt x="2343129" y="101080"/>
                </a:lnTo>
                <a:lnTo>
                  <a:pt x="2307044" y="73508"/>
                </a:lnTo>
                <a:lnTo>
                  <a:pt x="2268073" y="49852"/>
                </a:lnTo>
                <a:lnTo>
                  <a:pt x="2226521" y="30394"/>
                </a:lnTo>
                <a:lnTo>
                  <a:pt x="2182689" y="15412"/>
                </a:lnTo>
                <a:lnTo>
                  <a:pt x="2136883" y="5187"/>
                </a:lnTo>
                <a:lnTo>
                  <a:pt x="2090166" y="83"/>
                </a:lnTo>
                <a:lnTo>
                  <a:pt x="423672" y="0"/>
                </a:lnTo>
                <a:lnTo>
                  <a:pt x="376234" y="2434"/>
                </a:lnTo>
                <a:lnTo>
                  <a:pt x="330099" y="10147"/>
                </a:lnTo>
                <a:lnTo>
                  <a:pt x="285602" y="22845"/>
                </a:lnTo>
                <a:lnTo>
                  <a:pt x="243079" y="40237"/>
                </a:lnTo>
                <a:lnTo>
                  <a:pt x="202865" y="62028"/>
                </a:lnTo>
                <a:lnTo>
                  <a:pt x="165296" y="87928"/>
                </a:lnTo>
                <a:lnTo>
                  <a:pt x="130708" y="117642"/>
                </a:lnTo>
                <a:lnTo>
                  <a:pt x="99436" y="150880"/>
                </a:lnTo>
                <a:lnTo>
                  <a:pt x="71816" y="187347"/>
                </a:lnTo>
                <a:lnTo>
                  <a:pt x="48184" y="226751"/>
                </a:lnTo>
                <a:lnTo>
                  <a:pt x="28876" y="268801"/>
                </a:lnTo>
                <a:lnTo>
                  <a:pt x="14226" y="313202"/>
                </a:lnTo>
                <a:lnTo>
                  <a:pt x="4571" y="359664"/>
                </a:lnTo>
                <a:lnTo>
                  <a:pt x="0" y="402336"/>
                </a:lnTo>
                <a:lnTo>
                  <a:pt x="0" y="3371850"/>
                </a:lnTo>
                <a:lnTo>
                  <a:pt x="2286" y="3415284"/>
                </a:lnTo>
                <a:lnTo>
                  <a:pt x="8382" y="3457194"/>
                </a:lnTo>
                <a:lnTo>
                  <a:pt x="22696" y="3508838"/>
                </a:lnTo>
                <a:lnTo>
                  <a:pt x="25146" y="3514709"/>
                </a:lnTo>
                <a:lnTo>
                  <a:pt x="25146" y="423672"/>
                </a:lnTo>
                <a:lnTo>
                  <a:pt x="25908" y="403098"/>
                </a:lnTo>
                <a:lnTo>
                  <a:pt x="29717" y="362712"/>
                </a:lnTo>
                <a:lnTo>
                  <a:pt x="46770" y="294246"/>
                </a:lnTo>
                <a:lnTo>
                  <a:pt x="65911" y="247984"/>
                </a:lnTo>
                <a:lnTo>
                  <a:pt x="90698" y="204637"/>
                </a:lnTo>
                <a:lnTo>
                  <a:pt x="120881" y="164727"/>
                </a:lnTo>
                <a:lnTo>
                  <a:pt x="156210" y="128778"/>
                </a:lnTo>
                <a:lnTo>
                  <a:pt x="185927" y="104394"/>
                </a:lnTo>
                <a:lnTo>
                  <a:pt x="228391" y="76252"/>
                </a:lnTo>
                <a:lnTo>
                  <a:pt x="274319" y="54253"/>
                </a:lnTo>
                <a:lnTo>
                  <a:pt x="322789" y="38399"/>
                </a:lnTo>
                <a:lnTo>
                  <a:pt x="372881" y="28696"/>
                </a:lnTo>
                <a:lnTo>
                  <a:pt x="423672" y="25146"/>
                </a:lnTo>
                <a:lnTo>
                  <a:pt x="2068830" y="25174"/>
                </a:lnTo>
                <a:lnTo>
                  <a:pt x="2109216" y="27432"/>
                </a:lnTo>
                <a:lnTo>
                  <a:pt x="2156840" y="35086"/>
                </a:lnTo>
                <a:lnTo>
                  <a:pt x="2202440" y="48347"/>
                </a:lnTo>
                <a:lnTo>
                  <a:pt x="2245645" y="66826"/>
                </a:lnTo>
                <a:lnTo>
                  <a:pt x="2286087" y="90136"/>
                </a:lnTo>
                <a:lnTo>
                  <a:pt x="2323396" y="117886"/>
                </a:lnTo>
                <a:lnTo>
                  <a:pt x="2357204" y="149690"/>
                </a:lnTo>
                <a:lnTo>
                  <a:pt x="2387140" y="185157"/>
                </a:lnTo>
                <a:lnTo>
                  <a:pt x="2412836" y="223901"/>
                </a:lnTo>
                <a:lnTo>
                  <a:pt x="2433922" y="265531"/>
                </a:lnTo>
                <a:lnTo>
                  <a:pt x="2450030" y="309660"/>
                </a:lnTo>
                <a:lnTo>
                  <a:pt x="2460789" y="355899"/>
                </a:lnTo>
                <a:lnTo>
                  <a:pt x="2465832" y="403860"/>
                </a:lnTo>
                <a:lnTo>
                  <a:pt x="2466594" y="3514279"/>
                </a:lnTo>
                <a:lnTo>
                  <a:pt x="2476247" y="3486000"/>
                </a:lnTo>
                <a:lnTo>
                  <a:pt x="2486492" y="3440094"/>
                </a:lnTo>
                <a:lnTo>
                  <a:pt x="2491740" y="3392424"/>
                </a:lnTo>
                <a:close/>
              </a:path>
              <a:path w="2491740" h="3796029">
                <a:moveTo>
                  <a:pt x="2466594" y="3514279"/>
                </a:moveTo>
                <a:lnTo>
                  <a:pt x="2466594" y="3371088"/>
                </a:lnTo>
                <a:lnTo>
                  <a:pt x="2465832" y="3392424"/>
                </a:lnTo>
                <a:lnTo>
                  <a:pt x="2464308" y="3412236"/>
                </a:lnTo>
                <a:lnTo>
                  <a:pt x="2456376" y="3460223"/>
                </a:lnTo>
                <a:lnTo>
                  <a:pt x="2443040" y="3505976"/>
                </a:lnTo>
                <a:lnTo>
                  <a:pt x="2424648" y="3549172"/>
                </a:lnTo>
                <a:lnTo>
                  <a:pt x="2401544" y="3589488"/>
                </a:lnTo>
                <a:lnTo>
                  <a:pt x="2374075" y="3626602"/>
                </a:lnTo>
                <a:lnTo>
                  <a:pt x="2342588" y="3660190"/>
                </a:lnTo>
                <a:lnTo>
                  <a:pt x="2307427" y="3689931"/>
                </a:lnTo>
                <a:lnTo>
                  <a:pt x="2268939" y="3715500"/>
                </a:lnTo>
                <a:lnTo>
                  <a:pt x="2227471" y="3736576"/>
                </a:lnTo>
                <a:lnTo>
                  <a:pt x="2183368" y="3752835"/>
                </a:lnTo>
                <a:lnTo>
                  <a:pt x="2136883" y="3763966"/>
                </a:lnTo>
                <a:lnTo>
                  <a:pt x="2089404" y="3769524"/>
                </a:lnTo>
                <a:lnTo>
                  <a:pt x="423672" y="3769614"/>
                </a:lnTo>
                <a:lnTo>
                  <a:pt x="375193" y="3766789"/>
                </a:lnTo>
                <a:lnTo>
                  <a:pt x="328317" y="3758267"/>
                </a:lnTo>
                <a:lnTo>
                  <a:pt x="283417" y="3744378"/>
                </a:lnTo>
                <a:lnTo>
                  <a:pt x="240865" y="3725449"/>
                </a:lnTo>
                <a:lnTo>
                  <a:pt x="201034" y="3701809"/>
                </a:lnTo>
                <a:lnTo>
                  <a:pt x="164296" y="3673787"/>
                </a:lnTo>
                <a:lnTo>
                  <a:pt x="131025" y="3641712"/>
                </a:lnTo>
                <a:lnTo>
                  <a:pt x="101594" y="3605913"/>
                </a:lnTo>
                <a:lnTo>
                  <a:pt x="76375" y="3566718"/>
                </a:lnTo>
                <a:lnTo>
                  <a:pt x="55740" y="3524457"/>
                </a:lnTo>
                <a:lnTo>
                  <a:pt x="40064" y="3479457"/>
                </a:lnTo>
                <a:lnTo>
                  <a:pt x="29718" y="3432048"/>
                </a:lnTo>
                <a:lnTo>
                  <a:pt x="25908" y="3391662"/>
                </a:lnTo>
                <a:lnTo>
                  <a:pt x="25146" y="3371088"/>
                </a:lnTo>
                <a:lnTo>
                  <a:pt x="25146" y="3514709"/>
                </a:lnTo>
                <a:lnTo>
                  <a:pt x="43169" y="3557917"/>
                </a:lnTo>
                <a:lnTo>
                  <a:pt x="69515" y="3603958"/>
                </a:lnTo>
                <a:lnTo>
                  <a:pt x="101448" y="3646488"/>
                </a:lnTo>
                <a:lnTo>
                  <a:pt x="138684" y="3685032"/>
                </a:lnTo>
                <a:lnTo>
                  <a:pt x="170688" y="3710940"/>
                </a:lnTo>
                <a:lnTo>
                  <a:pt x="215794" y="3740993"/>
                </a:lnTo>
                <a:lnTo>
                  <a:pt x="264665" y="3764478"/>
                </a:lnTo>
                <a:lnTo>
                  <a:pt x="316280" y="3781394"/>
                </a:lnTo>
                <a:lnTo>
                  <a:pt x="369622" y="3791742"/>
                </a:lnTo>
                <a:lnTo>
                  <a:pt x="423672" y="3795522"/>
                </a:lnTo>
                <a:lnTo>
                  <a:pt x="2068830" y="3795522"/>
                </a:lnTo>
                <a:lnTo>
                  <a:pt x="2111502" y="3793236"/>
                </a:lnTo>
                <a:lnTo>
                  <a:pt x="2158768" y="3785496"/>
                </a:lnTo>
                <a:lnTo>
                  <a:pt x="2204029" y="3772866"/>
                </a:lnTo>
                <a:lnTo>
                  <a:pt x="2247013" y="3755628"/>
                </a:lnTo>
                <a:lnTo>
                  <a:pt x="2287447" y="3734069"/>
                </a:lnTo>
                <a:lnTo>
                  <a:pt x="2325059" y="3708471"/>
                </a:lnTo>
                <a:lnTo>
                  <a:pt x="2359577" y="3679119"/>
                </a:lnTo>
                <a:lnTo>
                  <a:pt x="2390730" y="3646297"/>
                </a:lnTo>
                <a:lnTo>
                  <a:pt x="2418246" y="3610290"/>
                </a:lnTo>
                <a:lnTo>
                  <a:pt x="2441852" y="3571382"/>
                </a:lnTo>
                <a:lnTo>
                  <a:pt x="2461276" y="3529857"/>
                </a:lnTo>
                <a:lnTo>
                  <a:pt x="2466594" y="3514279"/>
                </a:lnTo>
                <a:close/>
              </a:path>
            </a:pathLst>
          </a:custGeom>
          <a:solidFill>
            <a:srgbClr val="258F39"/>
          </a:solidFill>
        </p:spPr>
        <p:txBody>
          <a:bodyPr wrap="square" lIns="0" tIns="0" rIns="0" bIns="0" rtlCol="0"/>
          <a:lstStyle/>
          <a:p>
            <a:endParaRPr/>
          </a:p>
        </p:txBody>
      </p:sp>
      <p:sp>
        <p:nvSpPr>
          <p:cNvPr id="75" name="object 75"/>
          <p:cNvSpPr txBox="1">
            <a:spLocks noGrp="1"/>
          </p:cNvSpPr>
          <p:nvPr>
            <p:ph type="title"/>
          </p:nvPr>
        </p:nvSpPr>
        <p:spPr>
          <a:xfrm>
            <a:off x="3500941" y="324994"/>
            <a:ext cx="9163092" cy="415239"/>
          </a:xfrm>
          <a:prstGeom prst="rect">
            <a:avLst/>
          </a:prstGeom>
        </p:spPr>
        <p:txBody>
          <a:bodyPr vert="horz" wrap="square" lIns="0" tIns="136903" rIns="0" bIns="0" rtlCol="0">
            <a:spAutoFit/>
          </a:bodyPr>
          <a:lstStyle/>
          <a:p>
            <a:pPr marL="5990590">
              <a:spcBef>
                <a:spcPts val="100"/>
              </a:spcBef>
            </a:pPr>
            <a:r>
              <a:rPr sz="1800" dirty="0">
                <a:latin typeface="Liberation Sans Narrow"/>
                <a:cs typeface="Liberation Sans Narrow"/>
              </a:rPr>
              <a:t>XRD</a:t>
            </a:r>
            <a:r>
              <a:rPr sz="1800" spc="-25" dirty="0">
                <a:latin typeface="Liberation Sans Narrow"/>
                <a:cs typeface="Liberation Sans Narrow"/>
              </a:rPr>
              <a:t> </a:t>
            </a:r>
            <a:r>
              <a:rPr sz="1800" dirty="0">
                <a:latin typeface="Liberation Sans Narrow"/>
                <a:cs typeface="Liberation Sans Narrow"/>
              </a:rPr>
              <a:t>basic</a:t>
            </a:r>
            <a:r>
              <a:rPr sz="1800" spc="-50" dirty="0">
                <a:latin typeface="Liberation Sans Narrow"/>
                <a:cs typeface="Liberation Sans Narrow"/>
              </a:rPr>
              <a:t> </a:t>
            </a:r>
            <a:r>
              <a:rPr sz="1800" spc="55" dirty="0">
                <a:latin typeface="Liberation Sans Narrow"/>
                <a:cs typeface="Liberation Sans Narrow"/>
              </a:rPr>
              <a:t>theory</a:t>
            </a:r>
            <a:endParaRPr sz="1800">
              <a:latin typeface="Liberation Sans Narrow"/>
              <a:cs typeface="Liberation Sans Narrow"/>
            </a:endParaRPr>
          </a:p>
        </p:txBody>
      </p:sp>
      <p:sp>
        <p:nvSpPr>
          <p:cNvPr id="76" name="object 76"/>
          <p:cNvSpPr txBox="1">
            <a:spLocks noGrp="1"/>
          </p:cNvSpPr>
          <p:nvPr>
            <p:ph type="sldNum" sz="quarter" idx="7"/>
          </p:nvPr>
        </p:nvSpPr>
        <p:spPr>
          <a:xfrm>
            <a:off x="10302240" y="6377940"/>
            <a:ext cx="2804160" cy="176330"/>
          </a:xfrm>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5</a:t>
            </a:fld>
            <a:endParaRPr spc="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29790" y="712470"/>
            <a:ext cx="7848600" cy="45719"/>
          </a:xfrm>
          <a:prstGeom prst="rect">
            <a:avLst/>
          </a:prstGeom>
        </p:spPr>
      </p:pic>
      <p:sp>
        <p:nvSpPr>
          <p:cNvPr id="3" name="object 3"/>
          <p:cNvSpPr txBox="1"/>
          <p:nvPr/>
        </p:nvSpPr>
        <p:spPr>
          <a:xfrm>
            <a:off x="2096496" y="862372"/>
            <a:ext cx="7996321" cy="1818959"/>
          </a:xfrm>
          <a:prstGeom prst="rect">
            <a:avLst/>
          </a:prstGeom>
        </p:spPr>
        <p:txBody>
          <a:bodyPr vert="horz" wrap="square" lIns="0" tIns="12700" rIns="0" bIns="0" rtlCol="0">
            <a:spAutoFit/>
          </a:bodyPr>
          <a:lstStyle/>
          <a:p>
            <a:pPr marL="12700" marR="3407410">
              <a:lnSpc>
                <a:spcPct val="150000"/>
              </a:lnSpc>
              <a:spcBef>
                <a:spcPts val="100"/>
              </a:spcBef>
            </a:pPr>
            <a:r>
              <a:rPr sz="1600" b="1" spc="100" dirty="0">
                <a:latin typeface="Liberation Sans Narrow"/>
                <a:cs typeface="Liberation Sans Narrow"/>
              </a:rPr>
              <a:t>What</a:t>
            </a:r>
            <a:r>
              <a:rPr sz="1600" b="1" spc="45" dirty="0">
                <a:latin typeface="Liberation Sans Narrow"/>
                <a:cs typeface="Liberation Sans Narrow"/>
              </a:rPr>
              <a:t> </a:t>
            </a:r>
            <a:r>
              <a:rPr sz="1600" b="1" spc="60" dirty="0">
                <a:latin typeface="Liberation Sans Narrow"/>
                <a:cs typeface="Liberation Sans Narrow"/>
              </a:rPr>
              <a:t>type</a:t>
            </a:r>
            <a:r>
              <a:rPr sz="1600" b="1" spc="65" dirty="0">
                <a:latin typeface="Liberation Sans Narrow"/>
                <a:cs typeface="Liberation Sans Narrow"/>
              </a:rPr>
              <a:t> </a:t>
            </a:r>
            <a:r>
              <a:rPr sz="1600" b="1" spc="60" dirty="0">
                <a:latin typeface="Liberation Sans Narrow"/>
                <a:cs typeface="Liberation Sans Narrow"/>
              </a:rPr>
              <a:t>of</a:t>
            </a:r>
            <a:r>
              <a:rPr sz="1600" b="1" spc="55" dirty="0">
                <a:latin typeface="Liberation Sans Narrow"/>
                <a:cs typeface="Liberation Sans Narrow"/>
              </a:rPr>
              <a:t> </a:t>
            </a:r>
            <a:r>
              <a:rPr sz="1600" b="1" spc="10" dirty="0">
                <a:latin typeface="Liberation Sans Narrow"/>
                <a:cs typeface="Liberation Sans Narrow"/>
              </a:rPr>
              <a:t>materials</a:t>
            </a:r>
            <a:r>
              <a:rPr sz="1600" b="1" spc="25" dirty="0">
                <a:latin typeface="Liberation Sans Narrow"/>
                <a:cs typeface="Liberation Sans Narrow"/>
              </a:rPr>
              <a:t> </a:t>
            </a:r>
            <a:r>
              <a:rPr sz="1600" b="1" spc="10" dirty="0">
                <a:latin typeface="Liberation Sans Narrow"/>
                <a:cs typeface="Liberation Sans Narrow"/>
              </a:rPr>
              <a:t>can</a:t>
            </a:r>
            <a:r>
              <a:rPr sz="1600" b="1" spc="60" dirty="0">
                <a:latin typeface="Liberation Sans Narrow"/>
                <a:cs typeface="Liberation Sans Narrow"/>
              </a:rPr>
              <a:t> </a:t>
            </a:r>
            <a:r>
              <a:rPr sz="1600" b="1" spc="114" dirty="0">
                <a:latin typeface="Liberation Sans Narrow"/>
                <a:cs typeface="Liberation Sans Narrow"/>
              </a:rPr>
              <a:t>we</a:t>
            </a:r>
            <a:r>
              <a:rPr sz="1600" b="1" spc="40" dirty="0">
                <a:latin typeface="Liberation Sans Narrow"/>
                <a:cs typeface="Liberation Sans Narrow"/>
              </a:rPr>
              <a:t> </a:t>
            </a:r>
            <a:r>
              <a:rPr sz="1600" b="1" spc="-10" dirty="0">
                <a:latin typeface="Liberation Sans Narrow"/>
                <a:cs typeface="Liberation Sans Narrow"/>
              </a:rPr>
              <a:t>study? </a:t>
            </a:r>
            <a:r>
              <a:rPr sz="1600" b="1" dirty="0">
                <a:latin typeface="Liberation Sans Narrow"/>
                <a:cs typeface="Liberation Sans Narrow"/>
              </a:rPr>
              <a:t>Gas</a:t>
            </a:r>
            <a:r>
              <a:rPr sz="1600" dirty="0">
                <a:latin typeface="Liberation Sans Narrow"/>
                <a:cs typeface="Liberation Sans Narrow"/>
              </a:rPr>
              <a:t>:</a:t>
            </a:r>
            <a:r>
              <a:rPr sz="1600" spc="20" dirty="0">
                <a:latin typeface="Liberation Sans Narrow"/>
                <a:cs typeface="Liberation Sans Narrow"/>
              </a:rPr>
              <a:t> </a:t>
            </a:r>
            <a:r>
              <a:rPr sz="1600" spc="95" dirty="0">
                <a:latin typeface="Liberation Sans Narrow"/>
                <a:cs typeface="Liberation Sans Narrow"/>
              </a:rPr>
              <a:t>No</a:t>
            </a:r>
            <a:r>
              <a:rPr sz="1600" spc="35" dirty="0">
                <a:latin typeface="Liberation Sans Narrow"/>
                <a:cs typeface="Liberation Sans Narrow"/>
              </a:rPr>
              <a:t> </a:t>
            </a:r>
            <a:r>
              <a:rPr sz="1600" spc="75" dirty="0">
                <a:latin typeface="Liberation Sans Narrow"/>
                <a:cs typeface="Liberation Sans Narrow"/>
              </a:rPr>
              <a:t>structural</a:t>
            </a:r>
            <a:r>
              <a:rPr sz="1600" spc="25" dirty="0">
                <a:latin typeface="Liberation Sans Narrow"/>
                <a:cs typeface="Liberation Sans Narrow"/>
              </a:rPr>
              <a:t> </a:t>
            </a:r>
            <a:r>
              <a:rPr sz="1600" spc="100" dirty="0">
                <a:latin typeface="Liberation Sans Narrow"/>
                <a:cs typeface="Liberation Sans Narrow"/>
              </a:rPr>
              <a:t>order</a:t>
            </a:r>
            <a:r>
              <a:rPr lang="en-US" sz="1600" spc="100" dirty="0">
                <a:latin typeface="Liberation Sans Narrow"/>
                <a:cs typeface="Liberation Sans Narrow"/>
              </a:rPr>
              <a:t> </a:t>
            </a:r>
            <a:r>
              <a:rPr sz="1600" spc="70" dirty="0">
                <a:latin typeface="Liberation Sans Narrow"/>
                <a:cs typeface="Liberation Sans Narrow"/>
              </a:rPr>
              <a:t>–</a:t>
            </a:r>
            <a:r>
              <a:rPr sz="1600" spc="35" dirty="0">
                <a:latin typeface="Liberation Sans Narrow"/>
                <a:cs typeface="Liberation Sans Narrow"/>
              </a:rPr>
              <a:t> </a:t>
            </a:r>
            <a:r>
              <a:rPr sz="1600" dirty="0">
                <a:latin typeface="Liberation Sans Narrow"/>
                <a:cs typeface="Liberation Sans Narrow"/>
              </a:rPr>
              <a:t>see</a:t>
            </a:r>
            <a:r>
              <a:rPr sz="1600" spc="30" dirty="0">
                <a:latin typeface="Liberation Sans Narrow"/>
                <a:cs typeface="Liberation Sans Narrow"/>
              </a:rPr>
              <a:t> </a:t>
            </a:r>
            <a:r>
              <a:rPr sz="1600" spc="80" dirty="0">
                <a:latin typeface="Liberation Sans Narrow"/>
                <a:cs typeface="Liberation Sans Narrow"/>
              </a:rPr>
              <a:t>nothing.</a:t>
            </a:r>
            <a:endParaRPr sz="1600" dirty="0">
              <a:latin typeface="Liberation Sans Narrow"/>
              <a:cs typeface="Liberation Sans Narrow"/>
            </a:endParaRPr>
          </a:p>
          <a:p>
            <a:pPr marL="12700">
              <a:spcBef>
                <a:spcPts val="960"/>
              </a:spcBef>
            </a:pPr>
            <a:r>
              <a:rPr sz="1600" b="1" dirty="0">
                <a:latin typeface="Liberation Sans Narrow"/>
                <a:cs typeface="Liberation Sans Narrow"/>
              </a:rPr>
              <a:t>Liquid/Amorphous</a:t>
            </a:r>
            <a:r>
              <a:rPr sz="1600" b="1" spc="95" dirty="0">
                <a:latin typeface="Liberation Sans Narrow"/>
                <a:cs typeface="Liberation Sans Narrow"/>
              </a:rPr>
              <a:t> </a:t>
            </a:r>
            <a:r>
              <a:rPr sz="1600" b="1" dirty="0">
                <a:latin typeface="Liberation Sans Narrow"/>
                <a:cs typeface="Liberation Sans Narrow"/>
              </a:rPr>
              <a:t>solids</a:t>
            </a:r>
            <a:r>
              <a:rPr sz="1600" dirty="0">
                <a:latin typeface="Liberation Sans Narrow"/>
                <a:cs typeface="Liberation Sans Narrow"/>
              </a:rPr>
              <a:t>:</a:t>
            </a:r>
            <a:r>
              <a:rPr sz="1600" spc="75" dirty="0">
                <a:latin typeface="Liberation Sans Narrow"/>
                <a:cs typeface="Liberation Sans Narrow"/>
              </a:rPr>
              <a:t> </a:t>
            </a:r>
            <a:r>
              <a:rPr sz="1600" spc="80" dirty="0">
                <a:latin typeface="Liberation Sans Narrow"/>
                <a:cs typeface="Liberation Sans Narrow"/>
              </a:rPr>
              <a:t>Order</a:t>
            </a:r>
            <a:r>
              <a:rPr sz="1600" spc="95" dirty="0">
                <a:latin typeface="Liberation Sans Narrow"/>
                <a:cs typeface="Liberation Sans Narrow"/>
              </a:rPr>
              <a:t> </a:t>
            </a:r>
            <a:r>
              <a:rPr sz="1600" spc="85" dirty="0">
                <a:latin typeface="Liberation Sans Narrow"/>
                <a:cs typeface="Liberation Sans Narrow"/>
              </a:rPr>
              <a:t>over</a:t>
            </a:r>
            <a:r>
              <a:rPr sz="1600" spc="100" dirty="0">
                <a:latin typeface="Liberation Sans Narrow"/>
                <a:cs typeface="Liberation Sans Narrow"/>
              </a:rPr>
              <a:t> </a:t>
            </a:r>
            <a:r>
              <a:rPr sz="1600" dirty="0">
                <a:latin typeface="Liberation Sans Narrow"/>
                <a:cs typeface="Liberation Sans Narrow"/>
              </a:rPr>
              <a:t>a</a:t>
            </a:r>
            <a:r>
              <a:rPr sz="1600" spc="90" dirty="0">
                <a:latin typeface="Liberation Sans Narrow"/>
                <a:cs typeface="Liberation Sans Narrow"/>
              </a:rPr>
              <a:t> </a:t>
            </a:r>
            <a:r>
              <a:rPr sz="1600" spc="110" dirty="0">
                <a:latin typeface="Liberation Sans Narrow"/>
                <a:cs typeface="Liberation Sans Narrow"/>
              </a:rPr>
              <a:t>few</a:t>
            </a:r>
            <a:r>
              <a:rPr sz="1600" spc="100" dirty="0">
                <a:latin typeface="Liberation Sans Narrow"/>
                <a:cs typeface="Liberation Sans Narrow"/>
              </a:rPr>
              <a:t> </a:t>
            </a:r>
            <a:r>
              <a:rPr sz="1600" spc="65" dirty="0">
                <a:latin typeface="Liberation Sans Narrow"/>
                <a:cs typeface="Liberation Sans Narrow"/>
              </a:rPr>
              <a:t>angstroms</a:t>
            </a:r>
            <a:r>
              <a:rPr sz="1600" spc="85" dirty="0">
                <a:latin typeface="Liberation Sans Narrow"/>
                <a:cs typeface="Liberation Sans Narrow"/>
              </a:rPr>
              <a:t> </a:t>
            </a:r>
            <a:r>
              <a:rPr sz="1600" spc="70" dirty="0">
                <a:latin typeface="Liberation Sans Narrow"/>
                <a:cs typeface="Liberation Sans Narrow"/>
              </a:rPr>
              <a:t>–</a:t>
            </a:r>
            <a:r>
              <a:rPr sz="1600" spc="95" dirty="0">
                <a:latin typeface="Liberation Sans Narrow"/>
                <a:cs typeface="Liberation Sans Narrow"/>
              </a:rPr>
              <a:t> </a:t>
            </a:r>
            <a:r>
              <a:rPr sz="1600" spc="90" dirty="0">
                <a:latin typeface="Liberation Sans Narrow"/>
                <a:cs typeface="Liberation Sans Narrow"/>
              </a:rPr>
              <a:t>broad</a:t>
            </a:r>
            <a:r>
              <a:rPr sz="1600" spc="80" dirty="0">
                <a:latin typeface="Liberation Sans Narrow"/>
                <a:cs typeface="Liberation Sans Narrow"/>
              </a:rPr>
              <a:t> </a:t>
            </a:r>
            <a:r>
              <a:rPr sz="1600" spc="85" dirty="0">
                <a:latin typeface="Liberation Sans Narrow"/>
                <a:cs typeface="Liberation Sans Narrow"/>
              </a:rPr>
              <a:t>diffraction</a:t>
            </a:r>
            <a:r>
              <a:rPr sz="1600" spc="95" dirty="0">
                <a:latin typeface="Liberation Sans Narrow"/>
                <a:cs typeface="Liberation Sans Narrow"/>
              </a:rPr>
              <a:t> </a:t>
            </a:r>
            <a:r>
              <a:rPr sz="1600" spc="-10" dirty="0">
                <a:latin typeface="Liberation Sans Narrow"/>
                <a:cs typeface="Liberation Sans Narrow"/>
              </a:rPr>
              <a:t>peaks</a:t>
            </a:r>
            <a:endParaRPr sz="1600" dirty="0">
              <a:latin typeface="Liberation Sans Narrow"/>
              <a:cs typeface="Liberation Sans Narrow"/>
            </a:endParaRPr>
          </a:p>
          <a:p>
            <a:pPr marL="12700" marR="1037590">
              <a:lnSpc>
                <a:spcPct val="150000"/>
              </a:lnSpc>
            </a:pPr>
            <a:r>
              <a:rPr sz="1600" b="1" spc="50" dirty="0">
                <a:latin typeface="Liberation Sans Narrow"/>
                <a:cs typeface="Liberation Sans Narrow"/>
              </a:rPr>
              <a:t>Ordered</a:t>
            </a:r>
            <a:r>
              <a:rPr sz="1600" b="1" spc="55" dirty="0">
                <a:latin typeface="Liberation Sans Narrow"/>
                <a:cs typeface="Liberation Sans Narrow"/>
              </a:rPr>
              <a:t> </a:t>
            </a:r>
            <a:r>
              <a:rPr sz="1600" b="1" spc="10" dirty="0">
                <a:latin typeface="Liberation Sans Narrow"/>
                <a:cs typeface="Liberation Sans Narrow"/>
              </a:rPr>
              <a:t>solids</a:t>
            </a:r>
            <a:r>
              <a:rPr sz="1600" spc="10" dirty="0">
                <a:latin typeface="Liberation Sans Narrow"/>
                <a:cs typeface="Liberation Sans Narrow"/>
              </a:rPr>
              <a:t>:</a:t>
            </a:r>
            <a:r>
              <a:rPr sz="1600" spc="35" dirty="0">
                <a:latin typeface="Liberation Sans Narrow"/>
                <a:cs typeface="Liberation Sans Narrow"/>
              </a:rPr>
              <a:t> </a:t>
            </a:r>
            <a:r>
              <a:rPr sz="1600" spc="10" dirty="0">
                <a:latin typeface="Liberation Sans Narrow"/>
                <a:cs typeface="Liberation Sans Narrow"/>
              </a:rPr>
              <a:t>Extensive</a:t>
            </a:r>
            <a:r>
              <a:rPr sz="1600" spc="45" dirty="0">
                <a:latin typeface="Liberation Sans Narrow"/>
                <a:cs typeface="Liberation Sans Narrow"/>
              </a:rPr>
              <a:t> </a:t>
            </a:r>
            <a:r>
              <a:rPr sz="1600" spc="75" dirty="0">
                <a:latin typeface="Liberation Sans Narrow"/>
                <a:cs typeface="Liberation Sans Narrow"/>
              </a:rPr>
              <a:t>structural</a:t>
            </a:r>
            <a:r>
              <a:rPr sz="1600" spc="45" dirty="0">
                <a:latin typeface="Liberation Sans Narrow"/>
                <a:cs typeface="Liberation Sans Narrow"/>
              </a:rPr>
              <a:t> </a:t>
            </a:r>
            <a:r>
              <a:rPr sz="1600" spc="100" dirty="0">
                <a:latin typeface="Liberation Sans Narrow"/>
                <a:cs typeface="Liberation Sans Narrow"/>
              </a:rPr>
              <a:t>order</a:t>
            </a:r>
            <a:r>
              <a:rPr sz="1600" spc="60" dirty="0">
                <a:latin typeface="Liberation Sans Narrow"/>
                <a:cs typeface="Liberation Sans Narrow"/>
              </a:rPr>
              <a:t> </a:t>
            </a:r>
            <a:r>
              <a:rPr sz="1600" spc="70" dirty="0">
                <a:latin typeface="Liberation Sans Narrow"/>
                <a:cs typeface="Liberation Sans Narrow"/>
              </a:rPr>
              <a:t>–</a:t>
            </a:r>
            <a:r>
              <a:rPr sz="1600" spc="55" dirty="0">
                <a:latin typeface="Liberation Sans Narrow"/>
                <a:cs typeface="Liberation Sans Narrow"/>
              </a:rPr>
              <a:t> </a:t>
            </a:r>
            <a:r>
              <a:rPr sz="1600" spc="65" dirty="0">
                <a:latin typeface="Liberation Sans Narrow"/>
                <a:cs typeface="Liberation Sans Narrow"/>
              </a:rPr>
              <a:t>sharp</a:t>
            </a:r>
            <a:r>
              <a:rPr sz="1600" spc="40" dirty="0">
                <a:latin typeface="Liberation Sans Narrow"/>
                <a:cs typeface="Liberation Sans Narrow"/>
              </a:rPr>
              <a:t> </a:t>
            </a:r>
            <a:r>
              <a:rPr sz="1600" spc="85" dirty="0">
                <a:latin typeface="Liberation Sans Narrow"/>
                <a:cs typeface="Liberation Sans Narrow"/>
              </a:rPr>
              <a:t>diffraction</a:t>
            </a:r>
            <a:r>
              <a:rPr sz="1600" spc="50" dirty="0">
                <a:latin typeface="Liberation Sans Narrow"/>
                <a:cs typeface="Liberation Sans Narrow"/>
              </a:rPr>
              <a:t> </a:t>
            </a:r>
            <a:r>
              <a:rPr sz="1600" spc="-10" dirty="0">
                <a:latin typeface="Liberation Sans Narrow"/>
                <a:cs typeface="Liberation Sans Narrow"/>
              </a:rPr>
              <a:t>peaks. </a:t>
            </a:r>
            <a:r>
              <a:rPr sz="1600" spc="65" dirty="0">
                <a:latin typeface="Liberation Sans Narrow"/>
                <a:cs typeface="Liberation Sans Narrow"/>
              </a:rPr>
              <a:t>Two</a:t>
            </a:r>
            <a:r>
              <a:rPr sz="1600" spc="5" dirty="0">
                <a:latin typeface="Liberation Sans Narrow"/>
                <a:cs typeface="Liberation Sans Narrow"/>
              </a:rPr>
              <a:t> </a:t>
            </a:r>
            <a:r>
              <a:rPr sz="1600" spc="70" dirty="0">
                <a:latin typeface="Liberation Sans Narrow"/>
                <a:cs typeface="Liberation Sans Narrow"/>
              </a:rPr>
              <a:t>types</a:t>
            </a:r>
            <a:r>
              <a:rPr sz="1600" dirty="0">
                <a:latin typeface="Liberation Sans Narrow"/>
                <a:cs typeface="Liberation Sans Narrow"/>
              </a:rPr>
              <a:t> </a:t>
            </a:r>
            <a:r>
              <a:rPr sz="1600" spc="114" dirty="0">
                <a:latin typeface="Liberation Sans Narrow"/>
                <a:cs typeface="Liberation Sans Narrow"/>
              </a:rPr>
              <a:t>of</a:t>
            </a:r>
            <a:r>
              <a:rPr sz="1600" spc="5" dirty="0">
                <a:latin typeface="Liberation Sans Narrow"/>
                <a:cs typeface="Liberation Sans Narrow"/>
              </a:rPr>
              <a:t> </a:t>
            </a:r>
            <a:r>
              <a:rPr sz="1600" spc="95" dirty="0">
                <a:latin typeface="Liberation Sans Narrow"/>
                <a:cs typeface="Liberation Sans Narrow"/>
              </a:rPr>
              <a:t>ordered</a:t>
            </a:r>
            <a:r>
              <a:rPr sz="1600" spc="10" dirty="0">
                <a:latin typeface="Liberation Sans Narrow"/>
                <a:cs typeface="Liberation Sans Narrow"/>
              </a:rPr>
              <a:t> </a:t>
            </a:r>
            <a:r>
              <a:rPr sz="1600" spc="-10" dirty="0">
                <a:latin typeface="Liberation Sans Narrow"/>
                <a:cs typeface="Liberation Sans Narrow"/>
              </a:rPr>
              <a:t>solids:</a:t>
            </a:r>
            <a:endParaRPr sz="1600" dirty="0">
              <a:latin typeface="Liberation Sans Narrow"/>
              <a:cs typeface="Liberation Sans Narrow"/>
            </a:endParaRPr>
          </a:p>
        </p:txBody>
      </p:sp>
      <p:sp>
        <p:nvSpPr>
          <p:cNvPr id="4" name="object 4"/>
          <p:cNvSpPr txBox="1"/>
          <p:nvPr/>
        </p:nvSpPr>
        <p:spPr>
          <a:xfrm>
            <a:off x="2213101" y="2946441"/>
            <a:ext cx="987299" cy="705834"/>
          </a:xfrm>
          <a:prstGeom prst="rect">
            <a:avLst/>
          </a:prstGeom>
        </p:spPr>
        <p:txBody>
          <a:bodyPr vert="horz" wrap="square" lIns="0" tIns="12700" rIns="0" bIns="0" rtlCol="0">
            <a:spAutoFit/>
          </a:bodyPr>
          <a:lstStyle/>
          <a:p>
            <a:pPr marL="12700" marR="5080">
              <a:lnSpc>
                <a:spcPct val="150000"/>
              </a:lnSpc>
              <a:spcBef>
                <a:spcPts val="100"/>
              </a:spcBef>
            </a:pPr>
            <a:r>
              <a:rPr sz="1600" b="1" spc="65" dirty="0">
                <a:latin typeface="Liberation Sans Narrow"/>
                <a:cs typeface="Liberation Sans Narrow"/>
              </a:rPr>
              <a:t>1)</a:t>
            </a:r>
            <a:r>
              <a:rPr sz="1600" b="1" spc="5" dirty="0">
                <a:latin typeface="Liberation Sans Narrow"/>
                <a:cs typeface="Liberation Sans Narrow"/>
              </a:rPr>
              <a:t> </a:t>
            </a:r>
            <a:r>
              <a:rPr sz="1600" b="1" spc="-10" dirty="0">
                <a:latin typeface="Liberation Sans Narrow"/>
                <a:cs typeface="Liberation Sans Narrow"/>
              </a:rPr>
              <a:t>Single crystals</a:t>
            </a:r>
            <a:endParaRPr sz="1600" dirty="0">
              <a:latin typeface="Liberation Sans Narrow"/>
              <a:cs typeface="Liberation Sans Narrow"/>
            </a:endParaRPr>
          </a:p>
        </p:txBody>
      </p:sp>
      <p:sp>
        <p:nvSpPr>
          <p:cNvPr id="5" name="object 5"/>
          <p:cNvSpPr txBox="1"/>
          <p:nvPr/>
        </p:nvSpPr>
        <p:spPr>
          <a:xfrm>
            <a:off x="6175511" y="2946441"/>
            <a:ext cx="1895644" cy="705834"/>
          </a:xfrm>
          <a:prstGeom prst="rect">
            <a:avLst/>
          </a:prstGeom>
        </p:spPr>
        <p:txBody>
          <a:bodyPr vert="horz" wrap="square" lIns="0" tIns="12700" rIns="0" bIns="0" rtlCol="0">
            <a:spAutoFit/>
          </a:bodyPr>
          <a:lstStyle/>
          <a:p>
            <a:pPr marL="12700" marR="5080" indent="-635">
              <a:lnSpc>
                <a:spcPct val="150000"/>
              </a:lnSpc>
              <a:spcBef>
                <a:spcPts val="100"/>
              </a:spcBef>
            </a:pPr>
            <a:r>
              <a:rPr sz="1600" b="1" spc="65" dirty="0">
                <a:latin typeface="Liberation Sans Narrow"/>
                <a:cs typeface="Liberation Sans Narrow"/>
              </a:rPr>
              <a:t>2)</a:t>
            </a:r>
            <a:r>
              <a:rPr sz="1600" b="1" spc="-5" dirty="0">
                <a:latin typeface="Liberation Sans Narrow"/>
                <a:cs typeface="Liberation Sans Narrow"/>
              </a:rPr>
              <a:t> </a:t>
            </a:r>
            <a:r>
              <a:rPr sz="1600" b="1" spc="-10" dirty="0">
                <a:latin typeface="Liberation Sans Narrow"/>
                <a:cs typeface="Liberation Sans Narrow"/>
              </a:rPr>
              <a:t>Polycrystalline </a:t>
            </a:r>
            <a:r>
              <a:rPr sz="1600" b="1" spc="35" dirty="0">
                <a:latin typeface="Liberation Sans Narrow"/>
                <a:cs typeface="Liberation Sans Narrow"/>
              </a:rPr>
              <a:t>powders</a:t>
            </a:r>
            <a:endParaRPr sz="1600" dirty="0">
              <a:latin typeface="Liberation Sans Narrow"/>
              <a:cs typeface="Liberation Sans Narrow"/>
            </a:endParaRPr>
          </a:p>
        </p:txBody>
      </p:sp>
      <p:sp>
        <p:nvSpPr>
          <p:cNvPr id="6" name="object 6"/>
          <p:cNvSpPr txBox="1"/>
          <p:nvPr/>
        </p:nvSpPr>
        <p:spPr>
          <a:xfrm>
            <a:off x="2213123" y="4343401"/>
            <a:ext cx="3549015" cy="2447337"/>
          </a:xfrm>
          <a:prstGeom prst="rect">
            <a:avLst/>
          </a:prstGeom>
        </p:spPr>
        <p:txBody>
          <a:bodyPr vert="horz" wrap="square" lIns="0" tIns="12700" rIns="0" bIns="0" rtlCol="0">
            <a:spAutoFit/>
          </a:bodyPr>
          <a:lstStyle/>
          <a:p>
            <a:pPr marL="12700" marR="1350645">
              <a:lnSpc>
                <a:spcPct val="125000"/>
              </a:lnSpc>
              <a:spcBef>
                <a:spcPts val="100"/>
              </a:spcBef>
            </a:pPr>
            <a:r>
              <a:rPr sz="1600" dirty="0">
                <a:latin typeface="Liberation Sans Narrow"/>
                <a:cs typeface="Liberation Sans Narrow"/>
              </a:rPr>
              <a:t>Large</a:t>
            </a:r>
            <a:r>
              <a:rPr sz="1600" spc="80" dirty="0">
                <a:latin typeface="Liberation Sans Narrow"/>
                <a:cs typeface="Liberation Sans Narrow"/>
              </a:rPr>
              <a:t> </a:t>
            </a:r>
            <a:r>
              <a:rPr sz="1600" spc="50" dirty="0">
                <a:latin typeface="Liberation Sans Narrow"/>
                <a:cs typeface="Liberation Sans Narrow"/>
              </a:rPr>
              <a:t>crystal</a:t>
            </a:r>
            <a:r>
              <a:rPr sz="1600" spc="80" dirty="0">
                <a:latin typeface="Liberation Sans Narrow"/>
                <a:cs typeface="Liberation Sans Narrow"/>
              </a:rPr>
              <a:t> </a:t>
            </a:r>
            <a:r>
              <a:rPr sz="1600" spc="70" dirty="0">
                <a:latin typeface="Liberation Sans Narrow"/>
                <a:cs typeface="Liberation Sans Narrow"/>
              </a:rPr>
              <a:t>required. </a:t>
            </a:r>
            <a:r>
              <a:rPr sz="1600" dirty="0">
                <a:latin typeface="Liberation Sans Narrow"/>
                <a:cs typeface="Liberation Sans Narrow"/>
              </a:rPr>
              <a:t>Crystal</a:t>
            </a:r>
            <a:r>
              <a:rPr sz="1600" spc="145" dirty="0">
                <a:latin typeface="Liberation Sans Narrow"/>
                <a:cs typeface="Liberation Sans Narrow"/>
              </a:rPr>
              <a:t> </a:t>
            </a:r>
            <a:r>
              <a:rPr sz="1600" spc="95" dirty="0">
                <a:latin typeface="Liberation Sans Narrow"/>
                <a:cs typeface="Liberation Sans Narrow"/>
              </a:rPr>
              <a:t>orientation</a:t>
            </a:r>
            <a:r>
              <a:rPr lang="en-US" sz="1600" spc="95" dirty="0">
                <a:latin typeface="Liberation Sans Narrow"/>
                <a:cs typeface="Liberation Sans Narrow"/>
              </a:rPr>
              <a:t> </a:t>
            </a:r>
            <a:r>
              <a:rPr sz="1600" spc="85" dirty="0">
                <a:latin typeface="Liberation Sans Narrow"/>
                <a:cs typeface="Liberation Sans Narrow"/>
              </a:rPr>
              <a:t>known.</a:t>
            </a:r>
            <a:endParaRPr sz="1600" dirty="0">
              <a:latin typeface="Liberation Sans Narrow"/>
              <a:cs typeface="Liberation Sans Narrow"/>
            </a:endParaRPr>
          </a:p>
          <a:p>
            <a:pPr marL="12700" marR="186690" indent="-635">
              <a:lnSpc>
                <a:spcPct val="125000"/>
              </a:lnSpc>
            </a:pPr>
            <a:r>
              <a:rPr sz="1600" dirty="0">
                <a:latin typeface="Wingdings"/>
                <a:cs typeface="Wingdings"/>
              </a:rPr>
              <a:t></a:t>
            </a:r>
            <a:r>
              <a:rPr sz="1600" spc="-25" dirty="0">
                <a:latin typeface="Times New Roman"/>
                <a:cs typeface="Times New Roman"/>
              </a:rPr>
              <a:t> </a:t>
            </a:r>
            <a:r>
              <a:rPr sz="1600" dirty="0">
                <a:latin typeface="Liberation Sans Narrow"/>
                <a:cs typeface="Liberation Sans Narrow"/>
              </a:rPr>
              <a:t>Each </a:t>
            </a:r>
            <a:r>
              <a:rPr sz="1600" spc="75" dirty="0">
                <a:latin typeface="Liberation Sans Narrow"/>
                <a:cs typeface="Liberation Sans Narrow"/>
              </a:rPr>
              <a:t>lattice</a:t>
            </a:r>
            <a:r>
              <a:rPr sz="1600" spc="10" dirty="0">
                <a:latin typeface="Liberation Sans Narrow"/>
                <a:cs typeface="Liberation Sans Narrow"/>
              </a:rPr>
              <a:t> </a:t>
            </a:r>
            <a:r>
              <a:rPr sz="1600" spc="75" dirty="0">
                <a:latin typeface="Liberation Sans Narrow"/>
                <a:cs typeface="Liberation Sans Narrow"/>
              </a:rPr>
              <a:t>plane</a:t>
            </a:r>
            <a:r>
              <a:rPr sz="1600" dirty="0">
                <a:latin typeface="Liberation Sans Narrow"/>
                <a:cs typeface="Liberation Sans Narrow"/>
              </a:rPr>
              <a:t> </a:t>
            </a:r>
            <a:r>
              <a:rPr sz="1600" spc="85" dirty="0">
                <a:latin typeface="Liberation Sans Narrow"/>
                <a:cs typeface="Liberation Sans Narrow"/>
              </a:rPr>
              <a:t>only</a:t>
            </a:r>
            <a:r>
              <a:rPr sz="1600" spc="5" dirty="0">
                <a:latin typeface="Liberation Sans Narrow"/>
                <a:cs typeface="Liberation Sans Narrow"/>
              </a:rPr>
              <a:t> </a:t>
            </a:r>
            <a:r>
              <a:rPr sz="1600" spc="75" dirty="0">
                <a:latin typeface="Liberation Sans Narrow"/>
                <a:cs typeface="Liberation Sans Narrow"/>
              </a:rPr>
              <a:t>present</a:t>
            </a:r>
            <a:r>
              <a:rPr sz="1600" spc="20" dirty="0">
                <a:latin typeface="Liberation Sans Narrow"/>
                <a:cs typeface="Liberation Sans Narrow"/>
              </a:rPr>
              <a:t> </a:t>
            </a:r>
            <a:r>
              <a:rPr sz="1600" spc="90" dirty="0">
                <a:latin typeface="Liberation Sans Narrow"/>
                <a:cs typeface="Liberation Sans Narrow"/>
              </a:rPr>
              <a:t>in</a:t>
            </a:r>
            <a:r>
              <a:rPr sz="1600" spc="5" dirty="0">
                <a:latin typeface="Liberation Sans Narrow"/>
                <a:cs typeface="Liberation Sans Narrow"/>
              </a:rPr>
              <a:t> </a:t>
            </a:r>
            <a:r>
              <a:rPr sz="1600" spc="75" dirty="0">
                <a:latin typeface="Liberation Sans Narrow"/>
                <a:cs typeface="Liberation Sans Narrow"/>
              </a:rPr>
              <a:t>one </a:t>
            </a:r>
            <a:r>
              <a:rPr sz="1600" spc="80" dirty="0">
                <a:latin typeface="Liberation Sans Narrow"/>
                <a:cs typeface="Liberation Sans Narrow"/>
              </a:rPr>
              <a:t>orientation.</a:t>
            </a:r>
            <a:endParaRPr sz="1600" dirty="0">
              <a:latin typeface="Liberation Sans Narrow"/>
              <a:cs typeface="Liberation Sans Narrow"/>
            </a:endParaRPr>
          </a:p>
          <a:p>
            <a:pPr marL="12700">
              <a:spcBef>
                <a:spcPts val="480"/>
              </a:spcBef>
            </a:pPr>
            <a:r>
              <a:rPr sz="1600" dirty="0">
                <a:latin typeface="Wingdings"/>
                <a:cs typeface="Wingdings"/>
              </a:rPr>
              <a:t></a:t>
            </a:r>
            <a:r>
              <a:rPr sz="1600" spc="-35" dirty="0">
                <a:latin typeface="Times New Roman"/>
                <a:cs typeface="Times New Roman"/>
              </a:rPr>
              <a:t> </a:t>
            </a:r>
            <a:r>
              <a:rPr sz="1600" spc="95" dirty="0">
                <a:latin typeface="Liberation Sans Narrow"/>
                <a:cs typeface="Liberation Sans Narrow"/>
              </a:rPr>
              <a:t>No</a:t>
            </a:r>
            <a:r>
              <a:rPr sz="1600" spc="10" dirty="0">
                <a:latin typeface="Liberation Sans Narrow"/>
                <a:cs typeface="Liberation Sans Narrow"/>
              </a:rPr>
              <a:t> </a:t>
            </a:r>
            <a:r>
              <a:rPr sz="1600" spc="75" dirty="0">
                <a:latin typeface="Liberation Sans Narrow"/>
                <a:cs typeface="Liberation Sans Narrow"/>
              </a:rPr>
              <a:t>overlap</a:t>
            </a:r>
            <a:r>
              <a:rPr sz="1600" dirty="0">
                <a:latin typeface="Liberation Sans Narrow"/>
                <a:cs typeface="Liberation Sans Narrow"/>
              </a:rPr>
              <a:t> </a:t>
            </a:r>
            <a:r>
              <a:rPr sz="1600" spc="114" dirty="0">
                <a:latin typeface="Liberation Sans Narrow"/>
                <a:cs typeface="Liberation Sans Narrow"/>
              </a:rPr>
              <a:t>of</a:t>
            </a:r>
            <a:r>
              <a:rPr sz="1600" spc="5" dirty="0">
                <a:latin typeface="Liberation Sans Narrow"/>
                <a:cs typeface="Liberation Sans Narrow"/>
              </a:rPr>
              <a:t> </a:t>
            </a:r>
            <a:r>
              <a:rPr sz="1600" spc="60" dirty="0">
                <a:latin typeface="Liberation Sans Narrow"/>
                <a:cs typeface="Liberation Sans Narrow"/>
              </a:rPr>
              <a:t>reflections.</a:t>
            </a:r>
            <a:endParaRPr sz="1600" dirty="0">
              <a:latin typeface="Liberation Sans Narrow"/>
              <a:cs typeface="Liberation Sans Narrow"/>
            </a:endParaRPr>
          </a:p>
          <a:p>
            <a:pPr marL="12700" marR="5080" indent="-635">
              <a:lnSpc>
                <a:spcPct val="125000"/>
              </a:lnSpc>
            </a:pPr>
            <a:r>
              <a:rPr sz="1600" dirty="0">
                <a:latin typeface="Wingdings"/>
                <a:cs typeface="Wingdings"/>
              </a:rPr>
              <a:t></a:t>
            </a:r>
            <a:r>
              <a:rPr sz="1600" spc="-30" dirty="0">
                <a:latin typeface="Times New Roman"/>
                <a:cs typeface="Times New Roman"/>
              </a:rPr>
              <a:t> </a:t>
            </a:r>
            <a:r>
              <a:rPr sz="1600" spc="65" dirty="0">
                <a:latin typeface="Liberation Sans Narrow"/>
                <a:cs typeface="Liberation Sans Narrow"/>
              </a:rPr>
              <a:t>Reflection</a:t>
            </a:r>
            <a:r>
              <a:rPr sz="1600" spc="5" dirty="0">
                <a:latin typeface="Liberation Sans Narrow"/>
                <a:cs typeface="Liberation Sans Narrow"/>
              </a:rPr>
              <a:t> </a:t>
            </a:r>
            <a:r>
              <a:rPr sz="1600" spc="70" dirty="0">
                <a:latin typeface="Liberation Sans Narrow"/>
                <a:cs typeface="Liberation Sans Narrow"/>
              </a:rPr>
              <a:t>intensities</a:t>
            </a:r>
            <a:r>
              <a:rPr sz="1600" spc="10" dirty="0">
                <a:latin typeface="Liberation Sans Narrow"/>
                <a:cs typeface="Liberation Sans Narrow"/>
              </a:rPr>
              <a:t> </a:t>
            </a:r>
            <a:r>
              <a:rPr sz="1600" spc="80" dirty="0">
                <a:latin typeface="Liberation Sans Narrow"/>
                <a:cs typeface="Liberation Sans Narrow"/>
              </a:rPr>
              <a:t>may</a:t>
            </a:r>
            <a:r>
              <a:rPr sz="1600" spc="-5" dirty="0">
                <a:latin typeface="Liberation Sans Narrow"/>
                <a:cs typeface="Liberation Sans Narrow"/>
              </a:rPr>
              <a:t> </a:t>
            </a:r>
            <a:r>
              <a:rPr sz="1600" spc="90" dirty="0">
                <a:latin typeface="Liberation Sans Narrow"/>
                <a:cs typeface="Liberation Sans Narrow"/>
              </a:rPr>
              <a:t>be</a:t>
            </a:r>
            <a:r>
              <a:rPr sz="1600" spc="5" dirty="0">
                <a:latin typeface="Liberation Sans Narrow"/>
                <a:cs typeface="Liberation Sans Narrow"/>
              </a:rPr>
              <a:t> </a:t>
            </a:r>
            <a:r>
              <a:rPr sz="1600" spc="50" dirty="0">
                <a:latin typeface="Liberation Sans Narrow"/>
                <a:cs typeface="Liberation Sans Narrow"/>
              </a:rPr>
              <a:t>accurately </a:t>
            </a:r>
            <a:r>
              <a:rPr sz="1600" spc="60" dirty="0">
                <a:latin typeface="Liberation Sans Narrow"/>
                <a:cs typeface="Liberation Sans Narrow"/>
              </a:rPr>
              <a:t>measured.</a:t>
            </a:r>
            <a:endParaRPr sz="1600" dirty="0">
              <a:latin typeface="Liberation Sans Narrow"/>
              <a:cs typeface="Liberation Sans Narrow"/>
            </a:endParaRPr>
          </a:p>
        </p:txBody>
      </p:sp>
      <p:sp>
        <p:nvSpPr>
          <p:cNvPr id="7" name="object 7"/>
          <p:cNvSpPr txBox="1"/>
          <p:nvPr/>
        </p:nvSpPr>
        <p:spPr>
          <a:xfrm>
            <a:off x="6175612" y="4343401"/>
            <a:ext cx="3450590" cy="2447337"/>
          </a:xfrm>
          <a:prstGeom prst="rect">
            <a:avLst/>
          </a:prstGeom>
        </p:spPr>
        <p:txBody>
          <a:bodyPr vert="horz" wrap="square" lIns="0" tIns="12700" rIns="0" bIns="0" rtlCol="0">
            <a:spAutoFit/>
          </a:bodyPr>
          <a:lstStyle/>
          <a:p>
            <a:pPr marL="12700" marR="5080">
              <a:lnSpc>
                <a:spcPct val="125000"/>
              </a:lnSpc>
              <a:spcBef>
                <a:spcPts val="100"/>
              </a:spcBef>
            </a:pPr>
            <a:r>
              <a:rPr sz="1600" spc="120" dirty="0">
                <a:latin typeface="Liberation Sans Narrow"/>
                <a:cs typeface="Liberation Sans Narrow"/>
              </a:rPr>
              <a:t>Most</a:t>
            </a:r>
            <a:r>
              <a:rPr sz="1600" spc="15" dirty="0">
                <a:latin typeface="Liberation Sans Narrow"/>
                <a:cs typeface="Liberation Sans Narrow"/>
              </a:rPr>
              <a:t> </a:t>
            </a:r>
            <a:r>
              <a:rPr sz="1600" spc="114" dirty="0">
                <a:latin typeface="Liberation Sans Narrow"/>
                <a:cs typeface="Liberation Sans Narrow"/>
              </a:rPr>
              <a:t>common</a:t>
            </a:r>
            <a:r>
              <a:rPr sz="1600" spc="15" dirty="0">
                <a:latin typeface="Liberation Sans Narrow"/>
                <a:cs typeface="Liberation Sans Narrow"/>
              </a:rPr>
              <a:t> </a:t>
            </a:r>
            <a:r>
              <a:rPr sz="1600" spc="90" dirty="0">
                <a:latin typeface="Liberation Sans Narrow"/>
                <a:cs typeface="Liberation Sans Narrow"/>
              </a:rPr>
              <a:t>in</a:t>
            </a:r>
            <a:r>
              <a:rPr sz="1600" spc="5" dirty="0">
                <a:latin typeface="Liberation Sans Narrow"/>
                <a:cs typeface="Liberation Sans Narrow"/>
              </a:rPr>
              <a:t> </a:t>
            </a:r>
            <a:r>
              <a:rPr sz="1600" spc="75" dirty="0">
                <a:latin typeface="Liberation Sans Narrow"/>
                <a:cs typeface="Liberation Sans Narrow"/>
              </a:rPr>
              <a:t>heterogeneous</a:t>
            </a:r>
            <a:r>
              <a:rPr sz="1600" spc="20" dirty="0">
                <a:latin typeface="Liberation Sans Narrow"/>
                <a:cs typeface="Liberation Sans Narrow"/>
              </a:rPr>
              <a:t> </a:t>
            </a:r>
            <a:r>
              <a:rPr sz="1600" spc="-10" dirty="0">
                <a:latin typeface="Liberation Sans Narrow"/>
                <a:cs typeface="Liberation Sans Narrow"/>
              </a:rPr>
              <a:t>catalysis</a:t>
            </a:r>
            <a:r>
              <a:rPr lang="en-US" sz="1600" spc="-10" dirty="0">
                <a:latin typeface="Liberation Sans Narrow"/>
                <a:cs typeface="Liberation Sans Narrow"/>
              </a:rPr>
              <a:t>.</a:t>
            </a:r>
            <a:r>
              <a:rPr sz="1600" spc="-10" dirty="0">
                <a:latin typeface="Liberation Sans Narrow"/>
                <a:cs typeface="Liberation Sans Narrow"/>
              </a:rPr>
              <a:t> </a:t>
            </a:r>
            <a:r>
              <a:rPr sz="1600" spc="50" dirty="0">
                <a:latin typeface="Liberation Sans Narrow"/>
                <a:cs typeface="Liberation Sans Narrow"/>
              </a:rPr>
              <a:t>Assume</a:t>
            </a:r>
            <a:r>
              <a:rPr sz="1600" spc="5" dirty="0">
                <a:latin typeface="Liberation Sans Narrow"/>
                <a:cs typeface="Liberation Sans Narrow"/>
              </a:rPr>
              <a:t> </a:t>
            </a:r>
            <a:r>
              <a:rPr sz="1600" spc="60" dirty="0">
                <a:latin typeface="Liberation Sans Narrow"/>
                <a:cs typeface="Liberation Sans Narrow"/>
              </a:rPr>
              <a:t>all</a:t>
            </a:r>
            <a:r>
              <a:rPr sz="1600" spc="-10" dirty="0">
                <a:latin typeface="Liberation Sans Narrow"/>
                <a:cs typeface="Liberation Sans Narrow"/>
              </a:rPr>
              <a:t> </a:t>
            </a:r>
            <a:r>
              <a:rPr sz="1600" spc="50" dirty="0">
                <a:latin typeface="Liberation Sans Narrow"/>
                <a:cs typeface="Liberation Sans Narrow"/>
              </a:rPr>
              <a:t>crystal</a:t>
            </a:r>
            <a:r>
              <a:rPr sz="1600" dirty="0">
                <a:latin typeface="Liberation Sans Narrow"/>
                <a:cs typeface="Liberation Sans Narrow"/>
              </a:rPr>
              <a:t> </a:t>
            </a:r>
            <a:r>
              <a:rPr sz="1600" spc="85" dirty="0">
                <a:latin typeface="Liberation Sans Narrow"/>
                <a:cs typeface="Liberation Sans Narrow"/>
              </a:rPr>
              <a:t>orientations</a:t>
            </a:r>
            <a:r>
              <a:rPr sz="1600" spc="15" dirty="0">
                <a:latin typeface="Liberation Sans Narrow"/>
                <a:cs typeface="Liberation Sans Narrow"/>
              </a:rPr>
              <a:t> </a:t>
            </a:r>
            <a:r>
              <a:rPr sz="1600" spc="60" dirty="0">
                <a:latin typeface="Liberation Sans Narrow"/>
                <a:cs typeface="Liberation Sans Narrow"/>
              </a:rPr>
              <a:t>present.</a:t>
            </a:r>
            <a:endParaRPr sz="1600" dirty="0">
              <a:latin typeface="Liberation Sans Narrow"/>
              <a:cs typeface="Liberation Sans Narrow"/>
            </a:endParaRPr>
          </a:p>
          <a:p>
            <a:pPr marL="12700" marR="600710" indent="-635">
              <a:lnSpc>
                <a:spcPct val="125000"/>
              </a:lnSpc>
            </a:pPr>
            <a:r>
              <a:rPr sz="1600" dirty="0">
                <a:latin typeface="Wingdings"/>
                <a:cs typeface="Wingdings"/>
              </a:rPr>
              <a:t></a:t>
            </a:r>
            <a:r>
              <a:rPr sz="1600" spc="-30" dirty="0">
                <a:latin typeface="Times New Roman"/>
                <a:cs typeface="Times New Roman"/>
              </a:rPr>
              <a:t> </a:t>
            </a:r>
            <a:r>
              <a:rPr sz="1600" dirty="0">
                <a:latin typeface="Liberation Sans Narrow"/>
                <a:cs typeface="Liberation Sans Narrow"/>
              </a:rPr>
              <a:t>Each</a:t>
            </a:r>
            <a:r>
              <a:rPr sz="1600" spc="-5" dirty="0">
                <a:latin typeface="Liberation Sans Narrow"/>
                <a:cs typeface="Liberation Sans Narrow"/>
              </a:rPr>
              <a:t> </a:t>
            </a:r>
            <a:r>
              <a:rPr sz="1600" spc="80" dirty="0">
                <a:latin typeface="Liberation Sans Narrow"/>
                <a:cs typeface="Liberation Sans Narrow"/>
              </a:rPr>
              <a:t>lattice</a:t>
            </a:r>
            <a:r>
              <a:rPr sz="1600" spc="5" dirty="0">
                <a:latin typeface="Liberation Sans Narrow"/>
                <a:cs typeface="Liberation Sans Narrow"/>
              </a:rPr>
              <a:t> </a:t>
            </a:r>
            <a:r>
              <a:rPr sz="1600" spc="75" dirty="0">
                <a:latin typeface="Liberation Sans Narrow"/>
                <a:cs typeface="Liberation Sans Narrow"/>
              </a:rPr>
              <a:t>plane</a:t>
            </a:r>
            <a:r>
              <a:rPr sz="1600" spc="-5" dirty="0">
                <a:latin typeface="Liberation Sans Narrow"/>
                <a:cs typeface="Liberation Sans Narrow"/>
              </a:rPr>
              <a:t> </a:t>
            </a:r>
            <a:r>
              <a:rPr sz="1600" spc="75" dirty="0">
                <a:latin typeface="Liberation Sans Narrow"/>
                <a:cs typeface="Liberation Sans Narrow"/>
              </a:rPr>
              <a:t>present</a:t>
            </a:r>
            <a:r>
              <a:rPr sz="1600" spc="20" dirty="0">
                <a:latin typeface="Liberation Sans Narrow"/>
                <a:cs typeface="Liberation Sans Narrow"/>
              </a:rPr>
              <a:t> </a:t>
            </a:r>
            <a:r>
              <a:rPr sz="1600" spc="90" dirty="0">
                <a:latin typeface="Liberation Sans Narrow"/>
                <a:cs typeface="Liberation Sans Narrow"/>
              </a:rPr>
              <a:t>at</a:t>
            </a:r>
            <a:r>
              <a:rPr sz="1600" dirty="0">
                <a:latin typeface="Liberation Sans Narrow"/>
                <a:cs typeface="Liberation Sans Narrow"/>
              </a:rPr>
              <a:t> </a:t>
            </a:r>
            <a:r>
              <a:rPr sz="1600" spc="35" dirty="0">
                <a:latin typeface="Liberation Sans Narrow"/>
                <a:cs typeface="Liberation Sans Narrow"/>
              </a:rPr>
              <a:t>all </a:t>
            </a:r>
            <a:r>
              <a:rPr sz="1600" spc="70" dirty="0">
                <a:latin typeface="Liberation Sans Narrow"/>
                <a:cs typeface="Liberation Sans Narrow"/>
              </a:rPr>
              <a:t>orientations.</a:t>
            </a:r>
            <a:endParaRPr sz="1600" dirty="0">
              <a:latin typeface="Liberation Sans Narrow"/>
              <a:cs typeface="Liberation Sans Narrow"/>
            </a:endParaRPr>
          </a:p>
          <a:p>
            <a:pPr marL="12700">
              <a:spcBef>
                <a:spcPts val="480"/>
              </a:spcBef>
            </a:pPr>
            <a:r>
              <a:rPr sz="1600" dirty="0">
                <a:latin typeface="Wingdings"/>
                <a:cs typeface="Wingdings"/>
              </a:rPr>
              <a:t></a:t>
            </a:r>
            <a:r>
              <a:rPr sz="1600" spc="155" dirty="0">
                <a:latin typeface="Times New Roman"/>
                <a:cs typeface="Times New Roman"/>
              </a:rPr>
              <a:t> </a:t>
            </a:r>
            <a:r>
              <a:rPr sz="1600" spc="110" dirty="0">
                <a:latin typeface="Liberation Sans Narrow"/>
                <a:cs typeface="Liberation Sans Narrow"/>
              </a:rPr>
              <a:t>Many</a:t>
            </a:r>
            <a:r>
              <a:rPr sz="1600" spc="-10" dirty="0">
                <a:latin typeface="Liberation Sans Narrow"/>
                <a:cs typeface="Liberation Sans Narrow"/>
              </a:rPr>
              <a:t> </a:t>
            </a:r>
            <a:r>
              <a:rPr sz="1600" spc="75" dirty="0">
                <a:latin typeface="Liberation Sans Narrow"/>
                <a:cs typeface="Liberation Sans Narrow"/>
              </a:rPr>
              <a:t>overlapping</a:t>
            </a:r>
            <a:r>
              <a:rPr sz="1600" spc="-10" dirty="0">
                <a:latin typeface="Liberation Sans Narrow"/>
                <a:cs typeface="Liberation Sans Narrow"/>
              </a:rPr>
              <a:t> peaks.</a:t>
            </a:r>
            <a:endParaRPr sz="1600" dirty="0">
              <a:latin typeface="Liberation Sans Narrow"/>
              <a:cs typeface="Liberation Sans Narrow"/>
            </a:endParaRPr>
          </a:p>
          <a:p>
            <a:pPr marL="298450" marR="532130" indent="-286385">
              <a:lnSpc>
                <a:spcPct val="125000"/>
              </a:lnSpc>
            </a:pPr>
            <a:r>
              <a:rPr sz="1600" dirty="0">
                <a:latin typeface="Wingdings"/>
                <a:cs typeface="Wingdings"/>
              </a:rPr>
              <a:t></a:t>
            </a:r>
            <a:r>
              <a:rPr sz="1600" spc="160" dirty="0">
                <a:latin typeface="Times New Roman"/>
                <a:cs typeface="Times New Roman"/>
              </a:rPr>
              <a:t> </a:t>
            </a:r>
            <a:r>
              <a:rPr sz="1600" spc="65" dirty="0">
                <a:latin typeface="Liberation Sans Narrow"/>
                <a:cs typeface="Liberation Sans Narrow"/>
              </a:rPr>
              <a:t>Reflection</a:t>
            </a:r>
            <a:r>
              <a:rPr sz="1600" spc="15" dirty="0">
                <a:latin typeface="Liberation Sans Narrow"/>
                <a:cs typeface="Liberation Sans Narrow"/>
              </a:rPr>
              <a:t> </a:t>
            </a:r>
            <a:r>
              <a:rPr sz="1600" spc="70" dirty="0">
                <a:latin typeface="Liberation Sans Narrow"/>
                <a:cs typeface="Liberation Sans Narrow"/>
              </a:rPr>
              <a:t>intensities</a:t>
            </a:r>
            <a:r>
              <a:rPr lang="en-US" sz="1600" spc="70" dirty="0">
                <a:latin typeface="Liberation Sans Narrow"/>
                <a:cs typeface="Liberation Sans Narrow"/>
              </a:rPr>
              <a:t> are</a:t>
            </a:r>
            <a:r>
              <a:rPr sz="1600" spc="15" dirty="0">
                <a:latin typeface="Liberation Sans Narrow"/>
                <a:cs typeface="Liberation Sans Narrow"/>
              </a:rPr>
              <a:t> </a:t>
            </a:r>
            <a:r>
              <a:rPr sz="1600" spc="90" dirty="0">
                <a:latin typeface="Liberation Sans Narrow"/>
                <a:cs typeface="Liberation Sans Narrow"/>
              </a:rPr>
              <a:t>difficult</a:t>
            </a:r>
            <a:r>
              <a:rPr sz="1600" dirty="0">
                <a:latin typeface="Liberation Sans Narrow"/>
                <a:cs typeface="Liberation Sans Narrow"/>
              </a:rPr>
              <a:t> </a:t>
            </a:r>
            <a:r>
              <a:rPr sz="1600" spc="95" dirty="0">
                <a:latin typeface="Liberation Sans Narrow"/>
                <a:cs typeface="Liberation Sans Narrow"/>
              </a:rPr>
              <a:t>to </a:t>
            </a:r>
            <a:r>
              <a:rPr sz="1600" spc="85" dirty="0">
                <a:latin typeface="Liberation Sans Narrow"/>
                <a:cs typeface="Liberation Sans Narrow"/>
              </a:rPr>
              <a:t>determine.</a:t>
            </a:r>
            <a:endParaRPr sz="1600" dirty="0">
              <a:latin typeface="Liberation Sans Narrow"/>
              <a:cs typeface="Liberation Sans Narrow"/>
            </a:endParaRPr>
          </a:p>
        </p:txBody>
      </p:sp>
      <p:pic>
        <p:nvPicPr>
          <p:cNvPr id="8" name="object 8"/>
          <p:cNvPicPr/>
          <p:nvPr/>
        </p:nvPicPr>
        <p:blipFill>
          <a:blip r:embed="rId3" cstate="print"/>
          <a:stretch>
            <a:fillRect/>
          </a:stretch>
        </p:blipFill>
        <p:spPr>
          <a:xfrm>
            <a:off x="8302752" y="2992120"/>
            <a:ext cx="1895644" cy="1297716"/>
          </a:xfrm>
          <a:prstGeom prst="rect">
            <a:avLst/>
          </a:prstGeom>
        </p:spPr>
      </p:pic>
      <p:pic>
        <p:nvPicPr>
          <p:cNvPr id="9" name="object 9"/>
          <p:cNvPicPr/>
          <p:nvPr/>
        </p:nvPicPr>
        <p:blipFill>
          <a:blip r:embed="rId4" cstate="print"/>
          <a:stretch>
            <a:fillRect/>
          </a:stretch>
        </p:blipFill>
        <p:spPr>
          <a:xfrm>
            <a:off x="3746996" y="2975514"/>
            <a:ext cx="2066757" cy="1339249"/>
          </a:xfrm>
          <a:prstGeom prst="rect">
            <a:avLst/>
          </a:prstGeom>
        </p:spPr>
      </p:pic>
      <p:sp>
        <p:nvSpPr>
          <p:cNvPr id="10" name="object 10"/>
          <p:cNvSpPr txBox="1">
            <a:spLocks noGrp="1"/>
          </p:cNvSpPr>
          <p:nvPr>
            <p:ph type="title"/>
          </p:nvPr>
        </p:nvSpPr>
        <p:spPr>
          <a:xfrm>
            <a:off x="3746995" y="237239"/>
            <a:ext cx="6345821" cy="421667"/>
          </a:xfrm>
          <a:prstGeom prst="rect">
            <a:avLst/>
          </a:prstGeom>
        </p:spPr>
        <p:txBody>
          <a:bodyPr vert="horz" wrap="square" lIns="0" tIns="136903" rIns="0" bIns="0" rtlCol="0">
            <a:spAutoFit/>
          </a:bodyPr>
          <a:lstStyle/>
          <a:p>
            <a:pPr marL="5991225" indent="-5899150" algn="ctr">
              <a:spcBef>
                <a:spcPts val="100"/>
              </a:spcBef>
            </a:pPr>
            <a:r>
              <a:rPr sz="1800" dirty="0">
                <a:latin typeface="Liberation Sans Narrow"/>
                <a:cs typeface="Liberation Sans Narrow"/>
              </a:rPr>
              <a:t>XRD</a:t>
            </a:r>
            <a:r>
              <a:rPr sz="1800" spc="-25" dirty="0">
                <a:latin typeface="Liberation Sans Narrow"/>
                <a:cs typeface="Liberation Sans Narrow"/>
              </a:rPr>
              <a:t> </a:t>
            </a:r>
            <a:r>
              <a:rPr sz="1800" dirty="0">
                <a:latin typeface="Liberation Sans Narrow"/>
                <a:cs typeface="Liberation Sans Narrow"/>
              </a:rPr>
              <a:t>basic</a:t>
            </a:r>
            <a:r>
              <a:rPr sz="1800" spc="-50" dirty="0">
                <a:latin typeface="Liberation Sans Narrow"/>
                <a:cs typeface="Liberation Sans Narrow"/>
              </a:rPr>
              <a:t> </a:t>
            </a:r>
            <a:r>
              <a:rPr sz="1800" spc="55" dirty="0">
                <a:latin typeface="Liberation Sans Narrow"/>
                <a:cs typeface="Liberation Sans Narrow"/>
              </a:rPr>
              <a:t>theory</a:t>
            </a:r>
            <a:endParaRPr sz="1800" dirty="0">
              <a:latin typeface="Liberation Sans Narrow"/>
              <a:cs typeface="Liberation Sans Narrow"/>
            </a:endParaRPr>
          </a:p>
        </p:txBody>
      </p:sp>
      <p:sp>
        <p:nvSpPr>
          <p:cNvPr id="11" name="object 11"/>
          <p:cNvSpPr txBox="1"/>
          <p:nvPr/>
        </p:nvSpPr>
        <p:spPr>
          <a:xfrm>
            <a:off x="9951974" y="6424677"/>
            <a:ext cx="411227" cy="196086"/>
          </a:xfrm>
          <a:prstGeom prst="rect">
            <a:avLst/>
          </a:prstGeom>
        </p:spPr>
        <p:txBody>
          <a:bodyPr vert="horz" wrap="square" lIns="0" tIns="12700" rIns="0" bIns="0" rtlCol="0">
            <a:spAutoFit/>
          </a:bodyPr>
          <a:lstStyle/>
          <a:p>
            <a:pPr marL="12700">
              <a:spcBef>
                <a:spcPts val="100"/>
              </a:spcBef>
            </a:pPr>
            <a:r>
              <a:rPr sz="1200" spc="25" dirty="0">
                <a:solidFill>
                  <a:srgbClr val="898989"/>
                </a:solidFill>
                <a:latin typeface="Liberation Sans Narrow"/>
                <a:cs typeface="Liberation Sans Narrow"/>
              </a:rPr>
              <a:t>18</a:t>
            </a:r>
            <a:endParaRPr sz="1200" dirty="0">
              <a:latin typeface="Liberation Sans Narrow"/>
              <a:cs typeface="Liberation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29790" y="712470"/>
            <a:ext cx="7848600" cy="45719"/>
          </a:xfrm>
          <a:prstGeom prst="rect">
            <a:avLst/>
          </a:prstGeom>
        </p:spPr>
      </p:pic>
      <p:sp>
        <p:nvSpPr>
          <p:cNvPr id="3" name="object 3"/>
          <p:cNvSpPr txBox="1"/>
          <p:nvPr/>
        </p:nvSpPr>
        <p:spPr>
          <a:xfrm>
            <a:off x="1998981" y="858266"/>
            <a:ext cx="6969759" cy="4491358"/>
          </a:xfrm>
          <a:prstGeom prst="rect">
            <a:avLst/>
          </a:prstGeom>
        </p:spPr>
        <p:txBody>
          <a:bodyPr vert="horz" wrap="square" lIns="0" tIns="12700" rIns="0" bIns="0" rtlCol="0">
            <a:spAutoFit/>
          </a:bodyPr>
          <a:lstStyle/>
          <a:p>
            <a:pPr marL="50800">
              <a:spcBef>
                <a:spcPts val="100"/>
              </a:spcBef>
            </a:pPr>
            <a:r>
              <a:rPr sz="1600" b="1" spc="100" dirty="0">
                <a:latin typeface="Liberation Sans Narrow"/>
                <a:cs typeface="Liberation Sans Narrow"/>
              </a:rPr>
              <a:t>What</a:t>
            </a:r>
            <a:r>
              <a:rPr sz="1600" b="1" spc="65" dirty="0">
                <a:latin typeface="Liberation Sans Narrow"/>
                <a:cs typeface="Liberation Sans Narrow"/>
              </a:rPr>
              <a:t> </a:t>
            </a:r>
            <a:r>
              <a:rPr sz="1600" b="1" spc="50" dirty="0">
                <a:latin typeface="Liberation Sans Narrow"/>
                <a:cs typeface="Liberation Sans Narrow"/>
              </a:rPr>
              <a:t>determines </a:t>
            </a:r>
            <a:r>
              <a:rPr sz="1600" b="1" spc="80" dirty="0">
                <a:latin typeface="Liberation Sans Narrow"/>
                <a:cs typeface="Liberation Sans Narrow"/>
              </a:rPr>
              <a:t>the</a:t>
            </a:r>
            <a:r>
              <a:rPr sz="1600" b="1" spc="60" dirty="0">
                <a:latin typeface="Liberation Sans Narrow"/>
                <a:cs typeface="Liberation Sans Narrow"/>
              </a:rPr>
              <a:t> </a:t>
            </a:r>
            <a:r>
              <a:rPr sz="1600" b="1" spc="20" dirty="0">
                <a:latin typeface="Liberation Sans Narrow"/>
                <a:cs typeface="Liberation Sans Narrow"/>
              </a:rPr>
              <a:t>intensity</a:t>
            </a:r>
            <a:r>
              <a:rPr sz="1600" b="1" spc="55" dirty="0">
                <a:latin typeface="Liberation Sans Narrow"/>
                <a:cs typeface="Liberation Sans Narrow"/>
              </a:rPr>
              <a:t> </a:t>
            </a:r>
            <a:r>
              <a:rPr sz="1600" b="1" spc="60" dirty="0">
                <a:latin typeface="Liberation Sans Narrow"/>
                <a:cs typeface="Liberation Sans Narrow"/>
              </a:rPr>
              <a:t>of</a:t>
            </a:r>
            <a:r>
              <a:rPr sz="1600" b="1" spc="70" dirty="0">
                <a:latin typeface="Liberation Sans Narrow"/>
                <a:cs typeface="Liberation Sans Narrow"/>
              </a:rPr>
              <a:t> </a:t>
            </a:r>
            <a:r>
              <a:rPr sz="1600" b="1" spc="80" dirty="0">
                <a:latin typeface="Liberation Sans Narrow"/>
                <a:cs typeface="Liberation Sans Narrow"/>
              </a:rPr>
              <a:t>the</a:t>
            </a:r>
            <a:r>
              <a:rPr sz="1600" b="1" spc="60" dirty="0">
                <a:latin typeface="Liberation Sans Narrow"/>
                <a:cs typeface="Liberation Sans Narrow"/>
              </a:rPr>
              <a:t> </a:t>
            </a:r>
            <a:r>
              <a:rPr sz="1600" b="1" spc="20" dirty="0">
                <a:latin typeface="Liberation Sans Narrow"/>
                <a:cs typeface="Liberation Sans Narrow"/>
              </a:rPr>
              <a:t>diffraction</a:t>
            </a:r>
            <a:r>
              <a:rPr sz="1600" b="1" spc="75" dirty="0">
                <a:latin typeface="Liberation Sans Narrow"/>
                <a:cs typeface="Liberation Sans Narrow"/>
              </a:rPr>
              <a:t> </a:t>
            </a:r>
            <a:r>
              <a:rPr sz="1600" b="1" spc="-10" dirty="0">
                <a:latin typeface="Liberation Sans Narrow"/>
                <a:cs typeface="Liberation Sans Narrow"/>
              </a:rPr>
              <a:t>peak?</a:t>
            </a:r>
            <a:endParaRPr sz="1600">
              <a:latin typeface="Liberation Sans Narrow"/>
              <a:cs typeface="Liberation Sans Narrow"/>
            </a:endParaRPr>
          </a:p>
          <a:p>
            <a:pPr>
              <a:spcBef>
                <a:spcPts val="430"/>
              </a:spcBef>
            </a:pPr>
            <a:endParaRPr sz="1600">
              <a:latin typeface="Liberation Sans Narrow"/>
              <a:cs typeface="Liberation Sans Narrow"/>
            </a:endParaRPr>
          </a:p>
          <a:p>
            <a:pPr marL="377825"/>
            <a:r>
              <a:rPr b="1" dirty="0">
                <a:solidFill>
                  <a:srgbClr val="0070C0"/>
                </a:solidFill>
                <a:latin typeface="Liberation Sans Narrow"/>
                <a:cs typeface="Liberation Sans Narrow"/>
              </a:rPr>
              <a:t>Electron</a:t>
            </a:r>
            <a:r>
              <a:rPr b="1" spc="190" dirty="0">
                <a:solidFill>
                  <a:srgbClr val="0070C0"/>
                </a:solidFill>
                <a:latin typeface="Liberation Sans Narrow"/>
                <a:cs typeface="Liberation Sans Narrow"/>
              </a:rPr>
              <a:t> </a:t>
            </a:r>
            <a:r>
              <a:rPr b="1" spc="-10" dirty="0">
                <a:solidFill>
                  <a:srgbClr val="0070C0"/>
                </a:solidFill>
                <a:latin typeface="Liberation Sans Narrow"/>
                <a:cs typeface="Liberation Sans Narrow"/>
              </a:rPr>
              <a:t>density</a:t>
            </a:r>
            <a:endParaRPr>
              <a:latin typeface="Liberation Sans Narrow"/>
              <a:cs typeface="Liberation Sans Narrow"/>
            </a:endParaRPr>
          </a:p>
          <a:p>
            <a:pPr marL="663575" indent="-285750">
              <a:buFont typeface="Symbol"/>
              <a:buChar char=""/>
              <a:tabLst>
                <a:tab pos="663575" algn="l"/>
              </a:tabLst>
            </a:pPr>
            <a:r>
              <a:rPr dirty="0">
                <a:latin typeface="Liberation Sans Narrow"/>
                <a:cs typeface="Liberation Sans Narrow"/>
              </a:rPr>
              <a:t>X</a:t>
            </a:r>
            <a:r>
              <a:rPr dirty="0">
                <a:latin typeface="Trebuchet MS"/>
                <a:cs typeface="Trebuchet MS"/>
              </a:rPr>
              <a:t>‐</a:t>
            </a:r>
            <a:r>
              <a:rPr dirty="0">
                <a:latin typeface="Liberation Sans Narrow"/>
                <a:cs typeface="Liberation Sans Narrow"/>
              </a:rPr>
              <a:t>rays</a:t>
            </a:r>
            <a:r>
              <a:rPr spc="-25" dirty="0">
                <a:latin typeface="Liberation Sans Narrow"/>
                <a:cs typeface="Liberation Sans Narrow"/>
              </a:rPr>
              <a:t> </a:t>
            </a:r>
            <a:r>
              <a:rPr spc="70" dirty="0">
                <a:latin typeface="Liberation Sans Narrow"/>
                <a:cs typeface="Liberation Sans Narrow"/>
              </a:rPr>
              <a:t>scattered</a:t>
            </a:r>
            <a:r>
              <a:rPr spc="-5" dirty="0">
                <a:latin typeface="Liberation Sans Narrow"/>
                <a:cs typeface="Liberation Sans Narrow"/>
              </a:rPr>
              <a:t> </a:t>
            </a:r>
            <a:r>
              <a:rPr spc="85" dirty="0">
                <a:latin typeface="Liberation Sans Narrow"/>
                <a:cs typeface="Liberation Sans Narrow"/>
              </a:rPr>
              <a:t>by</a:t>
            </a:r>
            <a:r>
              <a:rPr spc="-10" dirty="0">
                <a:latin typeface="Liberation Sans Narrow"/>
                <a:cs typeface="Liberation Sans Narrow"/>
              </a:rPr>
              <a:t> </a:t>
            </a:r>
            <a:r>
              <a:rPr spc="65" dirty="0">
                <a:latin typeface="Liberation Sans Narrow"/>
                <a:cs typeface="Liberation Sans Narrow"/>
              </a:rPr>
              <a:t>electrons</a:t>
            </a:r>
            <a:endParaRPr>
              <a:latin typeface="Liberation Sans Narrow"/>
              <a:cs typeface="Liberation Sans Narrow"/>
            </a:endParaRPr>
          </a:p>
          <a:p>
            <a:pPr>
              <a:spcBef>
                <a:spcPts val="95"/>
              </a:spcBef>
              <a:buFont typeface="Symbol"/>
              <a:buChar char=""/>
            </a:pPr>
            <a:endParaRPr>
              <a:latin typeface="Liberation Sans Narrow"/>
              <a:cs typeface="Liberation Sans Narrow"/>
            </a:endParaRPr>
          </a:p>
          <a:p>
            <a:pPr marL="663575" marR="98425" indent="-285750"/>
            <a:r>
              <a:rPr spc="-25" dirty="0">
                <a:latin typeface="Wingdings"/>
                <a:cs typeface="Wingdings"/>
              </a:rPr>
              <a:t></a:t>
            </a:r>
            <a:r>
              <a:rPr spc="-120" dirty="0">
                <a:latin typeface="Times New Roman"/>
                <a:cs typeface="Times New Roman"/>
              </a:rPr>
              <a:t> </a:t>
            </a:r>
            <a:r>
              <a:rPr spc="70" dirty="0">
                <a:latin typeface="Liberation Sans Narrow"/>
                <a:cs typeface="Liberation Sans Narrow"/>
              </a:rPr>
              <a:t>Greater</a:t>
            </a:r>
            <a:r>
              <a:rPr spc="20" dirty="0">
                <a:latin typeface="Liberation Sans Narrow"/>
                <a:cs typeface="Liberation Sans Narrow"/>
              </a:rPr>
              <a:t> </a:t>
            </a:r>
            <a:r>
              <a:rPr spc="120" dirty="0">
                <a:latin typeface="Liberation Sans Narrow"/>
                <a:cs typeface="Liberation Sans Narrow"/>
              </a:rPr>
              <a:t>the</a:t>
            </a:r>
            <a:r>
              <a:rPr spc="15" dirty="0">
                <a:latin typeface="Liberation Sans Narrow"/>
                <a:cs typeface="Liberation Sans Narrow"/>
              </a:rPr>
              <a:t> </a:t>
            </a:r>
            <a:r>
              <a:rPr spc="100" dirty="0">
                <a:latin typeface="Liberation Sans Narrow"/>
                <a:cs typeface="Liberation Sans Narrow"/>
              </a:rPr>
              <a:t>atomic</a:t>
            </a:r>
            <a:r>
              <a:rPr spc="15" dirty="0">
                <a:latin typeface="Liberation Sans Narrow"/>
                <a:cs typeface="Liberation Sans Narrow"/>
              </a:rPr>
              <a:t> </a:t>
            </a:r>
            <a:r>
              <a:rPr spc="90" dirty="0">
                <a:latin typeface="Liberation Sans Narrow"/>
                <a:cs typeface="Liberation Sans Narrow"/>
              </a:rPr>
              <a:t>number,</a:t>
            </a:r>
            <a:r>
              <a:rPr spc="440" dirty="0">
                <a:latin typeface="Liberation Sans Narrow"/>
                <a:cs typeface="Liberation Sans Narrow"/>
              </a:rPr>
              <a:t> </a:t>
            </a:r>
            <a:r>
              <a:rPr dirty="0">
                <a:latin typeface="Liberation Sans Narrow"/>
                <a:cs typeface="Liberation Sans Narrow"/>
              </a:rPr>
              <a:t>Z,</a:t>
            </a:r>
            <a:r>
              <a:rPr spc="10" dirty="0">
                <a:latin typeface="Liberation Sans Narrow"/>
                <a:cs typeface="Liberation Sans Narrow"/>
              </a:rPr>
              <a:t> </a:t>
            </a:r>
            <a:r>
              <a:rPr spc="120" dirty="0">
                <a:latin typeface="Liberation Sans Narrow"/>
                <a:cs typeface="Liberation Sans Narrow"/>
              </a:rPr>
              <a:t>the</a:t>
            </a:r>
            <a:r>
              <a:rPr spc="15" dirty="0">
                <a:latin typeface="Liberation Sans Narrow"/>
                <a:cs typeface="Liberation Sans Narrow"/>
              </a:rPr>
              <a:t> </a:t>
            </a:r>
            <a:r>
              <a:rPr spc="85" dirty="0">
                <a:latin typeface="Liberation Sans Narrow"/>
                <a:cs typeface="Liberation Sans Narrow"/>
              </a:rPr>
              <a:t>higher</a:t>
            </a:r>
            <a:r>
              <a:rPr spc="25" dirty="0">
                <a:latin typeface="Liberation Sans Narrow"/>
                <a:cs typeface="Liberation Sans Narrow"/>
              </a:rPr>
              <a:t> </a:t>
            </a:r>
            <a:r>
              <a:rPr spc="120" dirty="0">
                <a:latin typeface="Liberation Sans Narrow"/>
                <a:cs typeface="Liberation Sans Narrow"/>
              </a:rPr>
              <a:t>the</a:t>
            </a:r>
            <a:r>
              <a:rPr spc="15" dirty="0">
                <a:latin typeface="Liberation Sans Narrow"/>
                <a:cs typeface="Liberation Sans Narrow"/>
              </a:rPr>
              <a:t> </a:t>
            </a:r>
            <a:r>
              <a:rPr spc="70" dirty="0">
                <a:latin typeface="Liberation Sans Narrow"/>
                <a:cs typeface="Liberation Sans Narrow"/>
              </a:rPr>
              <a:t>scattering</a:t>
            </a:r>
            <a:r>
              <a:rPr spc="20" dirty="0">
                <a:latin typeface="Liberation Sans Narrow"/>
                <a:cs typeface="Liberation Sans Narrow"/>
              </a:rPr>
              <a:t> </a:t>
            </a:r>
            <a:r>
              <a:rPr spc="95" dirty="0">
                <a:latin typeface="Liberation Sans Narrow"/>
                <a:cs typeface="Liberation Sans Narrow"/>
              </a:rPr>
              <a:t>factor</a:t>
            </a:r>
            <a:r>
              <a:rPr spc="10" dirty="0">
                <a:latin typeface="Liberation Sans Narrow"/>
                <a:cs typeface="Liberation Sans Narrow"/>
              </a:rPr>
              <a:t> </a:t>
            </a:r>
            <a:r>
              <a:rPr spc="125" dirty="0">
                <a:latin typeface="Liberation Sans Narrow"/>
                <a:cs typeface="Liberation Sans Narrow"/>
              </a:rPr>
              <a:t>of</a:t>
            </a:r>
            <a:r>
              <a:rPr spc="10" dirty="0">
                <a:latin typeface="Liberation Sans Narrow"/>
                <a:cs typeface="Liberation Sans Narrow"/>
              </a:rPr>
              <a:t> </a:t>
            </a:r>
            <a:r>
              <a:rPr spc="-50" dirty="0">
                <a:latin typeface="Liberation Sans Narrow"/>
                <a:cs typeface="Liberation Sans Narrow"/>
              </a:rPr>
              <a:t>a </a:t>
            </a:r>
            <a:r>
              <a:rPr spc="65" dirty="0">
                <a:latin typeface="Liberation Sans Narrow"/>
                <a:cs typeface="Liberation Sans Narrow"/>
              </a:rPr>
              <a:t>given</a:t>
            </a:r>
            <a:r>
              <a:rPr spc="20" dirty="0">
                <a:latin typeface="Liberation Sans Narrow"/>
                <a:cs typeface="Liberation Sans Narrow"/>
              </a:rPr>
              <a:t> </a:t>
            </a:r>
            <a:r>
              <a:rPr spc="110" dirty="0">
                <a:latin typeface="Liberation Sans Narrow"/>
                <a:cs typeface="Liberation Sans Narrow"/>
              </a:rPr>
              <a:t>element</a:t>
            </a:r>
            <a:r>
              <a:rPr spc="35" dirty="0">
                <a:latin typeface="Liberation Sans Narrow"/>
                <a:cs typeface="Liberation Sans Narrow"/>
              </a:rPr>
              <a:t> </a:t>
            </a:r>
            <a:r>
              <a:rPr spc="85" dirty="0">
                <a:latin typeface="Liberation Sans Narrow"/>
                <a:cs typeface="Liberation Sans Narrow"/>
              </a:rPr>
              <a:t>(directly</a:t>
            </a:r>
            <a:r>
              <a:rPr spc="15" dirty="0">
                <a:latin typeface="Liberation Sans Narrow"/>
                <a:cs typeface="Liberation Sans Narrow"/>
              </a:rPr>
              <a:t> </a:t>
            </a:r>
            <a:r>
              <a:rPr spc="90" dirty="0">
                <a:latin typeface="Liberation Sans Narrow"/>
                <a:cs typeface="Liberation Sans Narrow"/>
              </a:rPr>
              <a:t>proportional).</a:t>
            </a:r>
            <a:endParaRPr>
              <a:latin typeface="Liberation Sans Narrow"/>
              <a:cs typeface="Liberation Sans Narrow"/>
            </a:endParaRPr>
          </a:p>
          <a:p>
            <a:pPr>
              <a:spcBef>
                <a:spcPts val="75"/>
              </a:spcBef>
            </a:pPr>
            <a:endParaRPr>
              <a:latin typeface="Liberation Sans Narrow"/>
              <a:cs typeface="Liberation Sans Narrow"/>
            </a:endParaRPr>
          </a:p>
          <a:p>
            <a:pPr marL="663575" marR="68580" indent="-285750">
              <a:lnSpc>
                <a:spcPct val="100800"/>
              </a:lnSpc>
              <a:tabLst>
                <a:tab pos="2621280" algn="l"/>
              </a:tabLst>
            </a:pPr>
            <a:r>
              <a:rPr spc="-25" dirty="0">
                <a:latin typeface="Wingdings"/>
                <a:cs typeface="Wingdings"/>
              </a:rPr>
              <a:t></a:t>
            </a:r>
            <a:r>
              <a:rPr spc="-120" dirty="0">
                <a:latin typeface="Times New Roman"/>
                <a:cs typeface="Times New Roman"/>
              </a:rPr>
              <a:t> </a:t>
            </a:r>
            <a:r>
              <a:rPr spc="85" dirty="0">
                <a:latin typeface="Liberation Sans Narrow"/>
                <a:cs typeface="Liberation Sans Narrow"/>
              </a:rPr>
              <a:t>Intensity</a:t>
            </a:r>
            <a:r>
              <a:rPr dirty="0">
                <a:latin typeface="Liberation Sans Narrow"/>
                <a:cs typeface="Liberation Sans Narrow"/>
              </a:rPr>
              <a:t> </a:t>
            </a:r>
            <a:r>
              <a:rPr spc="110" dirty="0">
                <a:latin typeface="Liberation Sans Narrow"/>
                <a:cs typeface="Liberation Sans Narrow"/>
              </a:rPr>
              <a:t>proportional</a:t>
            </a:r>
            <a:r>
              <a:rPr spc="20" dirty="0">
                <a:latin typeface="Liberation Sans Narrow"/>
                <a:cs typeface="Liberation Sans Narrow"/>
              </a:rPr>
              <a:t> </a:t>
            </a:r>
            <a:r>
              <a:rPr spc="140" dirty="0">
                <a:latin typeface="Liberation Sans Narrow"/>
                <a:cs typeface="Liberation Sans Narrow"/>
              </a:rPr>
              <a:t>to</a:t>
            </a:r>
            <a:r>
              <a:rPr spc="10" dirty="0">
                <a:latin typeface="Liberation Sans Narrow"/>
                <a:cs typeface="Liberation Sans Narrow"/>
              </a:rPr>
              <a:t> </a:t>
            </a:r>
            <a:r>
              <a:rPr spc="90" dirty="0">
                <a:latin typeface="Liberation Sans Narrow"/>
                <a:cs typeface="Liberation Sans Narrow"/>
              </a:rPr>
              <a:t>sum</a:t>
            </a:r>
            <a:r>
              <a:rPr spc="5" dirty="0">
                <a:latin typeface="Liberation Sans Narrow"/>
                <a:cs typeface="Liberation Sans Narrow"/>
              </a:rPr>
              <a:t> </a:t>
            </a:r>
            <a:r>
              <a:rPr spc="125" dirty="0">
                <a:latin typeface="Liberation Sans Narrow"/>
                <a:cs typeface="Liberation Sans Narrow"/>
              </a:rPr>
              <a:t>of</a:t>
            </a:r>
            <a:r>
              <a:rPr spc="15" dirty="0">
                <a:latin typeface="Liberation Sans Narrow"/>
                <a:cs typeface="Liberation Sans Narrow"/>
              </a:rPr>
              <a:t> </a:t>
            </a:r>
            <a:r>
              <a:rPr spc="120" dirty="0">
                <a:latin typeface="Liberation Sans Narrow"/>
                <a:cs typeface="Liberation Sans Narrow"/>
              </a:rPr>
              <a:t>the</a:t>
            </a:r>
            <a:r>
              <a:rPr spc="20" dirty="0">
                <a:latin typeface="Liberation Sans Narrow"/>
                <a:cs typeface="Liberation Sans Narrow"/>
              </a:rPr>
              <a:t> </a:t>
            </a:r>
            <a:r>
              <a:rPr spc="70" dirty="0">
                <a:latin typeface="Liberation Sans Narrow"/>
                <a:cs typeface="Liberation Sans Narrow"/>
              </a:rPr>
              <a:t>scattering</a:t>
            </a:r>
            <a:r>
              <a:rPr spc="15" dirty="0">
                <a:latin typeface="Liberation Sans Narrow"/>
                <a:cs typeface="Liberation Sans Narrow"/>
              </a:rPr>
              <a:t> </a:t>
            </a:r>
            <a:r>
              <a:rPr spc="70" dirty="0">
                <a:latin typeface="Liberation Sans Narrow"/>
                <a:cs typeface="Liberation Sans Narrow"/>
              </a:rPr>
              <a:t>factors</a:t>
            </a:r>
            <a:r>
              <a:rPr spc="-5" dirty="0">
                <a:latin typeface="Liberation Sans Narrow"/>
                <a:cs typeface="Liberation Sans Narrow"/>
              </a:rPr>
              <a:t> </a:t>
            </a:r>
            <a:r>
              <a:rPr spc="125" dirty="0">
                <a:latin typeface="Liberation Sans Narrow"/>
                <a:cs typeface="Liberation Sans Narrow"/>
              </a:rPr>
              <a:t>of</a:t>
            </a:r>
            <a:r>
              <a:rPr spc="15" dirty="0">
                <a:latin typeface="Liberation Sans Narrow"/>
                <a:cs typeface="Liberation Sans Narrow"/>
              </a:rPr>
              <a:t> </a:t>
            </a:r>
            <a:r>
              <a:rPr spc="95" dirty="0">
                <a:latin typeface="Liberation Sans Narrow"/>
                <a:cs typeface="Liberation Sans Narrow"/>
              </a:rPr>
              <a:t>atoms</a:t>
            </a:r>
            <a:r>
              <a:rPr spc="10" dirty="0">
                <a:latin typeface="Liberation Sans Narrow"/>
                <a:cs typeface="Liberation Sans Narrow"/>
              </a:rPr>
              <a:t> </a:t>
            </a:r>
            <a:r>
              <a:rPr spc="100" dirty="0">
                <a:latin typeface="Liberation Sans Narrow"/>
                <a:cs typeface="Liberation Sans Narrow"/>
              </a:rPr>
              <a:t>in</a:t>
            </a:r>
            <a:r>
              <a:rPr spc="15" dirty="0">
                <a:latin typeface="Liberation Sans Narrow"/>
                <a:cs typeface="Liberation Sans Narrow"/>
              </a:rPr>
              <a:t> </a:t>
            </a:r>
            <a:r>
              <a:rPr spc="-50" dirty="0">
                <a:latin typeface="Liberation Sans Narrow"/>
                <a:cs typeface="Liberation Sans Narrow"/>
              </a:rPr>
              <a:t>a </a:t>
            </a:r>
            <a:r>
              <a:rPr spc="65" dirty="0">
                <a:latin typeface="Liberation Sans Narrow"/>
                <a:cs typeface="Liberation Sans Narrow"/>
              </a:rPr>
              <a:t>given</a:t>
            </a:r>
            <a:r>
              <a:rPr spc="15" dirty="0">
                <a:latin typeface="Liberation Sans Narrow"/>
                <a:cs typeface="Liberation Sans Narrow"/>
              </a:rPr>
              <a:t> </a:t>
            </a:r>
            <a:r>
              <a:rPr spc="85" dirty="0">
                <a:latin typeface="Liberation Sans Narrow"/>
                <a:cs typeface="Liberation Sans Narrow"/>
              </a:rPr>
              <a:t>lattice</a:t>
            </a:r>
            <a:r>
              <a:rPr spc="10" dirty="0">
                <a:latin typeface="Liberation Sans Narrow"/>
                <a:cs typeface="Liberation Sans Narrow"/>
              </a:rPr>
              <a:t> </a:t>
            </a:r>
            <a:r>
              <a:rPr spc="55" dirty="0">
                <a:latin typeface="Liberation Sans Narrow"/>
                <a:cs typeface="Liberation Sans Narrow"/>
              </a:rPr>
              <a:t>plane.</a:t>
            </a:r>
            <a:r>
              <a:rPr dirty="0">
                <a:latin typeface="Liberation Sans Narrow"/>
                <a:cs typeface="Liberation Sans Narrow"/>
              </a:rPr>
              <a:t>	</a:t>
            </a:r>
            <a:r>
              <a:rPr b="1" spc="65" dirty="0">
                <a:solidFill>
                  <a:srgbClr val="C00000"/>
                </a:solidFill>
                <a:latin typeface="Liberation Sans Narrow"/>
                <a:cs typeface="Liberation Sans Narrow"/>
              </a:rPr>
              <a:t>I</a:t>
            </a:r>
            <a:r>
              <a:rPr b="1" spc="-5" dirty="0">
                <a:solidFill>
                  <a:srgbClr val="C00000"/>
                </a:solidFill>
                <a:latin typeface="Liberation Sans Narrow"/>
                <a:cs typeface="Liberation Sans Narrow"/>
              </a:rPr>
              <a:t> </a:t>
            </a:r>
            <a:r>
              <a:rPr b="1" spc="125" dirty="0">
                <a:solidFill>
                  <a:srgbClr val="C00000"/>
                </a:solidFill>
                <a:latin typeface="DejaVu Sans Condensed"/>
                <a:cs typeface="DejaVu Sans Condensed"/>
              </a:rPr>
              <a:t>∝</a:t>
            </a:r>
            <a:r>
              <a:rPr b="1" spc="-145" dirty="0">
                <a:solidFill>
                  <a:srgbClr val="C00000"/>
                </a:solidFill>
                <a:latin typeface="DejaVu Sans Condensed"/>
                <a:cs typeface="DejaVu Sans Condensed"/>
              </a:rPr>
              <a:t> </a:t>
            </a:r>
            <a:r>
              <a:rPr b="1" spc="-20" dirty="0">
                <a:solidFill>
                  <a:srgbClr val="C00000"/>
                </a:solidFill>
                <a:latin typeface="DejaVu Sans Condensed"/>
                <a:cs typeface="DejaVu Sans Condensed"/>
              </a:rPr>
              <a:t>|</a:t>
            </a:r>
            <a:r>
              <a:rPr b="1" spc="-20" dirty="0">
                <a:solidFill>
                  <a:srgbClr val="C00000"/>
                </a:solidFill>
                <a:latin typeface="Liberation Sans Narrow"/>
                <a:cs typeface="Liberation Sans Narrow"/>
              </a:rPr>
              <a:t>F</a:t>
            </a:r>
            <a:r>
              <a:rPr b="1" spc="-20" dirty="0">
                <a:solidFill>
                  <a:srgbClr val="C00000"/>
                </a:solidFill>
                <a:latin typeface="DejaVu Sans Condensed"/>
                <a:cs typeface="DejaVu Sans Condensed"/>
              </a:rPr>
              <a:t>|</a:t>
            </a:r>
            <a:r>
              <a:rPr b="1" spc="-30" baseline="25462" dirty="0">
                <a:solidFill>
                  <a:srgbClr val="C00000"/>
                </a:solidFill>
                <a:latin typeface="Liberation Sans Narrow"/>
                <a:cs typeface="Liberation Sans Narrow"/>
              </a:rPr>
              <a:t>2</a:t>
            </a:r>
            <a:endParaRPr baseline="25462">
              <a:latin typeface="Liberation Sans Narrow"/>
              <a:cs typeface="Liberation Sans Narrow"/>
            </a:endParaRPr>
          </a:p>
          <a:p>
            <a:pPr>
              <a:spcBef>
                <a:spcPts val="80"/>
              </a:spcBef>
            </a:pPr>
            <a:endParaRPr>
              <a:latin typeface="Liberation Sans Narrow"/>
              <a:cs typeface="Liberation Sans Narrow"/>
            </a:endParaRPr>
          </a:p>
          <a:p>
            <a:pPr marL="378460"/>
            <a:r>
              <a:rPr b="1" spc="55" dirty="0">
                <a:solidFill>
                  <a:srgbClr val="0070C0"/>
                </a:solidFill>
                <a:latin typeface="Liberation Sans Narrow"/>
                <a:cs typeface="Liberation Sans Narrow"/>
              </a:rPr>
              <a:t>Multiplicity</a:t>
            </a:r>
            <a:endParaRPr>
              <a:latin typeface="Liberation Sans Narrow"/>
              <a:cs typeface="Liberation Sans Narrow"/>
            </a:endParaRPr>
          </a:p>
          <a:p>
            <a:pPr marL="663575" indent="-285115">
              <a:buFont typeface="Symbol"/>
              <a:buChar char=""/>
              <a:tabLst>
                <a:tab pos="663575" algn="l"/>
              </a:tabLst>
            </a:pPr>
            <a:r>
              <a:rPr dirty="0">
                <a:latin typeface="Liberation Sans Narrow"/>
                <a:cs typeface="Liberation Sans Narrow"/>
              </a:rPr>
              <a:t>For</a:t>
            </a:r>
            <a:r>
              <a:rPr spc="65" dirty="0">
                <a:latin typeface="Liberation Sans Narrow"/>
                <a:cs typeface="Liberation Sans Narrow"/>
              </a:rPr>
              <a:t> </a:t>
            </a:r>
            <a:r>
              <a:rPr spc="85" dirty="0">
                <a:latin typeface="Liberation Sans Narrow"/>
                <a:cs typeface="Liberation Sans Narrow"/>
              </a:rPr>
              <a:t>Powder</a:t>
            </a:r>
            <a:r>
              <a:rPr spc="75" dirty="0">
                <a:latin typeface="Liberation Sans Narrow"/>
                <a:cs typeface="Liberation Sans Narrow"/>
              </a:rPr>
              <a:t> </a:t>
            </a:r>
            <a:r>
              <a:rPr spc="60" dirty="0">
                <a:latin typeface="Liberation Sans Narrow"/>
                <a:cs typeface="Liberation Sans Narrow"/>
              </a:rPr>
              <a:t>samples</a:t>
            </a:r>
            <a:r>
              <a:rPr spc="70" dirty="0">
                <a:latin typeface="Liberation Sans Narrow"/>
                <a:cs typeface="Liberation Sans Narrow"/>
              </a:rPr>
              <a:t> </a:t>
            </a:r>
            <a:r>
              <a:rPr spc="65" dirty="0">
                <a:latin typeface="Liberation Sans Narrow"/>
                <a:cs typeface="Liberation Sans Narrow"/>
              </a:rPr>
              <a:t>all</a:t>
            </a:r>
            <a:r>
              <a:rPr spc="70" dirty="0">
                <a:latin typeface="Liberation Sans Narrow"/>
                <a:cs typeface="Liberation Sans Narrow"/>
              </a:rPr>
              <a:t> </a:t>
            </a:r>
            <a:r>
              <a:rPr spc="65" dirty="0">
                <a:latin typeface="Liberation Sans Narrow"/>
                <a:cs typeface="Liberation Sans Narrow"/>
              </a:rPr>
              <a:t>planes </a:t>
            </a:r>
            <a:r>
              <a:rPr spc="145" dirty="0">
                <a:latin typeface="Liberation Sans Narrow"/>
                <a:cs typeface="Liberation Sans Narrow"/>
              </a:rPr>
              <a:t>with</a:t>
            </a:r>
            <a:r>
              <a:rPr spc="90" dirty="0">
                <a:latin typeface="Liberation Sans Narrow"/>
                <a:cs typeface="Liberation Sans Narrow"/>
              </a:rPr>
              <a:t> equivalent</a:t>
            </a:r>
            <a:r>
              <a:rPr spc="75" dirty="0">
                <a:latin typeface="Liberation Sans Narrow"/>
                <a:cs typeface="Liberation Sans Narrow"/>
              </a:rPr>
              <a:t> </a:t>
            </a:r>
            <a:r>
              <a:rPr dirty="0">
                <a:latin typeface="Liberation Sans Narrow"/>
                <a:cs typeface="Liberation Sans Narrow"/>
              </a:rPr>
              <a:t>d</a:t>
            </a:r>
            <a:r>
              <a:rPr dirty="0">
                <a:latin typeface="Trebuchet MS"/>
                <a:cs typeface="Trebuchet MS"/>
              </a:rPr>
              <a:t>‐</a:t>
            </a:r>
            <a:r>
              <a:rPr dirty="0">
                <a:latin typeface="Liberation Sans Narrow"/>
                <a:cs typeface="Liberation Sans Narrow"/>
              </a:rPr>
              <a:t>spacing</a:t>
            </a:r>
            <a:r>
              <a:rPr spc="60" dirty="0">
                <a:latin typeface="Liberation Sans Narrow"/>
                <a:cs typeface="Liberation Sans Narrow"/>
              </a:rPr>
              <a:t> </a:t>
            </a:r>
            <a:r>
              <a:rPr spc="70" dirty="0">
                <a:latin typeface="Liberation Sans Narrow"/>
                <a:cs typeface="Liberation Sans Narrow"/>
              </a:rPr>
              <a:t>overlap.</a:t>
            </a:r>
            <a:endParaRPr>
              <a:latin typeface="Liberation Sans Narrow"/>
              <a:cs typeface="Liberation Sans Narrow"/>
            </a:endParaRPr>
          </a:p>
          <a:p>
            <a:pPr>
              <a:spcBef>
                <a:spcPts val="95"/>
              </a:spcBef>
            </a:pPr>
            <a:endParaRPr>
              <a:latin typeface="Liberation Sans Narrow"/>
              <a:cs typeface="Liberation Sans Narrow"/>
            </a:endParaRPr>
          </a:p>
          <a:p>
            <a:pPr marL="377825"/>
            <a:r>
              <a:rPr spc="-25" dirty="0">
                <a:latin typeface="Wingdings"/>
                <a:cs typeface="Wingdings"/>
              </a:rPr>
              <a:t></a:t>
            </a:r>
            <a:r>
              <a:rPr spc="-120" dirty="0">
                <a:latin typeface="Times New Roman"/>
                <a:cs typeface="Times New Roman"/>
              </a:rPr>
              <a:t> </a:t>
            </a:r>
            <a:r>
              <a:rPr spc="85" dirty="0">
                <a:latin typeface="Liberation Sans Narrow"/>
                <a:cs typeface="Liberation Sans Narrow"/>
              </a:rPr>
              <a:t>Intensity</a:t>
            </a:r>
            <a:r>
              <a:rPr spc="5" dirty="0">
                <a:latin typeface="Liberation Sans Narrow"/>
                <a:cs typeface="Liberation Sans Narrow"/>
              </a:rPr>
              <a:t> </a:t>
            </a:r>
            <a:r>
              <a:rPr spc="105" dirty="0">
                <a:latin typeface="Liberation Sans Narrow"/>
                <a:cs typeface="Liberation Sans Narrow"/>
              </a:rPr>
              <a:t>dependent</a:t>
            </a:r>
            <a:r>
              <a:rPr spc="50" dirty="0">
                <a:latin typeface="Liberation Sans Narrow"/>
                <a:cs typeface="Liberation Sans Narrow"/>
              </a:rPr>
              <a:t> </a:t>
            </a:r>
            <a:r>
              <a:rPr spc="110" dirty="0">
                <a:latin typeface="Liberation Sans Narrow"/>
                <a:cs typeface="Liberation Sans Narrow"/>
              </a:rPr>
              <a:t>on</a:t>
            </a:r>
            <a:r>
              <a:rPr spc="15" dirty="0">
                <a:latin typeface="Liberation Sans Narrow"/>
                <a:cs typeface="Liberation Sans Narrow"/>
              </a:rPr>
              <a:t> </a:t>
            </a:r>
            <a:r>
              <a:rPr spc="125" dirty="0">
                <a:latin typeface="Liberation Sans Narrow"/>
                <a:cs typeface="Liberation Sans Narrow"/>
              </a:rPr>
              <a:t>number</a:t>
            </a:r>
            <a:r>
              <a:rPr spc="20" dirty="0">
                <a:latin typeface="Liberation Sans Narrow"/>
                <a:cs typeface="Liberation Sans Narrow"/>
              </a:rPr>
              <a:t> </a:t>
            </a:r>
            <a:r>
              <a:rPr spc="125" dirty="0">
                <a:latin typeface="Liberation Sans Narrow"/>
                <a:cs typeface="Liberation Sans Narrow"/>
              </a:rPr>
              <a:t>of</a:t>
            </a:r>
            <a:r>
              <a:rPr spc="15" dirty="0">
                <a:latin typeface="Liberation Sans Narrow"/>
                <a:cs typeface="Liberation Sans Narrow"/>
              </a:rPr>
              <a:t> </a:t>
            </a:r>
            <a:r>
              <a:rPr spc="85" dirty="0">
                <a:latin typeface="Liberation Sans Narrow"/>
                <a:cs typeface="Liberation Sans Narrow"/>
              </a:rPr>
              <a:t>overlapping</a:t>
            </a:r>
            <a:r>
              <a:rPr spc="10" dirty="0">
                <a:latin typeface="Liberation Sans Narrow"/>
                <a:cs typeface="Liberation Sans Narrow"/>
              </a:rPr>
              <a:t> </a:t>
            </a:r>
            <a:r>
              <a:rPr spc="45" dirty="0">
                <a:latin typeface="Liberation Sans Narrow"/>
                <a:cs typeface="Liberation Sans Narrow"/>
              </a:rPr>
              <a:t>planes.</a:t>
            </a:r>
            <a:endParaRPr>
              <a:latin typeface="Liberation Sans Narrow"/>
              <a:cs typeface="Liberation Sans Narrow"/>
            </a:endParaRPr>
          </a:p>
        </p:txBody>
      </p:sp>
      <p:sp>
        <p:nvSpPr>
          <p:cNvPr id="5" name="object 5"/>
          <p:cNvSpPr txBox="1">
            <a:spLocks noGrp="1"/>
          </p:cNvSpPr>
          <p:nvPr>
            <p:ph type="sldNum" sz="quarter" idx="7"/>
          </p:nvPr>
        </p:nvSpPr>
        <p:spPr>
          <a:xfrm>
            <a:off x="10302240" y="6377940"/>
            <a:ext cx="2804160" cy="176330"/>
          </a:xfrm>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7</a:t>
            </a:fld>
            <a:endParaRPr spc="30" dirty="0"/>
          </a:p>
        </p:txBody>
      </p:sp>
      <p:sp>
        <p:nvSpPr>
          <p:cNvPr id="4" name="object 4"/>
          <p:cNvSpPr txBox="1">
            <a:spLocks noGrp="1"/>
          </p:cNvSpPr>
          <p:nvPr>
            <p:ph type="title"/>
          </p:nvPr>
        </p:nvSpPr>
        <p:spPr>
          <a:xfrm>
            <a:off x="3500941" y="152400"/>
            <a:ext cx="5566859" cy="415239"/>
          </a:xfrm>
          <a:prstGeom prst="rect">
            <a:avLst/>
          </a:prstGeom>
        </p:spPr>
        <p:txBody>
          <a:bodyPr vert="horz" wrap="square" lIns="0" tIns="136903" rIns="0" bIns="0" rtlCol="0">
            <a:spAutoFit/>
          </a:bodyPr>
          <a:lstStyle/>
          <a:p>
            <a:pPr marL="5989638" indent="-5815013" algn="ctr">
              <a:spcBef>
                <a:spcPts val="100"/>
              </a:spcBef>
            </a:pPr>
            <a:r>
              <a:rPr sz="1800" dirty="0">
                <a:latin typeface="Liberation Sans Narrow"/>
                <a:cs typeface="Liberation Sans Narrow"/>
              </a:rPr>
              <a:t>XRD</a:t>
            </a:r>
            <a:r>
              <a:rPr sz="1800" spc="-25" dirty="0">
                <a:latin typeface="Liberation Sans Narrow"/>
                <a:cs typeface="Liberation Sans Narrow"/>
              </a:rPr>
              <a:t> </a:t>
            </a:r>
            <a:r>
              <a:rPr sz="1800" dirty="0">
                <a:latin typeface="Liberation Sans Narrow"/>
                <a:cs typeface="Liberation Sans Narrow"/>
              </a:rPr>
              <a:t>basic</a:t>
            </a:r>
            <a:r>
              <a:rPr sz="1800" spc="-50" dirty="0">
                <a:latin typeface="Liberation Sans Narrow"/>
                <a:cs typeface="Liberation Sans Narrow"/>
              </a:rPr>
              <a:t> </a:t>
            </a:r>
            <a:r>
              <a:rPr sz="1800" spc="55" dirty="0">
                <a:latin typeface="Liberation Sans Narrow"/>
                <a:cs typeface="Liberation Sans Narrow"/>
              </a:rPr>
              <a:t>theory</a:t>
            </a:r>
            <a:endParaRPr sz="1800" dirty="0">
              <a:latin typeface="Liberation Sans Narrow"/>
              <a:cs typeface="Liberation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29790" y="712470"/>
            <a:ext cx="7848600" cy="45719"/>
          </a:xfrm>
          <a:prstGeom prst="rect">
            <a:avLst/>
          </a:prstGeom>
        </p:spPr>
      </p:pic>
      <p:sp>
        <p:nvSpPr>
          <p:cNvPr id="3" name="object 3"/>
          <p:cNvSpPr/>
          <p:nvPr/>
        </p:nvSpPr>
        <p:spPr>
          <a:xfrm>
            <a:off x="4882896" y="1411224"/>
            <a:ext cx="3270504" cy="532260"/>
          </a:xfrm>
          <a:custGeom>
            <a:avLst/>
            <a:gdLst/>
            <a:ahLst/>
            <a:cxnLst/>
            <a:rect l="l" t="t" r="r" b="b"/>
            <a:pathLst>
              <a:path w="2343150" h="395605">
                <a:moveTo>
                  <a:pt x="2343150" y="320801"/>
                </a:moveTo>
                <a:lnTo>
                  <a:pt x="2342388" y="73913"/>
                </a:lnTo>
                <a:lnTo>
                  <a:pt x="2342388" y="66293"/>
                </a:lnTo>
                <a:lnTo>
                  <a:pt x="2340864" y="58673"/>
                </a:lnTo>
                <a:lnTo>
                  <a:pt x="2317570" y="19111"/>
                </a:lnTo>
                <a:lnTo>
                  <a:pt x="2275332" y="761"/>
                </a:lnTo>
                <a:lnTo>
                  <a:pt x="2268474" y="0"/>
                </a:lnTo>
                <a:lnTo>
                  <a:pt x="73152" y="761"/>
                </a:lnTo>
                <a:lnTo>
                  <a:pt x="29379" y="15292"/>
                </a:lnTo>
                <a:lnTo>
                  <a:pt x="3047" y="53339"/>
                </a:lnTo>
                <a:lnTo>
                  <a:pt x="0" y="67817"/>
                </a:lnTo>
                <a:lnTo>
                  <a:pt x="0" y="329183"/>
                </a:lnTo>
                <a:lnTo>
                  <a:pt x="15059" y="366202"/>
                </a:lnTo>
                <a:lnTo>
                  <a:pt x="25146" y="376562"/>
                </a:lnTo>
                <a:lnTo>
                  <a:pt x="25146" y="69341"/>
                </a:lnTo>
                <a:lnTo>
                  <a:pt x="25908" y="64007"/>
                </a:lnTo>
                <a:lnTo>
                  <a:pt x="28956" y="54863"/>
                </a:lnTo>
                <a:lnTo>
                  <a:pt x="32550" y="47866"/>
                </a:lnTo>
                <a:lnTo>
                  <a:pt x="36944" y="41249"/>
                </a:lnTo>
                <a:lnTo>
                  <a:pt x="43434" y="36575"/>
                </a:lnTo>
                <a:lnTo>
                  <a:pt x="47244" y="33527"/>
                </a:lnTo>
                <a:lnTo>
                  <a:pt x="51053" y="31241"/>
                </a:lnTo>
                <a:lnTo>
                  <a:pt x="60998" y="27597"/>
                </a:lnTo>
                <a:lnTo>
                  <a:pt x="62814" y="25628"/>
                </a:lnTo>
                <a:lnTo>
                  <a:pt x="73152" y="25872"/>
                </a:lnTo>
                <a:lnTo>
                  <a:pt x="2273808" y="25907"/>
                </a:lnTo>
                <a:lnTo>
                  <a:pt x="2279142" y="26669"/>
                </a:lnTo>
                <a:lnTo>
                  <a:pt x="2293797" y="32699"/>
                </a:lnTo>
                <a:lnTo>
                  <a:pt x="2305264" y="42262"/>
                </a:lnTo>
                <a:lnTo>
                  <a:pt x="2313194" y="54887"/>
                </a:lnTo>
                <a:lnTo>
                  <a:pt x="2317242" y="70103"/>
                </a:lnTo>
                <a:lnTo>
                  <a:pt x="2317242" y="375585"/>
                </a:lnTo>
                <a:lnTo>
                  <a:pt x="2324038" y="369898"/>
                </a:lnTo>
                <a:lnTo>
                  <a:pt x="2336620" y="350195"/>
                </a:lnTo>
                <a:lnTo>
                  <a:pt x="2342388" y="327659"/>
                </a:lnTo>
                <a:lnTo>
                  <a:pt x="2343150" y="320801"/>
                </a:lnTo>
                <a:close/>
              </a:path>
              <a:path w="2343150" h="395605">
                <a:moveTo>
                  <a:pt x="2317242" y="375585"/>
                </a:moveTo>
                <a:lnTo>
                  <a:pt x="2317242" y="326135"/>
                </a:lnTo>
                <a:lnTo>
                  <a:pt x="2316480" y="331469"/>
                </a:lnTo>
                <a:lnTo>
                  <a:pt x="2310470" y="345940"/>
                </a:lnTo>
                <a:lnTo>
                  <a:pt x="2300835" y="357506"/>
                </a:lnTo>
                <a:lnTo>
                  <a:pt x="2288163" y="365579"/>
                </a:lnTo>
                <a:lnTo>
                  <a:pt x="2273808" y="369368"/>
                </a:lnTo>
                <a:lnTo>
                  <a:pt x="73152" y="369461"/>
                </a:lnTo>
                <a:lnTo>
                  <a:pt x="58609" y="367395"/>
                </a:lnTo>
                <a:lnTo>
                  <a:pt x="27432" y="334517"/>
                </a:lnTo>
                <a:lnTo>
                  <a:pt x="25146" y="325373"/>
                </a:lnTo>
                <a:lnTo>
                  <a:pt x="25146" y="376562"/>
                </a:lnTo>
                <a:lnTo>
                  <a:pt x="64022" y="394506"/>
                </a:lnTo>
                <a:lnTo>
                  <a:pt x="74675" y="395477"/>
                </a:lnTo>
                <a:lnTo>
                  <a:pt x="2276856" y="394715"/>
                </a:lnTo>
                <a:lnTo>
                  <a:pt x="2284476" y="393191"/>
                </a:lnTo>
                <a:lnTo>
                  <a:pt x="2306153" y="384865"/>
                </a:lnTo>
                <a:lnTo>
                  <a:pt x="2317242" y="375585"/>
                </a:lnTo>
                <a:close/>
              </a:path>
            </a:pathLst>
          </a:custGeom>
          <a:solidFill>
            <a:srgbClr val="385D8A"/>
          </a:solidFill>
        </p:spPr>
        <p:txBody>
          <a:bodyPr wrap="square" lIns="0" tIns="0" rIns="0" bIns="0" rtlCol="0"/>
          <a:lstStyle/>
          <a:p>
            <a:endParaRPr/>
          </a:p>
        </p:txBody>
      </p:sp>
      <p:sp>
        <p:nvSpPr>
          <p:cNvPr id="4" name="object 4"/>
          <p:cNvSpPr txBox="1"/>
          <p:nvPr/>
        </p:nvSpPr>
        <p:spPr>
          <a:xfrm>
            <a:off x="2250441" y="931232"/>
            <a:ext cx="7919337" cy="5596404"/>
          </a:xfrm>
          <a:prstGeom prst="rect">
            <a:avLst/>
          </a:prstGeom>
        </p:spPr>
        <p:txBody>
          <a:bodyPr vert="horz" wrap="square" lIns="0" tIns="12700" rIns="0" bIns="0" rtlCol="0">
            <a:spAutoFit/>
          </a:bodyPr>
          <a:lstStyle/>
          <a:p>
            <a:pPr marL="12700" algn="just">
              <a:spcBef>
                <a:spcPts val="100"/>
              </a:spcBef>
            </a:pPr>
            <a:r>
              <a:rPr sz="1600" b="1" spc="85" dirty="0">
                <a:latin typeface="Liberation Sans Narrow"/>
                <a:cs typeface="Liberation Sans Narrow"/>
              </a:rPr>
              <a:t>How</a:t>
            </a:r>
            <a:r>
              <a:rPr sz="1600" b="1" spc="10" dirty="0">
                <a:latin typeface="Liberation Sans Narrow"/>
                <a:cs typeface="Liberation Sans Narrow"/>
              </a:rPr>
              <a:t> </a:t>
            </a:r>
            <a:r>
              <a:rPr sz="1600" b="1" dirty="0">
                <a:latin typeface="Liberation Sans Narrow"/>
                <a:cs typeface="Liberation Sans Narrow"/>
              </a:rPr>
              <a:t>can</a:t>
            </a:r>
            <a:r>
              <a:rPr sz="1600" b="1" spc="15" dirty="0">
                <a:latin typeface="Liberation Sans Narrow"/>
                <a:cs typeface="Liberation Sans Narrow"/>
              </a:rPr>
              <a:t> </a:t>
            </a:r>
            <a:r>
              <a:rPr sz="1600" b="1" spc="114" dirty="0">
                <a:latin typeface="Liberation Sans Narrow"/>
                <a:cs typeface="Liberation Sans Narrow"/>
              </a:rPr>
              <a:t>we</a:t>
            </a:r>
            <a:r>
              <a:rPr sz="1600" b="1" spc="-5" dirty="0">
                <a:latin typeface="Liberation Sans Narrow"/>
                <a:cs typeface="Liberation Sans Narrow"/>
              </a:rPr>
              <a:t> </a:t>
            </a:r>
            <a:r>
              <a:rPr sz="1600" b="1" dirty="0">
                <a:latin typeface="Liberation Sans Narrow"/>
                <a:cs typeface="Liberation Sans Narrow"/>
              </a:rPr>
              <a:t>satisfy</a:t>
            </a:r>
            <a:r>
              <a:rPr sz="1600" b="1" spc="5" dirty="0">
                <a:latin typeface="Liberation Sans Narrow"/>
                <a:cs typeface="Liberation Sans Narrow"/>
              </a:rPr>
              <a:t> </a:t>
            </a:r>
            <a:r>
              <a:rPr sz="1600" b="1" spc="80" dirty="0">
                <a:latin typeface="Liberation Sans Narrow"/>
                <a:cs typeface="Liberation Sans Narrow"/>
              </a:rPr>
              <a:t>the</a:t>
            </a:r>
            <a:r>
              <a:rPr sz="1600" b="1" dirty="0">
                <a:latin typeface="Liberation Sans Narrow"/>
                <a:cs typeface="Liberation Sans Narrow"/>
              </a:rPr>
              <a:t> Bragg</a:t>
            </a:r>
            <a:r>
              <a:rPr sz="1600" b="1" spc="20" dirty="0">
                <a:latin typeface="Liberation Sans Narrow"/>
                <a:cs typeface="Liberation Sans Narrow"/>
              </a:rPr>
              <a:t> </a:t>
            </a:r>
            <a:r>
              <a:rPr sz="1600" b="1" spc="-10" dirty="0">
                <a:latin typeface="Liberation Sans Narrow"/>
                <a:cs typeface="Liberation Sans Narrow"/>
              </a:rPr>
              <a:t>equation?</a:t>
            </a:r>
            <a:endParaRPr sz="1600" dirty="0">
              <a:latin typeface="Liberation Sans Narrow"/>
              <a:cs typeface="Liberation Sans Narrow"/>
            </a:endParaRPr>
          </a:p>
          <a:p>
            <a:pPr algn="just">
              <a:spcBef>
                <a:spcPts val="860"/>
              </a:spcBef>
            </a:pPr>
            <a:endParaRPr sz="1600" dirty="0">
              <a:latin typeface="Liberation Sans Narrow"/>
              <a:cs typeface="Liberation Sans Narrow"/>
            </a:endParaRPr>
          </a:p>
          <a:p>
            <a:pPr marL="265430" algn="just">
              <a:spcBef>
                <a:spcPts val="5"/>
              </a:spcBef>
            </a:pPr>
            <a:r>
              <a:rPr lang="en-US" b="1" spc="-20" dirty="0">
                <a:solidFill>
                  <a:srgbClr val="632523"/>
                </a:solidFill>
                <a:latin typeface="Liberation Sans Narrow"/>
                <a:cs typeface="Liberation Sans Narrow"/>
              </a:rPr>
              <a:t>                                         </a:t>
            </a:r>
            <a:r>
              <a:rPr b="1" spc="-20" dirty="0">
                <a:solidFill>
                  <a:srgbClr val="632523"/>
                </a:solidFill>
                <a:latin typeface="Liberation Sans Narrow"/>
                <a:cs typeface="Liberation Sans Narrow"/>
              </a:rPr>
              <a:t>Bragg’s</a:t>
            </a:r>
            <a:r>
              <a:rPr b="1" spc="10" dirty="0">
                <a:solidFill>
                  <a:srgbClr val="632523"/>
                </a:solidFill>
                <a:latin typeface="Liberation Sans Narrow"/>
                <a:cs typeface="Liberation Sans Narrow"/>
              </a:rPr>
              <a:t> </a:t>
            </a:r>
            <a:r>
              <a:rPr b="1" dirty="0">
                <a:solidFill>
                  <a:srgbClr val="632523"/>
                </a:solidFill>
                <a:latin typeface="Liberation Sans Narrow"/>
                <a:cs typeface="Liberation Sans Narrow"/>
              </a:rPr>
              <a:t>Law:</a:t>
            </a:r>
            <a:r>
              <a:rPr b="1" spc="10" dirty="0">
                <a:solidFill>
                  <a:srgbClr val="632523"/>
                </a:solidFill>
                <a:latin typeface="Liberation Sans Narrow"/>
                <a:cs typeface="Liberation Sans Narrow"/>
              </a:rPr>
              <a:t> </a:t>
            </a:r>
            <a:r>
              <a:rPr lang="en-US" b="1" spc="10" dirty="0" err="1">
                <a:solidFill>
                  <a:srgbClr val="632523"/>
                </a:solidFill>
                <a:latin typeface="Liberation Sans Narrow"/>
                <a:cs typeface="Liberation Sans Narrow"/>
              </a:rPr>
              <a:t>n</a:t>
            </a:r>
            <a:r>
              <a:rPr b="1" spc="-10" dirty="0" err="1">
                <a:latin typeface="DejaVu Sans Condensed"/>
                <a:cs typeface="DejaVu Sans Condensed"/>
              </a:rPr>
              <a:t>λ</a:t>
            </a:r>
            <a:r>
              <a:rPr lang="en-US" b="1" spc="-10" dirty="0">
                <a:latin typeface="DejaVu Sans Condensed"/>
                <a:cs typeface="DejaVu Sans Condensed"/>
              </a:rPr>
              <a:t> </a:t>
            </a:r>
            <a:r>
              <a:rPr b="1" spc="-10" dirty="0">
                <a:latin typeface="Liberation Sans Narrow"/>
                <a:cs typeface="Liberation Sans Narrow"/>
              </a:rPr>
              <a:t>=</a:t>
            </a:r>
            <a:r>
              <a:rPr lang="en-US" b="1" spc="-10" dirty="0">
                <a:latin typeface="Liberation Sans Narrow"/>
                <a:cs typeface="Liberation Sans Narrow"/>
              </a:rPr>
              <a:t> </a:t>
            </a:r>
            <a:r>
              <a:rPr b="1" spc="-10" dirty="0">
                <a:latin typeface="Liberation Sans Narrow"/>
                <a:cs typeface="Liberation Sans Narrow"/>
              </a:rPr>
              <a:t>2dsin</a:t>
            </a:r>
            <a:r>
              <a:rPr b="1" spc="-10" dirty="0">
                <a:latin typeface="DejaVu Sans Condensed"/>
                <a:cs typeface="DejaVu Sans Condensed"/>
              </a:rPr>
              <a:t>θ</a:t>
            </a:r>
            <a:endParaRPr dirty="0">
              <a:latin typeface="DejaVu Sans Condensed"/>
              <a:cs typeface="DejaVu Sans Condensed"/>
            </a:endParaRPr>
          </a:p>
          <a:p>
            <a:pPr algn="just">
              <a:spcBef>
                <a:spcPts val="1925"/>
              </a:spcBef>
            </a:pPr>
            <a:endParaRPr dirty="0">
              <a:latin typeface="DejaVu Sans Condensed"/>
              <a:cs typeface="DejaVu Sans Condensed"/>
            </a:endParaRPr>
          </a:p>
          <a:p>
            <a:pPr marL="215265" marR="5080" indent="156210" algn="just">
              <a:spcBef>
                <a:spcPts val="5"/>
              </a:spcBef>
              <a:buFont typeface="Symbol"/>
              <a:buChar char=""/>
              <a:tabLst>
                <a:tab pos="371475" algn="l"/>
              </a:tabLst>
            </a:pPr>
            <a:r>
              <a:rPr dirty="0">
                <a:latin typeface="Liberation Sans Narrow"/>
                <a:cs typeface="Liberation Sans Narrow"/>
              </a:rPr>
              <a:t>To</a:t>
            </a:r>
            <a:r>
              <a:rPr spc="30" dirty="0">
                <a:latin typeface="Liberation Sans Narrow"/>
                <a:cs typeface="Liberation Sans Narrow"/>
              </a:rPr>
              <a:t> </a:t>
            </a:r>
            <a:r>
              <a:rPr spc="75" dirty="0">
                <a:latin typeface="Liberation Sans Narrow"/>
                <a:cs typeface="Liberation Sans Narrow"/>
              </a:rPr>
              <a:t>observe</a:t>
            </a:r>
            <a:r>
              <a:rPr spc="25" dirty="0">
                <a:latin typeface="Liberation Sans Narrow"/>
                <a:cs typeface="Liberation Sans Narrow"/>
              </a:rPr>
              <a:t> </a:t>
            </a:r>
            <a:r>
              <a:rPr spc="95" dirty="0">
                <a:latin typeface="Liberation Sans Narrow"/>
                <a:cs typeface="Liberation Sans Narrow"/>
              </a:rPr>
              <a:t>diffraction</a:t>
            </a:r>
            <a:r>
              <a:rPr spc="20" dirty="0">
                <a:latin typeface="Liberation Sans Narrow"/>
                <a:cs typeface="Liberation Sans Narrow"/>
              </a:rPr>
              <a:t> </a:t>
            </a:r>
            <a:r>
              <a:rPr spc="140" dirty="0">
                <a:latin typeface="Liberation Sans Narrow"/>
                <a:cs typeface="Liberation Sans Narrow"/>
              </a:rPr>
              <a:t>from</a:t>
            </a:r>
            <a:r>
              <a:rPr spc="20" dirty="0">
                <a:latin typeface="Liberation Sans Narrow"/>
                <a:cs typeface="Liberation Sans Narrow"/>
              </a:rPr>
              <a:t> </a:t>
            </a:r>
            <a:r>
              <a:rPr dirty="0">
                <a:latin typeface="Liberation Sans Narrow"/>
                <a:cs typeface="Liberation Sans Narrow"/>
              </a:rPr>
              <a:t>a</a:t>
            </a:r>
            <a:r>
              <a:rPr spc="20" dirty="0">
                <a:latin typeface="Liberation Sans Narrow"/>
                <a:cs typeface="Liberation Sans Narrow"/>
              </a:rPr>
              <a:t> </a:t>
            </a:r>
            <a:r>
              <a:rPr spc="65" dirty="0">
                <a:latin typeface="Liberation Sans Narrow"/>
                <a:cs typeface="Liberation Sans Narrow"/>
              </a:rPr>
              <a:t>given</a:t>
            </a:r>
            <a:r>
              <a:rPr spc="35" dirty="0">
                <a:latin typeface="Liberation Sans Narrow"/>
                <a:cs typeface="Liberation Sans Narrow"/>
              </a:rPr>
              <a:t> </a:t>
            </a:r>
            <a:r>
              <a:rPr spc="85" dirty="0">
                <a:latin typeface="Liberation Sans Narrow"/>
                <a:cs typeface="Liberation Sans Narrow"/>
              </a:rPr>
              <a:t>lattice</a:t>
            </a:r>
            <a:r>
              <a:rPr spc="25" dirty="0">
                <a:latin typeface="Liberation Sans Narrow"/>
                <a:cs typeface="Liberation Sans Narrow"/>
              </a:rPr>
              <a:t> </a:t>
            </a:r>
            <a:r>
              <a:rPr spc="70" dirty="0">
                <a:latin typeface="Liberation Sans Narrow"/>
                <a:cs typeface="Liberation Sans Narrow"/>
              </a:rPr>
              <a:t>plane,</a:t>
            </a:r>
            <a:r>
              <a:rPr spc="30" dirty="0">
                <a:latin typeface="Liberation Sans Narrow"/>
                <a:cs typeface="Liberation Sans Narrow"/>
              </a:rPr>
              <a:t> </a:t>
            </a:r>
            <a:r>
              <a:rPr dirty="0">
                <a:latin typeface="Liberation Sans Narrow"/>
                <a:cs typeface="Liberation Sans Narrow"/>
              </a:rPr>
              <a:t>Bragg’s</a:t>
            </a:r>
            <a:r>
              <a:rPr spc="15" dirty="0">
                <a:latin typeface="Liberation Sans Narrow"/>
                <a:cs typeface="Liberation Sans Narrow"/>
              </a:rPr>
              <a:t> </a:t>
            </a:r>
            <a:r>
              <a:rPr spc="105" dirty="0">
                <a:latin typeface="Liberation Sans Narrow"/>
                <a:cs typeface="Liberation Sans Narrow"/>
              </a:rPr>
              <a:t>law</a:t>
            </a:r>
            <a:r>
              <a:rPr spc="30" dirty="0">
                <a:latin typeface="Liberation Sans Narrow"/>
                <a:cs typeface="Liberation Sans Narrow"/>
              </a:rPr>
              <a:t> </a:t>
            </a:r>
            <a:r>
              <a:rPr spc="90" dirty="0">
                <a:latin typeface="Liberation Sans Narrow"/>
                <a:cs typeface="Liberation Sans Narrow"/>
              </a:rPr>
              <a:t>may</a:t>
            </a:r>
            <a:r>
              <a:rPr spc="15" dirty="0">
                <a:latin typeface="Liberation Sans Narrow"/>
                <a:cs typeface="Liberation Sans Narrow"/>
              </a:rPr>
              <a:t> </a:t>
            </a:r>
            <a:r>
              <a:rPr spc="90" dirty="0">
                <a:latin typeface="Liberation Sans Narrow"/>
                <a:cs typeface="Liberation Sans Narrow"/>
              </a:rPr>
              <a:t>be</a:t>
            </a:r>
            <a:r>
              <a:rPr spc="35" dirty="0">
                <a:latin typeface="Liberation Sans Narrow"/>
                <a:cs typeface="Liberation Sans Narrow"/>
              </a:rPr>
              <a:t> </a:t>
            </a:r>
            <a:r>
              <a:rPr spc="60" dirty="0">
                <a:latin typeface="Liberation Sans Narrow"/>
                <a:cs typeface="Liberation Sans Narrow"/>
              </a:rPr>
              <a:t>satisfied</a:t>
            </a:r>
            <a:r>
              <a:rPr spc="25" dirty="0">
                <a:latin typeface="Liberation Sans Narrow"/>
                <a:cs typeface="Liberation Sans Narrow"/>
              </a:rPr>
              <a:t> </a:t>
            </a:r>
            <a:r>
              <a:rPr spc="55" dirty="0">
                <a:latin typeface="Liberation Sans Narrow"/>
                <a:cs typeface="Liberation Sans Narrow"/>
              </a:rPr>
              <a:t>by </a:t>
            </a:r>
            <a:r>
              <a:rPr spc="75" dirty="0">
                <a:latin typeface="Liberation Sans Narrow"/>
                <a:cs typeface="Liberation Sans Narrow"/>
              </a:rPr>
              <a:t>varying</a:t>
            </a:r>
            <a:r>
              <a:rPr spc="5" dirty="0">
                <a:latin typeface="Liberation Sans Narrow"/>
                <a:cs typeface="Liberation Sans Narrow"/>
              </a:rPr>
              <a:t> </a:t>
            </a:r>
            <a:r>
              <a:rPr spc="105" dirty="0">
                <a:latin typeface="Liberation Sans Narrow"/>
                <a:cs typeface="Liberation Sans Narrow"/>
              </a:rPr>
              <a:t>either</a:t>
            </a:r>
            <a:r>
              <a:rPr spc="35" dirty="0">
                <a:latin typeface="Liberation Sans Narrow"/>
                <a:cs typeface="Liberation Sans Narrow"/>
              </a:rPr>
              <a:t> </a:t>
            </a:r>
            <a:r>
              <a:rPr spc="120" dirty="0">
                <a:latin typeface="Liberation Sans Narrow"/>
                <a:cs typeface="Liberation Sans Narrow"/>
              </a:rPr>
              <a:t>the</a:t>
            </a:r>
            <a:r>
              <a:rPr spc="30" dirty="0">
                <a:latin typeface="Liberation Sans Narrow"/>
                <a:cs typeface="Liberation Sans Narrow"/>
              </a:rPr>
              <a:t> </a:t>
            </a:r>
            <a:r>
              <a:rPr spc="80" dirty="0">
                <a:latin typeface="Liberation Sans Narrow"/>
                <a:cs typeface="Liberation Sans Narrow"/>
              </a:rPr>
              <a:t>wavelength,</a:t>
            </a:r>
            <a:r>
              <a:rPr spc="45" dirty="0">
                <a:latin typeface="Liberation Sans Narrow"/>
                <a:cs typeface="Liberation Sans Narrow"/>
              </a:rPr>
              <a:t> </a:t>
            </a:r>
            <a:r>
              <a:rPr dirty="0">
                <a:latin typeface="Symbol"/>
                <a:cs typeface="Symbol"/>
              </a:rPr>
              <a:t></a:t>
            </a:r>
            <a:r>
              <a:rPr dirty="0">
                <a:latin typeface="Liberation Sans Narrow"/>
                <a:cs typeface="Liberation Sans Narrow"/>
              </a:rPr>
              <a:t>,</a:t>
            </a:r>
            <a:r>
              <a:rPr spc="30" dirty="0">
                <a:latin typeface="Liberation Sans Narrow"/>
                <a:cs typeface="Liberation Sans Narrow"/>
              </a:rPr>
              <a:t> </a:t>
            </a:r>
            <a:r>
              <a:rPr spc="125" dirty="0">
                <a:latin typeface="Liberation Sans Narrow"/>
                <a:cs typeface="Liberation Sans Narrow"/>
              </a:rPr>
              <a:t>or</a:t>
            </a:r>
            <a:r>
              <a:rPr spc="30" dirty="0">
                <a:latin typeface="Liberation Sans Narrow"/>
                <a:cs typeface="Liberation Sans Narrow"/>
              </a:rPr>
              <a:t> </a:t>
            </a:r>
            <a:r>
              <a:rPr spc="120" dirty="0">
                <a:latin typeface="Liberation Sans Narrow"/>
                <a:cs typeface="Liberation Sans Narrow"/>
              </a:rPr>
              <a:t>the</a:t>
            </a:r>
            <a:r>
              <a:rPr spc="35" dirty="0">
                <a:latin typeface="Liberation Sans Narrow"/>
                <a:cs typeface="Liberation Sans Narrow"/>
              </a:rPr>
              <a:t> </a:t>
            </a:r>
            <a:r>
              <a:rPr dirty="0">
                <a:latin typeface="Liberation Sans Narrow"/>
                <a:cs typeface="Liberation Sans Narrow"/>
              </a:rPr>
              <a:t>Bragg</a:t>
            </a:r>
            <a:r>
              <a:rPr spc="15" dirty="0">
                <a:latin typeface="Liberation Sans Narrow"/>
                <a:cs typeface="Liberation Sans Narrow"/>
              </a:rPr>
              <a:t> </a:t>
            </a:r>
            <a:r>
              <a:rPr spc="60" dirty="0">
                <a:latin typeface="Liberation Sans Narrow"/>
                <a:cs typeface="Liberation Sans Narrow"/>
              </a:rPr>
              <a:t>angle,</a:t>
            </a:r>
            <a:r>
              <a:rPr spc="35" dirty="0">
                <a:latin typeface="Liberation Sans Narrow"/>
                <a:cs typeface="Liberation Sans Narrow"/>
              </a:rPr>
              <a:t> </a:t>
            </a:r>
            <a:r>
              <a:rPr spc="-25" dirty="0">
                <a:latin typeface="Symbol"/>
                <a:cs typeface="Symbol"/>
              </a:rPr>
              <a:t></a:t>
            </a:r>
            <a:r>
              <a:rPr spc="-25" dirty="0">
                <a:latin typeface="Liberation Sans Narrow"/>
                <a:cs typeface="Liberation Sans Narrow"/>
              </a:rPr>
              <a:t>.</a:t>
            </a:r>
            <a:endParaRPr dirty="0">
              <a:latin typeface="Liberation Sans Narrow"/>
              <a:cs typeface="Liberation Sans Narrow"/>
            </a:endParaRPr>
          </a:p>
          <a:p>
            <a:pPr algn="just">
              <a:spcBef>
                <a:spcPts val="75"/>
              </a:spcBef>
              <a:buFont typeface="Symbol"/>
              <a:buChar char=""/>
            </a:pPr>
            <a:endParaRPr dirty="0">
              <a:latin typeface="Liberation Sans Narrow"/>
              <a:cs typeface="Liberation Sans Narrow"/>
            </a:endParaRPr>
          </a:p>
          <a:p>
            <a:pPr marL="215265" algn="just"/>
            <a:r>
              <a:rPr b="1" spc="60" dirty="0">
                <a:solidFill>
                  <a:srgbClr val="0070C0"/>
                </a:solidFill>
                <a:latin typeface="Liberation Sans Narrow"/>
                <a:cs typeface="Liberation Sans Narrow"/>
              </a:rPr>
              <a:t>Monochromatic</a:t>
            </a:r>
            <a:r>
              <a:rPr b="1" spc="40" dirty="0">
                <a:solidFill>
                  <a:srgbClr val="0070C0"/>
                </a:solidFill>
                <a:latin typeface="Liberation Sans Narrow"/>
                <a:cs typeface="Liberation Sans Narrow"/>
              </a:rPr>
              <a:t> </a:t>
            </a:r>
            <a:r>
              <a:rPr spc="85" dirty="0">
                <a:latin typeface="Liberation Sans Narrow"/>
                <a:cs typeface="Liberation Sans Narrow"/>
              </a:rPr>
              <a:t>diffraction:</a:t>
            </a:r>
            <a:endParaRPr dirty="0">
              <a:latin typeface="Liberation Sans Narrow"/>
              <a:cs typeface="Liberation Sans Narrow"/>
            </a:endParaRPr>
          </a:p>
          <a:p>
            <a:pPr marL="215265" algn="just">
              <a:lnSpc>
                <a:spcPts val="2155"/>
              </a:lnSpc>
              <a:spcBef>
                <a:spcPts val="20"/>
              </a:spcBef>
            </a:pPr>
            <a:r>
              <a:rPr dirty="0">
                <a:latin typeface="Wingdings"/>
                <a:cs typeface="Wingdings"/>
              </a:rPr>
              <a:t></a:t>
            </a:r>
            <a:r>
              <a:rPr spc="45" dirty="0">
                <a:latin typeface="Times New Roman"/>
                <a:cs typeface="Times New Roman"/>
              </a:rPr>
              <a:t> </a:t>
            </a:r>
            <a:r>
              <a:rPr dirty="0">
                <a:latin typeface="Liberation Sans Narrow"/>
                <a:cs typeface="Liberation Sans Narrow"/>
              </a:rPr>
              <a:t>Vary</a:t>
            </a:r>
            <a:r>
              <a:rPr spc="75" dirty="0">
                <a:latin typeface="Liberation Sans Narrow"/>
                <a:cs typeface="Liberation Sans Narrow"/>
              </a:rPr>
              <a:t> </a:t>
            </a:r>
            <a:r>
              <a:rPr spc="-50" dirty="0">
                <a:latin typeface="Symbol"/>
                <a:cs typeface="Symbol"/>
              </a:rPr>
              <a:t></a:t>
            </a:r>
            <a:endParaRPr dirty="0">
              <a:latin typeface="Symbol"/>
              <a:cs typeface="Symbol"/>
            </a:endParaRPr>
          </a:p>
          <a:p>
            <a:pPr marL="215265" algn="just">
              <a:lnSpc>
                <a:spcPts val="2155"/>
              </a:lnSpc>
            </a:pPr>
            <a:r>
              <a:rPr dirty="0">
                <a:latin typeface="Wingdings"/>
                <a:cs typeface="Wingdings"/>
              </a:rPr>
              <a:t></a:t>
            </a:r>
            <a:r>
              <a:rPr spc="-10" dirty="0">
                <a:latin typeface="Times New Roman"/>
                <a:cs typeface="Times New Roman"/>
              </a:rPr>
              <a:t> </a:t>
            </a:r>
            <a:r>
              <a:rPr dirty="0">
                <a:latin typeface="Liberation Sans Narrow"/>
                <a:cs typeface="Liberation Sans Narrow"/>
              </a:rPr>
              <a:t>Bragg</a:t>
            </a:r>
            <a:r>
              <a:rPr spc="20" dirty="0">
                <a:latin typeface="Liberation Sans Narrow"/>
                <a:cs typeface="Liberation Sans Narrow"/>
              </a:rPr>
              <a:t> </a:t>
            </a:r>
            <a:r>
              <a:rPr spc="100" dirty="0">
                <a:latin typeface="Liberation Sans Narrow"/>
                <a:cs typeface="Liberation Sans Narrow"/>
              </a:rPr>
              <a:t>condition</a:t>
            </a:r>
            <a:r>
              <a:rPr spc="50" dirty="0">
                <a:latin typeface="Liberation Sans Narrow"/>
                <a:cs typeface="Liberation Sans Narrow"/>
              </a:rPr>
              <a:t> </a:t>
            </a:r>
            <a:r>
              <a:rPr spc="145" dirty="0">
                <a:latin typeface="Liberation Sans Narrow"/>
                <a:cs typeface="Liberation Sans Narrow"/>
              </a:rPr>
              <a:t>met</a:t>
            </a:r>
            <a:r>
              <a:rPr spc="30" dirty="0">
                <a:latin typeface="Liberation Sans Narrow"/>
                <a:cs typeface="Liberation Sans Narrow"/>
              </a:rPr>
              <a:t> </a:t>
            </a:r>
            <a:r>
              <a:rPr spc="80" dirty="0">
                <a:latin typeface="Liberation Sans Narrow"/>
                <a:cs typeface="Liberation Sans Narrow"/>
              </a:rPr>
              <a:t>once</a:t>
            </a:r>
            <a:r>
              <a:rPr spc="40" dirty="0">
                <a:latin typeface="Liberation Sans Narrow"/>
                <a:cs typeface="Liberation Sans Narrow"/>
              </a:rPr>
              <a:t> </a:t>
            </a:r>
            <a:r>
              <a:rPr spc="100" dirty="0">
                <a:latin typeface="Liberation Sans Narrow"/>
                <a:cs typeface="Liberation Sans Narrow"/>
              </a:rPr>
              <a:t>at</a:t>
            </a:r>
            <a:r>
              <a:rPr spc="30" dirty="0">
                <a:latin typeface="Liberation Sans Narrow"/>
                <a:cs typeface="Liberation Sans Narrow"/>
              </a:rPr>
              <a:t> </a:t>
            </a:r>
            <a:r>
              <a:rPr dirty="0">
                <a:latin typeface="Liberation Sans Narrow"/>
                <a:cs typeface="Liberation Sans Narrow"/>
              </a:rPr>
              <a:t>a</a:t>
            </a:r>
            <a:r>
              <a:rPr spc="40" dirty="0">
                <a:latin typeface="Liberation Sans Narrow"/>
                <a:cs typeface="Liberation Sans Narrow"/>
              </a:rPr>
              <a:t> </a:t>
            </a:r>
            <a:r>
              <a:rPr spc="100" dirty="0">
                <a:latin typeface="Liberation Sans Narrow"/>
                <a:cs typeface="Liberation Sans Narrow"/>
              </a:rPr>
              <a:t>time.</a:t>
            </a:r>
            <a:endParaRPr dirty="0">
              <a:latin typeface="Liberation Sans Narrow"/>
              <a:cs typeface="Liberation Sans Narrow"/>
            </a:endParaRPr>
          </a:p>
          <a:p>
            <a:pPr marL="215265" marR="307975" indent="-635" algn="just">
              <a:lnSpc>
                <a:spcPts val="2140"/>
              </a:lnSpc>
              <a:spcBef>
                <a:spcPts val="90"/>
              </a:spcBef>
              <a:buFont typeface="Symbol"/>
              <a:buChar char=""/>
              <a:tabLst>
                <a:tab pos="215265" algn="l"/>
                <a:tab pos="370840" algn="l"/>
              </a:tabLst>
            </a:pPr>
            <a:r>
              <a:rPr spc="140" dirty="0">
                <a:latin typeface="Liberation Sans Narrow"/>
                <a:cs typeface="Liberation Sans Narrow"/>
              </a:rPr>
              <a:t>	With</a:t>
            </a:r>
            <a:r>
              <a:rPr spc="25" dirty="0">
                <a:latin typeface="Liberation Sans Narrow"/>
                <a:cs typeface="Liberation Sans Narrow"/>
              </a:rPr>
              <a:t> </a:t>
            </a:r>
            <a:r>
              <a:rPr dirty="0">
                <a:latin typeface="Liberation Sans Narrow"/>
                <a:cs typeface="Liberation Sans Narrow"/>
              </a:rPr>
              <a:t>a</a:t>
            </a:r>
            <a:r>
              <a:rPr spc="15" dirty="0">
                <a:latin typeface="Liberation Sans Narrow"/>
                <a:cs typeface="Liberation Sans Narrow"/>
              </a:rPr>
              <a:t> </a:t>
            </a:r>
            <a:r>
              <a:rPr spc="75" dirty="0">
                <a:latin typeface="Liberation Sans Narrow"/>
                <a:cs typeface="Liberation Sans Narrow"/>
              </a:rPr>
              <a:t>fixed</a:t>
            </a:r>
            <a:r>
              <a:rPr spc="25" dirty="0">
                <a:latin typeface="Liberation Sans Narrow"/>
                <a:cs typeface="Liberation Sans Narrow"/>
              </a:rPr>
              <a:t> </a:t>
            </a:r>
            <a:r>
              <a:rPr spc="85" dirty="0">
                <a:latin typeface="Liberation Sans Narrow"/>
                <a:cs typeface="Liberation Sans Narrow"/>
              </a:rPr>
              <a:t>wavelength</a:t>
            </a:r>
            <a:r>
              <a:rPr spc="35" dirty="0">
                <a:latin typeface="Liberation Sans Narrow"/>
                <a:cs typeface="Liberation Sans Narrow"/>
              </a:rPr>
              <a:t> </a:t>
            </a:r>
            <a:r>
              <a:rPr spc="95" dirty="0">
                <a:latin typeface="Liberation Sans Narrow"/>
                <a:cs typeface="Liberation Sans Narrow"/>
              </a:rPr>
              <a:t>(laboratory</a:t>
            </a:r>
            <a:r>
              <a:rPr spc="10" dirty="0">
                <a:latin typeface="Liberation Sans Narrow"/>
                <a:cs typeface="Liberation Sans Narrow"/>
              </a:rPr>
              <a:t> </a:t>
            </a:r>
            <a:r>
              <a:rPr spc="60" dirty="0">
                <a:latin typeface="Liberation Sans Narrow"/>
                <a:cs typeface="Liberation Sans Narrow"/>
              </a:rPr>
              <a:t>source)</a:t>
            </a:r>
            <a:r>
              <a:rPr spc="25" dirty="0">
                <a:latin typeface="Liberation Sans Narrow"/>
                <a:cs typeface="Liberation Sans Narrow"/>
              </a:rPr>
              <a:t> </a:t>
            </a:r>
            <a:r>
              <a:rPr spc="80" dirty="0">
                <a:latin typeface="Liberation Sans Narrow"/>
                <a:cs typeface="Liberation Sans Narrow"/>
              </a:rPr>
              <a:t>data</a:t>
            </a:r>
            <a:r>
              <a:rPr spc="25" dirty="0">
                <a:latin typeface="Liberation Sans Narrow"/>
                <a:cs typeface="Liberation Sans Narrow"/>
              </a:rPr>
              <a:t> </a:t>
            </a:r>
            <a:r>
              <a:rPr dirty="0">
                <a:latin typeface="Liberation Sans Narrow"/>
                <a:cs typeface="Liberation Sans Narrow"/>
              </a:rPr>
              <a:t>is</a:t>
            </a:r>
            <a:r>
              <a:rPr spc="15" dirty="0">
                <a:latin typeface="Liberation Sans Narrow"/>
                <a:cs typeface="Liberation Sans Narrow"/>
              </a:rPr>
              <a:t> </a:t>
            </a:r>
            <a:r>
              <a:rPr spc="75" dirty="0">
                <a:latin typeface="Liberation Sans Narrow"/>
                <a:cs typeface="Liberation Sans Narrow"/>
              </a:rPr>
              <a:t>collected</a:t>
            </a:r>
            <a:r>
              <a:rPr spc="35" dirty="0">
                <a:latin typeface="Liberation Sans Narrow"/>
                <a:cs typeface="Liberation Sans Narrow"/>
              </a:rPr>
              <a:t> </a:t>
            </a:r>
            <a:r>
              <a:rPr dirty="0">
                <a:latin typeface="Liberation Sans Narrow"/>
                <a:cs typeface="Liberation Sans Narrow"/>
              </a:rPr>
              <a:t>as</a:t>
            </a:r>
            <a:r>
              <a:rPr spc="15" dirty="0">
                <a:latin typeface="Liberation Sans Narrow"/>
                <a:cs typeface="Liberation Sans Narrow"/>
              </a:rPr>
              <a:t> </a:t>
            </a:r>
            <a:r>
              <a:rPr dirty="0">
                <a:latin typeface="Liberation Sans Narrow"/>
                <a:cs typeface="Liberation Sans Narrow"/>
              </a:rPr>
              <a:t>a</a:t>
            </a:r>
            <a:r>
              <a:rPr spc="25" dirty="0">
                <a:latin typeface="Liberation Sans Narrow"/>
                <a:cs typeface="Liberation Sans Narrow"/>
              </a:rPr>
              <a:t> </a:t>
            </a:r>
            <a:r>
              <a:rPr spc="105" dirty="0">
                <a:latin typeface="Liberation Sans Narrow"/>
                <a:cs typeface="Liberation Sans Narrow"/>
              </a:rPr>
              <a:t>function</a:t>
            </a:r>
            <a:r>
              <a:rPr spc="30" dirty="0">
                <a:latin typeface="Liberation Sans Narrow"/>
                <a:cs typeface="Liberation Sans Narrow"/>
              </a:rPr>
              <a:t> </a:t>
            </a:r>
            <a:r>
              <a:rPr spc="95" dirty="0">
                <a:latin typeface="Liberation Sans Narrow"/>
                <a:cs typeface="Liberation Sans Narrow"/>
              </a:rPr>
              <a:t>of </a:t>
            </a:r>
            <a:r>
              <a:rPr spc="60" dirty="0">
                <a:latin typeface="Liberation Sans Narrow"/>
                <a:cs typeface="Liberation Sans Narrow"/>
              </a:rPr>
              <a:t>increasing</a:t>
            </a:r>
            <a:r>
              <a:rPr spc="10" dirty="0">
                <a:latin typeface="Liberation Sans Narrow"/>
                <a:cs typeface="Liberation Sans Narrow"/>
              </a:rPr>
              <a:t> </a:t>
            </a:r>
            <a:r>
              <a:rPr spc="95" dirty="0">
                <a:latin typeface="Liberation Sans Narrow"/>
                <a:cs typeface="Liberation Sans Narrow"/>
              </a:rPr>
              <a:t>diffraction</a:t>
            </a:r>
            <a:r>
              <a:rPr spc="15" dirty="0">
                <a:latin typeface="Liberation Sans Narrow"/>
                <a:cs typeface="Liberation Sans Narrow"/>
              </a:rPr>
              <a:t> </a:t>
            </a:r>
            <a:r>
              <a:rPr spc="65" dirty="0">
                <a:latin typeface="Liberation Sans Narrow"/>
                <a:cs typeface="Liberation Sans Narrow"/>
              </a:rPr>
              <a:t>angle</a:t>
            </a:r>
            <a:r>
              <a:rPr spc="20" dirty="0">
                <a:latin typeface="Liberation Sans Narrow"/>
                <a:cs typeface="Liberation Sans Narrow"/>
              </a:rPr>
              <a:t> </a:t>
            </a:r>
            <a:r>
              <a:rPr spc="114" dirty="0">
                <a:latin typeface="Liberation Sans Narrow"/>
                <a:cs typeface="Liberation Sans Narrow"/>
              </a:rPr>
              <a:t>up</a:t>
            </a:r>
            <a:r>
              <a:rPr spc="25" dirty="0">
                <a:latin typeface="Liberation Sans Narrow"/>
                <a:cs typeface="Liberation Sans Narrow"/>
              </a:rPr>
              <a:t> </a:t>
            </a:r>
            <a:r>
              <a:rPr spc="140" dirty="0">
                <a:latin typeface="Liberation Sans Narrow"/>
                <a:cs typeface="Liberation Sans Narrow"/>
              </a:rPr>
              <a:t>to</a:t>
            </a:r>
            <a:r>
              <a:rPr spc="15" dirty="0">
                <a:latin typeface="Liberation Sans Narrow"/>
                <a:cs typeface="Liberation Sans Narrow"/>
              </a:rPr>
              <a:t> </a:t>
            </a:r>
            <a:r>
              <a:rPr dirty="0">
                <a:latin typeface="Liberation Sans Narrow"/>
                <a:cs typeface="Liberation Sans Narrow"/>
              </a:rPr>
              <a:t>a</a:t>
            </a:r>
            <a:r>
              <a:rPr spc="10" dirty="0">
                <a:latin typeface="Liberation Sans Narrow"/>
                <a:cs typeface="Liberation Sans Narrow"/>
              </a:rPr>
              <a:t> </a:t>
            </a:r>
            <a:r>
              <a:rPr spc="65" dirty="0">
                <a:latin typeface="Liberation Sans Narrow"/>
                <a:cs typeface="Liberation Sans Narrow"/>
              </a:rPr>
              <a:t>given</a:t>
            </a:r>
            <a:r>
              <a:rPr spc="20" dirty="0">
                <a:latin typeface="Liberation Sans Narrow"/>
                <a:cs typeface="Liberation Sans Narrow"/>
              </a:rPr>
              <a:t> </a:t>
            </a:r>
            <a:r>
              <a:rPr spc="70" dirty="0">
                <a:latin typeface="Liberation Sans Narrow"/>
                <a:cs typeface="Liberation Sans Narrow"/>
              </a:rPr>
              <a:t>value</a:t>
            </a:r>
            <a:r>
              <a:rPr spc="15" dirty="0">
                <a:latin typeface="Liberation Sans Narrow"/>
                <a:cs typeface="Liberation Sans Narrow"/>
              </a:rPr>
              <a:t> </a:t>
            </a:r>
            <a:r>
              <a:rPr spc="125" dirty="0">
                <a:latin typeface="Liberation Sans Narrow"/>
                <a:cs typeface="Liberation Sans Narrow"/>
              </a:rPr>
              <a:t>of</a:t>
            </a:r>
            <a:r>
              <a:rPr spc="20" dirty="0">
                <a:latin typeface="Liberation Sans Narrow"/>
                <a:cs typeface="Liberation Sans Narrow"/>
              </a:rPr>
              <a:t> </a:t>
            </a:r>
            <a:r>
              <a:rPr spc="114" dirty="0">
                <a:latin typeface="Liberation Sans Narrow"/>
                <a:cs typeface="Liberation Sans Narrow"/>
              </a:rPr>
              <a:t>d</a:t>
            </a:r>
            <a:r>
              <a:rPr spc="25" dirty="0">
                <a:latin typeface="Liberation Sans Narrow"/>
                <a:cs typeface="Liberation Sans Narrow"/>
              </a:rPr>
              <a:t> </a:t>
            </a:r>
            <a:r>
              <a:rPr spc="90" dirty="0">
                <a:latin typeface="Liberation Sans Narrow"/>
                <a:cs typeface="Liberation Sans Narrow"/>
              </a:rPr>
              <a:t>(resolution</a:t>
            </a:r>
            <a:r>
              <a:rPr spc="30" dirty="0">
                <a:latin typeface="Liberation Sans Narrow"/>
                <a:cs typeface="Liberation Sans Narrow"/>
              </a:rPr>
              <a:t> </a:t>
            </a:r>
            <a:r>
              <a:rPr spc="80" dirty="0">
                <a:latin typeface="Liberation Sans Narrow"/>
                <a:cs typeface="Liberation Sans Narrow"/>
              </a:rPr>
              <a:t>dependent).</a:t>
            </a:r>
            <a:endParaRPr dirty="0">
              <a:latin typeface="Liberation Sans Narrow"/>
              <a:cs typeface="Liberation Sans Narrow"/>
            </a:endParaRPr>
          </a:p>
          <a:p>
            <a:pPr algn="just">
              <a:spcBef>
                <a:spcPts val="30"/>
              </a:spcBef>
            </a:pPr>
            <a:endParaRPr dirty="0">
              <a:latin typeface="Liberation Sans Narrow"/>
              <a:cs typeface="Liberation Sans Narrow"/>
            </a:endParaRPr>
          </a:p>
          <a:p>
            <a:pPr marL="215265" algn="just"/>
            <a:r>
              <a:rPr b="1" dirty="0">
                <a:solidFill>
                  <a:srgbClr val="0070C0"/>
                </a:solidFill>
                <a:latin typeface="Liberation Sans Narrow"/>
                <a:cs typeface="Liberation Sans Narrow"/>
              </a:rPr>
              <a:t>Laue</a:t>
            </a:r>
            <a:r>
              <a:rPr b="1" spc="40" dirty="0">
                <a:solidFill>
                  <a:srgbClr val="0070C0"/>
                </a:solidFill>
                <a:latin typeface="Liberation Sans Narrow"/>
                <a:cs typeface="Liberation Sans Narrow"/>
              </a:rPr>
              <a:t> </a:t>
            </a:r>
            <a:r>
              <a:rPr spc="85" dirty="0">
                <a:latin typeface="Liberation Sans Narrow"/>
                <a:cs typeface="Liberation Sans Narrow"/>
              </a:rPr>
              <a:t>diffraction:</a:t>
            </a:r>
            <a:endParaRPr dirty="0">
              <a:latin typeface="Liberation Sans Narrow"/>
              <a:cs typeface="Liberation Sans Narrow"/>
            </a:endParaRPr>
          </a:p>
          <a:p>
            <a:pPr marL="215265" algn="just">
              <a:lnSpc>
                <a:spcPts val="2155"/>
              </a:lnSpc>
              <a:spcBef>
                <a:spcPts val="20"/>
              </a:spcBef>
            </a:pPr>
            <a:r>
              <a:rPr dirty="0">
                <a:latin typeface="Wingdings"/>
                <a:cs typeface="Wingdings"/>
              </a:rPr>
              <a:t></a:t>
            </a:r>
            <a:r>
              <a:rPr spc="45" dirty="0">
                <a:latin typeface="Times New Roman"/>
                <a:cs typeface="Times New Roman"/>
              </a:rPr>
              <a:t> </a:t>
            </a:r>
            <a:r>
              <a:rPr dirty="0">
                <a:latin typeface="Liberation Sans Narrow"/>
                <a:cs typeface="Liberation Sans Narrow"/>
              </a:rPr>
              <a:t>Vary</a:t>
            </a:r>
            <a:r>
              <a:rPr spc="75" dirty="0">
                <a:latin typeface="Liberation Sans Narrow"/>
                <a:cs typeface="Liberation Sans Narrow"/>
              </a:rPr>
              <a:t> </a:t>
            </a:r>
            <a:r>
              <a:rPr spc="-25" dirty="0">
                <a:latin typeface="Symbol"/>
                <a:cs typeface="Symbol"/>
              </a:rPr>
              <a:t></a:t>
            </a:r>
            <a:r>
              <a:rPr spc="-25" dirty="0">
                <a:latin typeface="Liberation Sans Narrow"/>
                <a:cs typeface="Liberation Sans Narrow"/>
              </a:rPr>
              <a:t>.</a:t>
            </a:r>
            <a:endParaRPr dirty="0">
              <a:latin typeface="Liberation Sans Narrow"/>
              <a:cs typeface="Liberation Sans Narrow"/>
            </a:endParaRPr>
          </a:p>
          <a:p>
            <a:pPr marL="215265" algn="just">
              <a:lnSpc>
                <a:spcPts val="2155"/>
              </a:lnSpc>
            </a:pPr>
            <a:r>
              <a:rPr dirty="0">
                <a:latin typeface="Wingdings"/>
                <a:cs typeface="Wingdings"/>
              </a:rPr>
              <a:t></a:t>
            </a:r>
            <a:r>
              <a:rPr spc="-5" dirty="0">
                <a:latin typeface="Times New Roman"/>
                <a:cs typeface="Times New Roman"/>
              </a:rPr>
              <a:t> </a:t>
            </a:r>
            <a:r>
              <a:rPr dirty="0">
                <a:latin typeface="Liberation Sans Narrow"/>
                <a:cs typeface="Liberation Sans Narrow"/>
              </a:rPr>
              <a:t>Bragg</a:t>
            </a:r>
            <a:r>
              <a:rPr spc="25" dirty="0">
                <a:latin typeface="Liberation Sans Narrow"/>
                <a:cs typeface="Liberation Sans Narrow"/>
              </a:rPr>
              <a:t> </a:t>
            </a:r>
            <a:r>
              <a:rPr spc="100" dirty="0">
                <a:latin typeface="Liberation Sans Narrow"/>
                <a:cs typeface="Liberation Sans Narrow"/>
              </a:rPr>
              <a:t>condition</a:t>
            </a:r>
            <a:r>
              <a:rPr spc="50" dirty="0">
                <a:latin typeface="Liberation Sans Narrow"/>
                <a:cs typeface="Liberation Sans Narrow"/>
              </a:rPr>
              <a:t> </a:t>
            </a:r>
            <a:r>
              <a:rPr spc="145" dirty="0">
                <a:latin typeface="Liberation Sans Narrow"/>
                <a:cs typeface="Liberation Sans Narrow"/>
              </a:rPr>
              <a:t>met</a:t>
            </a:r>
            <a:r>
              <a:rPr spc="35" dirty="0">
                <a:latin typeface="Liberation Sans Narrow"/>
                <a:cs typeface="Liberation Sans Narrow"/>
              </a:rPr>
              <a:t> </a:t>
            </a:r>
            <a:r>
              <a:rPr spc="95" dirty="0">
                <a:latin typeface="Liberation Sans Narrow"/>
                <a:cs typeface="Liberation Sans Narrow"/>
              </a:rPr>
              <a:t>many</a:t>
            </a:r>
            <a:r>
              <a:rPr spc="40" dirty="0">
                <a:latin typeface="Liberation Sans Narrow"/>
                <a:cs typeface="Liberation Sans Narrow"/>
              </a:rPr>
              <a:t> </a:t>
            </a:r>
            <a:r>
              <a:rPr spc="90" dirty="0">
                <a:latin typeface="Liberation Sans Narrow"/>
                <a:cs typeface="Liberation Sans Narrow"/>
              </a:rPr>
              <a:t>times</a:t>
            </a:r>
            <a:r>
              <a:rPr spc="35" dirty="0">
                <a:latin typeface="Liberation Sans Narrow"/>
                <a:cs typeface="Liberation Sans Narrow"/>
              </a:rPr>
              <a:t> </a:t>
            </a:r>
            <a:r>
              <a:rPr spc="65" dirty="0">
                <a:latin typeface="Liberation Sans Narrow"/>
                <a:cs typeface="Liberation Sans Narrow"/>
              </a:rPr>
              <a:t>simultaneously.</a:t>
            </a:r>
            <a:endParaRPr dirty="0">
              <a:latin typeface="Liberation Sans Narrow"/>
              <a:cs typeface="Liberation Sans Narrow"/>
            </a:endParaRPr>
          </a:p>
          <a:p>
            <a:pPr marL="215265" algn="just"/>
            <a:r>
              <a:rPr dirty="0">
                <a:latin typeface="Wingdings"/>
                <a:cs typeface="Wingdings"/>
              </a:rPr>
              <a:t></a:t>
            </a:r>
            <a:r>
              <a:rPr spc="-5" dirty="0">
                <a:latin typeface="Times New Roman"/>
                <a:cs typeface="Times New Roman"/>
              </a:rPr>
              <a:t> </a:t>
            </a:r>
            <a:r>
              <a:rPr dirty="0">
                <a:latin typeface="Liberation Sans Narrow"/>
                <a:cs typeface="Liberation Sans Narrow"/>
              </a:rPr>
              <a:t>Faster</a:t>
            </a:r>
            <a:r>
              <a:rPr spc="25" dirty="0">
                <a:latin typeface="Liberation Sans Narrow"/>
                <a:cs typeface="Liberation Sans Narrow"/>
              </a:rPr>
              <a:t> </a:t>
            </a:r>
            <a:r>
              <a:rPr spc="135" dirty="0">
                <a:latin typeface="Liberation Sans Narrow"/>
                <a:cs typeface="Liberation Sans Narrow"/>
              </a:rPr>
              <a:t>but</a:t>
            </a:r>
            <a:r>
              <a:rPr spc="35" dirty="0">
                <a:latin typeface="Liberation Sans Narrow"/>
                <a:cs typeface="Liberation Sans Narrow"/>
              </a:rPr>
              <a:t> </a:t>
            </a:r>
            <a:r>
              <a:rPr spc="80" dirty="0">
                <a:latin typeface="Liberation Sans Narrow"/>
                <a:cs typeface="Liberation Sans Narrow"/>
              </a:rPr>
              <a:t>greater</a:t>
            </a:r>
            <a:r>
              <a:rPr spc="45" dirty="0">
                <a:latin typeface="Liberation Sans Narrow"/>
                <a:cs typeface="Liberation Sans Narrow"/>
              </a:rPr>
              <a:t> </a:t>
            </a:r>
            <a:r>
              <a:rPr spc="90" dirty="0">
                <a:latin typeface="Liberation Sans Narrow"/>
                <a:cs typeface="Liberation Sans Narrow"/>
              </a:rPr>
              <a:t>complexity</a:t>
            </a:r>
            <a:r>
              <a:rPr spc="40" dirty="0">
                <a:latin typeface="Liberation Sans Narrow"/>
                <a:cs typeface="Liberation Sans Narrow"/>
              </a:rPr>
              <a:t> </a:t>
            </a:r>
            <a:r>
              <a:rPr spc="100" dirty="0">
                <a:latin typeface="Liberation Sans Narrow"/>
                <a:cs typeface="Liberation Sans Narrow"/>
              </a:rPr>
              <a:t>in</a:t>
            </a:r>
            <a:r>
              <a:rPr spc="45" dirty="0">
                <a:latin typeface="Liberation Sans Narrow"/>
                <a:cs typeface="Liberation Sans Narrow"/>
              </a:rPr>
              <a:t> </a:t>
            </a:r>
            <a:r>
              <a:rPr spc="80" dirty="0">
                <a:latin typeface="Liberation Sans Narrow"/>
                <a:cs typeface="Liberation Sans Narrow"/>
              </a:rPr>
              <a:t>data</a:t>
            </a:r>
            <a:r>
              <a:rPr spc="40" dirty="0">
                <a:latin typeface="Liberation Sans Narrow"/>
                <a:cs typeface="Liberation Sans Narrow"/>
              </a:rPr>
              <a:t> </a:t>
            </a:r>
            <a:r>
              <a:rPr spc="-10" dirty="0">
                <a:latin typeface="Liberation Sans Narrow"/>
                <a:cs typeface="Liberation Sans Narrow"/>
              </a:rPr>
              <a:t>analysis.</a:t>
            </a:r>
            <a:endParaRPr dirty="0">
              <a:latin typeface="Liberation Sans Narrow"/>
              <a:cs typeface="Liberation Sans Narrow"/>
            </a:endParaRPr>
          </a:p>
          <a:p>
            <a:pPr marL="215265" algn="just"/>
            <a:r>
              <a:rPr dirty="0">
                <a:latin typeface="Wingdings"/>
                <a:cs typeface="Wingdings"/>
              </a:rPr>
              <a:t></a:t>
            </a:r>
            <a:r>
              <a:rPr spc="-20" dirty="0">
                <a:latin typeface="Times New Roman"/>
                <a:cs typeface="Times New Roman"/>
              </a:rPr>
              <a:t> </a:t>
            </a:r>
            <a:r>
              <a:rPr spc="50" dirty="0">
                <a:latin typeface="Liberation Sans Narrow"/>
                <a:cs typeface="Liberation Sans Narrow"/>
              </a:rPr>
              <a:t>Requires</a:t>
            </a:r>
            <a:r>
              <a:rPr spc="20" dirty="0">
                <a:latin typeface="Liberation Sans Narrow"/>
                <a:cs typeface="Liberation Sans Narrow"/>
              </a:rPr>
              <a:t> </a:t>
            </a:r>
            <a:r>
              <a:rPr spc="90" dirty="0">
                <a:latin typeface="Liberation Sans Narrow"/>
                <a:cs typeface="Liberation Sans Narrow"/>
              </a:rPr>
              <a:t>synchrotron</a:t>
            </a:r>
            <a:r>
              <a:rPr spc="10" dirty="0">
                <a:latin typeface="Liberation Sans Narrow"/>
                <a:cs typeface="Liberation Sans Narrow"/>
              </a:rPr>
              <a:t> </a:t>
            </a:r>
            <a:r>
              <a:rPr spc="105" dirty="0">
                <a:latin typeface="Liberation Sans Narrow"/>
                <a:cs typeface="Liberation Sans Narrow"/>
              </a:rPr>
              <a:t>which</a:t>
            </a:r>
            <a:r>
              <a:rPr spc="35" dirty="0">
                <a:latin typeface="Liberation Sans Narrow"/>
                <a:cs typeface="Liberation Sans Narrow"/>
              </a:rPr>
              <a:t> </a:t>
            </a:r>
            <a:r>
              <a:rPr dirty="0">
                <a:latin typeface="Liberation Sans Narrow"/>
                <a:cs typeface="Liberation Sans Narrow"/>
              </a:rPr>
              <a:t>is</a:t>
            </a:r>
            <a:r>
              <a:rPr spc="15" dirty="0">
                <a:latin typeface="Liberation Sans Narrow"/>
                <a:cs typeface="Liberation Sans Narrow"/>
              </a:rPr>
              <a:t> </a:t>
            </a:r>
            <a:r>
              <a:rPr spc="45" dirty="0">
                <a:latin typeface="Liberation Sans Narrow"/>
                <a:cs typeface="Liberation Sans Narrow"/>
              </a:rPr>
              <a:t>expensive.</a:t>
            </a:r>
            <a:endParaRPr dirty="0">
              <a:latin typeface="Liberation Sans Narrow"/>
              <a:cs typeface="Liberation Sans Narrow"/>
            </a:endParaRPr>
          </a:p>
        </p:txBody>
      </p:sp>
      <p:sp>
        <p:nvSpPr>
          <p:cNvPr id="6" name="object 6"/>
          <p:cNvSpPr txBox="1">
            <a:spLocks noGrp="1"/>
          </p:cNvSpPr>
          <p:nvPr>
            <p:ph type="sldNum" sz="quarter" idx="7"/>
          </p:nvPr>
        </p:nvSpPr>
        <p:spPr>
          <a:xfrm>
            <a:off x="10302240" y="6377940"/>
            <a:ext cx="2804160" cy="176330"/>
          </a:xfrm>
          <a:prstGeom prst="rect">
            <a:avLst/>
          </a:prstGeom>
        </p:spPr>
        <p:txBody>
          <a:bodyPr vert="horz" wrap="square" lIns="0" tIns="0" rIns="0" bIns="0" rtlCol="0">
            <a:spAutoFit/>
          </a:bodyPr>
          <a:lstStyle/>
          <a:p>
            <a:pPr marL="38100">
              <a:lnSpc>
                <a:spcPts val="1240"/>
              </a:lnSpc>
            </a:pPr>
            <a:fld id="{81D60167-4931-47E6-BA6A-407CBD079E47}" type="slidenum">
              <a:rPr spc="30" dirty="0"/>
              <a:pPr marL="38100">
                <a:lnSpc>
                  <a:spcPts val="1240"/>
                </a:lnSpc>
              </a:pPr>
              <a:t>8</a:t>
            </a:fld>
            <a:endParaRPr spc="30" dirty="0"/>
          </a:p>
        </p:txBody>
      </p:sp>
      <p:sp>
        <p:nvSpPr>
          <p:cNvPr id="5" name="object 5"/>
          <p:cNvSpPr txBox="1">
            <a:spLocks noGrp="1"/>
          </p:cNvSpPr>
          <p:nvPr>
            <p:ph type="title"/>
          </p:nvPr>
        </p:nvSpPr>
        <p:spPr>
          <a:xfrm>
            <a:off x="3500941" y="324994"/>
            <a:ext cx="9163092" cy="415239"/>
          </a:xfrm>
          <a:prstGeom prst="rect">
            <a:avLst/>
          </a:prstGeom>
        </p:spPr>
        <p:txBody>
          <a:bodyPr vert="horz" wrap="square" lIns="0" tIns="136903" rIns="0" bIns="0" rtlCol="0">
            <a:spAutoFit/>
          </a:bodyPr>
          <a:lstStyle/>
          <a:p>
            <a:pPr marL="5990590">
              <a:spcBef>
                <a:spcPts val="100"/>
              </a:spcBef>
            </a:pPr>
            <a:r>
              <a:rPr sz="1800" dirty="0">
                <a:latin typeface="Liberation Sans Narrow"/>
                <a:cs typeface="Liberation Sans Narrow"/>
              </a:rPr>
              <a:t>XRD</a:t>
            </a:r>
            <a:r>
              <a:rPr sz="1800" spc="-25" dirty="0">
                <a:latin typeface="Liberation Sans Narrow"/>
                <a:cs typeface="Liberation Sans Narrow"/>
              </a:rPr>
              <a:t> </a:t>
            </a:r>
            <a:r>
              <a:rPr sz="1800" dirty="0">
                <a:latin typeface="Liberation Sans Narrow"/>
                <a:cs typeface="Liberation Sans Narrow"/>
              </a:rPr>
              <a:t>basic</a:t>
            </a:r>
            <a:r>
              <a:rPr sz="1800" spc="-50" dirty="0">
                <a:latin typeface="Liberation Sans Narrow"/>
                <a:cs typeface="Liberation Sans Narrow"/>
              </a:rPr>
              <a:t> </a:t>
            </a:r>
            <a:r>
              <a:rPr sz="1800" spc="55" dirty="0">
                <a:latin typeface="Liberation Sans Narrow"/>
                <a:cs typeface="Liberation Sans Narrow"/>
              </a:rPr>
              <a:t>theory</a:t>
            </a:r>
            <a:endParaRPr sz="1800">
              <a:latin typeface="Liberation Sans Narrow"/>
              <a:cs typeface="Liberation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2">
            <a:extLst>
              <a:ext uri="{FF2B5EF4-FFF2-40B4-BE49-F238E27FC236}">
                <a16:creationId xmlns:a16="http://schemas.microsoft.com/office/drawing/2014/main" id="{EB10ECD0-12CA-F661-80FA-13223B9548BB}"/>
              </a:ext>
            </a:extLst>
          </p:cNvPr>
          <p:cNvSpPr>
            <a:spLocks noGrp="1"/>
          </p:cNvSpPr>
          <p:nvPr>
            <p:ph type="sldNum" sz="quarter" idx="12"/>
          </p:nvPr>
        </p:nvSpPr>
        <p:spPr bwMode="auto">
          <a:xfrm>
            <a:off x="8001000" y="6357938"/>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1200" b="0" kern="1200">
                <a:solidFill>
                  <a:srgbClr val="045C75"/>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a:lstStyle>
          <a:p>
            <a:fld id="{8FAD2C6C-AA73-4654-A26B-400F791AD790}" type="slidenum">
              <a:rPr lang="en-US" altLang="en-US" smtClean="0"/>
              <a:pPr/>
              <a:t>9</a:t>
            </a:fld>
            <a:endParaRPr lang="en-US" altLang="en-US">
              <a:solidFill>
                <a:srgbClr val="045C75"/>
              </a:solidFill>
              <a:latin typeface="Times New Roman" panose="02020603050405020304" pitchFamily="18" charset="0"/>
            </a:endParaRPr>
          </a:p>
        </p:txBody>
      </p:sp>
      <p:grpSp>
        <p:nvGrpSpPr>
          <p:cNvPr id="136195" name="Group 7">
            <a:extLst>
              <a:ext uri="{FF2B5EF4-FFF2-40B4-BE49-F238E27FC236}">
                <a16:creationId xmlns:a16="http://schemas.microsoft.com/office/drawing/2014/main" id="{0466FC4A-E398-494E-EC54-B2C47B568010}"/>
              </a:ext>
            </a:extLst>
          </p:cNvPr>
          <p:cNvGrpSpPr>
            <a:grpSpLocks/>
          </p:cNvGrpSpPr>
          <p:nvPr/>
        </p:nvGrpSpPr>
        <p:grpSpPr bwMode="auto">
          <a:xfrm>
            <a:off x="1524001" y="1357314"/>
            <a:ext cx="9059863" cy="4389037"/>
            <a:chOff x="0" y="1357298"/>
            <a:chExt cx="9059863" cy="4389120"/>
          </a:xfrm>
        </p:grpSpPr>
        <p:pic>
          <p:nvPicPr>
            <p:cNvPr id="136197" name="Picture 3">
              <a:extLst>
                <a:ext uri="{FF2B5EF4-FFF2-40B4-BE49-F238E27FC236}">
                  <a16:creationId xmlns:a16="http://schemas.microsoft.com/office/drawing/2014/main" id="{420A60A2-B139-27E1-A541-A23EFB776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57298"/>
              <a:ext cx="7315200" cy="438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8" name="Rectangle 4">
              <a:extLst>
                <a:ext uri="{FF2B5EF4-FFF2-40B4-BE49-F238E27FC236}">
                  <a16:creationId xmlns:a16="http://schemas.microsoft.com/office/drawing/2014/main" id="{ECA3A14E-2A14-2C90-A882-E3F897E7DE3B}"/>
                </a:ext>
              </a:extLst>
            </p:cNvPr>
            <p:cNvSpPr>
              <a:spLocks noChangeArrowheads="1"/>
            </p:cNvSpPr>
            <p:nvPr/>
          </p:nvSpPr>
          <p:spPr bwMode="auto">
            <a:xfrm>
              <a:off x="6926263" y="4143413"/>
              <a:ext cx="2133600" cy="3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2000">
                  <a:latin typeface="Times New Roman" panose="02020603050405020304" pitchFamily="18" charset="0"/>
                  <a:cs typeface="Times New Roman" panose="02020603050405020304" pitchFamily="18" charset="0"/>
                </a:rPr>
                <a:t>Interplanar spacing</a:t>
              </a:r>
            </a:p>
          </p:txBody>
        </p:sp>
      </p:grpSp>
      <p:sp>
        <p:nvSpPr>
          <p:cNvPr id="136196" name="Rectangle 6">
            <a:extLst>
              <a:ext uri="{FF2B5EF4-FFF2-40B4-BE49-F238E27FC236}">
                <a16:creationId xmlns:a16="http://schemas.microsoft.com/office/drawing/2014/main" id="{1A357775-0188-6FAF-697A-638599679D8C}"/>
              </a:ext>
            </a:extLst>
          </p:cNvPr>
          <p:cNvSpPr>
            <a:spLocks noChangeArrowheads="1"/>
          </p:cNvSpPr>
          <p:nvPr/>
        </p:nvSpPr>
        <p:spPr bwMode="auto">
          <a:xfrm>
            <a:off x="3581400" y="47236"/>
            <a:ext cx="37615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r>
              <a:rPr lang="en-US" altLang="en-US" sz="4000" u="sng" dirty="0">
                <a:latin typeface="Times New Roman" panose="02020603050405020304" pitchFamily="18" charset="0"/>
                <a:cs typeface="Times New Roman" panose="02020603050405020304" pitchFamily="18" charset="0"/>
              </a:rPr>
              <a:t>Bragg’s Equation</a:t>
            </a:r>
            <a:endParaRPr lang="en-US" altLang="en-US" sz="3300" u="sng"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13032</TotalTime>
  <Words>2347</Words>
  <Application>Microsoft Office PowerPoint</Application>
  <PresentationFormat>Widescreen</PresentationFormat>
  <Paragraphs>601</Paragraphs>
  <Slides>38</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0" baseType="lpstr">
      <vt:lpstr>Arial</vt:lpstr>
      <vt:lpstr>Calibri</vt:lpstr>
      <vt:lpstr>Carlito</vt:lpstr>
      <vt:lpstr>DejaVu Sans Condensed</vt:lpstr>
      <vt:lpstr>Liberation Sans Narrow</vt:lpstr>
      <vt:lpstr>Symbol</vt:lpstr>
      <vt:lpstr>Times New Roman</vt:lpstr>
      <vt:lpstr>Trebuchet MS</vt:lpstr>
      <vt:lpstr>Tt</vt:lpstr>
      <vt:lpstr>Wingdings</vt:lpstr>
      <vt:lpstr>Office Theme</vt:lpstr>
      <vt:lpstr>Equation</vt:lpstr>
      <vt:lpstr>X-Ray Diffraction</vt:lpstr>
      <vt:lpstr>X-Ray Analysis</vt:lpstr>
      <vt:lpstr>XRD practical aspects</vt:lpstr>
      <vt:lpstr>XRD basic theory</vt:lpstr>
      <vt:lpstr>XRD basic theory</vt:lpstr>
      <vt:lpstr>XRD basic theory</vt:lpstr>
      <vt:lpstr>XRD basic theory</vt:lpstr>
      <vt:lpstr>XRD basic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Nanotechnology</dc:title>
  <dc:creator>Aadil Abass shah</dc:creator>
  <cp:lastModifiedBy>Ranjit Kumar</cp:lastModifiedBy>
  <cp:revision>74</cp:revision>
  <dcterms:created xsi:type="dcterms:W3CDTF">2022-10-18T13:55:46Z</dcterms:created>
  <dcterms:modified xsi:type="dcterms:W3CDTF">2024-09-11T17:44:11Z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2020-08-25T00:00:00Z</vt:filetime>
  </property>
  <property fmtid="{D5CDD505-2E9C-101B-9397-08002B2CF9AE}" pid="3" name="Creator">
    <vt:lpwstr>Microsoft® PowerPoint® 2019</vt:lpwstr>
  </property>
  <property fmtid="{D5CDD505-2E9C-101B-9397-08002B2CF9AE}" pid="4" name="LastSaved">
    <vt:filetime>2022-10-18T00:00:00Z</vt:filetime>
  </property>
</Properties>
</file>