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6"/>
  </p:notesMasterIdLst>
  <p:handoutMasterIdLst>
    <p:handoutMasterId r:id="rId27"/>
  </p:handoutMasterIdLst>
  <p:sldIdLst>
    <p:sldId id="257" r:id="rId2"/>
    <p:sldId id="258" r:id="rId3"/>
    <p:sldId id="260" r:id="rId4"/>
    <p:sldId id="261" r:id="rId5"/>
    <p:sldId id="340" r:id="rId6"/>
    <p:sldId id="341" r:id="rId7"/>
    <p:sldId id="342" r:id="rId8"/>
    <p:sldId id="467" r:id="rId9"/>
    <p:sldId id="278" r:id="rId10"/>
    <p:sldId id="343" r:id="rId11"/>
    <p:sldId id="282" r:id="rId12"/>
    <p:sldId id="344" r:id="rId13"/>
    <p:sldId id="281" r:id="rId14"/>
    <p:sldId id="461" r:id="rId15"/>
    <p:sldId id="416" r:id="rId16"/>
    <p:sldId id="339" r:id="rId17"/>
    <p:sldId id="345" r:id="rId18"/>
    <p:sldId id="346" r:id="rId19"/>
    <p:sldId id="417" r:id="rId20"/>
    <p:sldId id="418" r:id="rId21"/>
    <p:sldId id="459" r:id="rId22"/>
    <p:sldId id="452" r:id="rId23"/>
    <p:sldId id="466" r:id="rId24"/>
    <p:sldId id="420"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CC3300"/>
    <a:srgbClr val="D60093"/>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autoAdjust="0"/>
  </p:normalViewPr>
  <p:slideViewPr>
    <p:cSldViewPr>
      <p:cViewPr varScale="1">
        <p:scale>
          <a:sx n="60" d="100"/>
          <a:sy n="60" d="100"/>
        </p:scale>
        <p:origin x="1296" y="44"/>
      </p:cViewPr>
      <p:guideLst>
        <p:guide orient="horz" pos="2160"/>
        <p:guide pos="2880"/>
      </p:guideLst>
    </p:cSldViewPr>
  </p:slideViewPr>
  <p:outlineViewPr>
    <p:cViewPr>
      <p:scale>
        <a:sx n="33" d="100"/>
        <a:sy n="33" d="100"/>
      </p:scale>
      <p:origin x="66" y="338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6" d="100"/>
          <a:sy n="76" d="100"/>
        </p:scale>
        <p:origin x="-219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628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628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628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EC14964-36DC-464F-AA4E-8D9AC129EDCA}" type="slidenum">
              <a:rPr lang="en-US" altLang="en-US"/>
              <a:pPr/>
              <a:t>‹#›</a:t>
            </a:fld>
            <a:endParaRPr lang="en-US" altLang="en-US"/>
          </a:p>
        </p:txBody>
      </p:sp>
    </p:spTree>
    <p:extLst>
      <p:ext uri="{BB962C8B-B14F-4D97-AF65-F5344CB8AC3E}">
        <p14:creationId xmlns:p14="http://schemas.microsoft.com/office/powerpoint/2010/main" val="1366167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2CE88C-B6FF-461F-95D5-62C1572FDB87}" type="slidenum">
              <a:rPr lang="en-US" altLang="en-US"/>
              <a:pPr/>
              <a:t>‹#›</a:t>
            </a:fld>
            <a:endParaRPr lang="en-US" altLang="en-US"/>
          </a:p>
        </p:txBody>
      </p:sp>
    </p:spTree>
    <p:extLst>
      <p:ext uri="{BB962C8B-B14F-4D97-AF65-F5344CB8AC3E}">
        <p14:creationId xmlns:p14="http://schemas.microsoft.com/office/powerpoint/2010/main" val="29851509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2BFD5EF-D6AC-4BF9-96DB-697023CA3B92}" type="slidenum">
              <a:rPr lang="en-US"/>
              <a:pPr/>
              <a:t>14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lvl="1" eaLnBrk="1" hangingPunct="1"/>
            <a:r>
              <a:rPr lang="en-US">
                <a:ea typeface="ＭＳ Ｐゴシック" charset="-128"/>
              </a:rPr>
              <a:t>Simple for small molecules</a:t>
            </a:r>
          </a:p>
          <a:p>
            <a:pPr lvl="1" eaLnBrk="1" hangingPunct="1"/>
            <a:r>
              <a:rPr lang="en-US">
                <a:ea typeface="ＭＳ Ｐゴシック" charset="-128"/>
              </a:rPr>
              <a:t>All the same size</a:t>
            </a:r>
          </a:p>
          <a:p>
            <a:pPr lvl="1" eaLnBrk="1" hangingPunct="1"/>
            <a:r>
              <a:rPr lang="en-US">
                <a:ea typeface="ＭＳ Ｐゴシック" charset="-128"/>
              </a:rPr>
              <a:t>Number of grams/mole</a:t>
            </a:r>
          </a:p>
          <a:p>
            <a:pPr lvl="1" eaLnBrk="1" hangingPunct="1"/>
            <a:r>
              <a:rPr lang="en-US">
                <a:ea typeface="ＭＳ Ｐゴシック" charset="-128"/>
              </a:rPr>
              <a:t>Polymers – distribution of chain sizes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endParaRPr lang="en-US">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US">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en-US">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90470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786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2375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533400"/>
          </a:xfrm>
        </p:spPr>
        <p:txBody>
          <a:bodyPr/>
          <a:lstStyle/>
          <a:p>
            <a:r>
              <a:rPr lang="en-US"/>
              <a:t>Click to edit Master title style</a:t>
            </a:r>
          </a:p>
        </p:txBody>
      </p:sp>
      <p:sp>
        <p:nvSpPr>
          <p:cNvPr id="3" name="Text Placeholder 2"/>
          <p:cNvSpPr>
            <a:spLocks noGrp="1"/>
          </p:cNvSpPr>
          <p:nvPr>
            <p:ph type="body" sz="half" idx="1"/>
          </p:nvPr>
        </p:nvSpPr>
        <p:spPr>
          <a:xfrm>
            <a:off x="696913" y="1203325"/>
            <a:ext cx="3810000" cy="489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9313" y="1203325"/>
            <a:ext cx="3810000" cy="489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fld id="{2ED79D7E-257E-46FC-A9D7-DEA29A580984}" type="slidenum">
              <a:rPr lang="en-US"/>
              <a:pPr/>
              <a:t>‹#›</a:t>
            </a:fld>
            <a:endParaRPr lang="en-US"/>
          </a:p>
        </p:txBody>
      </p:sp>
    </p:spTree>
    <p:extLst>
      <p:ext uri="{BB962C8B-B14F-4D97-AF65-F5344CB8AC3E}">
        <p14:creationId xmlns:p14="http://schemas.microsoft.com/office/powerpoint/2010/main" val="250489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25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3939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477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857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9086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166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5313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4975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3" name="Picture 2" descr="A white background with blue text">
            <a:extLst>
              <a:ext uri="{FF2B5EF4-FFF2-40B4-BE49-F238E27FC236}">
                <a16:creationId xmlns:a16="http://schemas.microsoft.com/office/drawing/2014/main" id="{DF3C5656-8AAB-6D2A-C722-0FEEA76ADDA9}"/>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t="25256" b="25256"/>
          <a:stretch/>
        </p:blipFill>
        <p:spPr>
          <a:xfrm>
            <a:off x="1" y="14514"/>
            <a:ext cx="1700246" cy="595086"/>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2.xml"/><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3.wmf"/><Relationship Id="rId5" Type="http://schemas.openxmlformats.org/officeDocument/2006/relationships/image" Target="../media/image22.png"/><Relationship Id="rId4" Type="http://schemas.openxmlformats.org/officeDocument/2006/relationships/image" Target="../media/image21.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6.png"/><Relationship Id="rId4" Type="http://schemas.openxmlformats.org/officeDocument/2006/relationships/image" Target="../media/image25.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685800" y="2205038"/>
            <a:ext cx="7796212" cy="1470025"/>
          </a:xfrm>
        </p:spPr>
        <p:txBody>
          <a:bodyPr/>
          <a:lstStyle/>
          <a:p>
            <a:pPr eaLnBrk="1" hangingPunct="1"/>
            <a:r>
              <a:rPr lang="en-US" altLang="ja-JP" sz="4800" b="1" dirty="0">
                <a:ea typeface="MS PGothic" pitchFamily="34" charset="-128"/>
              </a:rPr>
              <a:t>Polymers</a:t>
            </a:r>
            <a:endParaRPr lang="zh-CN" altLang="en-US" sz="4800" b="1" dirty="0">
              <a:ea typeface="宋体" charset="-122"/>
            </a:endParaRPr>
          </a:p>
        </p:txBody>
      </p:sp>
      <p:sp>
        <p:nvSpPr>
          <p:cNvPr id="16386" name="Rectangle 3"/>
          <p:cNvSpPr>
            <a:spLocks noGrp="1" noChangeArrowheads="1"/>
          </p:cNvSpPr>
          <p:nvPr>
            <p:ph type="subTitle" idx="1"/>
          </p:nvPr>
        </p:nvSpPr>
        <p:spPr/>
        <p:txBody>
          <a:bodyPr/>
          <a:lstStyle/>
          <a:p>
            <a:pPr eaLnBrk="1" hangingPunct="1"/>
            <a:r>
              <a:rPr lang="en-US" altLang="zh-CN" b="1" dirty="0">
                <a:ea typeface="宋体" charset="-122"/>
              </a:rPr>
              <a:t>Dr. Ranjit Kumar</a:t>
            </a:r>
          </a:p>
          <a:p>
            <a:pPr eaLnBrk="1" hangingPunct="1"/>
            <a:r>
              <a:rPr lang="en-US" altLang="zh-CN" sz="2400" b="1" dirty="0">
                <a:ea typeface="宋体" charset="-122"/>
              </a:rPr>
              <a:t>Department of Chemical Engineering</a:t>
            </a:r>
          </a:p>
          <a:p>
            <a:pPr eaLnBrk="1" hangingPunct="1"/>
            <a:r>
              <a:rPr lang="en-US" altLang="zh-CN" sz="2400" b="1" dirty="0">
                <a:ea typeface="宋体" charset="-122"/>
              </a:rPr>
              <a:t>Email: ranjit.kumar@snu.edu.in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0E83-C19D-950E-18D9-6962501DE9C8}"/>
              </a:ext>
            </a:extLst>
          </p:cNvPr>
          <p:cNvSpPr>
            <a:spLocks noGrp="1"/>
          </p:cNvSpPr>
          <p:nvPr>
            <p:ph type="title"/>
          </p:nvPr>
        </p:nvSpPr>
        <p:spPr/>
        <p:txBody>
          <a:bodyPr/>
          <a:lstStyle/>
          <a:p>
            <a:r>
              <a:rPr lang="en-US" dirty="0"/>
              <a:t>Addition Polymerization Mechanism</a:t>
            </a:r>
            <a:endParaRPr lang="en-IN" dirty="0"/>
          </a:p>
        </p:txBody>
      </p:sp>
      <p:pic>
        <p:nvPicPr>
          <p:cNvPr id="3" name="Picture 2">
            <a:extLst>
              <a:ext uri="{FF2B5EF4-FFF2-40B4-BE49-F238E27FC236}">
                <a16:creationId xmlns:a16="http://schemas.microsoft.com/office/drawing/2014/main" id="{65F05C8F-0B52-BF24-1189-CD38EA14A0FC}"/>
              </a:ext>
            </a:extLst>
          </p:cNvPr>
          <p:cNvPicPr>
            <a:picLocks noChangeAspect="1"/>
          </p:cNvPicPr>
          <p:nvPr/>
        </p:nvPicPr>
        <p:blipFill rotWithShape="1">
          <a:blip r:embed="rId2"/>
          <a:srcRect b="34052"/>
          <a:stretch/>
        </p:blipFill>
        <p:spPr>
          <a:xfrm>
            <a:off x="590550" y="3048000"/>
            <a:ext cx="8096250" cy="3480005"/>
          </a:xfrm>
          <a:prstGeom prst="rect">
            <a:avLst/>
          </a:prstGeom>
        </p:spPr>
      </p:pic>
      <p:sp>
        <p:nvSpPr>
          <p:cNvPr id="5" name="TextBox 4">
            <a:extLst>
              <a:ext uri="{FF2B5EF4-FFF2-40B4-BE49-F238E27FC236}">
                <a16:creationId xmlns:a16="http://schemas.microsoft.com/office/drawing/2014/main" id="{56C7A12F-D3CE-4818-1DEA-AA3D68FA90C6}"/>
              </a:ext>
            </a:extLst>
          </p:cNvPr>
          <p:cNvSpPr txBox="1"/>
          <p:nvPr/>
        </p:nvSpPr>
        <p:spPr>
          <a:xfrm>
            <a:off x="361950" y="1574785"/>
            <a:ext cx="8096250" cy="1200329"/>
          </a:xfrm>
          <a:prstGeom prst="rect">
            <a:avLst/>
          </a:prstGeom>
          <a:noFill/>
        </p:spPr>
        <p:txBody>
          <a:bodyPr wrap="square">
            <a:spAutoFit/>
          </a:bodyPr>
          <a:lstStyle/>
          <a:p>
            <a:pPr algn="just"/>
            <a:r>
              <a:rPr lang="en-US" dirty="0"/>
              <a:t>Addition polymerization was defined as the reaction where small chain monomers are converted to long chain polymers without the elimination of any small atoms or molecules during the course of reaction. Ex.- Polyethylene, </a:t>
            </a:r>
            <a:r>
              <a:rPr lang="en-US" dirty="0" err="1"/>
              <a:t>Polystrene</a:t>
            </a:r>
            <a:r>
              <a:rPr lang="en-US" dirty="0"/>
              <a:t>, </a:t>
            </a:r>
            <a:r>
              <a:rPr lang="en-US" dirty="0" err="1"/>
              <a:t>Polyetetrafluoroethylene</a:t>
            </a:r>
            <a:r>
              <a:rPr lang="en-US" dirty="0"/>
              <a:t> (Teflon), Polyvinylchloride, etc.</a:t>
            </a:r>
            <a:endParaRPr lang="en-IN" dirty="0"/>
          </a:p>
        </p:txBody>
      </p:sp>
    </p:spTree>
    <p:extLst>
      <p:ext uri="{BB962C8B-B14F-4D97-AF65-F5344CB8AC3E}">
        <p14:creationId xmlns:p14="http://schemas.microsoft.com/office/powerpoint/2010/main" val="18217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 y="1024178"/>
            <a:ext cx="6172200" cy="935352"/>
          </a:xfrm>
          <a:prstGeom prst="rect">
            <a:avLst/>
          </a:prstGeom>
        </p:spPr>
        <p:txBody>
          <a:bodyPr vert="horz" wrap="square" lIns="0" tIns="255746" rIns="0" bIns="0" numCol="1" rtlCol="0" anchor="ctr" anchorCtr="0" compatLnSpc="1">
            <a:prstTxWarp prst="textNoShape">
              <a:avLst/>
            </a:prstTxWarp>
            <a:spAutoFit/>
          </a:bodyPr>
          <a:lstStyle/>
          <a:p>
            <a:pPr marL="9525">
              <a:spcBef>
                <a:spcPts val="79"/>
              </a:spcBef>
            </a:pPr>
            <a:r>
              <a:rPr spc="-68" dirty="0"/>
              <a:t>POLYMERIZATION</a:t>
            </a:r>
          </a:p>
        </p:txBody>
      </p:sp>
      <p:sp>
        <p:nvSpPr>
          <p:cNvPr id="3" name="object 3"/>
          <p:cNvSpPr txBox="1"/>
          <p:nvPr/>
        </p:nvSpPr>
        <p:spPr>
          <a:xfrm>
            <a:off x="668655" y="2137906"/>
            <a:ext cx="7806214" cy="2244910"/>
          </a:xfrm>
          <a:prstGeom prst="rect">
            <a:avLst/>
          </a:prstGeom>
        </p:spPr>
        <p:txBody>
          <a:bodyPr vert="horz" wrap="square" lIns="0" tIns="73343" rIns="0" bIns="0" rtlCol="0">
            <a:spAutoFit/>
          </a:bodyPr>
          <a:lstStyle/>
          <a:p>
            <a:pPr marL="199073" indent="-170497" algn="just">
              <a:spcBef>
                <a:spcPts val="578"/>
              </a:spcBef>
              <a:buFont typeface="Arial"/>
              <a:buChar char="•"/>
              <a:tabLst>
                <a:tab pos="199073" algn="l"/>
              </a:tabLst>
            </a:pPr>
            <a:r>
              <a:rPr sz="2100" b="1" dirty="0">
                <a:solidFill>
                  <a:srgbClr val="EC7C30"/>
                </a:solidFill>
                <a:latin typeface="Carlito"/>
                <a:cs typeface="Carlito"/>
              </a:rPr>
              <a:t>ii)</a:t>
            </a:r>
            <a:r>
              <a:rPr sz="2100" b="1" spc="-45" dirty="0">
                <a:solidFill>
                  <a:srgbClr val="EC7C30"/>
                </a:solidFill>
                <a:latin typeface="Carlito"/>
                <a:cs typeface="Carlito"/>
              </a:rPr>
              <a:t> </a:t>
            </a:r>
            <a:r>
              <a:rPr sz="2100" b="1" spc="-8" dirty="0">
                <a:solidFill>
                  <a:srgbClr val="EC7C30"/>
                </a:solidFill>
                <a:latin typeface="Carlito"/>
                <a:cs typeface="Carlito"/>
              </a:rPr>
              <a:t>Condensation</a:t>
            </a:r>
            <a:r>
              <a:rPr sz="2100" b="1" spc="-38" dirty="0">
                <a:solidFill>
                  <a:srgbClr val="EC7C30"/>
                </a:solidFill>
                <a:latin typeface="Carlito"/>
                <a:cs typeface="Carlito"/>
              </a:rPr>
              <a:t> </a:t>
            </a:r>
            <a:r>
              <a:rPr sz="2100" b="1" dirty="0">
                <a:solidFill>
                  <a:srgbClr val="EC7C30"/>
                </a:solidFill>
                <a:latin typeface="Carlito"/>
                <a:cs typeface="Carlito"/>
              </a:rPr>
              <a:t>Step</a:t>
            </a:r>
            <a:r>
              <a:rPr sz="2100" b="1" spc="-38" dirty="0">
                <a:solidFill>
                  <a:srgbClr val="EC7C30"/>
                </a:solidFill>
                <a:latin typeface="Carlito"/>
                <a:cs typeface="Carlito"/>
              </a:rPr>
              <a:t> </a:t>
            </a:r>
            <a:r>
              <a:rPr sz="2100" b="1" spc="-8" dirty="0">
                <a:solidFill>
                  <a:srgbClr val="EC7C30"/>
                </a:solidFill>
                <a:latin typeface="Carlito"/>
                <a:cs typeface="Carlito"/>
              </a:rPr>
              <a:t>Polymerization-</a:t>
            </a:r>
            <a:endParaRPr sz="2100" dirty="0">
              <a:latin typeface="Carlito"/>
              <a:cs typeface="Carlito"/>
            </a:endParaRPr>
          </a:p>
          <a:p>
            <a:pPr marL="199073" marR="22860" indent="-170497" algn="just">
              <a:lnSpc>
                <a:spcPct val="90000"/>
              </a:lnSpc>
              <a:spcBef>
                <a:spcPts val="758"/>
              </a:spcBef>
              <a:buFont typeface="Arial"/>
              <a:buChar char="•"/>
              <a:tabLst>
                <a:tab pos="200025" algn="l"/>
              </a:tabLst>
            </a:pPr>
            <a:r>
              <a:rPr sz="2100" b="1" dirty="0">
                <a:latin typeface="Carlito"/>
                <a:cs typeface="Carlito"/>
              </a:rPr>
              <a:t>The</a:t>
            </a:r>
            <a:r>
              <a:rPr sz="2100" b="1" spc="49" dirty="0">
                <a:latin typeface="Carlito"/>
                <a:cs typeface="Carlito"/>
              </a:rPr>
              <a:t>  </a:t>
            </a:r>
            <a:r>
              <a:rPr sz="2100" b="1" dirty="0">
                <a:latin typeface="Carlito"/>
                <a:cs typeface="Carlito"/>
              </a:rPr>
              <a:t>monomers</a:t>
            </a:r>
            <a:r>
              <a:rPr sz="2100" b="1" spc="49" dirty="0">
                <a:latin typeface="Carlito"/>
                <a:cs typeface="Carlito"/>
              </a:rPr>
              <a:t>  </a:t>
            </a:r>
            <a:r>
              <a:rPr sz="2100" b="1" dirty="0">
                <a:latin typeface="Carlito"/>
                <a:cs typeface="Carlito"/>
              </a:rPr>
              <a:t>having</a:t>
            </a:r>
            <a:r>
              <a:rPr sz="2100" b="1" spc="49" dirty="0">
                <a:latin typeface="Carlito"/>
                <a:cs typeface="Carlito"/>
              </a:rPr>
              <a:t>  </a:t>
            </a:r>
            <a:r>
              <a:rPr sz="2100" b="1" dirty="0">
                <a:latin typeface="Carlito"/>
                <a:cs typeface="Carlito"/>
              </a:rPr>
              <a:t>certain</a:t>
            </a:r>
            <a:r>
              <a:rPr sz="2100" b="1" spc="45" dirty="0">
                <a:latin typeface="Carlito"/>
                <a:cs typeface="Carlito"/>
              </a:rPr>
              <a:t>  </a:t>
            </a:r>
            <a:r>
              <a:rPr sz="2100" b="1" dirty="0">
                <a:latin typeface="Carlito"/>
                <a:cs typeface="Carlito"/>
              </a:rPr>
              <a:t>functional</a:t>
            </a:r>
            <a:r>
              <a:rPr sz="2100" b="1" spc="56" dirty="0">
                <a:latin typeface="Carlito"/>
                <a:cs typeface="Carlito"/>
              </a:rPr>
              <a:t>  </a:t>
            </a:r>
            <a:r>
              <a:rPr sz="2100" b="1" dirty="0">
                <a:latin typeface="Carlito"/>
                <a:cs typeface="Carlito"/>
              </a:rPr>
              <a:t>groups</a:t>
            </a:r>
            <a:r>
              <a:rPr sz="2100" b="1" spc="45" dirty="0">
                <a:latin typeface="Carlito"/>
                <a:cs typeface="Carlito"/>
              </a:rPr>
              <a:t>  </a:t>
            </a:r>
            <a:r>
              <a:rPr sz="2100" b="1" dirty="0">
                <a:latin typeface="Carlito"/>
                <a:cs typeface="Carlito"/>
              </a:rPr>
              <a:t>such</a:t>
            </a:r>
            <a:r>
              <a:rPr sz="2100" b="1" spc="49" dirty="0">
                <a:latin typeface="Carlito"/>
                <a:cs typeface="Carlito"/>
              </a:rPr>
              <a:t>  </a:t>
            </a:r>
            <a:r>
              <a:rPr sz="2100" b="1" dirty="0">
                <a:latin typeface="Carlito"/>
                <a:cs typeface="Carlito"/>
              </a:rPr>
              <a:t>as</a:t>
            </a:r>
            <a:r>
              <a:rPr sz="2100" b="1" spc="53" dirty="0">
                <a:latin typeface="Carlito"/>
                <a:cs typeface="Carlito"/>
              </a:rPr>
              <a:t>  </a:t>
            </a:r>
            <a:r>
              <a:rPr sz="2100" b="1" spc="-15" dirty="0">
                <a:latin typeface="Carlito"/>
                <a:cs typeface="Carlito"/>
              </a:rPr>
              <a:t>-</a:t>
            </a:r>
            <a:r>
              <a:rPr sz="2100" b="1" dirty="0">
                <a:latin typeface="Carlito"/>
                <a:cs typeface="Carlito"/>
              </a:rPr>
              <a:t>OH,</a:t>
            </a:r>
            <a:r>
              <a:rPr sz="2100" b="1" spc="56" dirty="0">
                <a:latin typeface="Carlito"/>
                <a:cs typeface="Carlito"/>
              </a:rPr>
              <a:t>  </a:t>
            </a:r>
            <a:r>
              <a:rPr sz="2100" b="1" spc="-38" dirty="0">
                <a:latin typeface="Carlito"/>
                <a:cs typeface="Carlito"/>
              </a:rPr>
              <a:t>- 	</a:t>
            </a:r>
            <a:r>
              <a:rPr sz="2100" b="1" dirty="0">
                <a:latin typeface="Carlito"/>
                <a:cs typeface="Carlito"/>
              </a:rPr>
              <a:t>COOH,</a:t>
            </a:r>
            <a:r>
              <a:rPr sz="2100" b="1" spc="41" dirty="0">
                <a:latin typeface="Carlito"/>
                <a:cs typeface="Carlito"/>
              </a:rPr>
              <a:t> </a:t>
            </a:r>
            <a:r>
              <a:rPr sz="2100" b="1" dirty="0">
                <a:latin typeface="Carlito"/>
                <a:cs typeface="Carlito"/>
              </a:rPr>
              <a:t>-</a:t>
            </a:r>
            <a:r>
              <a:rPr sz="2100" b="1" spc="41" dirty="0">
                <a:latin typeface="Carlito"/>
                <a:cs typeface="Carlito"/>
              </a:rPr>
              <a:t> </a:t>
            </a:r>
            <a:r>
              <a:rPr sz="2100" b="1" dirty="0">
                <a:latin typeface="Carlito"/>
                <a:cs typeface="Carlito"/>
              </a:rPr>
              <a:t>NH</a:t>
            </a:r>
            <a:r>
              <a:rPr sz="2081" b="1" baseline="-21021" dirty="0">
                <a:latin typeface="Carlito"/>
                <a:cs typeface="Carlito"/>
              </a:rPr>
              <a:t>2</a:t>
            </a:r>
            <a:r>
              <a:rPr sz="2081" b="1" spc="298" baseline="-21021" dirty="0">
                <a:latin typeface="Carlito"/>
                <a:cs typeface="Carlito"/>
              </a:rPr>
              <a:t> </a:t>
            </a:r>
            <a:r>
              <a:rPr sz="2100" b="1" dirty="0">
                <a:latin typeface="Carlito"/>
                <a:cs typeface="Carlito"/>
              </a:rPr>
              <a:t>etc.</a:t>
            </a:r>
            <a:r>
              <a:rPr sz="2100" b="1" spc="45" dirty="0">
                <a:latin typeface="Carlito"/>
                <a:cs typeface="Carlito"/>
              </a:rPr>
              <a:t> </a:t>
            </a:r>
            <a:r>
              <a:rPr sz="2100" b="1" dirty="0">
                <a:latin typeface="Carlito"/>
                <a:cs typeface="Carlito"/>
              </a:rPr>
              <a:t>show</a:t>
            </a:r>
            <a:r>
              <a:rPr sz="2100" b="1" spc="34" dirty="0">
                <a:latin typeface="Carlito"/>
                <a:cs typeface="Carlito"/>
              </a:rPr>
              <a:t> </a:t>
            </a:r>
            <a:r>
              <a:rPr sz="2100" b="1" dirty="0">
                <a:latin typeface="Carlito"/>
                <a:cs typeface="Carlito"/>
              </a:rPr>
              <a:t>the</a:t>
            </a:r>
            <a:r>
              <a:rPr sz="2100" b="1" spc="41" dirty="0">
                <a:latin typeface="Carlito"/>
                <a:cs typeface="Carlito"/>
              </a:rPr>
              <a:t> </a:t>
            </a:r>
            <a:r>
              <a:rPr sz="2100" b="1" dirty="0">
                <a:latin typeface="Carlito"/>
                <a:cs typeface="Carlito"/>
              </a:rPr>
              <a:t>tendency</a:t>
            </a:r>
            <a:r>
              <a:rPr sz="2100" b="1" spc="49" dirty="0">
                <a:latin typeface="Carlito"/>
                <a:cs typeface="Carlito"/>
              </a:rPr>
              <a:t> </a:t>
            </a:r>
            <a:r>
              <a:rPr sz="2100" b="1" dirty="0">
                <a:latin typeface="Carlito"/>
                <a:cs typeface="Carlito"/>
              </a:rPr>
              <a:t>to</a:t>
            </a:r>
            <a:r>
              <a:rPr sz="2100" b="1" spc="38" dirty="0">
                <a:latin typeface="Carlito"/>
                <a:cs typeface="Carlito"/>
              </a:rPr>
              <a:t> </a:t>
            </a:r>
            <a:r>
              <a:rPr sz="2100" b="1" dirty="0">
                <a:latin typeface="Carlito"/>
                <a:cs typeface="Carlito"/>
              </a:rPr>
              <a:t>undergo</a:t>
            </a:r>
            <a:r>
              <a:rPr sz="2100" b="1" spc="56" dirty="0">
                <a:latin typeface="Carlito"/>
                <a:cs typeface="Carlito"/>
              </a:rPr>
              <a:t> </a:t>
            </a:r>
            <a:r>
              <a:rPr sz="2100" b="1" dirty="0">
                <a:latin typeface="Carlito"/>
                <a:cs typeface="Carlito"/>
              </a:rPr>
              <a:t>polymerizations</a:t>
            </a:r>
            <a:r>
              <a:rPr sz="2100" b="1" spc="49" dirty="0">
                <a:latin typeface="Carlito"/>
                <a:cs typeface="Carlito"/>
              </a:rPr>
              <a:t> </a:t>
            </a:r>
            <a:r>
              <a:rPr sz="2100" b="1" spc="-19" dirty="0">
                <a:latin typeface="Carlito"/>
                <a:cs typeface="Carlito"/>
              </a:rPr>
              <a:t>by 	</a:t>
            </a:r>
            <a:r>
              <a:rPr sz="2100" b="1" dirty="0">
                <a:latin typeface="Carlito"/>
                <a:cs typeface="Carlito"/>
              </a:rPr>
              <a:t>the</a:t>
            </a:r>
            <a:r>
              <a:rPr sz="2100" b="1" spc="11" dirty="0">
                <a:latin typeface="Carlito"/>
                <a:cs typeface="Carlito"/>
              </a:rPr>
              <a:t> </a:t>
            </a:r>
            <a:r>
              <a:rPr sz="2100" b="1" dirty="0">
                <a:latin typeface="Carlito"/>
                <a:cs typeface="Carlito"/>
              </a:rPr>
              <a:t>elimination</a:t>
            </a:r>
            <a:r>
              <a:rPr sz="2100" b="1" spc="-4" dirty="0">
                <a:latin typeface="Carlito"/>
                <a:cs typeface="Carlito"/>
              </a:rPr>
              <a:t> </a:t>
            </a:r>
            <a:r>
              <a:rPr sz="2100" b="1" dirty="0">
                <a:latin typeface="Carlito"/>
                <a:cs typeface="Carlito"/>
              </a:rPr>
              <a:t>of</a:t>
            </a:r>
            <a:r>
              <a:rPr sz="2100" b="1" spc="8" dirty="0">
                <a:latin typeface="Carlito"/>
                <a:cs typeface="Carlito"/>
              </a:rPr>
              <a:t> </a:t>
            </a:r>
            <a:r>
              <a:rPr sz="2100" b="1" dirty="0">
                <a:latin typeface="Carlito"/>
                <a:cs typeface="Carlito"/>
              </a:rPr>
              <a:t>one</a:t>
            </a:r>
            <a:r>
              <a:rPr sz="2100" b="1" spc="8" dirty="0">
                <a:latin typeface="Carlito"/>
                <a:cs typeface="Carlito"/>
              </a:rPr>
              <a:t> </a:t>
            </a:r>
            <a:r>
              <a:rPr sz="2100" b="1" dirty="0">
                <a:latin typeface="Carlito"/>
                <a:cs typeface="Carlito"/>
              </a:rPr>
              <a:t>molecule</a:t>
            </a:r>
            <a:r>
              <a:rPr sz="2100" b="1" spc="-4" dirty="0">
                <a:latin typeface="Carlito"/>
                <a:cs typeface="Carlito"/>
              </a:rPr>
              <a:t> </a:t>
            </a:r>
            <a:r>
              <a:rPr sz="2100" b="1" dirty="0">
                <a:latin typeface="Carlito"/>
                <a:cs typeface="Carlito"/>
              </a:rPr>
              <a:t>of</a:t>
            </a:r>
            <a:r>
              <a:rPr sz="2100" b="1" spc="8" dirty="0">
                <a:latin typeface="Carlito"/>
                <a:cs typeface="Carlito"/>
              </a:rPr>
              <a:t> </a:t>
            </a:r>
            <a:r>
              <a:rPr sz="2100" b="1" dirty="0">
                <a:latin typeface="Carlito"/>
                <a:cs typeface="Carlito"/>
              </a:rPr>
              <a:t>a simple </a:t>
            </a:r>
            <a:r>
              <a:rPr sz="2100" b="1" spc="-19" dirty="0">
                <a:latin typeface="Carlito"/>
                <a:cs typeface="Carlito"/>
              </a:rPr>
              <a:t>by-</a:t>
            </a:r>
            <a:r>
              <a:rPr sz="2100" b="1" dirty="0">
                <a:latin typeface="Carlito"/>
                <a:cs typeface="Carlito"/>
              </a:rPr>
              <a:t>product</a:t>
            </a:r>
            <a:r>
              <a:rPr sz="2100" b="1" spc="15" dirty="0">
                <a:latin typeface="Carlito"/>
                <a:cs typeface="Carlito"/>
              </a:rPr>
              <a:t> </a:t>
            </a:r>
            <a:r>
              <a:rPr sz="2100" b="1" dirty="0">
                <a:latin typeface="Carlito"/>
                <a:cs typeface="Carlito"/>
              </a:rPr>
              <a:t>such</a:t>
            </a:r>
            <a:r>
              <a:rPr sz="2100" b="1" spc="4" dirty="0">
                <a:latin typeface="Carlito"/>
                <a:cs typeface="Carlito"/>
              </a:rPr>
              <a:t> </a:t>
            </a:r>
            <a:r>
              <a:rPr sz="2100" b="1" dirty="0">
                <a:latin typeface="Carlito"/>
                <a:cs typeface="Carlito"/>
              </a:rPr>
              <a:t>as</a:t>
            </a:r>
            <a:r>
              <a:rPr sz="2100" b="1" spc="4" dirty="0">
                <a:latin typeface="Carlito"/>
                <a:cs typeface="Carlito"/>
              </a:rPr>
              <a:t> </a:t>
            </a:r>
            <a:r>
              <a:rPr sz="2100" b="1" spc="-15" dirty="0">
                <a:latin typeface="Carlito"/>
                <a:cs typeface="Carlito"/>
              </a:rPr>
              <a:t>H</a:t>
            </a:r>
            <a:r>
              <a:rPr sz="2081" b="1" spc="-23" baseline="-21021" dirty="0">
                <a:latin typeface="Carlito"/>
                <a:cs typeface="Carlito"/>
              </a:rPr>
              <a:t>2</a:t>
            </a:r>
            <a:r>
              <a:rPr sz="2100" b="1" spc="-15" dirty="0">
                <a:latin typeface="Carlito"/>
                <a:cs typeface="Carlito"/>
              </a:rPr>
              <a:t>O, 	</a:t>
            </a:r>
            <a:r>
              <a:rPr sz="2100" b="1" dirty="0">
                <a:latin typeface="Carlito"/>
                <a:cs typeface="Carlito"/>
              </a:rPr>
              <a:t>HC</a:t>
            </a:r>
            <a:r>
              <a:rPr lang="en-US" sz="2100" b="1" dirty="0">
                <a:latin typeface="Carlito"/>
                <a:cs typeface="Carlito"/>
              </a:rPr>
              <a:t>l</a:t>
            </a:r>
            <a:r>
              <a:rPr sz="2100" b="1" dirty="0">
                <a:latin typeface="Carlito"/>
                <a:cs typeface="Carlito"/>
              </a:rPr>
              <a:t>,</a:t>
            </a:r>
            <a:r>
              <a:rPr sz="2100" b="1" spc="386" dirty="0">
                <a:latin typeface="Carlito"/>
                <a:cs typeface="Carlito"/>
              </a:rPr>
              <a:t> </a:t>
            </a:r>
            <a:r>
              <a:rPr sz="2100" b="1" dirty="0">
                <a:latin typeface="Carlito"/>
                <a:cs typeface="Carlito"/>
              </a:rPr>
              <a:t>salt</a:t>
            </a:r>
            <a:r>
              <a:rPr sz="2100" b="1" spc="394" dirty="0">
                <a:latin typeface="Carlito"/>
                <a:cs typeface="Carlito"/>
              </a:rPr>
              <a:t> </a:t>
            </a:r>
            <a:r>
              <a:rPr sz="2100" b="1" dirty="0">
                <a:latin typeface="Carlito"/>
                <a:cs typeface="Carlito"/>
              </a:rPr>
              <a:t>or</a:t>
            </a:r>
            <a:r>
              <a:rPr sz="2100" b="1" spc="390" dirty="0">
                <a:latin typeface="Carlito"/>
                <a:cs typeface="Carlito"/>
              </a:rPr>
              <a:t> </a:t>
            </a:r>
            <a:r>
              <a:rPr sz="2100" b="1" dirty="0">
                <a:latin typeface="Carlito"/>
                <a:cs typeface="Carlito"/>
              </a:rPr>
              <a:t>alcohol</a:t>
            </a:r>
            <a:r>
              <a:rPr sz="2100" b="1" spc="398" dirty="0">
                <a:latin typeface="Carlito"/>
                <a:cs typeface="Carlito"/>
              </a:rPr>
              <a:t> </a:t>
            </a:r>
            <a:r>
              <a:rPr sz="2100" b="1" dirty="0">
                <a:latin typeface="Carlito"/>
                <a:cs typeface="Carlito"/>
              </a:rPr>
              <a:t>etc.</a:t>
            </a:r>
            <a:r>
              <a:rPr sz="2100" b="1" spc="382" dirty="0">
                <a:latin typeface="Carlito"/>
                <a:cs typeface="Carlito"/>
              </a:rPr>
              <a:t> </a:t>
            </a:r>
            <a:r>
              <a:rPr sz="2100" b="1" dirty="0">
                <a:latin typeface="Carlito"/>
                <a:cs typeface="Carlito"/>
              </a:rPr>
              <a:t>Unlike</a:t>
            </a:r>
            <a:r>
              <a:rPr sz="2100" b="1" spc="386" dirty="0">
                <a:latin typeface="Carlito"/>
                <a:cs typeface="Carlito"/>
              </a:rPr>
              <a:t> </a:t>
            </a:r>
            <a:r>
              <a:rPr sz="2100" b="1" dirty="0">
                <a:latin typeface="Carlito"/>
                <a:cs typeface="Carlito"/>
              </a:rPr>
              <a:t>addition</a:t>
            </a:r>
            <a:r>
              <a:rPr sz="2100" b="1" spc="390" dirty="0">
                <a:latin typeface="Carlito"/>
                <a:cs typeface="Carlito"/>
              </a:rPr>
              <a:t> </a:t>
            </a:r>
            <a:r>
              <a:rPr sz="2100" b="1" dirty="0">
                <a:latin typeface="Carlito"/>
                <a:cs typeface="Carlito"/>
              </a:rPr>
              <a:t>/</a:t>
            </a:r>
            <a:r>
              <a:rPr sz="2100" b="1" spc="382" dirty="0">
                <a:latin typeface="Carlito"/>
                <a:cs typeface="Carlito"/>
              </a:rPr>
              <a:t> </a:t>
            </a:r>
            <a:r>
              <a:rPr sz="2100" b="1" dirty="0">
                <a:latin typeface="Carlito"/>
                <a:cs typeface="Carlito"/>
              </a:rPr>
              <a:t>chain</a:t>
            </a:r>
            <a:r>
              <a:rPr sz="2100" b="1" spc="394" dirty="0">
                <a:latin typeface="Carlito"/>
                <a:cs typeface="Carlito"/>
              </a:rPr>
              <a:t> </a:t>
            </a:r>
            <a:r>
              <a:rPr sz="2100" b="1" spc="-8" dirty="0">
                <a:latin typeface="Carlito"/>
                <a:cs typeface="Carlito"/>
              </a:rPr>
              <a:t>polymerizations, 	</a:t>
            </a:r>
            <a:r>
              <a:rPr sz="2100" b="1" dirty="0">
                <a:latin typeface="Carlito"/>
                <a:cs typeface="Carlito"/>
              </a:rPr>
              <a:t>polymer</a:t>
            </a:r>
            <a:r>
              <a:rPr sz="2100" b="1" spc="300" dirty="0">
                <a:latin typeface="Carlito"/>
                <a:cs typeface="Carlito"/>
              </a:rPr>
              <a:t> </a:t>
            </a:r>
            <a:r>
              <a:rPr sz="2100" b="1" dirty="0">
                <a:latin typeface="Carlito"/>
                <a:cs typeface="Carlito"/>
              </a:rPr>
              <a:t>loses</a:t>
            </a:r>
            <a:r>
              <a:rPr sz="2100" b="1" spc="289" dirty="0">
                <a:latin typeface="Carlito"/>
                <a:cs typeface="Carlito"/>
              </a:rPr>
              <a:t> </a:t>
            </a:r>
            <a:r>
              <a:rPr sz="2100" b="1" dirty="0">
                <a:latin typeface="Carlito"/>
                <a:cs typeface="Carlito"/>
              </a:rPr>
              <a:t>simple</a:t>
            </a:r>
            <a:r>
              <a:rPr sz="2100" b="1" spc="300" dirty="0">
                <a:latin typeface="Carlito"/>
                <a:cs typeface="Carlito"/>
              </a:rPr>
              <a:t> </a:t>
            </a:r>
            <a:r>
              <a:rPr sz="2100" b="1" dirty="0">
                <a:latin typeface="Carlito"/>
                <a:cs typeface="Carlito"/>
              </a:rPr>
              <a:t>molecules</a:t>
            </a:r>
            <a:r>
              <a:rPr sz="2100" b="1" spc="296" dirty="0">
                <a:latin typeface="Carlito"/>
                <a:cs typeface="Carlito"/>
              </a:rPr>
              <a:t> </a:t>
            </a:r>
            <a:r>
              <a:rPr sz="2100" b="1" dirty="0">
                <a:latin typeface="Carlito"/>
                <a:cs typeface="Carlito"/>
              </a:rPr>
              <a:t>at</a:t>
            </a:r>
            <a:r>
              <a:rPr sz="2100" b="1" spc="300" dirty="0">
                <a:latin typeface="Carlito"/>
                <a:cs typeface="Carlito"/>
              </a:rPr>
              <a:t> </a:t>
            </a:r>
            <a:r>
              <a:rPr sz="2100" b="1" dirty="0">
                <a:latin typeface="Carlito"/>
                <a:cs typeface="Carlito"/>
              </a:rPr>
              <a:t>every</a:t>
            </a:r>
            <a:r>
              <a:rPr sz="2100" b="1" spc="289" dirty="0">
                <a:latin typeface="Carlito"/>
                <a:cs typeface="Carlito"/>
              </a:rPr>
              <a:t> </a:t>
            </a:r>
            <a:r>
              <a:rPr sz="2100" b="1" dirty="0">
                <a:latin typeface="Carlito"/>
                <a:cs typeface="Carlito"/>
              </a:rPr>
              <a:t>combination,</a:t>
            </a:r>
            <a:r>
              <a:rPr sz="2100" b="1" spc="304" dirty="0">
                <a:latin typeface="Carlito"/>
                <a:cs typeface="Carlito"/>
              </a:rPr>
              <a:t> </a:t>
            </a:r>
            <a:r>
              <a:rPr sz="2100" b="1" dirty="0">
                <a:latin typeface="Carlito"/>
                <a:cs typeface="Carlito"/>
              </a:rPr>
              <a:t>as</a:t>
            </a:r>
            <a:r>
              <a:rPr sz="2100" b="1" spc="296" dirty="0">
                <a:latin typeface="Carlito"/>
                <a:cs typeface="Carlito"/>
              </a:rPr>
              <a:t> </a:t>
            </a:r>
            <a:r>
              <a:rPr sz="2100" b="1" dirty="0">
                <a:latin typeface="Carlito"/>
                <a:cs typeface="Carlito"/>
              </a:rPr>
              <a:t>a</a:t>
            </a:r>
            <a:r>
              <a:rPr sz="2100" b="1" spc="296" dirty="0">
                <a:latin typeface="Carlito"/>
                <a:cs typeface="Carlito"/>
              </a:rPr>
              <a:t> </a:t>
            </a:r>
            <a:r>
              <a:rPr sz="2100" b="1" spc="-8" dirty="0">
                <a:latin typeface="Carlito"/>
                <a:cs typeface="Carlito"/>
              </a:rPr>
              <a:t>result 	</a:t>
            </a:r>
            <a:r>
              <a:rPr sz="2100" b="1" dirty="0">
                <a:latin typeface="Carlito"/>
                <a:cs typeface="Carlito"/>
              </a:rPr>
              <a:t>does</a:t>
            </a:r>
            <a:r>
              <a:rPr sz="2100" b="1" spc="-68" dirty="0">
                <a:latin typeface="Carlito"/>
                <a:cs typeface="Carlito"/>
              </a:rPr>
              <a:t> </a:t>
            </a:r>
            <a:r>
              <a:rPr sz="2100" b="1" dirty="0">
                <a:latin typeface="Carlito"/>
                <a:cs typeface="Carlito"/>
              </a:rPr>
              <a:t>not</a:t>
            </a:r>
            <a:r>
              <a:rPr sz="2100" b="1" spc="-68" dirty="0">
                <a:latin typeface="Carlito"/>
                <a:cs typeface="Carlito"/>
              </a:rPr>
              <a:t> </a:t>
            </a:r>
            <a:r>
              <a:rPr sz="2100" b="1" dirty="0">
                <a:latin typeface="Carlito"/>
                <a:cs typeface="Carlito"/>
              </a:rPr>
              <a:t>have</a:t>
            </a:r>
            <a:r>
              <a:rPr sz="2100" b="1" spc="-60" dirty="0">
                <a:latin typeface="Carlito"/>
                <a:cs typeface="Carlito"/>
              </a:rPr>
              <a:t> </a:t>
            </a:r>
            <a:r>
              <a:rPr sz="2100" b="1" dirty="0">
                <a:latin typeface="Carlito"/>
                <a:cs typeface="Carlito"/>
              </a:rPr>
              <a:t>exact</a:t>
            </a:r>
            <a:r>
              <a:rPr sz="2100" b="1" spc="-38" dirty="0">
                <a:latin typeface="Carlito"/>
                <a:cs typeface="Carlito"/>
              </a:rPr>
              <a:t> </a:t>
            </a:r>
            <a:r>
              <a:rPr sz="2100" b="1" dirty="0">
                <a:latin typeface="Carlito"/>
                <a:cs typeface="Carlito"/>
              </a:rPr>
              <a:t>multiple</a:t>
            </a:r>
            <a:r>
              <a:rPr sz="2100" b="1" spc="-56" dirty="0">
                <a:latin typeface="Carlito"/>
                <a:cs typeface="Carlito"/>
              </a:rPr>
              <a:t> </a:t>
            </a:r>
            <a:r>
              <a:rPr sz="2100" b="1" dirty="0">
                <a:latin typeface="Carlito"/>
                <a:cs typeface="Carlito"/>
              </a:rPr>
              <a:t>number</a:t>
            </a:r>
            <a:r>
              <a:rPr sz="2100" b="1" spc="-53" dirty="0">
                <a:latin typeface="Carlito"/>
                <a:cs typeface="Carlito"/>
              </a:rPr>
              <a:t> </a:t>
            </a:r>
            <a:r>
              <a:rPr sz="2100" b="1" dirty="0">
                <a:latin typeface="Carlito"/>
                <a:cs typeface="Carlito"/>
              </a:rPr>
              <a:t>of</a:t>
            </a:r>
            <a:r>
              <a:rPr sz="2100" b="1" spc="-64" dirty="0">
                <a:latin typeface="Carlito"/>
                <a:cs typeface="Carlito"/>
              </a:rPr>
              <a:t> </a:t>
            </a:r>
            <a:r>
              <a:rPr sz="2100" b="1" dirty="0">
                <a:latin typeface="Carlito"/>
                <a:cs typeface="Carlito"/>
              </a:rPr>
              <a:t>monomer</a:t>
            </a:r>
            <a:r>
              <a:rPr sz="2100" b="1" spc="-53" dirty="0">
                <a:latin typeface="Carlito"/>
                <a:cs typeface="Carlito"/>
              </a:rPr>
              <a:t> </a:t>
            </a:r>
            <a:r>
              <a:rPr sz="2100" b="1" spc="-8" dirty="0">
                <a:latin typeface="Carlito"/>
                <a:cs typeface="Carlito"/>
              </a:rPr>
              <a:t>units.</a:t>
            </a:r>
            <a:endParaRPr sz="2100" dirty="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4B29-E828-96F7-5BBD-45F75E2489EE}"/>
              </a:ext>
            </a:extLst>
          </p:cNvPr>
          <p:cNvSpPr>
            <a:spLocks noGrp="1"/>
          </p:cNvSpPr>
          <p:nvPr>
            <p:ph type="title"/>
          </p:nvPr>
        </p:nvSpPr>
        <p:spPr/>
        <p:txBody>
          <a:bodyPr/>
          <a:lstStyle/>
          <a:p>
            <a:r>
              <a:rPr lang="en-US" dirty="0"/>
              <a:t>Mechanism</a:t>
            </a:r>
            <a:endParaRPr lang="en-IN" dirty="0"/>
          </a:p>
        </p:txBody>
      </p:sp>
      <p:pic>
        <p:nvPicPr>
          <p:cNvPr id="1026" name="Picture 2" descr="Condensation Polymers (A-Level Chemistry) - Study Mind">
            <a:extLst>
              <a:ext uri="{FF2B5EF4-FFF2-40B4-BE49-F238E27FC236}">
                <a16:creationId xmlns:a16="http://schemas.microsoft.com/office/drawing/2014/main" id="{77AFCB63-3E69-A60E-3968-4C7373D13B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441" y="2133600"/>
            <a:ext cx="8917118" cy="324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725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0"/>
            <a:ext cx="6172200" cy="935352"/>
          </a:xfrm>
          <a:prstGeom prst="rect">
            <a:avLst/>
          </a:prstGeom>
        </p:spPr>
        <p:txBody>
          <a:bodyPr vert="horz" wrap="square" lIns="0" tIns="255746" rIns="0" bIns="0" numCol="1" rtlCol="0" anchor="ctr" anchorCtr="0" compatLnSpc="1">
            <a:prstTxWarp prst="textNoShape">
              <a:avLst/>
            </a:prstTxWarp>
            <a:spAutoFit/>
          </a:bodyPr>
          <a:lstStyle/>
          <a:p>
            <a:pPr marL="9525">
              <a:spcBef>
                <a:spcPts val="79"/>
              </a:spcBef>
            </a:pPr>
            <a:r>
              <a:rPr spc="-68" dirty="0"/>
              <a:t>POLYMERIZATION</a:t>
            </a:r>
          </a:p>
        </p:txBody>
      </p:sp>
      <p:pic>
        <p:nvPicPr>
          <p:cNvPr id="3" name="object 3"/>
          <p:cNvPicPr/>
          <p:nvPr/>
        </p:nvPicPr>
        <p:blipFill>
          <a:blip r:embed="rId2" cstate="print"/>
          <a:stretch>
            <a:fillRect/>
          </a:stretch>
        </p:blipFill>
        <p:spPr>
          <a:xfrm>
            <a:off x="228600" y="935352"/>
            <a:ext cx="8305800" cy="59226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Slide Number Placeholder 6"/>
          <p:cNvSpPr>
            <a:spLocks noGrp="1"/>
          </p:cNvSpPr>
          <p:nvPr>
            <p:ph type="sldNum" sz="quarter" idx="12"/>
          </p:nvPr>
        </p:nvSpPr>
        <p:spPr bwMode="auto">
          <a:xfrm>
            <a:off x="7670800" y="6403975"/>
            <a:ext cx="1181100"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a:lstStyle>
          <a:p>
            <a:fld id="{7C478233-40AE-41C2-B50B-1A56EA13EE78}" type="slidenum">
              <a:rPr lang="en-US" smtClean="0"/>
              <a:pPr/>
              <a:t>14</a:t>
            </a:fld>
            <a:endParaRPr lang="en-US"/>
          </a:p>
        </p:txBody>
      </p:sp>
      <p:sp>
        <p:nvSpPr>
          <p:cNvPr id="43013" name="Text Box 82"/>
          <p:cNvSpPr txBox="1">
            <a:spLocks noChangeArrowheads="1"/>
          </p:cNvSpPr>
          <p:nvPr/>
        </p:nvSpPr>
        <p:spPr bwMode="auto">
          <a:xfrm>
            <a:off x="638175" y="5340350"/>
            <a:ext cx="6286500" cy="457200"/>
          </a:xfrm>
          <a:prstGeom prst="rect">
            <a:avLst/>
          </a:prstGeom>
          <a:noFill/>
          <a:ln w="9525">
            <a:noFill/>
            <a:prstDash val="dash"/>
            <a:miter lim="800000"/>
            <a:headEnd/>
            <a:tailEnd/>
          </a:ln>
        </p:spPr>
        <p:txBody>
          <a:bodyPr wrap="none">
            <a:spAutoFit/>
          </a:bodyPr>
          <a:lstStyle/>
          <a:p>
            <a:r>
              <a:rPr lang="en-US" i="1">
                <a:latin typeface="Arial" charset="0"/>
              </a:rPr>
              <a:t>x</a:t>
            </a:r>
            <a:r>
              <a:rPr lang="en-US" i="1" baseline="-25000">
                <a:latin typeface="Arial" charset="0"/>
              </a:rPr>
              <a:t>i</a:t>
            </a:r>
            <a:r>
              <a:rPr lang="en-US" i="1">
                <a:latin typeface="Arial" charset="0"/>
              </a:rPr>
              <a:t>  </a:t>
            </a:r>
            <a:r>
              <a:rPr lang="en-US">
                <a:latin typeface="Arial" charset="0"/>
              </a:rPr>
              <a:t>= number fraction of chains in size range </a:t>
            </a:r>
            <a:r>
              <a:rPr lang="en-US" i="1">
                <a:latin typeface="Arial" charset="0"/>
              </a:rPr>
              <a:t>i</a:t>
            </a:r>
            <a:r>
              <a:rPr lang="en-US">
                <a:latin typeface="Arial" charset="0"/>
              </a:rPr>
              <a:t> </a:t>
            </a:r>
          </a:p>
        </p:txBody>
      </p:sp>
      <p:graphicFrame>
        <p:nvGraphicFramePr>
          <p:cNvPr id="43010" name="Object 2"/>
          <p:cNvGraphicFramePr>
            <a:graphicFrameLocks noChangeAspect="1"/>
          </p:cNvGraphicFramePr>
          <p:nvPr/>
        </p:nvGraphicFramePr>
        <p:xfrm>
          <a:off x="642938" y="1328738"/>
          <a:ext cx="3332162" cy="755650"/>
        </p:xfrm>
        <a:graphic>
          <a:graphicData uri="http://schemas.openxmlformats.org/presentationml/2006/ole">
            <mc:AlternateContent xmlns:mc="http://schemas.openxmlformats.org/markup-compatibility/2006">
              <mc:Choice xmlns:v="urn:schemas-microsoft-com:vml" Requires="v">
                <p:oleObj name="Equation" r:id="rId4" imgW="1739880" imgH="393480" progId="Equation.3">
                  <p:embed/>
                </p:oleObj>
              </mc:Choice>
              <mc:Fallback>
                <p:oleObj name="Equation" r:id="rId4" imgW="1739880" imgH="393480" progId="Equation.3">
                  <p:embed/>
                  <p:pic>
                    <p:nvPicPr>
                      <p:cNvPr id="4301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1328738"/>
                        <a:ext cx="3332162"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3014" name="Picture 3" descr="Fig 14_4"/>
          <p:cNvPicPr>
            <a:picLocks noChangeAspect="1" noChangeArrowheads="1"/>
          </p:cNvPicPr>
          <p:nvPr/>
        </p:nvPicPr>
        <p:blipFill>
          <a:blip r:embed="rId6" cstate="print"/>
          <a:srcRect/>
          <a:stretch>
            <a:fillRect/>
          </a:stretch>
        </p:blipFill>
        <p:spPr bwMode="auto">
          <a:xfrm>
            <a:off x="4784725" y="1412875"/>
            <a:ext cx="3736975" cy="3429000"/>
          </a:xfrm>
          <a:prstGeom prst="rect">
            <a:avLst/>
          </a:prstGeom>
          <a:noFill/>
          <a:ln w="9525">
            <a:noFill/>
            <a:miter lim="800000"/>
            <a:headEnd/>
            <a:tailEnd/>
          </a:ln>
        </p:spPr>
      </p:pic>
      <p:sp>
        <p:nvSpPr>
          <p:cNvPr id="43015" name="Rectangle 4"/>
          <p:cNvSpPr>
            <a:spLocks noGrp="1" noChangeArrowheads="1"/>
          </p:cNvSpPr>
          <p:nvPr>
            <p:ph type="title"/>
          </p:nvPr>
        </p:nvSpPr>
        <p:spPr/>
        <p:txBody>
          <a:bodyPr/>
          <a:lstStyle/>
          <a:p>
            <a:r>
              <a:rPr lang="en-US" sz="3200">
                <a:ea typeface="ＭＳ Ｐゴシック" charset="-128"/>
              </a:rPr>
              <a:t>MOLECULAR WEIGHT DISTRIBUTION</a:t>
            </a:r>
          </a:p>
        </p:txBody>
      </p:sp>
      <p:graphicFrame>
        <p:nvGraphicFramePr>
          <p:cNvPr id="43011" name="Object 5"/>
          <p:cNvGraphicFramePr>
            <a:graphicFrameLocks noChangeAspect="1"/>
          </p:cNvGraphicFramePr>
          <p:nvPr/>
        </p:nvGraphicFramePr>
        <p:xfrm>
          <a:off x="754063" y="2517775"/>
          <a:ext cx="2573337" cy="1422400"/>
        </p:xfrm>
        <a:graphic>
          <a:graphicData uri="http://schemas.openxmlformats.org/presentationml/2006/ole">
            <mc:AlternateContent xmlns:mc="http://schemas.openxmlformats.org/markup-compatibility/2006">
              <mc:Choice xmlns:v="urn:schemas-microsoft-com:vml" Requires="v">
                <p:oleObj name="Equation" r:id="rId7" imgW="787400" imgH="508000" progId="Equation.3">
                  <p:embed/>
                </p:oleObj>
              </mc:Choice>
              <mc:Fallback>
                <p:oleObj name="Equation" r:id="rId7" imgW="787400" imgH="508000" progId="Equation.3">
                  <p:embed/>
                  <p:pic>
                    <p:nvPicPr>
                      <p:cNvPr id="4301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063" y="2517775"/>
                        <a:ext cx="2573337" cy="1422400"/>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43016" name="Rectangle 80"/>
          <p:cNvSpPr>
            <a:spLocks noChangeArrowheads="1"/>
          </p:cNvSpPr>
          <p:nvPr/>
        </p:nvSpPr>
        <p:spPr bwMode="auto">
          <a:xfrm>
            <a:off x="5118100" y="1090613"/>
            <a:ext cx="3395663" cy="184150"/>
          </a:xfrm>
          <a:prstGeom prst="rect">
            <a:avLst/>
          </a:prstGeom>
          <a:noFill/>
          <a:ln w="9525">
            <a:noFill/>
            <a:miter lim="800000"/>
            <a:headEnd/>
            <a:tailEnd/>
          </a:ln>
        </p:spPr>
        <p:txBody>
          <a:bodyPr lIns="0" tIns="0" rIns="0" bIns="0">
            <a:spAutoFit/>
          </a:bodyPr>
          <a:lstStyle/>
          <a:p>
            <a:r>
              <a:rPr lang="en-US" sz="1200">
                <a:solidFill>
                  <a:srgbClr val="000000"/>
                </a:solidFill>
                <a:latin typeface="Arial" charset="0"/>
              </a:rPr>
              <a:t>Adapted from Fig. 14.4, </a:t>
            </a:r>
            <a:r>
              <a:rPr lang="en-US" sz="1200" i="1">
                <a:solidFill>
                  <a:srgbClr val="000000"/>
                </a:solidFill>
                <a:latin typeface="Arial" charset="0"/>
              </a:rPr>
              <a:t>Callister &amp; Rethwisch 8e.</a:t>
            </a:r>
          </a:p>
        </p:txBody>
      </p:sp>
      <p:sp>
        <p:nvSpPr>
          <p:cNvPr id="43017" name="Text Box 83"/>
          <p:cNvSpPr txBox="1">
            <a:spLocks noChangeArrowheads="1"/>
          </p:cNvSpPr>
          <p:nvPr/>
        </p:nvSpPr>
        <p:spPr bwMode="auto">
          <a:xfrm>
            <a:off x="585788" y="5805488"/>
            <a:ext cx="6200775" cy="457200"/>
          </a:xfrm>
          <a:prstGeom prst="rect">
            <a:avLst/>
          </a:prstGeom>
          <a:noFill/>
          <a:ln w="9525">
            <a:noFill/>
            <a:prstDash val="dash"/>
            <a:miter lim="800000"/>
            <a:headEnd/>
            <a:tailEnd/>
          </a:ln>
        </p:spPr>
        <p:txBody>
          <a:bodyPr wrap="none">
            <a:spAutoFit/>
          </a:bodyPr>
          <a:lstStyle/>
          <a:p>
            <a:r>
              <a:rPr lang="en-US" i="1">
                <a:latin typeface="Arial" charset="0"/>
              </a:rPr>
              <a:t>w</a:t>
            </a:r>
            <a:r>
              <a:rPr lang="en-US" i="1" baseline="-25000">
                <a:latin typeface="Arial" charset="0"/>
              </a:rPr>
              <a:t>i</a:t>
            </a:r>
            <a:r>
              <a:rPr lang="en-US" i="1">
                <a:latin typeface="Arial" charset="0"/>
              </a:rPr>
              <a:t>  </a:t>
            </a:r>
            <a:r>
              <a:rPr lang="en-US">
                <a:latin typeface="Arial" charset="0"/>
              </a:rPr>
              <a:t>= weight fraction of chains in size range </a:t>
            </a:r>
            <a:r>
              <a:rPr lang="en-US" i="1">
                <a:latin typeface="Arial" charset="0"/>
              </a:rPr>
              <a:t>i</a:t>
            </a:r>
            <a:r>
              <a:rPr lang="en-US">
                <a:latin typeface="Arial" charset="0"/>
              </a:rPr>
              <a:t> </a:t>
            </a:r>
          </a:p>
        </p:txBody>
      </p:sp>
      <p:sp>
        <p:nvSpPr>
          <p:cNvPr id="43018" name="Text Box 86"/>
          <p:cNvSpPr txBox="1">
            <a:spLocks noChangeArrowheads="1"/>
          </p:cNvSpPr>
          <p:nvPr/>
        </p:nvSpPr>
        <p:spPr bwMode="auto">
          <a:xfrm>
            <a:off x="547688" y="4875213"/>
            <a:ext cx="7216775" cy="457200"/>
          </a:xfrm>
          <a:prstGeom prst="rect">
            <a:avLst/>
          </a:prstGeom>
          <a:noFill/>
          <a:ln w="9525">
            <a:noFill/>
            <a:prstDash val="dash"/>
            <a:miter lim="800000"/>
            <a:headEnd/>
            <a:tailEnd/>
          </a:ln>
        </p:spPr>
        <p:txBody>
          <a:bodyPr wrap="none">
            <a:spAutoFit/>
          </a:bodyPr>
          <a:lstStyle/>
          <a:p>
            <a:r>
              <a:rPr lang="en-US" i="1">
                <a:latin typeface="Arial" charset="0"/>
              </a:rPr>
              <a:t>M</a:t>
            </a:r>
            <a:r>
              <a:rPr lang="en-US" i="1" baseline="-25000">
                <a:latin typeface="Arial" charset="0"/>
              </a:rPr>
              <a:t>i</a:t>
            </a:r>
            <a:r>
              <a:rPr lang="en-US" i="1">
                <a:latin typeface="Arial" charset="0"/>
              </a:rPr>
              <a:t>  </a:t>
            </a:r>
            <a:r>
              <a:rPr lang="en-US">
                <a:latin typeface="Arial" charset="0"/>
              </a:rPr>
              <a:t>= mean (middle) molecular weight of size range </a:t>
            </a:r>
            <a:r>
              <a:rPr lang="en-US" i="1">
                <a:latin typeface="Arial" charset="0"/>
              </a:rPr>
              <a:t>i</a:t>
            </a:r>
            <a:endParaRPr lang="en-US">
              <a:latin typeface="Arial"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Slide Number Placeholder 6"/>
          <p:cNvSpPr>
            <a:spLocks noGrp="1"/>
          </p:cNvSpPr>
          <p:nvPr>
            <p:ph type="sldNum" sz="quarter" idx="12"/>
          </p:nvPr>
        </p:nvSpPr>
        <p:spPr>
          <a:noFill/>
        </p:spPr>
        <p:txBody>
          <a:bodyPr/>
          <a:lstStyle/>
          <a:p>
            <a:fld id="{68030C9B-63E3-4E90-AD5E-465CDB82F39B}" type="slidenum">
              <a:rPr lang="en-US"/>
              <a:pPr/>
              <a:t>15</a:t>
            </a:fld>
            <a:endParaRPr lang="en-US"/>
          </a:p>
        </p:txBody>
      </p:sp>
      <p:sp>
        <p:nvSpPr>
          <p:cNvPr id="51205" name="Rectangle 2"/>
          <p:cNvSpPr>
            <a:spLocks noGrp="1" noChangeArrowheads="1"/>
          </p:cNvSpPr>
          <p:nvPr>
            <p:ph type="title"/>
          </p:nvPr>
        </p:nvSpPr>
        <p:spPr/>
        <p:txBody>
          <a:bodyPr/>
          <a:lstStyle/>
          <a:p>
            <a:r>
              <a:rPr lang="en-US">
                <a:ea typeface="ＭＳ Ｐゴシック" charset="-128"/>
              </a:rPr>
              <a:t>Degree of Polymerization, </a:t>
            </a:r>
            <a:r>
              <a:rPr lang="en-US" i="1">
                <a:ea typeface="ＭＳ Ｐゴシック" charset="-128"/>
              </a:rPr>
              <a:t>DP</a:t>
            </a:r>
          </a:p>
        </p:txBody>
      </p:sp>
      <p:sp>
        <p:nvSpPr>
          <p:cNvPr id="51206" name="Rectangle 3"/>
          <p:cNvSpPr>
            <a:spLocks noGrp="1" noChangeArrowheads="1"/>
          </p:cNvSpPr>
          <p:nvPr>
            <p:ph type="body" sz="half" idx="1"/>
          </p:nvPr>
        </p:nvSpPr>
        <p:spPr>
          <a:xfrm>
            <a:off x="696913" y="1203325"/>
            <a:ext cx="7096125" cy="806450"/>
          </a:xfrm>
        </p:spPr>
        <p:txBody>
          <a:bodyPr/>
          <a:lstStyle/>
          <a:p>
            <a:pPr>
              <a:buFontTx/>
              <a:buNone/>
            </a:pPr>
            <a:r>
              <a:rPr lang="en-US" sz="2400" b="0" i="1">
                <a:ea typeface="ＭＳ Ｐゴシック" charset="-128"/>
              </a:rPr>
              <a:t>DP</a:t>
            </a:r>
            <a:r>
              <a:rPr lang="en-US" sz="2400" b="0">
                <a:ea typeface="ＭＳ Ｐゴシック" charset="-128"/>
              </a:rPr>
              <a:t> = average number of repeat units per chain</a:t>
            </a:r>
          </a:p>
          <a:p>
            <a:pPr lvl="4">
              <a:buFontTx/>
              <a:buNone/>
            </a:pPr>
            <a:r>
              <a:rPr lang="en-US" sz="1800" b="0">
                <a:ea typeface="ＭＳ Ｐゴシック" charset="-128"/>
              </a:rPr>
              <a:t> </a:t>
            </a:r>
            <a:endParaRPr lang="en-US" sz="1400" b="0">
              <a:ea typeface="ＭＳ Ｐゴシック" charset="-128"/>
            </a:endParaRPr>
          </a:p>
        </p:txBody>
      </p:sp>
      <p:graphicFrame>
        <p:nvGraphicFramePr>
          <p:cNvPr id="51202" name="Object 4"/>
          <p:cNvGraphicFramePr>
            <a:graphicFrameLocks noChangeAspect="1"/>
          </p:cNvGraphicFramePr>
          <p:nvPr/>
        </p:nvGraphicFramePr>
        <p:xfrm>
          <a:off x="742950" y="4591050"/>
          <a:ext cx="7521575" cy="1608138"/>
        </p:xfrm>
        <a:graphic>
          <a:graphicData uri="http://schemas.openxmlformats.org/presentationml/2006/ole">
            <mc:AlternateContent xmlns:mc="http://schemas.openxmlformats.org/markup-compatibility/2006">
              <mc:Choice xmlns:v="urn:schemas-microsoft-com:vml" Requires="v">
                <p:oleObj name="Equation" r:id="rId4" imgW="3441600" imgH="736560" progId="Equation.3">
                  <p:embed/>
                </p:oleObj>
              </mc:Choice>
              <mc:Fallback>
                <p:oleObj name="Equation" r:id="rId4" imgW="3441600" imgH="736560" progId="Equation.3">
                  <p:embed/>
                  <p:pic>
                    <p:nvPicPr>
                      <p:cNvPr id="5120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950" y="4591050"/>
                        <a:ext cx="7521575" cy="160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07" name="Picture 7"/>
          <p:cNvPicPr>
            <a:picLocks noChangeAspect="1" noChangeArrowheads="1"/>
          </p:cNvPicPr>
          <p:nvPr/>
        </p:nvPicPr>
        <p:blipFill>
          <a:blip r:embed="rId6" cstate="print"/>
          <a:srcRect/>
          <a:stretch>
            <a:fillRect/>
          </a:stretch>
        </p:blipFill>
        <p:spPr bwMode="auto">
          <a:xfrm>
            <a:off x="671513" y="2119313"/>
            <a:ext cx="5105400" cy="1162050"/>
          </a:xfrm>
          <a:prstGeom prst="rect">
            <a:avLst/>
          </a:prstGeom>
          <a:noFill/>
          <a:ln w="9525">
            <a:noFill/>
            <a:prstDash val="dash"/>
            <a:miter lim="800000"/>
            <a:headEnd/>
            <a:tailEnd/>
          </a:ln>
        </p:spPr>
      </p:pic>
      <p:sp>
        <p:nvSpPr>
          <p:cNvPr id="51208" name="Text Box 8"/>
          <p:cNvSpPr txBox="1">
            <a:spLocks noChangeArrowheads="1"/>
          </p:cNvSpPr>
          <p:nvPr/>
        </p:nvSpPr>
        <p:spPr bwMode="auto">
          <a:xfrm>
            <a:off x="6188075" y="2427288"/>
            <a:ext cx="1143000" cy="457200"/>
          </a:xfrm>
          <a:prstGeom prst="rect">
            <a:avLst/>
          </a:prstGeom>
          <a:noFill/>
          <a:ln w="9525">
            <a:noFill/>
            <a:prstDash val="dash"/>
            <a:miter lim="800000"/>
            <a:headEnd/>
            <a:tailEnd/>
          </a:ln>
        </p:spPr>
        <p:txBody>
          <a:bodyPr>
            <a:spAutoFit/>
          </a:bodyPr>
          <a:lstStyle/>
          <a:p>
            <a:pPr algn="ctr" eaLnBrk="1" hangingPunct="1">
              <a:spcBef>
                <a:spcPct val="50000"/>
              </a:spcBef>
            </a:pPr>
            <a:r>
              <a:rPr lang="en-US" i="1">
                <a:latin typeface="Arial" charset="0"/>
              </a:rPr>
              <a:t>DP</a:t>
            </a:r>
            <a:r>
              <a:rPr lang="en-US">
                <a:latin typeface="Arial" charset="0"/>
              </a:rPr>
              <a:t> = 6</a:t>
            </a:r>
          </a:p>
        </p:txBody>
      </p:sp>
      <p:sp>
        <p:nvSpPr>
          <p:cNvPr id="51209" name="Text Box 9"/>
          <p:cNvSpPr txBox="1">
            <a:spLocks noChangeArrowheads="1"/>
          </p:cNvSpPr>
          <p:nvPr/>
        </p:nvSpPr>
        <p:spPr bwMode="auto">
          <a:xfrm>
            <a:off x="4637088" y="6226175"/>
            <a:ext cx="2535237" cy="366713"/>
          </a:xfrm>
          <a:prstGeom prst="rect">
            <a:avLst/>
          </a:prstGeom>
          <a:noFill/>
          <a:ln w="9525">
            <a:noFill/>
            <a:prstDash val="dash"/>
            <a:miter lim="800000"/>
            <a:headEnd/>
            <a:tailEnd/>
          </a:ln>
        </p:spPr>
        <p:txBody>
          <a:bodyPr>
            <a:spAutoFit/>
          </a:bodyPr>
          <a:lstStyle/>
          <a:p>
            <a:pPr algn="ctr" eaLnBrk="1" hangingPunct="1">
              <a:spcBef>
                <a:spcPct val="50000"/>
              </a:spcBef>
            </a:pPr>
            <a:r>
              <a:rPr lang="en-US" sz="1800">
                <a:latin typeface="Arial" charset="0"/>
              </a:rPr>
              <a:t>mol. wt of repeat unit </a:t>
            </a:r>
            <a:r>
              <a:rPr lang="en-US" sz="1800" i="1">
                <a:latin typeface="Arial" charset="0"/>
              </a:rPr>
              <a:t>i</a:t>
            </a:r>
          </a:p>
        </p:txBody>
      </p:sp>
      <p:sp>
        <p:nvSpPr>
          <p:cNvPr id="51210" name="Freeform 10"/>
          <p:cNvSpPr>
            <a:spLocks/>
          </p:cNvSpPr>
          <p:nvPr/>
        </p:nvSpPr>
        <p:spPr bwMode="auto">
          <a:xfrm>
            <a:off x="4321175" y="6072188"/>
            <a:ext cx="381000" cy="381000"/>
          </a:xfrm>
          <a:custGeom>
            <a:avLst/>
            <a:gdLst>
              <a:gd name="T0" fmla="*/ 0 w 240"/>
              <a:gd name="T1" fmla="*/ 0 h 240"/>
              <a:gd name="T2" fmla="*/ 2147483647 w 240"/>
              <a:gd name="T3" fmla="*/ 2147483647 h 240"/>
              <a:gd name="T4" fmla="*/ 2147483647 w 240"/>
              <a:gd name="T5" fmla="*/ 2147483647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0"/>
                </a:moveTo>
                <a:cubicBezTo>
                  <a:pt x="4" y="76"/>
                  <a:pt x="8" y="152"/>
                  <a:pt x="48" y="192"/>
                </a:cubicBezTo>
                <a:cubicBezTo>
                  <a:pt x="88" y="232"/>
                  <a:pt x="208" y="232"/>
                  <a:pt x="240" y="240"/>
                </a:cubicBezTo>
              </a:path>
            </a:pathLst>
          </a:custGeom>
          <a:noFill/>
          <a:ln w="9525">
            <a:solidFill>
              <a:schemeClr val="tx1"/>
            </a:solidFill>
            <a:round/>
            <a:headEnd/>
            <a:tailEnd/>
          </a:ln>
        </p:spPr>
        <p:txBody>
          <a:bodyPr/>
          <a:lstStyle/>
          <a:p>
            <a:endParaRPr lang="en-US"/>
          </a:p>
        </p:txBody>
      </p:sp>
      <p:sp>
        <p:nvSpPr>
          <p:cNvPr id="51211" name="Freeform 11"/>
          <p:cNvSpPr>
            <a:spLocks/>
          </p:cNvSpPr>
          <p:nvPr/>
        </p:nvSpPr>
        <p:spPr bwMode="auto">
          <a:xfrm flipH="1">
            <a:off x="3635375" y="6072188"/>
            <a:ext cx="381000" cy="381000"/>
          </a:xfrm>
          <a:custGeom>
            <a:avLst/>
            <a:gdLst>
              <a:gd name="T0" fmla="*/ 0 w 240"/>
              <a:gd name="T1" fmla="*/ 0 h 240"/>
              <a:gd name="T2" fmla="*/ 2147483647 w 240"/>
              <a:gd name="T3" fmla="*/ 2147483647 h 240"/>
              <a:gd name="T4" fmla="*/ 2147483647 w 240"/>
              <a:gd name="T5" fmla="*/ 2147483647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0"/>
                </a:moveTo>
                <a:cubicBezTo>
                  <a:pt x="4" y="76"/>
                  <a:pt x="8" y="152"/>
                  <a:pt x="48" y="192"/>
                </a:cubicBezTo>
                <a:cubicBezTo>
                  <a:pt x="88" y="232"/>
                  <a:pt x="208" y="232"/>
                  <a:pt x="240" y="240"/>
                </a:cubicBezTo>
              </a:path>
            </a:pathLst>
          </a:custGeom>
          <a:noFill/>
          <a:ln w="9525">
            <a:solidFill>
              <a:schemeClr val="tx1"/>
            </a:solidFill>
            <a:round/>
            <a:headEnd/>
            <a:tailEnd/>
          </a:ln>
        </p:spPr>
        <p:txBody>
          <a:bodyPr/>
          <a:lstStyle/>
          <a:p>
            <a:endParaRPr lang="en-US"/>
          </a:p>
        </p:txBody>
      </p:sp>
      <p:sp>
        <p:nvSpPr>
          <p:cNvPr id="51212" name="Text Box 12"/>
          <p:cNvSpPr txBox="1">
            <a:spLocks noChangeArrowheads="1"/>
          </p:cNvSpPr>
          <p:nvPr/>
        </p:nvSpPr>
        <p:spPr bwMode="auto">
          <a:xfrm>
            <a:off x="1958975" y="6226175"/>
            <a:ext cx="1828800" cy="366713"/>
          </a:xfrm>
          <a:prstGeom prst="rect">
            <a:avLst/>
          </a:prstGeom>
          <a:noFill/>
          <a:ln w="9525">
            <a:noFill/>
            <a:prstDash val="dash"/>
            <a:miter lim="800000"/>
            <a:headEnd/>
            <a:tailEnd/>
          </a:ln>
        </p:spPr>
        <p:txBody>
          <a:bodyPr>
            <a:spAutoFit/>
          </a:bodyPr>
          <a:lstStyle/>
          <a:p>
            <a:pPr algn="ctr" eaLnBrk="1" hangingPunct="1">
              <a:spcBef>
                <a:spcPct val="50000"/>
              </a:spcBef>
            </a:pPr>
            <a:r>
              <a:rPr lang="en-US" sz="1800">
                <a:latin typeface="Arial" charset="0"/>
              </a:rPr>
              <a:t>Chain fraction</a:t>
            </a:r>
          </a:p>
        </p:txBody>
      </p:sp>
      <p:graphicFrame>
        <p:nvGraphicFramePr>
          <p:cNvPr id="51203" name="Object 1024"/>
          <p:cNvGraphicFramePr>
            <a:graphicFrameLocks noGrp="1" noChangeAspect="1"/>
          </p:cNvGraphicFramePr>
          <p:nvPr>
            <p:ph sz="half" idx="2"/>
          </p:nvPr>
        </p:nvGraphicFramePr>
        <p:xfrm>
          <a:off x="3287713" y="3462338"/>
          <a:ext cx="1511300" cy="944562"/>
        </p:xfrm>
        <a:graphic>
          <a:graphicData uri="http://schemas.openxmlformats.org/presentationml/2006/ole">
            <mc:AlternateContent xmlns:mc="http://schemas.openxmlformats.org/markup-compatibility/2006">
              <mc:Choice xmlns:v="urn:schemas-microsoft-com:vml" Requires="v">
                <p:oleObj name="Equation" r:id="rId7" imgW="711000" imgH="444240" progId="Equation.3">
                  <p:embed/>
                </p:oleObj>
              </mc:Choice>
              <mc:Fallback>
                <p:oleObj name="Equation" r:id="rId7" imgW="711000" imgH="444240" progId="Equation.3">
                  <p:embed/>
                  <p:pic>
                    <p:nvPicPr>
                      <p:cNvPr id="51203" name="Object 10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7713" y="3462338"/>
                        <a:ext cx="1511300"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228600"/>
            <a:ext cx="6172200" cy="935352"/>
          </a:xfrm>
          <a:prstGeom prst="rect">
            <a:avLst/>
          </a:prstGeom>
        </p:spPr>
        <p:txBody>
          <a:bodyPr vert="horz" wrap="square" lIns="0" tIns="255746" rIns="0" bIns="0" numCol="1" rtlCol="0" anchor="ctr" anchorCtr="0" compatLnSpc="1">
            <a:prstTxWarp prst="textNoShape">
              <a:avLst/>
            </a:prstTxWarp>
            <a:spAutoFit/>
          </a:bodyPr>
          <a:lstStyle/>
          <a:p>
            <a:pPr marL="9525">
              <a:spcBef>
                <a:spcPts val="79"/>
              </a:spcBef>
            </a:pPr>
            <a:r>
              <a:rPr spc="-38" dirty="0"/>
              <a:t>Polydispersity</a:t>
            </a:r>
            <a:r>
              <a:rPr spc="-127" dirty="0"/>
              <a:t> </a:t>
            </a:r>
            <a:r>
              <a:rPr spc="-8" dirty="0"/>
              <a:t>Index</a:t>
            </a:r>
          </a:p>
        </p:txBody>
      </p:sp>
      <p:sp>
        <p:nvSpPr>
          <p:cNvPr id="3" name="object 3"/>
          <p:cNvSpPr txBox="1">
            <a:spLocks noGrp="1"/>
          </p:cNvSpPr>
          <p:nvPr>
            <p:ph type="body" idx="1"/>
          </p:nvPr>
        </p:nvSpPr>
        <p:spPr>
          <a:xfrm>
            <a:off x="457200" y="1966904"/>
            <a:ext cx="8229600" cy="4525963"/>
          </a:xfrm>
          <a:prstGeom prst="rect">
            <a:avLst/>
          </a:prstGeom>
        </p:spPr>
        <p:txBody>
          <a:bodyPr vert="horz" wrap="square" lIns="0" tIns="9525" rIns="0" bIns="0" numCol="1" rtlCol="0" anchor="t" anchorCtr="0" compatLnSpc="1">
            <a:prstTxWarp prst="textNoShape">
              <a:avLst/>
            </a:prstTxWarp>
            <a:spAutoFit/>
          </a:bodyPr>
          <a:lstStyle/>
          <a:p>
            <a:pPr marL="70009" marR="750570" indent="-60960" algn="just">
              <a:lnSpc>
                <a:spcPct val="120000"/>
              </a:lnSpc>
              <a:spcBef>
                <a:spcPts val="75"/>
              </a:spcBef>
              <a:buFont typeface="Arial"/>
              <a:buChar char="•"/>
              <a:tabLst>
                <a:tab pos="70009" algn="l"/>
                <a:tab pos="179546" algn="l"/>
              </a:tabLst>
            </a:pPr>
            <a:r>
              <a:rPr dirty="0"/>
              <a:t>	It</a:t>
            </a:r>
            <a:r>
              <a:rPr spc="-53" dirty="0"/>
              <a:t> </a:t>
            </a:r>
            <a:r>
              <a:rPr dirty="0"/>
              <a:t>is</a:t>
            </a:r>
            <a:r>
              <a:rPr spc="-49" dirty="0"/>
              <a:t> </a:t>
            </a:r>
            <a:r>
              <a:rPr dirty="0"/>
              <a:t>the</a:t>
            </a:r>
            <a:r>
              <a:rPr spc="-49" dirty="0"/>
              <a:t> </a:t>
            </a:r>
            <a:r>
              <a:rPr dirty="0"/>
              <a:t>ratio</a:t>
            </a:r>
            <a:r>
              <a:rPr spc="-49" dirty="0"/>
              <a:t> </a:t>
            </a:r>
            <a:r>
              <a:rPr dirty="0"/>
              <a:t>of</a:t>
            </a:r>
            <a:r>
              <a:rPr spc="-49" dirty="0"/>
              <a:t> </a:t>
            </a:r>
            <a:r>
              <a:rPr dirty="0"/>
              <a:t>weight</a:t>
            </a:r>
            <a:r>
              <a:rPr spc="-45" dirty="0"/>
              <a:t> </a:t>
            </a:r>
            <a:r>
              <a:rPr spc="-8" dirty="0"/>
              <a:t>average</a:t>
            </a:r>
            <a:r>
              <a:rPr spc="-68" dirty="0"/>
              <a:t> </a:t>
            </a:r>
            <a:r>
              <a:rPr spc="-30" dirty="0"/>
              <a:t>M.W</a:t>
            </a:r>
            <a:r>
              <a:rPr spc="-38" dirty="0"/>
              <a:t> </a:t>
            </a:r>
            <a:r>
              <a:rPr dirty="0"/>
              <a:t>and</a:t>
            </a:r>
            <a:r>
              <a:rPr spc="-45" dirty="0"/>
              <a:t> </a:t>
            </a:r>
            <a:r>
              <a:rPr dirty="0"/>
              <a:t>number</a:t>
            </a:r>
            <a:r>
              <a:rPr spc="-34" dirty="0"/>
              <a:t> </a:t>
            </a:r>
            <a:r>
              <a:rPr spc="-8" dirty="0"/>
              <a:t>average</a:t>
            </a:r>
            <a:r>
              <a:rPr spc="-60" dirty="0"/>
              <a:t> </a:t>
            </a:r>
            <a:r>
              <a:rPr spc="-38" dirty="0"/>
              <a:t>M.W. </a:t>
            </a:r>
            <a:r>
              <a:rPr dirty="0"/>
              <a:t>ie</a:t>
            </a:r>
            <a:r>
              <a:rPr spc="-4" dirty="0"/>
              <a:t> </a:t>
            </a:r>
            <a:r>
              <a:rPr spc="-15" dirty="0"/>
              <a:t>Mw/Mn</a:t>
            </a:r>
          </a:p>
          <a:p>
            <a:pPr marL="180022" marR="3810" indent="-170497" algn="just">
              <a:lnSpc>
                <a:spcPct val="90000"/>
              </a:lnSpc>
              <a:spcBef>
                <a:spcPts val="750"/>
              </a:spcBef>
              <a:buFont typeface="Arial"/>
              <a:buChar char="•"/>
              <a:tabLst>
                <a:tab pos="180975" algn="l"/>
              </a:tabLst>
            </a:pPr>
            <a:r>
              <a:rPr dirty="0"/>
              <a:t>If</a:t>
            </a:r>
            <a:r>
              <a:rPr spc="311" dirty="0"/>
              <a:t>  </a:t>
            </a:r>
            <a:r>
              <a:rPr dirty="0"/>
              <a:t>value</a:t>
            </a:r>
            <a:r>
              <a:rPr spc="307" dirty="0"/>
              <a:t>  </a:t>
            </a:r>
            <a:r>
              <a:rPr dirty="0"/>
              <a:t>of</a:t>
            </a:r>
            <a:r>
              <a:rPr spc="311" dirty="0"/>
              <a:t>  </a:t>
            </a:r>
            <a:r>
              <a:rPr dirty="0"/>
              <a:t>polydispersity</a:t>
            </a:r>
            <a:r>
              <a:rPr spc="311" dirty="0"/>
              <a:t>  </a:t>
            </a:r>
            <a:r>
              <a:rPr dirty="0"/>
              <a:t>index</a:t>
            </a:r>
            <a:r>
              <a:rPr spc="315" dirty="0"/>
              <a:t>  </a:t>
            </a:r>
            <a:r>
              <a:rPr dirty="0"/>
              <a:t>is</a:t>
            </a:r>
            <a:r>
              <a:rPr spc="319" dirty="0"/>
              <a:t>  </a:t>
            </a:r>
            <a:r>
              <a:rPr dirty="0"/>
              <a:t>1,</a:t>
            </a:r>
            <a:r>
              <a:rPr lang="en-US" dirty="0"/>
              <a:t> </a:t>
            </a:r>
            <a:r>
              <a:rPr dirty="0"/>
              <a:t>polymer</a:t>
            </a:r>
            <a:r>
              <a:rPr spc="315" dirty="0"/>
              <a:t>  </a:t>
            </a:r>
            <a:r>
              <a:rPr dirty="0"/>
              <a:t>is</a:t>
            </a:r>
            <a:r>
              <a:rPr spc="311" dirty="0"/>
              <a:t>  </a:t>
            </a:r>
            <a:r>
              <a:rPr dirty="0"/>
              <a:t>identified</a:t>
            </a:r>
            <a:r>
              <a:rPr spc="311" dirty="0"/>
              <a:t>  </a:t>
            </a:r>
            <a:r>
              <a:rPr spc="-19" dirty="0"/>
              <a:t>as 	</a:t>
            </a:r>
            <a:r>
              <a:rPr dirty="0"/>
              <a:t>monodispersed,</a:t>
            </a:r>
            <a:r>
              <a:rPr lang="en-US" dirty="0"/>
              <a:t> </a:t>
            </a:r>
            <a:r>
              <a:rPr dirty="0"/>
              <a:t>where</a:t>
            </a:r>
            <a:r>
              <a:rPr spc="71" dirty="0"/>
              <a:t>  </a:t>
            </a:r>
            <a:r>
              <a:rPr dirty="0"/>
              <a:t>consisting</a:t>
            </a:r>
            <a:r>
              <a:rPr spc="75" dirty="0"/>
              <a:t>  </a:t>
            </a:r>
            <a:r>
              <a:rPr dirty="0"/>
              <a:t>molecules</a:t>
            </a:r>
            <a:r>
              <a:rPr spc="79" dirty="0"/>
              <a:t>  </a:t>
            </a:r>
            <a:r>
              <a:rPr dirty="0"/>
              <a:t>have</a:t>
            </a:r>
            <a:r>
              <a:rPr spc="71" dirty="0"/>
              <a:t>  </a:t>
            </a:r>
            <a:r>
              <a:rPr dirty="0"/>
              <a:t>identical</a:t>
            </a:r>
            <a:r>
              <a:rPr spc="75" dirty="0"/>
              <a:t>  </a:t>
            </a:r>
            <a:r>
              <a:rPr spc="-8" dirty="0"/>
              <a:t>mass.</a:t>
            </a:r>
            <a:r>
              <a:rPr lang="en-US" spc="-8" dirty="0"/>
              <a:t> </a:t>
            </a:r>
            <a:r>
              <a:rPr spc="-8" dirty="0"/>
              <a:t>If 	</a:t>
            </a:r>
            <a:r>
              <a:rPr dirty="0"/>
              <a:t>value</a:t>
            </a:r>
            <a:r>
              <a:rPr spc="30" dirty="0"/>
              <a:t>  </a:t>
            </a:r>
            <a:r>
              <a:rPr dirty="0"/>
              <a:t>is</a:t>
            </a:r>
            <a:r>
              <a:rPr spc="41" dirty="0"/>
              <a:t>  </a:t>
            </a:r>
            <a:r>
              <a:rPr dirty="0"/>
              <a:t>2,</a:t>
            </a:r>
            <a:r>
              <a:rPr lang="en-US" dirty="0"/>
              <a:t> </a:t>
            </a:r>
            <a:r>
              <a:rPr dirty="0"/>
              <a:t>polymer</a:t>
            </a:r>
            <a:r>
              <a:rPr spc="34" dirty="0"/>
              <a:t>  </a:t>
            </a:r>
            <a:r>
              <a:rPr dirty="0"/>
              <a:t>is</a:t>
            </a:r>
            <a:r>
              <a:rPr spc="38" dirty="0"/>
              <a:t>  </a:t>
            </a:r>
            <a:r>
              <a:rPr dirty="0"/>
              <a:t>identified</a:t>
            </a:r>
            <a:r>
              <a:rPr spc="45" dirty="0"/>
              <a:t>  </a:t>
            </a:r>
            <a:r>
              <a:rPr dirty="0"/>
              <a:t>as</a:t>
            </a:r>
            <a:r>
              <a:rPr spc="38" dirty="0"/>
              <a:t>  </a:t>
            </a:r>
            <a:r>
              <a:rPr dirty="0" err="1"/>
              <a:t>polydispersed</a:t>
            </a:r>
            <a:r>
              <a:rPr dirty="0"/>
              <a:t>,</a:t>
            </a:r>
            <a:r>
              <a:rPr lang="en-US" dirty="0"/>
              <a:t> </a:t>
            </a:r>
            <a:r>
              <a:rPr dirty="0"/>
              <a:t>where</a:t>
            </a:r>
            <a:r>
              <a:rPr spc="38" dirty="0"/>
              <a:t>  </a:t>
            </a:r>
            <a:r>
              <a:rPr spc="-8" dirty="0"/>
              <a:t>consisting 	</a:t>
            </a:r>
            <a:r>
              <a:rPr dirty="0"/>
              <a:t>molecules</a:t>
            </a:r>
            <a:r>
              <a:rPr spc="-60" dirty="0"/>
              <a:t> </a:t>
            </a:r>
            <a:r>
              <a:rPr dirty="0"/>
              <a:t>have</a:t>
            </a:r>
            <a:r>
              <a:rPr spc="-71" dirty="0"/>
              <a:t> </a:t>
            </a:r>
            <a:r>
              <a:rPr spc="-8" dirty="0"/>
              <a:t>different</a:t>
            </a:r>
            <a:r>
              <a:rPr spc="-60" dirty="0"/>
              <a:t> </a:t>
            </a:r>
            <a:r>
              <a:rPr spc="-8" dirty="0"/>
              <a:t>mass.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EF7976-A277-434F-1EAF-46651BDA03D6}"/>
              </a:ext>
            </a:extLst>
          </p:cNvPr>
          <p:cNvSpPr txBox="1"/>
          <p:nvPr/>
        </p:nvSpPr>
        <p:spPr>
          <a:xfrm>
            <a:off x="342900" y="404589"/>
            <a:ext cx="8458200" cy="1200329"/>
          </a:xfrm>
          <a:prstGeom prst="rect">
            <a:avLst/>
          </a:prstGeom>
          <a:noFill/>
        </p:spPr>
        <p:txBody>
          <a:bodyPr wrap="square">
            <a:spAutoFit/>
          </a:bodyPr>
          <a:lstStyle/>
          <a:p>
            <a:pPr algn="just"/>
            <a:r>
              <a:rPr lang="en-US" dirty="0"/>
              <a:t>Q. Assume that the molecular weight distributions shown in Table below are for poly(vinyl chloride). For this material, compute (a) the number-average molecular weight, (b) the degree of polymerization, and (c) the weight-average molecular weight.</a:t>
            </a:r>
            <a:endParaRPr lang="en-IN" dirty="0"/>
          </a:p>
        </p:txBody>
      </p:sp>
      <p:pic>
        <p:nvPicPr>
          <p:cNvPr id="7" name="Picture 6">
            <a:extLst>
              <a:ext uri="{FF2B5EF4-FFF2-40B4-BE49-F238E27FC236}">
                <a16:creationId xmlns:a16="http://schemas.microsoft.com/office/drawing/2014/main" id="{1EC06AB0-0D5D-5C37-15FA-E1FF45735914}"/>
              </a:ext>
            </a:extLst>
          </p:cNvPr>
          <p:cNvPicPr>
            <a:picLocks noChangeAspect="1"/>
          </p:cNvPicPr>
          <p:nvPr/>
        </p:nvPicPr>
        <p:blipFill>
          <a:blip r:embed="rId2"/>
          <a:stretch>
            <a:fillRect/>
          </a:stretch>
        </p:blipFill>
        <p:spPr>
          <a:xfrm>
            <a:off x="1447800" y="1524000"/>
            <a:ext cx="6699406" cy="2981236"/>
          </a:xfrm>
          <a:prstGeom prst="rect">
            <a:avLst/>
          </a:prstGeom>
        </p:spPr>
      </p:pic>
      <p:sp>
        <p:nvSpPr>
          <p:cNvPr id="9" name="TextBox 8">
            <a:extLst>
              <a:ext uri="{FF2B5EF4-FFF2-40B4-BE49-F238E27FC236}">
                <a16:creationId xmlns:a16="http://schemas.microsoft.com/office/drawing/2014/main" id="{9ED7663F-5FC7-DADB-E086-91624285ED11}"/>
              </a:ext>
            </a:extLst>
          </p:cNvPr>
          <p:cNvSpPr txBox="1"/>
          <p:nvPr/>
        </p:nvSpPr>
        <p:spPr>
          <a:xfrm>
            <a:off x="205562" y="1626183"/>
            <a:ext cx="533400" cy="369332"/>
          </a:xfrm>
          <a:prstGeom prst="rect">
            <a:avLst/>
          </a:prstGeom>
          <a:noFill/>
        </p:spPr>
        <p:txBody>
          <a:bodyPr wrap="square">
            <a:spAutoFit/>
          </a:bodyPr>
          <a:lstStyle/>
          <a:p>
            <a:r>
              <a:rPr lang="en-IN" dirty="0"/>
              <a:t>(a) </a:t>
            </a:r>
          </a:p>
        </p:txBody>
      </p:sp>
      <p:sp>
        <p:nvSpPr>
          <p:cNvPr id="10" name="TextBox 9">
            <a:extLst>
              <a:ext uri="{FF2B5EF4-FFF2-40B4-BE49-F238E27FC236}">
                <a16:creationId xmlns:a16="http://schemas.microsoft.com/office/drawing/2014/main" id="{DECD994F-E6AF-D4B1-B263-9DC575DA7F11}"/>
              </a:ext>
            </a:extLst>
          </p:cNvPr>
          <p:cNvSpPr txBox="1"/>
          <p:nvPr/>
        </p:nvSpPr>
        <p:spPr>
          <a:xfrm>
            <a:off x="176323" y="4648200"/>
            <a:ext cx="533400" cy="369332"/>
          </a:xfrm>
          <a:prstGeom prst="rect">
            <a:avLst/>
          </a:prstGeom>
          <a:noFill/>
        </p:spPr>
        <p:txBody>
          <a:bodyPr wrap="square">
            <a:spAutoFit/>
          </a:bodyPr>
          <a:lstStyle/>
          <a:p>
            <a:r>
              <a:rPr lang="en-IN" dirty="0"/>
              <a:t>(b) </a:t>
            </a:r>
          </a:p>
        </p:txBody>
      </p:sp>
      <p:sp>
        <p:nvSpPr>
          <p:cNvPr id="12" name="TextBox 11">
            <a:extLst>
              <a:ext uri="{FF2B5EF4-FFF2-40B4-BE49-F238E27FC236}">
                <a16:creationId xmlns:a16="http://schemas.microsoft.com/office/drawing/2014/main" id="{F0FB165F-6A95-1F95-D9D0-7072E52F076B}"/>
              </a:ext>
            </a:extLst>
          </p:cNvPr>
          <p:cNvSpPr txBox="1"/>
          <p:nvPr/>
        </p:nvSpPr>
        <p:spPr>
          <a:xfrm>
            <a:off x="762000" y="4495800"/>
            <a:ext cx="7938977" cy="1754326"/>
          </a:xfrm>
          <a:prstGeom prst="rect">
            <a:avLst/>
          </a:prstGeom>
          <a:noFill/>
        </p:spPr>
        <p:txBody>
          <a:bodyPr wrap="square">
            <a:spAutoFit/>
          </a:bodyPr>
          <a:lstStyle/>
          <a:p>
            <a:pPr algn="just"/>
            <a:r>
              <a:rPr lang="en-US" dirty="0"/>
              <a:t>To determine the degree of polymerization, it is first necessary to compute</a:t>
            </a:r>
          </a:p>
          <a:p>
            <a:pPr algn="just"/>
            <a:r>
              <a:rPr lang="en-US" dirty="0"/>
              <a:t>the repeat unit molecular weight. For PVC, each repeat unit consists of two carbon atoms, three hydrogen atoms, and a single chlorine atom. Furthermore, the atomic weights of C, H, and Cl are, respectively, 12.01, 1.01, and 35.45 g/mol. Thus, for PVC,</a:t>
            </a:r>
          </a:p>
          <a:p>
            <a:pPr algn="just"/>
            <a:r>
              <a:rPr lang="en-US" dirty="0"/>
              <a:t>m = 2(12.01 g/mol) + 3(1.01 g/mol) + 35.45 g/mol = 62.50 g/mol</a:t>
            </a:r>
          </a:p>
        </p:txBody>
      </p:sp>
      <p:pic>
        <p:nvPicPr>
          <p:cNvPr id="14" name="Picture 13">
            <a:extLst>
              <a:ext uri="{FF2B5EF4-FFF2-40B4-BE49-F238E27FC236}">
                <a16:creationId xmlns:a16="http://schemas.microsoft.com/office/drawing/2014/main" id="{2FAC3861-2E33-374E-67D0-2256B6F40904}"/>
              </a:ext>
            </a:extLst>
          </p:cNvPr>
          <p:cNvPicPr>
            <a:picLocks noChangeAspect="1"/>
          </p:cNvPicPr>
          <p:nvPr/>
        </p:nvPicPr>
        <p:blipFill>
          <a:blip r:embed="rId3"/>
          <a:stretch>
            <a:fillRect/>
          </a:stretch>
        </p:blipFill>
        <p:spPr>
          <a:xfrm>
            <a:off x="2881932" y="6250126"/>
            <a:ext cx="3154369" cy="607874"/>
          </a:xfrm>
          <a:prstGeom prst="rect">
            <a:avLst/>
          </a:prstGeom>
        </p:spPr>
      </p:pic>
    </p:spTree>
    <p:extLst>
      <p:ext uri="{BB962C8B-B14F-4D97-AF65-F5344CB8AC3E}">
        <p14:creationId xmlns:p14="http://schemas.microsoft.com/office/powerpoint/2010/main" val="3550619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0A6D-843D-29D6-B601-BDAEB9124AF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002D918-D561-B605-5453-2077AF6BE81A}"/>
              </a:ext>
            </a:extLst>
          </p:cNvPr>
          <p:cNvPicPr>
            <a:picLocks noGrp="1" noChangeAspect="1"/>
          </p:cNvPicPr>
          <p:nvPr>
            <p:ph idx="1"/>
          </p:nvPr>
        </p:nvPicPr>
        <p:blipFill>
          <a:blip r:embed="rId2"/>
          <a:stretch>
            <a:fillRect/>
          </a:stretch>
        </p:blipFill>
        <p:spPr>
          <a:xfrm>
            <a:off x="838200" y="1600200"/>
            <a:ext cx="7724040" cy="3422284"/>
          </a:xfrm>
        </p:spPr>
      </p:pic>
      <p:sp>
        <p:nvSpPr>
          <p:cNvPr id="6" name="TextBox 5">
            <a:extLst>
              <a:ext uri="{FF2B5EF4-FFF2-40B4-BE49-F238E27FC236}">
                <a16:creationId xmlns:a16="http://schemas.microsoft.com/office/drawing/2014/main" id="{909BEAA5-8BE4-A8A0-8C74-AE18E7582175}"/>
              </a:ext>
            </a:extLst>
          </p:cNvPr>
          <p:cNvSpPr txBox="1"/>
          <p:nvPr/>
        </p:nvSpPr>
        <p:spPr>
          <a:xfrm>
            <a:off x="190500" y="1600200"/>
            <a:ext cx="533400" cy="369332"/>
          </a:xfrm>
          <a:prstGeom prst="rect">
            <a:avLst/>
          </a:prstGeom>
          <a:noFill/>
        </p:spPr>
        <p:txBody>
          <a:bodyPr wrap="square">
            <a:spAutoFit/>
          </a:bodyPr>
          <a:lstStyle/>
          <a:p>
            <a:r>
              <a:rPr lang="en-IN" dirty="0"/>
              <a:t>(c) </a:t>
            </a:r>
          </a:p>
        </p:txBody>
      </p:sp>
    </p:spTree>
    <p:extLst>
      <p:ext uri="{BB962C8B-B14F-4D97-AF65-F5344CB8AC3E}">
        <p14:creationId xmlns:p14="http://schemas.microsoft.com/office/powerpoint/2010/main" val="190620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bwMode="auto">
          <a:xfrm>
            <a:off x="7670800" y="6403975"/>
            <a:ext cx="1181100"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a:lstStyle>
          <a:p>
            <a:fld id="{82D418A4-CE33-49E7-B4EE-E298C4CF9313}" type="slidenum">
              <a:rPr lang="en-US" smtClean="0"/>
              <a:pPr/>
              <a:t>19</a:t>
            </a:fld>
            <a:endParaRPr lang="en-US"/>
          </a:p>
        </p:txBody>
      </p:sp>
      <p:pic>
        <p:nvPicPr>
          <p:cNvPr id="55299" name="Picture 10" descr="Fig 14_5"/>
          <p:cNvPicPr>
            <a:picLocks noChangeAspect="1" noChangeArrowheads="1"/>
          </p:cNvPicPr>
          <p:nvPr/>
        </p:nvPicPr>
        <p:blipFill>
          <a:blip r:embed="rId4" cstate="print"/>
          <a:srcRect/>
          <a:stretch>
            <a:fillRect/>
          </a:stretch>
        </p:blipFill>
        <p:spPr bwMode="auto">
          <a:xfrm>
            <a:off x="1809750" y="4951118"/>
            <a:ext cx="5676900" cy="1465262"/>
          </a:xfrm>
          <a:prstGeom prst="rect">
            <a:avLst/>
          </a:prstGeom>
          <a:noFill/>
          <a:ln w="9525">
            <a:noFill/>
            <a:miter lim="800000"/>
            <a:headEnd/>
            <a:tailEnd/>
          </a:ln>
        </p:spPr>
      </p:pic>
      <p:sp>
        <p:nvSpPr>
          <p:cNvPr id="55300" name="Rectangle 2"/>
          <p:cNvSpPr>
            <a:spLocks noGrp="1" noChangeArrowheads="1"/>
          </p:cNvSpPr>
          <p:nvPr>
            <p:ph type="title"/>
          </p:nvPr>
        </p:nvSpPr>
        <p:spPr/>
        <p:txBody>
          <a:bodyPr/>
          <a:lstStyle/>
          <a:p>
            <a:r>
              <a:rPr lang="en-US">
                <a:ea typeface="ＭＳ Ｐゴシック" charset="-128"/>
              </a:rPr>
              <a:t>Polymers – Molecular Shape</a:t>
            </a:r>
          </a:p>
        </p:txBody>
      </p:sp>
      <p:sp>
        <p:nvSpPr>
          <p:cNvPr id="55301" name="Rectangle 3"/>
          <p:cNvSpPr>
            <a:spLocks noGrp="1" noChangeArrowheads="1"/>
          </p:cNvSpPr>
          <p:nvPr>
            <p:ph type="body" idx="1"/>
          </p:nvPr>
        </p:nvSpPr>
        <p:spPr>
          <a:xfrm>
            <a:off x="520995" y="1529805"/>
            <a:ext cx="8229600" cy="3309145"/>
          </a:xfrm>
        </p:spPr>
        <p:txBody>
          <a:bodyPr/>
          <a:lstStyle/>
          <a:p>
            <a:pPr>
              <a:buFontTx/>
              <a:buNone/>
            </a:pPr>
            <a:r>
              <a:rPr lang="en-US" b="0" dirty="0">
                <a:ea typeface="ＭＳ Ｐゴシック" charset="-128"/>
              </a:rPr>
              <a:t>Molecular Shape (or </a:t>
            </a:r>
            <a:r>
              <a:rPr lang="en-US" b="0" dirty="0">
                <a:solidFill>
                  <a:srgbClr val="FF3300"/>
                </a:solidFill>
                <a:ea typeface="ＭＳ Ｐゴシック" charset="-128"/>
              </a:rPr>
              <a:t>Conformation</a:t>
            </a:r>
            <a:r>
              <a:rPr lang="en-US" b="0" dirty="0">
                <a:ea typeface="ＭＳ Ｐゴシック" charset="-128"/>
              </a:rPr>
              <a:t>) – chain bending and twisting are possible by rotation of carbon atoms around their chain bonds</a:t>
            </a:r>
          </a:p>
          <a:p>
            <a:pPr lvl="1"/>
            <a:r>
              <a:rPr lang="en-US" b="0" dirty="0">
                <a:ea typeface="ＭＳ Ｐゴシック" charset="-128"/>
              </a:rPr>
              <a:t>note: not necessary to break chain bonds to alter molecular shape</a:t>
            </a:r>
            <a:r>
              <a:rPr lang="en-US" dirty="0">
                <a:ea typeface="ＭＳ Ｐゴシック" charset="-128"/>
              </a:rPr>
              <a:t> </a:t>
            </a:r>
            <a:endParaRPr lang="en-US" b="0" u="sng" dirty="0">
              <a:ea typeface="ＭＳ Ｐゴシック" charset="-128"/>
            </a:endParaRPr>
          </a:p>
          <a:p>
            <a:pPr>
              <a:buFontTx/>
              <a:buNone/>
            </a:pPr>
            <a:endParaRPr lang="en-US" b="0" u="sng" dirty="0">
              <a:ea typeface="ＭＳ Ｐゴシック" charset="-128"/>
            </a:endParaRPr>
          </a:p>
        </p:txBody>
      </p:sp>
      <p:sp>
        <p:nvSpPr>
          <p:cNvPr id="55302" name="Line 5"/>
          <p:cNvSpPr>
            <a:spLocks noChangeShapeType="1"/>
          </p:cNvSpPr>
          <p:nvPr/>
        </p:nvSpPr>
        <p:spPr bwMode="auto">
          <a:xfrm>
            <a:off x="4764494" y="5791200"/>
            <a:ext cx="304800" cy="0"/>
          </a:xfrm>
          <a:prstGeom prst="line">
            <a:avLst/>
          </a:prstGeom>
          <a:noFill/>
          <a:ln w="19050">
            <a:solidFill>
              <a:schemeClr val="tx1"/>
            </a:solidFill>
            <a:round/>
            <a:headEnd/>
            <a:tailEnd type="triangle" w="med" len="med"/>
          </a:ln>
        </p:spPr>
        <p:txBody>
          <a:bodyPr/>
          <a:lstStyle/>
          <a:p>
            <a:endParaRPr lang="en-CA"/>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 y="1024178"/>
            <a:ext cx="6172200" cy="935352"/>
          </a:xfrm>
          <a:prstGeom prst="rect">
            <a:avLst/>
          </a:prstGeom>
        </p:spPr>
        <p:txBody>
          <a:bodyPr vert="horz" wrap="square" lIns="0" tIns="255746" rIns="0" bIns="0" numCol="1" rtlCol="0" anchor="ctr" anchorCtr="0" compatLnSpc="1">
            <a:prstTxWarp prst="textNoShape">
              <a:avLst/>
            </a:prstTxWarp>
            <a:spAutoFit/>
          </a:bodyPr>
          <a:lstStyle/>
          <a:p>
            <a:pPr marL="9525">
              <a:spcBef>
                <a:spcPts val="79"/>
              </a:spcBef>
            </a:pPr>
            <a:r>
              <a:rPr spc="-68" dirty="0"/>
              <a:t>POLYMERS</a:t>
            </a:r>
          </a:p>
        </p:txBody>
      </p:sp>
      <p:sp>
        <p:nvSpPr>
          <p:cNvPr id="3" name="object 3"/>
          <p:cNvSpPr txBox="1"/>
          <p:nvPr/>
        </p:nvSpPr>
        <p:spPr>
          <a:xfrm>
            <a:off x="687704" y="2202370"/>
            <a:ext cx="7769543" cy="2478948"/>
          </a:xfrm>
          <a:prstGeom prst="rect">
            <a:avLst/>
          </a:prstGeom>
        </p:spPr>
        <p:txBody>
          <a:bodyPr vert="horz" wrap="square" lIns="0" tIns="40958" rIns="0" bIns="0" rtlCol="0">
            <a:spAutoFit/>
          </a:bodyPr>
          <a:lstStyle/>
          <a:p>
            <a:pPr marL="180022" marR="3810" indent="-170497" algn="just">
              <a:lnSpc>
                <a:spcPct val="90000"/>
              </a:lnSpc>
              <a:spcBef>
                <a:spcPts val="323"/>
              </a:spcBef>
              <a:buFont typeface="Arial"/>
              <a:buChar char="•"/>
              <a:tabLst>
                <a:tab pos="180975" algn="l"/>
              </a:tabLst>
            </a:pPr>
            <a:r>
              <a:rPr sz="2100" b="1" dirty="0">
                <a:latin typeface="Carlito"/>
                <a:cs typeface="Carlito"/>
              </a:rPr>
              <a:t>Polymers</a:t>
            </a:r>
            <a:r>
              <a:rPr sz="2100" b="1" spc="75" dirty="0">
                <a:latin typeface="Carlito"/>
                <a:cs typeface="Carlito"/>
              </a:rPr>
              <a:t> </a:t>
            </a:r>
            <a:r>
              <a:rPr sz="2100" b="1" dirty="0">
                <a:latin typeface="Carlito"/>
                <a:cs typeface="Carlito"/>
              </a:rPr>
              <a:t>are</a:t>
            </a:r>
            <a:r>
              <a:rPr sz="2100" b="1" spc="64" dirty="0">
                <a:latin typeface="Carlito"/>
                <a:cs typeface="Carlito"/>
              </a:rPr>
              <a:t> </a:t>
            </a:r>
            <a:r>
              <a:rPr sz="2100" b="1" dirty="0">
                <a:latin typeface="Carlito"/>
                <a:cs typeface="Carlito"/>
              </a:rPr>
              <a:t>macromolecules</a:t>
            </a:r>
            <a:r>
              <a:rPr sz="2100" b="1" spc="83" dirty="0">
                <a:latin typeface="Carlito"/>
                <a:cs typeface="Carlito"/>
              </a:rPr>
              <a:t> </a:t>
            </a:r>
            <a:r>
              <a:rPr sz="2100" b="1" dirty="0">
                <a:latin typeface="Carlito"/>
                <a:cs typeface="Carlito"/>
              </a:rPr>
              <a:t>formed</a:t>
            </a:r>
            <a:r>
              <a:rPr sz="2100" b="1" spc="64" dirty="0">
                <a:latin typeface="Carlito"/>
                <a:cs typeface="Carlito"/>
              </a:rPr>
              <a:t> </a:t>
            </a:r>
            <a:r>
              <a:rPr sz="2100" b="1" dirty="0">
                <a:latin typeface="Carlito"/>
                <a:cs typeface="Carlito"/>
              </a:rPr>
              <a:t>by</a:t>
            </a:r>
            <a:r>
              <a:rPr sz="2100" b="1" spc="60" dirty="0">
                <a:latin typeface="Carlito"/>
                <a:cs typeface="Carlito"/>
              </a:rPr>
              <a:t> </a:t>
            </a:r>
            <a:r>
              <a:rPr sz="2100" b="1" dirty="0">
                <a:latin typeface="Carlito"/>
                <a:cs typeface="Carlito"/>
              </a:rPr>
              <a:t>linking</a:t>
            </a:r>
            <a:r>
              <a:rPr sz="2100" b="1" spc="71" dirty="0">
                <a:latin typeface="Carlito"/>
                <a:cs typeface="Carlito"/>
              </a:rPr>
              <a:t> </a:t>
            </a:r>
            <a:r>
              <a:rPr sz="2100" b="1" dirty="0">
                <a:latin typeface="Carlito"/>
                <a:cs typeface="Carlito"/>
              </a:rPr>
              <a:t>together</a:t>
            </a:r>
            <a:r>
              <a:rPr sz="2100" b="1" spc="79" dirty="0">
                <a:latin typeface="Carlito"/>
                <a:cs typeface="Carlito"/>
              </a:rPr>
              <a:t> </a:t>
            </a:r>
            <a:r>
              <a:rPr sz="2100" b="1" dirty="0">
                <a:latin typeface="Carlito"/>
                <a:cs typeface="Carlito"/>
              </a:rPr>
              <a:t>of</a:t>
            </a:r>
            <a:r>
              <a:rPr sz="2100" b="1" spc="64" dirty="0">
                <a:latin typeface="Carlito"/>
                <a:cs typeface="Carlito"/>
              </a:rPr>
              <a:t> </a:t>
            </a:r>
            <a:r>
              <a:rPr sz="2100" b="1" dirty="0">
                <a:latin typeface="Carlito"/>
                <a:cs typeface="Carlito"/>
              </a:rPr>
              <a:t>a</a:t>
            </a:r>
            <a:r>
              <a:rPr sz="2100" b="1" spc="64" dirty="0">
                <a:latin typeface="Carlito"/>
                <a:cs typeface="Carlito"/>
              </a:rPr>
              <a:t> </a:t>
            </a:r>
            <a:r>
              <a:rPr sz="2100" b="1" spc="-8" dirty="0">
                <a:latin typeface="Carlito"/>
                <a:cs typeface="Carlito"/>
              </a:rPr>
              <a:t>large 	</a:t>
            </a:r>
            <a:r>
              <a:rPr sz="2100" b="1" dirty="0">
                <a:latin typeface="Carlito"/>
                <a:cs typeface="Carlito"/>
              </a:rPr>
              <a:t>number</a:t>
            </a:r>
            <a:r>
              <a:rPr sz="2100" b="1" spc="510" dirty="0">
                <a:latin typeface="Carlito"/>
                <a:cs typeface="Carlito"/>
              </a:rPr>
              <a:t> </a:t>
            </a:r>
            <a:r>
              <a:rPr sz="2100" b="1" dirty="0">
                <a:latin typeface="Carlito"/>
                <a:cs typeface="Carlito"/>
              </a:rPr>
              <a:t>of</a:t>
            </a:r>
            <a:r>
              <a:rPr sz="2100" b="1" spc="506" dirty="0">
                <a:latin typeface="Carlito"/>
                <a:cs typeface="Carlito"/>
              </a:rPr>
              <a:t> </a:t>
            </a:r>
            <a:r>
              <a:rPr sz="2100" b="1" dirty="0">
                <a:latin typeface="Carlito"/>
                <a:cs typeface="Carlito"/>
              </a:rPr>
              <a:t>small</a:t>
            </a:r>
            <a:r>
              <a:rPr sz="2100" b="1" spc="503" dirty="0">
                <a:latin typeface="Carlito"/>
                <a:cs typeface="Carlito"/>
              </a:rPr>
              <a:t> </a:t>
            </a:r>
            <a:r>
              <a:rPr sz="2100" b="1" dirty="0">
                <a:latin typeface="Carlito"/>
                <a:cs typeface="Carlito"/>
              </a:rPr>
              <a:t>molecules</a:t>
            </a:r>
            <a:r>
              <a:rPr sz="2100" b="1" spc="503" dirty="0">
                <a:latin typeface="Carlito"/>
                <a:cs typeface="Carlito"/>
              </a:rPr>
              <a:t> </a:t>
            </a:r>
            <a:r>
              <a:rPr sz="2100" b="1" dirty="0">
                <a:latin typeface="Carlito"/>
                <a:cs typeface="Carlito"/>
              </a:rPr>
              <a:t>called</a:t>
            </a:r>
            <a:r>
              <a:rPr sz="2100" b="1" spc="503" dirty="0">
                <a:latin typeface="Carlito"/>
                <a:cs typeface="Carlito"/>
              </a:rPr>
              <a:t> </a:t>
            </a:r>
            <a:r>
              <a:rPr sz="2100" b="1" dirty="0">
                <a:latin typeface="Carlito"/>
                <a:cs typeface="Carlito"/>
              </a:rPr>
              <a:t>monomers.</a:t>
            </a:r>
            <a:r>
              <a:rPr sz="2100" b="1" spc="521" dirty="0">
                <a:latin typeface="Carlito"/>
                <a:cs typeface="Carlito"/>
              </a:rPr>
              <a:t> </a:t>
            </a:r>
            <a:r>
              <a:rPr sz="2100" b="1" dirty="0">
                <a:latin typeface="Carlito"/>
                <a:cs typeface="Carlito"/>
              </a:rPr>
              <a:t>The</a:t>
            </a:r>
            <a:r>
              <a:rPr sz="2100" b="1" spc="506" dirty="0">
                <a:latin typeface="Carlito"/>
                <a:cs typeface="Carlito"/>
              </a:rPr>
              <a:t> </a:t>
            </a:r>
            <a:r>
              <a:rPr sz="2100" b="1" dirty="0">
                <a:latin typeface="Carlito"/>
                <a:cs typeface="Carlito"/>
              </a:rPr>
              <a:t>polymers</a:t>
            </a:r>
            <a:r>
              <a:rPr sz="2100" b="1" spc="518" dirty="0">
                <a:latin typeface="Carlito"/>
                <a:cs typeface="Carlito"/>
              </a:rPr>
              <a:t> </a:t>
            </a:r>
            <a:r>
              <a:rPr sz="2100" b="1" spc="-19" dirty="0">
                <a:latin typeface="Carlito"/>
                <a:cs typeface="Carlito"/>
              </a:rPr>
              <a:t>are 	</a:t>
            </a:r>
            <a:r>
              <a:rPr sz="2100" b="1" dirty="0">
                <a:latin typeface="Carlito"/>
                <a:cs typeface="Carlito"/>
              </a:rPr>
              <a:t>giant</a:t>
            </a:r>
            <a:r>
              <a:rPr sz="2100" b="1" spc="90" dirty="0">
                <a:latin typeface="Carlito"/>
                <a:cs typeface="Carlito"/>
              </a:rPr>
              <a:t>  </a:t>
            </a:r>
            <a:r>
              <a:rPr sz="2100" b="1" dirty="0">
                <a:latin typeface="Carlito"/>
                <a:cs typeface="Carlito"/>
              </a:rPr>
              <a:t>molecules</a:t>
            </a:r>
            <a:r>
              <a:rPr sz="2100" b="1" spc="98" dirty="0">
                <a:latin typeface="Carlito"/>
                <a:cs typeface="Carlito"/>
              </a:rPr>
              <a:t>  </a:t>
            </a:r>
            <a:r>
              <a:rPr sz="2100" b="1" dirty="0">
                <a:latin typeface="Carlito"/>
                <a:cs typeface="Carlito"/>
              </a:rPr>
              <a:t>with</a:t>
            </a:r>
            <a:r>
              <a:rPr sz="2100" b="1" spc="86" dirty="0">
                <a:latin typeface="Carlito"/>
                <a:cs typeface="Carlito"/>
              </a:rPr>
              <a:t>  </a:t>
            </a:r>
            <a:r>
              <a:rPr sz="2100" b="1" dirty="0">
                <a:latin typeface="Carlito"/>
                <a:cs typeface="Carlito"/>
              </a:rPr>
              <a:t>high</a:t>
            </a:r>
            <a:r>
              <a:rPr sz="2100" b="1" spc="90" dirty="0">
                <a:latin typeface="Carlito"/>
                <a:cs typeface="Carlito"/>
              </a:rPr>
              <a:t>  </a:t>
            </a:r>
            <a:r>
              <a:rPr sz="2100" b="1" dirty="0">
                <a:latin typeface="Carlito"/>
                <a:cs typeface="Carlito"/>
              </a:rPr>
              <a:t>molecular</a:t>
            </a:r>
            <a:r>
              <a:rPr sz="2100" b="1" spc="101" dirty="0">
                <a:latin typeface="Carlito"/>
                <a:cs typeface="Carlito"/>
              </a:rPr>
              <a:t>  </a:t>
            </a:r>
            <a:r>
              <a:rPr sz="2100" b="1" dirty="0">
                <a:latin typeface="Carlito"/>
                <a:cs typeface="Carlito"/>
              </a:rPr>
              <a:t>masses.</a:t>
            </a:r>
            <a:r>
              <a:rPr sz="2100" b="1" spc="90" dirty="0">
                <a:latin typeface="Carlito"/>
                <a:cs typeface="Carlito"/>
              </a:rPr>
              <a:t>  </a:t>
            </a:r>
            <a:r>
              <a:rPr sz="2100" b="1" dirty="0">
                <a:latin typeface="Carlito"/>
                <a:cs typeface="Carlito"/>
              </a:rPr>
              <a:t>For</a:t>
            </a:r>
            <a:r>
              <a:rPr sz="2100" b="1" spc="90" dirty="0">
                <a:latin typeface="Carlito"/>
                <a:cs typeface="Carlito"/>
              </a:rPr>
              <a:t>  </a:t>
            </a:r>
            <a:r>
              <a:rPr sz="2100" b="1" dirty="0">
                <a:latin typeface="Carlito"/>
                <a:cs typeface="Carlito"/>
              </a:rPr>
              <a:t>example,</a:t>
            </a:r>
            <a:r>
              <a:rPr sz="2100" b="1" spc="86" dirty="0">
                <a:latin typeface="Carlito"/>
                <a:cs typeface="Carlito"/>
              </a:rPr>
              <a:t>  </a:t>
            </a:r>
            <a:r>
              <a:rPr sz="2100" b="1" spc="-19" dirty="0">
                <a:latin typeface="Carlito"/>
                <a:cs typeface="Carlito"/>
              </a:rPr>
              <a:t>the 	</a:t>
            </a:r>
            <a:r>
              <a:rPr sz="2100" b="1" dirty="0">
                <a:latin typeface="Carlito"/>
                <a:cs typeface="Carlito"/>
              </a:rPr>
              <a:t>monomer</a:t>
            </a:r>
            <a:r>
              <a:rPr sz="2100" b="1" spc="15" dirty="0">
                <a:latin typeface="Carlito"/>
                <a:cs typeface="Carlito"/>
              </a:rPr>
              <a:t> </a:t>
            </a:r>
            <a:r>
              <a:rPr sz="2100" b="1" dirty="0">
                <a:latin typeface="Carlito"/>
                <a:cs typeface="Carlito"/>
              </a:rPr>
              <a:t>ethylene</a:t>
            </a:r>
            <a:r>
              <a:rPr sz="2100" b="1" spc="11" dirty="0">
                <a:latin typeface="Carlito"/>
                <a:cs typeface="Carlito"/>
              </a:rPr>
              <a:t> </a:t>
            </a:r>
            <a:r>
              <a:rPr sz="2100" b="1" dirty="0">
                <a:latin typeface="Carlito"/>
                <a:cs typeface="Carlito"/>
              </a:rPr>
              <a:t>gets</a:t>
            </a:r>
            <a:r>
              <a:rPr sz="2100" b="1" spc="8" dirty="0">
                <a:latin typeface="Carlito"/>
                <a:cs typeface="Carlito"/>
              </a:rPr>
              <a:t> </a:t>
            </a:r>
            <a:r>
              <a:rPr sz="2100" b="1" dirty="0">
                <a:latin typeface="Carlito"/>
                <a:cs typeface="Carlito"/>
              </a:rPr>
              <a:t>linked</a:t>
            </a:r>
            <a:r>
              <a:rPr sz="2100" b="1" spc="15" dirty="0">
                <a:latin typeface="Carlito"/>
                <a:cs typeface="Carlito"/>
              </a:rPr>
              <a:t> </a:t>
            </a:r>
            <a:r>
              <a:rPr sz="2100" b="1" dirty="0">
                <a:latin typeface="Carlito"/>
                <a:cs typeface="Carlito"/>
              </a:rPr>
              <a:t>with</a:t>
            </a:r>
            <a:r>
              <a:rPr sz="2100" b="1" spc="4" dirty="0">
                <a:latin typeface="Carlito"/>
                <a:cs typeface="Carlito"/>
              </a:rPr>
              <a:t> </a:t>
            </a:r>
            <a:r>
              <a:rPr sz="2100" b="1" dirty="0">
                <a:latin typeface="Carlito"/>
                <a:cs typeface="Carlito"/>
              </a:rPr>
              <a:t>many</a:t>
            </a:r>
            <a:r>
              <a:rPr sz="2100" b="1" spc="-4" dirty="0">
                <a:latin typeface="Carlito"/>
                <a:cs typeface="Carlito"/>
              </a:rPr>
              <a:t> </a:t>
            </a:r>
            <a:r>
              <a:rPr sz="2100" b="1" dirty="0">
                <a:latin typeface="Carlito"/>
                <a:cs typeface="Carlito"/>
              </a:rPr>
              <a:t>other</a:t>
            </a:r>
            <a:r>
              <a:rPr sz="2100" b="1" spc="26" dirty="0">
                <a:latin typeface="Carlito"/>
                <a:cs typeface="Carlito"/>
              </a:rPr>
              <a:t> </a:t>
            </a:r>
            <a:r>
              <a:rPr sz="2100" b="1" dirty="0">
                <a:latin typeface="Carlito"/>
                <a:cs typeface="Carlito"/>
              </a:rPr>
              <a:t>ethylene</a:t>
            </a:r>
            <a:r>
              <a:rPr sz="2100" b="1" spc="8" dirty="0">
                <a:latin typeface="Carlito"/>
                <a:cs typeface="Carlito"/>
              </a:rPr>
              <a:t> </a:t>
            </a:r>
            <a:r>
              <a:rPr sz="2100" b="1" spc="-8" dirty="0">
                <a:latin typeface="Carlito"/>
                <a:cs typeface="Carlito"/>
              </a:rPr>
              <a:t>molecules 	</a:t>
            </a:r>
            <a:r>
              <a:rPr sz="2100" b="1" dirty="0">
                <a:latin typeface="Carlito"/>
                <a:cs typeface="Carlito"/>
              </a:rPr>
              <a:t>to</a:t>
            </a:r>
            <a:r>
              <a:rPr sz="2100" b="1" spc="214" dirty="0">
                <a:latin typeface="Carlito"/>
                <a:cs typeface="Carlito"/>
              </a:rPr>
              <a:t> </a:t>
            </a:r>
            <a:r>
              <a:rPr sz="2100" b="1" dirty="0">
                <a:latin typeface="Carlito"/>
                <a:cs typeface="Carlito"/>
              </a:rPr>
              <a:t>form</a:t>
            </a:r>
            <a:r>
              <a:rPr sz="2100" b="1" spc="225" dirty="0">
                <a:latin typeface="Carlito"/>
                <a:cs typeface="Carlito"/>
              </a:rPr>
              <a:t> </a:t>
            </a:r>
            <a:r>
              <a:rPr sz="2100" b="1" dirty="0">
                <a:latin typeface="Carlito"/>
                <a:cs typeface="Carlito"/>
              </a:rPr>
              <a:t>polyethylene,</a:t>
            </a:r>
            <a:r>
              <a:rPr sz="2100" b="1" spc="217" dirty="0">
                <a:latin typeface="Carlito"/>
                <a:cs typeface="Carlito"/>
              </a:rPr>
              <a:t> </a:t>
            </a:r>
            <a:r>
              <a:rPr sz="2100" b="1" dirty="0">
                <a:latin typeface="Carlito"/>
                <a:cs typeface="Carlito"/>
              </a:rPr>
              <a:t>or</a:t>
            </a:r>
            <a:r>
              <a:rPr sz="2100" b="1" spc="221" dirty="0">
                <a:latin typeface="Carlito"/>
                <a:cs typeface="Carlito"/>
              </a:rPr>
              <a:t> </a:t>
            </a:r>
            <a:r>
              <a:rPr sz="2100" b="1" dirty="0">
                <a:latin typeface="Carlito"/>
                <a:cs typeface="Carlito"/>
              </a:rPr>
              <a:t>large</a:t>
            </a:r>
            <a:r>
              <a:rPr sz="2100" b="1" spc="214" dirty="0">
                <a:latin typeface="Carlito"/>
                <a:cs typeface="Carlito"/>
              </a:rPr>
              <a:t> </a:t>
            </a:r>
            <a:r>
              <a:rPr sz="2100" b="1" dirty="0">
                <a:latin typeface="Carlito"/>
                <a:cs typeface="Carlito"/>
              </a:rPr>
              <a:t>number</a:t>
            </a:r>
            <a:r>
              <a:rPr sz="2100" b="1" spc="236" dirty="0">
                <a:latin typeface="Carlito"/>
                <a:cs typeface="Carlito"/>
              </a:rPr>
              <a:t> </a:t>
            </a:r>
            <a:r>
              <a:rPr sz="2100" b="1" dirty="0">
                <a:latin typeface="Carlito"/>
                <a:cs typeface="Carlito"/>
              </a:rPr>
              <a:t>of</a:t>
            </a:r>
            <a:r>
              <a:rPr sz="2100" b="1" spc="221" dirty="0">
                <a:latin typeface="Carlito"/>
                <a:cs typeface="Carlito"/>
              </a:rPr>
              <a:t> </a:t>
            </a:r>
            <a:r>
              <a:rPr sz="2100" b="1" dirty="0">
                <a:latin typeface="Carlito"/>
                <a:cs typeface="Carlito"/>
              </a:rPr>
              <a:t>vinyl</a:t>
            </a:r>
            <a:r>
              <a:rPr sz="2100" b="1" spc="217" dirty="0">
                <a:latin typeface="Carlito"/>
                <a:cs typeface="Carlito"/>
              </a:rPr>
              <a:t> </a:t>
            </a:r>
            <a:r>
              <a:rPr sz="2100" b="1" dirty="0">
                <a:latin typeface="Carlito"/>
                <a:cs typeface="Carlito"/>
              </a:rPr>
              <a:t>chloride</a:t>
            </a:r>
            <a:r>
              <a:rPr sz="2100" b="1" spc="214" dirty="0">
                <a:latin typeface="Carlito"/>
                <a:cs typeface="Carlito"/>
              </a:rPr>
              <a:t> </a:t>
            </a:r>
            <a:r>
              <a:rPr sz="2100" b="1" spc="-8" dirty="0">
                <a:latin typeface="Carlito"/>
                <a:cs typeface="Carlito"/>
              </a:rPr>
              <a:t>molecules 	</a:t>
            </a:r>
            <a:r>
              <a:rPr sz="2100" b="1" dirty="0">
                <a:latin typeface="Carlito"/>
                <a:cs typeface="Carlito"/>
              </a:rPr>
              <a:t>combines</a:t>
            </a:r>
            <a:r>
              <a:rPr sz="2100" b="1" spc="-79" dirty="0">
                <a:latin typeface="Carlito"/>
                <a:cs typeface="Carlito"/>
              </a:rPr>
              <a:t> </a:t>
            </a:r>
            <a:r>
              <a:rPr sz="2100" b="1" dirty="0">
                <a:latin typeface="Carlito"/>
                <a:cs typeface="Carlito"/>
              </a:rPr>
              <a:t>to</a:t>
            </a:r>
            <a:r>
              <a:rPr sz="2100" b="1" spc="-75" dirty="0">
                <a:latin typeface="Carlito"/>
                <a:cs typeface="Carlito"/>
              </a:rPr>
              <a:t> </a:t>
            </a:r>
            <a:r>
              <a:rPr sz="2100" b="1" dirty="0">
                <a:latin typeface="Carlito"/>
                <a:cs typeface="Carlito"/>
              </a:rPr>
              <a:t>form</a:t>
            </a:r>
            <a:r>
              <a:rPr sz="2100" b="1" spc="-60" dirty="0">
                <a:latin typeface="Carlito"/>
                <a:cs typeface="Carlito"/>
              </a:rPr>
              <a:t> </a:t>
            </a:r>
            <a:r>
              <a:rPr sz="2100" b="1" dirty="0">
                <a:latin typeface="Carlito"/>
                <a:cs typeface="Carlito"/>
              </a:rPr>
              <a:t>polyvinyl</a:t>
            </a:r>
            <a:r>
              <a:rPr sz="2100" b="1" spc="-68" dirty="0">
                <a:latin typeface="Carlito"/>
                <a:cs typeface="Carlito"/>
              </a:rPr>
              <a:t> </a:t>
            </a:r>
            <a:r>
              <a:rPr sz="2100" b="1" spc="-8" dirty="0">
                <a:latin typeface="Carlito"/>
                <a:cs typeface="Carlito"/>
              </a:rPr>
              <a:t>chloride.</a:t>
            </a:r>
            <a:endParaRPr sz="2100">
              <a:latin typeface="Carlito"/>
              <a:cs typeface="Carlito"/>
            </a:endParaRPr>
          </a:p>
          <a:p>
            <a:pPr marL="180022" marR="5715" indent="-170497" algn="just">
              <a:lnSpc>
                <a:spcPts val="2265"/>
              </a:lnSpc>
              <a:spcBef>
                <a:spcPts val="795"/>
              </a:spcBef>
              <a:buFont typeface="Arial"/>
              <a:buChar char="•"/>
              <a:tabLst>
                <a:tab pos="180975" algn="l"/>
              </a:tabLst>
            </a:pPr>
            <a:r>
              <a:rPr sz="2100" b="1" dirty="0">
                <a:latin typeface="Carlito"/>
                <a:cs typeface="Carlito"/>
              </a:rPr>
              <a:t>The</a:t>
            </a:r>
            <a:r>
              <a:rPr sz="2100" b="1" spc="285" dirty="0">
                <a:latin typeface="Carlito"/>
                <a:cs typeface="Carlito"/>
              </a:rPr>
              <a:t> </a:t>
            </a:r>
            <a:r>
              <a:rPr sz="2100" b="1" dirty="0">
                <a:latin typeface="Carlito"/>
                <a:cs typeface="Carlito"/>
              </a:rPr>
              <a:t>single</a:t>
            </a:r>
            <a:r>
              <a:rPr sz="2100" b="1" spc="289" dirty="0">
                <a:latin typeface="Carlito"/>
                <a:cs typeface="Carlito"/>
              </a:rPr>
              <a:t> </a:t>
            </a:r>
            <a:r>
              <a:rPr sz="2100" b="1" dirty="0">
                <a:latin typeface="Carlito"/>
                <a:cs typeface="Carlito"/>
              </a:rPr>
              <a:t>repeating</a:t>
            </a:r>
            <a:r>
              <a:rPr sz="2100" b="1" spc="289" dirty="0">
                <a:latin typeface="Carlito"/>
                <a:cs typeface="Carlito"/>
              </a:rPr>
              <a:t> </a:t>
            </a:r>
            <a:r>
              <a:rPr sz="2100" b="1" dirty="0">
                <a:latin typeface="Carlito"/>
                <a:cs typeface="Carlito"/>
              </a:rPr>
              <a:t>unit</a:t>
            </a:r>
            <a:r>
              <a:rPr sz="2100" b="1" spc="293" dirty="0">
                <a:latin typeface="Carlito"/>
                <a:cs typeface="Carlito"/>
              </a:rPr>
              <a:t> </a:t>
            </a:r>
            <a:r>
              <a:rPr sz="2100" b="1" dirty="0">
                <a:latin typeface="Carlito"/>
                <a:cs typeface="Carlito"/>
              </a:rPr>
              <a:t>is</a:t>
            </a:r>
            <a:r>
              <a:rPr sz="2100" b="1" spc="281" dirty="0">
                <a:latin typeface="Carlito"/>
                <a:cs typeface="Carlito"/>
              </a:rPr>
              <a:t> </a:t>
            </a:r>
            <a:r>
              <a:rPr sz="2100" b="1" dirty="0">
                <a:latin typeface="Carlito"/>
                <a:cs typeface="Carlito"/>
              </a:rPr>
              <a:t>called</a:t>
            </a:r>
            <a:r>
              <a:rPr sz="2100" b="1" spc="296" dirty="0">
                <a:latin typeface="Carlito"/>
                <a:cs typeface="Carlito"/>
              </a:rPr>
              <a:t> </a:t>
            </a:r>
            <a:r>
              <a:rPr sz="2100" b="1" dirty="0">
                <a:latin typeface="Carlito"/>
                <a:cs typeface="Carlito"/>
              </a:rPr>
              <a:t>as</a:t>
            </a:r>
            <a:r>
              <a:rPr sz="2100" b="1" spc="296" dirty="0">
                <a:latin typeface="Carlito"/>
                <a:cs typeface="Carlito"/>
              </a:rPr>
              <a:t> </a:t>
            </a:r>
            <a:r>
              <a:rPr sz="2100" b="1" dirty="0">
                <a:latin typeface="Carlito"/>
                <a:cs typeface="Carlito"/>
              </a:rPr>
              <a:t>monomer,</a:t>
            </a:r>
            <a:r>
              <a:rPr sz="2100" b="1" spc="293" dirty="0">
                <a:latin typeface="Carlito"/>
                <a:cs typeface="Carlito"/>
              </a:rPr>
              <a:t> </a:t>
            </a:r>
            <a:r>
              <a:rPr sz="2100" b="1" dirty="0">
                <a:latin typeface="Carlito"/>
                <a:cs typeface="Carlito"/>
              </a:rPr>
              <a:t>and</a:t>
            </a:r>
            <a:r>
              <a:rPr sz="2100" b="1" spc="281" dirty="0">
                <a:latin typeface="Carlito"/>
                <a:cs typeface="Carlito"/>
              </a:rPr>
              <a:t> </a:t>
            </a:r>
            <a:r>
              <a:rPr sz="2100" b="1" dirty="0">
                <a:latin typeface="Carlito"/>
                <a:cs typeface="Carlito"/>
              </a:rPr>
              <a:t>the</a:t>
            </a:r>
            <a:r>
              <a:rPr sz="2100" b="1" spc="304" dirty="0">
                <a:latin typeface="Carlito"/>
                <a:cs typeface="Carlito"/>
              </a:rPr>
              <a:t> </a:t>
            </a:r>
            <a:r>
              <a:rPr sz="2100" b="1" spc="-8" dirty="0">
                <a:latin typeface="Carlito"/>
                <a:cs typeface="Carlito"/>
              </a:rPr>
              <a:t>resultant 	</a:t>
            </a:r>
            <a:r>
              <a:rPr sz="2100" b="1" dirty="0">
                <a:latin typeface="Carlito"/>
                <a:cs typeface="Carlito"/>
              </a:rPr>
              <a:t>high</a:t>
            </a:r>
            <a:r>
              <a:rPr sz="2100" b="1" spc="-38" dirty="0">
                <a:latin typeface="Carlito"/>
                <a:cs typeface="Carlito"/>
              </a:rPr>
              <a:t> </a:t>
            </a:r>
            <a:r>
              <a:rPr sz="2100" b="1" dirty="0">
                <a:latin typeface="Carlito"/>
                <a:cs typeface="Carlito"/>
              </a:rPr>
              <a:t>molecular</a:t>
            </a:r>
            <a:r>
              <a:rPr sz="2100" b="1" spc="-26" dirty="0">
                <a:latin typeface="Carlito"/>
                <a:cs typeface="Carlito"/>
              </a:rPr>
              <a:t> </a:t>
            </a:r>
            <a:r>
              <a:rPr sz="2100" b="1" dirty="0">
                <a:latin typeface="Carlito"/>
                <a:cs typeface="Carlito"/>
              </a:rPr>
              <a:t>weight</a:t>
            </a:r>
            <a:r>
              <a:rPr sz="2100" b="1" spc="-34" dirty="0">
                <a:latin typeface="Carlito"/>
                <a:cs typeface="Carlito"/>
              </a:rPr>
              <a:t> </a:t>
            </a:r>
            <a:r>
              <a:rPr sz="2100" b="1" dirty="0">
                <a:latin typeface="Carlito"/>
                <a:cs typeface="Carlito"/>
              </a:rPr>
              <a:t>compound</a:t>
            </a:r>
            <a:r>
              <a:rPr sz="2100" b="1" spc="-53" dirty="0">
                <a:latin typeface="Carlito"/>
                <a:cs typeface="Carlito"/>
              </a:rPr>
              <a:t> </a:t>
            </a:r>
            <a:r>
              <a:rPr sz="2100" b="1" dirty="0">
                <a:latin typeface="Carlito"/>
                <a:cs typeface="Carlito"/>
              </a:rPr>
              <a:t>is</a:t>
            </a:r>
            <a:r>
              <a:rPr sz="2100" b="1" spc="-49" dirty="0">
                <a:latin typeface="Carlito"/>
                <a:cs typeface="Carlito"/>
              </a:rPr>
              <a:t> </a:t>
            </a:r>
            <a:r>
              <a:rPr sz="2100" b="1" dirty="0">
                <a:latin typeface="Carlito"/>
                <a:cs typeface="Carlito"/>
              </a:rPr>
              <a:t>called</a:t>
            </a:r>
            <a:r>
              <a:rPr sz="2100" b="1" spc="-45" dirty="0">
                <a:latin typeface="Carlito"/>
                <a:cs typeface="Carlito"/>
              </a:rPr>
              <a:t> </a:t>
            </a:r>
            <a:r>
              <a:rPr sz="2100" b="1" dirty="0">
                <a:latin typeface="Carlito"/>
                <a:cs typeface="Carlito"/>
              </a:rPr>
              <a:t>as</a:t>
            </a:r>
            <a:r>
              <a:rPr sz="2100" b="1" spc="-49" dirty="0">
                <a:latin typeface="Carlito"/>
                <a:cs typeface="Carlito"/>
              </a:rPr>
              <a:t> </a:t>
            </a:r>
            <a:r>
              <a:rPr sz="2100" b="1" spc="-8" dirty="0">
                <a:latin typeface="Carlito"/>
                <a:cs typeface="Carlito"/>
              </a:rPr>
              <a:t>polymer.</a:t>
            </a:r>
            <a:endParaRPr sz="210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bwMode="auto">
          <a:xfrm>
            <a:off x="7670800" y="6403975"/>
            <a:ext cx="1181100"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a:lstStyle>
          <a:p>
            <a:fld id="{82D418A4-CE33-49E7-B4EE-E298C4CF9313}" type="slidenum">
              <a:rPr lang="en-US" smtClean="0"/>
              <a:pPr/>
              <a:t>20</a:t>
            </a:fld>
            <a:endParaRPr lang="en-US"/>
          </a:p>
        </p:txBody>
      </p:sp>
      <p:pic>
        <p:nvPicPr>
          <p:cNvPr id="57347" name="Picture 4"/>
          <p:cNvPicPr>
            <a:picLocks noChangeAspect="1" noChangeArrowheads="1"/>
          </p:cNvPicPr>
          <p:nvPr/>
        </p:nvPicPr>
        <p:blipFill>
          <a:blip r:embed="rId4" cstate="print"/>
          <a:srcRect/>
          <a:stretch>
            <a:fillRect/>
          </a:stretch>
        </p:blipFill>
        <p:spPr bwMode="auto">
          <a:xfrm>
            <a:off x="2173288" y="1049338"/>
            <a:ext cx="4799012" cy="5229225"/>
          </a:xfrm>
          <a:prstGeom prst="rect">
            <a:avLst/>
          </a:prstGeom>
          <a:noFill/>
          <a:ln w="9525">
            <a:noFill/>
            <a:prstDash val="dash"/>
            <a:miter lim="800000"/>
            <a:headEnd/>
            <a:tailEnd/>
          </a:ln>
        </p:spPr>
      </p:pic>
      <p:sp>
        <p:nvSpPr>
          <p:cNvPr id="57348" name="Rectangle 2"/>
          <p:cNvSpPr>
            <a:spLocks noGrp="1" noChangeArrowheads="1"/>
          </p:cNvSpPr>
          <p:nvPr>
            <p:ph type="title"/>
          </p:nvPr>
        </p:nvSpPr>
        <p:spPr/>
        <p:txBody>
          <a:bodyPr/>
          <a:lstStyle/>
          <a:p>
            <a:r>
              <a:rPr lang="en-US">
                <a:ea typeface="ＭＳ Ｐゴシック" charset="-128"/>
              </a:rPr>
              <a:t>Chain End-to-End Distance, </a:t>
            </a:r>
            <a:r>
              <a:rPr lang="en-US" i="1">
                <a:ea typeface="ＭＳ Ｐゴシック" charset="-128"/>
              </a:rPr>
              <a:t>r</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2"/>
          </p:nvPr>
        </p:nvSpPr>
        <p:spPr bwMode="auto">
          <a:xfrm>
            <a:off x="7670800" y="6403975"/>
            <a:ext cx="1181100"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a:lstStyle>
          <a:p>
            <a:fld id="{8E09E607-2F67-4DE5-9512-30EDA796E414}" type="slidenum">
              <a:rPr lang="en-US" smtClean="0"/>
              <a:pPr/>
              <a:t>21</a:t>
            </a:fld>
            <a:endParaRPr lang="en-US"/>
          </a:p>
        </p:txBody>
      </p:sp>
      <p:sp>
        <p:nvSpPr>
          <p:cNvPr id="53252" name="Rectangle 8"/>
          <p:cNvSpPr>
            <a:spLocks noGrp="1" noChangeArrowheads="1"/>
          </p:cNvSpPr>
          <p:nvPr>
            <p:ph type="title"/>
          </p:nvPr>
        </p:nvSpPr>
        <p:spPr>
          <a:noFill/>
        </p:spPr>
        <p:txBody>
          <a:bodyPr/>
          <a:lstStyle/>
          <a:p>
            <a:r>
              <a:rPr lang="en-US">
                <a:ea typeface="ＭＳ Ｐゴシック" charset="-128"/>
              </a:rPr>
              <a:t>Molecular Structures for Polymers</a:t>
            </a:r>
            <a:endParaRPr lang="en-US" u="sng">
              <a:ea typeface="ＭＳ Ｐゴシック" charset="-128"/>
            </a:endParaRPr>
          </a:p>
        </p:txBody>
      </p:sp>
      <p:grpSp>
        <p:nvGrpSpPr>
          <p:cNvPr id="53253" name="Group 10"/>
          <p:cNvGrpSpPr>
            <a:grpSpLocks noChangeAspect="1"/>
          </p:cNvGrpSpPr>
          <p:nvPr/>
        </p:nvGrpSpPr>
        <p:grpSpPr bwMode="auto">
          <a:xfrm>
            <a:off x="914400" y="1759541"/>
            <a:ext cx="7062787" cy="1644650"/>
            <a:chOff x="481" y="1618"/>
            <a:chExt cx="4449" cy="1036"/>
          </a:xfrm>
        </p:grpSpPr>
        <p:sp>
          <p:nvSpPr>
            <p:cNvPr id="53254" name="AutoShape 9"/>
            <p:cNvSpPr>
              <a:spLocks noChangeAspect="1" noChangeArrowheads="1" noTextEdit="1"/>
            </p:cNvSpPr>
            <p:nvPr/>
          </p:nvSpPr>
          <p:spPr bwMode="auto">
            <a:xfrm>
              <a:off x="481" y="1618"/>
              <a:ext cx="4449" cy="1036"/>
            </a:xfrm>
            <a:prstGeom prst="rect">
              <a:avLst/>
            </a:prstGeom>
            <a:noFill/>
            <a:ln w="9525">
              <a:noFill/>
              <a:miter lim="800000"/>
              <a:headEnd/>
              <a:tailEnd/>
            </a:ln>
          </p:spPr>
          <p:txBody>
            <a:bodyPr/>
            <a:lstStyle/>
            <a:p>
              <a:endParaRPr lang="en-CA"/>
            </a:p>
          </p:txBody>
        </p:sp>
        <p:grpSp>
          <p:nvGrpSpPr>
            <p:cNvPr id="53255" name="Group 60"/>
            <p:cNvGrpSpPr>
              <a:grpSpLocks/>
            </p:cNvGrpSpPr>
            <p:nvPr/>
          </p:nvGrpSpPr>
          <p:grpSpPr bwMode="auto">
            <a:xfrm>
              <a:off x="1564" y="1632"/>
              <a:ext cx="860" cy="1015"/>
              <a:chOff x="1564" y="1632"/>
              <a:chExt cx="860" cy="1015"/>
            </a:xfrm>
          </p:grpSpPr>
          <p:sp>
            <p:nvSpPr>
              <p:cNvPr id="53379" name="Freeform 11"/>
              <p:cNvSpPr>
                <a:spLocks/>
              </p:cNvSpPr>
              <p:nvPr/>
            </p:nvSpPr>
            <p:spPr bwMode="auto">
              <a:xfrm>
                <a:off x="1564" y="1713"/>
                <a:ext cx="840" cy="494"/>
              </a:xfrm>
              <a:custGeom>
                <a:avLst/>
                <a:gdLst>
                  <a:gd name="T0" fmla="*/ 55 w 840"/>
                  <a:gd name="T1" fmla="*/ 0 h 494"/>
                  <a:gd name="T2" fmla="*/ 0 w 840"/>
                  <a:gd name="T3" fmla="*/ 494 h 494"/>
                  <a:gd name="T4" fmla="*/ 163 w 840"/>
                  <a:gd name="T5" fmla="*/ 453 h 494"/>
                  <a:gd name="T6" fmla="*/ 393 w 840"/>
                  <a:gd name="T7" fmla="*/ 426 h 494"/>
                  <a:gd name="T8" fmla="*/ 596 w 840"/>
                  <a:gd name="T9" fmla="*/ 447 h 494"/>
                  <a:gd name="T10" fmla="*/ 772 w 840"/>
                  <a:gd name="T11" fmla="*/ 440 h 494"/>
                  <a:gd name="T12" fmla="*/ 840 w 840"/>
                  <a:gd name="T13" fmla="*/ 440 h 494"/>
                  <a:gd name="T14" fmla="*/ 840 w 840"/>
                  <a:gd name="T15" fmla="*/ 223 h 494"/>
                  <a:gd name="T16" fmla="*/ 705 w 840"/>
                  <a:gd name="T17" fmla="*/ 210 h 494"/>
                  <a:gd name="T18" fmla="*/ 556 w 840"/>
                  <a:gd name="T19" fmla="*/ 169 h 494"/>
                  <a:gd name="T20" fmla="*/ 393 w 840"/>
                  <a:gd name="T21" fmla="*/ 95 h 494"/>
                  <a:gd name="T22" fmla="*/ 298 w 840"/>
                  <a:gd name="T23" fmla="*/ 40 h 494"/>
                  <a:gd name="T24" fmla="*/ 204 w 840"/>
                  <a:gd name="T25" fmla="*/ 27 h 494"/>
                  <a:gd name="T26" fmla="*/ 109 w 840"/>
                  <a:gd name="T27" fmla="*/ 0 h 494"/>
                  <a:gd name="T28" fmla="*/ 55 w 840"/>
                  <a:gd name="T29" fmla="*/ 0 h 4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0"/>
                  <a:gd name="T46" fmla="*/ 0 h 494"/>
                  <a:gd name="T47" fmla="*/ 840 w 840"/>
                  <a:gd name="T48" fmla="*/ 494 h 4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0" h="494">
                    <a:moveTo>
                      <a:pt x="55" y="0"/>
                    </a:moveTo>
                    <a:lnTo>
                      <a:pt x="0" y="494"/>
                    </a:lnTo>
                    <a:lnTo>
                      <a:pt x="163" y="453"/>
                    </a:lnTo>
                    <a:lnTo>
                      <a:pt x="393" y="426"/>
                    </a:lnTo>
                    <a:lnTo>
                      <a:pt x="596" y="447"/>
                    </a:lnTo>
                    <a:lnTo>
                      <a:pt x="772" y="440"/>
                    </a:lnTo>
                    <a:lnTo>
                      <a:pt x="840" y="440"/>
                    </a:lnTo>
                    <a:lnTo>
                      <a:pt x="840" y="223"/>
                    </a:lnTo>
                    <a:lnTo>
                      <a:pt x="705" y="210"/>
                    </a:lnTo>
                    <a:lnTo>
                      <a:pt x="556" y="169"/>
                    </a:lnTo>
                    <a:lnTo>
                      <a:pt x="393" y="95"/>
                    </a:lnTo>
                    <a:lnTo>
                      <a:pt x="298" y="40"/>
                    </a:lnTo>
                    <a:lnTo>
                      <a:pt x="204" y="27"/>
                    </a:lnTo>
                    <a:lnTo>
                      <a:pt x="109" y="0"/>
                    </a:lnTo>
                    <a:lnTo>
                      <a:pt x="55" y="0"/>
                    </a:lnTo>
                    <a:close/>
                  </a:path>
                </a:pathLst>
              </a:custGeom>
              <a:solidFill>
                <a:srgbClr val="CCFFFF"/>
              </a:solidFill>
              <a:ln w="9525">
                <a:noFill/>
                <a:round/>
                <a:headEnd/>
                <a:tailEnd/>
              </a:ln>
            </p:spPr>
            <p:txBody>
              <a:bodyPr/>
              <a:lstStyle/>
              <a:p>
                <a:endParaRPr lang="en-US"/>
              </a:p>
            </p:txBody>
          </p:sp>
          <p:sp>
            <p:nvSpPr>
              <p:cNvPr id="53380" name="Rectangle 12"/>
              <p:cNvSpPr>
                <a:spLocks noChangeArrowheads="1"/>
              </p:cNvSpPr>
              <p:nvPr/>
            </p:nvSpPr>
            <p:spPr bwMode="auto">
              <a:xfrm>
                <a:off x="1632" y="2484"/>
                <a:ext cx="91" cy="163"/>
              </a:xfrm>
              <a:prstGeom prst="rect">
                <a:avLst/>
              </a:prstGeom>
              <a:noFill/>
              <a:ln w="9525">
                <a:noFill/>
                <a:miter lim="800000"/>
                <a:headEnd/>
                <a:tailEnd/>
              </a:ln>
            </p:spPr>
            <p:txBody>
              <a:bodyPr wrap="none" lIns="0" tIns="0" rIns="0" bIns="0">
                <a:spAutoFit/>
              </a:bodyPr>
              <a:lstStyle/>
              <a:p>
                <a:r>
                  <a:rPr lang="en-US" sz="1700">
                    <a:solidFill>
                      <a:srgbClr val="FF0000"/>
                    </a:solidFill>
                    <a:latin typeface="Arial" charset="0"/>
                  </a:rPr>
                  <a:t>B</a:t>
                </a:r>
                <a:endParaRPr lang="en-US">
                  <a:latin typeface="Arial" charset="0"/>
                </a:endParaRPr>
              </a:p>
            </p:txBody>
          </p:sp>
          <p:sp>
            <p:nvSpPr>
              <p:cNvPr id="53381" name="Rectangle 13"/>
              <p:cNvSpPr>
                <a:spLocks noChangeArrowheads="1"/>
              </p:cNvSpPr>
              <p:nvPr/>
            </p:nvSpPr>
            <p:spPr bwMode="auto">
              <a:xfrm>
                <a:off x="1727" y="2484"/>
                <a:ext cx="491" cy="163"/>
              </a:xfrm>
              <a:prstGeom prst="rect">
                <a:avLst/>
              </a:prstGeom>
              <a:noFill/>
              <a:ln w="9525">
                <a:noFill/>
                <a:miter lim="800000"/>
                <a:headEnd/>
                <a:tailEnd/>
              </a:ln>
            </p:spPr>
            <p:txBody>
              <a:bodyPr wrap="none" lIns="0" tIns="0" rIns="0" bIns="0">
                <a:spAutoFit/>
              </a:bodyPr>
              <a:lstStyle/>
              <a:p>
                <a:r>
                  <a:rPr lang="en-US" sz="1700">
                    <a:solidFill>
                      <a:srgbClr val="FF0000"/>
                    </a:solidFill>
                    <a:latin typeface="Arial" charset="0"/>
                  </a:rPr>
                  <a:t>ranched</a:t>
                </a:r>
                <a:endParaRPr lang="en-US">
                  <a:latin typeface="Arial" charset="0"/>
                </a:endParaRPr>
              </a:p>
            </p:txBody>
          </p:sp>
          <p:sp>
            <p:nvSpPr>
              <p:cNvPr id="53382" name="Freeform 14"/>
              <p:cNvSpPr>
                <a:spLocks/>
              </p:cNvSpPr>
              <p:nvPr/>
            </p:nvSpPr>
            <p:spPr bwMode="auto">
              <a:xfrm>
                <a:off x="1605" y="1686"/>
                <a:ext cx="806" cy="237"/>
              </a:xfrm>
              <a:custGeom>
                <a:avLst/>
                <a:gdLst>
                  <a:gd name="T0" fmla="*/ 0 w 806"/>
                  <a:gd name="T1" fmla="*/ 0 h 237"/>
                  <a:gd name="T2" fmla="*/ 115 w 806"/>
                  <a:gd name="T3" fmla="*/ 13 h 237"/>
                  <a:gd name="T4" fmla="*/ 176 w 806"/>
                  <a:gd name="T5" fmla="*/ 20 h 237"/>
                  <a:gd name="T6" fmla="*/ 244 w 806"/>
                  <a:gd name="T7" fmla="*/ 47 h 237"/>
                  <a:gd name="T8" fmla="*/ 305 w 806"/>
                  <a:gd name="T9" fmla="*/ 67 h 237"/>
                  <a:gd name="T10" fmla="*/ 359 w 806"/>
                  <a:gd name="T11" fmla="*/ 101 h 237"/>
                  <a:gd name="T12" fmla="*/ 420 w 806"/>
                  <a:gd name="T13" fmla="*/ 128 h 237"/>
                  <a:gd name="T14" fmla="*/ 488 w 806"/>
                  <a:gd name="T15" fmla="*/ 162 h 237"/>
                  <a:gd name="T16" fmla="*/ 582 w 806"/>
                  <a:gd name="T17" fmla="*/ 189 h 237"/>
                  <a:gd name="T18" fmla="*/ 698 w 806"/>
                  <a:gd name="T19" fmla="*/ 216 h 237"/>
                  <a:gd name="T20" fmla="*/ 745 w 806"/>
                  <a:gd name="T21" fmla="*/ 223 h 237"/>
                  <a:gd name="T22" fmla="*/ 772 w 806"/>
                  <a:gd name="T23" fmla="*/ 230 h 237"/>
                  <a:gd name="T24" fmla="*/ 806 w 806"/>
                  <a:gd name="T25" fmla="*/ 237 h 2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6"/>
                  <a:gd name="T40" fmla="*/ 0 h 237"/>
                  <a:gd name="T41" fmla="*/ 806 w 806"/>
                  <a:gd name="T42" fmla="*/ 237 h 2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6" h="237">
                    <a:moveTo>
                      <a:pt x="0" y="0"/>
                    </a:moveTo>
                    <a:lnTo>
                      <a:pt x="115" y="13"/>
                    </a:lnTo>
                    <a:lnTo>
                      <a:pt x="176" y="20"/>
                    </a:lnTo>
                    <a:lnTo>
                      <a:pt x="244" y="47"/>
                    </a:lnTo>
                    <a:lnTo>
                      <a:pt x="305" y="67"/>
                    </a:lnTo>
                    <a:lnTo>
                      <a:pt x="359" y="101"/>
                    </a:lnTo>
                    <a:lnTo>
                      <a:pt x="420" y="128"/>
                    </a:lnTo>
                    <a:lnTo>
                      <a:pt x="488" y="162"/>
                    </a:lnTo>
                    <a:lnTo>
                      <a:pt x="582" y="189"/>
                    </a:lnTo>
                    <a:lnTo>
                      <a:pt x="698" y="216"/>
                    </a:lnTo>
                    <a:lnTo>
                      <a:pt x="745" y="223"/>
                    </a:lnTo>
                    <a:lnTo>
                      <a:pt x="772" y="230"/>
                    </a:lnTo>
                    <a:lnTo>
                      <a:pt x="806" y="237"/>
                    </a:lnTo>
                  </a:path>
                </a:pathLst>
              </a:custGeom>
              <a:noFill/>
              <a:ln w="31750">
                <a:solidFill>
                  <a:srgbClr val="000000"/>
                </a:solidFill>
                <a:round/>
                <a:headEnd/>
                <a:tailEnd/>
              </a:ln>
            </p:spPr>
            <p:txBody>
              <a:bodyPr/>
              <a:lstStyle/>
              <a:p>
                <a:endParaRPr lang="en-US"/>
              </a:p>
            </p:txBody>
          </p:sp>
          <p:sp>
            <p:nvSpPr>
              <p:cNvPr id="53383" name="Line 15"/>
              <p:cNvSpPr>
                <a:spLocks noChangeShapeType="1"/>
              </p:cNvSpPr>
              <p:nvPr/>
            </p:nvSpPr>
            <p:spPr bwMode="auto">
              <a:xfrm flipH="1" flipV="1">
                <a:off x="2411" y="1923"/>
                <a:ext cx="7" cy="6"/>
              </a:xfrm>
              <a:prstGeom prst="line">
                <a:avLst/>
              </a:prstGeom>
              <a:noFill/>
              <a:ln w="31750">
                <a:solidFill>
                  <a:srgbClr val="000000"/>
                </a:solidFill>
                <a:round/>
                <a:headEnd/>
                <a:tailEnd/>
              </a:ln>
            </p:spPr>
            <p:txBody>
              <a:bodyPr/>
              <a:lstStyle/>
              <a:p>
                <a:endParaRPr lang="en-CA"/>
              </a:p>
            </p:txBody>
          </p:sp>
          <p:sp>
            <p:nvSpPr>
              <p:cNvPr id="53384" name="Freeform 16"/>
              <p:cNvSpPr>
                <a:spLocks/>
              </p:cNvSpPr>
              <p:nvPr/>
            </p:nvSpPr>
            <p:spPr bwMode="auto">
              <a:xfrm>
                <a:off x="1713" y="1720"/>
                <a:ext cx="61" cy="149"/>
              </a:xfrm>
              <a:custGeom>
                <a:avLst/>
                <a:gdLst>
                  <a:gd name="T0" fmla="*/ 61 w 61"/>
                  <a:gd name="T1" fmla="*/ 0 h 149"/>
                  <a:gd name="T2" fmla="*/ 48 w 61"/>
                  <a:gd name="T3" fmla="*/ 27 h 149"/>
                  <a:gd name="T4" fmla="*/ 34 w 61"/>
                  <a:gd name="T5" fmla="*/ 67 h 149"/>
                  <a:gd name="T6" fmla="*/ 0 w 61"/>
                  <a:gd name="T7" fmla="*/ 149 h 149"/>
                  <a:gd name="T8" fmla="*/ 0 60000 65536"/>
                  <a:gd name="T9" fmla="*/ 0 60000 65536"/>
                  <a:gd name="T10" fmla="*/ 0 60000 65536"/>
                  <a:gd name="T11" fmla="*/ 0 60000 65536"/>
                  <a:gd name="T12" fmla="*/ 0 w 61"/>
                  <a:gd name="T13" fmla="*/ 0 h 149"/>
                  <a:gd name="T14" fmla="*/ 61 w 61"/>
                  <a:gd name="T15" fmla="*/ 149 h 149"/>
                </a:gdLst>
                <a:ahLst/>
                <a:cxnLst>
                  <a:cxn ang="T8">
                    <a:pos x="T0" y="T1"/>
                  </a:cxn>
                  <a:cxn ang="T9">
                    <a:pos x="T2" y="T3"/>
                  </a:cxn>
                  <a:cxn ang="T10">
                    <a:pos x="T4" y="T5"/>
                  </a:cxn>
                  <a:cxn ang="T11">
                    <a:pos x="T6" y="T7"/>
                  </a:cxn>
                </a:cxnLst>
                <a:rect l="T12" t="T13" r="T14" b="T15"/>
                <a:pathLst>
                  <a:path w="61" h="149">
                    <a:moveTo>
                      <a:pt x="61" y="0"/>
                    </a:moveTo>
                    <a:lnTo>
                      <a:pt x="48" y="27"/>
                    </a:lnTo>
                    <a:lnTo>
                      <a:pt x="34" y="67"/>
                    </a:lnTo>
                    <a:lnTo>
                      <a:pt x="0" y="149"/>
                    </a:lnTo>
                  </a:path>
                </a:pathLst>
              </a:custGeom>
              <a:noFill/>
              <a:ln w="31750">
                <a:solidFill>
                  <a:srgbClr val="FF0000"/>
                </a:solidFill>
                <a:round/>
                <a:headEnd/>
                <a:tailEnd/>
              </a:ln>
            </p:spPr>
            <p:txBody>
              <a:bodyPr/>
              <a:lstStyle/>
              <a:p>
                <a:endParaRPr lang="en-US"/>
              </a:p>
            </p:txBody>
          </p:sp>
          <p:sp>
            <p:nvSpPr>
              <p:cNvPr id="53385" name="Line 17"/>
              <p:cNvSpPr>
                <a:spLocks noChangeShapeType="1"/>
              </p:cNvSpPr>
              <p:nvPr/>
            </p:nvSpPr>
            <p:spPr bwMode="auto">
              <a:xfrm flipH="1" flipV="1">
                <a:off x="1713" y="1869"/>
                <a:ext cx="14" cy="13"/>
              </a:xfrm>
              <a:prstGeom prst="line">
                <a:avLst/>
              </a:prstGeom>
              <a:noFill/>
              <a:ln w="31750">
                <a:solidFill>
                  <a:srgbClr val="FF0000"/>
                </a:solidFill>
                <a:round/>
                <a:headEnd/>
                <a:tailEnd/>
              </a:ln>
            </p:spPr>
            <p:txBody>
              <a:bodyPr/>
              <a:lstStyle/>
              <a:p>
                <a:endParaRPr lang="en-CA"/>
              </a:p>
            </p:txBody>
          </p:sp>
          <p:sp>
            <p:nvSpPr>
              <p:cNvPr id="53386" name="Freeform 18"/>
              <p:cNvSpPr>
                <a:spLocks/>
              </p:cNvSpPr>
              <p:nvPr/>
            </p:nvSpPr>
            <p:spPr bwMode="auto">
              <a:xfrm>
                <a:off x="2079" y="1652"/>
                <a:ext cx="108" cy="183"/>
              </a:xfrm>
              <a:custGeom>
                <a:avLst/>
                <a:gdLst>
                  <a:gd name="T0" fmla="*/ 0 w 108"/>
                  <a:gd name="T1" fmla="*/ 183 h 183"/>
                  <a:gd name="T2" fmla="*/ 41 w 108"/>
                  <a:gd name="T3" fmla="*/ 135 h 183"/>
                  <a:gd name="T4" fmla="*/ 48 w 108"/>
                  <a:gd name="T5" fmla="*/ 101 h 183"/>
                  <a:gd name="T6" fmla="*/ 61 w 108"/>
                  <a:gd name="T7" fmla="*/ 81 h 183"/>
                  <a:gd name="T8" fmla="*/ 88 w 108"/>
                  <a:gd name="T9" fmla="*/ 34 h 183"/>
                  <a:gd name="T10" fmla="*/ 108 w 108"/>
                  <a:gd name="T11" fmla="*/ 0 h 183"/>
                  <a:gd name="T12" fmla="*/ 0 60000 65536"/>
                  <a:gd name="T13" fmla="*/ 0 60000 65536"/>
                  <a:gd name="T14" fmla="*/ 0 60000 65536"/>
                  <a:gd name="T15" fmla="*/ 0 60000 65536"/>
                  <a:gd name="T16" fmla="*/ 0 60000 65536"/>
                  <a:gd name="T17" fmla="*/ 0 60000 65536"/>
                  <a:gd name="T18" fmla="*/ 0 w 108"/>
                  <a:gd name="T19" fmla="*/ 0 h 183"/>
                  <a:gd name="T20" fmla="*/ 108 w 108"/>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108" h="183">
                    <a:moveTo>
                      <a:pt x="0" y="183"/>
                    </a:moveTo>
                    <a:lnTo>
                      <a:pt x="41" y="135"/>
                    </a:lnTo>
                    <a:lnTo>
                      <a:pt x="48" y="101"/>
                    </a:lnTo>
                    <a:lnTo>
                      <a:pt x="61" y="81"/>
                    </a:lnTo>
                    <a:lnTo>
                      <a:pt x="88" y="34"/>
                    </a:lnTo>
                    <a:lnTo>
                      <a:pt x="108" y="0"/>
                    </a:lnTo>
                  </a:path>
                </a:pathLst>
              </a:custGeom>
              <a:noFill/>
              <a:ln w="31750">
                <a:solidFill>
                  <a:srgbClr val="FF0000"/>
                </a:solidFill>
                <a:round/>
                <a:headEnd/>
                <a:tailEnd/>
              </a:ln>
            </p:spPr>
            <p:txBody>
              <a:bodyPr/>
              <a:lstStyle/>
              <a:p>
                <a:endParaRPr lang="en-US"/>
              </a:p>
            </p:txBody>
          </p:sp>
          <p:sp>
            <p:nvSpPr>
              <p:cNvPr id="53387" name="Line 19"/>
              <p:cNvSpPr>
                <a:spLocks noChangeShapeType="1"/>
              </p:cNvSpPr>
              <p:nvPr/>
            </p:nvSpPr>
            <p:spPr bwMode="auto">
              <a:xfrm flipH="1" flipV="1">
                <a:off x="2187" y="1652"/>
                <a:ext cx="14" cy="13"/>
              </a:xfrm>
              <a:prstGeom prst="line">
                <a:avLst/>
              </a:prstGeom>
              <a:noFill/>
              <a:ln w="31750">
                <a:solidFill>
                  <a:srgbClr val="FF0000"/>
                </a:solidFill>
                <a:round/>
                <a:headEnd/>
                <a:tailEnd/>
              </a:ln>
            </p:spPr>
            <p:txBody>
              <a:bodyPr/>
              <a:lstStyle/>
              <a:p>
                <a:endParaRPr lang="en-CA"/>
              </a:p>
            </p:txBody>
          </p:sp>
          <p:sp>
            <p:nvSpPr>
              <p:cNvPr id="53388" name="Freeform 20"/>
              <p:cNvSpPr>
                <a:spLocks/>
              </p:cNvSpPr>
              <p:nvPr/>
            </p:nvSpPr>
            <p:spPr bwMode="auto">
              <a:xfrm>
                <a:off x="1564" y="2153"/>
                <a:ext cx="833" cy="61"/>
              </a:xfrm>
              <a:custGeom>
                <a:avLst/>
                <a:gdLst>
                  <a:gd name="T0" fmla="*/ 0 w 833"/>
                  <a:gd name="T1" fmla="*/ 61 h 61"/>
                  <a:gd name="T2" fmla="*/ 136 w 833"/>
                  <a:gd name="T3" fmla="*/ 27 h 61"/>
                  <a:gd name="T4" fmla="*/ 204 w 833"/>
                  <a:gd name="T5" fmla="*/ 13 h 61"/>
                  <a:gd name="T6" fmla="*/ 292 w 833"/>
                  <a:gd name="T7" fmla="*/ 7 h 61"/>
                  <a:gd name="T8" fmla="*/ 414 w 833"/>
                  <a:gd name="T9" fmla="*/ 7 h 61"/>
                  <a:gd name="T10" fmla="*/ 474 w 833"/>
                  <a:gd name="T11" fmla="*/ 13 h 61"/>
                  <a:gd name="T12" fmla="*/ 542 w 833"/>
                  <a:gd name="T13" fmla="*/ 20 h 61"/>
                  <a:gd name="T14" fmla="*/ 678 w 833"/>
                  <a:gd name="T15" fmla="*/ 13 h 61"/>
                  <a:gd name="T16" fmla="*/ 833 w 833"/>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33"/>
                  <a:gd name="T28" fmla="*/ 0 h 61"/>
                  <a:gd name="T29" fmla="*/ 833 w 833"/>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33" h="61">
                    <a:moveTo>
                      <a:pt x="0" y="61"/>
                    </a:moveTo>
                    <a:lnTo>
                      <a:pt x="136" y="27"/>
                    </a:lnTo>
                    <a:lnTo>
                      <a:pt x="204" y="13"/>
                    </a:lnTo>
                    <a:lnTo>
                      <a:pt x="292" y="7"/>
                    </a:lnTo>
                    <a:lnTo>
                      <a:pt x="414" y="7"/>
                    </a:lnTo>
                    <a:lnTo>
                      <a:pt x="474" y="13"/>
                    </a:lnTo>
                    <a:lnTo>
                      <a:pt x="542" y="20"/>
                    </a:lnTo>
                    <a:lnTo>
                      <a:pt x="678" y="13"/>
                    </a:lnTo>
                    <a:lnTo>
                      <a:pt x="833" y="0"/>
                    </a:lnTo>
                  </a:path>
                </a:pathLst>
              </a:custGeom>
              <a:noFill/>
              <a:ln w="31750">
                <a:solidFill>
                  <a:srgbClr val="000000"/>
                </a:solidFill>
                <a:round/>
                <a:headEnd/>
                <a:tailEnd/>
              </a:ln>
            </p:spPr>
            <p:txBody>
              <a:bodyPr/>
              <a:lstStyle/>
              <a:p>
                <a:endParaRPr lang="en-US"/>
              </a:p>
            </p:txBody>
          </p:sp>
          <p:sp>
            <p:nvSpPr>
              <p:cNvPr id="53389" name="Line 21"/>
              <p:cNvSpPr>
                <a:spLocks noChangeShapeType="1"/>
              </p:cNvSpPr>
              <p:nvPr/>
            </p:nvSpPr>
            <p:spPr bwMode="auto">
              <a:xfrm flipH="1" flipV="1">
                <a:off x="2397" y="2153"/>
                <a:ext cx="7" cy="13"/>
              </a:xfrm>
              <a:prstGeom prst="line">
                <a:avLst/>
              </a:prstGeom>
              <a:noFill/>
              <a:ln w="31750">
                <a:solidFill>
                  <a:srgbClr val="000000"/>
                </a:solidFill>
                <a:round/>
                <a:headEnd/>
                <a:tailEnd/>
              </a:ln>
            </p:spPr>
            <p:txBody>
              <a:bodyPr/>
              <a:lstStyle/>
              <a:p>
                <a:endParaRPr lang="en-CA"/>
              </a:p>
            </p:txBody>
          </p:sp>
          <p:sp>
            <p:nvSpPr>
              <p:cNvPr id="53390" name="Freeform 22"/>
              <p:cNvSpPr>
                <a:spLocks/>
              </p:cNvSpPr>
              <p:nvPr/>
            </p:nvSpPr>
            <p:spPr bwMode="auto">
              <a:xfrm>
                <a:off x="1639" y="1977"/>
                <a:ext cx="61" cy="203"/>
              </a:xfrm>
              <a:custGeom>
                <a:avLst/>
                <a:gdLst>
                  <a:gd name="T0" fmla="*/ 61 w 61"/>
                  <a:gd name="T1" fmla="*/ 203 h 203"/>
                  <a:gd name="T2" fmla="*/ 61 w 61"/>
                  <a:gd name="T3" fmla="*/ 156 h 203"/>
                  <a:gd name="T4" fmla="*/ 54 w 61"/>
                  <a:gd name="T5" fmla="*/ 115 h 203"/>
                  <a:gd name="T6" fmla="*/ 34 w 61"/>
                  <a:gd name="T7" fmla="*/ 81 h 203"/>
                  <a:gd name="T8" fmla="*/ 20 w 61"/>
                  <a:gd name="T9" fmla="*/ 54 h 203"/>
                  <a:gd name="T10" fmla="*/ 0 w 61"/>
                  <a:gd name="T11" fmla="*/ 0 h 203"/>
                  <a:gd name="T12" fmla="*/ 0 60000 65536"/>
                  <a:gd name="T13" fmla="*/ 0 60000 65536"/>
                  <a:gd name="T14" fmla="*/ 0 60000 65536"/>
                  <a:gd name="T15" fmla="*/ 0 60000 65536"/>
                  <a:gd name="T16" fmla="*/ 0 60000 65536"/>
                  <a:gd name="T17" fmla="*/ 0 60000 65536"/>
                  <a:gd name="T18" fmla="*/ 0 w 61"/>
                  <a:gd name="T19" fmla="*/ 0 h 203"/>
                  <a:gd name="T20" fmla="*/ 61 w 61"/>
                  <a:gd name="T21" fmla="*/ 203 h 203"/>
                </a:gdLst>
                <a:ahLst/>
                <a:cxnLst>
                  <a:cxn ang="T12">
                    <a:pos x="T0" y="T1"/>
                  </a:cxn>
                  <a:cxn ang="T13">
                    <a:pos x="T2" y="T3"/>
                  </a:cxn>
                  <a:cxn ang="T14">
                    <a:pos x="T4" y="T5"/>
                  </a:cxn>
                  <a:cxn ang="T15">
                    <a:pos x="T6" y="T7"/>
                  </a:cxn>
                  <a:cxn ang="T16">
                    <a:pos x="T8" y="T9"/>
                  </a:cxn>
                  <a:cxn ang="T17">
                    <a:pos x="T10" y="T11"/>
                  </a:cxn>
                </a:cxnLst>
                <a:rect l="T18" t="T19" r="T20" b="T21"/>
                <a:pathLst>
                  <a:path w="61" h="203">
                    <a:moveTo>
                      <a:pt x="61" y="203"/>
                    </a:moveTo>
                    <a:lnTo>
                      <a:pt x="61" y="156"/>
                    </a:lnTo>
                    <a:lnTo>
                      <a:pt x="54" y="115"/>
                    </a:lnTo>
                    <a:lnTo>
                      <a:pt x="34" y="81"/>
                    </a:lnTo>
                    <a:lnTo>
                      <a:pt x="20" y="54"/>
                    </a:lnTo>
                    <a:lnTo>
                      <a:pt x="0" y="0"/>
                    </a:lnTo>
                  </a:path>
                </a:pathLst>
              </a:custGeom>
              <a:noFill/>
              <a:ln w="31750">
                <a:solidFill>
                  <a:srgbClr val="FF0000"/>
                </a:solidFill>
                <a:round/>
                <a:headEnd/>
                <a:tailEnd/>
              </a:ln>
            </p:spPr>
            <p:txBody>
              <a:bodyPr/>
              <a:lstStyle/>
              <a:p>
                <a:endParaRPr lang="en-US"/>
              </a:p>
            </p:txBody>
          </p:sp>
          <p:sp>
            <p:nvSpPr>
              <p:cNvPr id="53391" name="Line 23"/>
              <p:cNvSpPr>
                <a:spLocks noChangeShapeType="1"/>
              </p:cNvSpPr>
              <p:nvPr/>
            </p:nvSpPr>
            <p:spPr bwMode="auto">
              <a:xfrm flipH="1" flipV="1">
                <a:off x="1639" y="1977"/>
                <a:ext cx="14" cy="13"/>
              </a:xfrm>
              <a:prstGeom prst="line">
                <a:avLst/>
              </a:prstGeom>
              <a:noFill/>
              <a:ln w="31750">
                <a:solidFill>
                  <a:srgbClr val="FF0000"/>
                </a:solidFill>
                <a:round/>
                <a:headEnd/>
                <a:tailEnd/>
              </a:ln>
            </p:spPr>
            <p:txBody>
              <a:bodyPr/>
              <a:lstStyle/>
              <a:p>
                <a:endParaRPr lang="en-CA"/>
              </a:p>
            </p:txBody>
          </p:sp>
          <p:sp>
            <p:nvSpPr>
              <p:cNvPr id="53392" name="Freeform 24"/>
              <p:cNvSpPr>
                <a:spLocks/>
              </p:cNvSpPr>
              <p:nvPr/>
            </p:nvSpPr>
            <p:spPr bwMode="auto">
              <a:xfrm>
                <a:off x="2079" y="2180"/>
                <a:ext cx="176" cy="217"/>
              </a:xfrm>
              <a:custGeom>
                <a:avLst/>
                <a:gdLst>
                  <a:gd name="T0" fmla="*/ 0 w 176"/>
                  <a:gd name="T1" fmla="*/ 0 h 217"/>
                  <a:gd name="T2" fmla="*/ 0 w 176"/>
                  <a:gd name="T3" fmla="*/ 47 h 217"/>
                  <a:gd name="T4" fmla="*/ 7 w 176"/>
                  <a:gd name="T5" fmla="*/ 68 h 217"/>
                  <a:gd name="T6" fmla="*/ 20 w 176"/>
                  <a:gd name="T7" fmla="*/ 95 h 217"/>
                  <a:gd name="T8" fmla="*/ 61 w 176"/>
                  <a:gd name="T9" fmla="*/ 135 h 217"/>
                  <a:gd name="T10" fmla="*/ 115 w 176"/>
                  <a:gd name="T11" fmla="*/ 176 h 217"/>
                  <a:gd name="T12" fmla="*/ 142 w 176"/>
                  <a:gd name="T13" fmla="*/ 190 h 217"/>
                  <a:gd name="T14" fmla="*/ 176 w 176"/>
                  <a:gd name="T15" fmla="*/ 217 h 217"/>
                  <a:gd name="T16" fmla="*/ 0 60000 65536"/>
                  <a:gd name="T17" fmla="*/ 0 60000 65536"/>
                  <a:gd name="T18" fmla="*/ 0 60000 65536"/>
                  <a:gd name="T19" fmla="*/ 0 60000 65536"/>
                  <a:gd name="T20" fmla="*/ 0 60000 65536"/>
                  <a:gd name="T21" fmla="*/ 0 60000 65536"/>
                  <a:gd name="T22" fmla="*/ 0 60000 65536"/>
                  <a:gd name="T23" fmla="*/ 0 60000 65536"/>
                  <a:gd name="T24" fmla="*/ 0 w 176"/>
                  <a:gd name="T25" fmla="*/ 0 h 217"/>
                  <a:gd name="T26" fmla="*/ 176 w 176"/>
                  <a:gd name="T27" fmla="*/ 217 h 2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6" h="217">
                    <a:moveTo>
                      <a:pt x="0" y="0"/>
                    </a:moveTo>
                    <a:lnTo>
                      <a:pt x="0" y="47"/>
                    </a:lnTo>
                    <a:lnTo>
                      <a:pt x="7" y="68"/>
                    </a:lnTo>
                    <a:lnTo>
                      <a:pt x="20" y="95"/>
                    </a:lnTo>
                    <a:lnTo>
                      <a:pt x="61" y="135"/>
                    </a:lnTo>
                    <a:lnTo>
                      <a:pt x="115" y="176"/>
                    </a:lnTo>
                    <a:lnTo>
                      <a:pt x="142" y="190"/>
                    </a:lnTo>
                    <a:lnTo>
                      <a:pt x="176" y="217"/>
                    </a:lnTo>
                  </a:path>
                </a:pathLst>
              </a:custGeom>
              <a:noFill/>
              <a:ln w="31750">
                <a:solidFill>
                  <a:srgbClr val="FF0000"/>
                </a:solidFill>
                <a:round/>
                <a:headEnd/>
                <a:tailEnd/>
              </a:ln>
            </p:spPr>
            <p:txBody>
              <a:bodyPr/>
              <a:lstStyle/>
              <a:p>
                <a:endParaRPr lang="en-US"/>
              </a:p>
            </p:txBody>
          </p:sp>
          <p:sp>
            <p:nvSpPr>
              <p:cNvPr id="53393" name="Line 25"/>
              <p:cNvSpPr>
                <a:spLocks noChangeShapeType="1"/>
              </p:cNvSpPr>
              <p:nvPr/>
            </p:nvSpPr>
            <p:spPr bwMode="auto">
              <a:xfrm flipH="1" flipV="1">
                <a:off x="2255" y="2397"/>
                <a:ext cx="7" cy="6"/>
              </a:xfrm>
              <a:prstGeom prst="line">
                <a:avLst/>
              </a:prstGeom>
              <a:noFill/>
              <a:ln w="31750">
                <a:solidFill>
                  <a:srgbClr val="FF0000"/>
                </a:solidFill>
                <a:round/>
                <a:headEnd/>
                <a:tailEnd/>
              </a:ln>
            </p:spPr>
            <p:txBody>
              <a:bodyPr/>
              <a:lstStyle/>
              <a:p>
                <a:endParaRPr lang="en-CA"/>
              </a:p>
            </p:txBody>
          </p:sp>
          <p:sp>
            <p:nvSpPr>
              <p:cNvPr id="53394" name="Rectangle 26"/>
              <p:cNvSpPr>
                <a:spLocks noChangeArrowheads="1"/>
              </p:cNvSpPr>
              <p:nvPr/>
            </p:nvSpPr>
            <p:spPr bwMode="auto">
              <a:xfrm>
                <a:off x="1639" y="1666"/>
                <a:ext cx="34" cy="60"/>
              </a:xfrm>
              <a:prstGeom prst="rect">
                <a:avLst/>
              </a:prstGeom>
              <a:solidFill>
                <a:srgbClr val="009999"/>
              </a:solidFill>
              <a:ln w="22225">
                <a:solidFill>
                  <a:srgbClr val="009999"/>
                </a:solidFill>
                <a:miter lim="800000"/>
                <a:headEnd/>
                <a:tailEnd/>
              </a:ln>
            </p:spPr>
            <p:txBody>
              <a:bodyPr/>
              <a:lstStyle/>
              <a:p>
                <a:endParaRPr lang="en-US"/>
              </a:p>
            </p:txBody>
          </p:sp>
          <p:sp>
            <p:nvSpPr>
              <p:cNvPr id="53395" name="Rectangle 27"/>
              <p:cNvSpPr>
                <a:spLocks noChangeArrowheads="1"/>
              </p:cNvSpPr>
              <p:nvPr/>
            </p:nvSpPr>
            <p:spPr bwMode="auto">
              <a:xfrm>
                <a:off x="1720" y="1679"/>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396" name="Rectangle 28"/>
              <p:cNvSpPr>
                <a:spLocks noChangeArrowheads="1"/>
              </p:cNvSpPr>
              <p:nvPr/>
            </p:nvSpPr>
            <p:spPr bwMode="auto">
              <a:xfrm>
                <a:off x="1795" y="1699"/>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397" name="Rectangle 29"/>
              <p:cNvSpPr>
                <a:spLocks noChangeArrowheads="1"/>
              </p:cNvSpPr>
              <p:nvPr/>
            </p:nvSpPr>
            <p:spPr bwMode="auto">
              <a:xfrm>
                <a:off x="1869" y="1727"/>
                <a:ext cx="34" cy="60"/>
              </a:xfrm>
              <a:prstGeom prst="rect">
                <a:avLst/>
              </a:prstGeom>
              <a:solidFill>
                <a:srgbClr val="009999"/>
              </a:solidFill>
              <a:ln w="22225">
                <a:solidFill>
                  <a:srgbClr val="009999"/>
                </a:solidFill>
                <a:miter lim="800000"/>
                <a:headEnd/>
                <a:tailEnd/>
              </a:ln>
            </p:spPr>
            <p:txBody>
              <a:bodyPr/>
              <a:lstStyle/>
              <a:p>
                <a:endParaRPr lang="en-US"/>
              </a:p>
            </p:txBody>
          </p:sp>
          <p:sp>
            <p:nvSpPr>
              <p:cNvPr id="53398" name="Rectangle 30"/>
              <p:cNvSpPr>
                <a:spLocks noChangeArrowheads="1"/>
              </p:cNvSpPr>
              <p:nvPr/>
            </p:nvSpPr>
            <p:spPr bwMode="auto">
              <a:xfrm>
                <a:off x="1951" y="1767"/>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399" name="Rectangle 31"/>
              <p:cNvSpPr>
                <a:spLocks noChangeArrowheads="1"/>
              </p:cNvSpPr>
              <p:nvPr/>
            </p:nvSpPr>
            <p:spPr bwMode="auto">
              <a:xfrm>
                <a:off x="2025" y="1801"/>
                <a:ext cx="34" cy="61"/>
              </a:xfrm>
              <a:prstGeom prst="rect">
                <a:avLst/>
              </a:prstGeom>
              <a:solidFill>
                <a:srgbClr val="009999"/>
              </a:solidFill>
              <a:ln w="22225">
                <a:solidFill>
                  <a:srgbClr val="009999"/>
                </a:solidFill>
                <a:miter lim="800000"/>
                <a:headEnd/>
                <a:tailEnd/>
              </a:ln>
            </p:spPr>
            <p:txBody>
              <a:bodyPr/>
              <a:lstStyle/>
              <a:p>
                <a:endParaRPr lang="en-US"/>
              </a:p>
            </p:txBody>
          </p:sp>
          <p:sp>
            <p:nvSpPr>
              <p:cNvPr id="53400" name="Rectangle 32"/>
              <p:cNvSpPr>
                <a:spLocks noChangeArrowheads="1"/>
              </p:cNvSpPr>
              <p:nvPr/>
            </p:nvSpPr>
            <p:spPr bwMode="auto">
              <a:xfrm>
                <a:off x="2100" y="1842"/>
                <a:ext cx="33" cy="53"/>
              </a:xfrm>
              <a:prstGeom prst="rect">
                <a:avLst/>
              </a:prstGeom>
              <a:solidFill>
                <a:srgbClr val="009999"/>
              </a:solidFill>
              <a:ln w="22225">
                <a:solidFill>
                  <a:srgbClr val="009999"/>
                </a:solidFill>
                <a:miter lim="800000"/>
                <a:headEnd/>
                <a:tailEnd/>
              </a:ln>
            </p:spPr>
            <p:txBody>
              <a:bodyPr/>
              <a:lstStyle/>
              <a:p>
                <a:endParaRPr lang="en-US"/>
              </a:p>
            </p:txBody>
          </p:sp>
          <p:sp>
            <p:nvSpPr>
              <p:cNvPr id="53401" name="Rectangle 33"/>
              <p:cNvSpPr>
                <a:spLocks noChangeArrowheads="1"/>
              </p:cNvSpPr>
              <p:nvPr/>
            </p:nvSpPr>
            <p:spPr bwMode="auto">
              <a:xfrm>
                <a:off x="2181" y="1848"/>
                <a:ext cx="33" cy="61"/>
              </a:xfrm>
              <a:prstGeom prst="rect">
                <a:avLst/>
              </a:prstGeom>
              <a:solidFill>
                <a:srgbClr val="009999"/>
              </a:solidFill>
              <a:ln w="22225">
                <a:solidFill>
                  <a:srgbClr val="009999"/>
                </a:solidFill>
                <a:miter lim="800000"/>
                <a:headEnd/>
                <a:tailEnd/>
              </a:ln>
            </p:spPr>
            <p:txBody>
              <a:bodyPr/>
              <a:lstStyle/>
              <a:p>
                <a:endParaRPr lang="en-US"/>
              </a:p>
            </p:txBody>
          </p:sp>
          <p:sp>
            <p:nvSpPr>
              <p:cNvPr id="53402" name="Rectangle 34"/>
              <p:cNvSpPr>
                <a:spLocks noChangeArrowheads="1"/>
              </p:cNvSpPr>
              <p:nvPr/>
            </p:nvSpPr>
            <p:spPr bwMode="auto">
              <a:xfrm>
                <a:off x="2262" y="1876"/>
                <a:ext cx="34" cy="53"/>
              </a:xfrm>
              <a:prstGeom prst="rect">
                <a:avLst/>
              </a:prstGeom>
              <a:solidFill>
                <a:srgbClr val="009999"/>
              </a:solidFill>
              <a:ln w="22225">
                <a:solidFill>
                  <a:srgbClr val="009999"/>
                </a:solidFill>
                <a:miter lim="800000"/>
                <a:headEnd/>
                <a:tailEnd/>
              </a:ln>
            </p:spPr>
            <p:txBody>
              <a:bodyPr/>
              <a:lstStyle/>
              <a:p>
                <a:endParaRPr lang="en-US"/>
              </a:p>
            </p:txBody>
          </p:sp>
          <p:sp>
            <p:nvSpPr>
              <p:cNvPr id="53403" name="Rectangle 35"/>
              <p:cNvSpPr>
                <a:spLocks noChangeArrowheads="1"/>
              </p:cNvSpPr>
              <p:nvPr/>
            </p:nvSpPr>
            <p:spPr bwMode="auto">
              <a:xfrm>
                <a:off x="2343" y="1896"/>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404" name="Rectangle 36"/>
              <p:cNvSpPr>
                <a:spLocks noChangeArrowheads="1"/>
              </p:cNvSpPr>
              <p:nvPr/>
            </p:nvSpPr>
            <p:spPr bwMode="auto">
              <a:xfrm>
                <a:off x="1592" y="2187"/>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405" name="Rectangle 37"/>
              <p:cNvSpPr>
                <a:spLocks noChangeArrowheads="1"/>
              </p:cNvSpPr>
              <p:nvPr/>
            </p:nvSpPr>
            <p:spPr bwMode="auto">
              <a:xfrm>
                <a:off x="1660" y="2167"/>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406" name="Rectangle 38"/>
              <p:cNvSpPr>
                <a:spLocks noChangeArrowheads="1"/>
              </p:cNvSpPr>
              <p:nvPr/>
            </p:nvSpPr>
            <p:spPr bwMode="auto">
              <a:xfrm>
                <a:off x="1734" y="2146"/>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407" name="Rectangle 39"/>
              <p:cNvSpPr>
                <a:spLocks noChangeArrowheads="1"/>
              </p:cNvSpPr>
              <p:nvPr/>
            </p:nvSpPr>
            <p:spPr bwMode="auto">
              <a:xfrm>
                <a:off x="1808" y="2133"/>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408" name="Rectangle 40"/>
              <p:cNvSpPr>
                <a:spLocks noChangeArrowheads="1"/>
              </p:cNvSpPr>
              <p:nvPr/>
            </p:nvSpPr>
            <p:spPr bwMode="auto">
              <a:xfrm>
                <a:off x="1883" y="2133"/>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409" name="Rectangle 41"/>
              <p:cNvSpPr>
                <a:spLocks noChangeArrowheads="1"/>
              </p:cNvSpPr>
              <p:nvPr/>
            </p:nvSpPr>
            <p:spPr bwMode="auto">
              <a:xfrm>
                <a:off x="1957" y="2140"/>
                <a:ext cx="27" cy="53"/>
              </a:xfrm>
              <a:prstGeom prst="rect">
                <a:avLst/>
              </a:prstGeom>
              <a:solidFill>
                <a:srgbClr val="009999"/>
              </a:solidFill>
              <a:ln w="22225">
                <a:solidFill>
                  <a:srgbClr val="009999"/>
                </a:solidFill>
                <a:miter lim="800000"/>
                <a:headEnd/>
                <a:tailEnd/>
              </a:ln>
            </p:spPr>
            <p:txBody>
              <a:bodyPr/>
              <a:lstStyle/>
              <a:p>
                <a:endParaRPr lang="en-US"/>
              </a:p>
            </p:txBody>
          </p:sp>
          <p:sp>
            <p:nvSpPr>
              <p:cNvPr id="53410" name="Rectangle 42"/>
              <p:cNvSpPr>
                <a:spLocks noChangeArrowheads="1"/>
              </p:cNvSpPr>
              <p:nvPr/>
            </p:nvSpPr>
            <p:spPr bwMode="auto">
              <a:xfrm>
                <a:off x="2025" y="2140"/>
                <a:ext cx="34" cy="60"/>
              </a:xfrm>
              <a:prstGeom prst="rect">
                <a:avLst/>
              </a:prstGeom>
              <a:solidFill>
                <a:srgbClr val="009999"/>
              </a:solidFill>
              <a:ln w="22225">
                <a:solidFill>
                  <a:srgbClr val="009999"/>
                </a:solidFill>
                <a:miter lim="800000"/>
                <a:headEnd/>
                <a:tailEnd/>
              </a:ln>
            </p:spPr>
            <p:txBody>
              <a:bodyPr/>
              <a:lstStyle/>
              <a:p>
                <a:endParaRPr lang="en-US"/>
              </a:p>
            </p:txBody>
          </p:sp>
          <p:sp>
            <p:nvSpPr>
              <p:cNvPr id="53411" name="Rectangle 43"/>
              <p:cNvSpPr>
                <a:spLocks noChangeArrowheads="1"/>
              </p:cNvSpPr>
              <p:nvPr/>
            </p:nvSpPr>
            <p:spPr bwMode="auto">
              <a:xfrm>
                <a:off x="2100" y="2146"/>
                <a:ext cx="33" cy="61"/>
              </a:xfrm>
              <a:prstGeom prst="rect">
                <a:avLst/>
              </a:prstGeom>
              <a:solidFill>
                <a:srgbClr val="009999"/>
              </a:solidFill>
              <a:ln w="22225">
                <a:solidFill>
                  <a:srgbClr val="009999"/>
                </a:solidFill>
                <a:miter lim="800000"/>
                <a:headEnd/>
                <a:tailEnd/>
              </a:ln>
            </p:spPr>
            <p:txBody>
              <a:bodyPr/>
              <a:lstStyle/>
              <a:p>
                <a:endParaRPr lang="en-US"/>
              </a:p>
            </p:txBody>
          </p:sp>
          <p:sp>
            <p:nvSpPr>
              <p:cNvPr id="53412" name="Rectangle 44"/>
              <p:cNvSpPr>
                <a:spLocks noChangeArrowheads="1"/>
              </p:cNvSpPr>
              <p:nvPr/>
            </p:nvSpPr>
            <p:spPr bwMode="auto">
              <a:xfrm>
                <a:off x="2174" y="2146"/>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413" name="Rectangle 45"/>
              <p:cNvSpPr>
                <a:spLocks noChangeArrowheads="1"/>
              </p:cNvSpPr>
              <p:nvPr/>
            </p:nvSpPr>
            <p:spPr bwMode="auto">
              <a:xfrm>
                <a:off x="2249" y="2140"/>
                <a:ext cx="33" cy="53"/>
              </a:xfrm>
              <a:prstGeom prst="rect">
                <a:avLst/>
              </a:prstGeom>
              <a:solidFill>
                <a:srgbClr val="009999"/>
              </a:solidFill>
              <a:ln w="22225">
                <a:solidFill>
                  <a:srgbClr val="009999"/>
                </a:solidFill>
                <a:miter lim="800000"/>
                <a:headEnd/>
                <a:tailEnd/>
              </a:ln>
            </p:spPr>
            <p:txBody>
              <a:bodyPr/>
              <a:lstStyle/>
              <a:p>
                <a:endParaRPr lang="en-US"/>
              </a:p>
            </p:txBody>
          </p:sp>
          <p:sp>
            <p:nvSpPr>
              <p:cNvPr id="53414" name="Rectangle 46"/>
              <p:cNvSpPr>
                <a:spLocks noChangeArrowheads="1"/>
              </p:cNvSpPr>
              <p:nvPr/>
            </p:nvSpPr>
            <p:spPr bwMode="auto">
              <a:xfrm>
                <a:off x="2316" y="2133"/>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415" name="Rectangle 47"/>
              <p:cNvSpPr>
                <a:spLocks noChangeArrowheads="1"/>
              </p:cNvSpPr>
              <p:nvPr/>
            </p:nvSpPr>
            <p:spPr bwMode="auto">
              <a:xfrm>
                <a:off x="2391" y="2126"/>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416" name="Rectangle 48"/>
              <p:cNvSpPr>
                <a:spLocks noChangeArrowheads="1"/>
              </p:cNvSpPr>
              <p:nvPr/>
            </p:nvSpPr>
            <p:spPr bwMode="auto">
              <a:xfrm>
                <a:off x="1673" y="2099"/>
                <a:ext cx="54" cy="33"/>
              </a:xfrm>
              <a:prstGeom prst="rect">
                <a:avLst/>
              </a:prstGeom>
              <a:solidFill>
                <a:srgbClr val="009999"/>
              </a:solidFill>
              <a:ln w="22225">
                <a:solidFill>
                  <a:srgbClr val="009999"/>
                </a:solidFill>
                <a:miter lim="800000"/>
                <a:headEnd/>
                <a:tailEnd/>
              </a:ln>
            </p:spPr>
            <p:txBody>
              <a:bodyPr/>
              <a:lstStyle/>
              <a:p>
                <a:endParaRPr lang="en-US"/>
              </a:p>
            </p:txBody>
          </p:sp>
          <p:sp>
            <p:nvSpPr>
              <p:cNvPr id="53417" name="Rectangle 49"/>
              <p:cNvSpPr>
                <a:spLocks noChangeArrowheads="1"/>
              </p:cNvSpPr>
              <p:nvPr/>
            </p:nvSpPr>
            <p:spPr bwMode="auto">
              <a:xfrm>
                <a:off x="1646" y="2025"/>
                <a:ext cx="60" cy="33"/>
              </a:xfrm>
              <a:prstGeom prst="rect">
                <a:avLst/>
              </a:prstGeom>
              <a:solidFill>
                <a:srgbClr val="009999"/>
              </a:solidFill>
              <a:ln w="22225">
                <a:solidFill>
                  <a:srgbClr val="009999"/>
                </a:solidFill>
                <a:miter lim="800000"/>
                <a:headEnd/>
                <a:tailEnd/>
              </a:ln>
            </p:spPr>
            <p:txBody>
              <a:bodyPr/>
              <a:lstStyle/>
              <a:p>
                <a:endParaRPr lang="en-US"/>
              </a:p>
            </p:txBody>
          </p:sp>
          <p:sp>
            <p:nvSpPr>
              <p:cNvPr id="53418" name="Rectangle 50"/>
              <p:cNvSpPr>
                <a:spLocks noChangeArrowheads="1"/>
              </p:cNvSpPr>
              <p:nvPr/>
            </p:nvSpPr>
            <p:spPr bwMode="auto">
              <a:xfrm>
                <a:off x="1612" y="1957"/>
                <a:ext cx="61" cy="33"/>
              </a:xfrm>
              <a:prstGeom prst="rect">
                <a:avLst/>
              </a:prstGeom>
              <a:solidFill>
                <a:srgbClr val="009999"/>
              </a:solidFill>
              <a:ln w="22225">
                <a:solidFill>
                  <a:srgbClr val="009999"/>
                </a:solidFill>
                <a:miter lim="800000"/>
                <a:headEnd/>
                <a:tailEnd/>
              </a:ln>
            </p:spPr>
            <p:txBody>
              <a:bodyPr/>
              <a:lstStyle/>
              <a:p>
                <a:endParaRPr lang="en-US"/>
              </a:p>
            </p:txBody>
          </p:sp>
          <p:sp>
            <p:nvSpPr>
              <p:cNvPr id="53419" name="Rectangle 51"/>
              <p:cNvSpPr>
                <a:spLocks noChangeArrowheads="1"/>
              </p:cNvSpPr>
              <p:nvPr/>
            </p:nvSpPr>
            <p:spPr bwMode="auto">
              <a:xfrm>
                <a:off x="1687" y="1896"/>
                <a:ext cx="60" cy="33"/>
              </a:xfrm>
              <a:prstGeom prst="rect">
                <a:avLst/>
              </a:prstGeom>
              <a:solidFill>
                <a:srgbClr val="009999"/>
              </a:solidFill>
              <a:ln w="22225">
                <a:solidFill>
                  <a:srgbClr val="009999"/>
                </a:solidFill>
                <a:miter lim="800000"/>
                <a:headEnd/>
                <a:tailEnd/>
              </a:ln>
            </p:spPr>
            <p:txBody>
              <a:bodyPr/>
              <a:lstStyle/>
              <a:p>
                <a:endParaRPr lang="en-US"/>
              </a:p>
            </p:txBody>
          </p:sp>
          <p:sp>
            <p:nvSpPr>
              <p:cNvPr id="53420" name="Rectangle 52"/>
              <p:cNvSpPr>
                <a:spLocks noChangeArrowheads="1"/>
              </p:cNvSpPr>
              <p:nvPr/>
            </p:nvSpPr>
            <p:spPr bwMode="auto">
              <a:xfrm>
                <a:off x="1700" y="1828"/>
                <a:ext cx="61" cy="34"/>
              </a:xfrm>
              <a:prstGeom prst="rect">
                <a:avLst/>
              </a:prstGeom>
              <a:solidFill>
                <a:srgbClr val="009999"/>
              </a:solidFill>
              <a:ln w="22225">
                <a:solidFill>
                  <a:srgbClr val="009999"/>
                </a:solidFill>
                <a:miter lim="800000"/>
                <a:headEnd/>
                <a:tailEnd/>
              </a:ln>
            </p:spPr>
            <p:txBody>
              <a:bodyPr/>
              <a:lstStyle/>
              <a:p>
                <a:endParaRPr lang="en-US"/>
              </a:p>
            </p:txBody>
          </p:sp>
          <p:sp>
            <p:nvSpPr>
              <p:cNvPr id="53421" name="Rectangle 53"/>
              <p:cNvSpPr>
                <a:spLocks noChangeArrowheads="1"/>
              </p:cNvSpPr>
              <p:nvPr/>
            </p:nvSpPr>
            <p:spPr bwMode="auto">
              <a:xfrm>
                <a:off x="1720" y="1760"/>
                <a:ext cx="61" cy="34"/>
              </a:xfrm>
              <a:prstGeom prst="rect">
                <a:avLst/>
              </a:prstGeom>
              <a:solidFill>
                <a:srgbClr val="009999"/>
              </a:solidFill>
              <a:ln w="22225">
                <a:solidFill>
                  <a:srgbClr val="009999"/>
                </a:solidFill>
                <a:miter lim="800000"/>
                <a:headEnd/>
                <a:tailEnd/>
              </a:ln>
            </p:spPr>
            <p:txBody>
              <a:bodyPr/>
              <a:lstStyle/>
              <a:p>
                <a:endParaRPr lang="en-US"/>
              </a:p>
            </p:txBody>
          </p:sp>
          <p:sp>
            <p:nvSpPr>
              <p:cNvPr id="53422" name="Rectangle 54"/>
              <p:cNvSpPr>
                <a:spLocks noChangeArrowheads="1"/>
              </p:cNvSpPr>
              <p:nvPr/>
            </p:nvSpPr>
            <p:spPr bwMode="auto">
              <a:xfrm>
                <a:off x="2093" y="1774"/>
                <a:ext cx="54" cy="33"/>
              </a:xfrm>
              <a:prstGeom prst="rect">
                <a:avLst/>
              </a:prstGeom>
              <a:solidFill>
                <a:srgbClr val="009999"/>
              </a:solidFill>
              <a:ln w="22225">
                <a:solidFill>
                  <a:srgbClr val="009999"/>
                </a:solidFill>
                <a:miter lim="800000"/>
                <a:headEnd/>
                <a:tailEnd/>
              </a:ln>
            </p:spPr>
            <p:txBody>
              <a:bodyPr/>
              <a:lstStyle/>
              <a:p>
                <a:endParaRPr lang="en-US"/>
              </a:p>
            </p:txBody>
          </p:sp>
          <p:sp>
            <p:nvSpPr>
              <p:cNvPr id="53423" name="Rectangle 55"/>
              <p:cNvSpPr>
                <a:spLocks noChangeArrowheads="1"/>
              </p:cNvSpPr>
              <p:nvPr/>
            </p:nvSpPr>
            <p:spPr bwMode="auto">
              <a:xfrm>
                <a:off x="2127" y="1699"/>
                <a:ext cx="53" cy="34"/>
              </a:xfrm>
              <a:prstGeom prst="rect">
                <a:avLst/>
              </a:prstGeom>
              <a:solidFill>
                <a:srgbClr val="009999"/>
              </a:solidFill>
              <a:ln w="22225">
                <a:solidFill>
                  <a:srgbClr val="009999"/>
                </a:solidFill>
                <a:miter lim="800000"/>
                <a:headEnd/>
                <a:tailEnd/>
              </a:ln>
            </p:spPr>
            <p:txBody>
              <a:bodyPr/>
              <a:lstStyle/>
              <a:p>
                <a:endParaRPr lang="en-US"/>
              </a:p>
            </p:txBody>
          </p:sp>
          <p:sp>
            <p:nvSpPr>
              <p:cNvPr id="53424" name="Rectangle 56"/>
              <p:cNvSpPr>
                <a:spLocks noChangeArrowheads="1"/>
              </p:cNvSpPr>
              <p:nvPr/>
            </p:nvSpPr>
            <p:spPr bwMode="auto">
              <a:xfrm>
                <a:off x="2161" y="1632"/>
                <a:ext cx="53" cy="33"/>
              </a:xfrm>
              <a:prstGeom prst="rect">
                <a:avLst/>
              </a:prstGeom>
              <a:solidFill>
                <a:srgbClr val="009999"/>
              </a:solidFill>
              <a:ln w="22225">
                <a:solidFill>
                  <a:srgbClr val="009999"/>
                </a:solidFill>
                <a:miter lim="800000"/>
                <a:headEnd/>
                <a:tailEnd/>
              </a:ln>
            </p:spPr>
            <p:txBody>
              <a:bodyPr/>
              <a:lstStyle/>
              <a:p>
                <a:endParaRPr lang="en-US"/>
              </a:p>
            </p:txBody>
          </p:sp>
          <p:sp>
            <p:nvSpPr>
              <p:cNvPr id="53425" name="Rectangle 57"/>
              <p:cNvSpPr>
                <a:spLocks noChangeArrowheads="1"/>
              </p:cNvSpPr>
              <p:nvPr/>
            </p:nvSpPr>
            <p:spPr bwMode="auto">
              <a:xfrm>
                <a:off x="2073" y="2241"/>
                <a:ext cx="53" cy="34"/>
              </a:xfrm>
              <a:prstGeom prst="rect">
                <a:avLst/>
              </a:prstGeom>
              <a:solidFill>
                <a:srgbClr val="009999"/>
              </a:solidFill>
              <a:ln w="22225">
                <a:solidFill>
                  <a:srgbClr val="009999"/>
                </a:solidFill>
                <a:miter lim="800000"/>
                <a:headEnd/>
                <a:tailEnd/>
              </a:ln>
            </p:spPr>
            <p:txBody>
              <a:bodyPr/>
              <a:lstStyle/>
              <a:p>
                <a:endParaRPr lang="en-US"/>
              </a:p>
            </p:txBody>
          </p:sp>
          <p:sp>
            <p:nvSpPr>
              <p:cNvPr id="53426" name="Rectangle 58"/>
              <p:cNvSpPr>
                <a:spLocks noChangeArrowheads="1"/>
              </p:cNvSpPr>
              <p:nvPr/>
            </p:nvSpPr>
            <p:spPr bwMode="auto">
              <a:xfrm>
                <a:off x="2113" y="2302"/>
                <a:ext cx="61" cy="34"/>
              </a:xfrm>
              <a:prstGeom prst="rect">
                <a:avLst/>
              </a:prstGeom>
              <a:solidFill>
                <a:srgbClr val="009999"/>
              </a:solidFill>
              <a:ln w="22225">
                <a:solidFill>
                  <a:srgbClr val="009999"/>
                </a:solidFill>
                <a:miter lim="800000"/>
                <a:headEnd/>
                <a:tailEnd/>
              </a:ln>
            </p:spPr>
            <p:txBody>
              <a:bodyPr/>
              <a:lstStyle/>
              <a:p>
                <a:endParaRPr lang="en-US"/>
              </a:p>
            </p:txBody>
          </p:sp>
          <p:sp>
            <p:nvSpPr>
              <p:cNvPr id="53427" name="Rectangle 59"/>
              <p:cNvSpPr>
                <a:spLocks noChangeArrowheads="1"/>
              </p:cNvSpPr>
              <p:nvPr/>
            </p:nvSpPr>
            <p:spPr bwMode="auto">
              <a:xfrm>
                <a:off x="2194" y="2363"/>
                <a:ext cx="61" cy="33"/>
              </a:xfrm>
              <a:prstGeom prst="rect">
                <a:avLst/>
              </a:prstGeom>
              <a:solidFill>
                <a:srgbClr val="009999"/>
              </a:solidFill>
              <a:ln w="22225">
                <a:solidFill>
                  <a:srgbClr val="009999"/>
                </a:solidFill>
                <a:miter lim="800000"/>
                <a:headEnd/>
                <a:tailEnd/>
              </a:ln>
            </p:spPr>
            <p:txBody>
              <a:bodyPr/>
              <a:lstStyle/>
              <a:p>
                <a:endParaRPr lang="en-US"/>
              </a:p>
            </p:txBody>
          </p:sp>
        </p:grpSp>
        <p:grpSp>
          <p:nvGrpSpPr>
            <p:cNvPr id="53256" name="Group 123"/>
            <p:cNvGrpSpPr>
              <a:grpSpLocks/>
            </p:cNvGrpSpPr>
            <p:nvPr/>
          </p:nvGrpSpPr>
          <p:grpSpPr bwMode="auto">
            <a:xfrm>
              <a:off x="2668" y="1903"/>
              <a:ext cx="968" cy="744"/>
              <a:chOff x="2668" y="1903"/>
              <a:chExt cx="968" cy="744"/>
            </a:xfrm>
          </p:grpSpPr>
          <p:sp>
            <p:nvSpPr>
              <p:cNvPr id="53317" name="Freeform 61"/>
              <p:cNvSpPr>
                <a:spLocks/>
              </p:cNvSpPr>
              <p:nvPr/>
            </p:nvSpPr>
            <p:spPr bwMode="auto">
              <a:xfrm>
                <a:off x="2675" y="1950"/>
                <a:ext cx="941" cy="372"/>
              </a:xfrm>
              <a:custGeom>
                <a:avLst/>
                <a:gdLst>
                  <a:gd name="T0" fmla="*/ 14 w 941"/>
                  <a:gd name="T1" fmla="*/ 27 h 372"/>
                  <a:gd name="T2" fmla="*/ 183 w 941"/>
                  <a:gd name="T3" fmla="*/ 7 h 372"/>
                  <a:gd name="T4" fmla="*/ 325 w 941"/>
                  <a:gd name="T5" fmla="*/ 0 h 372"/>
                  <a:gd name="T6" fmla="*/ 447 w 941"/>
                  <a:gd name="T7" fmla="*/ 20 h 372"/>
                  <a:gd name="T8" fmla="*/ 664 w 941"/>
                  <a:gd name="T9" fmla="*/ 40 h 372"/>
                  <a:gd name="T10" fmla="*/ 786 w 941"/>
                  <a:gd name="T11" fmla="*/ 54 h 372"/>
                  <a:gd name="T12" fmla="*/ 941 w 941"/>
                  <a:gd name="T13" fmla="*/ 40 h 372"/>
                  <a:gd name="T14" fmla="*/ 941 w 941"/>
                  <a:gd name="T15" fmla="*/ 372 h 372"/>
                  <a:gd name="T16" fmla="*/ 792 w 941"/>
                  <a:gd name="T17" fmla="*/ 352 h 372"/>
                  <a:gd name="T18" fmla="*/ 643 w 941"/>
                  <a:gd name="T19" fmla="*/ 338 h 372"/>
                  <a:gd name="T20" fmla="*/ 372 w 941"/>
                  <a:gd name="T21" fmla="*/ 338 h 372"/>
                  <a:gd name="T22" fmla="*/ 203 w 941"/>
                  <a:gd name="T23" fmla="*/ 352 h 372"/>
                  <a:gd name="T24" fmla="*/ 0 w 941"/>
                  <a:gd name="T25" fmla="*/ 372 h 372"/>
                  <a:gd name="T26" fmla="*/ 14 w 941"/>
                  <a:gd name="T27" fmla="*/ 27 h 3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41"/>
                  <a:gd name="T43" fmla="*/ 0 h 372"/>
                  <a:gd name="T44" fmla="*/ 941 w 941"/>
                  <a:gd name="T45" fmla="*/ 372 h 3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41" h="372">
                    <a:moveTo>
                      <a:pt x="14" y="27"/>
                    </a:moveTo>
                    <a:lnTo>
                      <a:pt x="183" y="7"/>
                    </a:lnTo>
                    <a:lnTo>
                      <a:pt x="325" y="0"/>
                    </a:lnTo>
                    <a:lnTo>
                      <a:pt x="447" y="20"/>
                    </a:lnTo>
                    <a:lnTo>
                      <a:pt x="664" y="40"/>
                    </a:lnTo>
                    <a:lnTo>
                      <a:pt x="786" y="54"/>
                    </a:lnTo>
                    <a:lnTo>
                      <a:pt x="941" y="40"/>
                    </a:lnTo>
                    <a:lnTo>
                      <a:pt x="941" y="372"/>
                    </a:lnTo>
                    <a:lnTo>
                      <a:pt x="792" y="352"/>
                    </a:lnTo>
                    <a:lnTo>
                      <a:pt x="643" y="338"/>
                    </a:lnTo>
                    <a:lnTo>
                      <a:pt x="372" y="338"/>
                    </a:lnTo>
                    <a:lnTo>
                      <a:pt x="203" y="352"/>
                    </a:lnTo>
                    <a:lnTo>
                      <a:pt x="0" y="372"/>
                    </a:lnTo>
                    <a:lnTo>
                      <a:pt x="14" y="27"/>
                    </a:lnTo>
                    <a:close/>
                  </a:path>
                </a:pathLst>
              </a:custGeom>
              <a:solidFill>
                <a:srgbClr val="CCFFFF"/>
              </a:solidFill>
              <a:ln w="9525">
                <a:noFill/>
                <a:round/>
                <a:headEnd/>
                <a:tailEnd/>
              </a:ln>
            </p:spPr>
            <p:txBody>
              <a:bodyPr/>
              <a:lstStyle/>
              <a:p>
                <a:endParaRPr lang="en-US"/>
              </a:p>
            </p:txBody>
          </p:sp>
          <p:sp>
            <p:nvSpPr>
              <p:cNvPr id="53318" name="Rectangle 62"/>
              <p:cNvSpPr>
                <a:spLocks noChangeArrowheads="1"/>
              </p:cNvSpPr>
              <p:nvPr/>
            </p:nvSpPr>
            <p:spPr bwMode="auto">
              <a:xfrm>
                <a:off x="2722" y="2484"/>
                <a:ext cx="801" cy="163"/>
              </a:xfrm>
              <a:prstGeom prst="rect">
                <a:avLst/>
              </a:prstGeom>
              <a:noFill/>
              <a:ln w="9525">
                <a:noFill/>
                <a:miter lim="800000"/>
                <a:headEnd/>
                <a:tailEnd/>
              </a:ln>
            </p:spPr>
            <p:txBody>
              <a:bodyPr wrap="none" lIns="0" tIns="0" rIns="0" bIns="0">
                <a:spAutoFit/>
              </a:bodyPr>
              <a:lstStyle/>
              <a:p>
                <a:r>
                  <a:rPr lang="en-US" sz="1700">
                    <a:solidFill>
                      <a:srgbClr val="FF0000"/>
                    </a:solidFill>
                    <a:latin typeface="Arial" charset="0"/>
                  </a:rPr>
                  <a:t>Cross-Linked</a:t>
                </a:r>
                <a:endParaRPr lang="en-US">
                  <a:latin typeface="Arial" charset="0"/>
                </a:endParaRPr>
              </a:p>
            </p:txBody>
          </p:sp>
          <p:grpSp>
            <p:nvGrpSpPr>
              <p:cNvPr id="53319" name="Group 122"/>
              <p:cNvGrpSpPr>
                <a:grpSpLocks/>
              </p:cNvGrpSpPr>
              <p:nvPr/>
            </p:nvGrpSpPr>
            <p:grpSpPr bwMode="auto">
              <a:xfrm>
                <a:off x="2668" y="1903"/>
                <a:ext cx="968" cy="460"/>
                <a:chOff x="2668" y="1903"/>
                <a:chExt cx="968" cy="460"/>
              </a:xfrm>
            </p:grpSpPr>
            <p:sp>
              <p:nvSpPr>
                <p:cNvPr id="53320" name="Freeform 63"/>
                <p:cNvSpPr>
                  <a:spLocks/>
                </p:cNvSpPr>
                <p:nvPr/>
              </p:nvSpPr>
              <p:spPr bwMode="auto">
                <a:xfrm>
                  <a:off x="2689" y="1929"/>
                  <a:ext cx="914" cy="55"/>
                </a:xfrm>
                <a:custGeom>
                  <a:avLst/>
                  <a:gdLst>
                    <a:gd name="T0" fmla="*/ 0 w 914"/>
                    <a:gd name="T1" fmla="*/ 28 h 55"/>
                    <a:gd name="T2" fmla="*/ 74 w 914"/>
                    <a:gd name="T3" fmla="*/ 14 h 55"/>
                    <a:gd name="T4" fmla="*/ 162 w 914"/>
                    <a:gd name="T5" fmla="*/ 7 h 55"/>
                    <a:gd name="T6" fmla="*/ 284 w 914"/>
                    <a:gd name="T7" fmla="*/ 0 h 55"/>
                    <a:gd name="T8" fmla="*/ 406 w 914"/>
                    <a:gd name="T9" fmla="*/ 14 h 55"/>
                    <a:gd name="T10" fmla="*/ 514 w 914"/>
                    <a:gd name="T11" fmla="*/ 28 h 55"/>
                    <a:gd name="T12" fmla="*/ 636 w 914"/>
                    <a:gd name="T13" fmla="*/ 48 h 55"/>
                    <a:gd name="T14" fmla="*/ 744 w 914"/>
                    <a:gd name="T15" fmla="*/ 55 h 55"/>
                    <a:gd name="T16" fmla="*/ 860 w 914"/>
                    <a:gd name="T17" fmla="*/ 55 h 55"/>
                    <a:gd name="T18" fmla="*/ 914 w 914"/>
                    <a:gd name="T19" fmla="*/ 41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4"/>
                    <a:gd name="T31" fmla="*/ 0 h 55"/>
                    <a:gd name="T32" fmla="*/ 914 w 914"/>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4" h="55">
                      <a:moveTo>
                        <a:pt x="0" y="28"/>
                      </a:moveTo>
                      <a:lnTo>
                        <a:pt x="74" y="14"/>
                      </a:lnTo>
                      <a:lnTo>
                        <a:pt x="162" y="7"/>
                      </a:lnTo>
                      <a:lnTo>
                        <a:pt x="284" y="0"/>
                      </a:lnTo>
                      <a:lnTo>
                        <a:pt x="406" y="14"/>
                      </a:lnTo>
                      <a:lnTo>
                        <a:pt x="514" y="28"/>
                      </a:lnTo>
                      <a:lnTo>
                        <a:pt x="636" y="48"/>
                      </a:lnTo>
                      <a:lnTo>
                        <a:pt x="744" y="55"/>
                      </a:lnTo>
                      <a:lnTo>
                        <a:pt x="860" y="55"/>
                      </a:lnTo>
                      <a:lnTo>
                        <a:pt x="914" y="41"/>
                      </a:lnTo>
                    </a:path>
                  </a:pathLst>
                </a:custGeom>
                <a:noFill/>
                <a:ln w="31750">
                  <a:solidFill>
                    <a:srgbClr val="000000"/>
                  </a:solidFill>
                  <a:round/>
                  <a:headEnd/>
                  <a:tailEnd/>
                </a:ln>
              </p:spPr>
              <p:txBody>
                <a:bodyPr/>
                <a:lstStyle/>
                <a:p>
                  <a:endParaRPr lang="en-US"/>
                </a:p>
              </p:txBody>
            </p:sp>
            <p:sp>
              <p:nvSpPr>
                <p:cNvPr id="53321" name="Line 64"/>
                <p:cNvSpPr>
                  <a:spLocks noChangeShapeType="1"/>
                </p:cNvSpPr>
                <p:nvPr/>
              </p:nvSpPr>
              <p:spPr bwMode="auto">
                <a:xfrm flipH="1" flipV="1">
                  <a:off x="3603" y="1970"/>
                  <a:ext cx="13" cy="7"/>
                </a:xfrm>
                <a:prstGeom prst="line">
                  <a:avLst/>
                </a:prstGeom>
                <a:noFill/>
                <a:ln w="31750">
                  <a:solidFill>
                    <a:srgbClr val="000000"/>
                  </a:solidFill>
                  <a:round/>
                  <a:headEnd/>
                  <a:tailEnd/>
                </a:ln>
              </p:spPr>
              <p:txBody>
                <a:bodyPr/>
                <a:lstStyle/>
                <a:p>
                  <a:endParaRPr lang="en-CA"/>
                </a:p>
              </p:txBody>
            </p:sp>
            <p:sp>
              <p:nvSpPr>
                <p:cNvPr id="53322" name="Freeform 65"/>
                <p:cNvSpPr>
                  <a:spLocks/>
                </p:cNvSpPr>
                <p:nvPr/>
              </p:nvSpPr>
              <p:spPr bwMode="auto">
                <a:xfrm>
                  <a:off x="2682" y="2092"/>
                  <a:ext cx="928" cy="81"/>
                </a:xfrm>
                <a:custGeom>
                  <a:avLst/>
                  <a:gdLst>
                    <a:gd name="T0" fmla="*/ 0 w 928"/>
                    <a:gd name="T1" fmla="*/ 34 h 81"/>
                    <a:gd name="T2" fmla="*/ 68 w 928"/>
                    <a:gd name="T3" fmla="*/ 27 h 81"/>
                    <a:gd name="T4" fmla="*/ 142 w 928"/>
                    <a:gd name="T5" fmla="*/ 34 h 81"/>
                    <a:gd name="T6" fmla="*/ 244 w 928"/>
                    <a:gd name="T7" fmla="*/ 47 h 81"/>
                    <a:gd name="T8" fmla="*/ 352 w 928"/>
                    <a:gd name="T9" fmla="*/ 74 h 81"/>
                    <a:gd name="T10" fmla="*/ 481 w 928"/>
                    <a:gd name="T11" fmla="*/ 81 h 81"/>
                    <a:gd name="T12" fmla="*/ 542 w 928"/>
                    <a:gd name="T13" fmla="*/ 81 h 81"/>
                    <a:gd name="T14" fmla="*/ 609 w 928"/>
                    <a:gd name="T15" fmla="*/ 81 h 81"/>
                    <a:gd name="T16" fmla="*/ 731 w 928"/>
                    <a:gd name="T17" fmla="*/ 68 h 81"/>
                    <a:gd name="T18" fmla="*/ 860 w 928"/>
                    <a:gd name="T19" fmla="*/ 47 h 81"/>
                    <a:gd name="T20" fmla="*/ 894 w 928"/>
                    <a:gd name="T21" fmla="*/ 20 h 81"/>
                    <a:gd name="T22" fmla="*/ 928 w 928"/>
                    <a:gd name="T23" fmla="*/ 0 h 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28"/>
                    <a:gd name="T37" fmla="*/ 0 h 81"/>
                    <a:gd name="T38" fmla="*/ 928 w 928"/>
                    <a:gd name="T39" fmla="*/ 81 h 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28" h="81">
                      <a:moveTo>
                        <a:pt x="0" y="34"/>
                      </a:moveTo>
                      <a:lnTo>
                        <a:pt x="68" y="27"/>
                      </a:lnTo>
                      <a:lnTo>
                        <a:pt x="142" y="34"/>
                      </a:lnTo>
                      <a:lnTo>
                        <a:pt x="244" y="47"/>
                      </a:lnTo>
                      <a:lnTo>
                        <a:pt x="352" y="74"/>
                      </a:lnTo>
                      <a:lnTo>
                        <a:pt x="481" y="81"/>
                      </a:lnTo>
                      <a:lnTo>
                        <a:pt x="542" y="81"/>
                      </a:lnTo>
                      <a:lnTo>
                        <a:pt x="609" y="81"/>
                      </a:lnTo>
                      <a:lnTo>
                        <a:pt x="731" y="68"/>
                      </a:lnTo>
                      <a:lnTo>
                        <a:pt x="860" y="47"/>
                      </a:lnTo>
                      <a:lnTo>
                        <a:pt x="894" y="20"/>
                      </a:lnTo>
                      <a:lnTo>
                        <a:pt x="928" y="0"/>
                      </a:lnTo>
                    </a:path>
                  </a:pathLst>
                </a:custGeom>
                <a:noFill/>
                <a:ln w="31750">
                  <a:solidFill>
                    <a:srgbClr val="000000"/>
                  </a:solidFill>
                  <a:round/>
                  <a:headEnd/>
                  <a:tailEnd/>
                </a:ln>
              </p:spPr>
              <p:txBody>
                <a:bodyPr/>
                <a:lstStyle/>
                <a:p>
                  <a:endParaRPr lang="en-US"/>
                </a:p>
              </p:txBody>
            </p:sp>
            <p:sp>
              <p:nvSpPr>
                <p:cNvPr id="53323" name="Line 66"/>
                <p:cNvSpPr>
                  <a:spLocks noChangeShapeType="1"/>
                </p:cNvSpPr>
                <p:nvPr/>
              </p:nvSpPr>
              <p:spPr bwMode="auto">
                <a:xfrm flipH="1" flipV="1">
                  <a:off x="3610" y="2092"/>
                  <a:ext cx="13" cy="14"/>
                </a:xfrm>
                <a:prstGeom prst="line">
                  <a:avLst/>
                </a:prstGeom>
                <a:noFill/>
                <a:ln w="31750">
                  <a:solidFill>
                    <a:srgbClr val="000000"/>
                  </a:solidFill>
                  <a:round/>
                  <a:headEnd/>
                  <a:tailEnd/>
                </a:ln>
              </p:spPr>
              <p:txBody>
                <a:bodyPr/>
                <a:lstStyle/>
                <a:p>
                  <a:endParaRPr lang="en-CA"/>
                </a:p>
              </p:txBody>
            </p:sp>
            <p:sp>
              <p:nvSpPr>
                <p:cNvPr id="53324" name="Freeform 67"/>
                <p:cNvSpPr>
                  <a:spLocks/>
                </p:cNvSpPr>
                <p:nvPr/>
              </p:nvSpPr>
              <p:spPr bwMode="auto">
                <a:xfrm>
                  <a:off x="2668" y="2288"/>
                  <a:ext cx="942" cy="27"/>
                </a:xfrm>
                <a:custGeom>
                  <a:avLst/>
                  <a:gdLst>
                    <a:gd name="T0" fmla="*/ 0 w 942"/>
                    <a:gd name="T1" fmla="*/ 27 h 27"/>
                    <a:gd name="T2" fmla="*/ 129 w 942"/>
                    <a:gd name="T3" fmla="*/ 14 h 27"/>
                    <a:gd name="T4" fmla="*/ 197 w 942"/>
                    <a:gd name="T5" fmla="*/ 7 h 27"/>
                    <a:gd name="T6" fmla="*/ 271 w 942"/>
                    <a:gd name="T7" fmla="*/ 7 h 27"/>
                    <a:gd name="T8" fmla="*/ 366 w 942"/>
                    <a:gd name="T9" fmla="*/ 0 h 27"/>
                    <a:gd name="T10" fmla="*/ 413 w 942"/>
                    <a:gd name="T11" fmla="*/ 0 h 27"/>
                    <a:gd name="T12" fmla="*/ 468 w 942"/>
                    <a:gd name="T13" fmla="*/ 7 h 27"/>
                    <a:gd name="T14" fmla="*/ 549 w 942"/>
                    <a:gd name="T15" fmla="*/ 7 h 27"/>
                    <a:gd name="T16" fmla="*/ 623 w 942"/>
                    <a:gd name="T17" fmla="*/ 14 h 27"/>
                    <a:gd name="T18" fmla="*/ 705 w 942"/>
                    <a:gd name="T19" fmla="*/ 21 h 27"/>
                    <a:gd name="T20" fmla="*/ 799 w 942"/>
                    <a:gd name="T21" fmla="*/ 27 h 27"/>
                    <a:gd name="T22" fmla="*/ 860 w 942"/>
                    <a:gd name="T23" fmla="*/ 27 h 27"/>
                    <a:gd name="T24" fmla="*/ 942 w 942"/>
                    <a:gd name="T25" fmla="*/ 27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42"/>
                    <a:gd name="T40" fmla="*/ 0 h 27"/>
                    <a:gd name="T41" fmla="*/ 942 w 942"/>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42" h="27">
                      <a:moveTo>
                        <a:pt x="0" y="27"/>
                      </a:moveTo>
                      <a:lnTo>
                        <a:pt x="129" y="14"/>
                      </a:lnTo>
                      <a:lnTo>
                        <a:pt x="197" y="7"/>
                      </a:lnTo>
                      <a:lnTo>
                        <a:pt x="271" y="7"/>
                      </a:lnTo>
                      <a:lnTo>
                        <a:pt x="366" y="0"/>
                      </a:lnTo>
                      <a:lnTo>
                        <a:pt x="413" y="0"/>
                      </a:lnTo>
                      <a:lnTo>
                        <a:pt x="468" y="7"/>
                      </a:lnTo>
                      <a:lnTo>
                        <a:pt x="549" y="7"/>
                      </a:lnTo>
                      <a:lnTo>
                        <a:pt x="623" y="14"/>
                      </a:lnTo>
                      <a:lnTo>
                        <a:pt x="705" y="21"/>
                      </a:lnTo>
                      <a:lnTo>
                        <a:pt x="799" y="27"/>
                      </a:lnTo>
                      <a:lnTo>
                        <a:pt x="860" y="27"/>
                      </a:lnTo>
                      <a:lnTo>
                        <a:pt x="942" y="27"/>
                      </a:lnTo>
                    </a:path>
                  </a:pathLst>
                </a:custGeom>
                <a:noFill/>
                <a:ln w="31750">
                  <a:solidFill>
                    <a:srgbClr val="000000"/>
                  </a:solidFill>
                  <a:round/>
                  <a:headEnd/>
                  <a:tailEnd/>
                </a:ln>
              </p:spPr>
              <p:txBody>
                <a:bodyPr/>
                <a:lstStyle/>
                <a:p>
                  <a:endParaRPr lang="en-US"/>
                </a:p>
              </p:txBody>
            </p:sp>
            <p:sp>
              <p:nvSpPr>
                <p:cNvPr id="53325" name="Line 68"/>
                <p:cNvSpPr>
                  <a:spLocks noChangeShapeType="1"/>
                </p:cNvSpPr>
                <p:nvPr/>
              </p:nvSpPr>
              <p:spPr bwMode="auto">
                <a:xfrm flipH="1" flipV="1">
                  <a:off x="3610" y="2315"/>
                  <a:ext cx="6" cy="14"/>
                </a:xfrm>
                <a:prstGeom prst="line">
                  <a:avLst/>
                </a:prstGeom>
                <a:noFill/>
                <a:ln w="31750">
                  <a:solidFill>
                    <a:srgbClr val="000000"/>
                  </a:solidFill>
                  <a:round/>
                  <a:headEnd/>
                  <a:tailEnd/>
                </a:ln>
              </p:spPr>
              <p:txBody>
                <a:bodyPr/>
                <a:lstStyle/>
                <a:p>
                  <a:endParaRPr lang="en-CA"/>
                </a:p>
              </p:txBody>
            </p:sp>
            <p:sp>
              <p:nvSpPr>
                <p:cNvPr id="53326" name="Freeform 69"/>
                <p:cNvSpPr>
                  <a:spLocks/>
                </p:cNvSpPr>
                <p:nvPr/>
              </p:nvSpPr>
              <p:spPr bwMode="auto">
                <a:xfrm>
                  <a:off x="2817" y="2126"/>
                  <a:ext cx="14" cy="176"/>
                </a:xfrm>
                <a:custGeom>
                  <a:avLst/>
                  <a:gdLst>
                    <a:gd name="T0" fmla="*/ 14 w 14"/>
                    <a:gd name="T1" fmla="*/ 176 h 176"/>
                    <a:gd name="T2" fmla="*/ 7 w 14"/>
                    <a:gd name="T3" fmla="*/ 142 h 176"/>
                    <a:gd name="T4" fmla="*/ 7 w 14"/>
                    <a:gd name="T5" fmla="*/ 115 h 176"/>
                    <a:gd name="T6" fmla="*/ 0 w 14"/>
                    <a:gd name="T7" fmla="*/ 81 h 176"/>
                    <a:gd name="T8" fmla="*/ 0 w 14"/>
                    <a:gd name="T9" fmla="*/ 54 h 176"/>
                    <a:gd name="T10" fmla="*/ 0 w 14"/>
                    <a:gd name="T11" fmla="*/ 0 h 176"/>
                    <a:gd name="T12" fmla="*/ 0 60000 65536"/>
                    <a:gd name="T13" fmla="*/ 0 60000 65536"/>
                    <a:gd name="T14" fmla="*/ 0 60000 65536"/>
                    <a:gd name="T15" fmla="*/ 0 60000 65536"/>
                    <a:gd name="T16" fmla="*/ 0 60000 65536"/>
                    <a:gd name="T17" fmla="*/ 0 60000 65536"/>
                    <a:gd name="T18" fmla="*/ 0 w 14"/>
                    <a:gd name="T19" fmla="*/ 0 h 176"/>
                    <a:gd name="T20" fmla="*/ 14 w 14"/>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14" h="176">
                      <a:moveTo>
                        <a:pt x="14" y="176"/>
                      </a:moveTo>
                      <a:lnTo>
                        <a:pt x="7" y="142"/>
                      </a:lnTo>
                      <a:lnTo>
                        <a:pt x="7" y="115"/>
                      </a:lnTo>
                      <a:lnTo>
                        <a:pt x="0" y="81"/>
                      </a:lnTo>
                      <a:lnTo>
                        <a:pt x="0" y="54"/>
                      </a:lnTo>
                      <a:lnTo>
                        <a:pt x="0" y="0"/>
                      </a:lnTo>
                    </a:path>
                  </a:pathLst>
                </a:custGeom>
                <a:noFill/>
                <a:ln w="31750">
                  <a:solidFill>
                    <a:srgbClr val="FF0000"/>
                  </a:solidFill>
                  <a:round/>
                  <a:headEnd/>
                  <a:tailEnd/>
                </a:ln>
              </p:spPr>
              <p:txBody>
                <a:bodyPr/>
                <a:lstStyle/>
                <a:p>
                  <a:endParaRPr lang="en-US"/>
                </a:p>
              </p:txBody>
            </p:sp>
            <p:sp>
              <p:nvSpPr>
                <p:cNvPr id="53327" name="Line 70"/>
                <p:cNvSpPr>
                  <a:spLocks noChangeShapeType="1"/>
                </p:cNvSpPr>
                <p:nvPr/>
              </p:nvSpPr>
              <p:spPr bwMode="auto">
                <a:xfrm flipH="1" flipV="1">
                  <a:off x="2817" y="2126"/>
                  <a:ext cx="14" cy="13"/>
                </a:xfrm>
                <a:prstGeom prst="line">
                  <a:avLst/>
                </a:prstGeom>
                <a:noFill/>
                <a:ln w="31750">
                  <a:solidFill>
                    <a:srgbClr val="FF0000"/>
                  </a:solidFill>
                  <a:round/>
                  <a:headEnd/>
                  <a:tailEnd/>
                </a:ln>
              </p:spPr>
              <p:txBody>
                <a:bodyPr/>
                <a:lstStyle/>
                <a:p>
                  <a:endParaRPr lang="en-CA"/>
                </a:p>
              </p:txBody>
            </p:sp>
            <p:sp>
              <p:nvSpPr>
                <p:cNvPr id="53328" name="Freeform 71"/>
                <p:cNvSpPr>
                  <a:spLocks/>
                </p:cNvSpPr>
                <p:nvPr/>
              </p:nvSpPr>
              <p:spPr bwMode="auto">
                <a:xfrm>
                  <a:off x="3427" y="2166"/>
                  <a:ext cx="27" cy="149"/>
                </a:xfrm>
                <a:custGeom>
                  <a:avLst/>
                  <a:gdLst>
                    <a:gd name="T0" fmla="*/ 0 w 27"/>
                    <a:gd name="T1" fmla="*/ 0 h 149"/>
                    <a:gd name="T2" fmla="*/ 0 w 27"/>
                    <a:gd name="T3" fmla="*/ 34 h 149"/>
                    <a:gd name="T4" fmla="*/ 6 w 27"/>
                    <a:gd name="T5" fmla="*/ 75 h 149"/>
                    <a:gd name="T6" fmla="*/ 6 w 27"/>
                    <a:gd name="T7" fmla="*/ 109 h 149"/>
                    <a:gd name="T8" fmla="*/ 27 w 27"/>
                    <a:gd name="T9" fmla="*/ 149 h 149"/>
                    <a:gd name="T10" fmla="*/ 0 60000 65536"/>
                    <a:gd name="T11" fmla="*/ 0 60000 65536"/>
                    <a:gd name="T12" fmla="*/ 0 60000 65536"/>
                    <a:gd name="T13" fmla="*/ 0 60000 65536"/>
                    <a:gd name="T14" fmla="*/ 0 60000 65536"/>
                    <a:gd name="T15" fmla="*/ 0 w 27"/>
                    <a:gd name="T16" fmla="*/ 0 h 149"/>
                    <a:gd name="T17" fmla="*/ 27 w 27"/>
                    <a:gd name="T18" fmla="*/ 149 h 149"/>
                  </a:gdLst>
                  <a:ahLst/>
                  <a:cxnLst>
                    <a:cxn ang="T10">
                      <a:pos x="T0" y="T1"/>
                    </a:cxn>
                    <a:cxn ang="T11">
                      <a:pos x="T2" y="T3"/>
                    </a:cxn>
                    <a:cxn ang="T12">
                      <a:pos x="T4" y="T5"/>
                    </a:cxn>
                    <a:cxn ang="T13">
                      <a:pos x="T6" y="T7"/>
                    </a:cxn>
                    <a:cxn ang="T14">
                      <a:pos x="T8" y="T9"/>
                    </a:cxn>
                  </a:cxnLst>
                  <a:rect l="T15" t="T16" r="T17" b="T18"/>
                  <a:pathLst>
                    <a:path w="27" h="149">
                      <a:moveTo>
                        <a:pt x="0" y="0"/>
                      </a:moveTo>
                      <a:lnTo>
                        <a:pt x="0" y="34"/>
                      </a:lnTo>
                      <a:lnTo>
                        <a:pt x="6" y="75"/>
                      </a:lnTo>
                      <a:lnTo>
                        <a:pt x="6" y="109"/>
                      </a:lnTo>
                      <a:lnTo>
                        <a:pt x="27" y="149"/>
                      </a:lnTo>
                    </a:path>
                  </a:pathLst>
                </a:custGeom>
                <a:noFill/>
                <a:ln w="31750">
                  <a:solidFill>
                    <a:srgbClr val="FF0000"/>
                  </a:solidFill>
                  <a:round/>
                  <a:headEnd/>
                  <a:tailEnd/>
                </a:ln>
              </p:spPr>
              <p:txBody>
                <a:bodyPr/>
                <a:lstStyle/>
                <a:p>
                  <a:endParaRPr lang="en-US"/>
                </a:p>
              </p:txBody>
            </p:sp>
            <p:sp>
              <p:nvSpPr>
                <p:cNvPr id="53329" name="Line 72"/>
                <p:cNvSpPr>
                  <a:spLocks noChangeShapeType="1"/>
                </p:cNvSpPr>
                <p:nvPr/>
              </p:nvSpPr>
              <p:spPr bwMode="auto">
                <a:xfrm flipH="1" flipV="1">
                  <a:off x="3454" y="2315"/>
                  <a:ext cx="7" cy="14"/>
                </a:xfrm>
                <a:prstGeom prst="line">
                  <a:avLst/>
                </a:prstGeom>
                <a:noFill/>
                <a:ln w="31750">
                  <a:solidFill>
                    <a:srgbClr val="FF0000"/>
                  </a:solidFill>
                  <a:round/>
                  <a:headEnd/>
                  <a:tailEnd/>
                </a:ln>
              </p:spPr>
              <p:txBody>
                <a:bodyPr/>
                <a:lstStyle/>
                <a:p>
                  <a:endParaRPr lang="en-CA"/>
                </a:p>
              </p:txBody>
            </p:sp>
            <p:sp>
              <p:nvSpPr>
                <p:cNvPr id="53330" name="Freeform 73"/>
                <p:cNvSpPr>
                  <a:spLocks/>
                </p:cNvSpPr>
                <p:nvPr/>
              </p:nvSpPr>
              <p:spPr bwMode="auto">
                <a:xfrm>
                  <a:off x="3149" y="1950"/>
                  <a:ext cx="34" cy="216"/>
                </a:xfrm>
                <a:custGeom>
                  <a:avLst/>
                  <a:gdLst>
                    <a:gd name="T0" fmla="*/ 0 w 34"/>
                    <a:gd name="T1" fmla="*/ 216 h 216"/>
                    <a:gd name="T2" fmla="*/ 0 w 34"/>
                    <a:gd name="T3" fmla="*/ 149 h 216"/>
                    <a:gd name="T4" fmla="*/ 14 w 34"/>
                    <a:gd name="T5" fmla="*/ 95 h 216"/>
                    <a:gd name="T6" fmla="*/ 20 w 34"/>
                    <a:gd name="T7" fmla="*/ 40 h 216"/>
                    <a:gd name="T8" fmla="*/ 34 w 34"/>
                    <a:gd name="T9" fmla="*/ 0 h 216"/>
                    <a:gd name="T10" fmla="*/ 0 60000 65536"/>
                    <a:gd name="T11" fmla="*/ 0 60000 65536"/>
                    <a:gd name="T12" fmla="*/ 0 60000 65536"/>
                    <a:gd name="T13" fmla="*/ 0 60000 65536"/>
                    <a:gd name="T14" fmla="*/ 0 60000 65536"/>
                    <a:gd name="T15" fmla="*/ 0 w 34"/>
                    <a:gd name="T16" fmla="*/ 0 h 216"/>
                    <a:gd name="T17" fmla="*/ 34 w 34"/>
                    <a:gd name="T18" fmla="*/ 216 h 216"/>
                  </a:gdLst>
                  <a:ahLst/>
                  <a:cxnLst>
                    <a:cxn ang="T10">
                      <a:pos x="T0" y="T1"/>
                    </a:cxn>
                    <a:cxn ang="T11">
                      <a:pos x="T2" y="T3"/>
                    </a:cxn>
                    <a:cxn ang="T12">
                      <a:pos x="T4" y="T5"/>
                    </a:cxn>
                    <a:cxn ang="T13">
                      <a:pos x="T6" y="T7"/>
                    </a:cxn>
                    <a:cxn ang="T14">
                      <a:pos x="T8" y="T9"/>
                    </a:cxn>
                  </a:cxnLst>
                  <a:rect l="T15" t="T16" r="T17" b="T18"/>
                  <a:pathLst>
                    <a:path w="34" h="216">
                      <a:moveTo>
                        <a:pt x="0" y="216"/>
                      </a:moveTo>
                      <a:lnTo>
                        <a:pt x="0" y="149"/>
                      </a:lnTo>
                      <a:lnTo>
                        <a:pt x="14" y="95"/>
                      </a:lnTo>
                      <a:lnTo>
                        <a:pt x="20" y="40"/>
                      </a:lnTo>
                      <a:lnTo>
                        <a:pt x="34" y="0"/>
                      </a:lnTo>
                    </a:path>
                  </a:pathLst>
                </a:custGeom>
                <a:noFill/>
                <a:ln w="31750">
                  <a:solidFill>
                    <a:srgbClr val="FF0000"/>
                  </a:solidFill>
                  <a:round/>
                  <a:headEnd/>
                  <a:tailEnd/>
                </a:ln>
              </p:spPr>
              <p:txBody>
                <a:bodyPr/>
                <a:lstStyle/>
                <a:p>
                  <a:endParaRPr lang="en-US"/>
                </a:p>
              </p:txBody>
            </p:sp>
            <p:sp>
              <p:nvSpPr>
                <p:cNvPr id="53331" name="Line 74"/>
                <p:cNvSpPr>
                  <a:spLocks noChangeShapeType="1"/>
                </p:cNvSpPr>
                <p:nvPr/>
              </p:nvSpPr>
              <p:spPr bwMode="auto">
                <a:xfrm flipH="1" flipV="1">
                  <a:off x="3183" y="1950"/>
                  <a:ext cx="7" cy="13"/>
                </a:xfrm>
                <a:prstGeom prst="line">
                  <a:avLst/>
                </a:prstGeom>
                <a:noFill/>
                <a:ln w="31750">
                  <a:solidFill>
                    <a:srgbClr val="FF0000"/>
                  </a:solidFill>
                  <a:round/>
                  <a:headEnd/>
                  <a:tailEnd/>
                </a:ln>
              </p:spPr>
              <p:txBody>
                <a:bodyPr/>
                <a:lstStyle/>
                <a:p>
                  <a:endParaRPr lang="en-CA"/>
                </a:p>
              </p:txBody>
            </p:sp>
            <p:sp>
              <p:nvSpPr>
                <p:cNvPr id="53332" name="Rectangle 75"/>
                <p:cNvSpPr>
                  <a:spLocks noChangeArrowheads="1"/>
                </p:cNvSpPr>
                <p:nvPr/>
              </p:nvSpPr>
              <p:spPr bwMode="auto">
                <a:xfrm>
                  <a:off x="2696" y="1930"/>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333" name="Rectangle 76"/>
                <p:cNvSpPr>
                  <a:spLocks noChangeArrowheads="1"/>
                </p:cNvSpPr>
                <p:nvPr/>
              </p:nvSpPr>
              <p:spPr bwMode="auto">
                <a:xfrm>
                  <a:off x="2770" y="1923"/>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334" name="Rectangle 77"/>
                <p:cNvSpPr>
                  <a:spLocks noChangeArrowheads="1"/>
                </p:cNvSpPr>
                <p:nvPr/>
              </p:nvSpPr>
              <p:spPr bwMode="auto">
                <a:xfrm>
                  <a:off x="2838" y="1916"/>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335" name="Rectangle 78"/>
                <p:cNvSpPr>
                  <a:spLocks noChangeArrowheads="1"/>
                </p:cNvSpPr>
                <p:nvPr/>
              </p:nvSpPr>
              <p:spPr bwMode="auto">
                <a:xfrm>
                  <a:off x="2912" y="1909"/>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336" name="Rectangle 79"/>
                <p:cNvSpPr>
                  <a:spLocks noChangeArrowheads="1"/>
                </p:cNvSpPr>
                <p:nvPr/>
              </p:nvSpPr>
              <p:spPr bwMode="auto">
                <a:xfrm>
                  <a:off x="2987" y="1903"/>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337" name="Rectangle 80"/>
                <p:cNvSpPr>
                  <a:spLocks noChangeArrowheads="1"/>
                </p:cNvSpPr>
                <p:nvPr/>
              </p:nvSpPr>
              <p:spPr bwMode="auto">
                <a:xfrm>
                  <a:off x="3061" y="1916"/>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338" name="Rectangle 81"/>
                <p:cNvSpPr>
                  <a:spLocks noChangeArrowheads="1"/>
                </p:cNvSpPr>
                <p:nvPr/>
              </p:nvSpPr>
              <p:spPr bwMode="auto">
                <a:xfrm>
                  <a:off x="3136" y="1916"/>
                  <a:ext cx="26" cy="61"/>
                </a:xfrm>
                <a:prstGeom prst="rect">
                  <a:avLst/>
                </a:prstGeom>
                <a:solidFill>
                  <a:srgbClr val="009999"/>
                </a:solidFill>
                <a:ln w="22225">
                  <a:solidFill>
                    <a:srgbClr val="009999"/>
                  </a:solidFill>
                  <a:miter lim="800000"/>
                  <a:headEnd/>
                  <a:tailEnd/>
                </a:ln>
              </p:spPr>
              <p:txBody>
                <a:bodyPr/>
                <a:lstStyle/>
                <a:p>
                  <a:endParaRPr lang="en-US"/>
                </a:p>
              </p:txBody>
            </p:sp>
            <p:sp>
              <p:nvSpPr>
                <p:cNvPr id="53339" name="Rectangle 82"/>
                <p:cNvSpPr>
                  <a:spLocks noChangeArrowheads="1"/>
                </p:cNvSpPr>
                <p:nvPr/>
              </p:nvSpPr>
              <p:spPr bwMode="auto">
                <a:xfrm>
                  <a:off x="3203" y="1930"/>
                  <a:ext cx="34" cy="60"/>
                </a:xfrm>
                <a:prstGeom prst="rect">
                  <a:avLst/>
                </a:prstGeom>
                <a:solidFill>
                  <a:srgbClr val="009999"/>
                </a:solidFill>
                <a:ln w="22225">
                  <a:solidFill>
                    <a:srgbClr val="009999"/>
                  </a:solidFill>
                  <a:miter lim="800000"/>
                  <a:headEnd/>
                  <a:tailEnd/>
                </a:ln>
              </p:spPr>
              <p:txBody>
                <a:bodyPr/>
                <a:lstStyle/>
                <a:p>
                  <a:endParaRPr lang="en-US"/>
                </a:p>
              </p:txBody>
            </p:sp>
            <p:sp>
              <p:nvSpPr>
                <p:cNvPr id="53340" name="Rectangle 83"/>
                <p:cNvSpPr>
                  <a:spLocks noChangeArrowheads="1"/>
                </p:cNvSpPr>
                <p:nvPr/>
              </p:nvSpPr>
              <p:spPr bwMode="auto">
                <a:xfrm>
                  <a:off x="3278" y="1943"/>
                  <a:ext cx="33" cy="61"/>
                </a:xfrm>
                <a:prstGeom prst="rect">
                  <a:avLst/>
                </a:prstGeom>
                <a:solidFill>
                  <a:srgbClr val="009999"/>
                </a:solidFill>
                <a:ln w="22225">
                  <a:solidFill>
                    <a:srgbClr val="009999"/>
                  </a:solidFill>
                  <a:miter lim="800000"/>
                  <a:headEnd/>
                  <a:tailEnd/>
                </a:ln>
              </p:spPr>
              <p:txBody>
                <a:bodyPr/>
                <a:lstStyle/>
                <a:p>
                  <a:endParaRPr lang="en-US"/>
                </a:p>
              </p:txBody>
            </p:sp>
            <p:sp>
              <p:nvSpPr>
                <p:cNvPr id="53341" name="Rectangle 84"/>
                <p:cNvSpPr>
                  <a:spLocks noChangeArrowheads="1"/>
                </p:cNvSpPr>
                <p:nvPr/>
              </p:nvSpPr>
              <p:spPr bwMode="auto">
                <a:xfrm>
                  <a:off x="3352" y="1957"/>
                  <a:ext cx="34" cy="60"/>
                </a:xfrm>
                <a:prstGeom prst="rect">
                  <a:avLst/>
                </a:prstGeom>
                <a:solidFill>
                  <a:srgbClr val="009999"/>
                </a:solidFill>
                <a:ln w="22225">
                  <a:solidFill>
                    <a:srgbClr val="009999"/>
                  </a:solidFill>
                  <a:miter lim="800000"/>
                  <a:headEnd/>
                  <a:tailEnd/>
                </a:ln>
              </p:spPr>
              <p:txBody>
                <a:bodyPr/>
                <a:lstStyle/>
                <a:p>
                  <a:endParaRPr lang="en-US"/>
                </a:p>
              </p:txBody>
            </p:sp>
            <p:sp>
              <p:nvSpPr>
                <p:cNvPr id="53342" name="Rectangle 85"/>
                <p:cNvSpPr>
                  <a:spLocks noChangeArrowheads="1"/>
                </p:cNvSpPr>
                <p:nvPr/>
              </p:nvSpPr>
              <p:spPr bwMode="auto">
                <a:xfrm>
                  <a:off x="3427" y="1957"/>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343" name="Rectangle 86"/>
                <p:cNvSpPr>
                  <a:spLocks noChangeArrowheads="1"/>
                </p:cNvSpPr>
                <p:nvPr/>
              </p:nvSpPr>
              <p:spPr bwMode="auto">
                <a:xfrm>
                  <a:off x="3495" y="1957"/>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344" name="Rectangle 87"/>
                <p:cNvSpPr>
                  <a:spLocks noChangeArrowheads="1"/>
                </p:cNvSpPr>
                <p:nvPr/>
              </p:nvSpPr>
              <p:spPr bwMode="auto">
                <a:xfrm>
                  <a:off x="3569" y="1950"/>
                  <a:ext cx="34" cy="61"/>
                </a:xfrm>
                <a:prstGeom prst="rect">
                  <a:avLst/>
                </a:prstGeom>
                <a:solidFill>
                  <a:srgbClr val="009999"/>
                </a:solidFill>
                <a:ln w="22225">
                  <a:solidFill>
                    <a:srgbClr val="009999"/>
                  </a:solidFill>
                  <a:miter lim="800000"/>
                  <a:headEnd/>
                  <a:tailEnd/>
                </a:ln>
              </p:spPr>
              <p:txBody>
                <a:bodyPr/>
                <a:lstStyle/>
                <a:p>
                  <a:endParaRPr lang="en-US"/>
                </a:p>
              </p:txBody>
            </p:sp>
            <p:sp>
              <p:nvSpPr>
                <p:cNvPr id="53345" name="Rectangle 88"/>
                <p:cNvSpPr>
                  <a:spLocks noChangeArrowheads="1"/>
                </p:cNvSpPr>
                <p:nvPr/>
              </p:nvSpPr>
              <p:spPr bwMode="auto">
                <a:xfrm>
                  <a:off x="3583" y="2085"/>
                  <a:ext cx="33" cy="61"/>
                </a:xfrm>
                <a:prstGeom prst="rect">
                  <a:avLst/>
                </a:prstGeom>
                <a:solidFill>
                  <a:srgbClr val="009999"/>
                </a:solidFill>
                <a:ln w="22225">
                  <a:solidFill>
                    <a:srgbClr val="009999"/>
                  </a:solidFill>
                  <a:miter lim="800000"/>
                  <a:headEnd/>
                  <a:tailEnd/>
                </a:ln>
              </p:spPr>
              <p:txBody>
                <a:bodyPr/>
                <a:lstStyle/>
                <a:p>
                  <a:endParaRPr lang="en-US"/>
                </a:p>
              </p:txBody>
            </p:sp>
            <p:sp>
              <p:nvSpPr>
                <p:cNvPr id="53346" name="Rectangle 89"/>
                <p:cNvSpPr>
                  <a:spLocks noChangeArrowheads="1"/>
                </p:cNvSpPr>
                <p:nvPr/>
              </p:nvSpPr>
              <p:spPr bwMode="auto">
                <a:xfrm>
                  <a:off x="3522" y="2119"/>
                  <a:ext cx="33" cy="61"/>
                </a:xfrm>
                <a:prstGeom prst="rect">
                  <a:avLst/>
                </a:prstGeom>
                <a:solidFill>
                  <a:srgbClr val="009999"/>
                </a:solidFill>
                <a:ln w="22225">
                  <a:solidFill>
                    <a:srgbClr val="009999"/>
                  </a:solidFill>
                  <a:miter lim="800000"/>
                  <a:headEnd/>
                  <a:tailEnd/>
                </a:ln>
              </p:spPr>
              <p:txBody>
                <a:bodyPr/>
                <a:lstStyle/>
                <a:p>
                  <a:endParaRPr lang="en-US"/>
                </a:p>
              </p:txBody>
            </p:sp>
            <p:sp>
              <p:nvSpPr>
                <p:cNvPr id="53347" name="Rectangle 90"/>
                <p:cNvSpPr>
                  <a:spLocks noChangeArrowheads="1"/>
                </p:cNvSpPr>
                <p:nvPr/>
              </p:nvSpPr>
              <p:spPr bwMode="auto">
                <a:xfrm>
                  <a:off x="3461" y="2140"/>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348" name="Rectangle 91"/>
                <p:cNvSpPr>
                  <a:spLocks noChangeArrowheads="1"/>
                </p:cNvSpPr>
                <p:nvPr/>
              </p:nvSpPr>
              <p:spPr bwMode="auto">
                <a:xfrm>
                  <a:off x="3393" y="2146"/>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349" name="Rectangle 92"/>
                <p:cNvSpPr>
                  <a:spLocks noChangeArrowheads="1"/>
                </p:cNvSpPr>
                <p:nvPr/>
              </p:nvSpPr>
              <p:spPr bwMode="auto">
                <a:xfrm>
                  <a:off x="3332" y="2153"/>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350" name="Rectangle 93"/>
                <p:cNvSpPr>
                  <a:spLocks noChangeArrowheads="1"/>
                </p:cNvSpPr>
                <p:nvPr/>
              </p:nvSpPr>
              <p:spPr bwMode="auto">
                <a:xfrm>
                  <a:off x="3271" y="2160"/>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351" name="Rectangle 94"/>
                <p:cNvSpPr>
                  <a:spLocks noChangeArrowheads="1"/>
                </p:cNvSpPr>
                <p:nvPr/>
              </p:nvSpPr>
              <p:spPr bwMode="auto">
                <a:xfrm>
                  <a:off x="3210" y="2153"/>
                  <a:ext cx="34" cy="61"/>
                </a:xfrm>
                <a:prstGeom prst="rect">
                  <a:avLst/>
                </a:prstGeom>
                <a:solidFill>
                  <a:srgbClr val="009999"/>
                </a:solidFill>
                <a:ln w="22225">
                  <a:solidFill>
                    <a:srgbClr val="009999"/>
                  </a:solidFill>
                  <a:miter lim="800000"/>
                  <a:headEnd/>
                  <a:tailEnd/>
                </a:ln>
              </p:spPr>
              <p:txBody>
                <a:bodyPr/>
                <a:lstStyle/>
                <a:p>
                  <a:endParaRPr lang="en-US"/>
                </a:p>
              </p:txBody>
            </p:sp>
            <p:sp>
              <p:nvSpPr>
                <p:cNvPr id="53352" name="Rectangle 95"/>
                <p:cNvSpPr>
                  <a:spLocks noChangeArrowheads="1"/>
                </p:cNvSpPr>
                <p:nvPr/>
              </p:nvSpPr>
              <p:spPr bwMode="auto">
                <a:xfrm>
                  <a:off x="3143" y="2153"/>
                  <a:ext cx="33" cy="61"/>
                </a:xfrm>
                <a:prstGeom prst="rect">
                  <a:avLst/>
                </a:prstGeom>
                <a:solidFill>
                  <a:srgbClr val="009999"/>
                </a:solidFill>
                <a:ln w="22225">
                  <a:solidFill>
                    <a:srgbClr val="009999"/>
                  </a:solidFill>
                  <a:miter lim="800000"/>
                  <a:headEnd/>
                  <a:tailEnd/>
                </a:ln>
              </p:spPr>
              <p:txBody>
                <a:bodyPr/>
                <a:lstStyle/>
                <a:p>
                  <a:endParaRPr lang="en-US"/>
                </a:p>
              </p:txBody>
            </p:sp>
            <p:sp>
              <p:nvSpPr>
                <p:cNvPr id="53353" name="Rectangle 96"/>
                <p:cNvSpPr>
                  <a:spLocks noChangeArrowheads="1"/>
                </p:cNvSpPr>
                <p:nvPr/>
              </p:nvSpPr>
              <p:spPr bwMode="auto">
                <a:xfrm>
                  <a:off x="3082" y="2153"/>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354" name="Rectangle 97"/>
                <p:cNvSpPr>
                  <a:spLocks noChangeArrowheads="1"/>
                </p:cNvSpPr>
                <p:nvPr/>
              </p:nvSpPr>
              <p:spPr bwMode="auto">
                <a:xfrm>
                  <a:off x="3021" y="2140"/>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355" name="Rectangle 98"/>
                <p:cNvSpPr>
                  <a:spLocks noChangeArrowheads="1"/>
                </p:cNvSpPr>
                <p:nvPr/>
              </p:nvSpPr>
              <p:spPr bwMode="auto">
                <a:xfrm>
                  <a:off x="2960" y="2133"/>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356" name="Rectangle 99"/>
                <p:cNvSpPr>
                  <a:spLocks noChangeArrowheads="1"/>
                </p:cNvSpPr>
                <p:nvPr/>
              </p:nvSpPr>
              <p:spPr bwMode="auto">
                <a:xfrm>
                  <a:off x="2892" y="2119"/>
                  <a:ext cx="33" cy="61"/>
                </a:xfrm>
                <a:prstGeom prst="rect">
                  <a:avLst/>
                </a:prstGeom>
                <a:solidFill>
                  <a:srgbClr val="009999"/>
                </a:solidFill>
                <a:ln w="22225">
                  <a:solidFill>
                    <a:srgbClr val="009999"/>
                  </a:solidFill>
                  <a:miter lim="800000"/>
                  <a:headEnd/>
                  <a:tailEnd/>
                </a:ln>
              </p:spPr>
              <p:txBody>
                <a:bodyPr/>
                <a:lstStyle/>
                <a:p>
                  <a:endParaRPr lang="en-US"/>
                </a:p>
              </p:txBody>
            </p:sp>
            <p:sp>
              <p:nvSpPr>
                <p:cNvPr id="53357" name="Rectangle 100"/>
                <p:cNvSpPr>
                  <a:spLocks noChangeArrowheads="1"/>
                </p:cNvSpPr>
                <p:nvPr/>
              </p:nvSpPr>
              <p:spPr bwMode="auto">
                <a:xfrm>
                  <a:off x="2831" y="2106"/>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358" name="Rectangle 101"/>
                <p:cNvSpPr>
                  <a:spLocks noChangeArrowheads="1"/>
                </p:cNvSpPr>
                <p:nvPr/>
              </p:nvSpPr>
              <p:spPr bwMode="auto">
                <a:xfrm>
                  <a:off x="2770" y="2106"/>
                  <a:ext cx="33" cy="53"/>
                </a:xfrm>
                <a:prstGeom prst="rect">
                  <a:avLst/>
                </a:prstGeom>
                <a:solidFill>
                  <a:srgbClr val="009999"/>
                </a:solidFill>
                <a:ln w="22225">
                  <a:solidFill>
                    <a:srgbClr val="009999"/>
                  </a:solidFill>
                  <a:miter lim="800000"/>
                  <a:headEnd/>
                  <a:tailEnd/>
                </a:ln>
              </p:spPr>
              <p:txBody>
                <a:bodyPr/>
                <a:lstStyle/>
                <a:p>
                  <a:endParaRPr lang="en-US"/>
                </a:p>
              </p:txBody>
            </p:sp>
            <p:sp>
              <p:nvSpPr>
                <p:cNvPr id="53359" name="Rectangle 102"/>
                <p:cNvSpPr>
                  <a:spLocks noChangeArrowheads="1"/>
                </p:cNvSpPr>
                <p:nvPr/>
              </p:nvSpPr>
              <p:spPr bwMode="auto">
                <a:xfrm>
                  <a:off x="2709" y="2106"/>
                  <a:ext cx="34" cy="53"/>
                </a:xfrm>
                <a:prstGeom prst="rect">
                  <a:avLst/>
                </a:prstGeom>
                <a:solidFill>
                  <a:srgbClr val="009999"/>
                </a:solidFill>
                <a:ln w="22225">
                  <a:solidFill>
                    <a:srgbClr val="009999"/>
                  </a:solidFill>
                  <a:miter lim="800000"/>
                  <a:headEnd/>
                  <a:tailEnd/>
                </a:ln>
              </p:spPr>
              <p:txBody>
                <a:bodyPr/>
                <a:lstStyle/>
                <a:p>
                  <a:endParaRPr lang="en-US"/>
                </a:p>
              </p:txBody>
            </p:sp>
            <p:sp>
              <p:nvSpPr>
                <p:cNvPr id="53360" name="Rectangle 103"/>
                <p:cNvSpPr>
                  <a:spLocks noChangeArrowheads="1"/>
                </p:cNvSpPr>
                <p:nvPr/>
              </p:nvSpPr>
              <p:spPr bwMode="auto">
                <a:xfrm>
                  <a:off x="2696" y="2295"/>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361" name="Rectangle 104"/>
                <p:cNvSpPr>
                  <a:spLocks noChangeArrowheads="1"/>
                </p:cNvSpPr>
                <p:nvPr/>
              </p:nvSpPr>
              <p:spPr bwMode="auto">
                <a:xfrm>
                  <a:off x="2757" y="2289"/>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362" name="Rectangle 105"/>
                <p:cNvSpPr>
                  <a:spLocks noChangeArrowheads="1"/>
                </p:cNvSpPr>
                <p:nvPr/>
              </p:nvSpPr>
              <p:spPr bwMode="auto">
                <a:xfrm>
                  <a:off x="2824" y="2282"/>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363" name="Rectangle 106"/>
                <p:cNvSpPr>
                  <a:spLocks noChangeArrowheads="1"/>
                </p:cNvSpPr>
                <p:nvPr/>
              </p:nvSpPr>
              <p:spPr bwMode="auto">
                <a:xfrm>
                  <a:off x="2885" y="2268"/>
                  <a:ext cx="34" cy="61"/>
                </a:xfrm>
                <a:prstGeom prst="rect">
                  <a:avLst/>
                </a:prstGeom>
                <a:solidFill>
                  <a:srgbClr val="009999"/>
                </a:solidFill>
                <a:ln w="22225">
                  <a:solidFill>
                    <a:srgbClr val="009999"/>
                  </a:solidFill>
                  <a:miter lim="800000"/>
                  <a:headEnd/>
                  <a:tailEnd/>
                </a:ln>
              </p:spPr>
              <p:txBody>
                <a:bodyPr/>
                <a:lstStyle/>
                <a:p>
                  <a:endParaRPr lang="en-US"/>
                </a:p>
              </p:txBody>
            </p:sp>
            <p:sp>
              <p:nvSpPr>
                <p:cNvPr id="53364" name="Rectangle 107"/>
                <p:cNvSpPr>
                  <a:spLocks noChangeArrowheads="1"/>
                </p:cNvSpPr>
                <p:nvPr/>
              </p:nvSpPr>
              <p:spPr bwMode="auto">
                <a:xfrm>
                  <a:off x="2953" y="2261"/>
                  <a:ext cx="33" cy="61"/>
                </a:xfrm>
                <a:prstGeom prst="rect">
                  <a:avLst/>
                </a:prstGeom>
                <a:solidFill>
                  <a:srgbClr val="009999"/>
                </a:solidFill>
                <a:ln w="22225">
                  <a:solidFill>
                    <a:srgbClr val="009999"/>
                  </a:solidFill>
                  <a:miter lim="800000"/>
                  <a:headEnd/>
                  <a:tailEnd/>
                </a:ln>
              </p:spPr>
              <p:txBody>
                <a:bodyPr/>
                <a:lstStyle/>
                <a:p>
                  <a:endParaRPr lang="en-US"/>
                </a:p>
              </p:txBody>
            </p:sp>
            <p:sp>
              <p:nvSpPr>
                <p:cNvPr id="53365" name="Rectangle 108"/>
                <p:cNvSpPr>
                  <a:spLocks noChangeArrowheads="1"/>
                </p:cNvSpPr>
                <p:nvPr/>
              </p:nvSpPr>
              <p:spPr bwMode="auto">
                <a:xfrm>
                  <a:off x="3021" y="2261"/>
                  <a:ext cx="26" cy="61"/>
                </a:xfrm>
                <a:prstGeom prst="rect">
                  <a:avLst/>
                </a:prstGeom>
                <a:solidFill>
                  <a:srgbClr val="009999"/>
                </a:solidFill>
                <a:ln w="22225">
                  <a:solidFill>
                    <a:srgbClr val="009999"/>
                  </a:solidFill>
                  <a:miter lim="800000"/>
                  <a:headEnd/>
                  <a:tailEnd/>
                </a:ln>
              </p:spPr>
              <p:txBody>
                <a:bodyPr/>
                <a:lstStyle/>
                <a:p>
                  <a:endParaRPr lang="en-US"/>
                </a:p>
              </p:txBody>
            </p:sp>
            <p:sp>
              <p:nvSpPr>
                <p:cNvPr id="53366" name="Rectangle 109"/>
                <p:cNvSpPr>
                  <a:spLocks noChangeArrowheads="1"/>
                </p:cNvSpPr>
                <p:nvPr/>
              </p:nvSpPr>
              <p:spPr bwMode="auto">
                <a:xfrm>
                  <a:off x="3082" y="2268"/>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367" name="Rectangle 110"/>
                <p:cNvSpPr>
                  <a:spLocks noChangeArrowheads="1"/>
                </p:cNvSpPr>
                <p:nvPr/>
              </p:nvSpPr>
              <p:spPr bwMode="auto">
                <a:xfrm>
                  <a:off x="3149" y="2268"/>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368" name="Rectangle 111"/>
                <p:cNvSpPr>
                  <a:spLocks noChangeArrowheads="1"/>
                </p:cNvSpPr>
                <p:nvPr/>
              </p:nvSpPr>
              <p:spPr bwMode="auto">
                <a:xfrm>
                  <a:off x="3210" y="2275"/>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369" name="Rectangle 112"/>
                <p:cNvSpPr>
                  <a:spLocks noChangeArrowheads="1"/>
                </p:cNvSpPr>
                <p:nvPr/>
              </p:nvSpPr>
              <p:spPr bwMode="auto">
                <a:xfrm>
                  <a:off x="3278" y="2275"/>
                  <a:ext cx="33" cy="61"/>
                </a:xfrm>
                <a:prstGeom prst="rect">
                  <a:avLst/>
                </a:prstGeom>
                <a:solidFill>
                  <a:srgbClr val="009999"/>
                </a:solidFill>
                <a:ln w="22225">
                  <a:solidFill>
                    <a:srgbClr val="009999"/>
                  </a:solidFill>
                  <a:miter lim="800000"/>
                  <a:headEnd/>
                  <a:tailEnd/>
                </a:ln>
              </p:spPr>
              <p:txBody>
                <a:bodyPr/>
                <a:lstStyle/>
                <a:p>
                  <a:endParaRPr lang="en-US"/>
                </a:p>
              </p:txBody>
            </p:sp>
            <p:sp>
              <p:nvSpPr>
                <p:cNvPr id="53370" name="Rectangle 113"/>
                <p:cNvSpPr>
                  <a:spLocks noChangeArrowheads="1"/>
                </p:cNvSpPr>
                <p:nvPr/>
              </p:nvSpPr>
              <p:spPr bwMode="auto">
                <a:xfrm>
                  <a:off x="3339" y="2282"/>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371" name="Rectangle 114"/>
                <p:cNvSpPr>
                  <a:spLocks noChangeArrowheads="1"/>
                </p:cNvSpPr>
                <p:nvPr/>
              </p:nvSpPr>
              <p:spPr bwMode="auto">
                <a:xfrm>
                  <a:off x="3407" y="2289"/>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372" name="Rectangle 115"/>
                <p:cNvSpPr>
                  <a:spLocks noChangeArrowheads="1"/>
                </p:cNvSpPr>
                <p:nvPr/>
              </p:nvSpPr>
              <p:spPr bwMode="auto">
                <a:xfrm>
                  <a:off x="3474" y="2295"/>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373" name="Rectangle 116"/>
                <p:cNvSpPr>
                  <a:spLocks noChangeArrowheads="1"/>
                </p:cNvSpPr>
                <p:nvPr/>
              </p:nvSpPr>
              <p:spPr bwMode="auto">
                <a:xfrm>
                  <a:off x="3535" y="2302"/>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374" name="Rectangle 117"/>
                <p:cNvSpPr>
                  <a:spLocks noChangeArrowheads="1"/>
                </p:cNvSpPr>
                <p:nvPr/>
              </p:nvSpPr>
              <p:spPr bwMode="auto">
                <a:xfrm>
                  <a:off x="3603" y="2302"/>
                  <a:ext cx="33" cy="61"/>
                </a:xfrm>
                <a:prstGeom prst="rect">
                  <a:avLst/>
                </a:prstGeom>
                <a:solidFill>
                  <a:srgbClr val="009999"/>
                </a:solidFill>
                <a:ln w="22225">
                  <a:solidFill>
                    <a:srgbClr val="009999"/>
                  </a:solidFill>
                  <a:miter lim="800000"/>
                  <a:headEnd/>
                  <a:tailEnd/>
                </a:ln>
              </p:spPr>
              <p:txBody>
                <a:bodyPr/>
                <a:lstStyle/>
                <a:p>
                  <a:endParaRPr lang="en-US"/>
                </a:p>
              </p:txBody>
            </p:sp>
            <p:sp>
              <p:nvSpPr>
                <p:cNvPr id="53375" name="Rectangle 118"/>
                <p:cNvSpPr>
                  <a:spLocks noChangeArrowheads="1"/>
                </p:cNvSpPr>
                <p:nvPr/>
              </p:nvSpPr>
              <p:spPr bwMode="auto">
                <a:xfrm>
                  <a:off x="2797" y="2207"/>
                  <a:ext cx="54" cy="34"/>
                </a:xfrm>
                <a:prstGeom prst="rect">
                  <a:avLst/>
                </a:prstGeom>
                <a:solidFill>
                  <a:srgbClr val="009999"/>
                </a:solidFill>
                <a:ln w="22225">
                  <a:solidFill>
                    <a:srgbClr val="009999"/>
                  </a:solidFill>
                  <a:miter lim="800000"/>
                  <a:headEnd/>
                  <a:tailEnd/>
                </a:ln>
              </p:spPr>
              <p:txBody>
                <a:bodyPr/>
                <a:lstStyle/>
                <a:p>
                  <a:endParaRPr lang="en-US"/>
                </a:p>
              </p:txBody>
            </p:sp>
            <p:sp>
              <p:nvSpPr>
                <p:cNvPr id="53376" name="Rectangle 119"/>
                <p:cNvSpPr>
                  <a:spLocks noChangeArrowheads="1"/>
                </p:cNvSpPr>
                <p:nvPr/>
              </p:nvSpPr>
              <p:spPr bwMode="auto">
                <a:xfrm>
                  <a:off x="3413" y="2228"/>
                  <a:ext cx="61" cy="33"/>
                </a:xfrm>
                <a:prstGeom prst="rect">
                  <a:avLst/>
                </a:prstGeom>
                <a:solidFill>
                  <a:srgbClr val="009999"/>
                </a:solidFill>
                <a:ln w="22225">
                  <a:solidFill>
                    <a:srgbClr val="009999"/>
                  </a:solidFill>
                  <a:miter lim="800000"/>
                  <a:headEnd/>
                  <a:tailEnd/>
                </a:ln>
              </p:spPr>
              <p:txBody>
                <a:bodyPr/>
                <a:lstStyle/>
                <a:p>
                  <a:endParaRPr lang="en-US"/>
                </a:p>
              </p:txBody>
            </p:sp>
            <p:sp>
              <p:nvSpPr>
                <p:cNvPr id="53377" name="Rectangle 120"/>
                <p:cNvSpPr>
                  <a:spLocks noChangeArrowheads="1"/>
                </p:cNvSpPr>
                <p:nvPr/>
              </p:nvSpPr>
              <p:spPr bwMode="auto">
                <a:xfrm>
                  <a:off x="3122" y="2079"/>
                  <a:ext cx="61" cy="33"/>
                </a:xfrm>
                <a:prstGeom prst="rect">
                  <a:avLst/>
                </a:prstGeom>
                <a:solidFill>
                  <a:srgbClr val="009999"/>
                </a:solidFill>
                <a:ln w="22225">
                  <a:solidFill>
                    <a:srgbClr val="009999"/>
                  </a:solidFill>
                  <a:miter lim="800000"/>
                  <a:headEnd/>
                  <a:tailEnd/>
                </a:ln>
              </p:spPr>
              <p:txBody>
                <a:bodyPr/>
                <a:lstStyle/>
                <a:p>
                  <a:endParaRPr lang="en-US"/>
                </a:p>
              </p:txBody>
            </p:sp>
            <p:sp>
              <p:nvSpPr>
                <p:cNvPr id="53378" name="Rectangle 121"/>
                <p:cNvSpPr>
                  <a:spLocks noChangeArrowheads="1"/>
                </p:cNvSpPr>
                <p:nvPr/>
              </p:nvSpPr>
              <p:spPr bwMode="auto">
                <a:xfrm>
                  <a:off x="3143" y="2018"/>
                  <a:ext cx="60" cy="26"/>
                </a:xfrm>
                <a:prstGeom prst="rect">
                  <a:avLst/>
                </a:prstGeom>
                <a:solidFill>
                  <a:srgbClr val="009999"/>
                </a:solidFill>
                <a:ln w="22225">
                  <a:solidFill>
                    <a:srgbClr val="009999"/>
                  </a:solidFill>
                  <a:miter lim="800000"/>
                  <a:headEnd/>
                  <a:tailEnd/>
                </a:ln>
              </p:spPr>
              <p:txBody>
                <a:bodyPr/>
                <a:lstStyle/>
                <a:p>
                  <a:endParaRPr lang="en-US"/>
                </a:p>
              </p:txBody>
            </p:sp>
          </p:grpSp>
        </p:grpSp>
        <p:grpSp>
          <p:nvGrpSpPr>
            <p:cNvPr id="53257" name="Group 153"/>
            <p:cNvGrpSpPr>
              <a:grpSpLocks/>
            </p:cNvGrpSpPr>
            <p:nvPr/>
          </p:nvGrpSpPr>
          <p:grpSpPr bwMode="auto">
            <a:xfrm>
              <a:off x="3880" y="1652"/>
              <a:ext cx="1029" cy="995"/>
              <a:chOff x="3880" y="1652"/>
              <a:chExt cx="1029" cy="995"/>
            </a:xfrm>
          </p:grpSpPr>
          <p:sp>
            <p:nvSpPr>
              <p:cNvPr id="53288" name="Rectangle 124"/>
              <p:cNvSpPr>
                <a:spLocks noChangeArrowheads="1"/>
              </p:cNvSpPr>
              <p:nvPr/>
            </p:nvSpPr>
            <p:spPr bwMode="auto">
              <a:xfrm>
                <a:off x="4111" y="2484"/>
                <a:ext cx="499"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charset="0"/>
                  </a:rPr>
                  <a:t>Network</a:t>
                </a:r>
                <a:endParaRPr lang="en-US">
                  <a:latin typeface="Arial" charset="0"/>
                </a:endParaRPr>
              </a:p>
            </p:txBody>
          </p:sp>
          <p:grpSp>
            <p:nvGrpSpPr>
              <p:cNvPr id="53289" name="Group 152"/>
              <p:cNvGrpSpPr>
                <a:grpSpLocks/>
              </p:cNvGrpSpPr>
              <p:nvPr/>
            </p:nvGrpSpPr>
            <p:grpSpPr bwMode="auto">
              <a:xfrm>
                <a:off x="3880" y="1652"/>
                <a:ext cx="1029" cy="846"/>
                <a:chOff x="3880" y="1652"/>
                <a:chExt cx="1029" cy="846"/>
              </a:xfrm>
            </p:grpSpPr>
            <p:sp>
              <p:nvSpPr>
                <p:cNvPr id="53290" name="Line 125"/>
                <p:cNvSpPr>
                  <a:spLocks noChangeShapeType="1"/>
                </p:cNvSpPr>
                <p:nvPr/>
              </p:nvSpPr>
              <p:spPr bwMode="auto">
                <a:xfrm>
                  <a:off x="3928" y="1821"/>
                  <a:ext cx="169" cy="136"/>
                </a:xfrm>
                <a:prstGeom prst="line">
                  <a:avLst/>
                </a:prstGeom>
                <a:noFill/>
                <a:ln w="42863">
                  <a:solidFill>
                    <a:srgbClr val="000000"/>
                  </a:solidFill>
                  <a:round/>
                  <a:headEnd/>
                  <a:tailEnd/>
                </a:ln>
              </p:spPr>
              <p:txBody>
                <a:bodyPr/>
                <a:lstStyle/>
                <a:p>
                  <a:endParaRPr lang="en-CA"/>
                </a:p>
              </p:txBody>
            </p:sp>
            <p:sp>
              <p:nvSpPr>
                <p:cNvPr id="53291" name="Line 126"/>
                <p:cNvSpPr>
                  <a:spLocks noChangeShapeType="1"/>
                </p:cNvSpPr>
                <p:nvPr/>
              </p:nvSpPr>
              <p:spPr bwMode="auto">
                <a:xfrm flipV="1">
                  <a:off x="4097" y="1855"/>
                  <a:ext cx="217" cy="115"/>
                </a:xfrm>
                <a:prstGeom prst="line">
                  <a:avLst/>
                </a:prstGeom>
                <a:noFill/>
                <a:ln w="42863">
                  <a:solidFill>
                    <a:srgbClr val="000000"/>
                  </a:solidFill>
                  <a:round/>
                  <a:headEnd/>
                  <a:tailEnd/>
                </a:ln>
              </p:spPr>
              <p:txBody>
                <a:bodyPr/>
                <a:lstStyle/>
                <a:p>
                  <a:endParaRPr lang="en-CA"/>
                </a:p>
              </p:txBody>
            </p:sp>
            <p:sp>
              <p:nvSpPr>
                <p:cNvPr id="53292" name="Line 127"/>
                <p:cNvSpPr>
                  <a:spLocks noChangeShapeType="1"/>
                </p:cNvSpPr>
                <p:nvPr/>
              </p:nvSpPr>
              <p:spPr bwMode="auto">
                <a:xfrm flipV="1">
                  <a:off x="4063" y="1977"/>
                  <a:ext cx="34" cy="196"/>
                </a:xfrm>
                <a:prstGeom prst="line">
                  <a:avLst/>
                </a:prstGeom>
                <a:noFill/>
                <a:ln w="31750">
                  <a:solidFill>
                    <a:srgbClr val="000000"/>
                  </a:solidFill>
                  <a:round/>
                  <a:headEnd/>
                  <a:tailEnd/>
                </a:ln>
              </p:spPr>
              <p:txBody>
                <a:bodyPr/>
                <a:lstStyle/>
                <a:p>
                  <a:endParaRPr lang="en-CA"/>
                </a:p>
              </p:txBody>
            </p:sp>
            <p:sp>
              <p:nvSpPr>
                <p:cNvPr id="53293" name="Line 128"/>
                <p:cNvSpPr>
                  <a:spLocks noChangeShapeType="1"/>
                </p:cNvSpPr>
                <p:nvPr/>
              </p:nvSpPr>
              <p:spPr bwMode="auto">
                <a:xfrm>
                  <a:off x="4063" y="2173"/>
                  <a:ext cx="190" cy="122"/>
                </a:xfrm>
                <a:prstGeom prst="line">
                  <a:avLst/>
                </a:prstGeom>
                <a:noFill/>
                <a:ln w="42863">
                  <a:solidFill>
                    <a:srgbClr val="000000"/>
                  </a:solidFill>
                  <a:round/>
                  <a:headEnd/>
                  <a:tailEnd/>
                </a:ln>
              </p:spPr>
              <p:txBody>
                <a:bodyPr/>
                <a:lstStyle/>
                <a:p>
                  <a:endParaRPr lang="en-CA"/>
                </a:p>
              </p:txBody>
            </p:sp>
            <p:sp>
              <p:nvSpPr>
                <p:cNvPr id="53294" name="Line 129"/>
                <p:cNvSpPr>
                  <a:spLocks noChangeShapeType="1"/>
                </p:cNvSpPr>
                <p:nvPr/>
              </p:nvSpPr>
              <p:spPr bwMode="auto">
                <a:xfrm flipV="1">
                  <a:off x="3880" y="2180"/>
                  <a:ext cx="183" cy="135"/>
                </a:xfrm>
                <a:prstGeom prst="line">
                  <a:avLst/>
                </a:prstGeom>
                <a:noFill/>
                <a:ln w="42863">
                  <a:solidFill>
                    <a:srgbClr val="000000"/>
                  </a:solidFill>
                  <a:round/>
                  <a:headEnd/>
                  <a:tailEnd/>
                </a:ln>
              </p:spPr>
              <p:txBody>
                <a:bodyPr/>
                <a:lstStyle/>
                <a:p>
                  <a:endParaRPr lang="en-CA"/>
                </a:p>
              </p:txBody>
            </p:sp>
            <p:sp>
              <p:nvSpPr>
                <p:cNvPr id="53295" name="Line 130"/>
                <p:cNvSpPr>
                  <a:spLocks noChangeShapeType="1"/>
                </p:cNvSpPr>
                <p:nvPr/>
              </p:nvSpPr>
              <p:spPr bwMode="auto">
                <a:xfrm flipV="1">
                  <a:off x="4273" y="2180"/>
                  <a:ext cx="203" cy="115"/>
                </a:xfrm>
                <a:prstGeom prst="line">
                  <a:avLst/>
                </a:prstGeom>
                <a:noFill/>
                <a:ln w="42863">
                  <a:solidFill>
                    <a:srgbClr val="000000"/>
                  </a:solidFill>
                  <a:round/>
                  <a:headEnd/>
                  <a:tailEnd/>
                </a:ln>
              </p:spPr>
              <p:txBody>
                <a:bodyPr/>
                <a:lstStyle/>
                <a:p>
                  <a:endParaRPr lang="en-CA"/>
                </a:p>
              </p:txBody>
            </p:sp>
            <p:sp>
              <p:nvSpPr>
                <p:cNvPr id="53296" name="Line 131"/>
                <p:cNvSpPr>
                  <a:spLocks noChangeShapeType="1"/>
                </p:cNvSpPr>
                <p:nvPr/>
              </p:nvSpPr>
              <p:spPr bwMode="auto">
                <a:xfrm>
                  <a:off x="4266" y="2302"/>
                  <a:ext cx="14" cy="142"/>
                </a:xfrm>
                <a:prstGeom prst="line">
                  <a:avLst/>
                </a:prstGeom>
                <a:noFill/>
                <a:ln w="31750">
                  <a:solidFill>
                    <a:srgbClr val="000000"/>
                  </a:solidFill>
                  <a:round/>
                  <a:headEnd/>
                  <a:tailEnd/>
                </a:ln>
              </p:spPr>
              <p:txBody>
                <a:bodyPr/>
                <a:lstStyle/>
                <a:p>
                  <a:endParaRPr lang="en-CA"/>
                </a:p>
              </p:txBody>
            </p:sp>
            <p:sp>
              <p:nvSpPr>
                <p:cNvPr id="53297" name="Line 132"/>
                <p:cNvSpPr>
                  <a:spLocks noChangeShapeType="1"/>
                </p:cNvSpPr>
                <p:nvPr/>
              </p:nvSpPr>
              <p:spPr bwMode="auto">
                <a:xfrm flipV="1">
                  <a:off x="4470" y="1997"/>
                  <a:ext cx="27" cy="183"/>
                </a:xfrm>
                <a:prstGeom prst="line">
                  <a:avLst/>
                </a:prstGeom>
                <a:noFill/>
                <a:ln w="31750">
                  <a:solidFill>
                    <a:srgbClr val="000000"/>
                  </a:solidFill>
                  <a:round/>
                  <a:headEnd/>
                  <a:tailEnd/>
                </a:ln>
              </p:spPr>
              <p:txBody>
                <a:bodyPr/>
                <a:lstStyle/>
                <a:p>
                  <a:endParaRPr lang="en-CA"/>
                </a:p>
              </p:txBody>
            </p:sp>
            <p:sp>
              <p:nvSpPr>
                <p:cNvPr id="53298" name="Line 133"/>
                <p:cNvSpPr>
                  <a:spLocks noChangeShapeType="1"/>
                </p:cNvSpPr>
                <p:nvPr/>
              </p:nvSpPr>
              <p:spPr bwMode="auto">
                <a:xfrm>
                  <a:off x="4476" y="2200"/>
                  <a:ext cx="203" cy="68"/>
                </a:xfrm>
                <a:prstGeom prst="line">
                  <a:avLst/>
                </a:prstGeom>
                <a:noFill/>
                <a:ln w="31750">
                  <a:solidFill>
                    <a:srgbClr val="000000"/>
                  </a:solidFill>
                  <a:round/>
                  <a:headEnd/>
                  <a:tailEnd/>
                </a:ln>
              </p:spPr>
              <p:txBody>
                <a:bodyPr/>
                <a:lstStyle/>
                <a:p>
                  <a:endParaRPr lang="en-CA"/>
                </a:p>
              </p:txBody>
            </p:sp>
            <p:sp>
              <p:nvSpPr>
                <p:cNvPr id="53299" name="Line 134"/>
                <p:cNvSpPr>
                  <a:spLocks noChangeShapeType="1"/>
                </p:cNvSpPr>
                <p:nvPr/>
              </p:nvSpPr>
              <p:spPr bwMode="auto">
                <a:xfrm>
                  <a:off x="4327" y="1855"/>
                  <a:ext cx="170" cy="135"/>
                </a:xfrm>
                <a:prstGeom prst="line">
                  <a:avLst/>
                </a:prstGeom>
                <a:noFill/>
                <a:ln w="42863">
                  <a:solidFill>
                    <a:srgbClr val="000000"/>
                  </a:solidFill>
                  <a:round/>
                  <a:headEnd/>
                  <a:tailEnd/>
                </a:ln>
              </p:spPr>
              <p:txBody>
                <a:bodyPr/>
                <a:lstStyle/>
                <a:p>
                  <a:endParaRPr lang="en-CA"/>
                </a:p>
              </p:txBody>
            </p:sp>
            <p:sp>
              <p:nvSpPr>
                <p:cNvPr id="53300" name="Line 135"/>
                <p:cNvSpPr>
                  <a:spLocks noChangeShapeType="1"/>
                </p:cNvSpPr>
                <p:nvPr/>
              </p:nvSpPr>
              <p:spPr bwMode="auto">
                <a:xfrm flipV="1">
                  <a:off x="4503" y="1862"/>
                  <a:ext cx="170" cy="128"/>
                </a:xfrm>
                <a:prstGeom prst="line">
                  <a:avLst/>
                </a:prstGeom>
                <a:noFill/>
                <a:ln w="42863">
                  <a:solidFill>
                    <a:srgbClr val="000000"/>
                  </a:solidFill>
                  <a:round/>
                  <a:headEnd/>
                  <a:tailEnd/>
                </a:ln>
              </p:spPr>
              <p:txBody>
                <a:bodyPr/>
                <a:lstStyle/>
                <a:p>
                  <a:endParaRPr lang="en-CA"/>
                </a:p>
              </p:txBody>
            </p:sp>
            <p:sp>
              <p:nvSpPr>
                <p:cNvPr id="53301" name="Line 136"/>
                <p:cNvSpPr>
                  <a:spLocks noChangeShapeType="1"/>
                </p:cNvSpPr>
                <p:nvPr/>
              </p:nvSpPr>
              <p:spPr bwMode="auto">
                <a:xfrm>
                  <a:off x="4673" y="1862"/>
                  <a:ext cx="189" cy="122"/>
                </a:xfrm>
                <a:prstGeom prst="line">
                  <a:avLst/>
                </a:prstGeom>
                <a:noFill/>
                <a:ln w="42863">
                  <a:solidFill>
                    <a:srgbClr val="000000"/>
                  </a:solidFill>
                  <a:round/>
                  <a:headEnd/>
                  <a:tailEnd/>
                </a:ln>
              </p:spPr>
              <p:txBody>
                <a:bodyPr/>
                <a:lstStyle/>
                <a:p>
                  <a:endParaRPr lang="en-CA"/>
                </a:p>
              </p:txBody>
            </p:sp>
            <p:sp>
              <p:nvSpPr>
                <p:cNvPr id="53302" name="Line 137"/>
                <p:cNvSpPr>
                  <a:spLocks noChangeShapeType="1"/>
                </p:cNvSpPr>
                <p:nvPr/>
              </p:nvSpPr>
              <p:spPr bwMode="auto">
                <a:xfrm>
                  <a:off x="4646" y="1679"/>
                  <a:ext cx="27" cy="183"/>
                </a:xfrm>
                <a:prstGeom prst="line">
                  <a:avLst/>
                </a:prstGeom>
                <a:noFill/>
                <a:ln w="31750">
                  <a:solidFill>
                    <a:srgbClr val="000000"/>
                  </a:solidFill>
                  <a:round/>
                  <a:headEnd/>
                  <a:tailEnd/>
                </a:ln>
              </p:spPr>
              <p:txBody>
                <a:bodyPr/>
                <a:lstStyle/>
                <a:p>
                  <a:endParaRPr lang="en-CA"/>
                </a:p>
              </p:txBody>
            </p:sp>
            <p:sp>
              <p:nvSpPr>
                <p:cNvPr id="53303" name="Line 138"/>
                <p:cNvSpPr>
                  <a:spLocks noChangeShapeType="1"/>
                </p:cNvSpPr>
                <p:nvPr/>
              </p:nvSpPr>
              <p:spPr bwMode="auto">
                <a:xfrm>
                  <a:off x="4300" y="1652"/>
                  <a:ext cx="21" cy="196"/>
                </a:xfrm>
                <a:prstGeom prst="line">
                  <a:avLst/>
                </a:prstGeom>
                <a:noFill/>
                <a:ln w="31750">
                  <a:solidFill>
                    <a:srgbClr val="000000"/>
                  </a:solidFill>
                  <a:round/>
                  <a:headEnd/>
                  <a:tailEnd/>
                </a:ln>
              </p:spPr>
              <p:txBody>
                <a:bodyPr/>
                <a:lstStyle/>
                <a:p>
                  <a:endParaRPr lang="en-CA"/>
                </a:p>
              </p:txBody>
            </p:sp>
            <p:sp>
              <p:nvSpPr>
                <p:cNvPr id="53304" name="Line 139"/>
                <p:cNvSpPr>
                  <a:spLocks noChangeShapeType="1"/>
                </p:cNvSpPr>
                <p:nvPr/>
              </p:nvSpPr>
              <p:spPr bwMode="auto">
                <a:xfrm flipV="1">
                  <a:off x="4693" y="2173"/>
                  <a:ext cx="163" cy="102"/>
                </a:xfrm>
                <a:prstGeom prst="line">
                  <a:avLst/>
                </a:prstGeom>
                <a:noFill/>
                <a:ln w="42863">
                  <a:solidFill>
                    <a:srgbClr val="000000"/>
                  </a:solidFill>
                  <a:round/>
                  <a:headEnd/>
                  <a:tailEnd/>
                </a:ln>
              </p:spPr>
              <p:txBody>
                <a:bodyPr/>
                <a:lstStyle/>
                <a:p>
                  <a:endParaRPr lang="en-CA"/>
                </a:p>
              </p:txBody>
            </p:sp>
            <p:sp>
              <p:nvSpPr>
                <p:cNvPr id="53305" name="Line 140"/>
                <p:cNvSpPr>
                  <a:spLocks noChangeShapeType="1"/>
                </p:cNvSpPr>
                <p:nvPr/>
              </p:nvSpPr>
              <p:spPr bwMode="auto">
                <a:xfrm>
                  <a:off x="4693" y="2288"/>
                  <a:ext cx="41" cy="210"/>
                </a:xfrm>
                <a:prstGeom prst="line">
                  <a:avLst/>
                </a:prstGeom>
                <a:noFill/>
                <a:ln w="31750">
                  <a:solidFill>
                    <a:srgbClr val="000000"/>
                  </a:solidFill>
                  <a:round/>
                  <a:headEnd/>
                  <a:tailEnd/>
                </a:ln>
              </p:spPr>
              <p:txBody>
                <a:bodyPr/>
                <a:lstStyle/>
                <a:p>
                  <a:endParaRPr lang="en-CA"/>
                </a:p>
              </p:txBody>
            </p:sp>
            <p:sp>
              <p:nvSpPr>
                <p:cNvPr id="53306" name="Line 141"/>
                <p:cNvSpPr>
                  <a:spLocks noChangeShapeType="1"/>
                </p:cNvSpPr>
                <p:nvPr/>
              </p:nvSpPr>
              <p:spPr bwMode="auto">
                <a:xfrm flipV="1">
                  <a:off x="4856" y="1984"/>
                  <a:ext cx="6" cy="196"/>
                </a:xfrm>
                <a:prstGeom prst="line">
                  <a:avLst/>
                </a:prstGeom>
                <a:noFill/>
                <a:ln w="31750">
                  <a:solidFill>
                    <a:srgbClr val="000000"/>
                  </a:solidFill>
                  <a:round/>
                  <a:headEnd/>
                  <a:tailEnd/>
                </a:ln>
              </p:spPr>
              <p:txBody>
                <a:bodyPr/>
                <a:lstStyle/>
                <a:p>
                  <a:endParaRPr lang="en-CA"/>
                </a:p>
              </p:txBody>
            </p:sp>
            <p:sp>
              <p:nvSpPr>
                <p:cNvPr id="53307" name="Rectangle 142"/>
                <p:cNvSpPr>
                  <a:spLocks noChangeArrowheads="1"/>
                </p:cNvSpPr>
                <p:nvPr/>
              </p:nvSpPr>
              <p:spPr bwMode="auto">
                <a:xfrm>
                  <a:off x="4070" y="1909"/>
                  <a:ext cx="74" cy="129"/>
                </a:xfrm>
                <a:prstGeom prst="rect">
                  <a:avLst/>
                </a:prstGeom>
                <a:solidFill>
                  <a:srgbClr val="009999"/>
                </a:solidFill>
                <a:ln w="22225">
                  <a:solidFill>
                    <a:srgbClr val="009999"/>
                  </a:solidFill>
                  <a:miter lim="800000"/>
                  <a:headEnd/>
                  <a:tailEnd/>
                </a:ln>
              </p:spPr>
              <p:txBody>
                <a:bodyPr/>
                <a:lstStyle/>
                <a:p>
                  <a:endParaRPr lang="en-US"/>
                </a:p>
              </p:txBody>
            </p:sp>
            <p:sp>
              <p:nvSpPr>
                <p:cNvPr id="53308" name="Rectangle 143"/>
                <p:cNvSpPr>
                  <a:spLocks noChangeArrowheads="1"/>
                </p:cNvSpPr>
                <p:nvPr/>
              </p:nvSpPr>
              <p:spPr bwMode="auto">
                <a:xfrm>
                  <a:off x="4036" y="2126"/>
                  <a:ext cx="74" cy="128"/>
                </a:xfrm>
                <a:prstGeom prst="rect">
                  <a:avLst/>
                </a:prstGeom>
                <a:solidFill>
                  <a:srgbClr val="009999"/>
                </a:solidFill>
                <a:ln w="22225">
                  <a:solidFill>
                    <a:srgbClr val="009999"/>
                  </a:solidFill>
                  <a:miter lim="800000"/>
                  <a:headEnd/>
                  <a:tailEnd/>
                </a:ln>
              </p:spPr>
              <p:txBody>
                <a:bodyPr/>
                <a:lstStyle/>
                <a:p>
                  <a:endParaRPr lang="en-US"/>
                </a:p>
              </p:txBody>
            </p:sp>
            <p:sp>
              <p:nvSpPr>
                <p:cNvPr id="53309" name="Rectangle 144"/>
                <p:cNvSpPr>
                  <a:spLocks noChangeArrowheads="1"/>
                </p:cNvSpPr>
                <p:nvPr/>
              </p:nvSpPr>
              <p:spPr bwMode="auto">
                <a:xfrm>
                  <a:off x="4233" y="2234"/>
                  <a:ext cx="74" cy="129"/>
                </a:xfrm>
                <a:prstGeom prst="rect">
                  <a:avLst/>
                </a:prstGeom>
                <a:solidFill>
                  <a:srgbClr val="009999"/>
                </a:solidFill>
                <a:ln w="22225">
                  <a:solidFill>
                    <a:srgbClr val="009999"/>
                  </a:solidFill>
                  <a:miter lim="800000"/>
                  <a:headEnd/>
                  <a:tailEnd/>
                </a:ln>
              </p:spPr>
              <p:txBody>
                <a:bodyPr/>
                <a:lstStyle/>
                <a:p>
                  <a:endParaRPr lang="en-US"/>
                </a:p>
              </p:txBody>
            </p:sp>
            <p:sp>
              <p:nvSpPr>
                <p:cNvPr id="53310" name="Rectangle 145"/>
                <p:cNvSpPr>
                  <a:spLocks noChangeArrowheads="1"/>
                </p:cNvSpPr>
                <p:nvPr/>
              </p:nvSpPr>
              <p:spPr bwMode="auto">
                <a:xfrm>
                  <a:off x="4436" y="2146"/>
                  <a:ext cx="81" cy="129"/>
                </a:xfrm>
                <a:prstGeom prst="rect">
                  <a:avLst/>
                </a:prstGeom>
                <a:solidFill>
                  <a:srgbClr val="009999"/>
                </a:solidFill>
                <a:ln w="22225">
                  <a:solidFill>
                    <a:srgbClr val="009999"/>
                  </a:solidFill>
                  <a:miter lim="800000"/>
                  <a:headEnd/>
                  <a:tailEnd/>
                </a:ln>
              </p:spPr>
              <p:txBody>
                <a:bodyPr/>
                <a:lstStyle/>
                <a:p>
                  <a:endParaRPr lang="en-US"/>
                </a:p>
              </p:txBody>
            </p:sp>
            <p:sp>
              <p:nvSpPr>
                <p:cNvPr id="53311" name="Rectangle 146"/>
                <p:cNvSpPr>
                  <a:spLocks noChangeArrowheads="1"/>
                </p:cNvSpPr>
                <p:nvPr/>
              </p:nvSpPr>
              <p:spPr bwMode="auto">
                <a:xfrm>
                  <a:off x="4666" y="2214"/>
                  <a:ext cx="74" cy="128"/>
                </a:xfrm>
                <a:prstGeom prst="rect">
                  <a:avLst/>
                </a:prstGeom>
                <a:solidFill>
                  <a:srgbClr val="009999"/>
                </a:solidFill>
                <a:ln w="22225">
                  <a:solidFill>
                    <a:srgbClr val="009999"/>
                  </a:solidFill>
                  <a:miter lim="800000"/>
                  <a:headEnd/>
                  <a:tailEnd/>
                </a:ln>
              </p:spPr>
              <p:txBody>
                <a:bodyPr/>
                <a:lstStyle/>
                <a:p>
                  <a:endParaRPr lang="en-US"/>
                </a:p>
              </p:txBody>
            </p:sp>
            <p:sp>
              <p:nvSpPr>
                <p:cNvPr id="53312" name="Rectangle 147"/>
                <p:cNvSpPr>
                  <a:spLocks noChangeArrowheads="1"/>
                </p:cNvSpPr>
                <p:nvPr/>
              </p:nvSpPr>
              <p:spPr bwMode="auto">
                <a:xfrm>
                  <a:off x="4829" y="2126"/>
                  <a:ext cx="80" cy="135"/>
                </a:xfrm>
                <a:prstGeom prst="rect">
                  <a:avLst/>
                </a:prstGeom>
                <a:solidFill>
                  <a:srgbClr val="009999"/>
                </a:solidFill>
                <a:ln w="22225">
                  <a:solidFill>
                    <a:srgbClr val="009999"/>
                  </a:solidFill>
                  <a:miter lim="800000"/>
                  <a:headEnd/>
                  <a:tailEnd/>
                </a:ln>
              </p:spPr>
              <p:txBody>
                <a:bodyPr/>
                <a:lstStyle/>
                <a:p>
                  <a:endParaRPr lang="en-US"/>
                </a:p>
              </p:txBody>
            </p:sp>
            <p:sp>
              <p:nvSpPr>
                <p:cNvPr id="53313" name="Rectangle 148"/>
                <p:cNvSpPr>
                  <a:spLocks noChangeArrowheads="1"/>
                </p:cNvSpPr>
                <p:nvPr/>
              </p:nvSpPr>
              <p:spPr bwMode="auto">
                <a:xfrm>
                  <a:off x="4829" y="1916"/>
                  <a:ext cx="74" cy="135"/>
                </a:xfrm>
                <a:prstGeom prst="rect">
                  <a:avLst/>
                </a:prstGeom>
                <a:solidFill>
                  <a:srgbClr val="009999"/>
                </a:solidFill>
                <a:ln w="22225">
                  <a:solidFill>
                    <a:srgbClr val="009999"/>
                  </a:solidFill>
                  <a:miter lim="800000"/>
                  <a:headEnd/>
                  <a:tailEnd/>
                </a:ln>
              </p:spPr>
              <p:txBody>
                <a:bodyPr/>
                <a:lstStyle/>
                <a:p>
                  <a:endParaRPr lang="en-US"/>
                </a:p>
              </p:txBody>
            </p:sp>
            <p:sp>
              <p:nvSpPr>
                <p:cNvPr id="53314" name="Rectangle 149"/>
                <p:cNvSpPr>
                  <a:spLocks noChangeArrowheads="1"/>
                </p:cNvSpPr>
                <p:nvPr/>
              </p:nvSpPr>
              <p:spPr bwMode="auto">
                <a:xfrm>
                  <a:off x="4639" y="1821"/>
                  <a:ext cx="74" cy="129"/>
                </a:xfrm>
                <a:prstGeom prst="rect">
                  <a:avLst/>
                </a:prstGeom>
                <a:solidFill>
                  <a:srgbClr val="009999"/>
                </a:solidFill>
                <a:ln w="22225">
                  <a:solidFill>
                    <a:srgbClr val="009999"/>
                  </a:solidFill>
                  <a:miter lim="800000"/>
                  <a:headEnd/>
                  <a:tailEnd/>
                </a:ln>
              </p:spPr>
              <p:txBody>
                <a:bodyPr/>
                <a:lstStyle/>
                <a:p>
                  <a:endParaRPr lang="en-US"/>
                </a:p>
              </p:txBody>
            </p:sp>
            <p:sp>
              <p:nvSpPr>
                <p:cNvPr id="53315" name="Rectangle 150"/>
                <p:cNvSpPr>
                  <a:spLocks noChangeArrowheads="1"/>
                </p:cNvSpPr>
                <p:nvPr/>
              </p:nvSpPr>
              <p:spPr bwMode="auto">
                <a:xfrm>
                  <a:off x="4463" y="1930"/>
                  <a:ext cx="74" cy="135"/>
                </a:xfrm>
                <a:prstGeom prst="rect">
                  <a:avLst/>
                </a:prstGeom>
                <a:solidFill>
                  <a:srgbClr val="009999"/>
                </a:solidFill>
                <a:ln w="22225">
                  <a:solidFill>
                    <a:srgbClr val="009999"/>
                  </a:solidFill>
                  <a:miter lim="800000"/>
                  <a:headEnd/>
                  <a:tailEnd/>
                </a:ln>
              </p:spPr>
              <p:txBody>
                <a:bodyPr/>
                <a:lstStyle/>
                <a:p>
                  <a:endParaRPr lang="en-US"/>
                </a:p>
              </p:txBody>
            </p:sp>
            <p:sp>
              <p:nvSpPr>
                <p:cNvPr id="53316" name="Rectangle 151"/>
                <p:cNvSpPr>
                  <a:spLocks noChangeArrowheads="1"/>
                </p:cNvSpPr>
                <p:nvPr/>
              </p:nvSpPr>
              <p:spPr bwMode="auto">
                <a:xfrm>
                  <a:off x="4280" y="1801"/>
                  <a:ext cx="81" cy="128"/>
                </a:xfrm>
                <a:prstGeom prst="rect">
                  <a:avLst/>
                </a:prstGeom>
                <a:solidFill>
                  <a:srgbClr val="009999"/>
                </a:solidFill>
                <a:ln w="22225">
                  <a:solidFill>
                    <a:srgbClr val="009999"/>
                  </a:solidFill>
                  <a:miter lim="800000"/>
                  <a:headEnd/>
                  <a:tailEnd/>
                </a:ln>
              </p:spPr>
              <p:txBody>
                <a:bodyPr/>
                <a:lstStyle/>
                <a:p>
                  <a:endParaRPr lang="en-US"/>
                </a:p>
              </p:txBody>
            </p:sp>
          </p:grpSp>
        </p:grpSp>
        <p:grpSp>
          <p:nvGrpSpPr>
            <p:cNvPr id="53258" name="Group 183"/>
            <p:cNvGrpSpPr>
              <a:grpSpLocks/>
            </p:cNvGrpSpPr>
            <p:nvPr/>
          </p:nvGrpSpPr>
          <p:grpSpPr bwMode="auto">
            <a:xfrm>
              <a:off x="488" y="1862"/>
              <a:ext cx="839" cy="785"/>
              <a:chOff x="488" y="1862"/>
              <a:chExt cx="839" cy="785"/>
            </a:xfrm>
          </p:grpSpPr>
          <p:sp>
            <p:nvSpPr>
              <p:cNvPr id="53259" name="Freeform 154"/>
              <p:cNvSpPr>
                <a:spLocks/>
              </p:cNvSpPr>
              <p:nvPr/>
            </p:nvSpPr>
            <p:spPr bwMode="auto">
              <a:xfrm>
                <a:off x="549" y="1902"/>
                <a:ext cx="765" cy="400"/>
              </a:xfrm>
              <a:custGeom>
                <a:avLst/>
                <a:gdLst>
                  <a:gd name="T0" fmla="*/ 0 w 765"/>
                  <a:gd name="T1" fmla="*/ 183 h 400"/>
                  <a:gd name="T2" fmla="*/ 196 w 765"/>
                  <a:gd name="T3" fmla="*/ 183 h 400"/>
                  <a:gd name="T4" fmla="*/ 406 w 765"/>
                  <a:gd name="T5" fmla="*/ 237 h 400"/>
                  <a:gd name="T6" fmla="*/ 609 w 765"/>
                  <a:gd name="T7" fmla="*/ 319 h 400"/>
                  <a:gd name="T8" fmla="*/ 697 w 765"/>
                  <a:gd name="T9" fmla="*/ 400 h 400"/>
                  <a:gd name="T10" fmla="*/ 765 w 765"/>
                  <a:gd name="T11" fmla="*/ 61 h 400"/>
                  <a:gd name="T12" fmla="*/ 609 w 765"/>
                  <a:gd name="T13" fmla="*/ 75 h 400"/>
                  <a:gd name="T14" fmla="*/ 474 w 765"/>
                  <a:gd name="T15" fmla="*/ 48 h 400"/>
                  <a:gd name="T16" fmla="*/ 345 w 765"/>
                  <a:gd name="T17" fmla="*/ 21 h 400"/>
                  <a:gd name="T18" fmla="*/ 257 w 765"/>
                  <a:gd name="T19" fmla="*/ 7 h 400"/>
                  <a:gd name="T20" fmla="*/ 135 w 765"/>
                  <a:gd name="T21" fmla="*/ 0 h 400"/>
                  <a:gd name="T22" fmla="*/ 54 w 765"/>
                  <a:gd name="T23" fmla="*/ 14 h 400"/>
                  <a:gd name="T24" fmla="*/ 13 w 765"/>
                  <a:gd name="T25" fmla="*/ 34 h 400"/>
                  <a:gd name="T26" fmla="*/ 0 w 765"/>
                  <a:gd name="T27" fmla="*/ 183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5"/>
                  <a:gd name="T43" fmla="*/ 0 h 400"/>
                  <a:gd name="T44" fmla="*/ 765 w 76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5" h="400">
                    <a:moveTo>
                      <a:pt x="0" y="183"/>
                    </a:moveTo>
                    <a:lnTo>
                      <a:pt x="196" y="183"/>
                    </a:lnTo>
                    <a:lnTo>
                      <a:pt x="406" y="237"/>
                    </a:lnTo>
                    <a:lnTo>
                      <a:pt x="609" y="319"/>
                    </a:lnTo>
                    <a:lnTo>
                      <a:pt x="697" y="400"/>
                    </a:lnTo>
                    <a:lnTo>
                      <a:pt x="765" y="61"/>
                    </a:lnTo>
                    <a:lnTo>
                      <a:pt x="609" y="75"/>
                    </a:lnTo>
                    <a:lnTo>
                      <a:pt x="474" y="48"/>
                    </a:lnTo>
                    <a:lnTo>
                      <a:pt x="345" y="21"/>
                    </a:lnTo>
                    <a:lnTo>
                      <a:pt x="257" y="7"/>
                    </a:lnTo>
                    <a:lnTo>
                      <a:pt x="135" y="0"/>
                    </a:lnTo>
                    <a:lnTo>
                      <a:pt x="54" y="14"/>
                    </a:lnTo>
                    <a:lnTo>
                      <a:pt x="13" y="34"/>
                    </a:lnTo>
                    <a:lnTo>
                      <a:pt x="0" y="183"/>
                    </a:lnTo>
                    <a:close/>
                  </a:path>
                </a:pathLst>
              </a:custGeom>
              <a:solidFill>
                <a:srgbClr val="CCFFFF"/>
              </a:solidFill>
              <a:ln w="9525">
                <a:noFill/>
                <a:round/>
                <a:headEnd/>
                <a:tailEnd/>
              </a:ln>
            </p:spPr>
            <p:txBody>
              <a:bodyPr/>
              <a:lstStyle/>
              <a:p>
                <a:endParaRPr lang="en-US"/>
              </a:p>
            </p:txBody>
          </p:sp>
          <p:sp>
            <p:nvSpPr>
              <p:cNvPr id="53260" name="Rectangle 155"/>
              <p:cNvSpPr>
                <a:spLocks noChangeArrowheads="1"/>
              </p:cNvSpPr>
              <p:nvPr/>
            </p:nvSpPr>
            <p:spPr bwMode="auto">
              <a:xfrm>
                <a:off x="698" y="2484"/>
                <a:ext cx="378"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charset="0"/>
                  </a:rPr>
                  <a:t>Linear</a:t>
                </a:r>
                <a:endParaRPr lang="en-US">
                  <a:latin typeface="Arial" charset="0"/>
                </a:endParaRPr>
              </a:p>
            </p:txBody>
          </p:sp>
          <p:sp>
            <p:nvSpPr>
              <p:cNvPr id="53261" name="Freeform 156"/>
              <p:cNvSpPr>
                <a:spLocks/>
              </p:cNvSpPr>
              <p:nvPr/>
            </p:nvSpPr>
            <p:spPr bwMode="auto">
              <a:xfrm>
                <a:off x="542" y="2085"/>
                <a:ext cx="704" cy="224"/>
              </a:xfrm>
              <a:custGeom>
                <a:avLst/>
                <a:gdLst>
                  <a:gd name="T0" fmla="*/ 0 w 704"/>
                  <a:gd name="T1" fmla="*/ 7 h 224"/>
                  <a:gd name="T2" fmla="*/ 68 w 704"/>
                  <a:gd name="T3" fmla="*/ 0 h 224"/>
                  <a:gd name="T4" fmla="*/ 149 w 704"/>
                  <a:gd name="T5" fmla="*/ 7 h 224"/>
                  <a:gd name="T6" fmla="*/ 244 w 704"/>
                  <a:gd name="T7" fmla="*/ 21 h 224"/>
                  <a:gd name="T8" fmla="*/ 359 w 704"/>
                  <a:gd name="T9" fmla="*/ 48 h 224"/>
                  <a:gd name="T10" fmla="*/ 467 w 704"/>
                  <a:gd name="T11" fmla="*/ 81 h 224"/>
                  <a:gd name="T12" fmla="*/ 515 w 704"/>
                  <a:gd name="T13" fmla="*/ 109 h 224"/>
                  <a:gd name="T14" fmla="*/ 582 w 704"/>
                  <a:gd name="T15" fmla="*/ 142 h 224"/>
                  <a:gd name="T16" fmla="*/ 636 w 704"/>
                  <a:gd name="T17" fmla="*/ 176 h 224"/>
                  <a:gd name="T18" fmla="*/ 704 w 704"/>
                  <a:gd name="T19" fmla="*/ 224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4"/>
                  <a:gd name="T31" fmla="*/ 0 h 224"/>
                  <a:gd name="T32" fmla="*/ 704 w 704"/>
                  <a:gd name="T33" fmla="*/ 224 h 2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4" h="224">
                    <a:moveTo>
                      <a:pt x="0" y="7"/>
                    </a:moveTo>
                    <a:lnTo>
                      <a:pt x="68" y="0"/>
                    </a:lnTo>
                    <a:lnTo>
                      <a:pt x="149" y="7"/>
                    </a:lnTo>
                    <a:lnTo>
                      <a:pt x="244" y="21"/>
                    </a:lnTo>
                    <a:lnTo>
                      <a:pt x="359" y="48"/>
                    </a:lnTo>
                    <a:lnTo>
                      <a:pt x="467" y="81"/>
                    </a:lnTo>
                    <a:lnTo>
                      <a:pt x="515" y="109"/>
                    </a:lnTo>
                    <a:lnTo>
                      <a:pt x="582" y="142"/>
                    </a:lnTo>
                    <a:lnTo>
                      <a:pt x="636" y="176"/>
                    </a:lnTo>
                    <a:lnTo>
                      <a:pt x="704" y="224"/>
                    </a:lnTo>
                  </a:path>
                </a:pathLst>
              </a:custGeom>
              <a:noFill/>
              <a:ln w="31750">
                <a:solidFill>
                  <a:srgbClr val="000000"/>
                </a:solidFill>
                <a:round/>
                <a:headEnd/>
                <a:tailEnd/>
              </a:ln>
            </p:spPr>
            <p:txBody>
              <a:bodyPr/>
              <a:lstStyle/>
              <a:p>
                <a:endParaRPr lang="en-US"/>
              </a:p>
            </p:txBody>
          </p:sp>
          <p:sp>
            <p:nvSpPr>
              <p:cNvPr id="53262" name="Line 157"/>
              <p:cNvSpPr>
                <a:spLocks noChangeShapeType="1"/>
              </p:cNvSpPr>
              <p:nvPr/>
            </p:nvSpPr>
            <p:spPr bwMode="auto">
              <a:xfrm flipH="1" flipV="1">
                <a:off x="1246" y="2309"/>
                <a:ext cx="7" cy="6"/>
              </a:xfrm>
              <a:prstGeom prst="line">
                <a:avLst/>
              </a:prstGeom>
              <a:noFill/>
              <a:ln w="31750">
                <a:solidFill>
                  <a:srgbClr val="000000"/>
                </a:solidFill>
                <a:round/>
                <a:headEnd/>
                <a:tailEnd/>
              </a:ln>
            </p:spPr>
            <p:txBody>
              <a:bodyPr/>
              <a:lstStyle/>
              <a:p>
                <a:endParaRPr lang="en-CA"/>
              </a:p>
            </p:txBody>
          </p:sp>
          <p:grpSp>
            <p:nvGrpSpPr>
              <p:cNvPr id="53263" name="Group 170"/>
              <p:cNvGrpSpPr>
                <a:grpSpLocks/>
              </p:cNvGrpSpPr>
              <p:nvPr/>
            </p:nvGrpSpPr>
            <p:grpSpPr bwMode="auto">
              <a:xfrm>
                <a:off x="535" y="1862"/>
                <a:ext cx="792" cy="128"/>
                <a:chOff x="535" y="1862"/>
                <a:chExt cx="792" cy="128"/>
              </a:xfrm>
            </p:grpSpPr>
            <p:sp>
              <p:nvSpPr>
                <p:cNvPr id="53276" name="Freeform 158"/>
                <p:cNvSpPr>
                  <a:spLocks/>
                </p:cNvSpPr>
                <p:nvPr/>
              </p:nvSpPr>
              <p:spPr bwMode="auto">
                <a:xfrm>
                  <a:off x="535" y="1889"/>
                  <a:ext cx="786" cy="61"/>
                </a:xfrm>
                <a:custGeom>
                  <a:avLst/>
                  <a:gdLst>
                    <a:gd name="T0" fmla="*/ 0 w 786"/>
                    <a:gd name="T1" fmla="*/ 20 h 61"/>
                    <a:gd name="T2" fmla="*/ 75 w 786"/>
                    <a:gd name="T3" fmla="*/ 7 h 61"/>
                    <a:gd name="T4" fmla="*/ 115 w 786"/>
                    <a:gd name="T5" fmla="*/ 0 h 61"/>
                    <a:gd name="T6" fmla="*/ 169 w 786"/>
                    <a:gd name="T7" fmla="*/ 0 h 61"/>
                    <a:gd name="T8" fmla="*/ 278 w 786"/>
                    <a:gd name="T9" fmla="*/ 0 h 61"/>
                    <a:gd name="T10" fmla="*/ 400 w 786"/>
                    <a:gd name="T11" fmla="*/ 20 h 61"/>
                    <a:gd name="T12" fmla="*/ 515 w 786"/>
                    <a:gd name="T13" fmla="*/ 47 h 61"/>
                    <a:gd name="T14" fmla="*/ 637 w 786"/>
                    <a:gd name="T15" fmla="*/ 61 h 61"/>
                    <a:gd name="T16" fmla="*/ 704 w 786"/>
                    <a:gd name="T17" fmla="*/ 54 h 61"/>
                    <a:gd name="T18" fmla="*/ 786 w 786"/>
                    <a:gd name="T19" fmla="*/ 47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6"/>
                    <a:gd name="T31" fmla="*/ 0 h 61"/>
                    <a:gd name="T32" fmla="*/ 786 w 786"/>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6" h="61">
                      <a:moveTo>
                        <a:pt x="0" y="20"/>
                      </a:moveTo>
                      <a:lnTo>
                        <a:pt x="75" y="7"/>
                      </a:lnTo>
                      <a:lnTo>
                        <a:pt x="115" y="0"/>
                      </a:lnTo>
                      <a:lnTo>
                        <a:pt x="169" y="0"/>
                      </a:lnTo>
                      <a:lnTo>
                        <a:pt x="278" y="0"/>
                      </a:lnTo>
                      <a:lnTo>
                        <a:pt x="400" y="20"/>
                      </a:lnTo>
                      <a:lnTo>
                        <a:pt x="515" y="47"/>
                      </a:lnTo>
                      <a:lnTo>
                        <a:pt x="637" y="61"/>
                      </a:lnTo>
                      <a:lnTo>
                        <a:pt x="704" y="54"/>
                      </a:lnTo>
                      <a:lnTo>
                        <a:pt x="786" y="47"/>
                      </a:lnTo>
                    </a:path>
                  </a:pathLst>
                </a:custGeom>
                <a:noFill/>
                <a:ln w="31750">
                  <a:solidFill>
                    <a:srgbClr val="000000"/>
                  </a:solidFill>
                  <a:round/>
                  <a:headEnd/>
                  <a:tailEnd/>
                </a:ln>
              </p:spPr>
              <p:txBody>
                <a:bodyPr/>
                <a:lstStyle/>
                <a:p>
                  <a:endParaRPr lang="en-US"/>
                </a:p>
              </p:txBody>
            </p:sp>
            <p:sp>
              <p:nvSpPr>
                <p:cNvPr id="53277" name="Line 159"/>
                <p:cNvSpPr>
                  <a:spLocks noChangeShapeType="1"/>
                </p:cNvSpPr>
                <p:nvPr/>
              </p:nvSpPr>
              <p:spPr bwMode="auto">
                <a:xfrm flipH="1" flipV="1">
                  <a:off x="1321" y="1936"/>
                  <a:ext cx="6" cy="14"/>
                </a:xfrm>
                <a:prstGeom prst="line">
                  <a:avLst/>
                </a:prstGeom>
                <a:noFill/>
                <a:ln w="31750">
                  <a:solidFill>
                    <a:srgbClr val="000000"/>
                  </a:solidFill>
                  <a:round/>
                  <a:headEnd/>
                  <a:tailEnd/>
                </a:ln>
              </p:spPr>
              <p:txBody>
                <a:bodyPr/>
                <a:lstStyle/>
                <a:p>
                  <a:endParaRPr lang="en-CA"/>
                </a:p>
              </p:txBody>
            </p:sp>
            <p:sp>
              <p:nvSpPr>
                <p:cNvPr id="53278" name="Rectangle 160"/>
                <p:cNvSpPr>
                  <a:spLocks noChangeArrowheads="1"/>
                </p:cNvSpPr>
                <p:nvPr/>
              </p:nvSpPr>
              <p:spPr bwMode="auto">
                <a:xfrm>
                  <a:off x="556" y="1876"/>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279" name="Rectangle 161"/>
                <p:cNvSpPr>
                  <a:spLocks noChangeArrowheads="1"/>
                </p:cNvSpPr>
                <p:nvPr/>
              </p:nvSpPr>
              <p:spPr bwMode="auto">
                <a:xfrm>
                  <a:off x="637" y="1869"/>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280" name="Rectangle 162"/>
                <p:cNvSpPr>
                  <a:spLocks noChangeArrowheads="1"/>
                </p:cNvSpPr>
                <p:nvPr/>
              </p:nvSpPr>
              <p:spPr bwMode="auto">
                <a:xfrm>
                  <a:off x="1267" y="1923"/>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281" name="Rectangle 163"/>
                <p:cNvSpPr>
                  <a:spLocks noChangeArrowheads="1"/>
                </p:cNvSpPr>
                <p:nvPr/>
              </p:nvSpPr>
              <p:spPr bwMode="auto">
                <a:xfrm>
                  <a:off x="711" y="1862"/>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282" name="Rectangle 164"/>
                <p:cNvSpPr>
                  <a:spLocks noChangeArrowheads="1"/>
                </p:cNvSpPr>
                <p:nvPr/>
              </p:nvSpPr>
              <p:spPr bwMode="auto">
                <a:xfrm>
                  <a:off x="793" y="1862"/>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283" name="Rectangle 165"/>
                <p:cNvSpPr>
                  <a:spLocks noChangeArrowheads="1"/>
                </p:cNvSpPr>
                <p:nvPr/>
              </p:nvSpPr>
              <p:spPr bwMode="auto">
                <a:xfrm>
                  <a:off x="874" y="1882"/>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284" name="Rectangle 166"/>
                <p:cNvSpPr>
                  <a:spLocks noChangeArrowheads="1"/>
                </p:cNvSpPr>
                <p:nvPr/>
              </p:nvSpPr>
              <p:spPr bwMode="auto">
                <a:xfrm>
                  <a:off x="948" y="1896"/>
                  <a:ext cx="34" cy="60"/>
                </a:xfrm>
                <a:prstGeom prst="rect">
                  <a:avLst/>
                </a:prstGeom>
                <a:solidFill>
                  <a:srgbClr val="009999"/>
                </a:solidFill>
                <a:ln w="22225">
                  <a:solidFill>
                    <a:srgbClr val="009999"/>
                  </a:solidFill>
                  <a:miter lim="800000"/>
                  <a:headEnd/>
                  <a:tailEnd/>
                </a:ln>
              </p:spPr>
              <p:txBody>
                <a:bodyPr/>
                <a:lstStyle/>
                <a:p>
                  <a:endParaRPr lang="en-US"/>
                </a:p>
              </p:txBody>
            </p:sp>
            <p:sp>
              <p:nvSpPr>
                <p:cNvPr id="53285" name="Rectangle 167"/>
                <p:cNvSpPr>
                  <a:spLocks noChangeArrowheads="1"/>
                </p:cNvSpPr>
                <p:nvPr/>
              </p:nvSpPr>
              <p:spPr bwMode="auto">
                <a:xfrm>
                  <a:off x="1030" y="1916"/>
                  <a:ext cx="33" cy="61"/>
                </a:xfrm>
                <a:prstGeom prst="rect">
                  <a:avLst/>
                </a:prstGeom>
                <a:solidFill>
                  <a:srgbClr val="009999"/>
                </a:solidFill>
                <a:ln w="22225">
                  <a:solidFill>
                    <a:srgbClr val="009999"/>
                  </a:solidFill>
                  <a:miter lim="800000"/>
                  <a:headEnd/>
                  <a:tailEnd/>
                </a:ln>
              </p:spPr>
              <p:txBody>
                <a:bodyPr/>
                <a:lstStyle/>
                <a:p>
                  <a:endParaRPr lang="en-US"/>
                </a:p>
              </p:txBody>
            </p:sp>
            <p:sp>
              <p:nvSpPr>
                <p:cNvPr id="53286" name="Rectangle 168"/>
                <p:cNvSpPr>
                  <a:spLocks noChangeArrowheads="1"/>
                </p:cNvSpPr>
                <p:nvPr/>
              </p:nvSpPr>
              <p:spPr bwMode="auto">
                <a:xfrm>
                  <a:off x="1111" y="1936"/>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287" name="Rectangle 169"/>
                <p:cNvSpPr>
                  <a:spLocks noChangeArrowheads="1"/>
                </p:cNvSpPr>
                <p:nvPr/>
              </p:nvSpPr>
              <p:spPr bwMode="auto">
                <a:xfrm>
                  <a:off x="1185" y="1930"/>
                  <a:ext cx="34" cy="60"/>
                </a:xfrm>
                <a:prstGeom prst="rect">
                  <a:avLst/>
                </a:prstGeom>
                <a:solidFill>
                  <a:srgbClr val="009999"/>
                </a:solidFill>
                <a:ln w="22225">
                  <a:solidFill>
                    <a:srgbClr val="009999"/>
                  </a:solidFill>
                  <a:miter lim="800000"/>
                  <a:headEnd/>
                  <a:tailEnd/>
                </a:ln>
              </p:spPr>
              <p:txBody>
                <a:bodyPr/>
                <a:lstStyle/>
                <a:p>
                  <a:endParaRPr lang="en-US"/>
                </a:p>
              </p:txBody>
            </p:sp>
          </p:grpSp>
          <p:sp>
            <p:nvSpPr>
              <p:cNvPr id="53264" name="Rectangle 171"/>
              <p:cNvSpPr>
                <a:spLocks noChangeArrowheads="1"/>
              </p:cNvSpPr>
              <p:nvPr/>
            </p:nvSpPr>
            <p:spPr bwMode="auto">
              <a:xfrm>
                <a:off x="569" y="2072"/>
                <a:ext cx="27" cy="60"/>
              </a:xfrm>
              <a:prstGeom prst="rect">
                <a:avLst/>
              </a:prstGeom>
              <a:solidFill>
                <a:srgbClr val="009999"/>
              </a:solidFill>
              <a:ln w="22225">
                <a:solidFill>
                  <a:srgbClr val="009999"/>
                </a:solidFill>
                <a:miter lim="800000"/>
                <a:headEnd/>
                <a:tailEnd/>
              </a:ln>
            </p:spPr>
            <p:txBody>
              <a:bodyPr/>
              <a:lstStyle/>
              <a:p>
                <a:endParaRPr lang="en-US"/>
              </a:p>
            </p:txBody>
          </p:sp>
          <p:sp>
            <p:nvSpPr>
              <p:cNvPr id="53265" name="Rectangle 172"/>
              <p:cNvSpPr>
                <a:spLocks noChangeArrowheads="1"/>
              </p:cNvSpPr>
              <p:nvPr/>
            </p:nvSpPr>
            <p:spPr bwMode="auto">
              <a:xfrm>
                <a:off x="637" y="2065"/>
                <a:ext cx="33" cy="61"/>
              </a:xfrm>
              <a:prstGeom prst="rect">
                <a:avLst/>
              </a:prstGeom>
              <a:solidFill>
                <a:srgbClr val="009999"/>
              </a:solidFill>
              <a:ln w="22225">
                <a:solidFill>
                  <a:srgbClr val="009999"/>
                </a:solidFill>
                <a:miter lim="800000"/>
                <a:headEnd/>
                <a:tailEnd/>
              </a:ln>
            </p:spPr>
            <p:txBody>
              <a:bodyPr/>
              <a:lstStyle/>
              <a:p>
                <a:endParaRPr lang="en-US"/>
              </a:p>
            </p:txBody>
          </p:sp>
          <p:sp>
            <p:nvSpPr>
              <p:cNvPr id="53266" name="Rectangle 173"/>
              <p:cNvSpPr>
                <a:spLocks noChangeArrowheads="1"/>
              </p:cNvSpPr>
              <p:nvPr/>
            </p:nvSpPr>
            <p:spPr bwMode="auto">
              <a:xfrm>
                <a:off x="1226" y="2282"/>
                <a:ext cx="34" cy="54"/>
              </a:xfrm>
              <a:prstGeom prst="rect">
                <a:avLst/>
              </a:prstGeom>
              <a:solidFill>
                <a:srgbClr val="009999"/>
              </a:solidFill>
              <a:ln w="22225">
                <a:solidFill>
                  <a:srgbClr val="009999"/>
                </a:solidFill>
                <a:miter lim="800000"/>
                <a:headEnd/>
                <a:tailEnd/>
              </a:ln>
            </p:spPr>
            <p:txBody>
              <a:bodyPr/>
              <a:lstStyle/>
              <a:p>
                <a:endParaRPr lang="en-US"/>
              </a:p>
            </p:txBody>
          </p:sp>
          <p:sp>
            <p:nvSpPr>
              <p:cNvPr id="53267" name="Rectangle 174"/>
              <p:cNvSpPr>
                <a:spLocks noChangeArrowheads="1"/>
              </p:cNvSpPr>
              <p:nvPr/>
            </p:nvSpPr>
            <p:spPr bwMode="auto">
              <a:xfrm>
                <a:off x="711" y="2085"/>
                <a:ext cx="34" cy="61"/>
              </a:xfrm>
              <a:prstGeom prst="rect">
                <a:avLst/>
              </a:prstGeom>
              <a:solidFill>
                <a:srgbClr val="009999"/>
              </a:solidFill>
              <a:ln w="22225">
                <a:solidFill>
                  <a:srgbClr val="009999"/>
                </a:solidFill>
                <a:miter lim="800000"/>
                <a:headEnd/>
                <a:tailEnd/>
              </a:ln>
            </p:spPr>
            <p:txBody>
              <a:bodyPr/>
              <a:lstStyle/>
              <a:p>
                <a:endParaRPr lang="en-US"/>
              </a:p>
            </p:txBody>
          </p:sp>
          <p:sp>
            <p:nvSpPr>
              <p:cNvPr id="53268" name="Rectangle 175"/>
              <p:cNvSpPr>
                <a:spLocks noChangeArrowheads="1"/>
              </p:cNvSpPr>
              <p:nvPr/>
            </p:nvSpPr>
            <p:spPr bwMode="auto">
              <a:xfrm>
                <a:off x="786" y="2092"/>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269" name="Rectangle 176"/>
              <p:cNvSpPr>
                <a:spLocks noChangeArrowheads="1"/>
              </p:cNvSpPr>
              <p:nvPr/>
            </p:nvSpPr>
            <p:spPr bwMode="auto">
              <a:xfrm>
                <a:off x="860" y="2106"/>
                <a:ext cx="34" cy="60"/>
              </a:xfrm>
              <a:prstGeom prst="rect">
                <a:avLst/>
              </a:prstGeom>
              <a:solidFill>
                <a:srgbClr val="009999"/>
              </a:solidFill>
              <a:ln w="22225">
                <a:solidFill>
                  <a:srgbClr val="009999"/>
                </a:solidFill>
                <a:miter lim="800000"/>
                <a:headEnd/>
                <a:tailEnd/>
              </a:ln>
            </p:spPr>
            <p:txBody>
              <a:bodyPr/>
              <a:lstStyle/>
              <a:p>
                <a:endParaRPr lang="en-US"/>
              </a:p>
            </p:txBody>
          </p:sp>
          <p:sp>
            <p:nvSpPr>
              <p:cNvPr id="53270" name="Rectangle 177"/>
              <p:cNvSpPr>
                <a:spLocks noChangeArrowheads="1"/>
              </p:cNvSpPr>
              <p:nvPr/>
            </p:nvSpPr>
            <p:spPr bwMode="auto">
              <a:xfrm>
                <a:off x="935" y="2133"/>
                <a:ext cx="33" cy="54"/>
              </a:xfrm>
              <a:prstGeom prst="rect">
                <a:avLst/>
              </a:prstGeom>
              <a:solidFill>
                <a:srgbClr val="009999"/>
              </a:solidFill>
              <a:ln w="22225">
                <a:solidFill>
                  <a:srgbClr val="009999"/>
                </a:solidFill>
                <a:miter lim="800000"/>
                <a:headEnd/>
                <a:tailEnd/>
              </a:ln>
            </p:spPr>
            <p:txBody>
              <a:bodyPr/>
              <a:lstStyle/>
              <a:p>
                <a:endParaRPr lang="en-US"/>
              </a:p>
            </p:txBody>
          </p:sp>
          <p:sp>
            <p:nvSpPr>
              <p:cNvPr id="53271" name="Rectangle 178"/>
              <p:cNvSpPr>
                <a:spLocks noChangeArrowheads="1"/>
              </p:cNvSpPr>
              <p:nvPr/>
            </p:nvSpPr>
            <p:spPr bwMode="auto">
              <a:xfrm>
                <a:off x="1009" y="2160"/>
                <a:ext cx="34" cy="60"/>
              </a:xfrm>
              <a:prstGeom prst="rect">
                <a:avLst/>
              </a:prstGeom>
              <a:solidFill>
                <a:srgbClr val="009999"/>
              </a:solidFill>
              <a:ln w="22225">
                <a:solidFill>
                  <a:srgbClr val="009999"/>
                </a:solidFill>
                <a:miter lim="800000"/>
                <a:headEnd/>
                <a:tailEnd/>
              </a:ln>
            </p:spPr>
            <p:txBody>
              <a:bodyPr/>
              <a:lstStyle/>
              <a:p>
                <a:endParaRPr lang="en-US"/>
              </a:p>
            </p:txBody>
          </p:sp>
          <p:sp>
            <p:nvSpPr>
              <p:cNvPr id="53272" name="Rectangle 179"/>
              <p:cNvSpPr>
                <a:spLocks noChangeArrowheads="1"/>
              </p:cNvSpPr>
              <p:nvPr/>
            </p:nvSpPr>
            <p:spPr bwMode="auto">
              <a:xfrm>
                <a:off x="1084" y="2194"/>
                <a:ext cx="27" cy="53"/>
              </a:xfrm>
              <a:prstGeom prst="rect">
                <a:avLst/>
              </a:prstGeom>
              <a:solidFill>
                <a:srgbClr val="009999"/>
              </a:solidFill>
              <a:ln w="22225">
                <a:solidFill>
                  <a:srgbClr val="009999"/>
                </a:solidFill>
                <a:miter lim="800000"/>
                <a:headEnd/>
                <a:tailEnd/>
              </a:ln>
            </p:spPr>
            <p:txBody>
              <a:bodyPr/>
              <a:lstStyle/>
              <a:p>
                <a:endParaRPr lang="en-US"/>
              </a:p>
            </p:txBody>
          </p:sp>
          <p:sp>
            <p:nvSpPr>
              <p:cNvPr id="53273" name="Rectangle 180"/>
              <p:cNvSpPr>
                <a:spLocks noChangeArrowheads="1"/>
              </p:cNvSpPr>
              <p:nvPr/>
            </p:nvSpPr>
            <p:spPr bwMode="auto">
              <a:xfrm>
                <a:off x="1152" y="2228"/>
                <a:ext cx="33" cy="60"/>
              </a:xfrm>
              <a:prstGeom prst="rect">
                <a:avLst/>
              </a:prstGeom>
              <a:solidFill>
                <a:srgbClr val="009999"/>
              </a:solidFill>
              <a:ln w="22225">
                <a:solidFill>
                  <a:srgbClr val="009999"/>
                </a:solidFill>
                <a:miter lim="800000"/>
                <a:headEnd/>
                <a:tailEnd/>
              </a:ln>
            </p:spPr>
            <p:txBody>
              <a:bodyPr/>
              <a:lstStyle/>
              <a:p>
                <a:endParaRPr lang="en-US"/>
              </a:p>
            </p:txBody>
          </p:sp>
          <p:sp>
            <p:nvSpPr>
              <p:cNvPr id="53274" name="Rectangle 181"/>
              <p:cNvSpPr>
                <a:spLocks noChangeArrowheads="1"/>
              </p:cNvSpPr>
              <p:nvPr/>
            </p:nvSpPr>
            <p:spPr bwMode="auto">
              <a:xfrm>
                <a:off x="488" y="1957"/>
                <a:ext cx="44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secondary</a:t>
                </a:r>
                <a:endParaRPr lang="en-US">
                  <a:latin typeface="Arial" charset="0"/>
                </a:endParaRPr>
              </a:p>
            </p:txBody>
          </p:sp>
          <p:sp>
            <p:nvSpPr>
              <p:cNvPr id="53275" name="Rectangle 182"/>
              <p:cNvSpPr>
                <a:spLocks noChangeArrowheads="1"/>
              </p:cNvSpPr>
              <p:nvPr/>
            </p:nvSpPr>
            <p:spPr bwMode="auto">
              <a:xfrm>
                <a:off x="975" y="2031"/>
                <a:ext cx="342"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bonding</a:t>
                </a:r>
                <a:endParaRPr lang="en-US">
                  <a:latin typeface="Arial" charset="0"/>
                </a:endParaRPr>
              </a:p>
            </p:txBody>
          </p:sp>
        </p:grpSp>
      </p:grpSp>
      <p:sp>
        <p:nvSpPr>
          <p:cNvPr id="3" name="TextBox 2">
            <a:extLst>
              <a:ext uri="{FF2B5EF4-FFF2-40B4-BE49-F238E27FC236}">
                <a16:creationId xmlns:a16="http://schemas.microsoft.com/office/drawing/2014/main" id="{057091F0-F964-1BC0-C999-556091E20E91}"/>
              </a:ext>
            </a:extLst>
          </p:cNvPr>
          <p:cNvSpPr txBox="1"/>
          <p:nvPr/>
        </p:nvSpPr>
        <p:spPr>
          <a:xfrm>
            <a:off x="629443" y="3564676"/>
            <a:ext cx="1817687" cy="2308324"/>
          </a:xfrm>
          <a:prstGeom prst="rect">
            <a:avLst/>
          </a:prstGeom>
          <a:noFill/>
        </p:spPr>
        <p:txBody>
          <a:bodyPr wrap="square">
            <a:spAutoFit/>
          </a:bodyPr>
          <a:lstStyle/>
          <a:p>
            <a:r>
              <a:rPr lang="en-IN" dirty="0"/>
              <a:t>polyethylene,</a:t>
            </a:r>
          </a:p>
          <a:p>
            <a:r>
              <a:rPr lang="en-IN" dirty="0"/>
              <a:t>poly(vinyl chloride), polystyrene, poly(methyl methacrylate), nylon, and the fluorocarbons.</a:t>
            </a:r>
          </a:p>
        </p:txBody>
      </p:sp>
      <p:sp>
        <p:nvSpPr>
          <p:cNvPr id="5" name="TextBox 4">
            <a:extLst>
              <a:ext uri="{FF2B5EF4-FFF2-40B4-BE49-F238E27FC236}">
                <a16:creationId xmlns:a16="http://schemas.microsoft.com/office/drawing/2014/main" id="{DEBE0E7D-72EE-1687-F541-57FCBB57350E}"/>
              </a:ext>
            </a:extLst>
          </p:cNvPr>
          <p:cNvSpPr txBox="1"/>
          <p:nvPr/>
        </p:nvSpPr>
        <p:spPr>
          <a:xfrm>
            <a:off x="2531269" y="3606474"/>
            <a:ext cx="1839911" cy="2862322"/>
          </a:xfrm>
          <a:prstGeom prst="rect">
            <a:avLst/>
          </a:prstGeom>
          <a:noFill/>
        </p:spPr>
        <p:txBody>
          <a:bodyPr wrap="square">
            <a:spAutoFit/>
          </a:bodyPr>
          <a:lstStyle/>
          <a:p>
            <a:r>
              <a:rPr lang="en-US" dirty="0"/>
              <a:t>high-density polyethylene (HDPE) is primarily a linear polymer, whereas low density</a:t>
            </a:r>
          </a:p>
          <a:p>
            <a:r>
              <a:rPr lang="en-US" dirty="0"/>
              <a:t>polyethylene (LDPE) is branched</a:t>
            </a:r>
            <a:endParaRPr lang="en-IN" dirty="0"/>
          </a:p>
        </p:txBody>
      </p:sp>
      <p:sp>
        <p:nvSpPr>
          <p:cNvPr id="7" name="TextBox 6">
            <a:extLst>
              <a:ext uri="{FF2B5EF4-FFF2-40B4-BE49-F238E27FC236}">
                <a16:creationId xmlns:a16="http://schemas.microsoft.com/office/drawing/2014/main" id="{6ECCEFC2-C071-437B-22C7-297CF334510E}"/>
              </a:ext>
            </a:extLst>
          </p:cNvPr>
          <p:cNvSpPr txBox="1"/>
          <p:nvPr/>
        </p:nvSpPr>
        <p:spPr>
          <a:xfrm>
            <a:off x="4430712" y="3627760"/>
            <a:ext cx="1519237" cy="1477328"/>
          </a:xfrm>
          <a:prstGeom prst="rect">
            <a:avLst/>
          </a:prstGeom>
          <a:noFill/>
        </p:spPr>
        <p:txBody>
          <a:bodyPr wrap="square">
            <a:spAutoFit/>
          </a:bodyPr>
          <a:lstStyle/>
          <a:p>
            <a:r>
              <a:rPr lang="en-US" dirty="0"/>
              <a:t>Many of the rubber elastic materials are crosslinked</a:t>
            </a:r>
            <a:endParaRPr lang="en-IN" dirty="0"/>
          </a:p>
        </p:txBody>
      </p:sp>
      <p:sp>
        <p:nvSpPr>
          <p:cNvPr id="9" name="TextBox 8">
            <a:extLst>
              <a:ext uri="{FF2B5EF4-FFF2-40B4-BE49-F238E27FC236}">
                <a16:creationId xmlns:a16="http://schemas.microsoft.com/office/drawing/2014/main" id="{CDC75586-5191-F5B8-027D-207A114BDF28}"/>
              </a:ext>
            </a:extLst>
          </p:cNvPr>
          <p:cNvSpPr txBox="1"/>
          <p:nvPr/>
        </p:nvSpPr>
        <p:spPr>
          <a:xfrm>
            <a:off x="6403974" y="3499441"/>
            <a:ext cx="1573213" cy="2031325"/>
          </a:xfrm>
          <a:prstGeom prst="rect">
            <a:avLst/>
          </a:prstGeom>
          <a:noFill/>
        </p:spPr>
        <p:txBody>
          <a:bodyPr wrap="square">
            <a:spAutoFit/>
          </a:bodyPr>
          <a:lstStyle/>
          <a:p>
            <a:r>
              <a:rPr lang="en-US" dirty="0"/>
              <a:t>The epoxies, polyurethanes,</a:t>
            </a:r>
          </a:p>
          <a:p>
            <a:r>
              <a:rPr lang="en-US" dirty="0"/>
              <a:t>and phenol-formaldehyde belong to this group</a:t>
            </a:r>
            <a:endParaRPr lang="en-IN"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bwMode="auto">
          <a:xfrm>
            <a:off x="7670800" y="6403975"/>
            <a:ext cx="1181100"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a:lstStyle>
          <a:p>
            <a:fld id="{82D418A4-CE33-49E7-B4EE-E298C4CF9313}" type="slidenum">
              <a:rPr lang="en-US" smtClean="0"/>
              <a:pPr/>
              <a:t>22</a:t>
            </a:fld>
            <a:endParaRPr lang="en-US"/>
          </a:p>
        </p:txBody>
      </p:sp>
      <p:sp>
        <p:nvSpPr>
          <p:cNvPr id="61443" name="Rectangle 2"/>
          <p:cNvSpPr>
            <a:spLocks noGrp="1" noChangeArrowheads="1"/>
          </p:cNvSpPr>
          <p:nvPr>
            <p:ph type="title"/>
          </p:nvPr>
        </p:nvSpPr>
        <p:spPr/>
        <p:txBody>
          <a:bodyPr/>
          <a:lstStyle/>
          <a:p>
            <a:r>
              <a:rPr lang="en-US">
                <a:ea typeface="ＭＳ Ｐゴシック" charset="-128"/>
              </a:rPr>
              <a:t>Tacticity</a:t>
            </a:r>
          </a:p>
        </p:txBody>
      </p:sp>
      <p:sp>
        <p:nvSpPr>
          <p:cNvPr id="61444" name="Rectangle 3"/>
          <p:cNvSpPr>
            <a:spLocks noGrp="1" noChangeArrowheads="1"/>
          </p:cNvSpPr>
          <p:nvPr>
            <p:ph type="body" idx="1"/>
          </p:nvPr>
        </p:nvSpPr>
        <p:spPr>
          <a:xfrm>
            <a:off x="696913" y="989013"/>
            <a:ext cx="7772400" cy="4892675"/>
          </a:xfrm>
        </p:spPr>
        <p:txBody>
          <a:bodyPr/>
          <a:lstStyle/>
          <a:p>
            <a:pPr>
              <a:buFontTx/>
              <a:buNone/>
            </a:pPr>
            <a:r>
              <a:rPr lang="en-US" b="0">
                <a:solidFill>
                  <a:srgbClr val="FF3300"/>
                </a:solidFill>
                <a:ea typeface="ＭＳ Ｐゴシック" charset="-128"/>
              </a:rPr>
              <a:t>Tacticity</a:t>
            </a:r>
            <a:r>
              <a:rPr lang="en-US" b="0">
                <a:ea typeface="ＭＳ Ｐゴシック" charset="-128"/>
              </a:rPr>
              <a:t> – </a:t>
            </a:r>
            <a:r>
              <a:rPr lang="en-US" sz="2400" b="0">
                <a:ea typeface="ＭＳ Ｐゴシック" charset="-128"/>
              </a:rPr>
              <a:t>stereoregularity or spatial arrangement of </a:t>
            </a:r>
            <a:r>
              <a:rPr lang="en-US" sz="2400" b="0">
                <a:solidFill>
                  <a:srgbClr val="FF0000"/>
                </a:solidFill>
                <a:ea typeface="ＭＳ Ｐゴシック" charset="-128"/>
              </a:rPr>
              <a:t>R</a:t>
            </a:r>
            <a:r>
              <a:rPr lang="en-US" sz="2400" b="0">
                <a:ea typeface="ＭＳ Ｐゴシック" charset="-128"/>
              </a:rPr>
              <a:t> units along chain</a:t>
            </a:r>
          </a:p>
        </p:txBody>
      </p:sp>
      <p:pic>
        <p:nvPicPr>
          <p:cNvPr id="61445" name="Picture 4"/>
          <p:cNvPicPr>
            <a:picLocks noChangeAspect="1" noChangeArrowheads="1"/>
          </p:cNvPicPr>
          <p:nvPr/>
        </p:nvPicPr>
        <p:blipFill>
          <a:blip r:embed="rId4" cstate="print"/>
          <a:srcRect/>
          <a:stretch>
            <a:fillRect/>
          </a:stretch>
        </p:blipFill>
        <p:spPr bwMode="auto">
          <a:xfrm>
            <a:off x="220663" y="3067050"/>
            <a:ext cx="4368800" cy="1468438"/>
          </a:xfrm>
          <a:prstGeom prst="rect">
            <a:avLst/>
          </a:prstGeom>
          <a:noFill/>
          <a:ln w="9525">
            <a:noFill/>
            <a:prstDash val="dash"/>
            <a:miter lim="800000"/>
            <a:headEnd/>
            <a:tailEnd/>
          </a:ln>
        </p:spPr>
      </p:pic>
      <p:sp>
        <p:nvSpPr>
          <p:cNvPr id="61446" name="Text Box 7"/>
          <p:cNvSpPr txBox="1">
            <a:spLocks noChangeArrowheads="1"/>
          </p:cNvSpPr>
          <p:nvPr/>
        </p:nvSpPr>
        <p:spPr bwMode="auto">
          <a:xfrm>
            <a:off x="914400" y="3124200"/>
            <a:ext cx="3200400" cy="457200"/>
          </a:xfrm>
          <a:prstGeom prst="rect">
            <a:avLst/>
          </a:prstGeom>
          <a:noFill/>
          <a:ln w="9525">
            <a:noFill/>
            <a:prstDash val="dash"/>
            <a:miter lim="800000"/>
            <a:headEnd/>
            <a:tailEnd/>
          </a:ln>
        </p:spPr>
        <p:txBody>
          <a:bodyPr>
            <a:spAutoFit/>
          </a:bodyPr>
          <a:lstStyle/>
          <a:p>
            <a:pPr algn="ctr" eaLnBrk="1" hangingPunct="1">
              <a:spcBef>
                <a:spcPct val="50000"/>
              </a:spcBef>
            </a:pPr>
            <a:endParaRPr lang="en-US" b="1">
              <a:latin typeface="Arial" charset="0"/>
            </a:endParaRPr>
          </a:p>
        </p:txBody>
      </p:sp>
      <p:sp>
        <p:nvSpPr>
          <p:cNvPr id="61447" name="Text Box 8"/>
          <p:cNvSpPr txBox="1">
            <a:spLocks noChangeArrowheads="1"/>
          </p:cNvSpPr>
          <p:nvPr/>
        </p:nvSpPr>
        <p:spPr bwMode="auto">
          <a:xfrm>
            <a:off x="457200" y="2057400"/>
            <a:ext cx="4038600" cy="822325"/>
          </a:xfrm>
          <a:prstGeom prst="rect">
            <a:avLst/>
          </a:prstGeom>
          <a:noFill/>
          <a:ln w="9525">
            <a:noFill/>
            <a:prstDash val="dash"/>
            <a:miter lim="800000"/>
            <a:headEnd/>
            <a:tailEnd/>
          </a:ln>
        </p:spPr>
        <p:txBody>
          <a:bodyPr>
            <a:spAutoFit/>
          </a:bodyPr>
          <a:lstStyle/>
          <a:p>
            <a:pPr eaLnBrk="1" hangingPunct="1">
              <a:spcBef>
                <a:spcPct val="50000"/>
              </a:spcBef>
            </a:pPr>
            <a:r>
              <a:rPr lang="en-US">
                <a:latin typeface="Arial" charset="0"/>
              </a:rPr>
              <a:t>isotactic – all </a:t>
            </a:r>
            <a:r>
              <a:rPr lang="en-US">
                <a:solidFill>
                  <a:srgbClr val="FF3300"/>
                </a:solidFill>
                <a:latin typeface="Arial" charset="0"/>
              </a:rPr>
              <a:t>R</a:t>
            </a:r>
            <a:r>
              <a:rPr lang="en-US">
                <a:latin typeface="Arial" charset="0"/>
              </a:rPr>
              <a:t> groups on 	same side of chain</a:t>
            </a:r>
          </a:p>
        </p:txBody>
      </p:sp>
      <p:pic>
        <p:nvPicPr>
          <p:cNvPr id="61448" name="Picture 11" descr="t0024-nu [Converted]"/>
          <p:cNvPicPr>
            <a:picLocks noChangeAspect="1" noChangeArrowheads="1"/>
          </p:cNvPicPr>
          <p:nvPr/>
        </p:nvPicPr>
        <p:blipFill>
          <a:blip r:embed="rId5" cstate="print"/>
          <a:srcRect/>
          <a:stretch>
            <a:fillRect/>
          </a:stretch>
        </p:blipFill>
        <p:spPr bwMode="auto">
          <a:xfrm>
            <a:off x="635000" y="4872038"/>
            <a:ext cx="3705225" cy="1377950"/>
          </a:xfrm>
          <a:prstGeom prst="rect">
            <a:avLst/>
          </a:prstGeom>
          <a:noFill/>
          <a:ln w="9525">
            <a:noFill/>
            <a:miter lim="800000"/>
            <a:headEnd/>
            <a:tailEnd/>
          </a:ln>
        </p:spPr>
      </p:pic>
      <p:grpSp>
        <p:nvGrpSpPr>
          <p:cNvPr id="2" name="Group 11"/>
          <p:cNvGrpSpPr>
            <a:grpSpLocks/>
          </p:cNvGrpSpPr>
          <p:nvPr/>
        </p:nvGrpSpPr>
        <p:grpSpPr bwMode="auto">
          <a:xfrm>
            <a:off x="4546600" y="2057400"/>
            <a:ext cx="4383088" cy="4192588"/>
            <a:chOff x="4546600" y="2057400"/>
            <a:chExt cx="4383088" cy="4192588"/>
          </a:xfrm>
        </p:grpSpPr>
        <p:pic>
          <p:nvPicPr>
            <p:cNvPr id="61450" name="Picture 5"/>
            <p:cNvPicPr>
              <a:picLocks noChangeAspect="1" noChangeArrowheads="1"/>
            </p:cNvPicPr>
            <p:nvPr/>
          </p:nvPicPr>
          <p:blipFill>
            <a:blip r:embed="rId6" cstate="print"/>
            <a:srcRect/>
            <a:stretch>
              <a:fillRect/>
            </a:stretch>
          </p:blipFill>
          <p:spPr bwMode="auto">
            <a:xfrm>
              <a:off x="4546600" y="3071813"/>
              <a:ext cx="4368800" cy="1468437"/>
            </a:xfrm>
            <a:prstGeom prst="rect">
              <a:avLst/>
            </a:prstGeom>
            <a:noFill/>
            <a:ln w="9525">
              <a:noFill/>
              <a:prstDash val="dash"/>
              <a:miter lim="800000"/>
              <a:headEnd/>
              <a:tailEnd/>
            </a:ln>
          </p:spPr>
        </p:pic>
        <p:sp>
          <p:nvSpPr>
            <p:cNvPr id="61451" name="Text Box 10"/>
            <p:cNvSpPr txBox="1">
              <a:spLocks noChangeArrowheads="1"/>
            </p:cNvSpPr>
            <p:nvPr/>
          </p:nvSpPr>
          <p:spPr bwMode="auto">
            <a:xfrm>
              <a:off x="4891088" y="2057400"/>
              <a:ext cx="4038600" cy="822325"/>
            </a:xfrm>
            <a:prstGeom prst="rect">
              <a:avLst/>
            </a:prstGeom>
            <a:noFill/>
            <a:ln w="9525">
              <a:noFill/>
              <a:prstDash val="dash"/>
              <a:miter lim="800000"/>
              <a:headEnd/>
              <a:tailEnd/>
            </a:ln>
          </p:spPr>
          <p:txBody>
            <a:bodyPr>
              <a:spAutoFit/>
            </a:bodyPr>
            <a:lstStyle/>
            <a:p>
              <a:pPr eaLnBrk="1" hangingPunct="1">
                <a:spcBef>
                  <a:spcPct val="50000"/>
                </a:spcBef>
              </a:pPr>
              <a:r>
                <a:rPr lang="en-US">
                  <a:latin typeface="Arial" charset="0"/>
                </a:rPr>
                <a:t>syndiotactic – </a:t>
              </a:r>
              <a:r>
                <a:rPr lang="en-US">
                  <a:solidFill>
                    <a:srgbClr val="FF3300"/>
                  </a:solidFill>
                  <a:latin typeface="Arial" charset="0"/>
                </a:rPr>
                <a:t>R</a:t>
              </a:r>
              <a:r>
                <a:rPr lang="en-US">
                  <a:latin typeface="Arial" charset="0"/>
                </a:rPr>
                <a:t> groups 	alternate sides</a:t>
              </a:r>
            </a:p>
          </p:txBody>
        </p:sp>
        <p:pic>
          <p:nvPicPr>
            <p:cNvPr id="61452" name="Picture 12" descr="t0026-nu [Converted]"/>
            <p:cNvPicPr>
              <a:picLocks noChangeAspect="1" noChangeArrowheads="1"/>
            </p:cNvPicPr>
            <p:nvPr/>
          </p:nvPicPr>
          <p:blipFill>
            <a:blip r:embed="rId7" cstate="print"/>
            <a:srcRect/>
            <a:stretch>
              <a:fillRect/>
            </a:stretch>
          </p:blipFill>
          <p:spPr bwMode="auto">
            <a:xfrm>
              <a:off x="4830763" y="4872038"/>
              <a:ext cx="3697287" cy="1377950"/>
            </a:xfrm>
            <a:prstGeom prst="rect">
              <a:avLst/>
            </a:prstGeom>
            <a:noFill/>
            <a:ln w="9525">
              <a:noFill/>
              <a:miter lim="800000"/>
              <a:headEnd/>
              <a:tailEnd/>
            </a:ln>
          </p:spPr>
        </p:pic>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bwMode="auto">
          <a:xfrm>
            <a:off x="7670800" y="6403975"/>
            <a:ext cx="1181100"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a:lstStyle>
          <a:p>
            <a:fld id="{82D418A4-CE33-49E7-B4EE-E298C4CF9313}" type="slidenum">
              <a:rPr lang="en-US" smtClean="0"/>
              <a:pPr/>
              <a:t>23</a:t>
            </a:fld>
            <a:endParaRPr lang="en-US"/>
          </a:p>
        </p:txBody>
      </p:sp>
      <p:sp>
        <p:nvSpPr>
          <p:cNvPr id="63491" name="Rectangle 1026"/>
          <p:cNvSpPr>
            <a:spLocks noGrp="1" noChangeArrowheads="1"/>
          </p:cNvSpPr>
          <p:nvPr>
            <p:ph type="title"/>
          </p:nvPr>
        </p:nvSpPr>
        <p:spPr/>
        <p:txBody>
          <a:bodyPr/>
          <a:lstStyle/>
          <a:p>
            <a:r>
              <a:rPr lang="en-US">
                <a:ea typeface="ＭＳ Ｐゴシック" charset="-128"/>
              </a:rPr>
              <a:t>Tacticity (cont.)</a:t>
            </a:r>
          </a:p>
        </p:txBody>
      </p:sp>
      <p:sp>
        <p:nvSpPr>
          <p:cNvPr id="63492" name="Text Box 1031"/>
          <p:cNvSpPr txBox="1">
            <a:spLocks noChangeArrowheads="1"/>
          </p:cNvSpPr>
          <p:nvPr/>
        </p:nvSpPr>
        <p:spPr bwMode="auto">
          <a:xfrm>
            <a:off x="914400" y="3124200"/>
            <a:ext cx="3200400" cy="457200"/>
          </a:xfrm>
          <a:prstGeom prst="rect">
            <a:avLst/>
          </a:prstGeom>
          <a:noFill/>
          <a:ln w="9525">
            <a:noFill/>
            <a:prstDash val="dash"/>
            <a:miter lim="800000"/>
            <a:headEnd/>
            <a:tailEnd/>
          </a:ln>
        </p:spPr>
        <p:txBody>
          <a:bodyPr>
            <a:spAutoFit/>
          </a:bodyPr>
          <a:lstStyle/>
          <a:p>
            <a:pPr algn="ctr" eaLnBrk="1" hangingPunct="1">
              <a:spcBef>
                <a:spcPct val="50000"/>
              </a:spcBef>
            </a:pPr>
            <a:endParaRPr lang="en-US" b="1">
              <a:latin typeface="Arial" charset="0"/>
            </a:endParaRPr>
          </a:p>
        </p:txBody>
      </p:sp>
      <p:sp>
        <p:nvSpPr>
          <p:cNvPr id="63493" name="Text Box 1032"/>
          <p:cNvSpPr txBox="1">
            <a:spLocks noChangeArrowheads="1"/>
          </p:cNvSpPr>
          <p:nvPr/>
        </p:nvSpPr>
        <p:spPr bwMode="auto">
          <a:xfrm>
            <a:off x="2344738" y="1366838"/>
            <a:ext cx="4038600" cy="822325"/>
          </a:xfrm>
          <a:prstGeom prst="rect">
            <a:avLst/>
          </a:prstGeom>
          <a:noFill/>
          <a:ln w="9525">
            <a:noFill/>
            <a:prstDash val="dash"/>
            <a:miter lim="800000"/>
            <a:headEnd/>
            <a:tailEnd/>
          </a:ln>
        </p:spPr>
        <p:txBody>
          <a:bodyPr>
            <a:spAutoFit/>
          </a:bodyPr>
          <a:lstStyle/>
          <a:p>
            <a:pPr algn="ctr" eaLnBrk="1" hangingPunct="1">
              <a:spcBef>
                <a:spcPct val="50000"/>
              </a:spcBef>
            </a:pPr>
            <a:r>
              <a:rPr lang="en-US">
                <a:latin typeface="Arial" charset="0"/>
              </a:rPr>
              <a:t>atactic – </a:t>
            </a:r>
            <a:r>
              <a:rPr lang="en-US">
                <a:solidFill>
                  <a:srgbClr val="FF3300"/>
                </a:solidFill>
                <a:latin typeface="Arial" charset="0"/>
              </a:rPr>
              <a:t>R</a:t>
            </a:r>
            <a:r>
              <a:rPr lang="en-US">
                <a:latin typeface="Arial" charset="0"/>
              </a:rPr>
              <a:t> groups randomly</a:t>
            </a:r>
            <a:br>
              <a:rPr lang="en-US">
                <a:latin typeface="Arial" charset="0"/>
              </a:rPr>
            </a:br>
            <a:r>
              <a:rPr lang="en-US">
                <a:latin typeface="Arial" charset="0"/>
              </a:rPr>
              <a:t>          positioned</a:t>
            </a:r>
          </a:p>
        </p:txBody>
      </p:sp>
      <p:pic>
        <p:nvPicPr>
          <p:cNvPr id="63494" name="Picture 1033"/>
          <p:cNvPicPr>
            <a:picLocks noChangeAspect="1" noChangeArrowheads="1"/>
          </p:cNvPicPr>
          <p:nvPr/>
        </p:nvPicPr>
        <p:blipFill>
          <a:blip r:embed="rId4" cstate="print"/>
          <a:srcRect/>
          <a:stretch>
            <a:fillRect/>
          </a:stretch>
        </p:blipFill>
        <p:spPr bwMode="auto">
          <a:xfrm>
            <a:off x="2197100" y="2386013"/>
            <a:ext cx="4371975" cy="1468437"/>
          </a:xfrm>
          <a:prstGeom prst="rect">
            <a:avLst/>
          </a:prstGeom>
          <a:noFill/>
          <a:ln w="9525">
            <a:noFill/>
            <a:prstDash val="dash"/>
            <a:miter lim="800000"/>
            <a:headEnd/>
            <a:tailEnd/>
          </a:ln>
        </p:spPr>
      </p:pic>
      <p:pic>
        <p:nvPicPr>
          <p:cNvPr id="63495" name="Picture 1034" descr="t0027-nu [Converted]"/>
          <p:cNvPicPr>
            <a:picLocks noChangeAspect="1" noChangeArrowheads="1"/>
          </p:cNvPicPr>
          <p:nvPr/>
        </p:nvPicPr>
        <p:blipFill>
          <a:blip r:embed="rId5" cstate="print"/>
          <a:srcRect/>
          <a:stretch>
            <a:fillRect/>
          </a:stretch>
        </p:blipFill>
        <p:spPr bwMode="auto">
          <a:xfrm>
            <a:off x="2517775" y="4181475"/>
            <a:ext cx="3754438" cy="1387475"/>
          </a:xfrm>
          <a:prstGeom prst="rect">
            <a:avLst/>
          </a:prstGeom>
          <a:noFill/>
          <a:ln w="9525">
            <a:noFill/>
            <a:miter lim="800000"/>
            <a:headEnd/>
            <a:tailEnd/>
          </a:ln>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bwMode="auto">
          <a:xfrm>
            <a:off x="7670800" y="6403975"/>
            <a:ext cx="1181100"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a:lstStyle>
          <a:p>
            <a:fld id="{82D418A4-CE33-49E7-B4EE-E298C4CF9313}" type="slidenum">
              <a:rPr lang="en-US" smtClean="0"/>
              <a:pPr/>
              <a:t>24</a:t>
            </a:fld>
            <a:endParaRPr lang="en-US"/>
          </a:p>
        </p:txBody>
      </p:sp>
      <p:sp>
        <p:nvSpPr>
          <p:cNvPr id="70659" name="Rectangle 2"/>
          <p:cNvSpPr>
            <a:spLocks noGrp="1" noChangeArrowheads="1"/>
          </p:cNvSpPr>
          <p:nvPr>
            <p:ph type="title"/>
          </p:nvPr>
        </p:nvSpPr>
        <p:spPr/>
        <p:txBody>
          <a:bodyPr/>
          <a:lstStyle/>
          <a:p>
            <a:r>
              <a:rPr lang="en-US">
                <a:ea typeface="ＭＳ Ｐゴシック" charset="-128"/>
              </a:rPr>
              <a:t>Crystallinity in Polymers</a:t>
            </a:r>
          </a:p>
        </p:txBody>
      </p:sp>
      <p:sp>
        <p:nvSpPr>
          <p:cNvPr id="70660" name="Rectangle 3"/>
          <p:cNvSpPr>
            <a:spLocks noGrp="1" noChangeArrowheads="1"/>
          </p:cNvSpPr>
          <p:nvPr>
            <p:ph type="body" idx="1"/>
          </p:nvPr>
        </p:nvSpPr>
        <p:spPr>
          <a:xfrm>
            <a:off x="304800" y="1219200"/>
            <a:ext cx="4184650" cy="4876800"/>
          </a:xfrm>
        </p:spPr>
        <p:txBody>
          <a:bodyPr/>
          <a:lstStyle/>
          <a:p>
            <a:r>
              <a:rPr lang="en-US" sz="2400" b="0" dirty="0">
                <a:ea typeface="ＭＳ Ｐゴシック" charset="-128"/>
              </a:rPr>
              <a:t>Ordered atomic arrangements involving molecular chains</a:t>
            </a:r>
          </a:p>
          <a:p>
            <a:r>
              <a:rPr lang="en-US" sz="2400" b="0" dirty="0">
                <a:ea typeface="ＭＳ Ｐゴシック" charset="-128"/>
              </a:rPr>
              <a:t>Crystal structures in terms of unit cells</a:t>
            </a:r>
          </a:p>
          <a:p>
            <a:r>
              <a:rPr lang="en-US" sz="2400" dirty="0">
                <a:ea typeface="ＭＳ Ｐゴシック" charset="-128"/>
              </a:rPr>
              <a:t>Polymers are never 100% crystalline</a:t>
            </a:r>
            <a:endParaRPr lang="en-US" sz="2400" b="0" dirty="0">
              <a:ea typeface="ＭＳ Ｐゴシック" charset="-128"/>
            </a:endParaRPr>
          </a:p>
          <a:p>
            <a:r>
              <a:rPr lang="en-US" sz="2400" b="0" dirty="0">
                <a:ea typeface="ＭＳ Ｐゴシック" charset="-128"/>
              </a:rPr>
              <a:t>Example shown</a:t>
            </a:r>
          </a:p>
          <a:p>
            <a:pPr lvl="1"/>
            <a:r>
              <a:rPr lang="en-US" sz="2400" b="0" dirty="0">
                <a:ea typeface="ＭＳ Ｐゴシック" charset="-128"/>
              </a:rPr>
              <a:t>polyethylene unit cell</a:t>
            </a:r>
            <a:r>
              <a:rPr lang="en-US" dirty="0">
                <a:ea typeface="ＭＳ Ｐゴシック" charset="-128"/>
              </a:rPr>
              <a:t> </a:t>
            </a:r>
            <a:endParaRPr lang="en-US" sz="2400" b="0" dirty="0">
              <a:ea typeface="ＭＳ Ｐゴシック" charset="-128"/>
            </a:endParaRPr>
          </a:p>
        </p:txBody>
      </p:sp>
      <p:pic>
        <p:nvPicPr>
          <p:cNvPr id="70661" name="Picture 4"/>
          <p:cNvPicPr>
            <a:picLocks noChangeAspect="1" noChangeArrowheads="1"/>
          </p:cNvPicPr>
          <p:nvPr/>
        </p:nvPicPr>
        <p:blipFill>
          <a:blip r:embed="rId4" cstate="print"/>
          <a:srcRect/>
          <a:stretch>
            <a:fillRect/>
          </a:stretch>
        </p:blipFill>
        <p:spPr bwMode="auto">
          <a:xfrm>
            <a:off x="4419600" y="1219200"/>
            <a:ext cx="4724400" cy="4699000"/>
          </a:xfrm>
          <a:prstGeom prst="rect">
            <a:avLst/>
          </a:prstGeom>
          <a:noFill/>
          <a:ln w="9525">
            <a:noFill/>
            <a:prstDash val="dash"/>
            <a:miter lim="800000"/>
            <a:headEnd/>
            <a:tailEnd/>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34413"/>
            <a:ext cx="6172200" cy="935352"/>
          </a:xfrm>
          <a:prstGeom prst="rect">
            <a:avLst/>
          </a:prstGeom>
        </p:spPr>
        <p:txBody>
          <a:bodyPr vert="horz" wrap="square" lIns="0" tIns="255746" rIns="0" bIns="0" numCol="1" rtlCol="0" anchor="ctr" anchorCtr="0" compatLnSpc="1">
            <a:prstTxWarp prst="textNoShape">
              <a:avLst/>
            </a:prstTxWarp>
            <a:spAutoFit/>
          </a:bodyPr>
          <a:lstStyle/>
          <a:p>
            <a:pPr marL="9525">
              <a:spcBef>
                <a:spcPts val="79"/>
              </a:spcBef>
            </a:pPr>
            <a:r>
              <a:rPr spc="-68" dirty="0"/>
              <a:t>POLYMERS</a:t>
            </a:r>
          </a:p>
        </p:txBody>
      </p:sp>
      <p:pic>
        <p:nvPicPr>
          <p:cNvPr id="3" name="object 3"/>
          <p:cNvPicPr/>
          <p:nvPr/>
        </p:nvPicPr>
        <p:blipFill>
          <a:blip r:embed="rId2" cstate="print"/>
          <a:stretch>
            <a:fillRect/>
          </a:stretch>
        </p:blipFill>
        <p:spPr>
          <a:xfrm>
            <a:off x="266700" y="1447800"/>
            <a:ext cx="8610600" cy="4800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27039"/>
            <a:ext cx="6172200" cy="935352"/>
          </a:xfrm>
          <a:prstGeom prst="rect">
            <a:avLst/>
          </a:prstGeom>
        </p:spPr>
        <p:txBody>
          <a:bodyPr vert="horz" wrap="square" lIns="0" tIns="255746" rIns="0" bIns="0" numCol="1" rtlCol="0" anchor="ctr" anchorCtr="0" compatLnSpc="1">
            <a:prstTxWarp prst="textNoShape">
              <a:avLst/>
            </a:prstTxWarp>
            <a:spAutoFit/>
          </a:bodyPr>
          <a:lstStyle/>
          <a:p>
            <a:pPr marL="9525">
              <a:spcBef>
                <a:spcPts val="79"/>
              </a:spcBef>
            </a:pPr>
            <a:r>
              <a:rPr spc="-68" dirty="0"/>
              <a:t>POLYMERS</a:t>
            </a:r>
          </a:p>
        </p:txBody>
      </p:sp>
      <p:sp>
        <p:nvSpPr>
          <p:cNvPr id="3" name="object 3"/>
          <p:cNvSpPr txBox="1">
            <a:spLocks noGrp="1"/>
          </p:cNvSpPr>
          <p:nvPr>
            <p:ph type="body" idx="1"/>
          </p:nvPr>
        </p:nvSpPr>
        <p:spPr>
          <a:xfrm>
            <a:off x="4916" y="1066800"/>
            <a:ext cx="8910484" cy="5803114"/>
          </a:xfrm>
          <a:prstGeom prst="rect">
            <a:avLst/>
          </a:prstGeom>
        </p:spPr>
        <p:txBody>
          <a:bodyPr vert="horz" wrap="square" lIns="0" tIns="96507" rIns="0" bIns="0" numCol="1" rtlCol="0" anchor="t" anchorCtr="0" compatLnSpc="1">
            <a:prstTxWarp prst="textNoShape">
              <a:avLst/>
            </a:prstTxWarp>
            <a:spAutoFit/>
          </a:bodyPr>
          <a:lstStyle/>
          <a:p>
            <a:pPr marL="180022" marR="3810" indent="-170497" algn="just">
              <a:lnSpc>
                <a:spcPct val="90000"/>
              </a:lnSpc>
              <a:spcBef>
                <a:spcPts val="323"/>
              </a:spcBef>
              <a:buFont typeface="Arial"/>
              <a:buChar char="•"/>
              <a:tabLst>
                <a:tab pos="180975" algn="l"/>
              </a:tabLst>
            </a:pPr>
            <a:r>
              <a:rPr lang="en-US" b="1" spc="45" dirty="0">
                <a:latin typeface="Carlito"/>
                <a:cs typeface="Carlito"/>
              </a:rPr>
              <a:t>Based on</a:t>
            </a:r>
            <a:r>
              <a:rPr b="1" spc="49" dirty="0">
                <a:latin typeface="Carlito"/>
                <a:cs typeface="Carlito"/>
              </a:rPr>
              <a:t>  </a:t>
            </a:r>
            <a:r>
              <a:rPr b="1" dirty="0">
                <a:latin typeface="Carlito"/>
                <a:cs typeface="Carlito"/>
              </a:rPr>
              <a:t>physical</a:t>
            </a:r>
            <a:r>
              <a:rPr b="1" spc="45" dirty="0">
                <a:latin typeface="Carlito"/>
                <a:cs typeface="Carlito"/>
              </a:rPr>
              <a:t>  </a:t>
            </a:r>
            <a:r>
              <a:rPr b="1" dirty="0">
                <a:latin typeface="Carlito"/>
                <a:cs typeface="Carlito"/>
              </a:rPr>
              <a:t>property,</a:t>
            </a:r>
            <a:r>
              <a:rPr b="1" spc="53" dirty="0">
                <a:latin typeface="Carlito"/>
                <a:cs typeface="Carlito"/>
              </a:rPr>
              <a:t>  </a:t>
            </a:r>
            <a:r>
              <a:rPr b="1" dirty="0">
                <a:latin typeface="Carlito"/>
                <a:cs typeface="Carlito"/>
              </a:rPr>
              <a:t>the</a:t>
            </a:r>
            <a:r>
              <a:rPr b="1" spc="49" dirty="0">
                <a:latin typeface="Carlito"/>
                <a:cs typeface="Carlito"/>
              </a:rPr>
              <a:t>  </a:t>
            </a:r>
            <a:r>
              <a:rPr b="1" dirty="0">
                <a:latin typeface="Carlito"/>
                <a:cs typeface="Carlito"/>
              </a:rPr>
              <a:t>polymers</a:t>
            </a:r>
            <a:r>
              <a:rPr b="1" spc="53" dirty="0">
                <a:latin typeface="Carlito"/>
                <a:cs typeface="Carlito"/>
              </a:rPr>
              <a:t>  </a:t>
            </a:r>
            <a:r>
              <a:rPr b="1" dirty="0">
                <a:latin typeface="Carlito"/>
                <a:cs typeface="Carlito"/>
              </a:rPr>
              <a:t>with</a:t>
            </a:r>
            <a:r>
              <a:rPr b="1" spc="49" dirty="0">
                <a:latin typeface="Carlito"/>
                <a:cs typeface="Carlito"/>
              </a:rPr>
              <a:t>  </a:t>
            </a:r>
            <a:r>
              <a:rPr b="1" spc="-15" dirty="0">
                <a:latin typeface="Carlito"/>
                <a:cs typeface="Carlito"/>
              </a:rPr>
              <a:t>high </a:t>
            </a:r>
            <a:r>
              <a:rPr lang="en-US" b="1" dirty="0">
                <a:latin typeface="Carlito"/>
                <a:cs typeface="Carlito"/>
              </a:rPr>
              <a:t>degree of</a:t>
            </a:r>
            <a:r>
              <a:rPr b="1" spc="203" dirty="0">
                <a:latin typeface="Carlito"/>
                <a:cs typeface="Carlito"/>
              </a:rPr>
              <a:t> </a:t>
            </a:r>
            <a:r>
              <a:rPr b="1" dirty="0">
                <a:latin typeface="Carlito"/>
                <a:cs typeface="Carlito"/>
              </a:rPr>
              <a:t>polymerization</a:t>
            </a:r>
            <a:r>
              <a:rPr b="1" spc="203" dirty="0">
                <a:latin typeface="Carlito"/>
                <a:cs typeface="Carlito"/>
              </a:rPr>
              <a:t> </a:t>
            </a:r>
            <a:r>
              <a:rPr b="1" dirty="0">
                <a:latin typeface="Carlito"/>
                <a:cs typeface="Carlito"/>
              </a:rPr>
              <a:t>are</a:t>
            </a:r>
            <a:r>
              <a:rPr b="1" spc="199" dirty="0">
                <a:latin typeface="Carlito"/>
                <a:cs typeface="Carlito"/>
              </a:rPr>
              <a:t> </a:t>
            </a:r>
            <a:r>
              <a:rPr b="1" dirty="0">
                <a:latin typeface="Carlito"/>
                <a:cs typeface="Carlito"/>
              </a:rPr>
              <a:t>known</a:t>
            </a:r>
            <a:r>
              <a:rPr b="1" spc="191" dirty="0">
                <a:latin typeface="Carlito"/>
                <a:cs typeface="Carlito"/>
              </a:rPr>
              <a:t> </a:t>
            </a:r>
            <a:r>
              <a:rPr b="1" dirty="0">
                <a:latin typeface="Carlito"/>
                <a:cs typeface="Carlito"/>
              </a:rPr>
              <a:t>as</a:t>
            </a:r>
            <a:r>
              <a:rPr b="1" spc="195" dirty="0">
                <a:latin typeface="Carlito"/>
                <a:cs typeface="Carlito"/>
              </a:rPr>
              <a:t> </a:t>
            </a:r>
            <a:r>
              <a:rPr b="1" dirty="0">
                <a:solidFill>
                  <a:srgbClr val="EC7C30"/>
                </a:solidFill>
                <a:latin typeface="Carlito"/>
                <a:cs typeface="Carlito"/>
              </a:rPr>
              <a:t>high</a:t>
            </a:r>
            <a:r>
              <a:rPr b="1" spc="191" dirty="0">
                <a:solidFill>
                  <a:srgbClr val="EC7C30"/>
                </a:solidFill>
                <a:latin typeface="Carlito"/>
                <a:cs typeface="Carlito"/>
              </a:rPr>
              <a:t> </a:t>
            </a:r>
            <a:r>
              <a:rPr b="1" dirty="0">
                <a:solidFill>
                  <a:srgbClr val="EC7C30"/>
                </a:solidFill>
                <a:latin typeface="Carlito"/>
                <a:cs typeface="Carlito"/>
              </a:rPr>
              <a:t>polymers</a:t>
            </a:r>
            <a:r>
              <a:rPr b="1" spc="203" dirty="0">
                <a:solidFill>
                  <a:srgbClr val="EC7C30"/>
                </a:solidFill>
                <a:latin typeface="Carlito"/>
                <a:cs typeface="Carlito"/>
              </a:rPr>
              <a:t> </a:t>
            </a:r>
            <a:r>
              <a:rPr b="1" dirty="0">
                <a:latin typeface="Carlito"/>
                <a:cs typeface="Carlito"/>
              </a:rPr>
              <a:t>while</a:t>
            </a:r>
            <a:r>
              <a:rPr b="1" spc="195" dirty="0">
                <a:latin typeface="Carlito"/>
                <a:cs typeface="Carlito"/>
              </a:rPr>
              <a:t> </a:t>
            </a:r>
            <a:r>
              <a:rPr b="1" spc="-8" dirty="0">
                <a:latin typeface="Carlito"/>
                <a:cs typeface="Carlito"/>
              </a:rPr>
              <a:t>those</a:t>
            </a:r>
            <a:r>
              <a:rPr lang="en-US" b="1" spc="-8" dirty="0">
                <a:latin typeface="Carlito"/>
                <a:cs typeface="Carlito"/>
              </a:rPr>
              <a:t> </a:t>
            </a:r>
            <a:r>
              <a:rPr b="1" dirty="0">
                <a:latin typeface="Carlito"/>
                <a:cs typeface="Carlito"/>
              </a:rPr>
              <a:t>having</a:t>
            </a:r>
            <a:r>
              <a:rPr b="1" spc="289" dirty="0">
                <a:latin typeface="Carlito"/>
                <a:cs typeface="Carlito"/>
              </a:rPr>
              <a:t> </a:t>
            </a:r>
            <a:r>
              <a:rPr b="1" dirty="0">
                <a:latin typeface="Carlito"/>
                <a:cs typeface="Carlito"/>
              </a:rPr>
              <a:t>comparatively</a:t>
            </a:r>
            <a:r>
              <a:rPr b="1" spc="289" dirty="0">
                <a:latin typeface="Carlito"/>
                <a:cs typeface="Carlito"/>
              </a:rPr>
              <a:t> </a:t>
            </a:r>
            <a:r>
              <a:rPr b="1" dirty="0">
                <a:latin typeface="Carlito"/>
                <a:cs typeface="Carlito"/>
              </a:rPr>
              <a:t>low</a:t>
            </a:r>
            <a:r>
              <a:rPr b="1" spc="289" dirty="0">
                <a:latin typeface="Carlito"/>
                <a:cs typeface="Carlito"/>
              </a:rPr>
              <a:t> </a:t>
            </a:r>
            <a:r>
              <a:rPr b="1" dirty="0">
                <a:latin typeface="Carlito"/>
                <a:cs typeface="Carlito"/>
              </a:rPr>
              <a:t>degree</a:t>
            </a:r>
            <a:r>
              <a:rPr lang="en-US" b="1" spc="293" dirty="0">
                <a:latin typeface="Carlito"/>
                <a:cs typeface="Carlito"/>
              </a:rPr>
              <a:t> </a:t>
            </a:r>
            <a:r>
              <a:rPr b="1" dirty="0">
                <a:latin typeface="Carlito"/>
                <a:cs typeface="Carlito"/>
              </a:rPr>
              <a:t>of</a:t>
            </a:r>
            <a:r>
              <a:rPr b="1" spc="289" dirty="0">
                <a:latin typeface="Carlito"/>
                <a:cs typeface="Carlito"/>
              </a:rPr>
              <a:t> </a:t>
            </a:r>
            <a:r>
              <a:rPr b="1" dirty="0">
                <a:latin typeface="Carlito"/>
                <a:cs typeface="Carlito"/>
              </a:rPr>
              <a:t>polymerization</a:t>
            </a:r>
            <a:r>
              <a:rPr b="1" spc="304" dirty="0">
                <a:latin typeface="Carlito"/>
                <a:cs typeface="Carlito"/>
              </a:rPr>
              <a:t> </a:t>
            </a:r>
            <a:r>
              <a:rPr b="1" dirty="0">
                <a:latin typeface="Carlito"/>
                <a:cs typeface="Carlito"/>
              </a:rPr>
              <a:t>are</a:t>
            </a:r>
            <a:r>
              <a:rPr b="1" spc="296" dirty="0">
                <a:latin typeface="Carlito"/>
                <a:cs typeface="Carlito"/>
              </a:rPr>
              <a:t> </a:t>
            </a:r>
            <a:r>
              <a:rPr b="1" dirty="0">
                <a:latin typeface="Carlito"/>
                <a:cs typeface="Carlito"/>
              </a:rPr>
              <a:t>known</a:t>
            </a:r>
            <a:r>
              <a:rPr b="1" spc="281" dirty="0">
                <a:latin typeface="Carlito"/>
                <a:cs typeface="Carlito"/>
              </a:rPr>
              <a:t> </a:t>
            </a:r>
            <a:r>
              <a:rPr b="1" spc="-19" dirty="0">
                <a:latin typeface="Carlito"/>
                <a:cs typeface="Carlito"/>
              </a:rPr>
              <a:t>as</a:t>
            </a:r>
            <a:r>
              <a:rPr lang="en-US" b="1" spc="-19" dirty="0">
                <a:latin typeface="Carlito"/>
                <a:cs typeface="Carlito"/>
              </a:rPr>
              <a:t> </a:t>
            </a:r>
            <a:r>
              <a:rPr b="1" dirty="0">
                <a:solidFill>
                  <a:srgbClr val="EC7C30"/>
                </a:solidFill>
                <a:latin typeface="Carlito"/>
                <a:cs typeface="Carlito"/>
              </a:rPr>
              <a:t>oligopolymers.</a:t>
            </a:r>
            <a:r>
              <a:rPr b="1" spc="161" dirty="0">
                <a:solidFill>
                  <a:srgbClr val="EC7C30"/>
                </a:solidFill>
                <a:latin typeface="Carlito"/>
                <a:cs typeface="Carlito"/>
              </a:rPr>
              <a:t> </a:t>
            </a:r>
            <a:r>
              <a:rPr b="1" dirty="0">
                <a:latin typeface="Carlito"/>
                <a:cs typeface="Carlito"/>
              </a:rPr>
              <a:t>The</a:t>
            </a:r>
            <a:r>
              <a:rPr b="1" spc="172" dirty="0">
                <a:latin typeface="Carlito"/>
                <a:cs typeface="Carlito"/>
              </a:rPr>
              <a:t> </a:t>
            </a:r>
            <a:r>
              <a:rPr b="1" dirty="0">
                <a:latin typeface="Carlito"/>
                <a:cs typeface="Carlito"/>
              </a:rPr>
              <a:t>molecular</a:t>
            </a:r>
            <a:r>
              <a:rPr b="1" spc="153" dirty="0">
                <a:latin typeface="Carlito"/>
                <a:cs typeface="Carlito"/>
              </a:rPr>
              <a:t> </a:t>
            </a:r>
            <a:r>
              <a:rPr b="1" dirty="0">
                <a:latin typeface="Carlito"/>
                <a:cs typeface="Carlito"/>
              </a:rPr>
              <a:t>weights</a:t>
            </a:r>
            <a:r>
              <a:rPr b="1" spc="172" dirty="0">
                <a:latin typeface="Carlito"/>
                <a:cs typeface="Carlito"/>
              </a:rPr>
              <a:t> </a:t>
            </a:r>
            <a:r>
              <a:rPr b="1" dirty="0">
                <a:latin typeface="Carlito"/>
                <a:cs typeface="Carlito"/>
              </a:rPr>
              <a:t>of</a:t>
            </a:r>
            <a:r>
              <a:rPr b="1" spc="158" dirty="0">
                <a:latin typeface="Carlito"/>
                <a:cs typeface="Carlito"/>
              </a:rPr>
              <a:t> </a:t>
            </a:r>
            <a:r>
              <a:rPr b="1" dirty="0">
                <a:latin typeface="Carlito"/>
                <a:cs typeface="Carlito"/>
              </a:rPr>
              <a:t>polymers</a:t>
            </a:r>
            <a:r>
              <a:rPr b="1" spc="165" dirty="0">
                <a:latin typeface="Carlito"/>
                <a:cs typeface="Carlito"/>
              </a:rPr>
              <a:t> </a:t>
            </a:r>
            <a:r>
              <a:rPr b="1" dirty="0">
                <a:latin typeface="Carlito"/>
                <a:cs typeface="Carlito"/>
              </a:rPr>
              <a:t>are</a:t>
            </a:r>
            <a:r>
              <a:rPr b="1" spc="165" dirty="0">
                <a:latin typeface="Carlito"/>
                <a:cs typeface="Carlito"/>
              </a:rPr>
              <a:t> </a:t>
            </a:r>
            <a:r>
              <a:rPr b="1" dirty="0">
                <a:latin typeface="Carlito"/>
                <a:cs typeface="Carlito"/>
              </a:rPr>
              <a:t>generally</a:t>
            </a:r>
            <a:r>
              <a:rPr b="1" spc="158" dirty="0">
                <a:latin typeface="Carlito"/>
                <a:cs typeface="Carlito"/>
              </a:rPr>
              <a:t> </a:t>
            </a:r>
            <a:r>
              <a:rPr b="1" spc="-19" dirty="0">
                <a:latin typeface="Carlito"/>
                <a:cs typeface="Carlito"/>
              </a:rPr>
              <a:t>in</a:t>
            </a:r>
            <a:r>
              <a:rPr lang="en-US" b="1" spc="-19" dirty="0">
                <a:latin typeface="Carlito"/>
                <a:cs typeface="Carlito"/>
              </a:rPr>
              <a:t> </a:t>
            </a:r>
            <a:r>
              <a:rPr b="1" dirty="0">
                <a:latin typeface="Carlito"/>
                <a:cs typeface="Carlito"/>
              </a:rPr>
              <a:t>the</a:t>
            </a:r>
            <a:r>
              <a:rPr b="1" spc="518" dirty="0">
                <a:latin typeface="Carlito"/>
                <a:cs typeface="Carlito"/>
              </a:rPr>
              <a:t> </a:t>
            </a:r>
            <a:r>
              <a:rPr b="1" dirty="0">
                <a:latin typeface="Carlito"/>
                <a:cs typeface="Carlito"/>
              </a:rPr>
              <a:t>range</a:t>
            </a:r>
            <a:r>
              <a:rPr lang="en-US" b="1" spc="26" dirty="0">
                <a:latin typeface="Carlito"/>
                <a:cs typeface="Carlito"/>
              </a:rPr>
              <a:t> </a:t>
            </a:r>
            <a:r>
              <a:rPr b="1" dirty="0">
                <a:latin typeface="Carlito"/>
                <a:cs typeface="Carlito"/>
              </a:rPr>
              <a:t>of</a:t>
            </a:r>
            <a:r>
              <a:rPr b="1" spc="521" dirty="0">
                <a:latin typeface="Carlito"/>
                <a:cs typeface="Carlito"/>
              </a:rPr>
              <a:t> </a:t>
            </a:r>
            <a:r>
              <a:rPr b="1" dirty="0">
                <a:latin typeface="Carlito"/>
                <a:cs typeface="Carlito"/>
              </a:rPr>
              <a:t>5000</a:t>
            </a:r>
            <a:r>
              <a:rPr b="1" spc="26" dirty="0">
                <a:latin typeface="Carlito"/>
                <a:cs typeface="Carlito"/>
              </a:rPr>
              <a:t>  </a:t>
            </a:r>
            <a:r>
              <a:rPr b="1" dirty="0">
                <a:latin typeface="Carlito"/>
                <a:cs typeface="Carlito"/>
              </a:rPr>
              <a:t>to</a:t>
            </a:r>
            <a:r>
              <a:rPr b="1" spc="518" dirty="0">
                <a:latin typeface="Carlito"/>
                <a:cs typeface="Carlito"/>
              </a:rPr>
              <a:t> </a:t>
            </a:r>
            <a:r>
              <a:rPr b="1" dirty="0">
                <a:latin typeface="Carlito"/>
                <a:cs typeface="Carlito"/>
              </a:rPr>
              <a:t>200,000.</a:t>
            </a:r>
            <a:r>
              <a:rPr b="1" spc="521" dirty="0">
                <a:latin typeface="Carlito"/>
                <a:cs typeface="Carlito"/>
              </a:rPr>
              <a:t> </a:t>
            </a:r>
            <a:r>
              <a:rPr b="1" dirty="0">
                <a:latin typeface="Carlito"/>
                <a:cs typeface="Carlito"/>
              </a:rPr>
              <a:t>Hence,</a:t>
            </a:r>
            <a:r>
              <a:rPr lang="en-US" b="1" spc="26" dirty="0">
                <a:latin typeface="Carlito"/>
                <a:cs typeface="Carlito"/>
              </a:rPr>
              <a:t> </a:t>
            </a:r>
            <a:r>
              <a:rPr b="1" dirty="0">
                <a:latin typeface="Carlito"/>
                <a:cs typeface="Carlito"/>
              </a:rPr>
              <a:t>these</a:t>
            </a:r>
            <a:r>
              <a:rPr lang="en-US" b="1" spc="23" dirty="0">
                <a:latin typeface="Carlito"/>
                <a:cs typeface="Carlito"/>
              </a:rPr>
              <a:t> </a:t>
            </a:r>
            <a:r>
              <a:rPr b="1" dirty="0">
                <a:latin typeface="Carlito"/>
                <a:cs typeface="Carlito"/>
              </a:rPr>
              <a:t>are</a:t>
            </a:r>
            <a:r>
              <a:rPr lang="en-US" b="1" spc="23" dirty="0">
                <a:latin typeface="Carlito"/>
                <a:cs typeface="Carlito"/>
              </a:rPr>
              <a:t> </a:t>
            </a:r>
            <a:r>
              <a:rPr b="1" dirty="0">
                <a:latin typeface="Carlito"/>
                <a:cs typeface="Carlito"/>
              </a:rPr>
              <a:t>also</a:t>
            </a:r>
            <a:r>
              <a:rPr b="1" spc="518" dirty="0">
                <a:latin typeface="Carlito"/>
                <a:cs typeface="Carlito"/>
              </a:rPr>
              <a:t> </a:t>
            </a:r>
            <a:r>
              <a:rPr b="1" dirty="0">
                <a:latin typeface="Carlito"/>
                <a:cs typeface="Carlito"/>
              </a:rPr>
              <a:t>known</a:t>
            </a:r>
            <a:r>
              <a:rPr b="1" spc="518" dirty="0">
                <a:latin typeface="Carlito"/>
                <a:cs typeface="Carlito"/>
              </a:rPr>
              <a:t> </a:t>
            </a:r>
            <a:r>
              <a:rPr b="1" spc="-19" dirty="0">
                <a:latin typeface="Carlito"/>
                <a:cs typeface="Carlito"/>
              </a:rPr>
              <a:t>as</a:t>
            </a:r>
            <a:r>
              <a:rPr lang="en-US" b="1" spc="-19" dirty="0">
                <a:latin typeface="Carlito"/>
                <a:cs typeface="Carlito"/>
              </a:rPr>
              <a:t> </a:t>
            </a:r>
            <a:r>
              <a:rPr b="1" spc="-8" dirty="0">
                <a:solidFill>
                  <a:srgbClr val="EC7C30"/>
                </a:solidFill>
                <a:latin typeface="Carlito"/>
                <a:cs typeface="Carlito"/>
              </a:rPr>
              <a:t>macromolecules.</a:t>
            </a:r>
            <a:endParaRPr lang="en-US" b="1" spc="-8" dirty="0">
              <a:solidFill>
                <a:srgbClr val="EC7C30"/>
              </a:solidFill>
              <a:latin typeface="Carlito"/>
              <a:cs typeface="Carlito"/>
            </a:endParaRPr>
          </a:p>
          <a:p>
            <a:pPr marL="9525" marR="3810" indent="0" algn="just">
              <a:spcBef>
                <a:spcPts val="323"/>
              </a:spcBef>
              <a:buNone/>
              <a:tabLst>
                <a:tab pos="180975" algn="l"/>
              </a:tabLst>
            </a:pPr>
            <a:endParaRPr b="1" spc="-8" dirty="0">
              <a:solidFill>
                <a:srgbClr val="EC7C30"/>
              </a:solidFill>
              <a:latin typeface="Carlito"/>
              <a:cs typeface="Carlito"/>
            </a:endParaRPr>
          </a:p>
          <a:p>
            <a:pPr marL="180975" marR="3810" indent="-171450" algn="just">
              <a:spcBef>
                <a:spcPts val="795"/>
              </a:spcBef>
              <a:buFont typeface="Arial"/>
              <a:buChar char="•"/>
              <a:tabLst>
                <a:tab pos="180975" algn="l"/>
                <a:tab pos="269081" algn="l"/>
              </a:tabLst>
            </a:pPr>
            <a:r>
              <a:rPr dirty="0">
                <a:latin typeface="Carlito"/>
                <a:cs typeface="Carlito"/>
              </a:rPr>
              <a:t>	</a:t>
            </a:r>
            <a:r>
              <a:rPr b="1" dirty="0">
                <a:latin typeface="Carlito"/>
                <a:cs typeface="Carlito"/>
              </a:rPr>
              <a:t>The</a:t>
            </a:r>
            <a:r>
              <a:rPr b="1" spc="188" dirty="0">
                <a:latin typeface="Carlito"/>
                <a:cs typeface="Carlito"/>
              </a:rPr>
              <a:t> </a:t>
            </a:r>
            <a:r>
              <a:rPr b="1" dirty="0">
                <a:latin typeface="Carlito"/>
                <a:cs typeface="Carlito"/>
              </a:rPr>
              <a:t>total</a:t>
            </a:r>
            <a:r>
              <a:rPr b="1" spc="188" dirty="0">
                <a:latin typeface="Carlito"/>
                <a:cs typeface="Carlito"/>
              </a:rPr>
              <a:t> </a:t>
            </a:r>
            <a:r>
              <a:rPr b="1" dirty="0">
                <a:latin typeface="Carlito"/>
                <a:cs typeface="Carlito"/>
              </a:rPr>
              <a:t>number</a:t>
            </a:r>
            <a:r>
              <a:rPr b="1" spc="203" dirty="0">
                <a:latin typeface="Carlito"/>
                <a:cs typeface="Carlito"/>
              </a:rPr>
              <a:t> </a:t>
            </a:r>
            <a:r>
              <a:rPr b="1" dirty="0">
                <a:latin typeface="Carlito"/>
                <a:cs typeface="Carlito"/>
              </a:rPr>
              <a:t>(n)</a:t>
            </a:r>
            <a:r>
              <a:rPr b="1" spc="188" dirty="0">
                <a:latin typeface="Carlito"/>
                <a:cs typeface="Carlito"/>
              </a:rPr>
              <a:t> </a:t>
            </a:r>
            <a:r>
              <a:rPr b="1" dirty="0">
                <a:latin typeface="Carlito"/>
                <a:cs typeface="Carlito"/>
              </a:rPr>
              <a:t>of</a:t>
            </a:r>
            <a:r>
              <a:rPr b="1" spc="191" dirty="0">
                <a:latin typeface="Carlito"/>
                <a:cs typeface="Carlito"/>
              </a:rPr>
              <a:t> </a:t>
            </a:r>
            <a:r>
              <a:rPr b="1" dirty="0">
                <a:latin typeface="Carlito"/>
                <a:cs typeface="Carlito"/>
              </a:rPr>
              <a:t>single</a:t>
            </a:r>
            <a:r>
              <a:rPr b="1" spc="191" dirty="0">
                <a:latin typeface="Carlito"/>
                <a:cs typeface="Carlito"/>
              </a:rPr>
              <a:t> </a:t>
            </a:r>
            <a:r>
              <a:rPr b="1" dirty="0">
                <a:latin typeface="Carlito"/>
                <a:cs typeface="Carlito"/>
              </a:rPr>
              <a:t>monomer</a:t>
            </a:r>
            <a:r>
              <a:rPr b="1" spc="199" dirty="0">
                <a:latin typeface="Carlito"/>
                <a:cs typeface="Carlito"/>
              </a:rPr>
              <a:t> </a:t>
            </a:r>
            <a:r>
              <a:rPr b="1" dirty="0">
                <a:latin typeface="Carlito"/>
                <a:cs typeface="Carlito"/>
              </a:rPr>
              <a:t>units</a:t>
            </a:r>
            <a:r>
              <a:rPr b="1" spc="195" dirty="0">
                <a:latin typeface="Carlito"/>
                <a:cs typeface="Carlito"/>
              </a:rPr>
              <a:t> </a:t>
            </a:r>
            <a:r>
              <a:rPr b="1" dirty="0">
                <a:latin typeface="Carlito"/>
                <a:cs typeface="Carlito"/>
              </a:rPr>
              <a:t>combined</a:t>
            </a:r>
            <a:r>
              <a:rPr b="1" spc="188" dirty="0">
                <a:latin typeface="Carlito"/>
                <a:cs typeface="Carlito"/>
              </a:rPr>
              <a:t> </a:t>
            </a:r>
            <a:r>
              <a:rPr b="1" spc="-8" dirty="0">
                <a:latin typeface="Carlito"/>
                <a:cs typeface="Carlito"/>
              </a:rPr>
              <a:t>together </a:t>
            </a:r>
            <a:r>
              <a:rPr b="1" dirty="0">
                <a:latin typeface="Carlito"/>
                <a:cs typeface="Carlito"/>
              </a:rPr>
              <a:t>to</a:t>
            </a:r>
            <a:r>
              <a:rPr b="1" spc="236" dirty="0">
                <a:latin typeface="Carlito"/>
                <a:cs typeface="Carlito"/>
              </a:rPr>
              <a:t> </a:t>
            </a:r>
            <a:r>
              <a:rPr b="1" dirty="0">
                <a:latin typeface="Carlito"/>
                <a:cs typeface="Carlito"/>
              </a:rPr>
              <a:t>form</a:t>
            </a:r>
            <a:r>
              <a:rPr b="1" spc="244" dirty="0">
                <a:latin typeface="Carlito"/>
                <a:cs typeface="Carlito"/>
              </a:rPr>
              <a:t> </a:t>
            </a:r>
            <a:r>
              <a:rPr b="1" dirty="0">
                <a:latin typeface="Carlito"/>
                <a:cs typeface="Carlito"/>
              </a:rPr>
              <a:t>a</a:t>
            </a:r>
            <a:r>
              <a:rPr b="1" spc="251" dirty="0">
                <a:latin typeface="Carlito"/>
                <a:cs typeface="Carlito"/>
              </a:rPr>
              <a:t> </a:t>
            </a:r>
            <a:r>
              <a:rPr b="1" dirty="0">
                <a:latin typeface="Carlito"/>
                <a:cs typeface="Carlito"/>
              </a:rPr>
              <a:t>polymer</a:t>
            </a:r>
            <a:r>
              <a:rPr b="1" spc="251" dirty="0">
                <a:latin typeface="Carlito"/>
                <a:cs typeface="Carlito"/>
              </a:rPr>
              <a:t> </a:t>
            </a:r>
            <a:r>
              <a:rPr b="1" dirty="0">
                <a:latin typeface="Carlito"/>
                <a:cs typeface="Carlito"/>
              </a:rPr>
              <a:t>is</a:t>
            </a:r>
            <a:r>
              <a:rPr b="1" spc="244" dirty="0">
                <a:latin typeface="Carlito"/>
                <a:cs typeface="Carlito"/>
              </a:rPr>
              <a:t> </a:t>
            </a:r>
            <a:r>
              <a:rPr b="1" dirty="0">
                <a:latin typeface="Carlito"/>
                <a:cs typeface="Carlito"/>
              </a:rPr>
              <a:t>known</a:t>
            </a:r>
            <a:r>
              <a:rPr b="1" spc="244" dirty="0">
                <a:latin typeface="Carlito"/>
                <a:cs typeface="Carlito"/>
              </a:rPr>
              <a:t> </a:t>
            </a:r>
            <a:r>
              <a:rPr b="1" dirty="0">
                <a:solidFill>
                  <a:srgbClr val="EC7C30"/>
                </a:solidFill>
                <a:latin typeface="Carlito"/>
                <a:cs typeface="Carlito"/>
              </a:rPr>
              <a:t>as</a:t>
            </a:r>
            <a:r>
              <a:rPr b="1" spc="240" dirty="0">
                <a:solidFill>
                  <a:srgbClr val="EC7C30"/>
                </a:solidFill>
                <a:latin typeface="Carlito"/>
                <a:cs typeface="Carlito"/>
              </a:rPr>
              <a:t> </a:t>
            </a:r>
            <a:r>
              <a:rPr b="1" dirty="0">
                <a:solidFill>
                  <a:srgbClr val="EC7C30"/>
                </a:solidFill>
                <a:latin typeface="Carlito"/>
                <a:cs typeface="Carlito"/>
              </a:rPr>
              <a:t>degree</a:t>
            </a:r>
            <a:r>
              <a:rPr b="1" spc="255" dirty="0">
                <a:solidFill>
                  <a:srgbClr val="EC7C30"/>
                </a:solidFill>
                <a:latin typeface="Carlito"/>
                <a:cs typeface="Carlito"/>
              </a:rPr>
              <a:t> </a:t>
            </a:r>
            <a:r>
              <a:rPr b="1" dirty="0">
                <a:solidFill>
                  <a:srgbClr val="EC7C30"/>
                </a:solidFill>
                <a:latin typeface="Carlito"/>
                <a:cs typeface="Carlito"/>
              </a:rPr>
              <a:t>of</a:t>
            </a:r>
            <a:r>
              <a:rPr b="1" spc="240" dirty="0">
                <a:solidFill>
                  <a:srgbClr val="EC7C30"/>
                </a:solidFill>
                <a:latin typeface="Carlito"/>
                <a:cs typeface="Carlito"/>
              </a:rPr>
              <a:t> </a:t>
            </a:r>
            <a:r>
              <a:rPr b="1" dirty="0">
                <a:solidFill>
                  <a:srgbClr val="EC7C30"/>
                </a:solidFill>
                <a:latin typeface="Carlito"/>
                <a:cs typeface="Carlito"/>
              </a:rPr>
              <a:t>polymerization</a:t>
            </a:r>
            <a:r>
              <a:rPr b="1" spc="244" dirty="0">
                <a:solidFill>
                  <a:srgbClr val="EC7C30"/>
                </a:solidFill>
                <a:latin typeface="Carlito"/>
                <a:cs typeface="Carlito"/>
              </a:rPr>
              <a:t> </a:t>
            </a:r>
            <a:r>
              <a:rPr b="1" dirty="0">
                <a:solidFill>
                  <a:srgbClr val="EC7C30"/>
                </a:solidFill>
                <a:latin typeface="Carlito"/>
                <a:cs typeface="Carlito"/>
              </a:rPr>
              <a:t>(DP).</a:t>
            </a:r>
            <a:r>
              <a:rPr b="1" spc="236" dirty="0">
                <a:solidFill>
                  <a:srgbClr val="EC7C30"/>
                </a:solidFill>
                <a:latin typeface="Carlito"/>
                <a:cs typeface="Carlito"/>
              </a:rPr>
              <a:t> </a:t>
            </a:r>
            <a:r>
              <a:rPr b="1" spc="-19" dirty="0">
                <a:latin typeface="Carlito"/>
                <a:cs typeface="Carlito"/>
              </a:rPr>
              <a:t>DP </a:t>
            </a:r>
            <a:r>
              <a:rPr b="1" dirty="0">
                <a:latin typeface="Carlito"/>
                <a:cs typeface="Carlito"/>
              </a:rPr>
              <a:t>affect</a:t>
            </a:r>
            <a:r>
              <a:rPr b="1" spc="-75" dirty="0">
                <a:latin typeface="Carlito"/>
                <a:cs typeface="Carlito"/>
              </a:rPr>
              <a:t> </a:t>
            </a:r>
            <a:r>
              <a:rPr b="1" dirty="0">
                <a:latin typeface="Carlito"/>
                <a:cs typeface="Carlito"/>
              </a:rPr>
              <a:t>physical</a:t>
            </a:r>
            <a:r>
              <a:rPr b="1" spc="-86" dirty="0">
                <a:latin typeface="Carlito"/>
                <a:cs typeface="Carlito"/>
              </a:rPr>
              <a:t> </a:t>
            </a:r>
            <a:r>
              <a:rPr b="1" dirty="0">
                <a:latin typeface="Carlito"/>
                <a:cs typeface="Carlito"/>
              </a:rPr>
              <a:t>properties</a:t>
            </a:r>
            <a:r>
              <a:rPr b="1" spc="-60" dirty="0">
                <a:latin typeface="Carlito"/>
                <a:cs typeface="Carlito"/>
              </a:rPr>
              <a:t> </a:t>
            </a:r>
            <a:r>
              <a:rPr b="1" dirty="0">
                <a:latin typeface="Carlito"/>
                <a:cs typeface="Carlito"/>
              </a:rPr>
              <a:t>of</a:t>
            </a:r>
            <a:r>
              <a:rPr b="1" spc="-86" dirty="0">
                <a:latin typeface="Carlito"/>
                <a:cs typeface="Carlito"/>
              </a:rPr>
              <a:t> </a:t>
            </a:r>
            <a:r>
              <a:rPr b="1" spc="-8" dirty="0">
                <a:latin typeface="Carlito"/>
                <a:cs typeface="Carlito"/>
              </a:rPr>
              <a:t>polymers.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D45B-FC3B-4E20-CC41-D41697D41B48}"/>
              </a:ext>
            </a:extLst>
          </p:cNvPr>
          <p:cNvSpPr>
            <a:spLocks noGrp="1"/>
          </p:cNvSpPr>
          <p:nvPr>
            <p:ph type="title"/>
          </p:nvPr>
        </p:nvSpPr>
        <p:spPr/>
        <p:txBody>
          <a:bodyPr/>
          <a:lstStyle/>
          <a:p>
            <a:endParaRPr lang="en-IN"/>
          </a:p>
        </p:txBody>
      </p:sp>
      <p:pic>
        <p:nvPicPr>
          <p:cNvPr id="1026" name="Picture 2" descr="TEXTILE CHEMROSE: Classification of Polymer">
            <a:extLst>
              <a:ext uri="{FF2B5EF4-FFF2-40B4-BE49-F238E27FC236}">
                <a16:creationId xmlns:a16="http://schemas.microsoft.com/office/drawing/2014/main" id="{D2C0DA0C-39B8-808F-4C01-3F4F44E18B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104" y="609600"/>
            <a:ext cx="9686208" cy="5973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77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0343-5AAD-0F38-03A4-B29540C691A7}"/>
              </a:ext>
            </a:extLst>
          </p:cNvPr>
          <p:cNvSpPr>
            <a:spLocks noGrp="1"/>
          </p:cNvSpPr>
          <p:nvPr>
            <p:ph type="title"/>
          </p:nvPr>
        </p:nvSpPr>
        <p:spPr>
          <a:xfrm>
            <a:off x="1905000" y="274638"/>
            <a:ext cx="6781800" cy="487362"/>
          </a:xfrm>
        </p:spPr>
        <p:txBody>
          <a:bodyPr/>
          <a:lstStyle/>
          <a:p>
            <a:r>
              <a:rPr lang="en-US" sz="3200" dirty="0"/>
              <a:t>Repeat Unit of Common Polymers</a:t>
            </a:r>
            <a:endParaRPr lang="en-IN" sz="3200" dirty="0"/>
          </a:p>
        </p:txBody>
      </p:sp>
      <p:pic>
        <p:nvPicPr>
          <p:cNvPr id="5" name="Content Placeholder 4">
            <a:extLst>
              <a:ext uri="{FF2B5EF4-FFF2-40B4-BE49-F238E27FC236}">
                <a16:creationId xmlns:a16="http://schemas.microsoft.com/office/drawing/2014/main" id="{CA990315-E973-3C29-75E5-868FE4D85A71}"/>
              </a:ext>
            </a:extLst>
          </p:cNvPr>
          <p:cNvPicPr>
            <a:picLocks noGrp="1" noChangeAspect="1"/>
          </p:cNvPicPr>
          <p:nvPr>
            <p:ph idx="1"/>
          </p:nvPr>
        </p:nvPicPr>
        <p:blipFill>
          <a:blip r:embed="rId2"/>
          <a:stretch>
            <a:fillRect/>
          </a:stretch>
        </p:blipFill>
        <p:spPr>
          <a:xfrm>
            <a:off x="1219200" y="1100227"/>
            <a:ext cx="6324600" cy="5757773"/>
          </a:xfrm>
        </p:spPr>
      </p:pic>
    </p:spTree>
    <p:extLst>
      <p:ext uri="{BB962C8B-B14F-4D97-AF65-F5344CB8AC3E}">
        <p14:creationId xmlns:p14="http://schemas.microsoft.com/office/powerpoint/2010/main" val="1706838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C83707-1075-7509-3EE5-6654F0AC1967}"/>
              </a:ext>
            </a:extLst>
          </p:cNvPr>
          <p:cNvPicPr>
            <a:picLocks noGrp="1" noChangeAspect="1"/>
          </p:cNvPicPr>
          <p:nvPr>
            <p:ph idx="1"/>
          </p:nvPr>
        </p:nvPicPr>
        <p:blipFill>
          <a:blip r:embed="rId2"/>
          <a:stretch>
            <a:fillRect/>
          </a:stretch>
        </p:blipFill>
        <p:spPr>
          <a:xfrm>
            <a:off x="1447800" y="274638"/>
            <a:ext cx="6446440" cy="6432179"/>
          </a:xfrm>
        </p:spPr>
      </p:pic>
    </p:spTree>
    <p:extLst>
      <p:ext uri="{BB962C8B-B14F-4D97-AF65-F5344CB8AC3E}">
        <p14:creationId xmlns:p14="http://schemas.microsoft.com/office/powerpoint/2010/main" val="373912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2800">
                <a:ea typeface="ＭＳ Ｐゴシック" charset="-128"/>
              </a:rPr>
              <a:t>VMSE: Polymer Repeat Unit Structures</a:t>
            </a:r>
          </a:p>
        </p:txBody>
      </p:sp>
      <p:sp>
        <p:nvSpPr>
          <p:cNvPr id="39939" name="Slide Number Placeholder 3"/>
          <p:cNvSpPr>
            <a:spLocks noGrp="1"/>
          </p:cNvSpPr>
          <p:nvPr>
            <p:ph type="sldNum" sz="quarter" idx="12"/>
          </p:nvPr>
        </p:nvSpPr>
        <p:spPr bwMode="auto">
          <a:xfrm>
            <a:off x="7670800" y="6403975"/>
            <a:ext cx="1181100"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a:lstStyle>
          <a:p>
            <a:fld id="{82D418A4-CE33-49E7-B4EE-E298C4CF9313}" type="slidenum">
              <a:rPr lang="en-US" smtClean="0"/>
              <a:pPr/>
              <a:t>8</a:t>
            </a:fld>
            <a:endParaRPr lang="en-US"/>
          </a:p>
        </p:txBody>
      </p:sp>
      <p:pic>
        <p:nvPicPr>
          <p:cNvPr id="39940" name="Picture 6" descr="VMSE Polymer Repeat Units.tiff"/>
          <p:cNvPicPr>
            <a:picLocks noChangeAspect="1"/>
          </p:cNvPicPr>
          <p:nvPr/>
        </p:nvPicPr>
        <p:blipFill>
          <a:blip r:embed="rId2" cstate="print"/>
          <a:srcRect/>
          <a:stretch>
            <a:fillRect/>
          </a:stretch>
        </p:blipFill>
        <p:spPr bwMode="auto">
          <a:xfrm>
            <a:off x="406400" y="1133475"/>
            <a:ext cx="8318500" cy="4670425"/>
          </a:xfrm>
          <a:prstGeom prst="rect">
            <a:avLst/>
          </a:prstGeom>
          <a:noFill/>
          <a:ln w="9525">
            <a:noFill/>
            <a:miter lim="800000"/>
            <a:headEnd/>
            <a:tailEnd/>
          </a:ln>
        </p:spPr>
      </p:pic>
      <p:sp>
        <p:nvSpPr>
          <p:cNvPr id="9" name="TextBox 8"/>
          <p:cNvSpPr txBox="1"/>
          <p:nvPr/>
        </p:nvSpPr>
        <p:spPr>
          <a:xfrm>
            <a:off x="1716088" y="5903913"/>
            <a:ext cx="6713537" cy="400050"/>
          </a:xfrm>
          <a:prstGeom prst="rect">
            <a:avLst/>
          </a:prstGeom>
          <a:noFill/>
        </p:spPr>
        <p:txBody>
          <a:bodyPr wrap="none">
            <a:spAutoFit/>
          </a:bodyPr>
          <a:lstStyle/>
          <a:p>
            <a:pPr>
              <a:defRPr/>
            </a:pPr>
            <a:r>
              <a:rPr lang="en-US" sz="2000" dirty="0">
                <a:latin typeface="+mj-lt"/>
                <a:ea typeface="+mn-ea"/>
              </a:rPr>
              <a:t>Manipulate and rotate polymer structures in 3-dimensions </a:t>
            </a:r>
          </a:p>
        </p:txBody>
      </p:sp>
      <p:sp>
        <p:nvSpPr>
          <p:cNvPr id="3" name="TextBox 2">
            <a:extLst>
              <a:ext uri="{FF2B5EF4-FFF2-40B4-BE49-F238E27FC236}">
                <a16:creationId xmlns:a16="http://schemas.microsoft.com/office/drawing/2014/main" id="{D648DDBD-880B-FB50-0610-7309A4BE01EE}"/>
              </a:ext>
            </a:extLst>
          </p:cNvPr>
          <p:cNvSpPr txBox="1"/>
          <p:nvPr/>
        </p:nvSpPr>
        <p:spPr>
          <a:xfrm>
            <a:off x="457200" y="6390243"/>
            <a:ext cx="6280944" cy="369332"/>
          </a:xfrm>
          <a:prstGeom prst="rect">
            <a:avLst/>
          </a:prstGeom>
          <a:noFill/>
        </p:spPr>
        <p:txBody>
          <a:bodyPr wrap="square">
            <a:spAutoFit/>
          </a:bodyPr>
          <a:lstStyle/>
          <a:p>
            <a:r>
              <a:rPr lang="en-IN" dirty="0"/>
              <a:t>https://drbuc2jl8158i.cloudfront.net/VMSE/index.html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 y="1024178"/>
            <a:ext cx="6172200" cy="935352"/>
          </a:xfrm>
          <a:prstGeom prst="rect">
            <a:avLst/>
          </a:prstGeom>
        </p:spPr>
        <p:txBody>
          <a:bodyPr vert="horz" wrap="square" lIns="0" tIns="255746" rIns="0" bIns="0" numCol="1" rtlCol="0" anchor="ctr" anchorCtr="0" compatLnSpc="1">
            <a:prstTxWarp prst="textNoShape">
              <a:avLst/>
            </a:prstTxWarp>
            <a:spAutoFit/>
          </a:bodyPr>
          <a:lstStyle/>
          <a:p>
            <a:pPr marL="9525">
              <a:spcBef>
                <a:spcPts val="79"/>
              </a:spcBef>
            </a:pPr>
            <a:r>
              <a:rPr spc="-68" dirty="0"/>
              <a:t>POLYMERIZATION</a:t>
            </a:r>
          </a:p>
        </p:txBody>
      </p:sp>
      <p:sp>
        <p:nvSpPr>
          <p:cNvPr id="3" name="object 3"/>
          <p:cNvSpPr txBox="1">
            <a:spLocks noGrp="1"/>
          </p:cNvSpPr>
          <p:nvPr>
            <p:ph type="body" idx="1"/>
          </p:nvPr>
        </p:nvSpPr>
        <p:spPr>
          <a:xfrm>
            <a:off x="342900" y="2057401"/>
            <a:ext cx="8496300" cy="2274469"/>
          </a:xfrm>
          <a:prstGeom prst="rect">
            <a:avLst/>
          </a:prstGeom>
        </p:spPr>
        <p:txBody>
          <a:bodyPr vert="horz" wrap="square" lIns="0" tIns="91440" rIns="0" bIns="0" numCol="1" rtlCol="0" anchor="t" anchorCtr="0" compatLnSpc="1">
            <a:prstTxWarp prst="textNoShape">
              <a:avLst/>
            </a:prstTxWarp>
            <a:spAutoFit/>
          </a:bodyPr>
          <a:lstStyle/>
          <a:p>
            <a:pPr marL="180975" marR="3810" indent="-171450" algn="just">
              <a:lnSpc>
                <a:spcPct val="80000"/>
              </a:lnSpc>
              <a:spcBef>
                <a:spcPts val="720"/>
              </a:spcBef>
              <a:buFont typeface="Arial"/>
              <a:buChar char="•"/>
              <a:tabLst>
                <a:tab pos="180975" algn="l"/>
              </a:tabLst>
            </a:pPr>
            <a:r>
              <a:rPr sz="2700" b="1" dirty="0">
                <a:latin typeface="Carlito"/>
                <a:cs typeface="Carlito"/>
              </a:rPr>
              <a:t>The</a:t>
            </a:r>
            <a:r>
              <a:rPr sz="2700" b="1" spc="94" dirty="0">
                <a:latin typeface="Carlito"/>
                <a:cs typeface="Carlito"/>
              </a:rPr>
              <a:t>  </a:t>
            </a:r>
            <a:r>
              <a:rPr sz="2700" b="1" dirty="0">
                <a:latin typeface="Carlito"/>
                <a:cs typeface="Carlito"/>
              </a:rPr>
              <a:t>reaction</a:t>
            </a:r>
            <a:r>
              <a:rPr sz="2700" b="1" spc="90" dirty="0">
                <a:latin typeface="Carlito"/>
                <a:cs typeface="Carlito"/>
              </a:rPr>
              <a:t>  </a:t>
            </a:r>
            <a:r>
              <a:rPr sz="2700" b="1" dirty="0">
                <a:latin typeface="Carlito"/>
                <a:cs typeface="Carlito"/>
              </a:rPr>
              <a:t>of</a:t>
            </a:r>
            <a:r>
              <a:rPr sz="2700" b="1" spc="94" dirty="0">
                <a:latin typeface="Carlito"/>
                <a:cs typeface="Carlito"/>
              </a:rPr>
              <a:t>  </a:t>
            </a:r>
            <a:r>
              <a:rPr sz="2700" b="1" dirty="0">
                <a:latin typeface="Carlito"/>
                <a:cs typeface="Carlito"/>
              </a:rPr>
              <a:t>monomers</a:t>
            </a:r>
            <a:r>
              <a:rPr sz="2700" b="1" spc="90" dirty="0">
                <a:latin typeface="Carlito"/>
                <a:cs typeface="Carlito"/>
              </a:rPr>
              <a:t>  </a:t>
            </a:r>
            <a:r>
              <a:rPr sz="2700" b="1" dirty="0">
                <a:latin typeface="Carlito"/>
                <a:cs typeface="Carlito"/>
              </a:rPr>
              <a:t>to</a:t>
            </a:r>
            <a:r>
              <a:rPr sz="2700" b="1" spc="86" dirty="0">
                <a:latin typeface="Carlito"/>
                <a:cs typeface="Carlito"/>
              </a:rPr>
              <a:t>  </a:t>
            </a:r>
            <a:r>
              <a:rPr sz="2700" b="1" dirty="0">
                <a:latin typeface="Carlito"/>
                <a:cs typeface="Carlito"/>
              </a:rPr>
              <a:t>form</a:t>
            </a:r>
            <a:r>
              <a:rPr sz="2700" b="1" spc="94" dirty="0">
                <a:latin typeface="Carlito"/>
                <a:cs typeface="Carlito"/>
              </a:rPr>
              <a:t>  </a:t>
            </a:r>
            <a:r>
              <a:rPr sz="2700" b="1" dirty="0">
                <a:latin typeface="Carlito"/>
                <a:cs typeface="Carlito"/>
              </a:rPr>
              <a:t>a</a:t>
            </a:r>
            <a:r>
              <a:rPr sz="2700" b="1" spc="90" dirty="0">
                <a:latin typeface="Carlito"/>
                <a:cs typeface="Carlito"/>
              </a:rPr>
              <a:t>  </a:t>
            </a:r>
            <a:r>
              <a:rPr sz="2700" b="1" dirty="0">
                <a:latin typeface="Carlito"/>
                <a:cs typeface="Carlito"/>
              </a:rPr>
              <a:t>polymer</a:t>
            </a:r>
            <a:r>
              <a:rPr sz="2700" b="1" spc="94" dirty="0">
                <a:latin typeface="Carlito"/>
                <a:cs typeface="Carlito"/>
              </a:rPr>
              <a:t>  </a:t>
            </a:r>
            <a:r>
              <a:rPr sz="2700" b="1" spc="-19" dirty="0">
                <a:latin typeface="Carlito"/>
                <a:cs typeface="Carlito"/>
              </a:rPr>
              <a:t>is </a:t>
            </a:r>
            <a:r>
              <a:rPr sz="2700" b="1" dirty="0">
                <a:latin typeface="Carlito"/>
                <a:cs typeface="Carlito"/>
              </a:rPr>
              <a:t>known</a:t>
            </a:r>
            <a:r>
              <a:rPr sz="2700" b="1" spc="263" dirty="0">
                <a:latin typeface="Carlito"/>
                <a:cs typeface="Carlito"/>
              </a:rPr>
              <a:t> </a:t>
            </a:r>
            <a:r>
              <a:rPr sz="2700" b="1" dirty="0">
                <a:latin typeface="Carlito"/>
                <a:cs typeface="Carlito"/>
              </a:rPr>
              <a:t>as</a:t>
            </a:r>
            <a:r>
              <a:rPr sz="2700" b="1" spc="259" dirty="0">
                <a:latin typeface="Carlito"/>
                <a:cs typeface="Carlito"/>
              </a:rPr>
              <a:t> </a:t>
            </a:r>
            <a:r>
              <a:rPr sz="2700" b="1" dirty="0">
                <a:latin typeface="Carlito"/>
                <a:cs typeface="Carlito"/>
              </a:rPr>
              <a:t>polymerization.</a:t>
            </a:r>
            <a:r>
              <a:rPr sz="2700" b="1" spc="255" dirty="0">
                <a:latin typeface="Carlito"/>
                <a:cs typeface="Carlito"/>
              </a:rPr>
              <a:t> </a:t>
            </a:r>
            <a:r>
              <a:rPr sz="2700" b="1" dirty="0">
                <a:latin typeface="Carlito"/>
                <a:cs typeface="Carlito"/>
              </a:rPr>
              <a:t>The</a:t>
            </a:r>
            <a:r>
              <a:rPr sz="2700" b="1" spc="270" dirty="0">
                <a:latin typeface="Carlito"/>
                <a:cs typeface="Carlito"/>
              </a:rPr>
              <a:t> </a:t>
            </a:r>
            <a:r>
              <a:rPr sz="2700" b="1" dirty="0">
                <a:latin typeface="Carlito"/>
                <a:cs typeface="Carlito"/>
              </a:rPr>
              <a:t>polymers</a:t>
            </a:r>
            <a:r>
              <a:rPr sz="2700" b="1" spc="263" dirty="0">
                <a:latin typeface="Carlito"/>
                <a:cs typeface="Carlito"/>
              </a:rPr>
              <a:t> </a:t>
            </a:r>
            <a:r>
              <a:rPr sz="2700" b="1" dirty="0">
                <a:latin typeface="Carlito"/>
                <a:cs typeface="Carlito"/>
              </a:rPr>
              <a:t>are</a:t>
            </a:r>
            <a:r>
              <a:rPr sz="2700" b="1" spc="248" dirty="0">
                <a:latin typeface="Carlito"/>
                <a:cs typeface="Carlito"/>
              </a:rPr>
              <a:t> </a:t>
            </a:r>
            <a:r>
              <a:rPr sz="2700" b="1" spc="-8" dirty="0">
                <a:latin typeface="Carlito"/>
                <a:cs typeface="Carlito"/>
              </a:rPr>
              <a:t>formed </a:t>
            </a:r>
            <a:r>
              <a:rPr sz="2700" b="1" dirty="0">
                <a:latin typeface="Carlito"/>
                <a:cs typeface="Carlito"/>
              </a:rPr>
              <a:t>mainly</a:t>
            </a:r>
            <a:r>
              <a:rPr sz="2700" b="1" spc="-15" dirty="0">
                <a:latin typeface="Carlito"/>
                <a:cs typeface="Carlito"/>
              </a:rPr>
              <a:t> </a:t>
            </a:r>
            <a:r>
              <a:rPr sz="2700" b="1" spc="-19" dirty="0">
                <a:latin typeface="Carlito"/>
                <a:cs typeface="Carlito"/>
              </a:rPr>
              <a:t>by</a:t>
            </a:r>
            <a:endParaRPr sz="2700" dirty="0">
              <a:latin typeface="Carlito"/>
              <a:cs typeface="Carlito"/>
            </a:endParaRPr>
          </a:p>
          <a:p>
            <a:pPr marL="9525" indent="0" algn="just">
              <a:lnSpc>
                <a:spcPts val="2918"/>
              </a:lnSpc>
              <a:spcBef>
                <a:spcPts val="101"/>
              </a:spcBef>
              <a:buNone/>
              <a:tabLst>
                <a:tab pos="180499" algn="l"/>
              </a:tabLst>
            </a:pPr>
            <a:r>
              <a:rPr lang="en-US" sz="2700" b="1" dirty="0">
                <a:latin typeface="Carlito"/>
                <a:cs typeface="Carlito"/>
              </a:rPr>
              <a:t>	 </a:t>
            </a:r>
            <a:r>
              <a:rPr sz="2700" b="1" dirty="0" err="1">
                <a:latin typeface="Carlito"/>
                <a:cs typeface="Carlito"/>
              </a:rPr>
              <a:t>i</a:t>
            </a:r>
            <a:r>
              <a:rPr sz="2700" b="1" dirty="0">
                <a:latin typeface="Carlito"/>
                <a:cs typeface="Carlito"/>
              </a:rPr>
              <a:t>)</a:t>
            </a:r>
            <a:r>
              <a:rPr sz="2700" b="1" spc="311" dirty="0">
                <a:latin typeface="Carlito"/>
                <a:cs typeface="Carlito"/>
              </a:rPr>
              <a:t> </a:t>
            </a:r>
            <a:r>
              <a:rPr sz="2700" b="1" dirty="0">
                <a:latin typeface="Carlito"/>
                <a:cs typeface="Carlito"/>
              </a:rPr>
              <a:t>Addition</a:t>
            </a:r>
            <a:r>
              <a:rPr sz="2700" b="1" spc="323" dirty="0">
                <a:latin typeface="Carlito"/>
                <a:cs typeface="Carlito"/>
              </a:rPr>
              <a:t> </a:t>
            </a:r>
            <a:r>
              <a:rPr sz="2700" b="1" dirty="0">
                <a:latin typeface="Carlito"/>
                <a:cs typeface="Carlito"/>
              </a:rPr>
              <a:t>polymerization</a:t>
            </a:r>
            <a:r>
              <a:rPr sz="2700" b="1" spc="330" dirty="0">
                <a:latin typeface="Carlito"/>
                <a:cs typeface="Carlito"/>
              </a:rPr>
              <a:t> </a:t>
            </a:r>
            <a:r>
              <a:rPr sz="2700" b="1" dirty="0">
                <a:latin typeface="Carlito"/>
                <a:cs typeface="Carlito"/>
              </a:rPr>
              <a:t>(Chain</a:t>
            </a:r>
            <a:r>
              <a:rPr sz="2700" b="1" spc="307" dirty="0">
                <a:latin typeface="Carlito"/>
                <a:cs typeface="Carlito"/>
              </a:rPr>
              <a:t> </a:t>
            </a:r>
            <a:r>
              <a:rPr sz="2700" b="1" spc="-8" dirty="0">
                <a:latin typeface="Carlito"/>
                <a:cs typeface="Carlito"/>
              </a:rPr>
              <a:t>polymerization).</a:t>
            </a:r>
            <a:endParaRPr sz="2700" dirty="0">
              <a:latin typeface="Carlito"/>
              <a:cs typeface="Carlito"/>
            </a:endParaRPr>
          </a:p>
          <a:p>
            <a:pPr marL="0" marR="5239" indent="0" algn="just">
              <a:lnSpc>
                <a:spcPts val="2595"/>
              </a:lnSpc>
              <a:spcBef>
                <a:spcPts val="300"/>
              </a:spcBef>
              <a:buNone/>
              <a:tabLst>
                <a:tab pos="1964055" algn="l"/>
              </a:tabLst>
            </a:pPr>
            <a:r>
              <a:rPr lang="en-US" sz="2700" b="1" spc="-19" dirty="0">
                <a:latin typeface="Carlito"/>
                <a:cs typeface="Carlito"/>
              </a:rPr>
              <a:t>   </a:t>
            </a:r>
            <a:r>
              <a:rPr sz="2700" b="1" spc="-19" dirty="0">
                <a:latin typeface="Carlito"/>
                <a:cs typeface="Carlito"/>
              </a:rPr>
              <a:t>ii)</a:t>
            </a:r>
            <a:r>
              <a:rPr lang="en-US" sz="2700" b="1" spc="-19" dirty="0">
                <a:latin typeface="Carlito"/>
                <a:cs typeface="Carlito"/>
              </a:rPr>
              <a:t> </a:t>
            </a:r>
            <a:r>
              <a:rPr sz="2700" b="1" dirty="0">
                <a:latin typeface="Carlito"/>
                <a:cs typeface="Carlito"/>
              </a:rPr>
              <a:t>Condensation</a:t>
            </a:r>
            <a:r>
              <a:rPr lang="en-US" sz="2700" b="1" spc="563" dirty="0">
                <a:latin typeface="Carlito"/>
                <a:cs typeface="Carlito"/>
              </a:rPr>
              <a:t> </a:t>
            </a:r>
            <a:r>
              <a:rPr sz="2700" b="1" dirty="0">
                <a:latin typeface="Carlito"/>
                <a:cs typeface="Carlito"/>
              </a:rPr>
              <a:t>polymerization</a:t>
            </a:r>
            <a:r>
              <a:rPr sz="2700" b="1" spc="566" dirty="0">
                <a:latin typeface="Carlito"/>
                <a:cs typeface="Carlito"/>
              </a:rPr>
              <a:t>   </a:t>
            </a:r>
            <a:r>
              <a:rPr sz="2700" b="1" spc="-8" dirty="0">
                <a:latin typeface="Carlito"/>
                <a:cs typeface="Carlito"/>
              </a:rPr>
              <a:t>(Step polymerization).</a:t>
            </a:r>
            <a:endParaRPr sz="2700" dirty="0">
              <a:latin typeface="Carlito"/>
              <a:cs typeface="Carlito"/>
            </a:endParaRPr>
          </a:p>
          <a:p>
            <a:pPr marL="9525" indent="0" algn="just">
              <a:spcBef>
                <a:spcPts val="127"/>
              </a:spcBef>
              <a:buNone/>
              <a:tabLst>
                <a:tab pos="180499" algn="l"/>
              </a:tabLst>
            </a:pPr>
            <a:r>
              <a:rPr lang="en-US" sz="2700" b="1" spc="-8" dirty="0">
                <a:latin typeface="Carlito"/>
                <a:cs typeface="Carlito"/>
              </a:rPr>
              <a:t>	</a:t>
            </a:r>
            <a:endParaRPr sz="2700" dirty="0">
              <a:latin typeface="Carlito"/>
              <a:cs typeface="Carlito"/>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31129</TotalTime>
  <Words>903</Words>
  <Application>Microsoft Office PowerPoint</Application>
  <PresentationFormat>On-screen Show (4:3)</PresentationFormat>
  <Paragraphs>94</Paragraphs>
  <Slides>24</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MS PGothic</vt:lpstr>
      <vt:lpstr>MS PGothic</vt:lpstr>
      <vt:lpstr>宋体</vt:lpstr>
      <vt:lpstr>Arial</vt:lpstr>
      <vt:lpstr>Carlito</vt:lpstr>
      <vt:lpstr>Office Theme</vt:lpstr>
      <vt:lpstr>Equation</vt:lpstr>
      <vt:lpstr>Polymers</vt:lpstr>
      <vt:lpstr>POLYMERS</vt:lpstr>
      <vt:lpstr>POLYMERS</vt:lpstr>
      <vt:lpstr>POLYMERS</vt:lpstr>
      <vt:lpstr>PowerPoint Presentation</vt:lpstr>
      <vt:lpstr>Repeat Unit of Common Polymers</vt:lpstr>
      <vt:lpstr>PowerPoint Presentation</vt:lpstr>
      <vt:lpstr>VMSE: Polymer Repeat Unit Structures</vt:lpstr>
      <vt:lpstr>POLYMERIZATION</vt:lpstr>
      <vt:lpstr>Addition Polymerization Mechanism</vt:lpstr>
      <vt:lpstr>POLYMERIZATION</vt:lpstr>
      <vt:lpstr>Mechanism</vt:lpstr>
      <vt:lpstr>POLYMERIZATION</vt:lpstr>
      <vt:lpstr>MOLECULAR WEIGHT DISTRIBUTION</vt:lpstr>
      <vt:lpstr>Degree of Polymerization, DP</vt:lpstr>
      <vt:lpstr>Polydispersity Index</vt:lpstr>
      <vt:lpstr>PowerPoint Presentation</vt:lpstr>
      <vt:lpstr>PowerPoint Presentation</vt:lpstr>
      <vt:lpstr>Polymers – Molecular Shape</vt:lpstr>
      <vt:lpstr>Chain End-to-End Distance, r</vt:lpstr>
      <vt:lpstr>Molecular Structures for Polymers</vt:lpstr>
      <vt:lpstr>Tacticity</vt:lpstr>
      <vt:lpstr>Tacticity (cont.)</vt:lpstr>
      <vt:lpstr>Crystallinity in Polymers</vt:lpstr>
    </vt:vector>
  </TitlesOfParts>
  <Company>Penn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txk107</dc:creator>
  <cp:lastModifiedBy>Ranjit Kumar</cp:lastModifiedBy>
  <cp:revision>1614</cp:revision>
  <dcterms:created xsi:type="dcterms:W3CDTF">2004-04-23T13:23:41Z</dcterms:created>
  <dcterms:modified xsi:type="dcterms:W3CDTF">2024-09-23T03:32:34Z</dcterms:modified>
</cp:coreProperties>
</file>