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400" r:id="rId3"/>
    <p:sldId id="433" r:id="rId4"/>
    <p:sldId id="432" r:id="rId5"/>
    <p:sldId id="402" r:id="rId6"/>
    <p:sldId id="434" r:id="rId7"/>
    <p:sldId id="441" r:id="rId8"/>
    <p:sldId id="44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3300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>
      <p:cViewPr varScale="1">
        <p:scale>
          <a:sx n="60" d="100"/>
          <a:sy n="60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C14964-36DC-464F-AA4E-8D9AC129E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16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2CE88C-B6FF-461F-95D5-62C1572FD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1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D3EC8A-E81D-4938-9DF3-352C6A24B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2074F-5354-4E9E-9BD0-5EBCB25989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13383A87-B20B-6B29-20C0-DADDBA040D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1C1F14E4-F31E-ED81-5A75-EE1DCA495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Don’t always get what you want</a:t>
            </a:r>
          </a:p>
          <a:p>
            <a:pPr lvl="2"/>
            <a:r>
              <a:rPr lang="en-US" altLang="en-US"/>
              <a:t>Ex:  combine ferret (pet) + mink (fur)</a:t>
            </a:r>
          </a:p>
          <a:p>
            <a:pPr lvl="3"/>
            <a:r>
              <a:rPr lang="en-US" altLang="en-US"/>
              <a:t>Desire a mink with good disposition but got a nasty ferret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647B20-C1C1-F71E-8A70-59D237EA7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F07B6-7C0C-4FCB-8EB9-938A9C3D284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A2975AB2-9258-0921-7059-ADC6569ABD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F33CF4A1-1953-49B7-4E92-22DDFD7DE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949072-13FA-CDB5-BA93-BD628482E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E6991-A55F-4DDE-8753-187D50F5853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87241E3-B4EA-BC1D-BD45-E3FE2BD5C1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6029A63-E64F-1C31-6DA4-5F05F37BB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CA2762-128A-1EE6-158B-9DD4C4654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A76B0-A61B-4E5F-B191-747AD800A2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C1B65D2D-0769-986B-B1C2-B1B79FFE2D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A9450941-B8CE-5EDB-1537-6BD4046B9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16AED3-60A6-D047-A35E-31F0FA236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C4A50-1746-4612-B80A-AA1C4223F02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78E083AB-C831-EB72-4984-78D3F3FC76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DA5CCC54-875C-53FA-F71F-3C4A4B00F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4B62DD-00A2-BF2E-1B9C-C3A24AECD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D06D4-F06A-4764-98C9-A6B8649A36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C4FDD184-164A-4740-5785-3CD80E768B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52CB8925-8322-DDD6-4574-0B6BCD236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470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7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3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7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57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08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3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7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3" name="Picture 2" descr="A white background with blue text">
            <a:extLst>
              <a:ext uri="{FF2B5EF4-FFF2-40B4-BE49-F238E27FC236}">
                <a16:creationId xmlns:a16="http://schemas.microsoft.com/office/drawing/2014/main" id="{DF3C5656-8AAB-6D2A-C722-0FEEA76AD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6" b="25256"/>
          <a:stretch/>
        </p:blipFill>
        <p:spPr>
          <a:xfrm>
            <a:off x="1" y="14514"/>
            <a:ext cx="1700246" cy="595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5038"/>
            <a:ext cx="7796212" cy="1470025"/>
          </a:xfrm>
        </p:spPr>
        <p:txBody>
          <a:bodyPr/>
          <a:lstStyle/>
          <a:p>
            <a:pPr eaLnBrk="1" hangingPunct="1"/>
            <a:r>
              <a:rPr lang="en-US" altLang="zh-CN" sz="4800" b="1" dirty="0">
                <a:ea typeface="MS PGothic" pitchFamily="34" charset="-128"/>
              </a:rPr>
              <a:t>Composites</a:t>
            </a:r>
            <a:endParaRPr lang="zh-CN" altLang="en-US" sz="4800" b="1" dirty="0">
              <a:ea typeface="宋体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Dr. Ranjit Kumar</a:t>
            </a:r>
          </a:p>
          <a:p>
            <a:pPr eaLnBrk="1" hangingPunct="1"/>
            <a:r>
              <a:rPr lang="en-US" altLang="zh-CN" sz="2400" b="1" dirty="0">
                <a:ea typeface="宋体" charset="-122"/>
              </a:rPr>
              <a:t>Department of Chemical Engineering</a:t>
            </a:r>
          </a:p>
          <a:p>
            <a:pPr eaLnBrk="1" hangingPunct="1"/>
            <a:r>
              <a:rPr lang="en-US" altLang="zh-CN" sz="2400" b="1" dirty="0">
                <a:ea typeface="宋体" charset="-122"/>
              </a:rPr>
              <a:t>Email: ranjit.kumar@snu.edu.in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2AD8700-997F-741F-0710-65CFAD5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1E61788A-5074-4C75-B4EC-DC0B1C1BFB9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A145A842-4194-DCD4-BC91-E37BC1BA9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Composites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CF502625-7A4F-D262-F27F-38CDD18BE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0"/>
              <a:t>Combine materials with the objective of getting a more desirable combination of properties</a:t>
            </a:r>
          </a:p>
          <a:p>
            <a:pPr lvl="1"/>
            <a:r>
              <a:rPr lang="en-US" altLang="en-US" sz="2400" b="0"/>
              <a:t>Ex:  get flexibility &amp; weight of a polymer plus the strength of a ceramic</a:t>
            </a:r>
          </a:p>
          <a:p>
            <a:endParaRPr lang="en-US" altLang="en-US" sz="2400" b="0"/>
          </a:p>
          <a:p>
            <a:r>
              <a:rPr lang="en-US" altLang="en-US" sz="2400" b="0">
                <a:solidFill>
                  <a:schemeClr val="accent2"/>
                </a:solidFill>
              </a:rPr>
              <a:t>Principle of combined action</a:t>
            </a:r>
          </a:p>
          <a:p>
            <a:pPr lvl="1"/>
            <a:r>
              <a:rPr lang="en-US" altLang="en-US" sz="2400" b="0"/>
              <a:t>Mixture gives “averaged” properties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5507A-74D4-640D-06BC-38B276A3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6096000" cy="3419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6B1F41-FF78-E18C-21A4-D51B9BBE7496}"/>
              </a:ext>
            </a:extLst>
          </p:cNvPr>
          <p:cNvSpPr txBox="1"/>
          <p:nvPr/>
        </p:nvSpPr>
        <p:spPr>
          <a:xfrm>
            <a:off x="304800" y="4800600"/>
            <a:ext cx="861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Schematic representations of the various geometrical and spatial characteristics of particles of the dispersed phase that may influence the properties of composites: (a) concentration, (b) size, (c) shape, (d) distribution, and (e) orientation.</a:t>
            </a:r>
            <a:endParaRPr lang="en-IN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D96A69-B95B-B256-E5FD-FDE67EA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7010400" cy="639762"/>
          </a:xfrm>
        </p:spPr>
        <p:txBody>
          <a:bodyPr/>
          <a:lstStyle/>
          <a:p>
            <a:r>
              <a:rPr lang="en-US" sz="4000" dirty="0"/>
              <a:t>Matrix and Dispersed Phase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6816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7EE40E7-799E-CE99-C574-C5D2F031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5EB0F906-BE6A-4FBB-9C43-28C330E898F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37926" name="Rectangle 6">
            <a:extLst>
              <a:ext uri="{FF2B5EF4-FFF2-40B4-BE49-F238E27FC236}">
                <a16:creationId xmlns:a16="http://schemas.microsoft.com/office/drawing/2014/main" id="{D615E043-A6C7-2148-83FD-95E12CD1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46021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• 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Composites</a:t>
            </a:r>
            <a:r>
              <a:rPr lang="en-US" altLang="en-US">
                <a:latin typeface="Arial" panose="020B0604020202020204" pitchFamily="34" charset="0"/>
              </a:rPr>
              <a:t>:</a:t>
            </a:r>
          </a:p>
          <a:p>
            <a:r>
              <a:rPr lang="en-US" altLang="en-US" sz="2200">
                <a:latin typeface="Arial" panose="020B0604020202020204" pitchFamily="34" charset="0"/>
              </a:rPr>
              <a:t>    -- Multiphase material w/significant</a:t>
            </a:r>
          </a:p>
          <a:p>
            <a:r>
              <a:rPr lang="en-US" altLang="en-US" sz="2200">
                <a:latin typeface="Arial" panose="020B0604020202020204" pitchFamily="34" charset="0"/>
              </a:rPr>
              <a:t>        proportions of each phase.</a:t>
            </a:r>
          </a:p>
        </p:txBody>
      </p:sp>
      <p:sp>
        <p:nvSpPr>
          <p:cNvPr id="337928" name="Rectangle 8">
            <a:extLst>
              <a:ext uri="{FF2B5EF4-FFF2-40B4-BE49-F238E27FC236}">
                <a16:creationId xmlns:a16="http://schemas.microsoft.com/office/drawing/2014/main" id="{E5F84410-B388-1E36-58EB-17CAFDD5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03750"/>
            <a:ext cx="51360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• 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Dispersed phase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-- Purpose: enhance matrix properties.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-- Classification:  </a:t>
            </a:r>
            <a:r>
              <a:rPr lang="en-US" altLang="en-US" sz="2200" dirty="0">
                <a:solidFill>
                  <a:schemeClr val="accent2"/>
                </a:solidFill>
                <a:latin typeface="Arial" panose="020B0604020202020204" pitchFamily="34" charset="0"/>
              </a:rPr>
              <a:t>Particle</a:t>
            </a:r>
            <a:r>
              <a:rPr lang="en-US" altLang="en-US" sz="2200" dirty="0">
                <a:latin typeface="Arial" panose="020B0604020202020204" pitchFamily="34" charset="0"/>
              </a:rPr>
              <a:t>, </a:t>
            </a:r>
            <a:r>
              <a:rPr lang="en-US" altLang="en-US" sz="2200" dirty="0">
                <a:solidFill>
                  <a:schemeClr val="accent2"/>
                </a:solidFill>
                <a:latin typeface="Arial" panose="020B0604020202020204" pitchFamily="34" charset="0"/>
              </a:rPr>
              <a:t>fiber</a:t>
            </a:r>
            <a:r>
              <a:rPr lang="en-US" altLang="en-US" sz="2200" dirty="0">
                <a:latin typeface="Arial" panose="020B0604020202020204" pitchFamily="34" charset="0"/>
              </a:rPr>
              <a:t>, </a:t>
            </a:r>
            <a:r>
              <a:rPr lang="en-US" altLang="en-US" sz="2200" dirty="0">
                <a:solidFill>
                  <a:schemeClr val="accent2"/>
                </a:solidFill>
                <a:latin typeface="Arial" panose="020B0604020202020204" pitchFamily="34" charset="0"/>
              </a:rPr>
              <a:t>structural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grpSp>
        <p:nvGrpSpPr>
          <p:cNvPr id="337958" name="Group 38">
            <a:extLst>
              <a:ext uri="{FF2B5EF4-FFF2-40B4-BE49-F238E27FC236}">
                <a16:creationId xmlns:a16="http://schemas.microsoft.com/office/drawing/2014/main" id="{94B324AE-436C-11CC-0F6E-B0A8A87E783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73275"/>
            <a:ext cx="4848225" cy="2498725"/>
            <a:chOff x="336" y="1306"/>
            <a:chExt cx="3054" cy="1574"/>
          </a:xfrm>
        </p:grpSpPr>
        <p:sp>
          <p:nvSpPr>
            <p:cNvPr id="337922" name="Rectangle 2">
              <a:extLst>
                <a:ext uri="{FF2B5EF4-FFF2-40B4-BE49-F238E27FC236}">
                  <a16:creationId xmlns:a16="http://schemas.microsoft.com/office/drawing/2014/main" id="{525C654B-C45F-5E89-297D-609C6AD07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2323"/>
              <a:ext cx="144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23" name="Rectangle 3">
              <a:extLst>
                <a:ext uri="{FF2B5EF4-FFF2-40B4-BE49-F238E27FC236}">
                  <a16:creationId xmlns:a16="http://schemas.microsoft.com/office/drawing/2014/main" id="{AFFCFBCC-5C22-C018-EAFF-2910E056C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23"/>
              <a:ext cx="144" cy="24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24" name="Rectangle 4">
              <a:extLst>
                <a:ext uri="{FF2B5EF4-FFF2-40B4-BE49-F238E27FC236}">
                  <a16:creationId xmlns:a16="http://schemas.microsoft.com/office/drawing/2014/main" id="{00343C92-7F51-757C-D773-EFB0D3D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323"/>
              <a:ext cx="144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27" name="Rectangle 7">
              <a:extLst>
                <a:ext uri="{FF2B5EF4-FFF2-40B4-BE49-F238E27FC236}">
                  <a16:creationId xmlns:a16="http://schemas.microsoft.com/office/drawing/2014/main" id="{ED920FE1-6281-8710-0E13-6F984E75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06"/>
              <a:ext cx="3054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•  </a:t>
              </a:r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Matrix</a:t>
              </a:r>
              <a:r>
                <a:rPr lang="en-US" altLang="en-US">
                  <a:latin typeface="Arial" panose="020B0604020202020204" pitchFamily="34" charset="0"/>
                </a:rPr>
                <a:t>:</a:t>
              </a:r>
            </a:p>
            <a:p>
              <a:r>
                <a:rPr lang="en-US" altLang="en-US" sz="2200">
                  <a:latin typeface="Arial" panose="020B0604020202020204" pitchFamily="34" charset="0"/>
                </a:rPr>
                <a:t>    -- The continuous phase</a:t>
              </a:r>
            </a:p>
            <a:p>
              <a:r>
                <a:rPr lang="en-US" altLang="en-US" sz="2200">
                  <a:latin typeface="Arial" panose="020B0604020202020204" pitchFamily="34" charset="0"/>
                </a:rPr>
                <a:t>    -- Purpose is to:</a:t>
              </a:r>
            </a:p>
            <a:p>
              <a:r>
                <a:rPr lang="en-US" altLang="en-US" sz="2000">
                  <a:latin typeface="Arial" panose="020B0604020202020204" pitchFamily="34" charset="0"/>
                </a:rPr>
                <a:t>         - transfer stress to other phases</a:t>
              </a:r>
            </a:p>
            <a:p>
              <a:r>
                <a:rPr lang="en-US" altLang="en-US" sz="2000">
                  <a:latin typeface="Arial" panose="020B0604020202020204" pitchFamily="34" charset="0"/>
                </a:rPr>
                <a:t>         - protect phases from environment</a:t>
              </a:r>
            </a:p>
            <a:p>
              <a:r>
                <a:rPr lang="en-US" altLang="en-US" sz="2200">
                  <a:latin typeface="Arial" panose="020B0604020202020204" pitchFamily="34" charset="0"/>
                </a:rPr>
                <a:t>    -- Classification:    MMC, CMC, PMC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337929" name="Line 9">
              <a:extLst>
                <a:ext uri="{FF2B5EF4-FFF2-40B4-BE49-F238E27FC236}">
                  <a16:creationId xmlns:a16="http://schemas.microsoft.com/office/drawing/2014/main" id="{19F8677F-E556-1A23-BA16-813CFD895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563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30" name="Line 10">
              <a:extLst>
                <a:ext uri="{FF2B5EF4-FFF2-40B4-BE49-F238E27FC236}">
                  <a16:creationId xmlns:a16="http://schemas.microsoft.com/office/drawing/2014/main" id="{55678649-2654-11AF-6DF4-FE631A28B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563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31" name="Line 11">
              <a:extLst>
                <a:ext uri="{FF2B5EF4-FFF2-40B4-BE49-F238E27FC236}">
                  <a16:creationId xmlns:a16="http://schemas.microsoft.com/office/drawing/2014/main" id="{785044B2-9CAF-1EC7-5B09-FC4325311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563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32" name="Rectangle 12">
              <a:extLst>
                <a:ext uri="{FF2B5EF4-FFF2-40B4-BE49-F238E27FC236}">
                  <a16:creationId xmlns:a16="http://schemas.microsoft.com/office/drawing/2014/main" id="{5AE4F728-2625-533D-3DB8-0B8459E08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11"/>
              <a:ext cx="54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>
                  <a:solidFill>
                    <a:schemeClr val="tx2"/>
                  </a:solidFill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337933" name="Rectangle 13">
              <a:extLst>
                <a:ext uri="{FF2B5EF4-FFF2-40B4-BE49-F238E27FC236}">
                  <a16:creationId xmlns:a16="http://schemas.microsoft.com/office/drawing/2014/main" id="{1C6B2D2E-DA99-3B20-B218-498E3E84D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611"/>
              <a:ext cx="7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>
                  <a:solidFill>
                    <a:srgbClr val="0000FF"/>
                  </a:solidFill>
                  <a:latin typeface="Arial" panose="020B0604020202020204" pitchFamily="34" charset="0"/>
                </a:rPr>
                <a:t>ceramic</a:t>
              </a:r>
            </a:p>
          </p:txBody>
        </p:sp>
        <p:sp>
          <p:nvSpPr>
            <p:cNvPr id="337934" name="Rectangle 14">
              <a:extLst>
                <a:ext uri="{FF2B5EF4-FFF2-40B4-BE49-F238E27FC236}">
                  <a16:creationId xmlns:a16="http://schemas.microsoft.com/office/drawing/2014/main" id="{3CBB930B-5475-7899-82A4-6AFF364C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611"/>
              <a:ext cx="7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>
                  <a:solidFill>
                    <a:srgbClr val="006600"/>
                  </a:solidFill>
                  <a:latin typeface="Arial" panose="020B0604020202020204" pitchFamily="34" charset="0"/>
                </a:rPr>
                <a:t>polymer</a:t>
              </a:r>
            </a:p>
          </p:txBody>
        </p:sp>
      </p:grpSp>
      <p:sp>
        <p:nvSpPr>
          <p:cNvPr id="337937" name="Rectangle 17">
            <a:extLst>
              <a:ext uri="{FF2B5EF4-FFF2-40B4-BE49-F238E27FC236}">
                <a16:creationId xmlns:a16="http://schemas.microsoft.com/office/drawing/2014/main" id="{1AADD25E-C1D1-CDC0-BA3B-7CC09213BB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Terminology/Classification</a:t>
            </a:r>
          </a:p>
        </p:txBody>
      </p:sp>
      <p:grpSp>
        <p:nvGrpSpPr>
          <p:cNvPr id="337957" name="Group 37">
            <a:extLst>
              <a:ext uri="{FF2B5EF4-FFF2-40B4-BE49-F238E27FC236}">
                <a16:creationId xmlns:a16="http://schemas.microsoft.com/office/drawing/2014/main" id="{B9F00AAE-0CD2-6078-32EC-4742AB0BB2E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219200"/>
            <a:ext cx="2451100" cy="3822700"/>
            <a:chOff x="3840" y="768"/>
            <a:chExt cx="1544" cy="2408"/>
          </a:xfrm>
        </p:grpSpPr>
        <p:graphicFrame>
          <p:nvGraphicFramePr>
            <p:cNvPr id="337956" name="Object 36">
              <a:extLst>
                <a:ext uri="{FF2B5EF4-FFF2-40B4-BE49-F238E27FC236}">
                  <a16:creationId xmlns:a16="http://schemas.microsoft.com/office/drawing/2014/main" id="{6B4C3416-6923-363D-F354-FA4B6507B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0" y="796"/>
            <a:ext cx="1484" cy="1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4012698" imgH="3161905" progId="Photoshop.Image.9">
                    <p:embed/>
                  </p:oleObj>
                </mc:Choice>
                <mc:Fallback>
                  <p:oleObj name="Image" r:id="rId3" imgW="4012698" imgH="3161905" progId="Photoshop.Image.9">
                    <p:embed/>
                    <p:pic>
                      <p:nvPicPr>
                        <p:cNvPr id="337956" name="Object 36">
                          <a:extLst>
                            <a:ext uri="{FF2B5EF4-FFF2-40B4-BE49-F238E27FC236}">
                              <a16:creationId xmlns:a16="http://schemas.microsoft.com/office/drawing/2014/main" id="{6B4C3416-6923-363D-F354-FA4B6507B8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796"/>
                          <a:ext cx="1484" cy="1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55" name="Object 35">
              <a:extLst>
                <a:ext uri="{FF2B5EF4-FFF2-40B4-BE49-F238E27FC236}">
                  <a16:creationId xmlns:a16="http://schemas.microsoft.com/office/drawing/2014/main" id="{78A87C4B-B7E0-6A32-27C0-4F6F01E1E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6" y="1994"/>
            <a:ext cx="1477" cy="1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4838095" imgH="3796825" progId="Photoshop.Image.9">
                    <p:embed/>
                  </p:oleObj>
                </mc:Choice>
                <mc:Fallback>
                  <p:oleObj name="Image" r:id="rId5" imgW="4838095" imgH="3796825" progId="Photoshop.Image.9">
                    <p:embed/>
                    <p:pic>
                      <p:nvPicPr>
                        <p:cNvPr id="337955" name="Object 35">
                          <a:extLst>
                            <a:ext uri="{FF2B5EF4-FFF2-40B4-BE49-F238E27FC236}">
                              <a16:creationId xmlns:a16="http://schemas.microsoft.com/office/drawing/2014/main" id="{78A87C4B-B7E0-6A32-27C0-4F6F01E1E3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1994"/>
                          <a:ext cx="1477" cy="1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38" name="AutoShape 18">
              <a:extLst>
                <a:ext uri="{FF2B5EF4-FFF2-40B4-BE49-F238E27FC236}">
                  <a16:creationId xmlns:a16="http://schemas.microsoft.com/office/drawing/2014/main" id="{BF9DF34C-A8F8-CA1F-C500-1CEF3C0BF6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0" y="768"/>
              <a:ext cx="1544" cy="2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42" name="Rectangle 22">
              <a:extLst>
                <a:ext uri="{FF2B5EF4-FFF2-40B4-BE49-F238E27FC236}">
                  <a16:creationId xmlns:a16="http://schemas.microsoft.com/office/drawing/2014/main" id="{FE295CF8-DE24-C412-FF52-E4F724A0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776"/>
              <a:ext cx="5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woven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43" name="Rectangle 23">
              <a:extLst>
                <a:ext uri="{FF2B5EF4-FFF2-40B4-BE49-F238E27FC236}">
                  <a16:creationId xmlns:a16="http://schemas.microsoft.com/office/drawing/2014/main" id="{EC46A229-6CAF-5C4B-5D3A-19EACF86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960"/>
              <a:ext cx="3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fibers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44" name="Rectangle 24">
              <a:extLst>
                <a:ext uri="{FF2B5EF4-FFF2-40B4-BE49-F238E27FC236}">
                  <a16:creationId xmlns:a16="http://schemas.microsoft.com/office/drawing/2014/main" id="{D876CBDF-5F49-7333-1078-6082F77B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992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cross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45" name="Rectangle 25">
              <a:extLst>
                <a:ext uri="{FF2B5EF4-FFF2-40B4-BE49-F238E27FC236}">
                  <a16:creationId xmlns:a16="http://schemas.microsoft.com/office/drawing/2014/main" id="{F2497EFE-94A3-8E18-E26F-2312AB513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176"/>
              <a:ext cx="5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section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46" name="Rectangle 26">
              <a:extLst>
                <a:ext uri="{FF2B5EF4-FFF2-40B4-BE49-F238E27FC236}">
                  <a16:creationId xmlns:a16="http://schemas.microsoft.com/office/drawing/2014/main" id="{6853F09F-3AA4-B1A4-EB45-DE627594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360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latin typeface="Arial" panose="020B0604020202020204" pitchFamily="34" charset="0"/>
                </a:rPr>
                <a:t>view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47" name="Rectangle 27">
              <a:extLst>
                <a:ext uri="{FF2B5EF4-FFF2-40B4-BE49-F238E27FC236}">
                  <a16:creationId xmlns:a16="http://schemas.microsoft.com/office/drawing/2014/main" id="{030B5A97-1311-7F97-ECEA-2F5E0ABE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742"/>
              <a:ext cx="64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48" name="Rectangle 28">
              <a:extLst>
                <a:ext uri="{FF2B5EF4-FFF2-40B4-BE49-F238E27FC236}">
                  <a16:creationId xmlns:a16="http://schemas.microsoft.com/office/drawing/2014/main" id="{C89C4D45-4FBF-202A-36E4-EB37142B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742"/>
              <a:ext cx="2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990066"/>
                  </a:solidFill>
                  <a:latin typeface="Arial" panose="020B0604020202020204" pitchFamily="34" charset="0"/>
                </a:rPr>
                <a:t>0.5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49" name="Rectangle 29">
              <a:extLst>
                <a:ext uri="{FF2B5EF4-FFF2-40B4-BE49-F238E27FC236}">
                  <a16:creationId xmlns:a16="http://schemas.microsoft.com/office/drawing/2014/main" id="{E40E0EDC-48C1-0213-7BAB-46669EB5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742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990066"/>
                  </a:solidFill>
                  <a:latin typeface="Arial" panose="020B0604020202020204" pitchFamily="34" charset="0"/>
                </a:rPr>
                <a:t>mm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50" name="Rectangle 30">
              <a:extLst>
                <a:ext uri="{FF2B5EF4-FFF2-40B4-BE49-F238E27FC236}">
                  <a16:creationId xmlns:a16="http://schemas.microsoft.com/office/drawing/2014/main" id="{91330AA6-97EC-D47E-0828-1E64D6FD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912"/>
              <a:ext cx="640" cy="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51" name="Rectangle 31">
              <a:extLst>
                <a:ext uri="{FF2B5EF4-FFF2-40B4-BE49-F238E27FC236}">
                  <a16:creationId xmlns:a16="http://schemas.microsoft.com/office/drawing/2014/main" id="{125F98C8-749F-C04E-7EA3-4A5F1451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912"/>
              <a:ext cx="2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990066"/>
                  </a:solidFill>
                  <a:latin typeface="Arial" panose="020B0604020202020204" pitchFamily="34" charset="0"/>
                </a:rPr>
                <a:t>0.5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52" name="Rectangle 32">
              <a:extLst>
                <a:ext uri="{FF2B5EF4-FFF2-40B4-BE49-F238E27FC236}">
                  <a16:creationId xmlns:a16="http://schemas.microsoft.com/office/drawing/2014/main" id="{7CEFBAA7-DBF3-746C-BC1A-5FD6D212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912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990066"/>
                  </a:solidFill>
                  <a:latin typeface="Arial" panose="020B0604020202020204" pitchFamily="34" charset="0"/>
                </a:rPr>
                <a:t>mm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7953" name="Line 33">
              <a:extLst>
                <a:ext uri="{FF2B5EF4-FFF2-40B4-BE49-F238E27FC236}">
                  <a16:creationId xmlns:a16="http://schemas.microsoft.com/office/drawing/2014/main" id="{13AAA0B1-5594-A149-26EF-39F494D89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1950"/>
              <a:ext cx="240" cy="1"/>
            </a:xfrm>
            <a:prstGeom prst="line">
              <a:avLst/>
            </a:prstGeom>
            <a:noFill/>
            <a:ln w="38100">
              <a:solidFill>
                <a:srgbClr val="99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54" name="Line 34">
              <a:extLst>
                <a:ext uri="{FF2B5EF4-FFF2-40B4-BE49-F238E27FC236}">
                  <a16:creationId xmlns:a16="http://schemas.microsoft.com/office/drawing/2014/main" id="{FE9D7776-7BFE-5FC4-997E-182C4E145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3136"/>
              <a:ext cx="336" cy="1"/>
            </a:xfrm>
            <a:prstGeom prst="line">
              <a:avLst/>
            </a:prstGeom>
            <a:noFill/>
            <a:ln w="38100">
              <a:solidFill>
                <a:srgbClr val="99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EA3B230-6093-6E87-23A5-B613A743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1E61788A-5074-4C75-B4EC-DC0B1C1BFB9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B193D492-9E7B-63E5-C59A-156D0CBEB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Composite</a:t>
            </a:r>
          </a:p>
        </p:txBody>
      </p:sp>
      <p:graphicFrame>
        <p:nvGraphicFramePr>
          <p:cNvPr id="299011" name="Object 3">
            <a:extLst>
              <a:ext uri="{FF2B5EF4-FFF2-40B4-BE49-F238E27FC236}">
                <a16:creationId xmlns:a16="http://schemas.microsoft.com/office/drawing/2014/main" id="{FD1A53CE-C239-18F9-83D5-669BFDC87489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38125" y="1511300"/>
          <a:ext cx="866775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 Chart" r:id="rId3" imgW="6057720" imgH="1949400" progId="OrgPlusWOPX.4">
                  <p:embed followColorScheme="full"/>
                </p:oleObj>
              </mc:Choice>
              <mc:Fallback>
                <p:oleObj name="MS Org Chart" r:id="rId3" imgW="6057720" imgH="1949400" progId="OrgPlusWOPX.4">
                  <p:embed followColorScheme="full"/>
                  <p:pic>
                    <p:nvPicPr>
                      <p:cNvPr id="299011" name="Object 3">
                        <a:extLst>
                          <a:ext uri="{FF2B5EF4-FFF2-40B4-BE49-F238E27FC236}">
                            <a16:creationId xmlns:a16="http://schemas.microsoft.com/office/drawing/2014/main" id="{FD1A53CE-C239-18F9-83D5-669BFDC87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511300"/>
                        <a:ext cx="8667750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769FD6A-AF8D-2DB6-F8B6-C3A1071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5EB0F906-BE6A-4FBB-9C43-28C330E898F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38954" name="Rectangle 10">
            <a:extLst>
              <a:ext uri="{FF2B5EF4-FFF2-40B4-BE49-F238E27FC236}">
                <a16:creationId xmlns:a16="http://schemas.microsoft.com/office/drawing/2014/main" id="{E9992C3F-1585-3FEF-D07B-0FE8CDAE48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62075" y="169641"/>
            <a:ext cx="8229600" cy="488950"/>
          </a:xfrm>
        </p:spPr>
        <p:txBody>
          <a:bodyPr/>
          <a:lstStyle/>
          <a:p>
            <a:r>
              <a:rPr lang="en-US" altLang="en-US" dirty="0"/>
              <a:t>Composite Survey: Particle</a:t>
            </a:r>
          </a:p>
        </p:txBody>
      </p:sp>
      <p:grpSp>
        <p:nvGrpSpPr>
          <p:cNvPr id="339050" name="Group 106">
            <a:extLst>
              <a:ext uri="{FF2B5EF4-FFF2-40B4-BE49-F238E27FC236}">
                <a16:creationId xmlns:a16="http://schemas.microsoft.com/office/drawing/2014/main" id="{22AACEA8-A802-879B-7FFA-562FF90CABE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76400"/>
            <a:ext cx="6756400" cy="1725613"/>
            <a:chOff x="288" y="1056"/>
            <a:chExt cx="4256" cy="1087"/>
          </a:xfrm>
        </p:grpSpPr>
        <p:sp>
          <p:nvSpPr>
            <p:cNvPr id="338949" name="Rectangle 5">
              <a:extLst>
                <a:ext uri="{FF2B5EF4-FFF2-40B4-BE49-F238E27FC236}">
                  <a16:creationId xmlns:a16="http://schemas.microsoft.com/office/drawing/2014/main" id="{B391D1B0-6206-0CDD-F692-9EDD164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56"/>
              <a:ext cx="16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200">
                  <a:latin typeface="Arial" panose="020B0604020202020204" pitchFamily="34" charset="0"/>
                </a:rPr>
                <a:t>•  Examples:</a:t>
              </a:r>
            </a:p>
          </p:txBody>
        </p:sp>
        <p:sp>
          <p:nvSpPr>
            <p:cNvPr id="338957" name="Rectangle 13">
              <a:extLst>
                <a:ext uri="{FF2B5EF4-FFF2-40B4-BE49-F238E27FC236}">
                  <a16:creationId xmlns:a16="http://schemas.microsoft.com/office/drawing/2014/main" id="{E6AFBB79-E3AF-6C13-9C44-D64E6B88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279"/>
              <a:ext cx="99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- Spheroidite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58" name="Rectangle 14">
              <a:extLst>
                <a:ext uri="{FF2B5EF4-FFF2-40B4-BE49-F238E27FC236}">
                  <a16:creationId xmlns:a16="http://schemas.microsoft.com/office/drawing/2014/main" id="{0527810C-EC38-C3CB-1EC4-FAF18B52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477"/>
              <a:ext cx="49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  steel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59" name="Rectangle 15">
              <a:extLst>
                <a:ext uri="{FF2B5EF4-FFF2-40B4-BE49-F238E27FC236}">
                  <a16:creationId xmlns:a16="http://schemas.microsoft.com/office/drawing/2014/main" id="{502C429E-6FCF-86A9-CE54-D4382D9B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280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matrix: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0" name="Rectangle 16">
              <a:extLst>
                <a:ext uri="{FF2B5EF4-FFF2-40B4-BE49-F238E27FC236}">
                  <a16:creationId xmlns:a16="http://schemas.microsoft.com/office/drawing/2014/main" id="{FC238968-C14D-6B60-4C49-88591F38A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443"/>
              <a:ext cx="5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ferrite (</a:t>
              </a: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3" name="Rectangle 19">
              <a:extLst>
                <a:ext uri="{FF2B5EF4-FFF2-40B4-BE49-F238E27FC236}">
                  <a16:creationId xmlns:a16="http://schemas.microsoft.com/office/drawing/2014/main" id="{BF93F157-5E8E-F652-BE2D-8ECA798E7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1620"/>
              <a:ext cx="5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(ductile)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4" name="Rectangle 20">
              <a:extLst>
                <a:ext uri="{FF2B5EF4-FFF2-40B4-BE49-F238E27FC236}">
                  <a16:creationId xmlns:a16="http://schemas.microsoft.com/office/drawing/2014/main" id="{62202161-2D1A-8F1E-4279-2ED5419B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266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particles: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5" name="Rectangle 21">
              <a:extLst>
                <a:ext uri="{FF2B5EF4-FFF2-40B4-BE49-F238E27FC236}">
                  <a16:creationId xmlns:a16="http://schemas.microsoft.com/office/drawing/2014/main" id="{9BD15A86-BCE0-763E-0CCA-6ECA831F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429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cementite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6" name="Rectangle 22">
              <a:extLst>
                <a:ext uri="{FF2B5EF4-FFF2-40B4-BE49-F238E27FC236}">
                  <a16:creationId xmlns:a16="http://schemas.microsoft.com/office/drawing/2014/main" id="{8989E30D-E085-59C2-60F1-B0761CEF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29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7" name="Rectangle 23">
              <a:extLst>
                <a:ext uri="{FF2B5EF4-FFF2-40B4-BE49-F238E27FC236}">
                  <a16:creationId xmlns:a16="http://schemas.microsoft.com/office/drawing/2014/main" id="{B0AF34E4-EC18-7D58-329D-6D78E2AF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591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8" name="Rectangle 24">
              <a:extLst>
                <a:ext uri="{FF2B5EF4-FFF2-40B4-BE49-F238E27FC236}">
                  <a16:creationId xmlns:a16="http://schemas.microsoft.com/office/drawing/2014/main" id="{4C7D6854-68EC-A128-96B1-C96BA161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591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69" name="Rectangle 25">
              <a:extLst>
                <a:ext uri="{FF2B5EF4-FFF2-40B4-BE49-F238E27FC236}">
                  <a16:creationId xmlns:a16="http://schemas.microsoft.com/office/drawing/2014/main" id="{127EEE53-15BD-4152-4708-4E17F925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62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0" name="Rectangle 26">
              <a:extLst>
                <a:ext uri="{FF2B5EF4-FFF2-40B4-BE49-F238E27FC236}">
                  <a16:creationId xmlns:a16="http://schemas.microsoft.com/office/drawing/2014/main" id="{E8C0CFA1-A1CA-7159-DE72-850452F2A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591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1" name="Rectangle 27">
              <a:extLst>
                <a:ext uri="{FF2B5EF4-FFF2-40B4-BE49-F238E27FC236}">
                  <a16:creationId xmlns:a16="http://schemas.microsoft.com/office/drawing/2014/main" id="{6A9AAA83-4519-EB33-C5B7-2B08C7DC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91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2" name="Rectangle 28">
              <a:extLst>
                <a:ext uri="{FF2B5EF4-FFF2-40B4-BE49-F238E27FC236}">
                  <a16:creationId xmlns:a16="http://schemas.microsoft.com/office/drawing/2014/main" id="{D76ABDB7-B8E2-13B9-2C90-8EA50341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1797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(brittle)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pic>
          <p:nvPicPr>
            <p:cNvPr id="338991" name="Picture 47">
              <a:extLst>
                <a:ext uri="{FF2B5EF4-FFF2-40B4-BE49-F238E27FC236}">
                  <a16:creationId xmlns:a16="http://schemas.microsoft.com/office/drawing/2014/main" id="{66F04765-7514-86F7-FB42-D90343DDE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" y="1279"/>
              <a:ext cx="1224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994" name="Group 50">
              <a:extLst>
                <a:ext uri="{FF2B5EF4-FFF2-40B4-BE49-F238E27FC236}">
                  <a16:creationId xmlns:a16="http://schemas.microsoft.com/office/drawing/2014/main" id="{F4D6D79B-9F33-39C6-B914-D3D4E1AA6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4" y="1640"/>
              <a:ext cx="276" cy="170"/>
              <a:chOff x="2134" y="1640"/>
              <a:chExt cx="276" cy="170"/>
            </a:xfrm>
          </p:grpSpPr>
          <p:sp>
            <p:nvSpPr>
              <p:cNvPr id="338992" name="Freeform 48">
                <a:extLst>
                  <a:ext uri="{FF2B5EF4-FFF2-40B4-BE49-F238E27FC236}">
                    <a16:creationId xmlns:a16="http://schemas.microsoft.com/office/drawing/2014/main" id="{C399A7BA-4A71-251F-8A03-31C704940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" y="1711"/>
                <a:ext cx="114" cy="99"/>
              </a:xfrm>
              <a:custGeom>
                <a:avLst/>
                <a:gdLst>
                  <a:gd name="T0" fmla="*/ 114 w 114"/>
                  <a:gd name="T1" fmla="*/ 99 h 99"/>
                  <a:gd name="T2" fmla="*/ 0 w 114"/>
                  <a:gd name="T3" fmla="*/ 85 h 99"/>
                  <a:gd name="T4" fmla="*/ 57 w 114"/>
                  <a:gd name="T5" fmla="*/ 64 h 99"/>
                  <a:gd name="T6" fmla="*/ 50 w 114"/>
                  <a:gd name="T7" fmla="*/ 0 h 99"/>
                  <a:gd name="T8" fmla="*/ 114 w 114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9">
                    <a:moveTo>
                      <a:pt x="114" y="99"/>
                    </a:moveTo>
                    <a:lnTo>
                      <a:pt x="0" y="85"/>
                    </a:lnTo>
                    <a:lnTo>
                      <a:pt x="57" y="64"/>
                    </a:lnTo>
                    <a:lnTo>
                      <a:pt x="50" y="0"/>
                    </a:lnTo>
                    <a:lnTo>
                      <a:pt x="114" y="9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993" name="Line 49">
                <a:extLst>
                  <a:ext uri="{FF2B5EF4-FFF2-40B4-BE49-F238E27FC236}">
                    <a16:creationId xmlns:a16="http://schemas.microsoft.com/office/drawing/2014/main" id="{3344E3A6-61BF-C67B-1471-D9CB5505E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4" y="1640"/>
                <a:ext cx="219" cy="135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38997" name="Group 53">
              <a:extLst>
                <a:ext uri="{FF2B5EF4-FFF2-40B4-BE49-F238E27FC236}">
                  <a16:creationId xmlns:a16="http://schemas.microsoft.com/office/drawing/2014/main" id="{37F45B55-35C0-7326-5416-E05D46A407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0" y="1343"/>
              <a:ext cx="318" cy="99"/>
              <a:chOff x="3450" y="1343"/>
              <a:chExt cx="318" cy="99"/>
            </a:xfrm>
          </p:grpSpPr>
          <p:sp>
            <p:nvSpPr>
              <p:cNvPr id="338995" name="Freeform 51">
                <a:extLst>
                  <a:ext uri="{FF2B5EF4-FFF2-40B4-BE49-F238E27FC236}">
                    <a16:creationId xmlns:a16="http://schemas.microsoft.com/office/drawing/2014/main" id="{B635072D-E781-134A-7206-EED0330A0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1343"/>
                <a:ext cx="113" cy="99"/>
              </a:xfrm>
              <a:custGeom>
                <a:avLst/>
                <a:gdLst>
                  <a:gd name="T0" fmla="*/ 0 w 113"/>
                  <a:gd name="T1" fmla="*/ 64 h 99"/>
                  <a:gd name="T2" fmla="*/ 99 w 113"/>
                  <a:gd name="T3" fmla="*/ 0 h 99"/>
                  <a:gd name="T4" fmla="*/ 71 w 113"/>
                  <a:gd name="T5" fmla="*/ 57 h 99"/>
                  <a:gd name="T6" fmla="*/ 113 w 113"/>
                  <a:gd name="T7" fmla="*/ 99 h 99"/>
                  <a:gd name="T8" fmla="*/ 0 w 113"/>
                  <a:gd name="T9" fmla="*/ 6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9">
                    <a:moveTo>
                      <a:pt x="0" y="64"/>
                    </a:moveTo>
                    <a:lnTo>
                      <a:pt x="99" y="0"/>
                    </a:lnTo>
                    <a:lnTo>
                      <a:pt x="71" y="57"/>
                    </a:lnTo>
                    <a:lnTo>
                      <a:pt x="113" y="99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996" name="Line 52">
                <a:extLst>
                  <a:ext uri="{FF2B5EF4-FFF2-40B4-BE49-F238E27FC236}">
                    <a16:creationId xmlns:a16="http://schemas.microsoft.com/office/drawing/2014/main" id="{48E2881B-58A5-C519-61D2-0AF3EDAD4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1" y="1371"/>
                <a:ext cx="247" cy="29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39001" name="Group 57">
              <a:extLst>
                <a:ext uri="{FF2B5EF4-FFF2-40B4-BE49-F238E27FC236}">
                  <a16:creationId xmlns:a16="http://schemas.microsoft.com/office/drawing/2014/main" id="{09117FBE-8FA4-BADB-726D-6D2EFB486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0" y="2001"/>
              <a:ext cx="1232" cy="71"/>
              <a:chOff x="2310" y="2001"/>
              <a:chExt cx="1232" cy="71"/>
            </a:xfrm>
          </p:grpSpPr>
          <p:sp>
            <p:nvSpPr>
              <p:cNvPr id="338998" name="Freeform 54">
                <a:extLst>
                  <a:ext uri="{FF2B5EF4-FFF2-40B4-BE49-F238E27FC236}">
                    <a16:creationId xmlns:a16="http://schemas.microsoft.com/office/drawing/2014/main" id="{ED9FCB52-1A88-6B07-683D-3D9E5EB9A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0" y="2001"/>
                <a:ext cx="78" cy="71"/>
              </a:xfrm>
              <a:custGeom>
                <a:avLst/>
                <a:gdLst>
                  <a:gd name="T0" fmla="*/ 0 w 78"/>
                  <a:gd name="T1" fmla="*/ 36 h 71"/>
                  <a:gd name="T2" fmla="*/ 78 w 78"/>
                  <a:gd name="T3" fmla="*/ 0 h 71"/>
                  <a:gd name="T4" fmla="*/ 50 w 78"/>
                  <a:gd name="T5" fmla="*/ 36 h 71"/>
                  <a:gd name="T6" fmla="*/ 78 w 78"/>
                  <a:gd name="T7" fmla="*/ 71 h 71"/>
                  <a:gd name="T8" fmla="*/ 0 w 78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1">
                    <a:moveTo>
                      <a:pt x="0" y="36"/>
                    </a:moveTo>
                    <a:lnTo>
                      <a:pt x="78" y="0"/>
                    </a:lnTo>
                    <a:lnTo>
                      <a:pt x="50" y="36"/>
                    </a:lnTo>
                    <a:lnTo>
                      <a:pt x="78" y="71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8999" name="Freeform 55">
                <a:extLst>
                  <a:ext uri="{FF2B5EF4-FFF2-40B4-BE49-F238E27FC236}">
                    <a16:creationId xmlns:a16="http://schemas.microsoft.com/office/drawing/2014/main" id="{AE51D48A-5B4F-2DE8-6484-DC3EFD7BA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2001"/>
                <a:ext cx="78" cy="71"/>
              </a:xfrm>
              <a:custGeom>
                <a:avLst/>
                <a:gdLst>
                  <a:gd name="T0" fmla="*/ 78 w 78"/>
                  <a:gd name="T1" fmla="*/ 36 h 71"/>
                  <a:gd name="T2" fmla="*/ 0 w 78"/>
                  <a:gd name="T3" fmla="*/ 71 h 71"/>
                  <a:gd name="T4" fmla="*/ 28 w 78"/>
                  <a:gd name="T5" fmla="*/ 36 h 71"/>
                  <a:gd name="T6" fmla="*/ 0 w 78"/>
                  <a:gd name="T7" fmla="*/ 0 h 71"/>
                  <a:gd name="T8" fmla="*/ 78 w 78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1">
                    <a:moveTo>
                      <a:pt x="78" y="36"/>
                    </a:moveTo>
                    <a:lnTo>
                      <a:pt x="0" y="71"/>
                    </a:lnTo>
                    <a:lnTo>
                      <a:pt x="28" y="36"/>
                    </a:lnTo>
                    <a:lnTo>
                      <a:pt x="0" y="0"/>
                    </a:lnTo>
                    <a:lnTo>
                      <a:pt x="78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00" name="Line 56">
                <a:extLst>
                  <a:ext uri="{FF2B5EF4-FFF2-40B4-BE49-F238E27FC236}">
                    <a16:creationId xmlns:a16="http://schemas.microsoft.com/office/drawing/2014/main" id="{1A0DFBE3-0EA5-7264-0B77-05D2F17E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037"/>
                <a:ext cx="11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9002" name="Rectangle 58">
              <a:extLst>
                <a:ext uri="{FF2B5EF4-FFF2-40B4-BE49-F238E27FC236}">
                  <a16:creationId xmlns:a16="http://schemas.microsoft.com/office/drawing/2014/main" id="{8B8C9086-3BC4-E847-BB00-1DC4884FB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1931"/>
              <a:ext cx="375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03" name="Rectangle 59">
              <a:extLst>
                <a:ext uri="{FF2B5EF4-FFF2-40B4-BE49-F238E27FC236}">
                  <a16:creationId xmlns:a16="http://schemas.microsoft.com/office/drawing/2014/main" id="{6F7748EB-A172-762F-1C6A-6A2212C2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1931"/>
              <a:ext cx="3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339051" name="Group 107">
            <a:extLst>
              <a:ext uri="{FF2B5EF4-FFF2-40B4-BE49-F238E27FC236}">
                <a16:creationId xmlns:a16="http://schemas.microsoft.com/office/drawing/2014/main" id="{672D75DC-9210-B544-D58A-1029977DDA84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3625850"/>
            <a:ext cx="6348413" cy="1495425"/>
            <a:chOff x="456" y="2284"/>
            <a:chExt cx="3999" cy="942"/>
          </a:xfrm>
        </p:grpSpPr>
        <p:sp>
          <p:nvSpPr>
            <p:cNvPr id="338973" name="Rectangle 29">
              <a:extLst>
                <a:ext uri="{FF2B5EF4-FFF2-40B4-BE49-F238E27FC236}">
                  <a16:creationId xmlns:a16="http://schemas.microsoft.com/office/drawing/2014/main" id="{DD6C700E-F8A8-50BB-C18F-2BBD6D2A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284"/>
              <a:ext cx="7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- WC/Co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4" name="Rectangle 30">
              <a:extLst>
                <a:ext uri="{FF2B5EF4-FFF2-40B4-BE49-F238E27FC236}">
                  <a16:creationId xmlns:a16="http://schemas.microsoft.com/office/drawing/2014/main" id="{2CA4308F-9F58-A151-9C96-A49630C1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482"/>
              <a:ext cx="92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  cemented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5" name="Rectangle 31">
              <a:extLst>
                <a:ext uri="{FF2B5EF4-FFF2-40B4-BE49-F238E27FC236}">
                  <a16:creationId xmlns:a16="http://schemas.microsoft.com/office/drawing/2014/main" id="{9594CEF8-A7DB-2743-CC58-0EA738205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681"/>
              <a:ext cx="69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  carbide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6" name="Rectangle 32">
              <a:extLst>
                <a:ext uri="{FF2B5EF4-FFF2-40B4-BE49-F238E27FC236}">
                  <a16:creationId xmlns:a16="http://schemas.microsoft.com/office/drawing/2014/main" id="{CE1A4BB9-F7B3-EBDE-6CE3-1BC80964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285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matrix: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7" name="Rectangle 33">
              <a:extLst>
                <a:ext uri="{FF2B5EF4-FFF2-40B4-BE49-F238E27FC236}">
                  <a16:creationId xmlns:a16="http://schemas.microsoft.com/office/drawing/2014/main" id="{05363254-47CB-990A-4E01-DB9D44355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448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cobalt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8" name="Rectangle 34">
              <a:extLst>
                <a:ext uri="{FF2B5EF4-FFF2-40B4-BE49-F238E27FC236}">
                  <a16:creationId xmlns:a16="http://schemas.microsoft.com/office/drawing/2014/main" id="{D94DCD6E-E866-C1D0-347B-D0C3B53C8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611"/>
              <a:ext cx="5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(ductile)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79" name="Rectangle 35">
              <a:extLst>
                <a:ext uri="{FF2B5EF4-FFF2-40B4-BE49-F238E27FC236}">
                  <a16:creationId xmlns:a16="http://schemas.microsoft.com/office/drawing/2014/main" id="{64F36760-AF3C-7D4D-EA79-3B0B2FAA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92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particles: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0" name="Rectangle 36">
              <a:extLst>
                <a:ext uri="{FF2B5EF4-FFF2-40B4-BE49-F238E27FC236}">
                  <a16:creationId xmlns:a16="http://schemas.microsoft.com/office/drawing/2014/main" id="{812DDBCA-17B5-71FF-6FA4-0930D1B7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45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WC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1" name="Rectangle 37">
              <a:extLst>
                <a:ext uri="{FF2B5EF4-FFF2-40B4-BE49-F238E27FC236}">
                  <a16:creationId xmlns:a16="http://schemas.microsoft.com/office/drawing/2014/main" id="{085D654B-7AF3-05E1-B8F6-AF1BE7374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18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(brittle,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2" name="Rectangle 38">
              <a:extLst>
                <a:ext uri="{FF2B5EF4-FFF2-40B4-BE49-F238E27FC236}">
                  <a16:creationId xmlns:a16="http://schemas.microsoft.com/office/drawing/2014/main" id="{43A07DD6-B8B1-4279-0B69-39AF39C0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780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hard)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pic>
          <p:nvPicPr>
            <p:cNvPr id="339006" name="Picture 62">
              <a:extLst>
                <a:ext uri="{FF2B5EF4-FFF2-40B4-BE49-F238E27FC236}">
                  <a16:creationId xmlns:a16="http://schemas.microsoft.com/office/drawing/2014/main" id="{138FC3B7-E0DA-C377-2E94-FDC5C5209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" y="2334"/>
              <a:ext cx="1274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9009" name="Group 65">
              <a:extLst>
                <a:ext uri="{FF2B5EF4-FFF2-40B4-BE49-F238E27FC236}">
                  <a16:creationId xmlns:a16="http://schemas.microsoft.com/office/drawing/2014/main" id="{22E992B1-AE34-978D-A76A-1914F99C8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2518"/>
              <a:ext cx="899" cy="396"/>
              <a:chOff x="2006" y="2518"/>
              <a:chExt cx="899" cy="396"/>
            </a:xfrm>
          </p:grpSpPr>
          <p:sp>
            <p:nvSpPr>
              <p:cNvPr id="339007" name="Freeform 63">
                <a:extLst>
                  <a:ext uri="{FF2B5EF4-FFF2-40B4-BE49-F238E27FC236}">
                    <a16:creationId xmlns:a16="http://schemas.microsoft.com/office/drawing/2014/main" id="{188155F6-E1E6-D9EB-BB54-DF193374D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5" y="2822"/>
                <a:ext cx="120" cy="92"/>
              </a:xfrm>
              <a:custGeom>
                <a:avLst/>
                <a:gdLst>
                  <a:gd name="T0" fmla="*/ 120 w 120"/>
                  <a:gd name="T1" fmla="*/ 92 h 92"/>
                  <a:gd name="T2" fmla="*/ 0 w 120"/>
                  <a:gd name="T3" fmla="*/ 92 h 92"/>
                  <a:gd name="T4" fmla="*/ 56 w 120"/>
                  <a:gd name="T5" fmla="*/ 64 h 92"/>
                  <a:gd name="T6" fmla="*/ 42 w 120"/>
                  <a:gd name="T7" fmla="*/ 0 h 92"/>
                  <a:gd name="T8" fmla="*/ 120 w 120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2"/>
                    </a:moveTo>
                    <a:lnTo>
                      <a:pt x="0" y="92"/>
                    </a:lnTo>
                    <a:lnTo>
                      <a:pt x="56" y="64"/>
                    </a:lnTo>
                    <a:lnTo>
                      <a:pt x="42" y="0"/>
                    </a:lnTo>
                    <a:lnTo>
                      <a:pt x="120" y="9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08" name="Line 64">
                <a:extLst>
                  <a:ext uri="{FF2B5EF4-FFF2-40B4-BE49-F238E27FC236}">
                    <a16:creationId xmlns:a16="http://schemas.microsoft.com/office/drawing/2014/main" id="{54305BC9-6863-0280-B14E-3CC0FEDDE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6" y="2518"/>
                <a:ext cx="835" cy="368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39012" name="Group 68">
              <a:extLst>
                <a:ext uri="{FF2B5EF4-FFF2-40B4-BE49-F238E27FC236}">
                  <a16:creationId xmlns:a16="http://schemas.microsoft.com/office/drawing/2014/main" id="{9042776F-E5E8-8D67-9575-24AF73FF2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2433"/>
              <a:ext cx="503" cy="326"/>
              <a:chOff x="3287" y="2433"/>
              <a:chExt cx="503" cy="326"/>
            </a:xfrm>
          </p:grpSpPr>
          <p:sp>
            <p:nvSpPr>
              <p:cNvPr id="339010" name="Freeform 66">
                <a:extLst>
                  <a:ext uri="{FF2B5EF4-FFF2-40B4-BE49-F238E27FC236}">
                    <a16:creationId xmlns:a16="http://schemas.microsoft.com/office/drawing/2014/main" id="{C2488437-CCA7-1BCE-2F08-9A7517A15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7" y="2660"/>
                <a:ext cx="113" cy="99"/>
              </a:xfrm>
              <a:custGeom>
                <a:avLst/>
                <a:gdLst>
                  <a:gd name="T0" fmla="*/ 0 w 113"/>
                  <a:gd name="T1" fmla="*/ 99 h 99"/>
                  <a:gd name="T2" fmla="*/ 64 w 113"/>
                  <a:gd name="T3" fmla="*/ 0 h 99"/>
                  <a:gd name="T4" fmla="*/ 57 w 113"/>
                  <a:gd name="T5" fmla="*/ 63 h 99"/>
                  <a:gd name="T6" fmla="*/ 113 w 113"/>
                  <a:gd name="T7" fmla="*/ 85 h 99"/>
                  <a:gd name="T8" fmla="*/ 0 w 113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99">
                    <a:moveTo>
                      <a:pt x="0" y="99"/>
                    </a:moveTo>
                    <a:lnTo>
                      <a:pt x="64" y="0"/>
                    </a:lnTo>
                    <a:lnTo>
                      <a:pt x="57" y="63"/>
                    </a:lnTo>
                    <a:lnTo>
                      <a:pt x="113" y="85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11" name="Line 67">
                <a:extLst>
                  <a:ext uri="{FF2B5EF4-FFF2-40B4-BE49-F238E27FC236}">
                    <a16:creationId xmlns:a16="http://schemas.microsoft.com/office/drawing/2014/main" id="{DF8CD504-70F0-7396-9C65-83F745DEA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4" y="2433"/>
                <a:ext cx="446" cy="290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9013" name="Rectangle 69">
              <a:extLst>
                <a:ext uri="{FF2B5EF4-FFF2-40B4-BE49-F238E27FC236}">
                  <a16:creationId xmlns:a16="http://schemas.microsoft.com/office/drawing/2014/main" id="{528D4DA3-9927-CFB1-9136-EAE5AB5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78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  <p:sp>
          <p:nvSpPr>
            <p:cNvPr id="339014" name="Rectangle 70">
              <a:extLst>
                <a:ext uri="{FF2B5EF4-FFF2-40B4-BE49-F238E27FC236}">
                  <a16:creationId xmlns:a16="http://schemas.microsoft.com/office/drawing/2014/main" id="{76F04411-D53B-76C3-34A8-AB0D81E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2816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i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  <p:sp>
          <p:nvSpPr>
            <p:cNvPr id="339015" name="Rectangle 71">
              <a:extLst>
                <a:ext uri="{FF2B5EF4-FFF2-40B4-BE49-F238E27FC236}">
                  <a16:creationId xmlns:a16="http://schemas.microsoft.com/office/drawing/2014/main" id="{8FA49C8D-CB19-DE33-26A5-E7C1A1AC8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787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: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9016" name="Rectangle 72">
              <a:extLst>
                <a:ext uri="{FF2B5EF4-FFF2-40B4-BE49-F238E27FC236}">
                  <a16:creationId xmlns:a16="http://schemas.microsoft.com/office/drawing/2014/main" id="{4AE68F2D-9C78-5BDE-59EA-B7FD27D91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787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9017" name="Rectangle 73">
              <a:extLst>
                <a:ext uri="{FF2B5EF4-FFF2-40B4-BE49-F238E27FC236}">
                  <a16:creationId xmlns:a16="http://schemas.microsoft.com/office/drawing/2014/main" id="{C6729A0A-F36E-C9EA-1232-986D2C8E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993"/>
              <a:ext cx="7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10-15 vol%!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339021" name="Group 77">
              <a:extLst>
                <a:ext uri="{FF2B5EF4-FFF2-40B4-BE49-F238E27FC236}">
                  <a16:creationId xmlns:a16="http://schemas.microsoft.com/office/drawing/2014/main" id="{8CBC9ADE-3A89-50B9-7EFE-1BCCD2DB2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3084"/>
              <a:ext cx="1238" cy="71"/>
              <a:chOff x="2360" y="3084"/>
              <a:chExt cx="1238" cy="71"/>
            </a:xfrm>
          </p:grpSpPr>
          <p:sp>
            <p:nvSpPr>
              <p:cNvPr id="339018" name="Freeform 74">
                <a:extLst>
                  <a:ext uri="{FF2B5EF4-FFF2-40B4-BE49-F238E27FC236}">
                    <a16:creationId xmlns:a16="http://schemas.microsoft.com/office/drawing/2014/main" id="{F08FA731-40CD-40B5-CF53-DBE62FD0D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084"/>
                <a:ext cx="78" cy="71"/>
              </a:xfrm>
              <a:custGeom>
                <a:avLst/>
                <a:gdLst>
                  <a:gd name="T0" fmla="*/ 0 w 78"/>
                  <a:gd name="T1" fmla="*/ 36 h 71"/>
                  <a:gd name="T2" fmla="*/ 78 w 78"/>
                  <a:gd name="T3" fmla="*/ 0 h 71"/>
                  <a:gd name="T4" fmla="*/ 50 w 78"/>
                  <a:gd name="T5" fmla="*/ 36 h 71"/>
                  <a:gd name="T6" fmla="*/ 78 w 78"/>
                  <a:gd name="T7" fmla="*/ 71 h 71"/>
                  <a:gd name="T8" fmla="*/ 0 w 78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1">
                    <a:moveTo>
                      <a:pt x="0" y="36"/>
                    </a:moveTo>
                    <a:lnTo>
                      <a:pt x="78" y="0"/>
                    </a:lnTo>
                    <a:lnTo>
                      <a:pt x="50" y="36"/>
                    </a:lnTo>
                    <a:lnTo>
                      <a:pt x="78" y="71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19" name="Freeform 75">
                <a:extLst>
                  <a:ext uri="{FF2B5EF4-FFF2-40B4-BE49-F238E27FC236}">
                    <a16:creationId xmlns:a16="http://schemas.microsoft.com/office/drawing/2014/main" id="{0D565EB5-6054-F80C-241C-CE9712637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1" y="3084"/>
                <a:ext cx="77" cy="71"/>
              </a:xfrm>
              <a:custGeom>
                <a:avLst/>
                <a:gdLst>
                  <a:gd name="T0" fmla="*/ 77 w 77"/>
                  <a:gd name="T1" fmla="*/ 36 h 71"/>
                  <a:gd name="T2" fmla="*/ 0 w 77"/>
                  <a:gd name="T3" fmla="*/ 71 h 71"/>
                  <a:gd name="T4" fmla="*/ 28 w 77"/>
                  <a:gd name="T5" fmla="*/ 36 h 71"/>
                  <a:gd name="T6" fmla="*/ 0 w 77"/>
                  <a:gd name="T7" fmla="*/ 0 h 71"/>
                  <a:gd name="T8" fmla="*/ 77 w 77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71">
                    <a:moveTo>
                      <a:pt x="77" y="36"/>
                    </a:moveTo>
                    <a:lnTo>
                      <a:pt x="0" y="71"/>
                    </a:lnTo>
                    <a:lnTo>
                      <a:pt x="28" y="36"/>
                    </a:lnTo>
                    <a:lnTo>
                      <a:pt x="0" y="0"/>
                    </a:lnTo>
                    <a:lnTo>
                      <a:pt x="7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20" name="Line 76">
                <a:extLst>
                  <a:ext uri="{FF2B5EF4-FFF2-40B4-BE49-F238E27FC236}">
                    <a16:creationId xmlns:a16="http://schemas.microsoft.com/office/drawing/2014/main" id="{C816ECE4-9144-ED84-6EAF-4E84E1D97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120"/>
                <a:ext cx="113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9022" name="Rectangle 78">
              <a:extLst>
                <a:ext uri="{FF2B5EF4-FFF2-40B4-BE49-F238E27FC236}">
                  <a16:creationId xmlns:a16="http://schemas.microsoft.com/office/drawing/2014/main" id="{4C246DF5-1E2A-48D6-0DEB-6AA836C6E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3"/>
              <a:ext cx="460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23" name="Rectangle 79">
              <a:extLst>
                <a:ext uri="{FF2B5EF4-FFF2-40B4-BE49-F238E27FC236}">
                  <a16:creationId xmlns:a16="http://schemas.microsoft.com/office/drawing/2014/main" id="{CD988EF1-43FF-0D9B-71E9-ECE7171E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4"/>
              <a:ext cx="4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600</a:t>
              </a: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39052" name="Group 108">
            <a:extLst>
              <a:ext uri="{FF2B5EF4-FFF2-40B4-BE49-F238E27FC236}">
                <a16:creationId xmlns:a16="http://schemas.microsoft.com/office/drawing/2014/main" id="{324144B2-2694-F9D7-9576-BDFCECC18827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5356225"/>
            <a:ext cx="6381750" cy="1338263"/>
            <a:chOff x="449" y="3374"/>
            <a:chExt cx="4020" cy="843"/>
          </a:xfrm>
        </p:grpSpPr>
        <p:sp>
          <p:nvSpPr>
            <p:cNvPr id="338983" name="Rectangle 39">
              <a:extLst>
                <a:ext uri="{FF2B5EF4-FFF2-40B4-BE49-F238E27FC236}">
                  <a16:creationId xmlns:a16="http://schemas.microsoft.com/office/drawing/2014/main" id="{1A6B4509-29F9-5D54-232B-941744E96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" y="3374"/>
              <a:ext cx="9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- Automobile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4" name="Rectangle 40">
              <a:extLst>
                <a:ext uri="{FF2B5EF4-FFF2-40B4-BE49-F238E27FC236}">
                  <a16:creationId xmlns:a16="http://schemas.microsoft.com/office/drawing/2014/main" id="{6E8B7B0A-449B-89D3-4E30-4361D7E4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" y="3572"/>
              <a:ext cx="45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  tires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5" name="Rectangle 41">
              <a:extLst>
                <a:ext uri="{FF2B5EF4-FFF2-40B4-BE49-F238E27FC236}">
                  <a16:creationId xmlns:a16="http://schemas.microsoft.com/office/drawing/2014/main" id="{EB2D2A4B-3329-FA7F-8D9B-6931B4478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375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matrix: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6" name="Rectangle 42">
              <a:extLst>
                <a:ext uri="{FF2B5EF4-FFF2-40B4-BE49-F238E27FC236}">
                  <a16:creationId xmlns:a16="http://schemas.microsoft.com/office/drawing/2014/main" id="{D9A8EF15-FDB8-0BB0-9BDF-DE54DE64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538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rubber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7" name="Rectangle 43">
              <a:extLst>
                <a:ext uri="{FF2B5EF4-FFF2-40B4-BE49-F238E27FC236}">
                  <a16:creationId xmlns:a16="http://schemas.microsoft.com/office/drawing/2014/main" id="{5A3E8CAA-B8EC-9C24-5AEC-F709339D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3700"/>
              <a:ext cx="7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(compliant)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8" name="Rectangle 44">
              <a:extLst>
                <a:ext uri="{FF2B5EF4-FFF2-40B4-BE49-F238E27FC236}">
                  <a16:creationId xmlns:a16="http://schemas.microsoft.com/office/drawing/2014/main" id="{5CA4C6BC-B3D2-6008-8B56-0CF47D37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3410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particles: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89" name="Rectangle 45">
              <a:extLst>
                <a:ext uri="{FF2B5EF4-FFF2-40B4-BE49-F238E27FC236}">
                  <a16:creationId xmlns:a16="http://schemas.microsoft.com/office/drawing/2014/main" id="{BF41290F-5CEE-E7F5-DD19-1977F71A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3573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8990" name="Rectangle 46">
              <a:extLst>
                <a:ext uri="{FF2B5EF4-FFF2-40B4-BE49-F238E27FC236}">
                  <a16:creationId xmlns:a16="http://schemas.microsoft.com/office/drawing/2014/main" id="{40D89093-D4CA-75B0-22C9-B10B1852F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3736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(stiffer)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pic>
          <p:nvPicPr>
            <p:cNvPr id="339026" name="Picture 82">
              <a:extLst>
                <a:ext uri="{FF2B5EF4-FFF2-40B4-BE49-F238E27FC236}">
                  <a16:creationId xmlns:a16="http://schemas.microsoft.com/office/drawing/2014/main" id="{25267990-C6FA-0F20-1862-3AE381014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" y="3396"/>
              <a:ext cx="1239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9029" name="Group 85">
              <a:extLst>
                <a:ext uri="{FF2B5EF4-FFF2-40B4-BE49-F238E27FC236}">
                  <a16:creationId xmlns:a16="http://schemas.microsoft.com/office/drawing/2014/main" id="{D62830A7-CB67-EDD8-13C8-7855976C8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9" y="3509"/>
              <a:ext cx="622" cy="290"/>
              <a:chOff x="2049" y="3509"/>
              <a:chExt cx="622" cy="290"/>
            </a:xfrm>
          </p:grpSpPr>
          <p:sp>
            <p:nvSpPr>
              <p:cNvPr id="339027" name="Freeform 83">
                <a:extLst>
                  <a:ext uri="{FF2B5EF4-FFF2-40B4-BE49-F238E27FC236}">
                    <a16:creationId xmlns:a16="http://schemas.microsoft.com/office/drawing/2014/main" id="{30B33B7C-8F5B-BB08-EBED-37AD28629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3707"/>
                <a:ext cx="120" cy="92"/>
              </a:xfrm>
              <a:custGeom>
                <a:avLst/>
                <a:gdLst>
                  <a:gd name="T0" fmla="*/ 120 w 120"/>
                  <a:gd name="T1" fmla="*/ 92 h 92"/>
                  <a:gd name="T2" fmla="*/ 0 w 120"/>
                  <a:gd name="T3" fmla="*/ 92 h 92"/>
                  <a:gd name="T4" fmla="*/ 57 w 120"/>
                  <a:gd name="T5" fmla="*/ 64 h 92"/>
                  <a:gd name="T6" fmla="*/ 43 w 120"/>
                  <a:gd name="T7" fmla="*/ 0 h 92"/>
                  <a:gd name="T8" fmla="*/ 120 w 120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2">
                    <a:moveTo>
                      <a:pt x="120" y="92"/>
                    </a:moveTo>
                    <a:lnTo>
                      <a:pt x="0" y="92"/>
                    </a:lnTo>
                    <a:lnTo>
                      <a:pt x="57" y="64"/>
                    </a:lnTo>
                    <a:lnTo>
                      <a:pt x="43" y="0"/>
                    </a:lnTo>
                    <a:lnTo>
                      <a:pt x="120" y="9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28" name="Line 84">
                <a:extLst>
                  <a:ext uri="{FF2B5EF4-FFF2-40B4-BE49-F238E27FC236}">
                    <a16:creationId xmlns:a16="http://schemas.microsoft.com/office/drawing/2014/main" id="{10975D0B-B12B-2258-70B6-961511919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" y="3509"/>
                <a:ext cx="559" cy="262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39032" name="Group 88">
              <a:extLst>
                <a:ext uri="{FF2B5EF4-FFF2-40B4-BE49-F238E27FC236}">
                  <a16:creationId xmlns:a16="http://schemas.microsoft.com/office/drawing/2014/main" id="{C051D8CF-A9E8-F485-F43F-91823FBAB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6" y="3516"/>
              <a:ext cx="312" cy="163"/>
              <a:chOff x="3506" y="3516"/>
              <a:chExt cx="312" cy="163"/>
            </a:xfrm>
          </p:grpSpPr>
          <p:sp>
            <p:nvSpPr>
              <p:cNvPr id="339030" name="Freeform 86">
                <a:extLst>
                  <a:ext uri="{FF2B5EF4-FFF2-40B4-BE49-F238E27FC236}">
                    <a16:creationId xmlns:a16="http://schemas.microsoft.com/office/drawing/2014/main" id="{62AC3138-D93B-2468-DF20-1479FF544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3587"/>
                <a:ext cx="121" cy="92"/>
              </a:xfrm>
              <a:custGeom>
                <a:avLst/>
                <a:gdLst>
                  <a:gd name="T0" fmla="*/ 0 w 121"/>
                  <a:gd name="T1" fmla="*/ 92 h 92"/>
                  <a:gd name="T2" fmla="*/ 71 w 121"/>
                  <a:gd name="T3" fmla="*/ 0 h 92"/>
                  <a:gd name="T4" fmla="*/ 64 w 121"/>
                  <a:gd name="T5" fmla="*/ 56 h 92"/>
                  <a:gd name="T6" fmla="*/ 121 w 121"/>
                  <a:gd name="T7" fmla="*/ 85 h 92"/>
                  <a:gd name="T8" fmla="*/ 0 w 12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92">
                    <a:moveTo>
                      <a:pt x="0" y="92"/>
                    </a:moveTo>
                    <a:lnTo>
                      <a:pt x="71" y="0"/>
                    </a:lnTo>
                    <a:lnTo>
                      <a:pt x="64" y="56"/>
                    </a:lnTo>
                    <a:lnTo>
                      <a:pt x="121" y="85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31" name="Line 87">
                <a:extLst>
                  <a:ext uri="{FF2B5EF4-FFF2-40B4-BE49-F238E27FC236}">
                    <a16:creationId xmlns:a16="http://schemas.microsoft.com/office/drawing/2014/main" id="{E27EEDAE-BA71-CF39-A05C-F84C6A045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0" y="3516"/>
                <a:ext cx="248" cy="127"/>
              </a:xfrm>
              <a:prstGeom prst="line">
                <a:avLst/>
              </a:pr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39036" name="Group 92">
              <a:extLst>
                <a:ext uri="{FF2B5EF4-FFF2-40B4-BE49-F238E27FC236}">
                  <a16:creationId xmlns:a16="http://schemas.microsoft.com/office/drawing/2014/main" id="{37E24D46-FE98-4485-C893-02CCA4C15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6" y="4082"/>
              <a:ext cx="1231" cy="71"/>
              <a:chOff x="2346" y="4082"/>
              <a:chExt cx="1231" cy="71"/>
            </a:xfrm>
          </p:grpSpPr>
          <p:sp>
            <p:nvSpPr>
              <p:cNvPr id="339033" name="Freeform 89">
                <a:extLst>
                  <a:ext uri="{FF2B5EF4-FFF2-40B4-BE49-F238E27FC236}">
                    <a16:creationId xmlns:a16="http://schemas.microsoft.com/office/drawing/2014/main" id="{49137D36-0ED4-06E9-F792-5D2E5B099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4082"/>
                <a:ext cx="78" cy="71"/>
              </a:xfrm>
              <a:custGeom>
                <a:avLst/>
                <a:gdLst>
                  <a:gd name="T0" fmla="*/ 0 w 78"/>
                  <a:gd name="T1" fmla="*/ 36 h 71"/>
                  <a:gd name="T2" fmla="*/ 78 w 78"/>
                  <a:gd name="T3" fmla="*/ 0 h 71"/>
                  <a:gd name="T4" fmla="*/ 49 w 78"/>
                  <a:gd name="T5" fmla="*/ 36 h 71"/>
                  <a:gd name="T6" fmla="*/ 78 w 78"/>
                  <a:gd name="T7" fmla="*/ 71 h 71"/>
                  <a:gd name="T8" fmla="*/ 0 w 78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1">
                    <a:moveTo>
                      <a:pt x="0" y="36"/>
                    </a:moveTo>
                    <a:lnTo>
                      <a:pt x="78" y="0"/>
                    </a:lnTo>
                    <a:lnTo>
                      <a:pt x="49" y="36"/>
                    </a:lnTo>
                    <a:lnTo>
                      <a:pt x="78" y="71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34" name="Freeform 90">
                <a:extLst>
                  <a:ext uri="{FF2B5EF4-FFF2-40B4-BE49-F238E27FC236}">
                    <a16:creationId xmlns:a16="http://schemas.microsoft.com/office/drawing/2014/main" id="{009F3FB2-F55F-B460-3F59-673121EE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9" y="4082"/>
                <a:ext cx="78" cy="71"/>
              </a:xfrm>
              <a:custGeom>
                <a:avLst/>
                <a:gdLst>
                  <a:gd name="T0" fmla="*/ 78 w 78"/>
                  <a:gd name="T1" fmla="*/ 36 h 71"/>
                  <a:gd name="T2" fmla="*/ 0 w 78"/>
                  <a:gd name="T3" fmla="*/ 71 h 71"/>
                  <a:gd name="T4" fmla="*/ 29 w 78"/>
                  <a:gd name="T5" fmla="*/ 36 h 71"/>
                  <a:gd name="T6" fmla="*/ 0 w 78"/>
                  <a:gd name="T7" fmla="*/ 0 h 71"/>
                  <a:gd name="T8" fmla="*/ 78 w 78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1">
                    <a:moveTo>
                      <a:pt x="78" y="36"/>
                    </a:moveTo>
                    <a:lnTo>
                      <a:pt x="0" y="71"/>
                    </a:lnTo>
                    <a:lnTo>
                      <a:pt x="29" y="36"/>
                    </a:lnTo>
                    <a:lnTo>
                      <a:pt x="0" y="0"/>
                    </a:lnTo>
                    <a:lnTo>
                      <a:pt x="78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9035" name="Line 91">
                <a:extLst>
                  <a:ext uri="{FF2B5EF4-FFF2-40B4-BE49-F238E27FC236}">
                    <a16:creationId xmlns:a16="http://schemas.microsoft.com/office/drawing/2014/main" id="{091A4788-7E0C-5D98-FE65-3EC263AC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" y="4118"/>
                <a:ext cx="1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39037" name="Rectangle 93">
              <a:extLst>
                <a:ext uri="{FF2B5EF4-FFF2-40B4-BE49-F238E27FC236}">
                  <a16:creationId xmlns:a16="http://schemas.microsoft.com/office/drawing/2014/main" id="{E5A7A508-8A72-B81A-1893-63F629372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4004"/>
              <a:ext cx="509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38" name="Rectangle 94">
              <a:extLst>
                <a:ext uri="{FF2B5EF4-FFF2-40B4-BE49-F238E27FC236}">
                  <a16:creationId xmlns:a16="http://schemas.microsoft.com/office/drawing/2014/main" id="{60B3417F-EBBD-791A-6C22-B29F01617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4005"/>
              <a:ext cx="5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0.75</a:t>
              </a: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000000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39042" name="Group 98">
            <a:extLst>
              <a:ext uri="{FF2B5EF4-FFF2-40B4-BE49-F238E27FC236}">
                <a16:creationId xmlns:a16="http://schemas.microsoft.com/office/drawing/2014/main" id="{E30A33CF-FE00-3A12-AACE-822EBE6BB5E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39800"/>
            <a:ext cx="7310438" cy="703263"/>
            <a:chOff x="576" y="592"/>
            <a:chExt cx="4605" cy="443"/>
          </a:xfrm>
        </p:grpSpPr>
        <p:sp>
          <p:nvSpPr>
            <p:cNvPr id="339043" name="Rectangle 99">
              <a:extLst>
                <a:ext uri="{FF2B5EF4-FFF2-40B4-BE49-F238E27FC236}">
                  <a16:creationId xmlns:a16="http://schemas.microsoft.com/office/drawing/2014/main" id="{30E06187-3800-1760-CB77-66B798FD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16"/>
              <a:ext cx="1680" cy="21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en-US" sz="2200">
                  <a:latin typeface="Arial" panose="020B0604020202020204" pitchFamily="34" charset="0"/>
                </a:rPr>
                <a:t>Particle-reinforced</a:t>
              </a:r>
            </a:p>
          </p:txBody>
        </p:sp>
        <p:sp>
          <p:nvSpPr>
            <p:cNvPr id="339044" name="Line 100">
              <a:extLst>
                <a:ext uri="{FF2B5EF4-FFF2-40B4-BE49-F238E27FC236}">
                  <a16:creationId xmlns:a16="http://schemas.microsoft.com/office/drawing/2014/main" id="{70199FD9-D659-B268-C2B0-46B7B9E97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8" y="592"/>
              <a:ext cx="1" cy="2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45" name="Line 101">
              <a:extLst>
                <a:ext uri="{FF2B5EF4-FFF2-40B4-BE49-F238E27FC236}">
                  <a16:creationId xmlns:a16="http://schemas.microsoft.com/office/drawing/2014/main" id="{DAC1EDA3-616E-5142-B234-79DB12F8C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632"/>
              <a:ext cx="3480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46" name="Line 102">
              <a:extLst>
                <a:ext uri="{FF2B5EF4-FFF2-40B4-BE49-F238E27FC236}">
                  <a16:creationId xmlns:a16="http://schemas.microsoft.com/office/drawing/2014/main" id="{A5950F33-5B1E-A1CC-00D9-5A34A970D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632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47" name="Line 103">
              <a:extLst>
                <a:ext uri="{FF2B5EF4-FFF2-40B4-BE49-F238E27FC236}">
                  <a16:creationId xmlns:a16="http://schemas.microsoft.com/office/drawing/2014/main" id="{ECF1DB23-44DC-8EA6-91B1-43BABCC60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4" y="632"/>
              <a:ext cx="1" cy="17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9048" name="Rectangle 104">
              <a:extLst>
                <a:ext uri="{FF2B5EF4-FFF2-40B4-BE49-F238E27FC236}">
                  <a16:creationId xmlns:a16="http://schemas.microsoft.com/office/drawing/2014/main" id="{889A4CD7-B1FE-6705-4F09-4748CB85B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824"/>
              <a:ext cx="124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BBBBBB"/>
                  </a:solidFill>
                  <a:latin typeface="Arial" panose="020B0604020202020204" pitchFamily="34" charset="0"/>
                </a:rPr>
                <a:t>Fiber-reinforced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39049" name="Rectangle 105">
              <a:extLst>
                <a:ext uri="{FF2B5EF4-FFF2-40B4-BE49-F238E27FC236}">
                  <a16:creationId xmlns:a16="http://schemas.microsoft.com/office/drawing/2014/main" id="{869535E9-F2E6-3C03-AC50-321CD115E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824"/>
              <a:ext cx="75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>
                  <a:solidFill>
                    <a:srgbClr val="BBBBBB"/>
                  </a:solidFill>
                  <a:latin typeface="Arial" panose="020B0604020202020204" pitchFamily="34" charset="0"/>
                </a:rPr>
                <a:t>Structural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AF44EE3-3E97-ADAB-2002-3EB321D9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5EB0F906-BE6A-4FBB-9C43-28C330E898F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3CF14005-B319-EAA4-2B40-A96122869A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65975"/>
            <a:ext cx="6929436" cy="474662"/>
          </a:xfrm>
        </p:spPr>
        <p:txBody>
          <a:bodyPr/>
          <a:lstStyle/>
          <a:p>
            <a:r>
              <a:rPr lang="en-US" altLang="en-US" dirty="0"/>
              <a:t>Composite Survey: Fiber</a:t>
            </a: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5F43029C-8A7B-EF8F-5480-6EEF944F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666875"/>
            <a:ext cx="816451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solidFill>
                  <a:srgbClr val="FF3300"/>
                </a:solidFill>
                <a:sym typeface="MT Extra" panose="05050102010205020202" pitchFamily="18" charset="2"/>
              </a:rPr>
              <a:t>Fiber Materials</a:t>
            </a:r>
            <a:r>
              <a:rPr lang="en-US" altLang="en-US" sz="2400" b="0">
                <a:sym typeface="MT Extra" panose="05050102010205020202" pitchFamily="18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>
                <a:solidFill>
                  <a:schemeClr val="accent2"/>
                </a:solidFill>
                <a:sym typeface="MT Extra" panose="05050102010205020202" pitchFamily="18" charset="2"/>
              </a:rPr>
              <a:t>Whiskers</a:t>
            </a:r>
            <a:r>
              <a:rPr lang="en-US" altLang="en-US" sz="2000" b="0">
                <a:sym typeface="MT Extra" panose="05050102010205020202" pitchFamily="18" charset="2"/>
              </a:rPr>
              <a:t> - Thin single crystals - large length to diameter ratio</a:t>
            </a:r>
          </a:p>
          <a:p>
            <a:pPr lvl="2">
              <a:lnSpc>
                <a:spcPct val="90000"/>
              </a:lnSpc>
            </a:pPr>
            <a:r>
              <a:rPr lang="en-US" altLang="en-US" sz="2000" b="0">
                <a:sym typeface="MT Extra" panose="05050102010205020202" pitchFamily="18" charset="2"/>
              </a:rPr>
              <a:t>graphite, SiN, SiC</a:t>
            </a:r>
          </a:p>
          <a:p>
            <a:pPr lvl="2">
              <a:lnSpc>
                <a:spcPct val="90000"/>
              </a:lnSpc>
            </a:pPr>
            <a:r>
              <a:rPr lang="en-US" altLang="en-US" sz="2000" b="0">
                <a:sym typeface="MT Extra" panose="05050102010205020202" pitchFamily="18" charset="2"/>
              </a:rPr>
              <a:t>high crystal perfection – extremely strong, strongest known</a:t>
            </a:r>
          </a:p>
          <a:p>
            <a:pPr lvl="2">
              <a:lnSpc>
                <a:spcPct val="90000"/>
              </a:lnSpc>
            </a:pPr>
            <a:r>
              <a:rPr lang="en-US" altLang="en-US" sz="2000" b="0">
                <a:sym typeface="MT Extra" panose="05050102010205020202" pitchFamily="18" charset="2"/>
              </a:rPr>
              <a:t>very expensive</a:t>
            </a:r>
          </a:p>
        </p:txBody>
      </p:sp>
      <p:grpSp>
        <p:nvGrpSpPr>
          <p:cNvPr id="348176" name="Group 16">
            <a:extLst>
              <a:ext uri="{FF2B5EF4-FFF2-40B4-BE49-F238E27FC236}">
                <a16:creationId xmlns:a16="http://schemas.microsoft.com/office/drawing/2014/main" id="{9C994D17-18C3-D385-49EA-FBB8F53E184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939800"/>
            <a:ext cx="7310438" cy="741363"/>
            <a:chOff x="576" y="592"/>
            <a:chExt cx="4605" cy="467"/>
          </a:xfrm>
        </p:grpSpPr>
        <p:sp>
          <p:nvSpPr>
            <p:cNvPr id="348177" name="Rectangle 17">
              <a:extLst>
                <a:ext uri="{FF2B5EF4-FFF2-40B4-BE49-F238E27FC236}">
                  <a16:creationId xmlns:a16="http://schemas.microsoft.com/office/drawing/2014/main" id="{49BAEBC9-08AC-4CF6-16DC-35F1CFA2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9"/>
              <a:ext cx="1680" cy="24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48178" name="Group 18">
              <a:extLst>
                <a:ext uri="{FF2B5EF4-FFF2-40B4-BE49-F238E27FC236}">
                  <a16:creationId xmlns:a16="http://schemas.microsoft.com/office/drawing/2014/main" id="{FCBF0E3E-99B8-6023-F191-DF0F181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92"/>
              <a:ext cx="4605" cy="443"/>
              <a:chOff x="576" y="592"/>
              <a:chExt cx="4605" cy="443"/>
            </a:xfrm>
          </p:grpSpPr>
          <p:sp>
            <p:nvSpPr>
              <p:cNvPr id="348179" name="Rectangle 19">
                <a:extLst>
                  <a:ext uri="{FF2B5EF4-FFF2-40B4-BE49-F238E27FC236}">
                    <a16:creationId xmlns:a16="http://schemas.microsoft.com/office/drawing/2014/main" id="{CE395EC4-AC26-EA09-38C3-61BA62F97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816"/>
                <a:ext cx="168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en-US" sz="2200">
                    <a:solidFill>
                      <a:srgbClr val="BBBBBB"/>
                    </a:solidFill>
                    <a:latin typeface="Arial" panose="020B0604020202020204" pitchFamily="34" charset="0"/>
                  </a:rPr>
                  <a:t>Particle-reinforced</a:t>
                </a:r>
              </a:p>
            </p:txBody>
          </p:sp>
          <p:sp>
            <p:nvSpPr>
              <p:cNvPr id="348180" name="Line 20">
                <a:extLst>
                  <a:ext uri="{FF2B5EF4-FFF2-40B4-BE49-F238E27FC236}">
                    <a16:creationId xmlns:a16="http://schemas.microsoft.com/office/drawing/2014/main" id="{7FD5EB9B-1EDA-AF9F-703C-925D97890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592"/>
                <a:ext cx="1" cy="20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181" name="Line 21">
                <a:extLst>
                  <a:ext uri="{FF2B5EF4-FFF2-40B4-BE49-F238E27FC236}">
                    <a16:creationId xmlns:a16="http://schemas.microsoft.com/office/drawing/2014/main" id="{22DF8537-C055-F44C-8272-505AC17FB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" y="632"/>
                <a:ext cx="3480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182" name="Line 22">
                <a:extLst>
                  <a:ext uri="{FF2B5EF4-FFF2-40B4-BE49-F238E27FC236}">
                    <a16:creationId xmlns:a16="http://schemas.microsoft.com/office/drawing/2014/main" id="{9F61BE26-8727-2BF7-5DFC-46E21D29E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8" y="632"/>
                <a:ext cx="1" cy="16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183" name="Line 23">
                <a:extLst>
                  <a:ext uri="{FF2B5EF4-FFF2-40B4-BE49-F238E27FC236}">
                    <a16:creationId xmlns:a16="http://schemas.microsoft.com/office/drawing/2014/main" id="{C5827D29-C1A9-1E94-35CC-BCC3A03D1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4" y="632"/>
                <a:ext cx="1" cy="17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184" name="Rectangle 24">
                <a:extLst>
                  <a:ext uri="{FF2B5EF4-FFF2-40B4-BE49-F238E27FC236}">
                    <a16:creationId xmlns:a16="http://schemas.microsoft.com/office/drawing/2014/main" id="{BF037E21-44D8-6A6E-BF8C-14AE1EDED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824"/>
                <a:ext cx="124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>
                    <a:latin typeface="Arial" panose="020B0604020202020204" pitchFamily="34" charset="0"/>
                  </a:rPr>
                  <a:t>Fiber-reinforced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48185" name="Rectangle 25">
                <a:extLst>
                  <a:ext uri="{FF2B5EF4-FFF2-40B4-BE49-F238E27FC236}">
                    <a16:creationId xmlns:a16="http://schemas.microsoft.com/office/drawing/2014/main" id="{468204C6-5220-AD0B-5505-C471E50D0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824"/>
                <a:ext cx="75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>
                    <a:solidFill>
                      <a:srgbClr val="BBBBBB"/>
                    </a:solidFill>
                    <a:latin typeface="Arial" panose="020B0604020202020204" pitchFamily="34" charset="0"/>
                  </a:rPr>
                  <a:t>Structural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8186" name="Rectangle 26">
            <a:extLst>
              <a:ext uri="{FF2B5EF4-FFF2-40B4-BE49-F238E27FC236}">
                <a16:creationId xmlns:a16="http://schemas.microsoft.com/office/drawing/2014/main" id="{2437CC16-681F-422C-4A8C-00028268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397250"/>
            <a:ext cx="6489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sym typeface="MT Extra" panose="05050102010205020202" pitchFamily="18" charset="2"/>
              </a:rPr>
              <a:t>  Fibers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MT Extra" panose="05050102010205020202" pitchFamily="18" charset="2"/>
              </a:rPr>
              <a:t>  polycrystalline or amorphous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MT Extra" panose="05050102010205020202" pitchFamily="18" charset="2"/>
              </a:rPr>
              <a:t>  generally polymers or ceramics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MT Extra" panose="05050102010205020202" pitchFamily="18" charset="2"/>
              </a:rPr>
              <a:t>  Ex: Al</a:t>
            </a:r>
            <a:r>
              <a:rPr lang="en-US" altLang="en-US" sz="2000" baseline="-25000">
                <a:latin typeface="Arial" panose="020B0604020202020204" pitchFamily="34" charset="0"/>
                <a:sym typeface="MT Extra" panose="05050102010205020202" pitchFamily="18" charset="2"/>
              </a:rPr>
              <a:t>2</a:t>
            </a:r>
            <a:r>
              <a:rPr lang="en-US" altLang="en-US" sz="2000">
                <a:latin typeface="Arial" panose="020B0604020202020204" pitchFamily="34" charset="0"/>
                <a:sym typeface="MT Extra" panose="05050102010205020202" pitchFamily="18" charset="2"/>
              </a:rPr>
              <a:t>O</a:t>
            </a:r>
            <a:r>
              <a:rPr lang="en-US" altLang="en-US" sz="2000" baseline="-25000">
                <a:latin typeface="Arial" panose="020B0604020202020204" pitchFamily="34" charset="0"/>
                <a:sym typeface="MT Extra" panose="05050102010205020202" pitchFamily="18" charset="2"/>
              </a:rPr>
              <a:t>3</a:t>
            </a:r>
            <a:r>
              <a:rPr lang="en-US" altLang="en-US" sz="2000">
                <a:latin typeface="Arial" panose="020B0604020202020204" pitchFamily="34" charset="0"/>
                <a:sym typeface="MT Extra" panose="05050102010205020202" pitchFamily="18" charset="2"/>
              </a:rPr>
              <a:t> , Aramid, E-glass, Boron, UHMWPE</a:t>
            </a:r>
          </a:p>
        </p:txBody>
      </p:sp>
      <p:sp>
        <p:nvSpPr>
          <p:cNvPr id="348187" name="Rectangle 27">
            <a:extLst>
              <a:ext uri="{FF2B5EF4-FFF2-40B4-BE49-F238E27FC236}">
                <a16:creationId xmlns:a16="http://schemas.microsoft.com/office/drawing/2014/main" id="{82B8ACA9-B6AF-25C2-D793-FCB1F48F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4740275"/>
            <a:ext cx="3643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sym typeface="MT Extra" panose="05050102010205020202" pitchFamily="18" charset="2"/>
              </a:rPr>
              <a:t>  Wires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MT Extra" panose="05050102010205020202" pitchFamily="18" charset="2"/>
              </a:rPr>
              <a:t>  Metal – steel, Mo,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/>
      <p:bldP spid="348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2D86C1F-B095-A5B8-C330-0CAF4CA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5EB0F906-BE6A-4FBB-9C43-28C330E898F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CDB13A00-3BC3-3247-98E1-49BF95E1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92275"/>
            <a:ext cx="6192838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•  Stacked and bonded fiber-reinforced sheets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-- stacking sequence:  e.g., 0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º</a:t>
            </a:r>
            <a:r>
              <a:rPr lang="en-US" altLang="en-US" sz="2200">
                <a:latin typeface="Arial" panose="020B0604020202020204" pitchFamily="34" charset="0"/>
              </a:rPr>
              <a:t>/90</a:t>
            </a:r>
            <a:r>
              <a:rPr lang="en-US" altLang="en-US"/>
              <a:t>º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-- benefit:  balanced, in-plane stiffness</a:t>
            </a:r>
          </a:p>
        </p:txBody>
      </p:sp>
      <p:sp>
        <p:nvSpPr>
          <p:cNvPr id="349195" name="Rectangle 11">
            <a:extLst>
              <a:ext uri="{FF2B5EF4-FFF2-40B4-BE49-F238E27FC236}">
                <a16:creationId xmlns:a16="http://schemas.microsoft.com/office/drawing/2014/main" id="{4E0B615B-5CB4-A302-8840-52473A0B5B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52574" y="274638"/>
            <a:ext cx="7134225" cy="436562"/>
          </a:xfrm>
        </p:spPr>
        <p:txBody>
          <a:bodyPr/>
          <a:lstStyle/>
          <a:p>
            <a:r>
              <a:rPr lang="en-US" altLang="en-US" sz="4000" dirty="0"/>
              <a:t>Composite Survey: Structural</a:t>
            </a:r>
          </a:p>
        </p:txBody>
      </p:sp>
      <p:grpSp>
        <p:nvGrpSpPr>
          <p:cNvPr id="349219" name="Group 35">
            <a:extLst>
              <a:ext uri="{FF2B5EF4-FFF2-40B4-BE49-F238E27FC236}">
                <a16:creationId xmlns:a16="http://schemas.microsoft.com/office/drawing/2014/main" id="{BD09F316-3EC8-2EC9-CDB5-00D3EF078BE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882650"/>
            <a:ext cx="7624763" cy="755650"/>
            <a:chOff x="576" y="556"/>
            <a:chExt cx="4803" cy="476"/>
          </a:xfrm>
        </p:grpSpPr>
        <p:sp>
          <p:nvSpPr>
            <p:cNvPr id="349188" name="Rectangle 4">
              <a:extLst>
                <a:ext uri="{FF2B5EF4-FFF2-40B4-BE49-F238E27FC236}">
                  <a16:creationId xmlns:a16="http://schemas.microsoft.com/office/drawing/2014/main" id="{183BEC63-D1D5-FBD0-1167-6CCC5B7C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792"/>
              <a:ext cx="1200" cy="24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49211" name="Group 27">
              <a:extLst>
                <a:ext uri="{FF2B5EF4-FFF2-40B4-BE49-F238E27FC236}">
                  <a16:creationId xmlns:a16="http://schemas.microsoft.com/office/drawing/2014/main" id="{1ED700F7-51EF-1084-D4C9-1868FC212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56"/>
              <a:ext cx="4605" cy="443"/>
              <a:chOff x="576" y="592"/>
              <a:chExt cx="4605" cy="443"/>
            </a:xfrm>
          </p:grpSpPr>
          <p:sp>
            <p:nvSpPr>
              <p:cNvPr id="349212" name="Rectangle 28">
                <a:extLst>
                  <a:ext uri="{FF2B5EF4-FFF2-40B4-BE49-F238E27FC236}">
                    <a16:creationId xmlns:a16="http://schemas.microsoft.com/office/drawing/2014/main" id="{C303B9CF-B8A5-2AE2-88BA-E2F35D90B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816"/>
                <a:ext cx="168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altLang="en-US" sz="2200">
                    <a:solidFill>
                      <a:srgbClr val="BBBBBB"/>
                    </a:solidFill>
                    <a:latin typeface="Arial" panose="020B0604020202020204" pitchFamily="34" charset="0"/>
                  </a:rPr>
                  <a:t>Particle-reinforced</a:t>
                </a:r>
              </a:p>
            </p:txBody>
          </p:sp>
          <p:sp>
            <p:nvSpPr>
              <p:cNvPr id="349213" name="Line 29">
                <a:extLst>
                  <a:ext uri="{FF2B5EF4-FFF2-40B4-BE49-F238E27FC236}">
                    <a16:creationId xmlns:a16="http://schemas.microsoft.com/office/drawing/2014/main" id="{A4BFB399-961C-7FC3-66A4-3A51317AF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8" y="592"/>
                <a:ext cx="1" cy="20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9214" name="Line 30">
                <a:extLst>
                  <a:ext uri="{FF2B5EF4-FFF2-40B4-BE49-F238E27FC236}">
                    <a16:creationId xmlns:a16="http://schemas.microsoft.com/office/drawing/2014/main" id="{04818881-282D-9B4B-7273-60FDAD2D9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" y="632"/>
                <a:ext cx="3480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9215" name="Line 31">
                <a:extLst>
                  <a:ext uri="{FF2B5EF4-FFF2-40B4-BE49-F238E27FC236}">
                    <a16:creationId xmlns:a16="http://schemas.microsoft.com/office/drawing/2014/main" id="{EC088A81-3F2B-4C18-2CF8-25FA714F3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8" y="632"/>
                <a:ext cx="1" cy="16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9216" name="Line 32">
                <a:extLst>
                  <a:ext uri="{FF2B5EF4-FFF2-40B4-BE49-F238E27FC236}">
                    <a16:creationId xmlns:a16="http://schemas.microsoft.com/office/drawing/2014/main" id="{BBC6D39A-3C09-C6A2-6490-A69BDE0DD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4" y="632"/>
                <a:ext cx="1" cy="17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9217" name="Rectangle 33">
                <a:extLst>
                  <a:ext uri="{FF2B5EF4-FFF2-40B4-BE49-F238E27FC236}">
                    <a16:creationId xmlns:a16="http://schemas.microsoft.com/office/drawing/2014/main" id="{588E3F0A-4B9B-4361-C86A-F494AF0A0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824"/>
                <a:ext cx="124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>
                    <a:solidFill>
                      <a:srgbClr val="BBBBBB"/>
                    </a:solidFill>
                    <a:latin typeface="Arial" panose="020B0604020202020204" pitchFamily="34" charset="0"/>
                  </a:rPr>
                  <a:t>Fiber-reinforced</a:t>
                </a:r>
                <a:endParaRPr lang="en-US" altLang="en-US">
                  <a:solidFill>
                    <a:srgbClr val="BBBBB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9218" name="Rectangle 34">
                <a:extLst>
                  <a:ext uri="{FF2B5EF4-FFF2-40B4-BE49-F238E27FC236}">
                    <a16:creationId xmlns:a16="http://schemas.microsoft.com/office/drawing/2014/main" id="{94D779B1-840B-5403-BF04-298228926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824"/>
                <a:ext cx="75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>
                    <a:latin typeface="Arial" panose="020B0604020202020204" pitchFamily="34" charset="0"/>
                  </a:rPr>
                  <a:t>Structural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49293" name="Group 109">
            <a:extLst>
              <a:ext uri="{FF2B5EF4-FFF2-40B4-BE49-F238E27FC236}">
                <a16:creationId xmlns:a16="http://schemas.microsoft.com/office/drawing/2014/main" id="{19AB1EDE-367B-994A-501F-79EECAFEDA05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2057400"/>
            <a:ext cx="1681162" cy="1771650"/>
            <a:chOff x="3933" y="1296"/>
            <a:chExt cx="1059" cy="1116"/>
          </a:xfrm>
        </p:grpSpPr>
        <p:sp>
          <p:nvSpPr>
            <p:cNvPr id="349220" name="AutoShape 36">
              <a:extLst>
                <a:ext uri="{FF2B5EF4-FFF2-40B4-BE49-F238E27FC236}">
                  <a16:creationId xmlns:a16="http://schemas.microsoft.com/office/drawing/2014/main" id="{666F5CF3-65FA-710A-3B96-F040C17516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33" y="1296"/>
              <a:ext cx="1059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49292" name="Group 108">
              <a:extLst>
                <a:ext uri="{FF2B5EF4-FFF2-40B4-BE49-F238E27FC236}">
                  <a16:creationId xmlns:a16="http://schemas.microsoft.com/office/drawing/2014/main" id="{BAC9D93F-27E9-108B-2977-274E358B9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4" y="1559"/>
              <a:ext cx="1014" cy="344"/>
              <a:chOff x="3944" y="1559"/>
              <a:chExt cx="1014" cy="344"/>
            </a:xfrm>
          </p:grpSpPr>
          <p:sp>
            <p:nvSpPr>
              <p:cNvPr id="349222" name="Freeform 38">
                <a:extLst>
                  <a:ext uri="{FF2B5EF4-FFF2-40B4-BE49-F238E27FC236}">
                    <a16:creationId xmlns:a16="http://schemas.microsoft.com/office/drawing/2014/main" id="{41B4BB00-030B-1728-7613-DB1092244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1559"/>
                <a:ext cx="1014" cy="344"/>
              </a:xfrm>
              <a:custGeom>
                <a:avLst/>
                <a:gdLst>
                  <a:gd name="T0" fmla="*/ 0 w 1014"/>
                  <a:gd name="T1" fmla="*/ 201 h 344"/>
                  <a:gd name="T2" fmla="*/ 596 w 1014"/>
                  <a:gd name="T3" fmla="*/ 344 h 344"/>
                  <a:gd name="T4" fmla="*/ 1014 w 1014"/>
                  <a:gd name="T5" fmla="*/ 143 h 344"/>
                  <a:gd name="T6" fmla="*/ 424 w 1014"/>
                  <a:gd name="T7" fmla="*/ 0 h 344"/>
                  <a:gd name="T8" fmla="*/ 0 w 1014"/>
                  <a:gd name="T9" fmla="*/ 20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4" h="344">
                    <a:moveTo>
                      <a:pt x="0" y="201"/>
                    </a:moveTo>
                    <a:lnTo>
                      <a:pt x="596" y="344"/>
                    </a:lnTo>
                    <a:lnTo>
                      <a:pt x="1014" y="143"/>
                    </a:lnTo>
                    <a:lnTo>
                      <a:pt x="424" y="0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49232" name="Group 48">
                <a:extLst>
                  <a:ext uri="{FF2B5EF4-FFF2-40B4-BE49-F238E27FC236}">
                    <a16:creationId xmlns:a16="http://schemas.microsoft.com/office/drawing/2014/main" id="{7376195D-C707-AEBE-BB86-9F74A09B3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5" y="1571"/>
                <a:ext cx="938" cy="303"/>
                <a:chOff x="3985" y="1571"/>
                <a:chExt cx="938" cy="303"/>
              </a:xfrm>
            </p:grpSpPr>
            <p:sp>
              <p:nvSpPr>
                <p:cNvPr id="349224" name="Line 40">
                  <a:extLst>
                    <a:ext uri="{FF2B5EF4-FFF2-40B4-BE49-F238E27FC236}">
                      <a16:creationId xmlns:a16="http://schemas.microsoft.com/office/drawing/2014/main" id="{47A3FC21-16ED-59D2-7CB5-33F307F1D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5" y="1731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25" name="Line 41">
                  <a:extLst>
                    <a:ext uri="{FF2B5EF4-FFF2-40B4-BE49-F238E27FC236}">
                      <a16:creationId xmlns:a16="http://schemas.microsoft.com/office/drawing/2014/main" id="{20E7A9AD-7B57-1285-2D75-38509C479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6" y="1708"/>
                  <a:ext cx="595" cy="149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26" name="Line 42">
                  <a:extLst>
                    <a:ext uri="{FF2B5EF4-FFF2-40B4-BE49-F238E27FC236}">
                      <a16:creationId xmlns:a16="http://schemas.microsoft.com/office/drawing/2014/main" id="{1E270A38-8382-6D20-F1D5-919D4A7FE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8" y="1685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27" name="Line 43">
                  <a:extLst>
                    <a:ext uri="{FF2B5EF4-FFF2-40B4-BE49-F238E27FC236}">
                      <a16:creationId xmlns:a16="http://schemas.microsoft.com/office/drawing/2014/main" id="{497F146C-8020-E470-AE72-827605175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3" y="1662"/>
                  <a:ext cx="596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28" name="Line 44">
                  <a:extLst>
                    <a:ext uri="{FF2B5EF4-FFF2-40B4-BE49-F238E27FC236}">
                      <a16:creationId xmlns:a16="http://schemas.microsoft.com/office/drawing/2014/main" id="{EBE2D1EA-D99C-4884-1710-9B9D3D4F7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85" y="1639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29" name="Line 45">
                  <a:extLst>
                    <a:ext uri="{FF2B5EF4-FFF2-40B4-BE49-F238E27FC236}">
                      <a16:creationId xmlns:a16="http://schemas.microsoft.com/office/drawing/2014/main" id="{8C17DA06-E373-C372-672D-7BA93DA9F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1616"/>
                  <a:ext cx="596" cy="149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30" name="Line 46">
                  <a:extLst>
                    <a:ext uri="{FF2B5EF4-FFF2-40B4-BE49-F238E27FC236}">
                      <a16:creationId xmlns:a16="http://schemas.microsoft.com/office/drawing/2014/main" id="{F67961A0-BAC3-5C70-557F-42CB2F149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2" y="1599"/>
                  <a:ext cx="596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31" name="Line 47">
                  <a:extLst>
                    <a:ext uri="{FF2B5EF4-FFF2-40B4-BE49-F238E27FC236}">
                      <a16:creationId xmlns:a16="http://schemas.microsoft.com/office/drawing/2014/main" id="{4F09F99B-F1E2-0255-BB9C-FF6C01D88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8" y="1571"/>
                  <a:ext cx="595" cy="149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349291" name="Group 107">
              <a:extLst>
                <a:ext uri="{FF2B5EF4-FFF2-40B4-BE49-F238E27FC236}">
                  <a16:creationId xmlns:a16="http://schemas.microsoft.com/office/drawing/2014/main" id="{54F9C091-C929-5FBF-3E84-D85E46F22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1473"/>
              <a:ext cx="1013" cy="344"/>
              <a:chOff x="3950" y="1473"/>
              <a:chExt cx="1013" cy="344"/>
            </a:xfrm>
          </p:grpSpPr>
          <p:sp>
            <p:nvSpPr>
              <p:cNvPr id="349234" name="Freeform 50">
                <a:extLst>
                  <a:ext uri="{FF2B5EF4-FFF2-40B4-BE49-F238E27FC236}">
                    <a16:creationId xmlns:a16="http://schemas.microsoft.com/office/drawing/2014/main" id="{C2E3D433-3173-FFB1-BE3C-F12A35E0E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473"/>
                <a:ext cx="1013" cy="344"/>
              </a:xfrm>
              <a:custGeom>
                <a:avLst/>
                <a:gdLst>
                  <a:gd name="T0" fmla="*/ 0 w 1013"/>
                  <a:gd name="T1" fmla="*/ 201 h 344"/>
                  <a:gd name="T2" fmla="*/ 590 w 1013"/>
                  <a:gd name="T3" fmla="*/ 344 h 344"/>
                  <a:gd name="T4" fmla="*/ 1013 w 1013"/>
                  <a:gd name="T5" fmla="*/ 143 h 344"/>
                  <a:gd name="T6" fmla="*/ 424 w 1013"/>
                  <a:gd name="T7" fmla="*/ 0 h 344"/>
                  <a:gd name="T8" fmla="*/ 0 w 1013"/>
                  <a:gd name="T9" fmla="*/ 201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3" h="344">
                    <a:moveTo>
                      <a:pt x="0" y="201"/>
                    </a:moveTo>
                    <a:lnTo>
                      <a:pt x="590" y="344"/>
                    </a:lnTo>
                    <a:lnTo>
                      <a:pt x="1013" y="143"/>
                    </a:lnTo>
                    <a:lnTo>
                      <a:pt x="424" y="0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49247" name="Group 63">
                <a:extLst>
                  <a:ext uri="{FF2B5EF4-FFF2-40B4-BE49-F238E27FC236}">
                    <a16:creationId xmlns:a16="http://schemas.microsoft.com/office/drawing/2014/main" id="{F4630527-0D20-1096-001A-1309505580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0" y="1485"/>
                <a:ext cx="916" cy="315"/>
                <a:chOff x="3990" y="1485"/>
                <a:chExt cx="916" cy="315"/>
              </a:xfrm>
            </p:grpSpPr>
            <p:sp>
              <p:nvSpPr>
                <p:cNvPr id="349236" name="Line 52">
                  <a:extLst>
                    <a:ext uri="{FF2B5EF4-FFF2-40B4-BE49-F238E27FC236}">
                      <a16:creationId xmlns:a16="http://schemas.microsoft.com/office/drawing/2014/main" id="{2B82CAFA-D05E-9C64-B4AA-166AB639CD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42" y="1496"/>
                  <a:ext cx="423" cy="20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37" name="Line 53">
                  <a:extLst>
                    <a:ext uri="{FF2B5EF4-FFF2-40B4-BE49-F238E27FC236}">
                      <a16:creationId xmlns:a16="http://schemas.microsoft.com/office/drawing/2014/main" id="{4C61A235-A7B5-B921-A44E-2F96D3CB3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8" y="1508"/>
                  <a:ext cx="429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38" name="Line 54">
                  <a:extLst>
                    <a:ext uri="{FF2B5EF4-FFF2-40B4-BE49-F238E27FC236}">
                      <a16:creationId xmlns:a16="http://schemas.microsoft.com/office/drawing/2014/main" id="{BD267ABA-C747-39D5-EEEA-FA8250086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39" y="1519"/>
                  <a:ext cx="424" cy="20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39" name="Line 55">
                  <a:extLst>
                    <a:ext uri="{FF2B5EF4-FFF2-40B4-BE49-F238E27FC236}">
                      <a16:creationId xmlns:a16="http://schemas.microsoft.com/office/drawing/2014/main" id="{BCE29A9F-08E0-85A2-6292-0562FC19A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85" y="1531"/>
                  <a:ext cx="429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0" name="Line 56">
                  <a:extLst>
                    <a:ext uri="{FF2B5EF4-FFF2-40B4-BE49-F238E27FC236}">
                      <a16:creationId xmlns:a16="http://schemas.microsoft.com/office/drawing/2014/main" id="{25DDA4F3-6BFE-0BDB-28A8-F2F3008CB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6" y="1542"/>
                  <a:ext cx="424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1" name="Line 57">
                  <a:extLst>
                    <a:ext uri="{FF2B5EF4-FFF2-40B4-BE49-F238E27FC236}">
                      <a16:creationId xmlns:a16="http://schemas.microsoft.com/office/drawing/2014/main" id="{BC3C3DE0-0962-EDD1-9E47-167BA8342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88" y="1554"/>
                  <a:ext cx="424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2" name="Line 58">
                  <a:extLst>
                    <a:ext uri="{FF2B5EF4-FFF2-40B4-BE49-F238E27FC236}">
                      <a16:creationId xmlns:a16="http://schemas.microsoft.com/office/drawing/2014/main" id="{B1776ACE-030F-6CC0-49DF-B985CA956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34" y="1565"/>
                  <a:ext cx="429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3" name="Line 59">
                  <a:extLst>
                    <a:ext uri="{FF2B5EF4-FFF2-40B4-BE49-F238E27FC236}">
                      <a16:creationId xmlns:a16="http://schemas.microsoft.com/office/drawing/2014/main" id="{D405ECDA-318B-14F6-8768-6427726D4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85" y="1576"/>
                  <a:ext cx="424" cy="20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4" name="Line 60">
                  <a:extLst>
                    <a:ext uri="{FF2B5EF4-FFF2-40B4-BE49-F238E27FC236}">
                      <a16:creationId xmlns:a16="http://schemas.microsoft.com/office/drawing/2014/main" id="{662981F9-868A-DC1B-E4C4-F2C66B05F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31" y="1594"/>
                  <a:ext cx="429" cy="194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5" name="Line 61">
                  <a:extLst>
                    <a:ext uri="{FF2B5EF4-FFF2-40B4-BE49-F238E27FC236}">
                      <a16:creationId xmlns:a16="http://schemas.microsoft.com/office/drawing/2014/main" id="{5A8800EE-E0BB-5C6D-FA6F-F95112DA2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3" y="1605"/>
                  <a:ext cx="423" cy="195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46" name="Line 62">
                  <a:extLst>
                    <a:ext uri="{FF2B5EF4-FFF2-40B4-BE49-F238E27FC236}">
                      <a16:creationId xmlns:a16="http://schemas.microsoft.com/office/drawing/2014/main" id="{B2601829-36E5-2561-D7DD-3939571FC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0" y="1485"/>
                  <a:ext cx="424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349290" name="Group 106">
              <a:extLst>
                <a:ext uri="{FF2B5EF4-FFF2-40B4-BE49-F238E27FC236}">
                  <a16:creationId xmlns:a16="http://schemas.microsoft.com/office/drawing/2014/main" id="{2114E343-EC30-2877-9D98-96CB68F54C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1388"/>
              <a:ext cx="1013" cy="343"/>
              <a:chOff x="3956" y="1388"/>
              <a:chExt cx="1013" cy="343"/>
            </a:xfrm>
          </p:grpSpPr>
          <p:sp>
            <p:nvSpPr>
              <p:cNvPr id="349249" name="Freeform 65">
                <a:extLst>
                  <a:ext uri="{FF2B5EF4-FFF2-40B4-BE49-F238E27FC236}">
                    <a16:creationId xmlns:a16="http://schemas.microsoft.com/office/drawing/2014/main" id="{AAD56DF6-8DE5-A0A5-C25C-FEC548587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" y="1388"/>
                <a:ext cx="1013" cy="343"/>
              </a:xfrm>
              <a:custGeom>
                <a:avLst/>
                <a:gdLst>
                  <a:gd name="T0" fmla="*/ 0 w 1013"/>
                  <a:gd name="T1" fmla="*/ 194 h 343"/>
                  <a:gd name="T2" fmla="*/ 595 w 1013"/>
                  <a:gd name="T3" fmla="*/ 343 h 343"/>
                  <a:gd name="T4" fmla="*/ 1013 w 1013"/>
                  <a:gd name="T5" fmla="*/ 143 h 343"/>
                  <a:gd name="T6" fmla="*/ 423 w 1013"/>
                  <a:gd name="T7" fmla="*/ 0 h 343"/>
                  <a:gd name="T8" fmla="*/ 0 w 1013"/>
                  <a:gd name="T9" fmla="*/ 19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3" h="343">
                    <a:moveTo>
                      <a:pt x="0" y="194"/>
                    </a:moveTo>
                    <a:lnTo>
                      <a:pt x="595" y="343"/>
                    </a:lnTo>
                    <a:lnTo>
                      <a:pt x="1013" y="143"/>
                    </a:lnTo>
                    <a:lnTo>
                      <a:pt x="423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49259" name="Group 75">
                <a:extLst>
                  <a:ext uri="{FF2B5EF4-FFF2-40B4-BE49-F238E27FC236}">
                    <a16:creationId xmlns:a16="http://schemas.microsoft.com/office/drawing/2014/main" id="{65A0418C-F382-AA8E-4A17-EAA616DAD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1399"/>
                <a:ext cx="939" cy="303"/>
                <a:chOff x="3996" y="1399"/>
                <a:chExt cx="939" cy="303"/>
              </a:xfrm>
            </p:grpSpPr>
            <p:sp>
              <p:nvSpPr>
                <p:cNvPr id="349251" name="Line 67">
                  <a:extLst>
                    <a:ext uri="{FF2B5EF4-FFF2-40B4-BE49-F238E27FC236}">
                      <a16:creationId xmlns:a16="http://schemas.microsoft.com/office/drawing/2014/main" id="{13106445-9CF3-FA0F-D52C-5F56EB535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6" y="1559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2" name="Line 68">
                  <a:extLst>
                    <a:ext uri="{FF2B5EF4-FFF2-40B4-BE49-F238E27FC236}">
                      <a16:creationId xmlns:a16="http://schemas.microsoft.com/office/drawing/2014/main" id="{EA58851A-EB05-E515-E56A-74C69A1E0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7" y="1536"/>
                  <a:ext cx="596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3" name="Line 69">
                  <a:extLst>
                    <a:ext uri="{FF2B5EF4-FFF2-40B4-BE49-F238E27FC236}">
                      <a16:creationId xmlns:a16="http://schemas.microsoft.com/office/drawing/2014/main" id="{CCD69B3B-1216-B408-429C-657DCD961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3" y="1513"/>
                  <a:ext cx="596" cy="144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4" name="Line 70">
                  <a:extLst>
                    <a:ext uri="{FF2B5EF4-FFF2-40B4-BE49-F238E27FC236}">
                      <a16:creationId xmlns:a16="http://schemas.microsoft.com/office/drawing/2014/main" id="{9BEC1B84-D167-377A-DFB2-85698C7F8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5" y="1491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5" name="Line 71">
                  <a:extLst>
                    <a:ext uri="{FF2B5EF4-FFF2-40B4-BE49-F238E27FC236}">
                      <a16:creationId xmlns:a16="http://schemas.microsoft.com/office/drawing/2014/main" id="{6CE21CAC-7CE1-3816-9FFF-8704FEB5D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6" y="1468"/>
                  <a:ext cx="596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6" name="Line 72">
                  <a:extLst>
                    <a:ext uri="{FF2B5EF4-FFF2-40B4-BE49-F238E27FC236}">
                      <a16:creationId xmlns:a16="http://schemas.microsoft.com/office/drawing/2014/main" id="{3FBC3925-25BD-5349-057E-5076AF511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8" y="1445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7" name="Line 73">
                  <a:extLst>
                    <a:ext uri="{FF2B5EF4-FFF2-40B4-BE49-F238E27FC236}">
                      <a16:creationId xmlns:a16="http://schemas.microsoft.com/office/drawing/2014/main" id="{4DBD6B7C-7BE5-6CF9-EB4E-D4CFF07E0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94" y="1422"/>
                  <a:ext cx="595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58" name="Line 74">
                  <a:extLst>
                    <a:ext uri="{FF2B5EF4-FFF2-40B4-BE49-F238E27FC236}">
                      <a16:creationId xmlns:a16="http://schemas.microsoft.com/office/drawing/2014/main" id="{4547A76A-4EF6-552A-B39D-54B7D1F0B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9" y="1399"/>
                  <a:ext cx="596" cy="143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349289" name="Group 105">
              <a:extLst>
                <a:ext uri="{FF2B5EF4-FFF2-40B4-BE49-F238E27FC236}">
                  <a16:creationId xmlns:a16="http://schemas.microsoft.com/office/drawing/2014/main" id="{8D6D10F9-7585-49AC-2DE1-C4E98AEBF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1302"/>
              <a:ext cx="1013" cy="343"/>
              <a:chOff x="3950" y="1302"/>
              <a:chExt cx="1013" cy="343"/>
            </a:xfrm>
          </p:grpSpPr>
          <p:sp>
            <p:nvSpPr>
              <p:cNvPr id="349261" name="Freeform 77">
                <a:extLst>
                  <a:ext uri="{FF2B5EF4-FFF2-40B4-BE49-F238E27FC236}">
                    <a16:creationId xmlns:a16="http://schemas.microsoft.com/office/drawing/2014/main" id="{C3697CE6-0C9A-EEAC-8B2A-CC2E540CA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302"/>
                <a:ext cx="1013" cy="343"/>
              </a:xfrm>
              <a:custGeom>
                <a:avLst/>
                <a:gdLst>
                  <a:gd name="T0" fmla="*/ 0 w 1013"/>
                  <a:gd name="T1" fmla="*/ 194 h 343"/>
                  <a:gd name="T2" fmla="*/ 596 w 1013"/>
                  <a:gd name="T3" fmla="*/ 343 h 343"/>
                  <a:gd name="T4" fmla="*/ 1013 w 1013"/>
                  <a:gd name="T5" fmla="*/ 143 h 343"/>
                  <a:gd name="T6" fmla="*/ 424 w 1013"/>
                  <a:gd name="T7" fmla="*/ 0 h 343"/>
                  <a:gd name="T8" fmla="*/ 0 w 1013"/>
                  <a:gd name="T9" fmla="*/ 19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3" h="343">
                    <a:moveTo>
                      <a:pt x="0" y="194"/>
                    </a:moveTo>
                    <a:lnTo>
                      <a:pt x="596" y="343"/>
                    </a:lnTo>
                    <a:lnTo>
                      <a:pt x="1013" y="143"/>
                    </a:lnTo>
                    <a:lnTo>
                      <a:pt x="424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49274" name="Group 90">
                <a:extLst>
                  <a:ext uri="{FF2B5EF4-FFF2-40B4-BE49-F238E27FC236}">
                    <a16:creationId xmlns:a16="http://schemas.microsoft.com/office/drawing/2014/main" id="{797C6BAF-7DFD-C29A-C393-D459E8CF98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2" y="1313"/>
                <a:ext cx="910" cy="315"/>
                <a:chOff x="4002" y="1313"/>
                <a:chExt cx="910" cy="315"/>
              </a:xfrm>
            </p:grpSpPr>
            <p:sp>
              <p:nvSpPr>
                <p:cNvPr id="349263" name="Line 79">
                  <a:extLst>
                    <a:ext uri="{FF2B5EF4-FFF2-40B4-BE49-F238E27FC236}">
                      <a16:creationId xmlns:a16="http://schemas.microsoft.com/office/drawing/2014/main" id="{A66EBFAB-9BD2-7CB6-F404-8235B1321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53" y="1325"/>
                  <a:ext cx="418" cy="194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64" name="Line 80">
                  <a:extLst>
                    <a:ext uri="{FF2B5EF4-FFF2-40B4-BE49-F238E27FC236}">
                      <a16:creationId xmlns:a16="http://schemas.microsoft.com/office/drawing/2014/main" id="{CEEAF7A4-A41F-4F6E-61D4-EB74AB8EF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9" y="1336"/>
                  <a:ext cx="424" cy="195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65" name="Line 81">
                  <a:extLst>
                    <a:ext uri="{FF2B5EF4-FFF2-40B4-BE49-F238E27FC236}">
                      <a16:creationId xmlns:a16="http://schemas.microsoft.com/office/drawing/2014/main" id="{39459545-EE33-BE85-A8B8-80B4A12FF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51" y="1348"/>
                  <a:ext cx="423" cy="194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66" name="Line 82">
                  <a:extLst>
                    <a:ext uri="{FF2B5EF4-FFF2-40B4-BE49-F238E27FC236}">
                      <a16:creationId xmlns:a16="http://schemas.microsoft.com/office/drawing/2014/main" id="{38370E3E-B87A-1DC3-3C83-11BA0FC48D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6" y="1359"/>
                  <a:ext cx="424" cy="195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67" name="Line 83">
                  <a:extLst>
                    <a:ext uri="{FF2B5EF4-FFF2-40B4-BE49-F238E27FC236}">
                      <a16:creationId xmlns:a16="http://schemas.microsoft.com/office/drawing/2014/main" id="{1F6C308D-0496-2230-063A-1C367FAAC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48" y="1370"/>
                  <a:ext cx="418" cy="195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68" name="Line 84">
                  <a:extLst>
                    <a:ext uri="{FF2B5EF4-FFF2-40B4-BE49-F238E27FC236}">
                      <a16:creationId xmlns:a16="http://schemas.microsoft.com/office/drawing/2014/main" id="{7756500C-2D7C-C0EF-E5FA-B58207E4E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94" y="1382"/>
                  <a:ext cx="423" cy="194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69" name="Line 85">
                  <a:extLst>
                    <a:ext uri="{FF2B5EF4-FFF2-40B4-BE49-F238E27FC236}">
                      <a16:creationId xmlns:a16="http://schemas.microsoft.com/office/drawing/2014/main" id="{AF2836DF-8F47-B7A9-759D-9A4030A7B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5" y="1393"/>
                  <a:ext cx="424" cy="195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70" name="Line 86">
                  <a:extLst>
                    <a:ext uri="{FF2B5EF4-FFF2-40B4-BE49-F238E27FC236}">
                      <a16:creationId xmlns:a16="http://schemas.microsoft.com/office/drawing/2014/main" id="{64F98FB0-9C6D-E67B-D734-9547866C8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91" y="1405"/>
                  <a:ext cx="424" cy="194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71" name="Line 87">
                  <a:extLst>
                    <a:ext uri="{FF2B5EF4-FFF2-40B4-BE49-F238E27FC236}">
                      <a16:creationId xmlns:a16="http://schemas.microsoft.com/office/drawing/2014/main" id="{6907D6E4-ACB5-2163-2047-740AAC4AE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2" y="1416"/>
                  <a:ext cx="418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72" name="Line 88">
                  <a:extLst>
                    <a:ext uri="{FF2B5EF4-FFF2-40B4-BE49-F238E27FC236}">
                      <a16:creationId xmlns:a16="http://schemas.microsoft.com/office/drawing/2014/main" id="{234BE633-540B-6C7A-7A34-EA8394F46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8" y="1428"/>
                  <a:ext cx="424" cy="200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273" name="Line 89">
                  <a:extLst>
                    <a:ext uri="{FF2B5EF4-FFF2-40B4-BE49-F238E27FC236}">
                      <a16:creationId xmlns:a16="http://schemas.microsoft.com/office/drawing/2014/main" id="{BAB236C2-1383-74B2-864F-5F72F003C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02" y="1313"/>
                  <a:ext cx="423" cy="195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349276" name="Freeform 92">
              <a:extLst>
                <a:ext uri="{FF2B5EF4-FFF2-40B4-BE49-F238E27FC236}">
                  <a16:creationId xmlns:a16="http://schemas.microsoft.com/office/drawing/2014/main" id="{FDA241C3-9BEE-31AC-40B0-D5B4E7D4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2046"/>
              <a:ext cx="1014" cy="343"/>
            </a:xfrm>
            <a:custGeom>
              <a:avLst/>
              <a:gdLst>
                <a:gd name="T0" fmla="*/ 0 w 1014"/>
                <a:gd name="T1" fmla="*/ 200 h 343"/>
                <a:gd name="T2" fmla="*/ 596 w 1014"/>
                <a:gd name="T3" fmla="*/ 343 h 343"/>
                <a:gd name="T4" fmla="*/ 1014 w 1014"/>
                <a:gd name="T5" fmla="*/ 149 h 343"/>
                <a:gd name="T6" fmla="*/ 424 w 1014"/>
                <a:gd name="T7" fmla="*/ 0 h 343"/>
                <a:gd name="T8" fmla="*/ 0 w 1014"/>
                <a:gd name="T9" fmla="*/ 2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343">
                  <a:moveTo>
                    <a:pt x="0" y="200"/>
                  </a:moveTo>
                  <a:lnTo>
                    <a:pt x="596" y="343"/>
                  </a:lnTo>
                  <a:lnTo>
                    <a:pt x="1014" y="149"/>
                  </a:lnTo>
                  <a:lnTo>
                    <a:pt x="424" y="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CCCC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9283" name="Line 99">
              <a:extLst>
                <a:ext uri="{FF2B5EF4-FFF2-40B4-BE49-F238E27FC236}">
                  <a16:creationId xmlns:a16="http://schemas.microsoft.com/office/drawing/2014/main" id="{402526BF-991B-80F3-4FCA-416A5B79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4" y="2338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9284" name="Freeform 100">
              <a:extLst>
                <a:ext uri="{FF2B5EF4-FFF2-40B4-BE49-F238E27FC236}">
                  <a16:creationId xmlns:a16="http://schemas.microsoft.com/office/drawing/2014/main" id="{2414C330-CAF5-1527-0446-AA8FE46DB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2198"/>
              <a:ext cx="103" cy="59"/>
            </a:xfrm>
            <a:custGeom>
              <a:avLst/>
              <a:gdLst>
                <a:gd name="T0" fmla="*/ 0 w 103"/>
                <a:gd name="T1" fmla="*/ 40 h 51"/>
                <a:gd name="T2" fmla="*/ 0 w 103"/>
                <a:gd name="T3" fmla="*/ 0 h 51"/>
                <a:gd name="T4" fmla="*/ 103 w 103"/>
                <a:gd name="T5" fmla="*/ 23 h 51"/>
                <a:gd name="T6" fmla="*/ 52 w 103"/>
                <a:gd name="T7" fmla="*/ 51 h 51"/>
                <a:gd name="T8" fmla="*/ 0 w 103"/>
                <a:gd name="T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1">
                  <a:moveTo>
                    <a:pt x="0" y="40"/>
                  </a:moveTo>
                  <a:lnTo>
                    <a:pt x="0" y="0"/>
                  </a:lnTo>
                  <a:lnTo>
                    <a:pt x="103" y="23"/>
                  </a:lnTo>
                  <a:lnTo>
                    <a:pt x="52" y="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9285" name="Line 101">
              <a:extLst>
                <a:ext uri="{FF2B5EF4-FFF2-40B4-BE49-F238E27FC236}">
                  <a16:creationId xmlns:a16="http://schemas.microsoft.com/office/drawing/2014/main" id="{C1E1E6C3-D267-FFB9-F60C-7C16D3620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2195"/>
              <a:ext cx="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9286" name="Freeform 102">
              <a:extLst>
                <a:ext uri="{FF2B5EF4-FFF2-40B4-BE49-F238E27FC236}">
                  <a16:creationId xmlns:a16="http://schemas.microsoft.com/office/drawing/2014/main" id="{92E102F9-AAC8-EE18-0F45-2B553BB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2145"/>
              <a:ext cx="89" cy="76"/>
            </a:xfrm>
            <a:custGeom>
              <a:avLst/>
              <a:gdLst>
                <a:gd name="T0" fmla="*/ 75 w 80"/>
                <a:gd name="T1" fmla="*/ 0 h 68"/>
                <a:gd name="T2" fmla="*/ 80 w 80"/>
                <a:gd name="T3" fmla="*/ 46 h 68"/>
                <a:gd name="T4" fmla="*/ 23 w 80"/>
                <a:gd name="T5" fmla="*/ 68 h 68"/>
                <a:gd name="T6" fmla="*/ 0 w 80"/>
                <a:gd name="T7" fmla="*/ 34 h 68"/>
                <a:gd name="T8" fmla="*/ 75 w 8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8">
                  <a:moveTo>
                    <a:pt x="75" y="0"/>
                  </a:moveTo>
                  <a:lnTo>
                    <a:pt x="80" y="46"/>
                  </a:lnTo>
                  <a:lnTo>
                    <a:pt x="23" y="68"/>
                  </a:lnTo>
                  <a:lnTo>
                    <a:pt x="0" y="3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9287" name="Line 103">
              <a:extLst>
                <a:ext uri="{FF2B5EF4-FFF2-40B4-BE49-F238E27FC236}">
                  <a16:creationId xmlns:a16="http://schemas.microsoft.com/office/drawing/2014/main" id="{4B6E94D0-4759-1731-B156-DC09088FB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2143"/>
              <a:ext cx="1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9278" name="Freeform 94">
              <a:extLst>
                <a:ext uri="{FF2B5EF4-FFF2-40B4-BE49-F238E27FC236}">
                  <a16:creationId xmlns:a16="http://schemas.microsoft.com/office/drawing/2014/main" id="{8A088F0A-0C19-96F3-D08A-52861C23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1994"/>
              <a:ext cx="1013" cy="344"/>
            </a:xfrm>
            <a:custGeom>
              <a:avLst/>
              <a:gdLst>
                <a:gd name="T0" fmla="*/ 0 w 1013"/>
                <a:gd name="T1" fmla="*/ 201 h 344"/>
                <a:gd name="T2" fmla="*/ 595 w 1013"/>
                <a:gd name="T3" fmla="*/ 344 h 344"/>
                <a:gd name="T4" fmla="*/ 1013 w 1013"/>
                <a:gd name="T5" fmla="*/ 149 h 344"/>
                <a:gd name="T6" fmla="*/ 423 w 1013"/>
                <a:gd name="T7" fmla="*/ 0 h 344"/>
                <a:gd name="T8" fmla="*/ 0 w 1013"/>
                <a:gd name="T9" fmla="*/ 20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344">
                  <a:moveTo>
                    <a:pt x="0" y="201"/>
                  </a:moveTo>
                  <a:lnTo>
                    <a:pt x="595" y="344"/>
                  </a:lnTo>
                  <a:lnTo>
                    <a:pt x="1013" y="149"/>
                  </a:lnTo>
                  <a:lnTo>
                    <a:pt x="423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CCCC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49282" name="Group 98">
              <a:extLst>
                <a:ext uri="{FF2B5EF4-FFF2-40B4-BE49-F238E27FC236}">
                  <a16:creationId xmlns:a16="http://schemas.microsoft.com/office/drawing/2014/main" id="{618B125D-8330-10E0-59FB-2872C19A9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1937"/>
              <a:ext cx="172" cy="189"/>
              <a:chOff x="4305" y="1937"/>
              <a:chExt cx="172" cy="189"/>
            </a:xfrm>
          </p:grpSpPr>
          <p:sp>
            <p:nvSpPr>
              <p:cNvPr id="349280" name="Freeform 96">
                <a:extLst>
                  <a:ext uri="{FF2B5EF4-FFF2-40B4-BE49-F238E27FC236}">
                    <a16:creationId xmlns:a16="http://schemas.microsoft.com/office/drawing/2014/main" id="{DC661D16-0AF0-92B5-2AF5-A2EC38425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" y="1937"/>
                <a:ext cx="172" cy="189"/>
              </a:xfrm>
              <a:custGeom>
                <a:avLst/>
                <a:gdLst>
                  <a:gd name="T0" fmla="*/ 86 w 172"/>
                  <a:gd name="T1" fmla="*/ 189 h 189"/>
                  <a:gd name="T2" fmla="*/ 0 w 172"/>
                  <a:gd name="T3" fmla="*/ 0 h 189"/>
                  <a:gd name="T4" fmla="*/ 86 w 172"/>
                  <a:gd name="T5" fmla="*/ 63 h 189"/>
                  <a:gd name="T6" fmla="*/ 172 w 172"/>
                  <a:gd name="T7" fmla="*/ 0 h 189"/>
                  <a:gd name="T8" fmla="*/ 86 w 172"/>
                  <a:gd name="T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89">
                    <a:moveTo>
                      <a:pt x="86" y="189"/>
                    </a:moveTo>
                    <a:lnTo>
                      <a:pt x="0" y="0"/>
                    </a:lnTo>
                    <a:lnTo>
                      <a:pt x="86" y="63"/>
                    </a:lnTo>
                    <a:lnTo>
                      <a:pt x="172" y="0"/>
                    </a:lnTo>
                    <a:lnTo>
                      <a:pt x="86" y="189"/>
                    </a:lnTo>
                    <a:close/>
                  </a:path>
                </a:pathLst>
              </a:custGeom>
              <a:solidFill>
                <a:srgbClr val="888888"/>
              </a:solidFill>
              <a:ln w="9525">
                <a:solidFill>
                  <a:srgbClr val="888888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9281" name="Line 97">
                <a:extLst>
                  <a:ext uri="{FF2B5EF4-FFF2-40B4-BE49-F238E27FC236}">
                    <a16:creationId xmlns:a16="http://schemas.microsoft.com/office/drawing/2014/main" id="{57845DE0-4EB1-3AF8-79A0-7AD26CB05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1" y="1943"/>
                <a:ext cx="1" cy="57"/>
              </a:xfrm>
              <a:prstGeom prst="line">
                <a:avLst/>
              </a:prstGeom>
              <a:noFill/>
              <a:ln w="109538">
                <a:solidFill>
                  <a:srgbClr val="88888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349333" name="Group 149">
            <a:extLst>
              <a:ext uri="{FF2B5EF4-FFF2-40B4-BE49-F238E27FC236}">
                <a16:creationId xmlns:a16="http://schemas.microsoft.com/office/drawing/2014/main" id="{B952A78F-703A-259F-05B1-DBEEA15A2B1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352800"/>
            <a:ext cx="7843838" cy="3032125"/>
            <a:chOff x="384" y="2112"/>
            <a:chExt cx="4941" cy="1910"/>
          </a:xfrm>
        </p:grpSpPr>
        <p:sp>
          <p:nvSpPr>
            <p:cNvPr id="349192" name="Rectangle 8">
              <a:extLst>
                <a:ext uri="{FF2B5EF4-FFF2-40B4-BE49-F238E27FC236}">
                  <a16:creationId xmlns:a16="http://schemas.microsoft.com/office/drawing/2014/main" id="{350083F3-6593-6F46-A65E-A5F2BAF0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12"/>
              <a:ext cx="3864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•  </a:t>
              </a:r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Sandwich panels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-- low density, honeycomb core</a:t>
              </a:r>
            </a:p>
            <a:p>
              <a:r>
                <a:rPr lang="en-US" altLang="en-US" sz="2200">
                  <a:latin typeface="Arial" panose="020B0604020202020204" pitchFamily="34" charset="0"/>
                </a:rPr>
                <a:t>    -- benefit:  small weight, large bending stiffness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349332" name="Group 148">
              <a:extLst>
                <a:ext uri="{FF2B5EF4-FFF2-40B4-BE49-F238E27FC236}">
                  <a16:creationId xmlns:a16="http://schemas.microsoft.com/office/drawing/2014/main" id="{602DCC48-F958-F6F3-3052-42B371C88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" y="2785"/>
              <a:ext cx="4667" cy="1237"/>
              <a:chOff x="658" y="2785"/>
              <a:chExt cx="4667" cy="1237"/>
            </a:xfrm>
          </p:grpSpPr>
          <p:pic>
            <p:nvPicPr>
              <p:cNvPr id="349331" name="Picture 147">
                <a:extLst>
                  <a:ext uri="{FF2B5EF4-FFF2-40B4-BE49-F238E27FC236}">
                    <a16:creationId xmlns:a16="http://schemas.microsoft.com/office/drawing/2014/main" id="{226FDB6B-120C-3A30-2F8C-FFFB9C031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8" y="2785"/>
                <a:ext cx="3227" cy="1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9302" name="Rectangle 118">
                <a:extLst>
                  <a:ext uri="{FF2B5EF4-FFF2-40B4-BE49-F238E27FC236}">
                    <a16:creationId xmlns:a16="http://schemas.microsoft.com/office/drawing/2014/main" id="{B42CA049-053C-CCE2-5CD3-B974E9B03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" y="3192"/>
                <a:ext cx="82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555555"/>
                    </a:solidFill>
                    <a:latin typeface="Arial" panose="020B0604020202020204" pitchFamily="34" charset="0"/>
                  </a:rPr>
                  <a:t>honeycomb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49303" name="Rectangle 119">
                <a:extLst>
                  <a:ext uri="{FF2B5EF4-FFF2-40B4-BE49-F238E27FC236}">
                    <a16:creationId xmlns:a16="http://schemas.microsoft.com/office/drawing/2014/main" id="{B5404666-1E14-A35C-4424-874C194BD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2992"/>
                <a:ext cx="10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993300"/>
                    </a:solidFill>
                    <a:latin typeface="Arial" panose="020B0604020202020204" pitchFamily="34" charset="0"/>
                  </a:rPr>
                  <a:t>adhesive layer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49304" name="Rectangle 120">
                <a:extLst>
                  <a:ext uri="{FF2B5EF4-FFF2-40B4-BE49-F238E27FC236}">
                    <a16:creationId xmlns:a16="http://schemas.microsoft.com/office/drawing/2014/main" id="{266A5397-7E98-E44A-42A5-95EB150E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816"/>
                <a:ext cx="73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99FF"/>
                    </a:solidFill>
                    <a:latin typeface="Arial" panose="020B0604020202020204" pitchFamily="34" charset="0"/>
                  </a:rPr>
                  <a:t>face sheet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349307" name="Group 123">
                <a:extLst>
                  <a:ext uri="{FF2B5EF4-FFF2-40B4-BE49-F238E27FC236}">
                    <a16:creationId xmlns:a16="http://schemas.microsoft.com/office/drawing/2014/main" id="{EFB7D8CB-3DA1-C608-43B5-EEE1DB5FF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2872"/>
                <a:ext cx="328" cy="112"/>
                <a:chOff x="1770" y="2872"/>
                <a:chExt cx="328" cy="112"/>
              </a:xfrm>
            </p:grpSpPr>
            <p:sp>
              <p:nvSpPr>
                <p:cNvPr id="349305" name="Freeform 121">
                  <a:extLst>
                    <a:ext uri="{FF2B5EF4-FFF2-40B4-BE49-F238E27FC236}">
                      <a16:creationId xmlns:a16="http://schemas.microsoft.com/office/drawing/2014/main" id="{400F8B35-EEB2-A049-379B-AE8A7E229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" y="2872"/>
                  <a:ext cx="128" cy="112"/>
                </a:xfrm>
                <a:custGeom>
                  <a:avLst/>
                  <a:gdLst>
                    <a:gd name="T0" fmla="*/ 128 w 128"/>
                    <a:gd name="T1" fmla="*/ 72 h 112"/>
                    <a:gd name="T2" fmla="*/ 0 w 128"/>
                    <a:gd name="T3" fmla="*/ 112 h 112"/>
                    <a:gd name="T4" fmla="*/ 48 w 128"/>
                    <a:gd name="T5" fmla="*/ 64 h 112"/>
                    <a:gd name="T6" fmla="*/ 16 w 128"/>
                    <a:gd name="T7" fmla="*/ 0 h 112"/>
                    <a:gd name="T8" fmla="*/ 128 w 128"/>
                    <a:gd name="T9" fmla="*/ 7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12">
                      <a:moveTo>
                        <a:pt x="128" y="72"/>
                      </a:moveTo>
                      <a:lnTo>
                        <a:pt x="0" y="112"/>
                      </a:lnTo>
                      <a:lnTo>
                        <a:pt x="48" y="64"/>
                      </a:lnTo>
                      <a:lnTo>
                        <a:pt x="16" y="0"/>
                      </a:lnTo>
                      <a:lnTo>
                        <a:pt x="128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306" name="Line 122">
                  <a:extLst>
                    <a:ext uri="{FF2B5EF4-FFF2-40B4-BE49-F238E27FC236}">
                      <a16:creationId xmlns:a16="http://schemas.microsoft.com/office/drawing/2014/main" id="{E5108212-0568-C54A-2E34-31505EC5B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912"/>
                  <a:ext cx="248" cy="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49310" name="Group 126">
                <a:extLst>
                  <a:ext uri="{FF2B5EF4-FFF2-40B4-BE49-F238E27FC236}">
                    <a16:creationId xmlns:a16="http://schemas.microsoft.com/office/drawing/2014/main" id="{D7A03A77-E22A-6438-D68C-7EB309158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6" y="3024"/>
                <a:ext cx="264" cy="112"/>
                <a:chOff x="1786" y="3024"/>
                <a:chExt cx="264" cy="112"/>
              </a:xfrm>
            </p:grpSpPr>
            <p:sp>
              <p:nvSpPr>
                <p:cNvPr id="349308" name="Freeform 124">
                  <a:extLst>
                    <a:ext uri="{FF2B5EF4-FFF2-40B4-BE49-F238E27FC236}">
                      <a16:creationId xmlns:a16="http://schemas.microsoft.com/office/drawing/2014/main" id="{F1E372E2-98A6-A101-686F-F7EB45BCC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" y="3024"/>
                  <a:ext cx="128" cy="112"/>
                </a:xfrm>
                <a:custGeom>
                  <a:avLst/>
                  <a:gdLst>
                    <a:gd name="T0" fmla="*/ 128 w 128"/>
                    <a:gd name="T1" fmla="*/ 40 h 112"/>
                    <a:gd name="T2" fmla="*/ 16 w 128"/>
                    <a:gd name="T3" fmla="*/ 112 h 112"/>
                    <a:gd name="T4" fmla="*/ 48 w 128"/>
                    <a:gd name="T5" fmla="*/ 48 h 112"/>
                    <a:gd name="T6" fmla="*/ 0 w 128"/>
                    <a:gd name="T7" fmla="*/ 0 h 112"/>
                    <a:gd name="T8" fmla="*/ 128 w 128"/>
                    <a:gd name="T9" fmla="*/ 4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12">
                      <a:moveTo>
                        <a:pt x="128" y="40"/>
                      </a:moveTo>
                      <a:lnTo>
                        <a:pt x="16" y="112"/>
                      </a:lnTo>
                      <a:lnTo>
                        <a:pt x="48" y="48"/>
                      </a:lnTo>
                      <a:lnTo>
                        <a:pt x="0" y="0"/>
                      </a:lnTo>
                      <a:lnTo>
                        <a:pt x="128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309" name="Line 125">
                  <a:extLst>
                    <a:ext uri="{FF2B5EF4-FFF2-40B4-BE49-F238E27FC236}">
                      <a16:creationId xmlns:a16="http://schemas.microsoft.com/office/drawing/2014/main" id="{BF4A1FB1-AE4D-D80E-66F4-7D39B218E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86" y="3072"/>
                  <a:ext cx="184" cy="3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49313" name="Group 129">
                <a:extLst>
                  <a:ext uri="{FF2B5EF4-FFF2-40B4-BE49-F238E27FC236}">
                    <a16:creationId xmlns:a16="http://schemas.microsoft.com/office/drawing/2014/main" id="{3EFBE172-CC38-B4F0-869E-717A531E84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3224"/>
                <a:ext cx="288" cy="112"/>
                <a:chOff x="1770" y="3224"/>
                <a:chExt cx="288" cy="112"/>
              </a:xfrm>
            </p:grpSpPr>
            <p:sp>
              <p:nvSpPr>
                <p:cNvPr id="349311" name="Freeform 127">
                  <a:extLst>
                    <a:ext uri="{FF2B5EF4-FFF2-40B4-BE49-F238E27FC236}">
                      <a16:creationId xmlns:a16="http://schemas.microsoft.com/office/drawing/2014/main" id="{BB9BFBE9-939A-B223-A812-119821802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0" y="3224"/>
                  <a:ext cx="128" cy="112"/>
                </a:xfrm>
                <a:custGeom>
                  <a:avLst/>
                  <a:gdLst>
                    <a:gd name="T0" fmla="*/ 128 w 128"/>
                    <a:gd name="T1" fmla="*/ 48 h 112"/>
                    <a:gd name="T2" fmla="*/ 16 w 128"/>
                    <a:gd name="T3" fmla="*/ 112 h 112"/>
                    <a:gd name="T4" fmla="*/ 48 w 128"/>
                    <a:gd name="T5" fmla="*/ 56 h 112"/>
                    <a:gd name="T6" fmla="*/ 0 w 128"/>
                    <a:gd name="T7" fmla="*/ 0 h 112"/>
                    <a:gd name="T8" fmla="*/ 128 w 128"/>
                    <a:gd name="T9" fmla="*/ 48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12">
                      <a:moveTo>
                        <a:pt x="128" y="48"/>
                      </a:moveTo>
                      <a:lnTo>
                        <a:pt x="16" y="112"/>
                      </a:lnTo>
                      <a:lnTo>
                        <a:pt x="48" y="56"/>
                      </a:lnTo>
                      <a:lnTo>
                        <a:pt x="0" y="0"/>
                      </a:lnTo>
                      <a:lnTo>
                        <a:pt x="128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9312" name="Line 128">
                  <a:extLst>
                    <a:ext uri="{FF2B5EF4-FFF2-40B4-BE49-F238E27FC236}">
                      <a16:creationId xmlns:a16="http://schemas.microsoft.com/office/drawing/2014/main" id="{AE2517EB-804F-1145-54DB-730744EA7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0" y="3280"/>
                  <a:ext cx="208" cy="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31152</TotalTime>
  <Words>454</Words>
  <Application>Microsoft Office PowerPoint</Application>
  <PresentationFormat>On-screen Show (4:3)</PresentationFormat>
  <Paragraphs>126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宋体</vt:lpstr>
      <vt:lpstr>Arial</vt:lpstr>
      <vt:lpstr>MT Extra</vt:lpstr>
      <vt:lpstr>Symbol</vt:lpstr>
      <vt:lpstr>Office Theme</vt:lpstr>
      <vt:lpstr>Adobe Photoshop Image</vt:lpstr>
      <vt:lpstr>MS Organization Chart 2.0</vt:lpstr>
      <vt:lpstr>Composites</vt:lpstr>
      <vt:lpstr>Composites</vt:lpstr>
      <vt:lpstr>Matrix and Dispersed Phase</vt:lpstr>
      <vt:lpstr>Terminology/Classification</vt:lpstr>
      <vt:lpstr>Composite</vt:lpstr>
      <vt:lpstr>Composite Survey: Particle</vt:lpstr>
      <vt:lpstr>Composite Survey: Fiber</vt:lpstr>
      <vt:lpstr>Composite Survey: Structural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txk107</dc:creator>
  <cp:lastModifiedBy>Ranjit Kumar</cp:lastModifiedBy>
  <cp:revision>1616</cp:revision>
  <dcterms:created xsi:type="dcterms:W3CDTF">2004-04-23T13:23:41Z</dcterms:created>
  <dcterms:modified xsi:type="dcterms:W3CDTF">2024-09-22T17:04:19Z</dcterms:modified>
</cp:coreProperties>
</file>