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57" r:id="rId2"/>
    <p:sldId id="299" r:id="rId3"/>
    <p:sldId id="300" r:id="rId4"/>
    <p:sldId id="301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CC3300"/>
    <a:srgbClr val="D60093"/>
    <a:srgbClr val="FF00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 autoAdjust="0"/>
  </p:normalViewPr>
  <p:slideViewPr>
    <p:cSldViewPr>
      <p:cViewPr varScale="1">
        <p:scale>
          <a:sx n="60" d="100"/>
          <a:sy n="60" d="100"/>
        </p:scale>
        <p:origin x="1296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66" y="33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219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8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EC14964-36DC-464F-AA4E-8D9AC129ED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6167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02CE88C-B6FF-461F-95D5-62C1572FDB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1509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>
            <a:extLst>
              <a:ext uri="{FF2B5EF4-FFF2-40B4-BE49-F238E27FC236}">
                <a16:creationId xmlns:a16="http://schemas.microsoft.com/office/drawing/2014/main" id="{AE05C199-6602-CE61-29CC-768E3EC11B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3C89DF52-BC35-4E3C-9FBA-0D4E685D1B4D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0A1B2EDE-3CB1-622E-E813-8E54B2D845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497A1E96-9B10-E416-C3E0-E4DACBF87F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id="{72BCA7C5-DE87-BEF1-DE4F-B19DFC001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DAD8C7A9-AA76-40F2-AEA7-A96C913849F6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id="{89D4D34F-C2D5-9FA5-FC39-0980F744B5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id="{F1644044-0212-BBA1-35B1-B889DCC0FE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>
            <a:extLst>
              <a:ext uri="{FF2B5EF4-FFF2-40B4-BE49-F238E27FC236}">
                <a16:creationId xmlns:a16="http://schemas.microsoft.com/office/drawing/2014/main" id="{B44BE3FF-BE73-3A60-CD3E-6206211303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62452BF-E78D-441E-95E9-D369D6839C13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7107" name="Rectangle 2">
            <a:extLst>
              <a:ext uri="{FF2B5EF4-FFF2-40B4-BE49-F238E27FC236}">
                <a16:creationId xmlns:a16="http://schemas.microsoft.com/office/drawing/2014/main" id="{57B48AEF-9AE4-BDA3-54E2-88B0C961ECA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>
            <a:extLst>
              <a:ext uri="{FF2B5EF4-FFF2-40B4-BE49-F238E27FC236}">
                <a16:creationId xmlns:a16="http://schemas.microsoft.com/office/drawing/2014/main" id="{F930BE0F-70C1-EEC0-65E8-5C712A5D72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90470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8786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2375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1257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39399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0477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857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9086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316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3133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9758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3" name="Picture 2" descr="A white background with blue text">
            <a:extLst>
              <a:ext uri="{FF2B5EF4-FFF2-40B4-BE49-F238E27FC236}">
                <a16:creationId xmlns:a16="http://schemas.microsoft.com/office/drawing/2014/main" id="{DF3C5656-8AAB-6D2A-C722-0FEEA76ADD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56" b="25256"/>
          <a:stretch/>
        </p:blipFill>
        <p:spPr>
          <a:xfrm>
            <a:off x="1" y="14514"/>
            <a:ext cx="1700246" cy="59508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05038"/>
            <a:ext cx="7796212" cy="1470025"/>
          </a:xfrm>
        </p:spPr>
        <p:txBody>
          <a:bodyPr/>
          <a:lstStyle/>
          <a:p>
            <a:pPr eaLnBrk="1" hangingPunct="1"/>
            <a:r>
              <a:rPr lang="en-US" altLang="zh-CN" sz="4800" b="1" dirty="0">
                <a:ea typeface="MS PGothic" pitchFamily="34" charset="-128"/>
              </a:rPr>
              <a:t>Ceramics</a:t>
            </a:r>
            <a:endParaRPr lang="zh-CN" altLang="en-US" sz="4800" b="1" dirty="0">
              <a:ea typeface="宋体" charset="-122"/>
            </a:endParaRP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Dr. Ranjit Kumar</a:t>
            </a:r>
          </a:p>
          <a:p>
            <a:pPr eaLnBrk="1" hangingPunct="1"/>
            <a:r>
              <a:rPr lang="en-US" altLang="zh-CN" sz="2400" b="1" dirty="0">
                <a:ea typeface="宋体" charset="-122"/>
              </a:rPr>
              <a:t>Department of Chemical Engineering</a:t>
            </a:r>
          </a:p>
          <a:p>
            <a:pPr eaLnBrk="1" hangingPunct="1"/>
            <a:r>
              <a:rPr lang="en-US" altLang="zh-CN" sz="2400" b="1" dirty="0">
                <a:ea typeface="宋体" charset="-122"/>
              </a:rPr>
              <a:t>Email: ranjit.kumar@snu.edu.in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DE56-F691-9613-E4F8-9443DAB7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28DB63-1E5D-CAEA-FDFF-1C8E7F136EBA}"/>
              </a:ext>
            </a:extLst>
          </p:cNvPr>
          <p:cNvSpPr txBox="1"/>
          <p:nvPr/>
        </p:nvSpPr>
        <p:spPr>
          <a:xfrm>
            <a:off x="914400" y="2136339"/>
            <a:ext cx="7696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Q. the ionic radii for K</a:t>
            </a:r>
            <a:r>
              <a:rPr lang="en-US" b="1" baseline="30000" dirty="0"/>
              <a:t>+</a:t>
            </a:r>
            <a:r>
              <a:rPr lang="en-US" b="1" dirty="0"/>
              <a:t> and O</a:t>
            </a:r>
            <a:r>
              <a:rPr lang="en-US" b="1" baseline="30000" dirty="0"/>
              <a:t>2−</a:t>
            </a:r>
            <a:r>
              <a:rPr lang="en-US" b="1" dirty="0"/>
              <a:t> as 0.138 and 0.140 nm, respectively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(a) What is the coordination number for each O</a:t>
            </a:r>
            <a:r>
              <a:rPr lang="en-US" baseline="30000" dirty="0"/>
              <a:t>2−</a:t>
            </a:r>
            <a:r>
              <a:rPr lang="en-US" dirty="0"/>
              <a:t> ion?</a:t>
            </a:r>
          </a:p>
          <a:p>
            <a:r>
              <a:rPr lang="en-US" dirty="0"/>
              <a:t>(b) Briefly describe the resulting crystal structure for K</a:t>
            </a:r>
            <a:r>
              <a:rPr lang="en-US" baseline="-25000" dirty="0"/>
              <a:t>2</a:t>
            </a:r>
            <a:r>
              <a:rPr lang="en-US" dirty="0"/>
              <a:t>O.</a:t>
            </a:r>
          </a:p>
          <a:p>
            <a:r>
              <a:rPr lang="en-US" dirty="0"/>
              <a:t>(c) Explain why this is called the antifluorite structure.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8868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5F22F-7AC5-49D8-61F6-6D4AEE95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Ceramic Density Computations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DC7C5-4D9C-EAD7-8472-CF8BB31D9E60}"/>
              </a:ext>
            </a:extLst>
          </p:cNvPr>
          <p:cNvSpPr txBox="1"/>
          <p:nvPr/>
        </p:nvSpPr>
        <p:spPr>
          <a:xfrm>
            <a:off x="381000" y="2051959"/>
            <a:ext cx="86106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It is possible to compute the theoretical density of a crystalline ceramic material from unit cell data in a manner similar to metals. In this case the density 𝜌 may be determined using a modified form of Equation for metals,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</a:t>
            </a:r>
          </a:p>
          <a:p>
            <a:r>
              <a:rPr lang="en-US" dirty="0"/>
              <a:t>nʹ = the number of formula units within the unit cell1</a:t>
            </a:r>
          </a:p>
          <a:p>
            <a:r>
              <a:rPr lang="en-US" dirty="0"/>
              <a:t>ΣA</a:t>
            </a:r>
            <a:r>
              <a:rPr lang="en-US" baseline="-25000" dirty="0"/>
              <a:t>C</a:t>
            </a:r>
            <a:r>
              <a:rPr lang="en-US" dirty="0"/>
              <a:t> = the sum of the atomic weights of all cations in the formula unit</a:t>
            </a:r>
          </a:p>
          <a:p>
            <a:r>
              <a:rPr lang="en-US" dirty="0"/>
              <a:t>ΣA</a:t>
            </a:r>
            <a:r>
              <a:rPr lang="en-US" baseline="-25000" dirty="0"/>
              <a:t>A</a:t>
            </a:r>
            <a:r>
              <a:rPr lang="en-US" dirty="0"/>
              <a:t> = the sum of the atomic weights of all anions in the formula unit</a:t>
            </a:r>
          </a:p>
          <a:p>
            <a:r>
              <a:rPr lang="en-US" dirty="0"/>
              <a:t>V</a:t>
            </a:r>
            <a:r>
              <a:rPr lang="en-US" baseline="-25000" dirty="0"/>
              <a:t>C</a:t>
            </a:r>
            <a:r>
              <a:rPr lang="en-US" dirty="0"/>
              <a:t> = the unit cell volume</a:t>
            </a:r>
          </a:p>
          <a:p>
            <a:r>
              <a:rPr lang="en-US" dirty="0"/>
              <a:t>N</a:t>
            </a:r>
            <a:r>
              <a:rPr lang="en-US" baseline="-25000" dirty="0"/>
              <a:t>A</a:t>
            </a:r>
            <a:r>
              <a:rPr lang="en-US" dirty="0"/>
              <a:t> = Avogadro’s number, 6.022 × 10</a:t>
            </a:r>
            <a:r>
              <a:rPr lang="en-US" baseline="30000" dirty="0"/>
              <a:t>23</a:t>
            </a:r>
            <a:r>
              <a:rPr lang="en-US" dirty="0"/>
              <a:t> formula units/mol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33AE0F-F195-42B8-59C0-C41869EE7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3124200"/>
            <a:ext cx="2873462" cy="10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5390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514C2-B47C-6676-854D-94951AAB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2B5125-9E79-B95E-AF25-269DD10B75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781800"/>
          </a:xfrm>
        </p:spPr>
      </p:pic>
    </p:spTree>
    <p:extLst>
      <p:ext uri="{BB962C8B-B14F-4D97-AF65-F5344CB8AC3E}">
        <p14:creationId xmlns:p14="http://schemas.microsoft.com/office/powerpoint/2010/main" val="1107347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07BD756-1975-441A-4AA9-D2B284A5E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250" y="3597275"/>
            <a:ext cx="6932613" cy="261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•  Properties:</a:t>
            </a:r>
            <a:endParaRPr lang="en-US" altLang="en-US" sz="2200"/>
          </a:p>
          <a:p>
            <a:r>
              <a:rPr lang="en-US" altLang="en-US" sz="2000"/>
              <a:t>    -- </a:t>
            </a:r>
            <a:r>
              <a:rPr lang="en-US" altLang="en-US" sz="2000" i="1"/>
              <a:t>T</a:t>
            </a:r>
            <a:r>
              <a:rPr lang="en-US" altLang="en-US" sz="2400" i="1" baseline="-4000"/>
              <a:t>m</a:t>
            </a:r>
            <a:r>
              <a:rPr lang="en-US" altLang="en-US" sz="2000"/>
              <a:t> for glass is moderate, but large for other ceramics.</a:t>
            </a:r>
          </a:p>
          <a:p>
            <a:r>
              <a:rPr lang="en-US" altLang="en-US" sz="2000"/>
              <a:t>    -- Small toughness, ductility; large moduli &amp; creep resist.</a:t>
            </a:r>
          </a:p>
          <a:p>
            <a:r>
              <a:rPr lang="en-US" altLang="en-US" sz="2400"/>
              <a:t>•  Applications:</a:t>
            </a:r>
          </a:p>
          <a:p>
            <a:r>
              <a:rPr lang="en-US" altLang="en-US" sz="2000"/>
              <a:t>    -- High </a:t>
            </a:r>
            <a:r>
              <a:rPr lang="en-US" altLang="en-US" sz="2000" i="1"/>
              <a:t>T</a:t>
            </a:r>
            <a:r>
              <a:rPr lang="en-US" altLang="en-US" sz="2000"/>
              <a:t>, wear resistant, novel uses from charge neutrality.</a:t>
            </a:r>
            <a:endParaRPr lang="en-US" altLang="en-US" sz="2200"/>
          </a:p>
          <a:p>
            <a:r>
              <a:rPr lang="en-US" altLang="en-US" sz="2400"/>
              <a:t>•  Fabrication</a:t>
            </a:r>
          </a:p>
          <a:p>
            <a:r>
              <a:rPr lang="en-US" altLang="en-US" sz="2000"/>
              <a:t>    -- some glasses can be easily formed</a:t>
            </a:r>
          </a:p>
          <a:p>
            <a:r>
              <a:rPr lang="en-US" altLang="en-US" sz="2000"/>
              <a:t>    -- other ceramics can not be formed or cast.</a:t>
            </a:r>
            <a:endParaRPr lang="en-US" altLang="en-US" sz="2200"/>
          </a:p>
        </p:txBody>
      </p:sp>
      <p:grpSp>
        <p:nvGrpSpPr>
          <p:cNvPr id="8195" name="Group 3">
            <a:extLst>
              <a:ext uri="{FF2B5EF4-FFF2-40B4-BE49-F238E27FC236}">
                <a16:creationId xmlns:a16="http://schemas.microsoft.com/office/drawing/2014/main" id="{ACE5B5E9-2041-1A81-4158-6EEFD52F4994}"/>
              </a:ext>
            </a:extLst>
          </p:cNvPr>
          <p:cNvGrpSpPr>
            <a:grpSpLocks/>
          </p:cNvGrpSpPr>
          <p:nvPr/>
        </p:nvGrpSpPr>
        <p:grpSpPr bwMode="auto">
          <a:xfrm>
            <a:off x="696913" y="860425"/>
            <a:ext cx="7967662" cy="2900363"/>
            <a:chOff x="439" y="542"/>
            <a:chExt cx="5019" cy="1827"/>
          </a:xfrm>
        </p:grpSpPr>
        <p:sp>
          <p:nvSpPr>
            <p:cNvPr id="8197" name="Line 4">
              <a:extLst>
                <a:ext uri="{FF2B5EF4-FFF2-40B4-BE49-F238E27FC236}">
                  <a16:creationId xmlns:a16="http://schemas.microsoft.com/office/drawing/2014/main" id="{F1B21E25-4796-D95E-AA41-2442D5C345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" y="680"/>
              <a:ext cx="4214" cy="1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98" name="Line 5">
              <a:extLst>
                <a:ext uri="{FF2B5EF4-FFF2-40B4-BE49-F238E27FC236}">
                  <a16:creationId xmlns:a16="http://schemas.microsoft.com/office/drawing/2014/main" id="{5483102A-543E-0942-D477-8BAB935837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9" y="688"/>
              <a:ext cx="1" cy="703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199" name="Line 6">
              <a:extLst>
                <a:ext uri="{FF2B5EF4-FFF2-40B4-BE49-F238E27FC236}">
                  <a16:creationId xmlns:a16="http://schemas.microsoft.com/office/drawing/2014/main" id="{4E47EB8F-77AB-3F5C-ED2A-6A6E21422C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2" y="688"/>
              <a:ext cx="1" cy="703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0" name="Line 7">
              <a:extLst>
                <a:ext uri="{FF2B5EF4-FFF2-40B4-BE49-F238E27FC236}">
                  <a16:creationId xmlns:a16="http://schemas.microsoft.com/office/drawing/2014/main" id="{51C493ED-D1E8-7BDE-CFBF-89F2053865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7" y="688"/>
              <a:ext cx="1" cy="696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1" name="Line 8">
              <a:extLst>
                <a:ext uri="{FF2B5EF4-FFF2-40B4-BE49-F238E27FC236}">
                  <a16:creationId xmlns:a16="http://schemas.microsoft.com/office/drawing/2014/main" id="{D3B85444-0EF1-F2E4-0502-6570A973E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79" y="681"/>
              <a:ext cx="1" cy="703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2" name="Line 9">
              <a:extLst>
                <a:ext uri="{FF2B5EF4-FFF2-40B4-BE49-F238E27FC236}">
                  <a16:creationId xmlns:a16="http://schemas.microsoft.com/office/drawing/2014/main" id="{8E38FC0A-8117-9CB9-7C76-1C2EBDB60C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15" y="681"/>
              <a:ext cx="1" cy="703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3" name="Line 10">
              <a:extLst>
                <a:ext uri="{FF2B5EF4-FFF2-40B4-BE49-F238E27FC236}">
                  <a16:creationId xmlns:a16="http://schemas.microsoft.com/office/drawing/2014/main" id="{EE24E3A9-2EF7-6E94-7D5E-4029E28D4C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57" y="671"/>
              <a:ext cx="7" cy="1549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8204" name="Rectangle 11">
              <a:extLst>
                <a:ext uri="{FF2B5EF4-FFF2-40B4-BE49-F238E27FC236}">
                  <a16:creationId xmlns:a16="http://schemas.microsoft.com/office/drawing/2014/main" id="{9C88444E-CD57-7DA7-ED66-38F1705815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911"/>
              <a:ext cx="606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5" name="Rectangle 12">
              <a:extLst>
                <a:ext uri="{FF2B5EF4-FFF2-40B4-BE49-F238E27FC236}">
                  <a16:creationId xmlns:a16="http://schemas.microsoft.com/office/drawing/2014/main" id="{35AAE973-37E8-0D8E-EFE2-EE8C64387C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9" y="911"/>
              <a:ext cx="58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b="1">
                  <a:solidFill>
                    <a:srgbClr val="3366FF"/>
                  </a:solidFill>
                </a:rPr>
                <a:t>Glasses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06" name="Rectangle 13">
              <a:extLst>
                <a:ext uri="{FF2B5EF4-FFF2-40B4-BE49-F238E27FC236}">
                  <a16:creationId xmlns:a16="http://schemas.microsoft.com/office/drawing/2014/main" id="{67849534-3E44-F666-C48C-535C06C0C5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8" y="911"/>
              <a:ext cx="682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07" name="Rectangle 14">
              <a:extLst>
                <a:ext uri="{FF2B5EF4-FFF2-40B4-BE49-F238E27FC236}">
                  <a16:creationId xmlns:a16="http://schemas.microsoft.com/office/drawing/2014/main" id="{D5B4A84A-C544-BB00-6A51-0034F4C2E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2" y="911"/>
              <a:ext cx="363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b="1">
                  <a:solidFill>
                    <a:srgbClr val="3366FF"/>
                  </a:solidFill>
                </a:rPr>
                <a:t>Clay 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08" name="Rectangle 15">
              <a:extLst>
                <a:ext uri="{FF2B5EF4-FFF2-40B4-BE49-F238E27FC236}">
                  <a16:creationId xmlns:a16="http://schemas.microsoft.com/office/drawing/2014/main" id="{44258199-EBC5-C447-8080-91A7D42619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5" y="1092"/>
              <a:ext cx="650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b="1">
                  <a:solidFill>
                    <a:srgbClr val="3366FF"/>
                  </a:solidFill>
                </a:rPr>
                <a:t>products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09" name="Rectangle 16">
              <a:extLst>
                <a:ext uri="{FF2B5EF4-FFF2-40B4-BE49-F238E27FC236}">
                  <a16:creationId xmlns:a16="http://schemas.microsoft.com/office/drawing/2014/main" id="{2AA92E42-1E34-6F6E-2F37-6F86CD1AB5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911"/>
              <a:ext cx="940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0" name="Rectangle 17">
              <a:extLst>
                <a:ext uri="{FF2B5EF4-FFF2-40B4-BE49-F238E27FC236}">
                  <a16:creationId xmlns:a16="http://schemas.microsoft.com/office/drawing/2014/main" id="{8ED3AB8A-8DFD-4081-57C1-C2C3180158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5" y="911"/>
              <a:ext cx="88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b="1">
                  <a:solidFill>
                    <a:srgbClr val="3366FF"/>
                  </a:solidFill>
                </a:rPr>
                <a:t>Refractories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11" name="Rectangle 18">
              <a:extLst>
                <a:ext uri="{FF2B5EF4-FFF2-40B4-BE49-F238E27FC236}">
                  <a16:creationId xmlns:a16="http://schemas.microsoft.com/office/drawing/2014/main" id="{9C0105B6-8C83-FC98-3EC3-42E20879D7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911"/>
              <a:ext cx="759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2" name="Rectangle 19">
              <a:extLst>
                <a:ext uri="{FF2B5EF4-FFF2-40B4-BE49-F238E27FC236}">
                  <a16:creationId xmlns:a16="http://schemas.microsoft.com/office/drawing/2014/main" id="{61E75854-1B59-F5D0-AAB7-42CE46C8D4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0" y="911"/>
              <a:ext cx="727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b="1">
                  <a:solidFill>
                    <a:srgbClr val="3366FF"/>
                  </a:solidFill>
                </a:rPr>
                <a:t>Abrasives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13" name="Rectangle 20">
              <a:extLst>
                <a:ext uri="{FF2B5EF4-FFF2-40B4-BE49-F238E27FC236}">
                  <a16:creationId xmlns:a16="http://schemas.microsoft.com/office/drawing/2014/main" id="{45AC9F49-1A1F-EE45-02FA-4CA624AA8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911"/>
              <a:ext cx="668" cy="18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4" name="Rectangle 21">
              <a:extLst>
                <a:ext uri="{FF2B5EF4-FFF2-40B4-BE49-F238E27FC236}">
                  <a16:creationId xmlns:a16="http://schemas.microsoft.com/office/drawing/2014/main" id="{F163A91D-B903-B405-07FF-86CF7AE0CC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6" y="911"/>
              <a:ext cx="642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b="1">
                  <a:solidFill>
                    <a:srgbClr val="3366FF"/>
                  </a:solidFill>
                </a:rPr>
                <a:t>Cements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15" name="Rectangle 22">
              <a:extLst>
                <a:ext uri="{FF2B5EF4-FFF2-40B4-BE49-F238E27FC236}">
                  <a16:creationId xmlns:a16="http://schemas.microsoft.com/office/drawing/2014/main" id="{56CB3B4D-C617-C435-A2E4-FFB36442F2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7" y="911"/>
              <a:ext cx="821" cy="36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16" name="Rectangle 23">
              <a:extLst>
                <a:ext uri="{FF2B5EF4-FFF2-40B4-BE49-F238E27FC236}">
                  <a16:creationId xmlns:a16="http://schemas.microsoft.com/office/drawing/2014/main" id="{53D0BFAB-1ABF-6B92-9067-ED63BEC91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1" y="911"/>
              <a:ext cx="76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b="1">
                  <a:solidFill>
                    <a:srgbClr val="3366FF"/>
                  </a:solidFill>
                </a:rPr>
                <a:t>Advanced 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17" name="Rectangle 24">
              <a:extLst>
                <a:ext uri="{FF2B5EF4-FFF2-40B4-BE49-F238E27FC236}">
                  <a16:creationId xmlns:a16="http://schemas.microsoft.com/office/drawing/2014/main" id="{915AD04D-4A9F-9874-8FA2-402B2E770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9" y="1092"/>
              <a:ext cx="659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900" b="1">
                  <a:solidFill>
                    <a:srgbClr val="3366FF"/>
                  </a:solidFill>
                </a:rPr>
                <a:t>ceramics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18" name="Rectangle 25">
              <a:extLst>
                <a:ext uri="{FF2B5EF4-FFF2-40B4-BE49-F238E27FC236}">
                  <a16:creationId xmlns:a16="http://schemas.microsoft.com/office/drawing/2014/main" id="{28B0BEDA-E21C-EF59-60AD-40E386068D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392"/>
              <a:ext cx="52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-optical 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19" name="Rectangle 26">
              <a:extLst>
                <a:ext uri="{FF2B5EF4-FFF2-40B4-BE49-F238E27FC236}">
                  <a16:creationId xmlns:a16="http://schemas.microsoft.com/office/drawing/2014/main" id="{71D5B42C-CB4A-B773-649F-AA1FA7ECD1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552"/>
              <a:ext cx="4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-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20" name="Rectangle 27">
              <a:extLst>
                <a:ext uri="{FF2B5EF4-FFF2-40B4-BE49-F238E27FC236}">
                  <a16:creationId xmlns:a16="http://schemas.microsoft.com/office/drawing/2014/main" id="{F5A6A918-AEE5-8F53-77DB-F08AAFC610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1552"/>
              <a:ext cx="71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composite 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21" name="Rectangle 28">
              <a:extLst>
                <a:ext uri="{FF2B5EF4-FFF2-40B4-BE49-F238E27FC236}">
                  <a16:creationId xmlns:a16="http://schemas.microsoft.com/office/drawing/2014/main" id="{7EA05013-D9A7-745D-9586-AB2FDC4098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712"/>
              <a:ext cx="69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  reinforce 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22" name="Rectangle 29">
              <a:extLst>
                <a:ext uri="{FF2B5EF4-FFF2-40B4-BE49-F238E27FC236}">
                  <a16:creationId xmlns:a16="http://schemas.microsoft.com/office/drawing/2014/main" id="{894A7404-E0B3-761D-E3AD-E1DEC7F8E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" y="1872"/>
              <a:ext cx="4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-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23" name="Rectangle 30">
              <a:extLst>
                <a:ext uri="{FF2B5EF4-FFF2-40B4-BE49-F238E27FC236}">
                  <a16:creationId xmlns:a16="http://schemas.microsoft.com/office/drawing/2014/main" id="{575A152F-B846-FF88-E797-F607E4D3EB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1872"/>
              <a:ext cx="76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containers/ 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24" name="Rectangle 31">
              <a:extLst>
                <a:ext uri="{FF2B5EF4-FFF2-40B4-BE49-F238E27FC236}">
                  <a16:creationId xmlns:a16="http://schemas.microsoft.com/office/drawing/2014/main" id="{4B41ABB4-2161-363C-B965-0D667F245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" y="2032"/>
              <a:ext cx="688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household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25" name="Rectangle 32">
              <a:extLst>
                <a:ext uri="{FF2B5EF4-FFF2-40B4-BE49-F238E27FC236}">
                  <a16:creationId xmlns:a16="http://schemas.microsoft.com/office/drawing/2014/main" id="{57A5550B-956E-A59D-DEA7-F72EA2873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7" y="1392"/>
              <a:ext cx="74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-whiteware 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26" name="Rectangle 33">
              <a:extLst>
                <a:ext uri="{FF2B5EF4-FFF2-40B4-BE49-F238E27FC236}">
                  <a16:creationId xmlns:a16="http://schemas.microsoft.com/office/drawing/2014/main" id="{DE6D21C1-6925-60B6-EE17-CB8969B546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6" y="1552"/>
              <a:ext cx="4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-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27" name="Rectangle 34">
              <a:extLst>
                <a:ext uri="{FF2B5EF4-FFF2-40B4-BE49-F238E27FC236}">
                  <a16:creationId xmlns:a16="http://schemas.microsoft.com/office/drawing/2014/main" id="{35F37374-0EB5-977C-275F-9E4AFCFEC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5" y="1552"/>
              <a:ext cx="40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bricks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28" name="Rectangle 35">
              <a:extLst>
                <a:ext uri="{FF2B5EF4-FFF2-40B4-BE49-F238E27FC236}">
                  <a16:creationId xmlns:a16="http://schemas.microsoft.com/office/drawing/2014/main" id="{4FB35BDF-1C7D-4CCD-85F2-15A0658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385"/>
              <a:ext cx="703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-bricks for 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29" name="Rectangle 36">
              <a:extLst>
                <a:ext uri="{FF2B5EF4-FFF2-40B4-BE49-F238E27FC236}">
                  <a16:creationId xmlns:a16="http://schemas.microsoft.com/office/drawing/2014/main" id="{65898C2D-DACA-2D04-6100-A245DFF616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545"/>
              <a:ext cx="44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high </a:t>
              </a:r>
              <a:r>
                <a:rPr lang="en-US" altLang="en-US" sz="1700" b="1" i="1">
                  <a:solidFill>
                    <a:srgbClr val="0000DD"/>
                  </a:solidFill>
                </a:rPr>
                <a:t>T </a:t>
              </a:r>
              <a:endParaRPr lang="en-US" altLang="en-US" sz="2400" b="1" i="1">
                <a:latin typeface="Times" panose="02020603050405020304" pitchFamily="18" charset="0"/>
              </a:endParaRPr>
            </a:p>
          </p:txBody>
        </p:sp>
        <p:sp>
          <p:nvSpPr>
            <p:cNvPr id="8230" name="Rectangle 37">
              <a:extLst>
                <a:ext uri="{FF2B5EF4-FFF2-40B4-BE49-F238E27FC236}">
                  <a16:creationId xmlns:a16="http://schemas.microsoft.com/office/drawing/2014/main" id="{E6CD21C2-B25F-0772-EBB0-7FA059D02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1705"/>
              <a:ext cx="65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(furnaces)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31" name="Rectangle 38">
              <a:extLst>
                <a:ext uri="{FF2B5EF4-FFF2-40B4-BE49-F238E27FC236}">
                  <a16:creationId xmlns:a16="http://schemas.microsoft.com/office/drawing/2014/main" id="{D9B10C72-3513-4C7C-1DEE-9F3BCE4371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1392"/>
              <a:ext cx="77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-sandpaper 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32" name="Rectangle 39">
              <a:extLst>
                <a:ext uri="{FF2B5EF4-FFF2-40B4-BE49-F238E27FC236}">
                  <a16:creationId xmlns:a16="http://schemas.microsoft.com/office/drawing/2014/main" id="{AE9707C1-2FEE-2148-B9F3-58AC54C44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1552"/>
              <a:ext cx="4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-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33" name="Rectangle 40">
              <a:extLst>
                <a:ext uri="{FF2B5EF4-FFF2-40B4-BE49-F238E27FC236}">
                  <a16:creationId xmlns:a16="http://schemas.microsoft.com/office/drawing/2014/main" id="{D34F5C81-482D-6C67-6CF2-BAB4C3D47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1552"/>
              <a:ext cx="49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cutting 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34" name="Rectangle 41">
              <a:extLst>
                <a:ext uri="{FF2B5EF4-FFF2-40B4-BE49-F238E27FC236}">
                  <a16:creationId xmlns:a16="http://schemas.microsoft.com/office/drawing/2014/main" id="{E4052CA1-C7E0-F729-6749-FFCF0A39A1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7" y="1712"/>
              <a:ext cx="4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-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35" name="Rectangle 42">
              <a:extLst>
                <a:ext uri="{FF2B5EF4-FFF2-40B4-BE49-F238E27FC236}">
                  <a16:creationId xmlns:a16="http://schemas.microsoft.com/office/drawing/2014/main" id="{C8C5E52E-3C0A-5D9F-88AB-AC24BCCAAD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36" y="1712"/>
              <a:ext cx="60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polishing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36" name="Rectangle 43">
              <a:extLst>
                <a:ext uri="{FF2B5EF4-FFF2-40B4-BE49-F238E27FC236}">
                  <a16:creationId xmlns:a16="http://schemas.microsoft.com/office/drawing/2014/main" id="{0954C499-E6E3-E247-988E-CE2EA2A3B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1392"/>
              <a:ext cx="839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-composites 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37" name="Rectangle 44">
              <a:extLst>
                <a:ext uri="{FF2B5EF4-FFF2-40B4-BE49-F238E27FC236}">
                  <a16:creationId xmlns:a16="http://schemas.microsoft.com/office/drawing/2014/main" id="{947AE819-5263-F719-07E4-DF24D2DF8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5" y="1552"/>
              <a:ext cx="4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-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38" name="Rectangle 45">
              <a:extLst>
                <a:ext uri="{FF2B5EF4-FFF2-40B4-BE49-F238E27FC236}">
                  <a16:creationId xmlns:a16="http://schemas.microsoft.com/office/drawing/2014/main" id="{807F1971-B476-2FF5-FE53-914B2065B3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4" y="1552"/>
              <a:ext cx="62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structural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39" name="Rectangle 46">
              <a:extLst>
                <a:ext uri="{FF2B5EF4-FFF2-40B4-BE49-F238E27FC236}">
                  <a16:creationId xmlns:a16="http://schemas.microsoft.com/office/drawing/2014/main" id="{46045C87-8F2F-B5BD-9FE6-FA7A90C98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391"/>
              <a:ext cx="682" cy="6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8240" name="Rectangle 47">
              <a:extLst>
                <a:ext uri="{FF2B5EF4-FFF2-40B4-BE49-F238E27FC236}">
                  <a16:creationId xmlns:a16="http://schemas.microsoft.com/office/drawing/2014/main" id="{1B99D752-BD87-9038-8D93-082B4308C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392"/>
              <a:ext cx="476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engine 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41" name="Rectangle 48">
              <a:extLst>
                <a:ext uri="{FF2B5EF4-FFF2-40B4-BE49-F238E27FC236}">
                  <a16:creationId xmlns:a16="http://schemas.microsoft.com/office/drawing/2014/main" id="{E90532D3-2CFB-95D0-24D6-4C8153F41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552"/>
              <a:ext cx="4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-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42" name="Rectangle 49">
              <a:extLst>
                <a:ext uri="{FF2B5EF4-FFF2-40B4-BE49-F238E27FC236}">
                  <a16:creationId xmlns:a16="http://schemas.microsoft.com/office/drawing/2014/main" id="{46B80176-1302-DA6D-1766-F7A94E52A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1552"/>
              <a:ext cx="431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rotors 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43" name="Rectangle 50">
              <a:extLst>
                <a:ext uri="{FF2B5EF4-FFF2-40B4-BE49-F238E27FC236}">
                  <a16:creationId xmlns:a16="http://schemas.microsoft.com/office/drawing/2014/main" id="{63AEB365-253A-69E5-FC85-434E87785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712"/>
              <a:ext cx="4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-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44" name="Rectangle 51">
              <a:extLst>
                <a:ext uri="{FF2B5EF4-FFF2-40B4-BE49-F238E27FC236}">
                  <a16:creationId xmlns:a16="http://schemas.microsoft.com/office/drawing/2014/main" id="{E2A249CC-CE38-B84B-914B-CB0250C0E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1712"/>
              <a:ext cx="45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valves 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45" name="Rectangle 52">
              <a:extLst>
                <a:ext uri="{FF2B5EF4-FFF2-40B4-BE49-F238E27FC236}">
                  <a16:creationId xmlns:a16="http://schemas.microsoft.com/office/drawing/2014/main" id="{579211E1-ED10-B7FB-35CF-C3BA76987A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20" y="1872"/>
              <a:ext cx="45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-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46" name="Rectangle 53">
              <a:extLst>
                <a:ext uri="{FF2B5EF4-FFF2-40B4-BE49-F238E27FC236}">
                  <a16:creationId xmlns:a16="http://schemas.microsoft.com/office/drawing/2014/main" id="{A99F413C-6D33-F1D1-03F0-A7434C3119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9" y="1872"/>
              <a:ext cx="56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bearings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47" name="Rectangle 54">
              <a:extLst>
                <a:ext uri="{FF2B5EF4-FFF2-40B4-BE49-F238E27FC236}">
                  <a16:creationId xmlns:a16="http://schemas.microsoft.com/office/drawing/2014/main" id="{62E58E60-03FE-7254-6453-817469B9B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3" y="2206"/>
              <a:ext cx="567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700" b="1">
                  <a:solidFill>
                    <a:srgbClr val="0000DD"/>
                  </a:solidFill>
                </a:rPr>
                <a:t>-sensors</a:t>
              </a:r>
              <a:endParaRPr lang="en-US" altLang="en-US" sz="2400" b="1">
                <a:latin typeface="Times" panose="02020603050405020304" pitchFamily="18" charset="0"/>
              </a:endParaRPr>
            </a:p>
          </p:txBody>
        </p:sp>
        <p:sp>
          <p:nvSpPr>
            <p:cNvPr id="8248" name="Line 55">
              <a:extLst>
                <a:ext uri="{FF2B5EF4-FFF2-40B4-BE49-F238E27FC236}">
                  <a16:creationId xmlns:a16="http://schemas.microsoft.com/office/drawing/2014/main" id="{5CBF39FB-90D3-505C-DCDB-770BA5A112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75" y="542"/>
              <a:ext cx="1" cy="132"/>
            </a:xfrm>
            <a:prstGeom prst="line">
              <a:avLst/>
            </a:prstGeom>
            <a:noFill/>
            <a:ln w="333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8196" name="Rectangle 57">
            <a:extLst>
              <a:ext uri="{FF2B5EF4-FFF2-40B4-BE49-F238E27FC236}">
                <a16:creationId xmlns:a16="http://schemas.microsoft.com/office/drawing/2014/main" id="{FBA99408-8985-16F3-5DCA-3B5637B7322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pPr eaLnBrk="1" hangingPunct="1"/>
            <a:r>
              <a:rPr lang="en-US" altLang="en-US" sz="4000"/>
              <a:t>Taxonomy of Ceramics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34E63345-1E14-27A0-53F0-EED5FD5ED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1066800"/>
            <a:ext cx="66040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•  Bonding:</a:t>
            </a:r>
          </a:p>
          <a:p>
            <a:r>
              <a:rPr lang="en-US" altLang="en-US" sz="2200"/>
              <a:t>    </a:t>
            </a:r>
            <a:r>
              <a:rPr lang="en-US" altLang="en-US" sz="2200">
                <a:latin typeface="Arial Rounded MT Bold" panose="020F0704030504030204" pitchFamily="34" charset="0"/>
              </a:rPr>
              <a:t>-- </a:t>
            </a:r>
            <a:r>
              <a:rPr lang="en-US" altLang="en-US" sz="2200"/>
              <a:t>Mostly ionic, some covalent.</a:t>
            </a:r>
          </a:p>
          <a:p>
            <a:r>
              <a:rPr lang="en-US" altLang="en-US" sz="2200"/>
              <a:t>    </a:t>
            </a:r>
            <a:r>
              <a:rPr lang="en-US" altLang="en-US" sz="2200">
                <a:latin typeface="Arial Rounded MT Bold" panose="020F0704030504030204" pitchFamily="34" charset="0"/>
              </a:rPr>
              <a:t>-- </a:t>
            </a:r>
            <a:r>
              <a:rPr lang="en-US" altLang="en-US" sz="2200"/>
              <a:t>% ionic character increases with difference in </a:t>
            </a:r>
          </a:p>
          <a:p>
            <a:r>
              <a:rPr lang="en-US" altLang="en-US" sz="2200"/>
              <a:t>       electronegativity (remember!?!).</a:t>
            </a:r>
            <a:endParaRPr lang="en-US" altLang="en-US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47A620CB-EFA5-E445-431E-7D906C142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516188"/>
            <a:ext cx="515461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/>
              <a:t>•  Large vs small ionic bond character: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5D20674A-6BC1-065A-3BD1-C2DF599354D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Ceramic Bonding</a:t>
            </a:r>
          </a:p>
        </p:txBody>
      </p:sp>
      <p:pic>
        <p:nvPicPr>
          <p:cNvPr id="9222" name="Picture 6" descr="Fig 2_7 mod 12">
            <a:extLst>
              <a:ext uri="{FF2B5EF4-FFF2-40B4-BE49-F238E27FC236}">
                <a16:creationId xmlns:a16="http://schemas.microsoft.com/office/drawing/2014/main" id="{77592B74-E445-BB6D-D618-D47FF7640D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2900363"/>
            <a:ext cx="7391400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3" name="AutoShape 7">
            <a:extLst>
              <a:ext uri="{FF2B5EF4-FFF2-40B4-BE49-F238E27FC236}">
                <a16:creationId xmlns:a16="http://schemas.microsoft.com/office/drawing/2014/main" id="{FA2BCBE9-0951-6D05-F199-3C1CDB35F0D9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749300" y="2819400"/>
            <a:ext cx="7632700" cy="328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DBF176C6-23E4-4D4D-D1A9-A09D205D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300" y="3086100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2400"/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08165886-8108-58B2-BBB2-21CB09FEAF96}"/>
              </a:ext>
            </a:extLst>
          </p:cNvPr>
          <p:cNvGrpSpPr>
            <a:grpSpLocks/>
          </p:cNvGrpSpPr>
          <p:nvPr/>
        </p:nvGrpSpPr>
        <p:grpSpPr bwMode="auto">
          <a:xfrm>
            <a:off x="3340100" y="3505200"/>
            <a:ext cx="3009900" cy="508000"/>
            <a:chOff x="2104" y="2208"/>
            <a:chExt cx="1896" cy="320"/>
          </a:xfrm>
        </p:grpSpPr>
        <p:sp>
          <p:nvSpPr>
            <p:cNvPr id="9235" name="Rectangle 10">
              <a:extLst>
                <a:ext uri="{FF2B5EF4-FFF2-40B4-BE49-F238E27FC236}">
                  <a16:creationId xmlns:a16="http://schemas.microsoft.com/office/drawing/2014/main" id="{A091CC8B-D092-C41C-86ED-A9725B9AE4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4" y="2208"/>
              <a:ext cx="86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rgbClr val="CC0000"/>
                  </a:solidFill>
                </a:rPr>
                <a:t>SiC: small</a:t>
              </a:r>
            </a:p>
          </p:txBody>
        </p:sp>
        <p:grpSp>
          <p:nvGrpSpPr>
            <p:cNvPr id="9236" name="Group 11">
              <a:extLst>
                <a:ext uri="{FF2B5EF4-FFF2-40B4-BE49-F238E27FC236}">
                  <a16:creationId xmlns:a16="http://schemas.microsoft.com/office/drawing/2014/main" id="{E37809C8-6873-2EF3-1798-587179CFFF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96" y="2224"/>
              <a:ext cx="904" cy="120"/>
              <a:chOff x="3096" y="2224"/>
              <a:chExt cx="904" cy="120"/>
            </a:xfrm>
          </p:grpSpPr>
          <p:sp>
            <p:nvSpPr>
              <p:cNvPr id="9240" name="Freeform 12">
                <a:extLst>
                  <a:ext uri="{FF2B5EF4-FFF2-40B4-BE49-F238E27FC236}">
                    <a16:creationId xmlns:a16="http://schemas.microsoft.com/office/drawing/2014/main" id="{0E93D355-1A21-5D99-9E50-6824AEEABB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52" y="2224"/>
                <a:ext cx="48" cy="80"/>
              </a:xfrm>
              <a:custGeom>
                <a:avLst/>
                <a:gdLst>
                  <a:gd name="T0" fmla="*/ 48 w 48"/>
                  <a:gd name="T1" fmla="*/ 32 h 80"/>
                  <a:gd name="T2" fmla="*/ 8 w 48"/>
                  <a:gd name="T3" fmla="*/ 80 h 80"/>
                  <a:gd name="T4" fmla="*/ 16 w 48"/>
                  <a:gd name="T5" fmla="*/ 32 h 80"/>
                  <a:gd name="T6" fmla="*/ 0 w 48"/>
                  <a:gd name="T7" fmla="*/ 0 h 80"/>
                  <a:gd name="T8" fmla="*/ 48 w 48"/>
                  <a:gd name="T9" fmla="*/ 32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8"/>
                  <a:gd name="T16" fmla="*/ 0 h 80"/>
                  <a:gd name="T17" fmla="*/ 48 w 48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8" h="80">
                    <a:moveTo>
                      <a:pt x="48" y="32"/>
                    </a:moveTo>
                    <a:lnTo>
                      <a:pt x="8" y="80"/>
                    </a:lnTo>
                    <a:lnTo>
                      <a:pt x="16" y="32"/>
                    </a:lnTo>
                    <a:lnTo>
                      <a:pt x="0" y="0"/>
                    </a:lnTo>
                    <a:lnTo>
                      <a:pt x="48" y="32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41" name="Line 13">
                <a:extLst>
                  <a:ext uri="{FF2B5EF4-FFF2-40B4-BE49-F238E27FC236}">
                    <a16:creationId xmlns:a16="http://schemas.microsoft.com/office/drawing/2014/main" id="{7D7FEC74-E9E9-6717-BC90-83145E96F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096" y="2256"/>
                <a:ext cx="872" cy="88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237" name="Group 14">
              <a:extLst>
                <a:ext uri="{FF2B5EF4-FFF2-40B4-BE49-F238E27FC236}">
                  <a16:creationId xmlns:a16="http://schemas.microsoft.com/office/drawing/2014/main" id="{912FF5C8-1727-A642-85C1-CD87BBC94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88" y="2344"/>
              <a:ext cx="880" cy="184"/>
              <a:chOff x="3088" y="2344"/>
              <a:chExt cx="880" cy="184"/>
            </a:xfrm>
          </p:grpSpPr>
          <p:sp>
            <p:nvSpPr>
              <p:cNvPr id="9238" name="Freeform 15">
                <a:extLst>
                  <a:ext uri="{FF2B5EF4-FFF2-40B4-BE49-F238E27FC236}">
                    <a16:creationId xmlns:a16="http://schemas.microsoft.com/office/drawing/2014/main" id="{751E2186-489D-CC5D-3CF2-2D19BDC69C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12" y="2448"/>
                <a:ext cx="56" cy="80"/>
              </a:xfrm>
              <a:custGeom>
                <a:avLst/>
                <a:gdLst>
                  <a:gd name="T0" fmla="*/ 56 w 56"/>
                  <a:gd name="T1" fmla="*/ 48 h 80"/>
                  <a:gd name="T2" fmla="*/ 0 w 56"/>
                  <a:gd name="T3" fmla="*/ 80 h 80"/>
                  <a:gd name="T4" fmla="*/ 24 w 56"/>
                  <a:gd name="T5" fmla="*/ 40 h 80"/>
                  <a:gd name="T6" fmla="*/ 16 w 56"/>
                  <a:gd name="T7" fmla="*/ 0 h 80"/>
                  <a:gd name="T8" fmla="*/ 56 w 56"/>
                  <a:gd name="T9" fmla="*/ 48 h 8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6"/>
                  <a:gd name="T16" fmla="*/ 0 h 80"/>
                  <a:gd name="T17" fmla="*/ 56 w 56"/>
                  <a:gd name="T18" fmla="*/ 80 h 8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6" h="80">
                    <a:moveTo>
                      <a:pt x="56" y="48"/>
                    </a:moveTo>
                    <a:lnTo>
                      <a:pt x="0" y="80"/>
                    </a:lnTo>
                    <a:lnTo>
                      <a:pt x="24" y="40"/>
                    </a:lnTo>
                    <a:lnTo>
                      <a:pt x="16" y="0"/>
                    </a:lnTo>
                    <a:lnTo>
                      <a:pt x="56" y="48"/>
                    </a:lnTo>
                    <a:close/>
                  </a:path>
                </a:pathLst>
              </a:custGeom>
              <a:solidFill>
                <a:schemeClr val="tx2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39" name="Line 16">
                <a:extLst>
                  <a:ext uri="{FF2B5EF4-FFF2-40B4-BE49-F238E27FC236}">
                    <a16:creationId xmlns:a16="http://schemas.microsoft.com/office/drawing/2014/main" id="{A1F85645-8605-2F77-7C0B-4062F50D1B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8" y="2344"/>
                <a:ext cx="848" cy="144"/>
              </a:xfrm>
              <a:prstGeom prst="line">
                <a:avLst/>
              </a:prstGeom>
              <a:noFill/>
              <a:ln w="12700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D40B3DF4-6303-1D05-9A2A-02AC997F21B0}"/>
              </a:ext>
            </a:extLst>
          </p:cNvPr>
          <p:cNvGrpSpPr>
            <a:grpSpLocks/>
          </p:cNvGrpSpPr>
          <p:nvPr/>
        </p:nvGrpSpPr>
        <p:grpSpPr bwMode="auto">
          <a:xfrm>
            <a:off x="1587500" y="3022600"/>
            <a:ext cx="5930900" cy="1371600"/>
            <a:chOff x="1000" y="1904"/>
            <a:chExt cx="3736" cy="864"/>
          </a:xfrm>
        </p:grpSpPr>
        <p:grpSp>
          <p:nvGrpSpPr>
            <p:cNvPr id="9227" name="Group 18">
              <a:extLst>
                <a:ext uri="{FF2B5EF4-FFF2-40B4-BE49-F238E27FC236}">
                  <a16:creationId xmlns:a16="http://schemas.microsoft.com/office/drawing/2014/main" id="{4CB58FC4-9E00-B0A1-8DE9-75CB5FF49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0" y="2032"/>
              <a:ext cx="1056" cy="736"/>
              <a:chOff x="1000" y="2032"/>
              <a:chExt cx="1056" cy="736"/>
            </a:xfrm>
          </p:grpSpPr>
          <p:sp>
            <p:nvSpPr>
              <p:cNvPr id="9233" name="Freeform 19">
                <a:extLst>
                  <a:ext uri="{FF2B5EF4-FFF2-40B4-BE49-F238E27FC236}">
                    <a16:creationId xmlns:a16="http://schemas.microsoft.com/office/drawing/2014/main" id="{622B38E9-4058-19F1-D4D9-EA00514FB2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0" y="2696"/>
                <a:ext cx="64" cy="72"/>
              </a:xfrm>
              <a:custGeom>
                <a:avLst/>
                <a:gdLst>
                  <a:gd name="T0" fmla="*/ 0 w 64"/>
                  <a:gd name="T1" fmla="*/ 64 h 72"/>
                  <a:gd name="T2" fmla="*/ 16 w 64"/>
                  <a:gd name="T3" fmla="*/ 0 h 72"/>
                  <a:gd name="T4" fmla="*/ 24 w 64"/>
                  <a:gd name="T5" fmla="*/ 48 h 72"/>
                  <a:gd name="T6" fmla="*/ 64 w 64"/>
                  <a:gd name="T7" fmla="*/ 72 h 72"/>
                  <a:gd name="T8" fmla="*/ 0 w 64"/>
                  <a:gd name="T9" fmla="*/ 64 h 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72"/>
                  <a:gd name="T17" fmla="*/ 64 w 64"/>
                  <a:gd name="T18" fmla="*/ 72 h 7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72">
                    <a:moveTo>
                      <a:pt x="0" y="64"/>
                    </a:moveTo>
                    <a:lnTo>
                      <a:pt x="16" y="0"/>
                    </a:lnTo>
                    <a:lnTo>
                      <a:pt x="24" y="48"/>
                    </a:lnTo>
                    <a:lnTo>
                      <a:pt x="64" y="72"/>
                    </a:lnTo>
                    <a:lnTo>
                      <a:pt x="0" y="64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34" name="Line 20">
                <a:extLst>
                  <a:ext uri="{FF2B5EF4-FFF2-40B4-BE49-F238E27FC236}">
                    <a16:creationId xmlns:a16="http://schemas.microsoft.com/office/drawing/2014/main" id="{20DE522A-7419-D2A0-B74D-5A4E0F51E5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24" y="2032"/>
                <a:ext cx="1032" cy="712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228" name="Group 21">
              <a:extLst>
                <a:ext uri="{FF2B5EF4-FFF2-40B4-BE49-F238E27FC236}">
                  <a16:creationId xmlns:a16="http://schemas.microsoft.com/office/drawing/2014/main" id="{7985233A-4B63-2851-080C-CF36A05F46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84" y="2048"/>
              <a:ext cx="152" cy="184"/>
              <a:chOff x="4584" y="2048"/>
              <a:chExt cx="152" cy="184"/>
            </a:xfrm>
          </p:grpSpPr>
          <p:sp>
            <p:nvSpPr>
              <p:cNvPr id="9231" name="Freeform 22">
                <a:extLst>
                  <a:ext uri="{FF2B5EF4-FFF2-40B4-BE49-F238E27FC236}">
                    <a16:creationId xmlns:a16="http://schemas.microsoft.com/office/drawing/2014/main" id="{E2213A19-D36C-55FF-DD7D-A51B3176A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2" y="2168"/>
                <a:ext cx="64" cy="64"/>
              </a:xfrm>
              <a:custGeom>
                <a:avLst/>
                <a:gdLst>
                  <a:gd name="T0" fmla="*/ 64 w 64"/>
                  <a:gd name="T1" fmla="*/ 64 h 64"/>
                  <a:gd name="T2" fmla="*/ 0 w 64"/>
                  <a:gd name="T3" fmla="*/ 56 h 64"/>
                  <a:gd name="T4" fmla="*/ 40 w 64"/>
                  <a:gd name="T5" fmla="*/ 40 h 64"/>
                  <a:gd name="T6" fmla="*/ 64 w 64"/>
                  <a:gd name="T7" fmla="*/ 0 h 64"/>
                  <a:gd name="T8" fmla="*/ 64 w 64"/>
                  <a:gd name="T9" fmla="*/ 64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4"/>
                  <a:gd name="T16" fmla="*/ 0 h 64"/>
                  <a:gd name="T17" fmla="*/ 64 w 64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4" h="64">
                    <a:moveTo>
                      <a:pt x="64" y="64"/>
                    </a:moveTo>
                    <a:lnTo>
                      <a:pt x="0" y="56"/>
                    </a:lnTo>
                    <a:lnTo>
                      <a:pt x="40" y="40"/>
                    </a:lnTo>
                    <a:lnTo>
                      <a:pt x="64" y="0"/>
                    </a:lnTo>
                    <a:lnTo>
                      <a:pt x="64" y="64"/>
                    </a:lnTo>
                    <a:close/>
                  </a:path>
                </a:pathLst>
              </a:custGeom>
              <a:solidFill>
                <a:schemeClr val="accent2"/>
              </a:solidFill>
              <a:ln w="12700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9232" name="Line 23">
                <a:extLst>
                  <a:ext uri="{FF2B5EF4-FFF2-40B4-BE49-F238E27FC236}">
                    <a16:creationId xmlns:a16="http://schemas.microsoft.com/office/drawing/2014/main" id="{02532179-DEF5-B60E-E80A-7FE9E01BBE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84" y="2048"/>
                <a:ext cx="128" cy="160"/>
              </a:xfrm>
              <a:prstGeom prst="line">
                <a:avLst/>
              </a:prstGeom>
              <a:noFill/>
              <a:ln w="12700">
                <a:solidFill>
                  <a:schemeClr val="accent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9229" name="Rectangle 24">
              <a:extLst>
                <a:ext uri="{FF2B5EF4-FFF2-40B4-BE49-F238E27FC236}">
                  <a16:creationId xmlns:a16="http://schemas.microsoft.com/office/drawing/2014/main" id="{96D22A63-0D79-C739-E535-77680CF70A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6" y="1904"/>
              <a:ext cx="9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chemeClr val="accent2"/>
                  </a:solidFill>
                </a:rPr>
                <a:t>CaF</a:t>
              </a:r>
              <a:r>
                <a:rPr lang="en-US" altLang="en-US" sz="2400" baseline="-25000">
                  <a:solidFill>
                    <a:schemeClr val="accent2"/>
                  </a:solidFill>
                </a:rPr>
                <a:t>2</a:t>
              </a:r>
              <a:r>
                <a:rPr lang="en-US" altLang="en-US" sz="2400">
                  <a:solidFill>
                    <a:schemeClr val="accent2"/>
                  </a:solidFill>
                </a:rPr>
                <a:t>: large</a:t>
              </a:r>
            </a:p>
          </p:txBody>
        </p:sp>
        <p:sp>
          <p:nvSpPr>
            <p:cNvPr id="9230" name="Line 25">
              <a:extLst>
                <a:ext uri="{FF2B5EF4-FFF2-40B4-BE49-F238E27FC236}">
                  <a16:creationId xmlns:a16="http://schemas.microsoft.com/office/drawing/2014/main" id="{D2952A86-AC39-E3E9-161E-C67D10BBC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2" y="2040"/>
              <a:ext cx="1352" cy="8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E709301-F20B-60D7-AE54-25180C866D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001000" cy="533400"/>
          </a:xfrm>
        </p:spPr>
        <p:txBody>
          <a:bodyPr/>
          <a:lstStyle/>
          <a:p>
            <a:pPr eaLnBrk="1" hangingPunct="1"/>
            <a:r>
              <a:rPr lang="en-US" altLang="en-US"/>
              <a:t>Ceramic Crystal Structures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35CF9741-E62A-07C4-9E99-457D805AAE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892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>
                <a:solidFill>
                  <a:srgbClr val="0033CC"/>
                </a:solidFill>
              </a:rPr>
              <a:t>Oxide structures</a:t>
            </a:r>
          </a:p>
          <a:p>
            <a:pPr lvl="1" eaLnBrk="1" hangingPunct="1"/>
            <a:r>
              <a:rPr lang="en-US" altLang="en-US" sz="2400" b="1"/>
              <a:t>oxygen anions much larger than metal cations</a:t>
            </a:r>
          </a:p>
          <a:p>
            <a:pPr lvl="1" eaLnBrk="1" hangingPunct="1"/>
            <a:r>
              <a:rPr lang="en-US" altLang="en-US" sz="2400" b="1"/>
              <a:t>close packed oxygen in a lattice (usually FCC)</a:t>
            </a:r>
          </a:p>
          <a:p>
            <a:pPr lvl="1" eaLnBrk="1" hangingPunct="1"/>
            <a:r>
              <a:rPr lang="en-US" altLang="en-US" sz="2400" b="1"/>
              <a:t>cations in the holes of the oxygen lattice</a:t>
            </a:r>
          </a:p>
          <a:p>
            <a:pPr eaLnBrk="1" hangingPunct="1"/>
            <a:r>
              <a:rPr lang="en-US" altLang="en-US" sz="2800" b="1"/>
              <a:t>The same ideas apply to all “ceramics”</a:t>
            </a:r>
          </a:p>
          <a:p>
            <a:pPr eaLnBrk="1" hangingPunct="1"/>
            <a:r>
              <a:rPr lang="en-US" altLang="en-US" sz="2800" b="1"/>
              <a:t>Principles of Ceramic Architecture:</a:t>
            </a:r>
          </a:p>
          <a:p>
            <a:pPr lvl="1" eaLnBrk="1" hangingPunct="1"/>
            <a:r>
              <a:rPr lang="en-US" altLang="en-US" sz="2400" b="1"/>
              <a:t>Size relationships Cation to Anion</a:t>
            </a:r>
          </a:p>
          <a:p>
            <a:pPr lvl="1" eaLnBrk="1" hangingPunct="1"/>
            <a:r>
              <a:rPr lang="en-US" altLang="en-US" sz="2400" b="1"/>
              <a:t>Electrical Neutrality of the overall structure</a:t>
            </a:r>
          </a:p>
          <a:p>
            <a:pPr lvl="1" eaLnBrk="1" hangingPunct="1"/>
            <a:r>
              <a:rPr lang="en-US" altLang="en-US" sz="2400" b="1"/>
              <a:t>Crystallographic Arrangements</a:t>
            </a:r>
          </a:p>
          <a:p>
            <a:pPr lvl="1" eaLnBrk="1" hangingPunct="1"/>
            <a:r>
              <a:rPr lang="en-US" altLang="en-US" sz="2400" b="1"/>
              <a:t>Stoichiometry Must Match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5827" y="1087312"/>
            <a:ext cx="4555444" cy="1123260"/>
          </a:xfrm>
          <a:prstGeom prst="rect">
            <a:avLst/>
          </a:prstGeom>
        </p:spPr>
        <p:txBody>
          <a:bodyPr vert="horz" wrap="square" lIns="0" tIns="39479" rIns="0" bIns="0" rtlCol="0">
            <a:spAutoFit/>
          </a:bodyPr>
          <a:lstStyle/>
          <a:p>
            <a:pPr marL="288460" indent="-275725">
              <a:spcBef>
                <a:spcPts val="310"/>
              </a:spcBef>
              <a:buChar char="•"/>
              <a:tabLst>
                <a:tab pos="288460" algn="l"/>
              </a:tabLst>
            </a:pPr>
            <a:r>
              <a:rPr sz="2407" dirty="0">
                <a:latin typeface="Arial"/>
                <a:cs typeface="Arial"/>
              </a:rPr>
              <a:t>Coordination</a:t>
            </a:r>
            <a:r>
              <a:rPr sz="2407" spc="-85" dirty="0">
                <a:latin typeface="Arial"/>
                <a:cs typeface="Arial"/>
              </a:rPr>
              <a:t> </a:t>
            </a:r>
            <a:r>
              <a:rPr sz="2407" dirty="0">
                <a:latin typeface="Arial"/>
                <a:cs typeface="Arial"/>
              </a:rPr>
              <a:t>#</a:t>
            </a:r>
            <a:r>
              <a:rPr sz="2407" spc="-85" dirty="0">
                <a:latin typeface="Arial"/>
                <a:cs typeface="Arial"/>
              </a:rPr>
              <a:t> </a:t>
            </a:r>
            <a:r>
              <a:rPr sz="2407" dirty="0">
                <a:latin typeface="Arial"/>
                <a:cs typeface="Arial"/>
              </a:rPr>
              <a:t>increases</a:t>
            </a:r>
            <a:r>
              <a:rPr sz="2407" spc="-85" dirty="0">
                <a:latin typeface="Arial"/>
                <a:cs typeface="Arial"/>
              </a:rPr>
              <a:t> </a:t>
            </a:r>
            <a:r>
              <a:rPr sz="2407" spc="-20" dirty="0">
                <a:latin typeface="Arial"/>
                <a:cs typeface="Arial"/>
              </a:rPr>
              <a:t>with</a:t>
            </a:r>
            <a:endParaRPr sz="2407">
              <a:latin typeface="Arial"/>
              <a:cs typeface="Arial"/>
            </a:endParaRPr>
          </a:p>
          <a:p>
            <a:pPr marL="557818" marR="5094" indent="-207590">
              <a:lnSpc>
                <a:spcPct val="102000"/>
              </a:lnSpc>
              <a:spcBef>
                <a:spcPts val="140"/>
              </a:spcBef>
              <a:tabLst>
                <a:tab pos="1254453" algn="l"/>
              </a:tabLst>
            </a:pPr>
            <a:r>
              <a:rPr sz="2206" spc="-10" dirty="0">
                <a:latin typeface="Arial"/>
                <a:cs typeface="Arial"/>
              </a:rPr>
              <a:t>Issue:</a:t>
            </a:r>
            <a:r>
              <a:rPr sz="2206" dirty="0">
                <a:latin typeface="Arial"/>
                <a:cs typeface="Arial"/>
              </a:rPr>
              <a:t>	How</a:t>
            </a:r>
            <a:r>
              <a:rPr sz="2206" spc="-35" dirty="0">
                <a:latin typeface="Arial"/>
                <a:cs typeface="Arial"/>
              </a:rPr>
              <a:t> </a:t>
            </a:r>
            <a:r>
              <a:rPr sz="2206" dirty="0">
                <a:latin typeface="Arial"/>
                <a:cs typeface="Arial"/>
              </a:rPr>
              <a:t>many</a:t>
            </a:r>
            <a:r>
              <a:rPr sz="2206" spc="-35" dirty="0">
                <a:latin typeface="Arial"/>
                <a:cs typeface="Arial"/>
              </a:rPr>
              <a:t> </a:t>
            </a:r>
            <a:r>
              <a:rPr sz="2206" dirty="0">
                <a:latin typeface="Arial"/>
                <a:cs typeface="Arial"/>
              </a:rPr>
              <a:t>anions</a:t>
            </a:r>
            <a:r>
              <a:rPr sz="2206" spc="-35" dirty="0">
                <a:latin typeface="Arial"/>
                <a:cs typeface="Arial"/>
              </a:rPr>
              <a:t> </a:t>
            </a:r>
            <a:r>
              <a:rPr sz="2206" dirty="0">
                <a:latin typeface="Arial"/>
                <a:cs typeface="Arial"/>
              </a:rPr>
              <a:t>can</a:t>
            </a:r>
            <a:r>
              <a:rPr sz="2206" spc="-30" dirty="0">
                <a:latin typeface="Arial"/>
                <a:cs typeface="Arial"/>
              </a:rPr>
              <a:t> </a:t>
            </a:r>
            <a:r>
              <a:rPr sz="2206" spc="-25" dirty="0">
                <a:latin typeface="Arial"/>
                <a:cs typeface="Arial"/>
              </a:rPr>
              <a:t>you </a:t>
            </a:r>
            <a:r>
              <a:rPr sz="2206" dirty="0">
                <a:latin typeface="Arial"/>
                <a:cs typeface="Arial"/>
              </a:rPr>
              <a:t>arrange</a:t>
            </a:r>
            <a:r>
              <a:rPr sz="2206" spc="-55" dirty="0">
                <a:latin typeface="Arial"/>
                <a:cs typeface="Arial"/>
              </a:rPr>
              <a:t> </a:t>
            </a:r>
            <a:r>
              <a:rPr sz="2206" dirty="0">
                <a:latin typeface="Arial"/>
                <a:cs typeface="Arial"/>
              </a:rPr>
              <a:t>around</a:t>
            </a:r>
            <a:r>
              <a:rPr sz="2206" spc="-50" dirty="0">
                <a:latin typeface="Arial"/>
                <a:cs typeface="Arial"/>
              </a:rPr>
              <a:t> </a:t>
            </a:r>
            <a:r>
              <a:rPr sz="2206" dirty="0">
                <a:latin typeface="Arial"/>
                <a:cs typeface="Arial"/>
              </a:rPr>
              <a:t>a</a:t>
            </a:r>
            <a:r>
              <a:rPr sz="2206" spc="-55" dirty="0">
                <a:latin typeface="Arial"/>
                <a:cs typeface="Arial"/>
              </a:rPr>
              <a:t> </a:t>
            </a:r>
            <a:r>
              <a:rPr sz="2206" spc="-10" dirty="0">
                <a:latin typeface="Arial"/>
                <a:cs typeface="Arial"/>
              </a:rPr>
              <a:t>cation?</a:t>
            </a:r>
            <a:endParaRPr sz="2206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87319" y="892215"/>
            <a:ext cx="1006731" cy="830933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76413" marR="30565" indent="-38207">
              <a:lnSpc>
                <a:spcPct val="114599"/>
              </a:lnSpc>
              <a:spcBef>
                <a:spcPts val="100"/>
              </a:spcBef>
            </a:pPr>
            <a:r>
              <a:rPr sz="3610" spc="-15" baseline="23148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407" spc="-10" dirty="0">
                <a:solidFill>
                  <a:srgbClr val="CC0000"/>
                </a:solidFill>
                <a:latin typeface="Arial"/>
                <a:cs typeface="Arial"/>
              </a:rPr>
              <a:t>cation </a:t>
            </a:r>
            <a:r>
              <a:rPr sz="3610" spc="-15" baseline="20833" dirty="0">
                <a:solidFill>
                  <a:srgbClr val="CC0000"/>
                </a:solidFill>
                <a:latin typeface="Arial"/>
                <a:cs typeface="Arial"/>
              </a:rPr>
              <a:t>r</a:t>
            </a:r>
            <a:r>
              <a:rPr sz="2407" spc="-10" dirty="0">
                <a:solidFill>
                  <a:srgbClr val="CC0000"/>
                </a:solidFill>
                <a:latin typeface="Arial"/>
                <a:cs typeface="Arial"/>
              </a:rPr>
              <a:t>anion</a:t>
            </a:r>
            <a:endParaRPr sz="2407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37751" y="1340652"/>
            <a:ext cx="878741" cy="0"/>
          </a:xfrm>
          <a:custGeom>
            <a:avLst/>
            <a:gdLst/>
            <a:ahLst/>
            <a:cxnLst/>
            <a:rect l="l" t="t" r="r" b="b"/>
            <a:pathLst>
              <a:path w="876300">
                <a:moveTo>
                  <a:pt x="0" y="0"/>
                </a:moveTo>
                <a:lnTo>
                  <a:pt x="876300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958172" y="3217338"/>
            <a:ext cx="3600291" cy="3176840"/>
            <a:chOff x="2949955" y="3205226"/>
            <a:chExt cx="3590290" cy="316801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9955" y="3205226"/>
              <a:ext cx="890165" cy="314858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9709" y="3747770"/>
              <a:ext cx="3580028" cy="252374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969767" y="5619242"/>
              <a:ext cx="805180" cy="744220"/>
            </a:xfrm>
            <a:custGeom>
              <a:avLst/>
              <a:gdLst/>
              <a:ahLst/>
              <a:cxnLst/>
              <a:rect l="l" t="t" r="r" b="b"/>
              <a:pathLst>
                <a:path w="805179" h="744220">
                  <a:moveTo>
                    <a:pt x="804672" y="743712"/>
                  </a:moveTo>
                  <a:lnTo>
                    <a:pt x="804672" y="0"/>
                  </a:lnTo>
                  <a:lnTo>
                    <a:pt x="0" y="0"/>
                  </a:lnTo>
                  <a:lnTo>
                    <a:pt x="0" y="743712"/>
                  </a:lnTo>
                  <a:lnTo>
                    <a:pt x="804672" y="743712"/>
                  </a:lnTo>
                  <a:close/>
                </a:path>
              </a:pathLst>
            </a:custGeom>
            <a:ln w="20116">
              <a:solidFill>
                <a:srgbClr val="4C009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7670" y="3471468"/>
              <a:ext cx="100736" cy="12054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885691" y="3516884"/>
              <a:ext cx="1257300" cy="673735"/>
            </a:xfrm>
            <a:custGeom>
              <a:avLst/>
              <a:gdLst/>
              <a:ahLst/>
              <a:cxnLst/>
              <a:rect l="l" t="t" r="r" b="b"/>
              <a:pathLst>
                <a:path w="1257300" h="673735">
                  <a:moveTo>
                    <a:pt x="0" y="673607"/>
                  </a:moveTo>
                  <a:lnTo>
                    <a:pt x="1257300" y="0"/>
                  </a:lnTo>
                </a:path>
              </a:pathLst>
            </a:custGeom>
            <a:ln w="201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72982" y="2536389"/>
            <a:ext cx="813791" cy="660477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67498" marR="30565" indent="-29929">
              <a:lnSpc>
                <a:spcPct val="114700"/>
              </a:lnSpc>
              <a:spcBef>
                <a:spcPts val="100"/>
              </a:spcBef>
            </a:pPr>
            <a:r>
              <a:rPr sz="2858" spc="-15" baseline="23391" dirty="0">
                <a:latin typeface="Arial"/>
                <a:cs typeface="Arial"/>
              </a:rPr>
              <a:t>r</a:t>
            </a:r>
            <a:r>
              <a:rPr sz="1905" spc="-10" dirty="0">
                <a:latin typeface="Arial"/>
                <a:cs typeface="Arial"/>
              </a:rPr>
              <a:t>cation </a:t>
            </a:r>
            <a:r>
              <a:rPr sz="2858" spc="-15" baseline="20467" dirty="0">
                <a:latin typeface="Arial"/>
                <a:cs typeface="Arial"/>
              </a:rPr>
              <a:t>r</a:t>
            </a:r>
            <a:r>
              <a:rPr sz="1905" spc="-10" dirty="0">
                <a:latin typeface="Arial"/>
                <a:cs typeface="Arial"/>
              </a:rPr>
              <a:t>anion</a:t>
            </a:r>
            <a:endParaRPr sz="1905">
              <a:latin typeface="Arial"/>
              <a:cs typeface="Arial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021122" y="2894114"/>
            <a:ext cx="696625" cy="0"/>
          </a:xfrm>
          <a:custGeom>
            <a:avLst/>
            <a:gdLst/>
            <a:ahLst/>
            <a:cxnLst/>
            <a:rect l="l" t="t" r="r" b="b"/>
            <a:pathLst>
              <a:path w="694689">
                <a:moveTo>
                  <a:pt x="0" y="0"/>
                </a:moveTo>
                <a:lnTo>
                  <a:pt x="694182" y="0"/>
                </a:lnTo>
              </a:path>
            </a:pathLst>
          </a:custGeom>
          <a:ln w="1005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58391" y="2679770"/>
            <a:ext cx="887019" cy="316474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sz="1905" dirty="0">
                <a:latin typeface="Arial"/>
                <a:cs typeface="Arial"/>
              </a:rPr>
              <a:t>Coord</a:t>
            </a:r>
            <a:r>
              <a:rPr sz="1905" spc="-75" dirty="0">
                <a:latin typeface="Arial"/>
                <a:cs typeface="Arial"/>
              </a:rPr>
              <a:t> </a:t>
            </a:r>
            <a:r>
              <a:rPr sz="1905" spc="-50" dirty="0">
                <a:latin typeface="Arial"/>
                <a:cs typeface="Arial"/>
              </a:rPr>
              <a:t>#</a:t>
            </a:r>
            <a:endParaRPr sz="1905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88529" y="3234437"/>
            <a:ext cx="705540" cy="316474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sz="1905" dirty="0">
                <a:latin typeface="Arial"/>
                <a:cs typeface="Arial"/>
              </a:rPr>
              <a:t>&lt;</a:t>
            </a:r>
            <a:r>
              <a:rPr sz="1905" spc="-15" dirty="0">
                <a:latin typeface="Arial"/>
                <a:cs typeface="Arial"/>
              </a:rPr>
              <a:t> </a:t>
            </a:r>
            <a:r>
              <a:rPr sz="1905" spc="-20" dirty="0">
                <a:latin typeface="Arial"/>
                <a:cs typeface="Arial"/>
              </a:rPr>
              <a:t>.155</a:t>
            </a:r>
            <a:endParaRPr sz="1905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88529" y="3799274"/>
            <a:ext cx="1552442" cy="316474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  <a:tabLst>
                <a:tab pos="1404732" algn="l"/>
              </a:tabLst>
            </a:pPr>
            <a:r>
              <a:rPr sz="1905" spc="-20" dirty="0">
                <a:latin typeface="Arial"/>
                <a:cs typeface="Arial"/>
              </a:rPr>
              <a:t>.155-.225</a:t>
            </a:r>
            <a:r>
              <a:rPr sz="1905" dirty="0">
                <a:latin typeface="Arial"/>
                <a:cs typeface="Arial"/>
              </a:rPr>
              <a:t>	</a:t>
            </a:r>
            <a:r>
              <a:rPr sz="1905" spc="-50" dirty="0">
                <a:latin typeface="Arial"/>
                <a:cs typeface="Arial"/>
              </a:rPr>
              <a:t>3</a:t>
            </a:r>
            <a:endParaRPr sz="1905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88529" y="4364836"/>
            <a:ext cx="1552442" cy="316474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  <a:tabLst>
                <a:tab pos="1404732" algn="l"/>
              </a:tabLst>
            </a:pPr>
            <a:r>
              <a:rPr sz="1905" spc="-20" dirty="0">
                <a:solidFill>
                  <a:srgbClr val="9A0065"/>
                </a:solidFill>
                <a:latin typeface="Arial"/>
                <a:cs typeface="Arial"/>
              </a:rPr>
              <a:t>.225-.414</a:t>
            </a:r>
            <a:r>
              <a:rPr sz="1905" dirty="0">
                <a:solidFill>
                  <a:srgbClr val="9A0065"/>
                </a:solidFill>
                <a:latin typeface="Arial"/>
                <a:cs typeface="Arial"/>
              </a:rPr>
              <a:t>	</a:t>
            </a:r>
            <a:r>
              <a:rPr sz="1905" spc="-50" dirty="0">
                <a:solidFill>
                  <a:srgbClr val="9A0065"/>
                </a:solidFill>
                <a:latin typeface="Arial"/>
                <a:cs typeface="Arial"/>
              </a:rPr>
              <a:t>4</a:t>
            </a:r>
            <a:endParaRPr sz="1905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88529" y="4929672"/>
            <a:ext cx="1552442" cy="316474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  <a:tabLst>
                <a:tab pos="1404732" algn="l"/>
              </a:tabLst>
            </a:pPr>
            <a:r>
              <a:rPr sz="1905" spc="-20" dirty="0">
                <a:solidFill>
                  <a:srgbClr val="00CCCC"/>
                </a:solidFill>
                <a:latin typeface="Arial"/>
                <a:cs typeface="Arial"/>
              </a:rPr>
              <a:t>.414-.732</a:t>
            </a:r>
            <a:r>
              <a:rPr sz="1905" dirty="0">
                <a:solidFill>
                  <a:srgbClr val="00CCCC"/>
                </a:solidFill>
                <a:latin typeface="Arial"/>
                <a:cs typeface="Arial"/>
              </a:rPr>
              <a:t>	</a:t>
            </a:r>
            <a:r>
              <a:rPr sz="1905" spc="-50" dirty="0">
                <a:solidFill>
                  <a:srgbClr val="00CCCC"/>
                </a:solidFill>
                <a:latin typeface="Arial"/>
                <a:cs typeface="Arial"/>
              </a:rPr>
              <a:t>6</a:t>
            </a:r>
            <a:endParaRPr sz="1905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67889" y="5745890"/>
            <a:ext cx="1747930" cy="543324"/>
          </a:xfrm>
          <a:prstGeom prst="rect">
            <a:avLst/>
          </a:prstGeom>
        </p:spPr>
        <p:txBody>
          <a:bodyPr vert="horz" wrap="square" lIns="0" tIns="43937" rIns="0" bIns="0" rtlCol="0">
            <a:spAutoFit/>
          </a:bodyPr>
          <a:lstStyle/>
          <a:p>
            <a:pPr marL="33112">
              <a:spcBef>
                <a:spcPts val="346"/>
              </a:spcBef>
              <a:tabLst>
                <a:tab pos="1425109" algn="l"/>
              </a:tabLst>
            </a:pPr>
            <a:r>
              <a:rPr sz="1905" spc="-20" dirty="0">
                <a:solidFill>
                  <a:srgbClr val="4C009A"/>
                </a:solidFill>
                <a:latin typeface="Arial"/>
                <a:cs typeface="Arial"/>
              </a:rPr>
              <a:t>.732-</a:t>
            </a:r>
            <a:r>
              <a:rPr sz="1905" spc="-25" dirty="0">
                <a:solidFill>
                  <a:srgbClr val="4C009A"/>
                </a:solidFill>
                <a:latin typeface="Arial"/>
                <a:cs typeface="Arial"/>
              </a:rPr>
              <a:t>1.0</a:t>
            </a:r>
            <a:r>
              <a:rPr sz="1905" dirty="0">
                <a:solidFill>
                  <a:srgbClr val="4C009A"/>
                </a:solidFill>
                <a:latin typeface="Arial"/>
                <a:cs typeface="Arial"/>
              </a:rPr>
              <a:t>	</a:t>
            </a:r>
            <a:r>
              <a:rPr sz="1905" spc="-50" dirty="0">
                <a:solidFill>
                  <a:srgbClr val="4C009A"/>
                </a:solidFill>
                <a:latin typeface="Arial"/>
                <a:cs typeface="Arial"/>
              </a:rPr>
              <a:t>8</a:t>
            </a:r>
            <a:endParaRPr sz="1905" dirty="0">
              <a:latin typeface="Arial"/>
              <a:cs typeface="Arial"/>
            </a:endParaRPr>
          </a:p>
          <a:p>
            <a:pPr marL="12736">
              <a:lnSpc>
                <a:spcPts val="1439"/>
              </a:lnSpc>
              <a:spcBef>
                <a:spcPts val="155"/>
              </a:spcBef>
            </a:pPr>
            <a:endParaRPr sz="1203" dirty="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748502" y="3860768"/>
            <a:ext cx="954516" cy="881288"/>
          </a:xfrm>
          <a:prstGeom prst="rect">
            <a:avLst/>
          </a:prstGeom>
        </p:spPr>
        <p:txBody>
          <a:bodyPr vert="horz" wrap="square" lIns="0" tIns="20377" rIns="0" bIns="0" rtlCol="0">
            <a:spAutoFit/>
          </a:bodyPr>
          <a:lstStyle/>
          <a:p>
            <a:pPr marL="12736" marR="5094" indent="93606" algn="ctr">
              <a:lnSpc>
                <a:spcPct val="97300"/>
              </a:lnSpc>
              <a:spcBef>
                <a:spcPts val="160"/>
              </a:spcBef>
            </a:pPr>
            <a:r>
              <a:rPr sz="1905" spc="-20" dirty="0">
                <a:solidFill>
                  <a:srgbClr val="00CCCC"/>
                </a:solidFill>
                <a:latin typeface="Arial"/>
                <a:cs typeface="Arial"/>
              </a:rPr>
              <a:t>NaCl </a:t>
            </a:r>
            <a:r>
              <a:rPr sz="1905" spc="-10" dirty="0">
                <a:solidFill>
                  <a:srgbClr val="00CCCC"/>
                </a:solidFill>
                <a:latin typeface="Arial"/>
                <a:cs typeface="Arial"/>
              </a:rPr>
              <a:t>(sodium chloride)</a:t>
            </a:r>
            <a:endParaRPr sz="1905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453269" y="4822100"/>
            <a:ext cx="2521604" cy="1319860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 marR="5094">
              <a:spcBef>
                <a:spcPts val="100"/>
              </a:spcBef>
            </a:pPr>
            <a:endParaRPr sz="1203" dirty="0">
              <a:latin typeface="Arial"/>
              <a:cs typeface="Arial"/>
            </a:endParaRPr>
          </a:p>
          <a:p>
            <a:pPr marL="158558" marR="1119456" indent="117804" algn="ctr" defTabSz="2338568">
              <a:lnSpc>
                <a:spcPts val="2226"/>
              </a:lnSpc>
              <a:spcBef>
                <a:spcPts val="1098"/>
              </a:spcBef>
            </a:pPr>
            <a:r>
              <a:rPr sz="1905" spc="-20" dirty="0">
                <a:solidFill>
                  <a:srgbClr val="4C009A"/>
                </a:solidFill>
                <a:latin typeface="Arial"/>
                <a:cs typeface="Arial"/>
              </a:rPr>
              <a:t>CsCl </a:t>
            </a:r>
            <a:r>
              <a:rPr sz="1905" spc="-10" dirty="0">
                <a:solidFill>
                  <a:srgbClr val="4C009A"/>
                </a:solidFill>
                <a:latin typeface="Arial"/>
                <a:cs typeface="Arial"/>
              </a:rPr>
              <a:t>(cesium</a:t>
            </a:r>
            <a:r>
              <a:rPr lang="en-US" sz="1905" spc="-10" dirty="0">
                <a:solidFill>
                  <a:srgbClr val="4C009A"/>
                </a:solidFill>
                <a:latin typeface="Arial"/>
                <a:cs typeface="Arial"/>
              </a:rPr>
              <a:t> </a:t>
            </a:r>
            <a:r>
              <a:rPr sz="1905" spc="-10" dirty="0">
                <a:solidFill>
                  <a:srgbClr val="4C009A"/>
                </a:solidFill>
                <a:latin typeface="Arial"/>
                <a:cs typeface="Arial"/>
              </a:rPr>
              <a:t>chloride)</a:t>
            </a:r>
            <a:endParaRPr sz="1905" dirty="0">
              <a:latin typeface="Arial"/>
              <a:cs typeface="Arial"/>
            </a:endParaRPr>
          </a:p>
          <a:p>
            <a:pPr marL="12736">
              <a:lnSpc>
                <a:spcPts val="1008"/>
              </a:lnSpc>
            </a:pPr>
            <a:endParaRPr sz="1203" dirty="0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5268116" y="2318730"/>
            <a:ext cx="1350587" cy="1189484"/>
            <a:chOff x="5253482" y="2309114"/>
            <a:chExt cx="1346835" cy="1186180"/>
          </a:xfrm>
        </p:grpSpPr>
        <p:pic>
          <p:nvPicPr>
            <p:cNvPr id="22" name="object 2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45734" y="2600960"/>
              <a:ext cx="99821" cy="9982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148070" y="2479802"/>
              <a:ext cx="160020" cy="160020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128258" y="3334766"/>
              <a:ext cx="160020" cy="16002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5262626" y="3314954"/>
              <a:ext cx="161290" cy="160020"/>
            </a:xfrm>
            <a:custGeom>
              <a:avLst/>
              <a:gdLst/>
              <a:ahLst/>
              <a:cxnLst/>
              <a:rect l="l" t="t" r="r" b="b"/>
              <a:pathLst>
                <a:path w="161289" h="160020">
                  <a:moveTo>
                    <a:pt x="160782" y="80010"/>
                  </a:moveTo>
                  <a:lnTo>
                    <a:pt x="154495" y="48863"/>
                  </a:lnTo>
                  <a:lnTo>
                    <a:pt x="137350" y="23431"/>
                  </a:lnTo>
                  <a:lnTo>
                    <a:pt x="111918" y="6286"/>
                  </a:lnTo>
                  <a:lnTo>
                    <a:pt x="80772" y="0"/>
                  </a:lnTo>
                  <a:lnTo>
                    <a:pt x="49184" y="6286"/>
                  </a:lnTo>
                  <a:lnTo>
                    <a:pt x="23526" y="23431"/>
                  </a:lnTo>
                  <a:lnTo>
                    <a:pt x="6298" y="48863"/>
                  </a:lnTo>
                  <a:lnTo>
                    <a:pt x="0" y="80010"/>
                  </a:lnTo>
                  <a:lnTo>
                    <a:pt x="6298" y="111156"/>
                  </a:lnTo>
                  <a:lnTo>
                    <a:pt x="23526" y="136588"/>
                  </a:lnTo>
                  <a:lnTo>
                    <a:pt x="49184" y="153733"/>
                  </a:lnTo>
                  <a:lnTo>
                    <a:pt x="80772" y="160020"/>
                  </a:lnTo>
                  <a:lnTo>
                    <a:pt x="111918" y="153733"/>
                  </a:lnTo>
                  <a:lnTo>
                    <a:pt x="137350" y="136588"/>
                  </a:lnTo>
                  <a:lnTo>
                    <a:pt x="154495" y="111156"/>
                  </a:lnTo>
                  <a:lnTo>
                    <a:pt x="160782" y="80010"/>
                  </a:lnTo>
                  <a:close/>
                </a:path>
              </a:pathLst>
            </a:custGeom>
            <a:solidFill>
              <a:srgbClr val="00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283200" y="2449322"/>
              <a:ext cx="160020" cy="17068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575046" y="2309114"/>
              <a:ext cx="160019" cy="160020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39916" y="2328926"/>
              <a:ext cx="160019" cy="160019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289040" y="2831846"/>
              <a:ext cx="160019" cy="16001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66130" y="2389124"/>
              <a:ext cx="160782" cy="16078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5424170" y="2812034"/>
              <a:ext cx="160020" cy="170180"/>
            </a:xfrm>
            <a:custGeom>
              <a:avLst/>
              <a:gdLst/>
              <a:ahLst/>
              <a:cxnLst/>
              <a:rect l="l" t="t" r="r" b="b"/>
              <a:pathLst>
                <a:path w="160020" h="170180">
                  <a:moveTo>
                    <a:pt x="160019" y="85343"/>
                  </a:moveTo>
                  <a:lnTo>
                    <a:pt x="153733" y="52077"/>
                  </a:lnTo>
                  <a:lnTo>
                    <a:pt x="136588" y="24955"/>
                  </a:lnTo>
                  <a:lnTo>
                    <a:pt x="111156" y="6691"/>
                  </a:lnTo>
                  <a:lnTo>
                    <a:pt x="80009" y="0"/>
                  </a:lnTo>
                  <a:lnTo>
                    <a:pt x="48863" y="6691"/>
                  </a:lnTo>
                  <a:lnTo>
                    <a:pt x="23431" y="24955"/>
                  </a:lnTo>
                  <a:lnTo>
                    <a:pt x="6286" y="52077"/>
                  </a:lnTo>
                  <a:lnTo>
                    <a:pt x="0" y="85344"/>
                  </a:lnTo>
                  <a:lnTo>
                    <a:pt x="6286" y="118169"/>
                  </a:lnTo>
                  <a:lnTo>
                    <a:pt x="23431" y="145065"/>
                  </a:lnTo>
                  <a:lnTo>
                    <a:pt x="48863" y="163246"/>
                  </a:lnTo>
                  <a:lnTo>
                    <a:pt x="80009" y="169925"/>
                  </a:lnTo>
                  <a:lnTo>
                    <a:pt x="111156" y="163246"/>
                  </a:lnTo>
                  <a:lnTo>
                    <a:pt x="136588" y="145065"/>
                  </a:lnTo>
                  <a:lnTo>
                    <a:pt x="153733" y="118169"/>
                  </a:lnTo>
                  <a:lnTo>
                    <a:pt x="160019" y="85343"/>
                  </a:lnTo>
                  <a:close/>
                </a:path>
              </a:pathLst>
            </a:custGeom>
            <a:solidFill>
              <a:srgbClr val="00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705348" y="2892044"/>
              <a:ext cx="160019" cy="160781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5554472" y="2751835"/>
              <a:ext cx="612775" cy="662940"/>
            </a:xfrm>
            <a:custGeom>
              <a:avLst/>
              <a:gdLst/>
              <a:ahLst/>
              <a:cxnLst/>
              <a:rect l="l" t="t" r="r" b="b"/>
              <a:pathLst>
                <a:path w="612775" h="662939">
                  <a:moveTo>
                    <a:pt x="160020" y="492252"/>
                  </a:moveTo>
                  <a:lnTo>
                    <a:pt x="153733" y="461111"/>
                  </a:lnTo>
                  <a:lnTo>
                    <a:pt x="136588" y="435673"/>
                  </a:lnTo>
                  <a:lnTo>
                    <a:pt x="111150" y="418528"/>
                  </a:lnTo>
                  <a:lnTo>
                    <a:pt x="80010" y="412242"/>
                  </a:lnTo>
                  <a:lnTo>
                    <a:pt x="48856" y="418528"/>
                  </a:lnTo>
                  <a:lnTo>
                    <a:pt x="23431" y="435673"/>
                  </a:lnTo>
                  <a:lnTo>
                    <a:pt x="6286" y="461111"/>
                  </a:lnTo>
                  <a:lnTo>
                    <a:pt x="0" y="492252"/>
                  </a:lnTo>
                  <a:lnTo>
                    <a:pt x="6286" y="523405"/>
                  </a:lnTo>
                  <a:lnTo>
                    <a:pt x="23431" y="548830"/>
                  </a:lnTo>
                  <a:lnTo>
                    <a:pt x="48856" y="565975"/>
                  </a:lnTo>
                  <a:lnTo>
                    <a:pt x="80010" y="572262"/>
                  </a:lnTo>
                  <a:lnTo>
                    <a:pt x="111150" y="565975"/>
                  </a:lnTo>
                  <a:lnTo>
                    <a:pt x="136588" y="548830"/>
                  </a:lnTo>
                  <a:lnTo>
                    <a:pt x="153733" y="523405"/>
                  </a:lnTo>
                  <a:lnTo>
                    <a:pt x="160020" y="492252"/>
                  </a:lnTo>
                  <a:close/>
                </a:path>
                <a:path w="612775" h="662939">
                  <a:moveTo>
                    <a:pt x="461772" y="577596"/>
                  </a:moveTo>
                  <a:lnTo>
                    <a:pt x="455091" y="544334"/>
                  </a:lnTo>
                  <a:lnTo>
                    <a:pt x="436905" y="517207"/>
                  </a:lnTo>
                  <a:lnTo>
                    <a:pt x="410006" y="498944"/>
                  </a:lnTo>
                  <a:lnTo>
                    <a:pt x="377190" y="492252"/>
                  </a:lnTo>
                  <a:lnTo>
                    <a:pt x="343916" y="498944"/>
                  </a:lnTo>
                  <a:lnTo>
                    <a:pt x="316801" y="517207"/>
                  </a:lnTo>
                  <a:lnTo>
                    <a:pt x="298526" y="544334"/>
                  </a:lnTo>
                  <a:lnTo>
                    <a:pt x="291846" y="577596"/>
                  </a:lnTo>
                  <a:lnTo>
                    <a:pt x="298526" y="610870"/>
                  </a:lnTo>
                  <a:lnTo>
                    <a:pt x="316801" y="637984"/>
                  </a:lnTo>
                  <a:lnTo>
                    <a:pt x="343916" y="656259"/>
                  </a:lnTo>
                  <a:lnTo>
                    <a:pt x="377190" y="662940"/>
                  </a:lnTo>
                  <a:lnTo>
                    <a:pt x="410006" y="656259"/>
                  </a:lnTo>
                  <a:lnTo>
                    <a:pt x="436905" y="637984"/>
                  </a:lnTo>
                  <a:lnTo>
                    <a:pt x="455091" y="610870"/>
                  </a:lnTo>
                  <a:lnTo>
                    <a:pt x="461772" y="577596"/>
                  </a:lnTo>
                  <a:close/>
                </a:path>
                <a:path w="612775" h="662939">
                  <a:moveTo>
                    <a:pt x="612648" y="80010"/>
                  </a:moveTo>
                  <a:lnTo>
                    <a:pt x="606361" y="48869"/>
                  </a:lnTo>
                  <a:lnTo>
                    <a:pt x="589216" y="23431"/>
                  </a:lnTo>
                  <a:lnTo>
                    <a:pt x="563778" y="6286"/>
                  </a:lnTo>
                  <a:lnTo>
                    <a:pt x="532625" y="0"/>
                  </a:lnTo>
                  <a:lnTo>
                    <a:pt x="501484" y="6286"/>
                  </a:lnTo>
                  <a:lnTo>
                    <a:pt x="476046" y="23431"/>
                  </a:lnTo>
                  <a:lnTo>
                    <a:pt x="458901" y="48869"/>
                  </a:lnTo>
                  <a:lnTo>
                    <a:pt x="452628" y="80010"/>
                  </a:lnTo>
                  <a:lnTo>
                    <a:pt x="458914" y="111163"/>
                  </a:lnTo>
                  <a:lnTo>
                    <a:pt x="476059" y="136588"/>
                  </a:lnTo>
                  <a:lnTo>
                    <a:pt x="501484" y="153733"/>
                  </a:lnTo>
                  <a:lnTo>
                    <a:pt x="532625" y="160020"/>
                  </a:lnTo>
                  <a:lnTo>
                    <a:pt x="563778" y="153733"/>
                  </a:lnTo>
                  <a:lnTo>
                    <a:pt x="589216" y="136588"/>
                  </a:lnTo>
                  <a:lnTo>
                    <a:pt x="606361" y="111163"/>
                  </a:lnTo>
                  <a:lnTo>
                    <a:pt x="612648" y="80010"/>
                  </a:lnTo>
                  <a:close/>
                </a:path>
              </a:pathLst>
            </a:custGeom>
            <a:solidFill>
              <a:srgbClr val="009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20104" y="3183890"/>
              <a:ext cx="160020" cy="160020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027674" y="2661158"/>
              <a:ext cx="109855" cy="100330"/>
            </a:xfrm>
            <a:custGeom>
              <a:avLst/>
              <a:gdLst/>
              <a:ahLst/>
              <a:cxnLst/>
              <a:rect l="l" t="t" r="r" b="b"/>
              <a:pathLst>
                <a:path w="109854" h="100330">
                  <a:moveTo>
                    <a:pt x="109727" y="50292"/>
                  </a:moveTo>
                  <a:lnTo>
                    <a:pt x="105441" y="30861"/>
                  </a:lnTo>
                  <a:lnTo>
                    <a:pt x="93725" y="14859"/>
                  </a:lnTo>
                  <a:lnTo>
                    <a:pt x="76295" y="4000"/>
                  </a:lnTo>
                  <a:lnTo>
                    <a:pt x="54864" y="0"/>
                  </a:lnTo>
                  <a:lnTo>
                    <a:pt x="33432" y="4000"/>
                  </a:lnTo>
                  <a:lnTo>
                    <a:pt x="16001" y="14858"/>
                  </a:lnTo>
                  <a:lnTo>
                    <a:pt x="4286" y="30860"/>
                  </a:lnTo>
                  <a:lnTo>
                    <a:pt x="0" y="50292"/>
                  </a:lnTo>
                  <a:lnTo>
                    <a:pt x="4286" y="69603"/>
                  </a:lnTo>
                  <a:lnTo>
                    <a:pt x="16001" y="85343"/>
                  </a:lnTo>
                  <a:lnTo>
                    <a:pt x="33432" y="95940"/>
                  </a:lnTo>
                  <a:lnTo>
                    <a:pt x="54864" y="99822"/>
                  </a:lnTo>
                  <a:lnTo>
                    <a:pt x="76295" y="95940"/>
                  </a:lnTo>
                  <a:lnTo>
                    <a:pt x="93725" y="85344"/>
                  </a:lnTo>
                  <a:lnTo>
                    <a:pt x="105441" y="69603"/>
                  </a:lnTo>
                  <a:lnTo>
                    <a:pt x="109727" y="50292"/>
                  </a:lnTo>
                  <a:close/>
                </a:path>
              </a:pathLst>
            </a:custGeom>
            <a:solidFill>
              <a:srgbClr val="0060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67882" y="3013202"/>
              <a:ext cx="99822" cy="99822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584952" y="3073400"/>
              <a:ext cx="109855" cy="100330"/>
            </a:xfrm>
            <a:custGeom>
              <a:avLst/>
              <a:gdLst/>
              <a:ahLst/>
              <a:cxnLst/>
              <a:rect l="l" t="t" r="r" b="b"/>
              <a:pathLst>
                <a:path w="109854" h="100330">
                  <a:moveTo>
                    <a:pt x="109727" y="50291"/>
                  </a:moveTo>
                  <a:lnTo>
                    <a:pt x="105441" y="30861"/>
                  </a:lnTo>
                  <a:lnTo>
                    <a:pt x="93725" y="14859"/>
                  </a:lnTo>
                  <a:lnTo>
                    <a:pt x="76295" y="4000"/>
                  </a:lnTo>
                  <a:lnTo>
                    <a:pt x="54863" y="0"/>
                  </a:lnTo>
                  <a:lnTo>
                    <a:pt x="33432" y="4000"/>
                  </a:lnTo>
                  <a:lnTo>
                    <a:pt x="16001" y="14859"/>
                  </a:lnTo>
                  <a:lnTo>
                    <a:pt x="4286" y="30861"/>
                  </a:lnTo>
                  <a:lnTo>
                    <a:pt x="0" y="50291"/>
                  </a:lnTo>
                  <a:lnTo>
                    <a:pt x="4286" y="69603"/>
                  </a:lnTo>
                  <a:lnTo>
                    <a:pt x="16001" y="85343"/>
                  </a:lnTo>
                  <a:lnTo>
                    <a:pt x="33432" y="95940"/>
                  </a:lnTo>
                  <a:lnTo>
                    <a:pt x="54863" y="99822"/>
                  </a:lnTo>
                  <a:lnTo>
                    <a:pt x="76295" y="95940"/>
                  </a:lnTo>
                  <a:lnTo>
                    <a:pt x="93725" y="85343"/>
                  </a:lnTo>
                  <a:lnTo>
                    <a:pt x="105441" y="69603"/>
                  </a:lnTo>
                  <a:lnTo>
                    <a:pt x="109727" y="50291"/>
                  </a:lnTo>
                  <a:close/>
                </a:path>
              </a:pathLst>
            </a:custGeom>
            <a:solidFill>
              <a:srgbClr val="0060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5253482" y="2853181"/>
              <a:ext cx="684530" cy="633730"/>
            </a:xfrm>
            <a:custGeom>
              <a:avLst/>
              <a:gdLst/>
              <a:ahLst/>
              <a:cxnLst/>
              <a:rect l="l" t="t" r="r" b="b"/>
              <a:pathLst>
                <a:path w="684529" h="633729">
                  <a:moveTo>
                    <a:pt x="40386" y="482346"/>
                  </a:moveTo>
                  <a:lnTo>
                    <a:pt x="19812" y="462534"/>
                  </a:lnTo>
                  <a:lnTo>
                    <a:pt x="0" y="512826"/>
                  </a:lnTo>
                  <a:lnTo>
                    <a:pt x="19812" y="532638"/>
                  </a:lnTo>
                  <a:lnTo>
                    <a:pt x="40386" y="482346"/>
                  </a:lnTo>
                  <a:close/>
                </a:path>
                <a:path w="684529" h="633729">
                  <a:moveTo>
                    <a:pt x="60198" y="422148"/>
                  </a:moveTo>
                  <a:lnTo>
                    <a:pt x="40386" y="402336"/>
                  </a:lnTo>
                  <a:lnTo>
                    <a:pt x="19812" y="452628"/>
                  </a:lnTo>
                  <a:lnTo>
                    <a:pt x="40386" y="472440"/>
                  </a:lnTo>
                  <a:lnTo>
                    <a:pt x="60198" y="422148"/>
                  </a:lnTo>
                  <a:close/>
                </a:path>
                <a:path w="684529" h="633729">
                  <a:moveTo>
                    <a:pt x="80772" y="352044"/>
                  </a:moveTo>
                  <a:lnTo>
                    <a:pt x="60198" y="331470"/>
                  </a:lnTo>
                  <a:lnTo>
                    <a:pt x="40386" y="381762"/>
                  </a:lnTo>
                  <a:lnTo>
                    <a:pt x="60198" y="402336"/>
                  </a:lnTo>
                  <a:lnTo>
                    <a:pt x="80772" y="352044"/>
                  </a:lnTo>
                  <a:close/>
                </a:path>
                <a:path w="684529" h="633729">
                  <a:moveTo>
                    <a:pt x="100584" y="291084"/>
                  </a:moveTo>
                  <a:lnTo>
                    <a:pt x="80772" y="271272"/>
                  </a:lnTo>
                  <a:lnTo>
                    <a:pt x="70866" y="311658"/>
                  </a:lnTo>
                  <a:lnTo>
                    <a:pt x="90678" y="331470"/>
                  </a:lnTo>
                  <a:lnTo>
                    <a:pt x="100584" y="291084"/>
                  </a:lnTo>
                  <a:close/>
                </a:path>
                <a:path w="684529" h="633729">
                  <a:moveTo>
                    <a:pt x="121158" y="633222"/>
                  </a:moveTo>
                  <a:lnTo>
                    <a:pt x="100584" y="613410"/>
                  </a:lnTo>
                  <a:lnTo>
                    <a:pt x="80772" y="613410"/>
                  </a:lnTo>
                  <a:lnTo>
                    <a:pt x="100584" y="633222"/>
                  </a:lnTo>
                  <a:lnTo>
                    <a:pt x="121158" y="633222"/>
                  </a:lnTo>
                  <a:close/>
                </a:path>
                <a:path w="684529" h="633729">
                  <a:moveTo>
                    <a:pt x="121158" y="220980"/>
                  </a:moveTo>
                  <a:lnTo>
                    <a:pt x="100584" y="201168"/>
                  </a:lnTo>
                  <a:lnTo>
                    <a:pt x="90678" y="251460"/>
                  </a:lnTo>
                  <a:lnTo>
                    <a:pt x="110490" y="271272"/>
                  </a:lnTo>
                  <a:lnTo>
                    <a:pt x="121158" y="220980"/>
                  </a:lnTo>
                  <a:close/>
                </a:path>
                <a:path w="684529" h="633729">
                  <a:moveTo>
                    <a:pt x="150876" y="150876"/>
                  </a:moveTo>
                  <a:lnTo>
                    <a:pt x="131064" y="130302"/>
                  </a:lnTo>
                  <a:lnTo>
                    <a:pt x="110490" y="180594"/>
                  </a:lnTo>
                  <a:lnTo>
                    <a:pt x="131064" y="201168"/>
                  </a:lnTo>
                  <a:lnTo>
                    <a:pt x="150876" y="150876"/>
                  </a:lnTo>
                  <a:close/>
                </a:path>
                <a:path w="684529" h="633729">
                  <a:moveTo>
                    <a:pt x="171450" y="89916"/>
                  </a:moveTo>
                  <a:lnTo>
                    <a:pt x="150876" y="70104"/>
                  </a:lnTo>
                  <a:lnTo>
                    <a:pt x="131064" y="110490"/>
                  </a:lnTo>
                  <a:lnTo>
                    <a:pt x="150876" y="130302"/>
                  </a:lnTo>
                  <a:lnTo>
                    <a:pt x="171450" y="89916"/>
                  </a:lnTo>
                  <a:close/>
                </a:path>
                <a:path w="684529" h="633729">
                  <a:moveTo>
                    <a:pt x="191262" y="623316"/>
                  </a:moveTo>
                  <a:lnTo>
                    <a:pt x="171450" y="603504"/>
                  </a:lnTo>
                  <a:lnTo>
                    <a:pt x="121158" y="603504"/>
                  </a:lnTo>
                  <a:lnTo>
                    <a:pt x="140970" y="623316"/>
                  </a:lnTo>
                  <a:lnTo>
                    <a:pt x="191262" y="623316"/>
                  </a:lnTo>
                  <a:close/>
                </a:path>
                <a:path w="684529" h="633729">
                  <a:moveTo>
                    <a:pt x="191262" y="19812"/>
                  </a:moveTo>
                  <a:lnTo>
                    <a:pt x="171450" y="0"/>
                  </a:lnTo>
                  <a:lnTo>
                    <a:pt x="150876" y="50292"/>
                  </a:lnTo>
                  <a:lnTo>
                    <a:pt x="171450" y="70104"/>
                  </a:lnTo>
                  <a:lnTo>
                    <a:pt x="191262" y="19812"/>
                  </a:lnTo>
                  <a:close/>
                </a:path>
                <a:path w="684529" h="633729">
                  <a:moveTo>
                    <a:pt x="261366" y="613410"/>
                  </a:moveTo>
                  <a:lnTo>
                    <a:pt x="241554" y="592836"/>
                  </a:lnTo>
                  <a:lnTo>
                    <a:pt x="191262" y="603504"/>
                  </a:lnTo>
                  <a:lnTo>
                    <a:pt x="211074" y="623316"/>
                  </a:lnTo>
                  <a:lnTo>
                    <a:pt x="261366" y="613410"/>
                  </a:lnTo>
                  <a:close/>
                </a:path>
                <a:path w="684529" h="633729">
                  <a:moveTo>
                    <a:pt x="332232" y="603504"/>
                  </a:moveTo>
                  <a:lnTo>
                    <a:pt x="311658" y="582930"/>
                  </a:lnTo>
                  <a:lnTo>
                    <a:pt x="261366" y="592836"/>
                  </a:lnTo>
                  <a:lnTo>
                    <a:pt x="281940" y="613410"/>
                  </a:lnTo>
                  <a:lnTo>
                    <a:pt x="332232" y="603504"/>
                  </a:lnTo>
                  <a:close/>
                </a:path>
                <a:path w="684529" h="633729">
                  <a:moveTo>
                    <a:pt x="402336" y="592836"/>
                  </a:moveTo>
                  <a:lnTo>
                    <a:pt x="382524" y="573024"/>
                  </a:lnTo>
                  <a:lnTo>
                    <a:pt x="332232" y="582930"/>
                  </a:lnTo>
                  <a:lnTo>
                    <a:pt x="352044" y="603504"/>
                  </a:lnTo>
                  <a:lnTo>
                    <a:pt x="402336" y="592836"/>
                  </a:lnTo>
                  <a:close/>
                </a:path>
                <a:path w="684529" h="633729">
                  <a:moveTo>
                    <a:pt x="473202" y="592836"/>
                  </a:moveTo>
                  <a:lnTo>
                    <a:pt x="452628" y="573024"/>
                  </a:lnTo>
                  <a:lnTo>
                    <a:pt x="402336" y="573024"/>
                  </a:lnTo>
                  <a:lnTo>
                    <a:pt x="422910" y="592836"/>
                  </a:lnTo>
                  <a:lnTo>
                    <a:pt x="473202" y="592836"/>
                  </a:lnTo>
                  <a:close/>
                </a:path>
                <a:path w="684529" h="633729">
                  <a:moveTo>
                    <a:pt x="543306" y="582930"/>
                  </a:moveTo>
                  <a:lnTo>
                    <a:pt x="523494" y="563118"/>
                  </a:lnTo>
                  <a:lnTo>
                    <a:pt x="473202" y="563118"/>
                  </a:lnTo>
                  <a:lnTo>
                    <a:pt x="493014" y="582930"/>
                  </a:lnTo>
                  <a:lnTo>
                    <a:pt x="543306" y="582930"/>
                  </a:lnTo>
                  <a:close/>
                </a:path>
                <a:path w="684529" h="633729">
                  <a:moveTo>
                    <a:pt x="613410" y="573024"/>
                  </a:moveTo>
                  <a:lnTo>
                    <a:pt x="593598" y="553212"/>
                  </a:lnTo>
                  <a:lnTo>
                    <a:pt x="543306" y="553212"/>
                  </a:lnTo>
                  <a:lnTo>
                    <a:pt x="563118" y="573024"/>
                  </a:lnTo>
                  <a:lnTo>
                    <a:pt x="613410" y="573024"/>
                  </a:lnTo>
                  <a:close/>
                </a:path>
                <a:path w="684529" h="633729">
                  <a:moveTo>
                    <a:pt x="684276" y="563118"/>
                  </a:moveTo>
                  <a:lnTo>
                    <a:pt x="663702" y="542544"/>
                  </a:lnTo>
                  <a:lnTo>
                    <a:pt x="613410" y="553212"/>
                  </a:lnTo>
                  <a:lnTo>
                    <a:pt x="633984" y="573024"/>
                  </a:lnTo>
                  <a:lnTo>
                    <a:pt x="684276" y="563118"/>
                  </a:lnTo>
                  <a:close/>
                </a:path>
              </a:pathLst>
            </a:custGeom>
            <a:solidFill>
              <a:srgbClr val="9A006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293868" y="2842514"/>
              <a:ext cx="694690" cy="603885"/>
            </a:xfrm>
            <a:custGeom>
              <a:avLst/>
              <a:gdLst/>
              <a:ahLst/>
              <a:cxnLst/>
              <a:rect l="l" t="t" r="r" b="b"/>
              <a:pathLst>
                <a:path w="694689" h="603885">
                  <a:moveTo>
                    <a:pt x="533400" y="131063"/>
                  </a:moveTo>
                  <a:lnTo>
                    <a:pt x="694182" y="523494"/>
                  </a:lnTo>
                </a:path>
                <a:path w="694689" h="603885">
                  <a:moveTo>
                    <a:pt x="181356" y="0"/>
                  </a:moveTo>
                  <a:lnTo>
                    <a:pt x="502920" y="111251"/>
                  </a:lnTo>
                </a:path>
                <a:path w="694689" h="603885">
                  <a:moveTo>
                    <a:pt x="0" y="603504"/>
                  </a:moveTo>
                  <a:lnTo>
                    <a:pt x="522732" y="121158"/>
                  </a:lnTo>
                </a:path>
              </a:pathLst>
            </a:custGeom>
            <a:ln w="20116">
              <a:solidFill>
                <a:srgbClr val="9A006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525516" y="2842514"/>
              <a:ext cx="492251" cy="473201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5334254" y="2370074"/>
              <a:ext cx="1176655" cy="1036319"/>
            </a:xfrm>
            <a:custGeom>
              <a:avLst/>
              <a:gdLst/>
              <a:ahLst/>
              <a:cxnLst/>
              <a:rect l="l" t="t" r="r" b="b"/>
              <a:pathLst>
                <a:path w="1176654" h="1036320">
                  <a:moveTo>
                    <a:pt x="0" y="1025651"/>
                  </a:moveTo>
                  <a:lnTo>
                    <a:pt x="19812" y="150875"/>
                  </a:lnTo>
                </a:path>
                <a:path w="1176654" h="1036320">
                  <a:moveTo>
                    <a:pt x="0" y="1025651"/>
                  </a:moveTo>
                  <a:lnTo>
                    <a:pt x="864870" y="1036319"/>
                  </a:lnTo>
                </a:path>
                <a:path w="1176654" h="1036320">
                  <a:moveTo>
                    <a:pt x="864870" y="1036319"/>
                  </a:moveTo>
                  <a:lnTo>
                    <a:pt x="884681" y="181355"/>
                  </a:lnTo>
                </a:path>
                <a:path w="1176654" h="1036320">
                  <a:moveTo>
                    <a:pt x="19812" y="150875"/>
                  </a:moveTo>
                  <a:lnTo>
                    <a:pt x="884681" y="181355"/>
                  </a:lnTo>
                </a:path>
                <a:path w="1176654" h="1036320">
                  <a:moveTo>
                    <a:pt x="19812" y="150875"/>
                  </a:moveTo>
                  <a:lnTo>
                    <a:pt x="321563" y="0"/>
                  </a:lnTo>
                </a:path>
                <a:path w="1176654" h="1036320">
                  <a:moveTo>
                    <a:pt x="321563" y="0"/>
                  </a:moveTo>
                  <a:lnTo>
                    <a:pt x="1176527" y="29717"/>
                  </a:lnTo>
                </a:path>
                <a:path w="1176654" h="1036320">
                  <a:moveTo>
                    <a:pt x="884681" y="181355"/>
                  </a:moveTo>
                  <a:lnTo>
                    <a:pt x="1176527" y="29717"/>
                  </a:lnTo>
                </a:path>
                <a:path w="1176654" h="1036320">
                  <a:moveTo>
                    <a:pt x="1156716" y="874775"/>
                  </a:moveTo>
                  <a:lnTo>
                    <a:pt x="1176527" y="29717"/>
                  </a:lnTo>
                </a:path>
                <a:path w="1176654" h="1036320">
                  <a:moveTo>
                    <a:pt x="864870" y="1025651"/>
                  </a:moveTo>
                  <a:lnTo>
                    <a:pt x="1156716" y="874775"/>
                  </a:lnTo>
                </a:path>
                <a:path w="1176654" h="1036320">
                  <a:moveTo>
                    <a:pt x="1156716" y="885443"/>
                  </a:moveTo>
                  <a:lnTo>
                    <a:pt x="1106424" y="885443"/>
                  </a:lnTo>
                </a:path>
                <a:path w="1176654" h="1036320">
                  <a:moveTo>
                    <a:pt x="1086612" y="885443"/>
                  </a:moveTo>
                  <a:lnTo>
                    <a:pt x="1035557" y="885443"/>
                  </a:lnTo>
                </a:path>
                <a:path w="1176654" h="1036320">
                  <a:moveTo>
                    <a:pt x="1015746" y="885443"/>
                  </a:moveTo>
                  <a:lnTo>
                    <a:pt x="965453" y="885443"/>
                  </a:lnTo>
                </a:path>
                <a:path w="1176654" h="1036320">
                  <a:moveTo>
                    <a:pt x="945642" y="885443"/>
                  </a:moveTo>
                  <a:lnTo>
                    <a:pt x="895350" y="874775"/>
                  </a:lnTo>
                </a:path>
                <a:path w="1176654" h="1036320">
                  <a:moveTo>
                    <a:pt x="874776" y="874775"/>
                  </a:moveTo>
                  <a:lnTo>
                    <a:pt x="824484" y="874775"/>
                  </a:lnTo>
                </a:path>
                <a:path w="1176654" h="1036320">
                  <a:moveTo>
                    <a:pt x="804672" y="874775"/>
                  </a:moveTo>
                  <a:lnTo>
                    <a:pt x="754379" y="874775"/>
                  </a:lnTo>
                </a:path>
                <a:path w="1176654" h="1036320">
                  <a:moveTo>
                    <a:pt x="733805" y="874775"/>
                  </a:moveTo>
                  <a:lnTo>
                    <a:pt x="683513" y="874775"/>
                  </a:lnTo>
                </a:path>
                <a:path w="1176654" h="1036320">
                  <a:moveTo>
                    <a:pt x="663701" y="874775"/>
                  </a:moveTo>
                  <a:lnTo>
                    <a:pt x="613410" y="874775"/>
                  </a:lnTo>
                </a:path>
                <a:path w="1176654" h="1036320">
                  <a:moveTo>
                    <a:pt x="593598" y="874775"/>
                  </a:moveTo>
                  <a:lnTo>
                    <a:pt x="543306" y="874775"/>
                  </a:lnTo>
                </a:path>
                <a:path w="1176654" h="1036320">
                  <a:moveTo>
                    <a:pt x="522732" y="874775"/>
                  </a:moveTo>
                  <a:lnTo>
                    <a:pt x="472440" y="864869"/>
                  </a:lnTo>
                </a:path>
                <a:path w="1176654" h="1036320">
                  <a:moveTo>
                    <a:pt x="452628" y="864869"/>
                  </a:moveTo>
                  <a:lnTo>
                    <a:pt x="402336" y="864869"/>
                  </a:lnTo>
                </a:path>
                <a:path w="1176654" h="1036320">
                  <a:moveTo>
                    <a:pt x="381762" y="864869"/>
                  </a:moveTo>
                  <a:lnTo>
                    <a:pt x="331470" y="864869"/>
                  </a:lnTo>
                </a:path>
                <a:path w="1176654" h="1036320">
                  <a:moveTo>
                    <a:pt x="311658" y="864869"/>
                  </a:moveTo>
                  <a:lnTo>
                    <a:pt x="301751" y="864869"/>
                  </a:lnTo>
                </a:path>
                <a:path w="1176654" h="1036320">
                  <a:moveTo>
                    <a:pt x="301751" y="864869"/>
                  </a:moveTo>
                  <a:lnTo>
                    <a:pt x="261366" y="885443"/>
                  </a:lnTo>
                </a:path>
                <a:path w="1176654" h="1036320">
                  <a:moveTo>
                    <a:pt x="241554" y="895349"/>
                  </a:moveTo>
                  <a:lnTo>
                    <a:pt x="191262" y="925067"/>
                  </a:lnTo>
                </a:path>
                <a:path w="1176654" h="1036320">
                  <a:moveTo>
                    <a:pt x="180594" y="925067"/>
                  </a:moveTo>
                  <a:lnTo>
                    <a:pt x="130301" y="955547"/>
                  </a:lnTo>
                </a:path>
                <a:path w="1176654" h="1036320">
                  <a:moveTo>
                    <a:pt x="110490" y="965453"/>
                  </a:moveTo>
                  <a:lnTo>
                    <a:pt x="70104" y="986027"/>
                  </a:lnTo>
                </a:path>
                <a:path w="1176654" h="1036320">
                  <a:moveTo>
                    <a:pt x="50292" y="995934"/>
                  </a:moveTo>
                  <a:lnTo>
                    <a:pt x="9906" y="1015746"/>
                  </a:lnTo>
                </a:path>
                <a:path w="1176654" h="1036320">
                  <a:moveTo>
                    <a:pt x="321563" y="9905"/>
                  </a:moveTo>
                  <a:lnTo>
                    <a:pt x="321563" y="60197"/>
                  </a:lnTo>
                </a:path>
                <a:path w="1176654" h="1036320">
                  <a:moveTo>
                    <a:pt x="321563" y="80009"/>
                  </a:moveTo>
                  <a:lnTo>
                    <a:pt x="321563" y="130301"/>
                  </a:lnTo>
                </a:path>
                <a:path w="1176654" h="1036320">
                  <a:moveTo>
                    <a:pt x="321563" y="150875"/>
                  </a:moveTo>
                  <a:lnTo>
                    <a:pt x="311658" y="201167"/>
                  </a:lnTo>
                </a:path>
                <a:path w="1176654" h="1036320">
                  <a:moveTo>
                    <a:pt x="311658" y="220979"/>
                  </a:moveTo>
                  <a:lnTo>
                    <a:pt x="311658" y="271271"/>
                  </a:lnTo>
                </a:path>
                <a:path w="1176654" h="1036320">
                  <a:moveTo>
                    <a:pt x="311658" y="291845"/>
                  </a:moveTo>
                  <a:lnTo>
                    <a:pt x="311658" y="342137"/>
                  </a:lnTo>
                </a:path>
                <a:path w="1176654" h="1036320">
                  <a:moveTo>
                    <a:pt x="311658" y="361949"/>
                  </a:moveTo>
                  <a:lnTo>
                    <a:pt x="311658" y="412241"/>
                  </a:lnTo>
                </a:path>
                <a:path w="1176654" h="1036320">
                  <a:moveTo>
                    <a:pt x="311658" y="432815"/>
                  </a:moveTo>
                  <a:lnTo>
                    <a:pt x="311658" y="483107"/>
                  </a:lnTo>
                </a:path>
                <a:path w="1176654" h="1036320">
                  <a:moveTo>
                    <a:pt x="311658" y="502919"/>
                  </a:moveTo>
                  <a:lnTo>
                    <a:pt x="301751" y="553211"/>
                  </a:lnTo>
                </a:path>
                <a:path w="1176654" h="1036320">
                  <a:moveTo>
                    <a:pt x="301751" y="573023"/>
                  </a:moveTo>
                  <a:lnTo>
                    <a:pt x="301751" y="623315"/>
                  </a:lnTo>
                </a:path>
                <a:path w="1176654" h="1036320">
                  <a:moveTo>
                    <a:pt x="301751" y="643889"/>
                  </a:moveTo>
                  <a:lnTo>
                    <a:pt x="301751" y="694181"/>
                  </a:lnTo>
                </a:path>
                <a:path w="1176654" h="1036320">
                  <a:moveTo>
                    <a:pt x="301751" y="713993"/>
                  </a:moveTo>
                  <a:lnTo>
                    <a:pt x="301751" y="764285"/>
                  </a:lnTo>
                </a:path>
                <a:path w="1176654" h="1036320">
                  <a:moveTo>
                    <a:pt x="301751" y="784859"/>
                  </a:moveTo>
                  <a:lnTo>
                    <a:pt x="301751" y="835151"/>
                  </a:lnTo>
                </a:path>
                <a:path w="1176654" h="1036320">
                  <a:moveTo>
                    <a:pt x="301751" y="854963"/>
                  </a:moveTo>
                  <a:lnTo>
                    <a:pt x="301751" y="694181"/>
                  </a:lnTo>
                </a:path>
              </a:pathLst>
            </a:custGeom>
            <a:ln w="1005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555234" y="2450084"/>
              <a:ext cx="866140" cy="805815"/>
            </a:xfrm>
            <a:custGeom>
              <a:avLst/>
              <a:gdLst/>
              <a:ahLst/>
              <a:cxnLst/>
              <a:rect l="l" t="t" r="r" b="b"/>
              <a:pathLst>
                <a:path w="866139" h="805814">
                  <a:moveTo>
                    <a:pt x="0" y="382524"/>
                  </a:moveTo>
                  <a:lnTo>
                    <a:pt x="191262" y="221742"/>
                  </a:lnTo>
                </a:path>
                <a:path w="866139" h="805814">
                  <a:moveTo>
                    <a:pt x="131063" y="0"/>
                  </a:moveTo>
                  <a:lnTo>
                    <a:pt x="211074" y="151638"/>
                  </a:lnTo>
                </a:path>
                <a:path w="866139" h="805814">
                  <a:moveTo>
                    <a:pt x="261365" y="151638"/>
                  </a:moveTo>
                  <a:lnTo>
                    <a:pt x="322325" y="70866"/>
                  </a:lnTo>
                </a:path>
                <a:path w="866139" h="805814">
                  <a:moveTo>
                    <a:pt x="281939" y="221742"/>
                  </a:moveTo>
                  <a:lnTo>
                    <a:pt x="452627" y="322326"/>
                  </a:lnTo>
                </a:path>
                <a:path w="866139" h="805814">
                  <a:moveTo>
                    <a:pt x="291845" y="463295"/>
                  </a:moveTo>
                  <a:lnTo>
                    <a:pt x="483108" y="291846"/>
                  </a:lnTo>
                </a:path>
                <a:path w="866139" h="805814">
                  <a:moveTo>
                    <a:pt x="422910" y="90678"/>
                  </a:moveTo>
                  <a:lnTo>
                    <a:pt x="493013" y="211836"/>
                  </a:lnTo>
                </a:path>
                <a:path w="866139" h="805814">
                  <a:moveTo>
                    <a:pt x="563117" y="221742"/>
                  </a:moveTo>
                  <a:lnTo>
                    <a:pt x="603504" y="161544"/>
                  </a:lnTo>
                </a:path>
                <a:path w="866139" h="805814">
                  <a:moveTo>
                    <a:pt x="553212" y="291846"/>
                  </a:moveTo>
                  <a:lnTo>
                    <a:pt x="724662" y="403098"/>
                  </a:lnTo>
                </a:path>
                <a:path w="866139" h="805814">
                  <a:moveTo>
                    <a:pt x="563117" y="453389"/>
                  </a:moveTo>
                  <a:lnTo>
                    <a:pt x="624077" y="553974"/>
                  </a:lnTo>
                </a:path>
                <a:path w="866139" h="805814">
                  <a:moveTo>
                    <a:pt x="684275" y="563879"/>
                  </a:moveTo>
                  <a:lnTo>
                    <a:pt x="754380" y="513588"/>
                  </a:lnTo>
                </a:path>
                <a:path w="866139" h="805814">
                  <a:moveTo>
                    <a:pt x="694182" y="633983"/>
                  </a:moveTo>
                  <a:lnTo>
                    <a:pt x="865632" y="755141"/>
                  </a:lnTo>
                </a:path>
                <a:path w="866139" h="805814">
                  <a:moveTo>
                    <a:pt x="422910" y="805433"/>
                  </a:moveTo>
                  <a:lnTo>
                    <a:pt x="613410" y="633983"/>
                  </a:lnTo>
                </a:path>
              </a:pathLst>
            </a:custGeom>
            <a:ln w="10058">
              <a:solidFill>
                <a:srgbClr val="8C8C8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587258" y="2528937"/>
            <a:ext cx="1657509" cy="792803"/>
          </a:xfrm>
          <a:prstGeom prst="rect">
            <a:avLst/>
          </a:prstGeom>
        </p:spPr>
        <p:txBody>
          <a:bodyPr vert="horz" wrap="square" lIns="0" tIns="28655" rIns="0" bIns="0" rtlCol="0">
            <a:spAutoFit/>
          </a:bodyPr>
          <a:lstStyle/>
          <a:p>
            <a:pPr marL="12736" marR="317752" indent="494139">
              <a:lnSpc>
                <a:spcPts val="2226"/>
              </a:lnSpc>
              <a:spcBef>
                <a:spcPts val="226"/>
              </a:spcBef>
            </a:pPr>
            <a:r>
              <a:rPr sz="1905" spc="-25" dirty="0">
                <a:solidFill>
                  <a:srgbClr val="9A0065"/>
                </a:solidFill>
                <a:latin typeface="Arial"/>
                <a:cs typeface="Arial"/>
              </a:rPr>
              <a:t>ZnS </a:t>
            </a:r>
            <a:r>
              <a:rPr sz="1905" spc="-10" dirty="0">
                <a:solidFill>
                  <a:srgbClr val="9A0065"/>
                </a:solidFill>
                <a:latin typeface="Arial"/>
                <a:cs typeface="Arial"/>
              </a:rPr>
              <a:t>(zincblende)</a:t>
            </a:r>
            <a:endParaRPr sz="1905" dirty="0">
              <a:latin typeface="Arial"/>
              <a:cs typeface="Arial"/>
            </a:endParaRPr>
          </a:p>
          <a:p>
            <a:pPr marL="47758">
              <a:spcBef>
                <a:spcPts val="95"/>
              </a:spcBef>
            </a:pPr>
            <a:endParaRPr sz="1203" dirty="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2380751" y="3234523"/>
            <a:ext cx="160466" cy="316474"/>
          </a:xfrm>
          <a:prstGeom prst="rect">
            <a:avLst/>
          </a:prstGeom>
        </p:spPr>
        <p:txBody>
          <a:bodyPr vert="horz" wrap="square" lIns="0" tIns="12735" rIns="0" bIns="0" rtlCol="0">
            <a:spAutoFit/>
          </a:bodyPr>
          <a:lstStyle/>
          <a:p>
            <a:pPr marL="12736">
              <a:spcBef>
                <a:spcPts val="100"/>
              </a:spcBef>
            </a:pPr>
            <a:r>
              <a:rPr sz="1905" spc="-50" dirty="0">
                <a:latin typeface="Arial"/>
                <a:cs typeface="Arial"/>
              </a:rPr>
              <a:t>2</a:t>
            </a:r>
            <a:endParaRPr sz="1905">
              <a:latin typeface="Arial"/>
              <a:cs typeface="Arial"/>
            </a:endParaRPr>
          </a:p>
        </p:txBody>
      </p:sp>
      <p:sp>
        <p:nvSpPr>
          <p:cNvPr id="45" name="object 45"/>
          <p:cNvSpPr txBox="1">
            <a:spLocks noGrp="1"/>
          </p:cNvSpPr>
          <p:nvPr>
            <p:ph type="title"/>
          </p:nvPr>
        </p:nvSpPr>
        <p:spPr>
          <a:xfrm>
            <a:off x="1243226" y="125577"/>
            <a:ext cx="7818247" cy="566857"/>
          </a:xfrm>
          <a:prstGeom prst="rect">
            <a:avLst/>
          </a:prstGeom>
        </p:spPr>
        <p:txBody>
          <a:bodyPr vert="horz" wrap="square" lIns="0" tIns="12735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12736">
              <a:spcBef>
                <a:spcPts val="100"/>
              </a:spcBef>
            </a:pPr>
            <a:r>
              <a:rPr sz="3600" dirty="0"/>
              <a:t>COORDINATION</a:t>
            </a:r>
            <a:r>
              <a:rPr sz="3600" spc="-35" dirty="0"/>
              <a:t> </a:t>
            </a:r>
            <a:r>
              <a:rPr sz="3600" dirty="0"/>
              <a:t>#</a:t>
            </a:r>
            <a:r>
              <a:rPr sz="3600" spc="-20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dirty="0"/>
              <a:t>IONIC</a:t>
            </a:r>
            <a:r>
              <a:rPr sz="3600" spc="-20" dirty="0"/>
              <a:t> </a:t>
            </a:r>
            <a:r>
              <a:rPr sz="3600" spc="-10" dirty="0"/>
              <a:t>RADII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58440-2FCD-3572-D94A-3A0870033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A541A9-F7F3-C285-94B2-CD1EB8D6D7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869876"/>
            <a:ext cx="6553200" cy="4181080"/>
          </a:xfrm>
        </p:spPr>
      </p:pic>
    </p:spTree>
    <p:extLst>
      <p:ext uri="{BB962C8B-B14F-4D97-AF65-F5344CB8AC3E}">
        <p14:creationId xmlns:p14="http://schemas.microsoft.com/office/powerpoint/2010/main" val="2208556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0731-A73B-7C28-D7D4-7DF6F29D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1" y="604284"/>
            <a:ext cx="8229600" cy="1143000"/>
          </a:xfrm>
        </p:spPr>
        <p:txBody>
          <a:bodyPr/>
          <a:lstStyle/>
          <a:p>
            <a:r>
              <a:rPr lang="en-US" sz="3600" dirty="0"/>
              <a:t>Summary of Some Common Ceramic Crystal Structures</a:t>
            </a:r>
            <a:endParaRPr lang="en-IN" sz="36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5BE5E7-1A83-91BD-FA09-CDF2409896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201" y="1752600"/>
            <a:ext cx="9067800" cy="3048000"/>
          </a:xfrm>
        </p:spPr>
      </p:pic>
    </p:spTree>
    <p:extLst>
      <p:ext uri="{BB962C8B-B14F-4D97-AF65-F5344CB8AC3E}">
        <p14:creationId xmlns:p14="http://schemas.microsoft.com/office/powerpoint/2010/main" val="2965017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9EAAA-2B95-DE35-7ABC-08EBA66A6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52400"/>
            <a:ext cx="8229600" cy="563562"/>
          </a:xfrm>
        </p:spPr>
        <p:txBody>
          <a:bodyPr/>
          <a:lstStyle/>
          <a:p>
            <a:r>
              <a:rPr lang="en-IN" sz="2800" b="0" i="0" u="none" strike="noStrike" baseline="0" dirty="0">
                <a:solidFill>
                  <a:srgbClr val="231F20"/>
                </a:solidFill>
                <a:latin typeface="HighlanderStd-Medium"/>
              </a:rPr>
              <a:t>Ionic Radii for Several Cations and Anions for a Coordination Number of 6</a:t>
            </a:r>
            <a:endParaRPr lang="en-IN" sz="6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AFF4B3-7A28-1F4D-D33A-2086C5EB2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52344"/>
            <a:ext cx="7391399" cy="5564311"/>
          </a:xfrm>
        </p:spPr>
      </p:pic>
    </p:spTree>
    <p:extLst>
      <p:ext uri="{BB962C8B-B14F-4D97-AF65-F5344CB8AC3E}">
        <p14:creationId xmlns:p14="http://schemas.microsoft.com/office/powerpoint/2010/main" val="2112269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6909-F4BC-2B95-8B2E-32F117F45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59C09-EF78-D36D-2A0A-BF866466E8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1800" b="1" i="0" u="none" strike="noStrike" baseline="0" dirty="0">
                <a:solidFill>
                  <a:srgbClr val="231F20"/>
                </a:solidFill>
                <a:latin typeface="TimesTenLTStd-Roman"/>
              </a:rPr>
              <a:t>Q. On the basis of ionic radii, what crystal structure do you predict for </a:t>
            </a:r>
            <a:r>
              <a:rPr lang="en-US" sz="1800" b="1" i="0" u="none" strike="noStrike" baseline="0" dirty="0" err="1">
                <a:solidFill>
                  <a:srgbClr val="231F20"/>
                </a:solidFill>
                <a:latin typeface="TimesTenLTStd-Roman"/>
              </a:rPr>
              <a:t>FeO</a:t>
            </a:r>
            <a:r>
              <a:rPr lang="en-US" sz="1800" b="1" i="0" u="none" strike="noStrike" baseline="0" dirty="0">
                <a:solidFill>
                  <a:srgbClr val="231F20"/>
                </a:solidFill>
                <a:latin typeface="TimesTenLTStd-Roman"/>
              </a:rPr>
              <a:t>?</a:t>
            </a:r>
          </a:p>
          <a:p>
            <a:pPr marL="0" indent="0" algn="l">
              <a:buNone/>
            </a:pPr>
            <a:r>
              <a:rPr lang="en-IN" sz="1800" b="1" i="1" u="none" strike="noStrike" baseline="0" dirty="0">
                <a:solidFill>
                  <a:srgbClr val="B10F1F"/>
                </a:solidFill>
                <a:latin typeface="HighlanderStd-BoldItalic"/>
              </a:rPr>
              <a:t>Solution</a:t>
            </a: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TimesTenLTStd-Roman"/>
              </a:rPr>
              <a:t>First, note that </a:t>
            </a:r>
            <a:r>
              <a:rPr lang="en-US" sz="1800" b="0" i="0" u="none" strike="noStrike" baseline="0" dirty="0" err="1">
                <a:solidFill>
                  <a:srgbClr val="231F20"/>
                </a:solidFill>
                <a:latin typeface="TimesTenLTStd-Roman"/>
              </a:rPr>
              <a:t>FeO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TimesTenLTStd-Roman"/>
              </a:rPr>
              <a:t> is an AX-type compound. Next, determine the cation–anion radius ratio,</a:t>
            </a:r>
          </a:p>
          <a:p>
            <a:pPr algn="l"/>
            <a:endParaRPr lang="en-US" sz="1800" dirty="0">
              <a:solidFill>
                <a:srgbClr val="231F20"/>
              </a:solidFill>
              <a:latin typeface="TimesTenLTStd-Roman"/>
            </a:endParaRPr>
          </a:p>
          <a:p>
            <a:pPr algn="l"/>
            <a:endParaRPr lang="en-US" sz="1800" b="0" i="0" u="none" strike="noStrike" baseline="0" dirty="0">
              <a:solidFill>
                <a:srgbClr val="231F20"/>
              </a:solidFill>
              <a:latin typeface="TimesTenLTStd-Roman"/>
            </a:endParaRPr>
          </a:p>
          <a:p>
            <a:pPr algn="l"/>
            <a:endParaRPr lang="en-US" sz="1800" b="0" i="0" u="none" strike="noStrike" baseline="0" dirty="0">
              <a:solidFill>
                <a:srgbClr val="231F20"/>
              </a:solidFill>
              <a:latin typeface="TimesTenLTStd-Roman"/>
            </a:endParaRPr>
          </a:p>
          <a:p>
            <a:pPr algn="l"/>
            <a:endParaRPr lang="en-US" sz="1800" b="0" i="0" u="none" strike="noStrike" baseline="0" dirty="0">
              <a:solidFill>
                <a:srgbClr val="231F20"/>
              </a:solidFill>
              <a:latin typeface="TimesTenLTStd-Roman"/>
            </a:endParaRPr>
          </a:p>
          <a:p>
            <a:pPr algn="l"/>
            <a:r>
              <a:rPr lang="en-US" sz="1800" b="0" i="0" u="none" strike="noStrike" baseline="0" dirty="0">
                <a:solidFill>
                  <a:srgbClr val="231F20"/>
                </a:solidFill>
                <a:latin typeface="TimesTenLTStd-Roman"/>
              </a:rPr>
              <a:t>This value lies between 0.414 and 0.732, and, therefore, the coordination number for the Fe</a:t>
            </a:r>
            <a:r>
              <a:rPr lang="en-US" sz="1800" b="0" i="0" u="none" strike="noStrike" baseline="30000" dirty="0">
                <a:solidFill>
                  <a:srgbClr val="231F20"/>
                </a:solidFill>
                <a:latin typeface="TimesTenLTStd-Roman"/>
              </a:rPr>
              <a:t>2</a:t>
            </a:r>
            <a:r>
              <a:rPr lang="en-US" sz="1800" b="0" i="0" u="none" strike="noStrike" baseline="30000" dirty="0">
                <a:solidFill>
                  <a:srgbClr val="231F20"/>
                </a:solidFill>
                <a:latin typeface="STIXTwoMath"/>
              </a:rPr>
              <a:t>+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STIXTwoMath"/>
              </a:rPr>
              <a:t>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TimesTenLTStd-Roman"/>
              </a:rPr>
              <a:t>ion is 6; this is also the coordination number of O</a:t>
            </a:r>
            <a:r>
              <a:rPr lang="en-US" sz="1800" b="0" i="0" u="none" strike="noStrike" baseline="30000" dirty="0">
                <a:solidFill>
                  <a:srgbClr val="231F20"/>
                </a:solidFill>
                <a:latin typeface="TimesTenLTStd-Roman"/>
              </a:rPr>
              <a:t>2</a:t>
            </a:r>
            <a:r>
              <a:rPr lang="en-US" sz="1800" b="0" i="0" u="none" strike="noStrike" baseline="30000" dirty="0">
                <a:solidFill>
                  <a:srgbClr val="231F20"/>
                </a:solidFill>
                <a:latin typeface="STIXTwoMath"/>
              </a:rPr>
              <a:t>−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STIXTwoMath"/>
              </a:rPr>
              <a:t> </a:t>
            </a:r>
            <a:r>
              <a:rPr lang="en-US" sz="1800" b="0" i="0" u="none" strike="noStrike" baseline="0" dirty="0">
                <a:solidFill>
                  <a:srgbClr val="231F20"/>
                </a:solidFill>
                <a:latin typeface="TimesTenLTStd-Roman"/>
              </a:rPr>
              <a:t>because there are equal numbers of cations and anions. The predicted crystal structure is rock salt, which is the AX crystal structure having a coordination number of 6.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DA82F2-3EC8-734B-A2F0-8DF4B73337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7" y="2819400"/>
            <a:ext cx="5181604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051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31185</TotalTime>
  <Words>602</Words>
  <Application>Microsoft Office PowerPoint</Application>
  <PresentationFormat>On-screen Show (4:3)</PresentationFormat>
  <Paragraphs>116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MS PGothic</vt:lpstr>
      <vt:lpstr>宋体</vt:lpstr>
      <vt:lpstr>Arial</vt:lpstr>
      <vt:lpstr>Arial Rounded MT Bold</vt:lpstr>
      <vt:lpstr>HighlanderStd-BoldItalic</vt:lpstr>
      <vt:lpstr>HighlanderStd-Medium</vt:lpstr>
      <vt:lpstr>STIXTwoMath</vt:lpstr>
      <vt:lpstr>Times</vt:lpstr>
      <vt:lpstr>TimesTenLTStd-Roman</vt:lpstr>
      <vt:lpstr>Office Theme</vt:lpstr>
      <vt:lpstr>Ceramics</vt:lpstr>
      <vt:lpstr>Taxonomy of Ceramics</vt:lpstr>
      <vt:lpstr>Ceramic Bonding</vt:lpstr>
      <vt:lpstr>Ceramic Crystal Structures</vt:lpstr>
      <vt:lpstr>COORDINATION # AND IONIC RADII</vt:lpstr>
      <vt:lpstr>PowerPoint Presentation</vt:lpstr>
      <vt:lpstr>Summary of Some Common Ceramic Crystal Structures</vt:lpstr>
      <vt:lpstr>Ionic Radii for Several Cations and Anions for a Coordination Number of 6</vt:lpstr>
      <vt:lpstr>PowerPoint Presentation</vt:lpstr>
      <vt:lpstr>Practice Question</vt:lpstr>
      <vt:lpstr>Ceramic Density Computations</vt:lpstr>
      <vt:lpstr>PowerPoint Presentation</vt:lpstr>
    </vt:vector>
  </TitlesOfParts>
  <Company>Penn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txk107</dc:creator>
  <cp:lastModifiedBy>Ranjit Kumar</cp:lastModifiedBy>
  <cp:revision>1619</cp:revision>
  <dcterms:created xsi:type="dcterms:W3CDTF">2004-04-23T13:23:41Z</dcterms:created>
  <dcterms:modified xsi:type="dcterms:W3CDTF">2024-09-22T17:40:13Z</dcterms:modified>
</cp:coreProperties>
</file>