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360" r:id="rId2"/>
    <p:sldId id="267" r:id="rId3"/>
    <p:sldId id="268" r:id="rId4"/>
    <p:sldId id="269" r:id="rId5"/>
    <p:sldId id="320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374" r:id="rId21"/>
    <p:sldId id="284" r:id="rId22"/>
    <p:sldId id="373" r:id="rId23"/>
    <p:sldId id="285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770" autoAdjust="0"/>
  </p:normalViewPr>
  <p:slideViewPr>
    <p:cSldViewPr>
      <p:cViewPr varScale="1">
        <p:scale>
          <a:sx n="51" d="100"/>
          <a:sy n="51" d="100"/>
        </p:scale>
        <p:origin x="11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0626-4655-403C-8639-4C898839F29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1CE6D-A815-4E4D-B249-9DE18FE05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6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0" hangingPunct="0"/>
            <a:fld id="{58C7C61B-7688-464F-9490-BE6D8164B23B}" type="slidenum">
              <a:rPr lang="en-US" sz="1200">
                <a:latin typeface="Times" panose="02020603050405020304" pitchFamily="18" charset="0"/>
              </a:rPr>
              <a:pPr eaLnBrk="0" hangingPunct="0"/>
              <a:t>5</a:t>
            </a:fld>
            <a:endParaRPr lang="en-US" sz="1200">
              <a:latin typeface="Times" panose="02020603050405020304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n= principal quantum no; shell or energy level</a:t>
            </a:r>
          </a:p>
          <a:p>
            <a:r>
              <a:rPr lang="en-US"/>
              <a:t>l= orbital momentum quantum no; subshell of electron; s=0; p=1; d=2; f=3 so forth</a:t>
            </a:r>
          </a:p>
          <a:p>
            <a:r>
              <a:rPr lang="en-US"/>
              <a:t>Ml= magnetic quantum no; orbital of a given subshell; -l&lt;x&lt;+l</a:t>
            </a:r>
          </a:p>
          <a:p>
            <a:r>
              <a:rPr lang="en-US"/>
              <a:t>Ms= spin magnetic quantum no; +1/2 / -1/2</a:t>
            </a:r>
          </a:p>
          <a:p>
            <a:endParaRPr lang="en-US"/>
          </a:p>
          <a:p>
            <a:r>
              <a:rPr lang="en-US"/>
              <a:t>Aufbau principle: 1s&lt;2s&lt;2p …</a:t>
            </a:r>
          </a:p>
          <a:p>
            <a:r>
              <a:rPr lang="en-US"/>
              <a:t>Madelung rule: dalam figure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CE6D-A815-4E4D-B249-9DE18FE0525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1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60194" y="1491088"/>
            <a:ext cx="2965450" cy="446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7775" y="1622501"/>
            <a:ext cx="2715259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6941" y="324993"/>
            <a:ext cx="9163092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7408" y="3279088"/>
            <a:ext cx="9979025" cy="220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4711D-9DBD-D888-BE49-9E444FD15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t="27930" b="26185"/>
          <a:stretch/>
        </p:blipFill>
        <p:spPr>
          <a:xfrm>
            <a:off x="-10885" y="76200"/>
            <a:ext cx="1987826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4F01-62C0-1F96-13BE-8CC8DD26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10363200" cy="677108"/>
          </a:xfrm>
        </p:spPr>
        <p:txBody>
          <a:bodyPr/>
          <a:lstStyle/>
          <a:p>
            <a:pPr algn="ctr"/>
            <a:r>
              <a:rPr lang="en-US" dirty="0"/>
              <a:t>Materials Science and Engineering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52522-B00E-4F42-AC61-D1066177EB7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429000"/>
            <a:ext cx="8534400" cy="1969770"/>
          </a:xfrm>
        </p:spPr>
        <p:txBody>
          <a:bodyPr/>
          <a:lstStyle/>
          <a:p>
            <a:pPr algn="ctr"/>
            <a:r>
              <a:rPr lang="en-US" dirty="0"/>
              <a:t>Dr. Ranjit Kumar</a:t>
            </a:r>
          </a:p>
          <a:p>
            <a:pPr algn="ctr"/>
            <a:r>
              <a:rPr lang="en-US" dirty="0"/>
              <a:t>Department of Chemical Engineering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Email: ranjit.kumar@snu.edu.in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42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9" dirty="0"/>
              <a:t>Electronegativity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5408" y="2076247"/>
            <a:ext cx="6529892" cy="26860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71604" y="1404080"/>
            <a:ext cx="3288366" cy="54587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54089" indent="-142883">
              <a:spcBef>
                <a:spcPts val="93"/>
              </a:spcBef>
              <a:buChar char="•"/>
              <a:tabLst>
                <a:tab pos="154089" algn="l"/>
              </a:tabLst>
            </a:pPr>
            <a:r>
              <a:rPr sz="1235" dirty="0">
                <a:latin typeface="Arial"/>
                <a:cs typeface="Arial"/>
              </a:rPr>
              <a:t>Ranges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from</a:t>
            </a:r>
            <a:r>
              <a:rPr sz="1235" spc="-13" dirty="0"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0.7</a:t>
            </a:r>
            <a:r>
              <a:rPr sz="1235" spc="-13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to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spc="-18" dirty="0">
                <a:solidFill>
                  <a:srgbClr val="3EACFF"/>
                </a:solidFill>
                <a:latin typeface="Arial"/>
                <a:cs typeface="Arial"/>
              </a:rPr>
              <a:t>4.0</a:t>
            </a:r>
            <a:r>
              <a:rPr sz="1235" spc="-18" dirty="0">
                <a:latin typeface="Arial"/>
                <a:cs typeface="Arial"/>
              </a:rPr>
              <a:t>,</a:t>
            </a:r>
            <a:endParaRPr sz="1235">
              <a:latin typeface="Arial"/>
              <a:cs typeface="Arial"/>
            </a:endParaRPr>
          </a:p>
          <a:p>
            <a:pPr marL="154089" indent="-142883">
              <a:spcBef>
                <a:spcPts val="1160"/>
              </a:spcBef>
              <a:buChar char="•"/>
              <a:tabLst>
                <a:tab pos="154089" algn="l"/>
              </a:tabLst>
            </a:pPr>
            <a:r>
              <a:rPr sz="1235" dirty="0">
                <a:latin typeface="Arial"/>
                <a:cs typeface="Arial"/>
              </a:rPr>
              <a:t>Large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values:</a:t>
            </a:r>
            <a:r>
              <a:rPr sz="1235" spc="300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tendency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to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acquire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electrons.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63275" y="5089919"/>
            <a:ext cx="173186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Smaller</a:t>
            </a:r>
            <a:r>
              <a:rPr sz="1235" spc="-35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FF6962"/>
                </a:solidFill>
                <a:latin typeface="Arial"/>
                <a:cs typeface="Arial"/>
              </a:rPr>
              <a:t>electronegativity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2275" y="5089919"/>
            <a:ext cx="165342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solidFill>
                  <a:srgbClr val="3EACFF"/>
                </a:solidFill>
                <a:latin typeface="Arial"/>
                <a:cs typeface="Arial"/>
              </a:rPr>
              <a:t>Larger</a:t>
            </a:r>
            <a:r>
              <a:rPr sz="1235" spc="-22" dirty="0">
                <a:solidFill>
                  <a:srgbClr val="3EACFF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3EACFF"/>
                </a:solidFill>
                <a:latin typeface="Arial"/>
                <a:cs typeface="Arial"/>
              </a:rPr>
              <a:t>electronegativity</a:t>
            </a:r>
            <a:endParaRPr sz="12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9863" y="5630490"/>
            <a:ext cx="6196293" cy="33730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spcBef>
                <a:spcPts val="88"/>
              </a:spcBef>
            </a:pPr>
            <a:r>
              <a:rPr sz="1059" dirty="0">
                <a:latin typeface="Arial"/>
                <a:cs typeface="Arial"/>
              </a:rPr>
              <a:t>Adapted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from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Fig.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2.7,</a:t>
            </a:r>
            <a:r>
              <a:rPr sz="1059" spc="-13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Callister</a:t>
            </a:r>
            <a:r>
              <a:rPr sz="1059" i="1" spc="-4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7e.</a:t>
            </a:r>
            <a:r>
              <a:rPr sz="1059" i="1" spc="27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(Fig.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2.7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is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adapted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from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Linus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Pauling,</a:t>
            </a:r>
            <a:r>
              <a:rPr sz="1059" spc="-18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The</a:t>
            </a:r>
            <a:r>
              <a:rPr sz="1059" i="1" spc="-4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Nature</a:t>
            </a:r>
            <a:r>
              <a:rPr sz="1059" i="1" spc="-4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of</a:t>
            </a:r>
            <a:r>
              <a:rPr sz="1059" i="1" spc="-9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the</a:t>
            </a:r>
            <a:r>
              <a:rPr sz="1059" i="1" spc="-4" dirty="0">
                <a:latin typeface="Arial"/>
                <a:cs typeface="Arial"/>
              </a:rPr>
              <a:t> </a:t>
            </a:r>
            <a:r>
              <a:rPr sz="1059" i="1" spc="-9" dirty="0">
                <a:latin typeface="Arial"/>
                <a:cs typeface="Arial"/>
              </a:rPr>
              <a:t>Chemical </a:t>
            </a:r>
            <a:r>
              <a:rPr sz="1059" i="1" dirty="0">
                <a:latin typeface="Arial"/>
                <a:cs typeface="Arial"/>
              </a:rPr>
              <a:t>Bond</a:t>
            </a:r>
            <a:r>
              <a:rPr sz="1059" dirty="0">
                <a:latin typeface="Arial"/>
                <a:cs typeface="Arial"/>
              </a:rPr>
              <a:t>,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3rd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edition,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Copyright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1939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and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1940,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3rd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edition.</a:t>
            </a:r>
            <a:r>
              <a:rPr sz="1059" spc="287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Copyright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1960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by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Cornell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spc="-9" dirty="0">
                <a:latin typeface="Arial"/>
                <a:cs typeface="Arial"/>
              </a:rPr>
              <a:t>University.</a:t>
            </a:r>
            <a:endParaRPr sz="1059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239657" y="4813363"/>
            <a:ext cx="1686485" cy="392765"/>
            <a:chOff x="6325344" y="5455145"/>
            <a:chExt cx="1911350" cy="445134"/>
          </a:xfrm>
        </p:grpSpPr>
        <p:sp>
          <p:nvSpPr>
            <p:cNvPr id="10" name="object 10"/>
            <p:cNvSpPr/>
            <p:nvPr/>
          </p:nvSpPr>
          <p:spPr>
            <a:xfrm>
              <a:off x="7875252" y="5461241"/>
              <a:ext cx="355600" cy="433070"/>
            </a:xfrm>
            <a:custGeom>
              <a:avLst/>
              <a:gdLst/>
              <a:ahLst/>
              <a:cxnLst/>
              <a:rect l="l" t="t" r="r" b="b"/>
              <a:pathLst>
                <a:path w="355600" h="433070">
                  <a:moveTo>
                    <a:pt x="0" y="432815"/>
                  </a:moveTo>
                  <a:lnTo>
                    <a:pt x="114299" y="216407"/>
                  </a:lnTo>
                  <a:lnTo>
                    <a:pt x="0" y="0"/>
                  </a:lnTo>
                  <a:lnTo>
                    <a:pt x="355091" y="216407"/>
                  </a:lnTo>
                  <a:lnTo>
                    <a:pt x="0" y="432815"/>
                  </a:lnTo>
                  <a:close/>
                </a:path>
              </a:pathLst>
            </a:custGeom>
            <a:solidFill>
              <a:srgbClr val="78A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875252" y="5461241"/>
              <a:ext cx="355600" cy="433070"/>
            </a:xfrm>
            <a:custGeom>
              <a:avLst/>
              <a:gdLst/>
              <a:ahLst/>
              <a:cxnLst/>
              <a:rect l="l" t="t" r="r" b="b"/>
              <a:pathLst>
                <a:path w="355600" h="433070">
                  <a:moveTo>
                    <a:pt x="355091" y="216407"/>
                  </a:moveTo>
                  <a:lnTo>
                    <a:pt x="0" y="432815"/>
                  </a:lnTo>
                  <a:lnTo>
                    <a:pt x="114299" y="216407"/>
                  </a:lnTo>
                  <a:lnTo>
                    <a:pt x="0" y="0"/>
                  </a:lnTo>
                  <a:lnTo>
                    <a:pt x="355091" y="216407"/>
                  </a:lnTo>
                  <a:close/>
                </a:path>
              </a:pathLst>
            </a:custGeom>
            <a:ln w="12191">
              <a:solidFill>
                <a:srgbClr val="78AC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6376398" y="5678411"/>
              <a:ext cx="1614170" cy="1905"/>
            </a:xfrm>
            <a:custGeom>
              <a:avLst/>
              <a:gdLst/>
              <a:ahLst/>
              <a:cxnLst/>
              <a:rect l="l" t="t" r="r" b="b"/>
              <a:pathLst>
                <a:path w="1614170" h="1904">
                  <a:moveTo>
                    <a:pt x="0" y="0"/>
                  </a:moveTo>
                  <a:lnTo>
                    <a:pt x="1613915" y="1523"/>
                  </a:lnTo>
                </a:path>
              </a:pathLst>
            </a:custGeom>
            <a:ln w="102107">
              <a:solidFill>
                <a:srgbClr val="78AC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076448" y="4813363"/>
            <a:ext cx="1676960" cy="392765"/>
            <a:chOff x="1607040" y="5455145"/>
            <a:chExt cx="1900555" cy="445134"/>
          </a:xfrm>
        </p:grpSpPr>
        <p:sp>
          <p:nvSpPr>
            <p:cNvPr id="14" name="object 14"/>
            <p:cNvSpPr/>
            <p:nvPr/>
          </p:nvSpPr>
          <p:spPr>
            <a:xfrm>
              <a:off x="1613136" y="5461241"/>
              <a:ext cx="356870" cy="433070"/>
            </a:xfrm>
            <a:custGeom>
              <a:avLst/>
              <a:gdLst/>
              <a:ahLst/>
              <a:cxnLst/>
              <a:rect l="l" t="t" r="r" b="b"/>
              <a:pathLst>
                <a:path w="356869" h="433070">
                  <a:moveTo>
                    <a:pt x="356615" y="432815"/>
                  </a:moveTo>
                  <a:lnTo>
                    <a:pt x="0" y="216407"/>
                  </a:lnTo>
                  <a:lnTo>
                    <a:pt x="356615" y="0"/>
                  </a:lnTo>
                  <a:lnTo>
                    <a:pt x="242315" y="216407"/>
                  </a:lnTo>
                  <a:lnTo>
                    <a:pt x="356615" y="432815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613136" y="5461241"/>
              <a:ext cx="356870" cy="433070"/>
            </a:xfrm>
            <a:custGeom>
              <a:avLst/>
              <a:gdLst/>
              <a:ahLst/>
              <a:cxnLst/>
              <a:rect l="l" t="t" r="r" b="b"/>
              <a:pathLst>
                <a:path w="356869" h="433070">
                  <a:moveTo>
                    <a:pt x="0" y="216407"/>
                  </a:moveTo>
                  <a:lnTo>
                    <a:pt x="356615" y="0"/>
                  </a:lnTo>
                  <a:lnTo>
                    <a:pt x="242315" y="216407"/>
                  </a:lnTo>
                  <a:lnTo>
                    <a:pt x="356615" y="432815"/>
                  </a:lnTo>
                  <a:lnTo>
                    <a:pt x="0" y="216407"/>
                  </a:lnTo>
                  <a:close/>
                </a:path>
              </a:pathLst>
            </a:custGeom>
            <a:ln w="12191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1856214" y="5678411"/>
              <a:ext cx="1600200" cy="1905"/>
            </a:xfrm>
            <a:custGeom>
              <a:avLst/>
              <a:gdLst/>
              <a:ahLst/>
              <a:cxnLst/>
              <a:rect l="l" t="t" r="r" b="b"/>
              <a:pathLst>
                <a:path w="1600200" h="1904">
                  <a:moveTo>
                    <a:pt x="0" y="0"/>
                  </a:moveTo>
                  <a:lnTo>
                    <a:pt x="1600199" y="1523"/>
                  </a:lnTo>
                </a:path>
              </a:pathLst>
            </a:custGeom>
            <a:ln w="102107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10</a:t>
            </a:fld>
            <a:endParaRPr spc="-2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88027" y="125000"/>
            <a:ext cx="3446369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dirty="0">
                <a:latin typeface="Arial"/>
                <a:cs typeface="Arial"/>
              </a:rPr>
              <a:t>Bonding</a:t>
            </a:r>
            <a:r>
              <a:rPr sz="2118" spc="-7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forces</a:t>
            </a:r>
            <a:r>
              <a:rPr sz="2118" spc="-71" dirty="0">
                <a:latin typeface="Arial"/>
                <a:cs typeface="Arial"/>
              </a:rPr>
              <a:t> </a:t>
            </a:r>
            <a:r>
              <a:rPr sz="2118" dirty="0">
                <a:latin typeface="Arial"/>
                <a:cs typeface="Arial"/>
              </a:rPr>
              <a:t>and</a:t>
            </a:r>
            <a:r>
              <a:rPr sz="2118" spc="-66" dirty="0">
                <a:latin typeface="Arial"/>
                <a:cs typeface="Arial"/>
              </a:rPr>
              <a:t> </a:t>
            </a:r>
            <a:r>
              <a:rPr sz="2118" spc="-9" dirty="0">
                <a:latin typeface="Arial"/>
                <a:cs typeface="Arial"/>
              </a:rPr>
              <a:t>energies</a:t>
            </a:r>
            <a:endParaRPr sz="2118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7926" y="573944"/>
            <a:ext cx="7508838" cy="820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731968" y="1790938"/>
            <a:ext cx="1759324" cy="352425"/>
            <a:chOff x="985248" y="1677149"/>
            <a:chExt cx="1993900" cy="3994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2913" y="1677149"/>
              <a:ext cx="199644" cy="16459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05694" y="1700771"/>
              <a:ext cx="970915" cy="165100"/>
            </a:xfrm>
            <a:custGeom>
              <a:avLst/>
              <a:gdLst/>
              <a:ahLst/>
              <a:cxnLst/>
              <a:rect l="l" t="t" r="r" b="b"/>
              <a:pathLst>
                <a:path w="970914" h="165100">
                  <a:moveTo>
                    <a:pt x="0" y="65531"/>
                  </a:moveTo>
                  <a:lnTo>
                    <a:pt x="137159" y="65531"/>
                  </a:lnTo>
                  <a:lnTo>
                    <a:pt x="190499" y="155447"/>
                  </a:lnTo>
                  <a:lnTo>
                    <a:pt x="263651" y="0"/>
                  </a:lnTo>
                  <a:lnTo>
                    <a:pt x="348995" y="155447"/>
                  </a:lnTo>
                  <a:lnTo>
                    <a:pt x="422147" y="7618"/>
                  </a:lnTo>
                  <a:lnTo>
                    <a:pt x="486155" y="155447"/>
                  </a:lnTo>
                  <a:lnTo>
                    <a:pt x="569975" y="7618"/>
                  </a:lnTo>
                  <a:lnTo>
                    <a:pt x="623315" y="164591"/>
                  </a:lnTo>
                  <a:lnTo>
                    <a:pt x="707135" y="15239"/>
                  </a:lnTo>
                  <a:lnTo>
                    <a:pt x="760475" y="155447"/>
                  </a:lnTo>
                  <a:lnTo>
                    <a:pt x="822959" y="65531"/>
                  </a:lnTo>
                  <a:lnTo>
                    <a:pt x="970787" y="65531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2449817" y="1678673"/>
              <a:ext cx="196850" cy="165100"/>
            </a:xfrm>
            <a:custGeom>
              <a:avLst/>
              <a:gdLst/>
              <a:ahLst/>
              <a:cxnLst/>
              <a:rect l="l" t="t" r="r" b="b"/>
              <a:pathLst>
                <a:path w="196850" h="165100">
                  <a:moveTo>
                    <a:pt x="98298" y="0"/>
                  </a:moveTo>
                  <a:lnTo>
                    <a:pt x="60034" y="6466"/>
                  </a:lnTo>
                  <a:lnTo>
                    <a:pt x="28789" y="24103"/>
                  </a:lnTo>
                  <a:lnTo>
                    <a:pt x="7724" y="50261"/>
                  </a:lnTo>
                  <a:lnTo>
                    <a:pt x="0" y="82296"/>
                  </a:lnTo>
                  <a:lnTo>
                    <a:pt x="7724" y="114325"/>
                  </a:lnTo>
                  <a:lnTo>
                    <a:pt x="28789" y="140484"/>
                  </a:lnTo>
                  <a:lnTo>
                    <a:pt x="60034" y="158123"/>
                  </a:lnTo>
                  <a:lnTo>
                    <a:pt x="98298" y="164592"/>
                  </a:lnTo>
                  <a:lnTo>
                    <a:pt x="136556" y="158123"/>
                  </a:lnTo>
                  <a:lnTo>
                    <a:pt x="167801" y="140484"/>
                  </a:lnTo>
                  <a:lnTo>
                    <a:pt x="188870" y="114325"/>
                  </a:lnTo>
                  <a:lnTo>
                    <a:pt x="196595" y="82296"/>
                  </a:lnTo>
                  <a:lnTo>
                    <a:pt x="188870" y="50261"/>
                  </a:lnTo>
                  <a:lnTo>
                    <a:pt x="167801" y="24103"/>
                  </a:lnTo>
                  <a:lnTo>
                    <a:pt x="136556" y="6466"/>
                  </a:lnTo>
                  <a:lnTo>
                    <a:pt x="98298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1413492" y="1838693"/>
              <a:ext cx="1126490" cy="198120"/>
            </a:xfrm>
            <a:custGeom>
              <a:avLst/>
              <a:gdLst/>
              <a:ahLst/>
              <a:cxnLst/>
              <a:rect l="l" t="t" r="r" b="b"/>
              <a:pathLst>
                <a:path w="1126489" h="198119">
                  <a:moveTo>
                    <a:pt x="0" y="0"/>
                  </a:moveTo>
                  <a:lnTo>
                    <a:pt x="1523" y="67055"/>
                  </a:lnTo>
                </a:path>
                <a:path w="1126489" h="198119">
                  <a:moveTo>
                    <a:pt x="0" y="149351"/>
                  </a:moveTo>
                  <a:lnTo>
                    <a:pt x="1523" y="190499"/>
                  </a:lnTo>
                </a:path>
                <a:path w="1126489" h="198119">
                  <a:moveTo>
                    <a:pt x="1126235" y="7619"/>
                  </a:moveTo>
                  <a:lnTo>
                    <a:pt x="1126235" y="74675"/>
                  </a:lnTo>
                </a:path>
                <a:path w="1126489" h="198119">
                  <a:moveTo>
                    <a:pt x="1126235" y="156971"/>
                  </a:moveTo>
                  <a:lnTo>
                    <a:pt x="1126235" y="198119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8056" y="1724393"/>
              <a:ext cx="100583" cy="716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37264" y="1759443"/>
              <a:ext cx="247015" cy="1905"/>
            </a:xfrm>
            <a:custGeom>
              <a:avLst/>
              <a:gdLst/>
              <a:ahLst/>
              <a:cxnLst/>
              <a:rect l="l" t="t" r="r" b="b"/>
              <a:pathLst>
                <a:path w="247014" h="1905">
                  <a:moveTo>
                    <a:pt x="0" y="0"/>
                  </a:moveTo>
                  <a:lnTo>
                    <a:pt x="246887" y="152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5248" y="1724393"/>
              <a:ext cx="91439" cy="7010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70592" y="1757919"/>
              <a:ext cx="247015" cy="1905"/>
            </a:xfrm>
            <a:custGeom>
              <a:avLst/>
              <a:gdLst/>
              <a:ahLst/>
              <a:cxnLst/>
              <a:rect l="l" t="t" r="r" b="b"/>
              <a:pathLst>
                <a:path w="247015" h="1905">
                  <a:moveTo>
                    <a:pt x="0" y="0"/>
                  </a:moveTo>
                  <a:lnTo>
                    <a:pt x="246887" y="152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07396" y="1948421"/>
              <a:ext cx="131063" cy="1280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13236" y="1948421"/>
              <a:ext cx="132587" cy="12801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92740" y="2013953"/>
              <a:ext cx="967740" cy="0"/>
            </a:xfrm>
            <a:custGeom>
              <a:avLst/>
              <a:gdLst/>
              <a:ahLst/>
              <a:cxnLst/>
              <a:rect l="l" t="t" r="r" b="b"/>
              <a:pathLst>
                <a:path w="967739">
                  <a:moveTo>
                    <a:pt x="0" y="0"/>
                  </a:moveTo>
                  <a:lnTo>
                    <a:pt x="445013" y="0"/>
                  </a:lnTo>
                </a:path>
                <a:path w="967739">
                  <a:moveTo>
                    <a:pt x="620273" y="0"/>
                  </a:moveTo>
                  <a:lnTo>
                    <a:pt x="967739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89442" y="1965296"/>
            <a:ext cx="7507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i="1" spc="-44" dirty="0">
                <a:latin typeface="Arial"/>
                <a:cs typeface="Arial"/>
              </a:rPr>
              <a:t>r</a:t>
            </a:r>
            <a:endParaRPr sz="123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5941" y="1664619"/>
            <a:ext cx="1549774" cy="549834"/>
          </a:xfrm>
          <a:prstGeom prst="rect">
            <a:avLst/>
          </a:prstGeom>
        </p:spPr>
        <p:txBody>
          <a:bodyPr vert="horz" wrap="square" lIns="0" tIns="91888" rIns="0" bIns="0" rtlCol="0">
            <a:spAutoFit/>
          </a:bodyPr>
          <a:lstStyle/>
          <a:p>
            <a:pPr marL="176502" indent="-142883">
              <a:spcBef>
                <a:spcPts val="724"/>
              </a:spcBef>
              <a:buChar char="•"/>
              <a:tabLst>
                <a:tab pos="176502" algn="l"/>
              </a:tabLst>
            </a:pPr>
            <a:r>
              <a:rPr sz="1235" dirty="0">
                <a:latin typeface="Arial"/>
                <a:cs typeface="Arial"/>
              </a:rPr>
              <a:t>Attractive</a:t>
            </a:r>
            <a:r>
              <a:rPr sz="1235" spc="-35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force,</a:t>
            </a:r>
            <a:r>
              <a:rPr sz="1235" spc="-35" dirty="0">
                <a:latin typeface="Arial"/>
                <a:cs typeface="Arial"/>
              </a:rPr>
              <a:t> </a:t>
            </a:r>
            <a:r>
              <a:rPr sz="1235" spc="-22" dirty="0">
                <a:latin typeface="Arial"/>
                <a:cs typeface="Arial"/>
              </a:rPr>
              <a:t>F</a:t>
            </a:r>
            <a:r>
              <a:rPr sz="1191" spc="-33" baseline="-24691" dirty="0">
                <a:latin typeface="Arial"/>
                <a:cs typeface="Arial"/>
              </a:rPr>
              <a:t>A</a:t>
            </a:r>
            <a:endParaRPr sz="1191" baseline="-24691">
              <a:latin typeface="Arial"/>
              <a:cs typeface="Arial"/>
            </a:endParaRPr>
          </a:p>
          <a:p>
            <a:pPr marL="176502" indent="-142883">
              <a:spcBef>
                <a:spcPts val="635"/>
              </a:spcBef>
              <a:buChar char="•"/>
              <a:tabLst>
                <a:tab pos="176502" algn="l"/>
              </a:tabLst>
            </a:pPr>
            <a:r>
              <a:rPr sz="1235" dirty="0">
                <a:latin typeface="Arial"/>
                <a:cs typeface="Arial"/>
              </a:rPr>
              <a:t>Repulsive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force,</a:t>
            </a:r>
            <a:r>
              <a:rPr sz="1235" spc="-22" dirty="0">
                <a:latin typeface="Arial"/>
                <a:cs typeface="Arial"/>
              </a:rPr>
              <a:t> F</a:t>
            </a:r>
            <a:r>
              <a:rPr sz="1191" spc="-33" baseline="-24691" dirty="0">
                <a:latin typeface="Arial"/>
                <a:cs typeface="Arial"/>
              </a:rPr>
              <a:t>R</a:t>
            </a:r>
            <a:endParaRPr sz="1191" baseline="-24691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01271" y="2591038"/>
            <a:ext cx="2431676" cy="1828799"/>
            <a:chOff x="1517124" y="2583929"/>
            <a:chExt cx="2755900" cy="2072639"/>
          </a:xfrm>
        </p:grpSpPr>
        <p:sp>
          <p:nvSpPr>
            <p:cNvPr id="19" name="object 19"/>
            <p:cNvSpPr/>
            <p:nvPr/>
          </p:nvSpPr>
          <p:spPr>
            <a:xfrm>
              <a:off x="1524744" y="2591549"/>
              <a:ext cx="0" cy="2057400"/>
            </a:xfrm>
            <a:custGeom>
              <a:avLst/>
              <a:gdLst/>
              <a:ahLst/>
              <a:cxnLst/>
              <a:rect l="l" t="t" r="r" b="b"/>
              <a:pathLst>
                <a:path h="2057400">
                  <a:moveTo>
                    <a:pt x="0" y="0"/>
                  </a:moveTo>
                  <a:lnTo>
                    <a:pt x="0" y="2057399"/>
                  </a:lnTo>
                </a:path>
              </a:pathLst>
            </a:custGeom>
            <a:ln w="152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1524744" y="3582149"/>
              <a:ext cx="2743200" cy="0"/>
            </a:xfrm>
            <a:custGeom>
              <a:avLst/>
              <a:gdLst/>
              <a:ahLst/>
              <a:cxnLst/>
              <a:rect l="l" t="t" r="r" b="b"/>
              <a:pathLst>
                <a:path w="2743200">
                  <a:moveTo>
                    <a:pt x="0" y="0"/>
                  </a:moveTo>
                  <a:lnTo>
                    <a:pt x="2743199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81418" y="3607733"/>
            <a:ext cx="155940" cy="62080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spc="-9" dirty="0">
                <a:latin typeface="Arial"/>
                <a:cs typeface="Arial"/>
              </a:rPr>
              <a:t>Repulsion</a:t>
            </a:r>
            <a:endParaRPr sz="1059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370" y="2735462"/>
            <a:ext cx="406650" cy="88750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1257"/>
              </a:lnSpc>
            </a:pPr>
            <a:r>
              <a:rPr sz="1059" dirty="0">
                <a:latin typeface="Arial"/>
                <a:cs typeface="Arial"/>
              </a:rPr>
              <a:t>Force</a:t>
            </a:r>
            <a:r>
              <a:rPr sz="1059" spc="-22" dirty="0">
                <a:latin typeface="Arial"/>
                <a:cs typeface="Arial"/>
              </a:rPr>
              <a:t> </a:t>
            </a:r>
            <a:r>
              <a:rPr sz="1059" i="1" spc="-44" dirty="0">
                <a:latin typeface="Arial"/>
                <a:cs typeface="Arial"/>
              </a:rPr>
              <a:t>F</a:t>
            </a:r>
            <a:endParaRPr sz="1059">
              <a:latin typeface="Arial"/>
              <a:cs typeface="Arial"/>
            </a:endParaRPr>
          </a:p>
          <a:p>
            <a:pPr marL="308178">
              <a:spcBef>
                <a:spcPts val="622"/>
              </a:spcBef>
            </a:pPr>
            <a:r>
              <a:rPr sz="1059" spc="-9" dirty="0">
                <a:latin typeface="Arial"/>
                <a:cs typeface="Arial"/>
              </a:rPr>
              <a:t>Attraction</a:t>
            </a:r>
            <a:endParaRPr sz="105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7697" y="3358410"/>
            <a:ext cx="110378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44" dirty="0">
                <a:latin typeface="Arial"/>
                <a:cs typeface="Arial"/>
              </a:rPr>
              <a:t>0</a:t>
            </a:r>
            <a:endParaRPr sz="123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5765" y="2484352"/>
            <a:ext cx="11429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44" dirty="0">
                <a:latin typeface="Arial"/>
                <a:cs typeface="Arial"/>
              </a:rPr>
              <a:t>+</a:t>
            </a:r>
            <a:endParaRPr sz="1235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78641" y="2664996"/>
            <a:ext cx="1949824" cy="739588"/>
          </a:xfrm>
          <a:custGeom>
            <a:avLst/>
            <a:gdLst/>
            <a:ahLst/>
            <a:cxnLst/>
            <a:rect l="l" t="t" r="r" b="b"/>
            <a:pathLst>
              <a:path w="2209800" h="838200">
                <a:moveTo>
                  <a:pt x="0" y="0"/>
                </a:moveTo>
                <a:lnTo>
                  <a:pt x="11605" y="43053"/>
                </a:lnTo>
                <a:lnTo>
                  <a:pt x="23490" y="85991"/>
                </a:lnTo>
                <a:lnTo>
                  <a:pt x="35910" y="128697"/>
                </a:lnTo>
                <a:lnTo>
                  <a:pt x="49119" y="171055"/>
                </a:lnTo>
                <a:lnTo>
                  <a:pt x="63372" y="212948"/>
                </a:lnTo>
                <a:lnTo>
                  <a:pt x="78924" y="254262"/>
                </a:lnTo>
                <a:lnTo>
                  <a:pt x="96029" y="294880"/>
                </a:lnTo>
                <a:lnTo>
                  <a:pt x="114941" y="334687"/>
                </a:lnTo>
                <a:lnTo>
                  <a:pt x="135916" y="373565"/>
                </a:lnTo>
                <a:lnTo>
                  <a:pt x="159207" y="411400"/>
                </a:lnTo>
                <a:lnTo>
                  <a:pt x="185071" y="448074"/>
                </a:lnTo>
                <a:lnTo>
                  <a:pt x="213760" y="483473"/>
                </a:lnTo>
                <a:lnTo>
                  <a:pt x="245531" y="517480"/>
                </a:lnTo>
                <a:lnTo>
                  <a:pt x="280637" y="549979"/>
                </a:lnTo>
                <a:lnTo>
                  <a:pt x="319333" y="580855"/>
                </a:lnTo>
                <a:lnTo>
                  <a:pt x="361874" y="609991"/>
                </a:lnTo>
                <a:lnTo>
                  <a:pt x="408514" y="637271"/>
                </a:lnTo>
                <a:lnTo>
                  <a:pt x="459508" y="662579"/>
                </a:lnTo>
                <a:lnTo>
                  <a:pt x="515111" y="685799"/>
                </a:lnTo>
                <a:lnTo>
                  <a:pt x="583189" y="709177"/>
                </a:lnTo>
                <a:lnTo>
                  <a:pt x="657013" y="729934"/>
                </a:lnTo>
                <a:lnTo>
                  <a:pt x="695968" y="739381"/>
                </a:lnTo>
                <a:lnTo>
                  <a:pt x="736226" y="748235"/>
                </a:lnTo>
                <a:lnTo>
                  <a:pt x="777740" y="756515"/>
                </a:lnTo>
                <a:lnTo>
                  <a:pt x="820467" y="764242"/>
                </a:lnTo>
                <a:lnTo>
                  <a:pt x="864362" y="771437"/>
                </a:lnTo>
                <a:lnTo>
                  <a:pt x="909379" y="778120"/>
                </a:lnTo>
                <a:lnTo>
                  <a:pt x="955473" y="784312"/>
                </a:lnTo>
                <a:lnTo>
                  <a:pt x="1002600" y="790033"/>
                </a:lnTo>
                <a:lnTo>
                  <a:pt x="1050715" y="795304"/>
                </a:lnTo>
                <a:lnTo>
                  <a:pt x="1099773" y="800144"/>
                </a:lnTo>
                <a:lnTo>
                  <a:pt x="1149729" y="804576"/>
                </a:lnTo>
                <a:lnTo>
                  <a:pt x="1200539" y="808618"/>
                </a:lnTo>
                <a:lnTo>
                  <a:pt x="1252156" y="812291"/>
                </a:lnTo>
                <a:lnTo>
                  <a:pt x="1304537" y="815617"/>
                </a:lnTo>
                <a:lnTo>
                  <a:pt x="1357636" y="818615"/>
                </a:lnTo>
                <a:lnTo>
                  <a:pt x="1411408" y="821306"/>
                </a:lnTo>
                <a:lnTo>
                  <a:pt x="1465810" y="823710"/>
                </a:lnTo>
                <a:lnTo>
                  <a:pt x="1520795" y="825849"/>
                </a:lnTo>
                <a:lnTo>
                  <a:pt x="1576318" y="827741"/>
                </a:lnTo>
                <a:lnTo>
                  <a:pt x="1632336" y="829408"/>
                </a:lnTo>
                <a:lnTo>
                  <a:pt x="1688803" y="830871"/>
                </a:lnTo>
                <a:lnTo>
                  <a:pt x="1745673" y="832149"/>
                </a:lnTo>
                <a:lnTo>
                  <a:pt x="1802903" y="833264"/>
                </a:lnTo>
                <a:lnTo>
                  <a:pt x="1860448" y="834235"/>
                </a:lnTo>
                <a:lnTo>
                  <a:pt x="1918261" y="835084"/>
                </a:lnTo>
                <a:lnTo>
                  <a:pt x="1976300" y="835830"/>
                </a:lnTo>
                <a:lnTo>
                  <a:pt x="2034517" y="836494"/>
                </a:lnTo>
                <a:lnTo>
                  <a:pt x="2092870" y="837096"/>
                </a:lnTo>
                <a:lnTo>
                  <a:pt x="2151312" y="837658"/>
                </a:lnTo>
                <a:lnTo>
                  <a:pt x="2209799" y="838199"/>
                </a:lnTo>
              </a:path>
            </a:pathLst>
          </a:custGeom>
          <a:ln w="15239">
            <a:solidFill>
              <a:srgbClr val="4348AA"/>
            </a:solidFill>
            <a:prstDash val="lgDash"/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1792942" y="2620167"/>
            <a:ext cx="1181660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059" dirty="0">
                <a:solidFill>
                  <a:srgbClr val="4348AA"/>
                </a:solidFill>
                <a:latin typeface="Arial"/>
                <a:cs typeface="Arial"/>
              </a:rPr>
              <a:t>Attractive</a:t>
            </a:r>
            <a:r>
              <a:rPr sz="1059" spc="-22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059" dirty="0">
                <a:solidFill>
                  <a:srgbClr val="4348AA"/>
                </a:solidFill>
                <a:latin typeface="Arial"/>
                <a:cs typeface="Arial"/>
              </a:rPr>
              <a:t>force,</a:t>
            </a:r>
            <a:r>
              <a:rPr sz="1059" spc="-18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059" spc="-22" dirty="0">
                <a:solidFill>
                  <a:srgbClr val="4348AA"/>
                </a:solidFill>
                <a:latin typeface="Arial"/>
                <a:cs typeface="Arial"/>
              </a:rPr>
              <a:t>F</a:t>
            </a:r>
            <a:r>
              <a:rPr sz="1059" spc="-33" baseline="-20833" dirty="0">
                <a:solidFill>
                  <a:srgbClr val="4348AA"/>
                </a:solidFill>
                <a:latin typeface="Arial"/>
                <a:cs typeface="Arial"/>
              </a:rPr>
              <a:t>A</a:t>
            </a:r>
            <a:endParaRPr sz="1059" baseline="-20833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1118" y="3561461"/>
            <a:ext cx="143491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Arial"/>
                <a:cs typeface="Arial"/>
              </a:rPr>
              <a:t>Interatomic</a:t>
            </a:r>
            <a:r>
              <a:rPr sz="1059" spc="-22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separation</a:t>
            </a:r>
            <a:r>
              <a:rPr sz="1059" spc="-18" dirty="0">
                <a:latin typeface="Arial"/>
                <a:cs typeface="Arial"/>
              </a:rPr>
              <a:t> </a:t>
            </a:r>
            <a:r>
              <a:rPr sz="1059" i="1" spc="-44" dirty="0">
                <a:latin typeface="Arial"/>
                <a:cs typeface="Arial"/>
              </a:rPr>
              <a:t>r</a:t>
            </a:r>
            <a:endParaRPr sz="1059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4487" y="3049682"/>
            <a:ext cx="2892798" cy="3122518"/>
            <a:chOff x="965436" y="3103726"/>
            <a:chExt cx="3278504" cy="3538854"/>
          </a:xfrm>
        </p:grpSpPr>
        <p:sp>
          <p:nvSpPr>
            <p:cNvPr id="29" name="object 29"/>
            <p:cNvSpPr/>
            <p:nvPr/>
          </p:nvSpPr>
          <p:spPr>
            <a:xfrm>
              <a:off x="1905744" y="3582149"/>
              <a:ext cx="457200" cy="990600"/>
            </a:xfrm>
            <a:custGeom>
              <a:avLst/>
              <a:gdLst/>
              <a:ahLst/>
              <a:cxnLst/>
              <a:rect l="l" t="t" r="r" b="b"/>
              <a:pathLst>
                <a:path w="457200" h="990600">
                  <a:moveTo>
                    <a:pt x="457199" y="0"/>
                  </a:moveTo>
                  <a:lnTo>
                    <a:pt x="413834" y="14788"/>
                  </a:lnTo>
                  <a:lnTo>
                    <a:pt x="370880" y="30345"/>
                  </a:lnTo>
                  <a:lnTo>
                    <a:pt x="328749" y="47347"/>
                  </a:lnTo>
                  <a:lnTo>
                    <a:pt x="287853" y="66470"/>
                  </a:lnTo>
                  <a:lnTo>
                    <a:pt x="248602" y="88391"/>
                  </a:lnTo>
                  <a:lnTo>
                    <a:pt x="211409" y="113787"/>
                  </a:lnTo>
                  <a:lnTo>
                    <a:pt x="176684" y="143335"/>
                  </a:lnTo>
                  <a:lnTo>
                    <a:pt x="144840" y="177710"/>
                  </a:lnTo>
                  <a:lnTo>
                    <a:pt x="116288" y="217590"/>
                  </a:lnTo>
                  <a:lnTo>
                    <a:pt x="91439" y="263651"/>
                  </a:lnTo>
                  <a:lnTo>
                    <a:pt x="64455" y="335923"/>
                  </a:lnTo>
                  <a:lnTo>
                    <a:pt x="53400" y="376123"/>
                  </a:lnTo>
                  <a:lnTo>
                    <a:pt x="43809" y="418761"/>
                  </a:lnTo>
                  <a:lnTo>
                    <a:pt x="35559" y="463634"/>
                  </a:lnTo>
                  <a:lnTo>
                    <a:pt x="28529" y="510539"/>
                  </a:lnTo>
                  <a:lnTo>
                    <a:pt x="22595" y="559274"/>
                  </a:lnTo>
                  <a:lnTo>
                    <a:pt x="17637" y="609633"/>
                  </a:lnTo>
                  <a:lnTo>
                    <a:pt x="13533" y="661415"/>
                  </a:lnTo>
                  <a:lnTo>
                    <a:pt x="10159" y="714417"/>
                  </a:lnTo>
                  <a:lnTo>
                    <a:pt x="7396" y="768434"/>
                  </a:lnTo>
                  <a:lnTo>
                    <a:pt x="5120" y="823264"/>
                  </a:lnTo>
                  <a:lnTo>
                    <a:pt x="3210" y="878704"/>
                  </a:lnTo>
                  <a:lnTo>
                    <a:pt x="1544" y="934550"/>
                  </a:lnTo>
                  <a:lnTo>
                    <a:pt x="0" y="990599"/>
                  </a:lnTo>
                </a:path>
              </a:pathLst>
            </a:custGeom>
            <a:ln w="15239">
              <a:solidFill>
                <a:srgbClr val="008F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1797540" y="3111346"/>
              <a:ext cx="2438400" cy="1254760"/>
            </a:xfrm>
            <a:custGeom>
              <a:avLst/>
              <a:gdLst/>
              <a:ahLst/>
              <a:cxnLst/>
              <a:rect l="l" t="t" r="r" b="b"/>
              <a:pathLst>
                <a:path w="2438400" h="1254760">
                  <a:moveTo>
                    <a:pt x="2438399" y="425083"/>
                  </a:moveTo>
                  <a:lnTo>
                    <a:pt x="2378968" y="422869"/>
                  </a:lnTo>
                  <a:lnTo>
                    <a:pt x="2319580" y="420647"/>
                  </a:lnTo>
                  <a:lnTo>
                    <a:pt x="2260289" y="418407"/>
                  </a:lnTo>
                  <a:lnTo>
                    <a:pt x="2201149" y="416142"/>
                  </a:lnTo>
                  <a:lnTo>
                    <a:pt x="2142213" y="413842"/>
                  </a:lnTo>
                  <a:lnTo>
                    <a:pt x="2083535" y="411500"/>
                  </a:lnTo>
                  <a:lnTo>
                    <a:pt x="2025167" y="409105"/>
                  </a:lnTo>
                  <a:lnTo>
                    <a:pt x="1967164" y="406651"/>
                  </a:lnTo>
                  <a:lnTo>
                    <a:pt x="1909579" y="404128"/>
                  </a:lnTo>
                  <a:lnTo>
                    <a:pt x="1852465" y="401528"/>
                  </a:lnTo>
                  <a:lnTo>
                    <a:pt x="1795875" y="398841"/>
                  </a:lnTo>
                  <a:lnTo>
                    <a:pt x="1739864" y="396060"/>
                  </a:lnTo>
                  <a:lnTo>
                    <a:pt x="1684483" y="393176"/>
                  </a:lnTo>
                  <a:lnTo>
                    <a:pt x="1629788" y="390181"/>
                  </a:lnTo>
                  <a:lnTo>
                    <a:pt x="1575831" y="387064"/>
                  </a:lnTo>
                  <a:lnTo>
                    <a:pt x="1522665" y="383819"/>
                  </a:lnTo>
                  <a:lnTo>
                    <a:pt x="1470344" y="380437"/>
                  </a:lnTo>
                  <a:lnTo>
                    <a:pt x="1418922" y="376908"/>
                  </a:lnTo>
                  <a:lnTo>
                    <a:pt x="1368451" y="373225"/>
                  </a:lnTo>
                  <a:lnTo>
                    <a:pt x="1318986" y="369378"/>
                  </a:lnTo>
                  <a:lnTo>
                    <a:pt x="1270580" y="365360"/>
                  </a:lnTo>
                  <a:lnTo>
                    <a:pt x="1223285" y="361161"/>
                  </a:lnTo>
                  <a:lnTo>
                    <a:pt x="1177156" y="356773"/>
                  </a:lnTo>
                  <a:lnTo>
                    <a:pt x="1132245" y="352187"/>
                  </a:lnTo>
                  <a:lnTo>
                    <a:pt x="1088607" y="347395"/>
                  </a:lnTo>
                  <a:lnTo>
                    <a:pt x="1046295" y="342388"/>
                  </a:lnTo>
                  <a:lnTo>
                    <a:pt x="1005362" y="337158"/>
                  </a:lnTo>
                  <a:lnTo>
                    <a:pt x="965861" y="331696"/>
                  </a:lnTo>
                  <a:lnTo>
                    <a:pt x="927846" y="325993"/>
                  </a:lnTo>
                  <a:lnTo>
                    <a:pt x="856487" y="313831"/>
                  </a:lnTo>
                  <a:lnTo>
                    <a:pt x="800929" y="300496"/>
                  </a:lnTo>
                  <a:lnTo>
                    <a:pt x="750803" y="282395"/>
                  </a:lnTo>
                  <a:lnTo>
                    <a:pt x="705668" y="260378"/>
                  </a:lnTo>
                  <a:lnTo>
                    <a:pt x="665086" y="235293"/>
                  </a:lnTo>
                  <a:lnTo>
                    <a:pt x="628619" y="207992"/>
                  </a:lnTo>
                  <a:lnTo>
                    <a:pt x="595827" y="179323"/>
                  </a:lnTo>
                  <a:lnTo>
                    <a:pt x="566271" y="150138"/>
                  </a:lnTo>
                  <a:lnTo>
                    <a:pt x="539512" y="121284"/>
                  </a:lnTo>
                  <a:lnTo>
                    <a:pt x="492630" y="67973"/>
                  </a:lnTo>
                  <a:lnTo>
                    <a:pt x="471628" y="45216"/>
                  </a:lnTo>
                  <a:lnTo>
                    <a:pt x="451668" y="26190"/>
                  </a:lnTo>
                  <a:lnTo>
                    <a:pt x="432310" y="11745"/>
                  </a:lnTo>
                  <a:lnTo>
                    <a:pt x="413114" y="2732"/>
                  </a:lnTo>
                  <a:lnTo>
                    <a:pt x="393643" y="0"/>
                  </a:lnTo>
                  <a:lnTo>
                    <a:pt x="373457" y="4398"/>
                  </a:lnTo>
                  <a:lnTo>
                    <a:pt x="329183" y="37987"/>
                  </a:lnTo>
                  <a:lnTo>
                    <a:pt x="296051" y="82610"/>
                  </a:lnTo>
                  <a:lnTo>
                    <a:pt x="264593" y="140375"/>
                  </a:lnTo>
                  <a:lnTo>
                    <a:pt x="234668" y="210144"/>
                  </a:lnTo>
                  <a:lnTo>
                    <a:pt x="220237" y="249174"/>
                  </a:lnTo>
                  <a:lnTo>
                    <a:pt x="206136" y="290779"/>
                  </a:lnTo>
                  <a:lnTo>
                    <a:pt x="192348" y="334816"/>
                  </a:lnTo>
                  <a:lnTo>
                    <a:pt x="178856" y="381143"/>
                  </a:lnTo>
                  <a:lnTo>
                    <a:pt x="165642" y="429617"/>
                  </a:lnTo>
                  <a:lnTo>
                    <a:pt x="152688" y="480097"/>
                  </a:lnTo>
                  <a:lnTo>
                    <a:pt x="139977" y="532441"/>
                  </a:lnTo>
                  <a:lnTo>
                    <a:pt x="127492" y="586505"/>
                  </a:lnTo>
                  <a:lnTo>
                    <a:pt x="115214" y="642149"/>
                  </a:lnTo>
                  <a:lnTo>
                    <a:pt x="103126" y="699229"/>
                  </a:lnTo>
                  <a:lnTo>
                    <a:pt x="91211" y="757604"/>
                  </a:lnTo>
                  <a:lnTo>
                    <a:pt x="79451" y="817131"/>
                  </a:lnTo>
                  <a:lnTo>
                    <a:pt x="67829" y="877668"/>
                  </a:lnTo>
                  <a:lnTo>
                    <a:pt x="56327" y="939073"/>
                  </a:lnTo>
                  <a:lnTo>
                    <a:pt x="44927" y="1001204"/>
                  </a:lnTo>
                  <a:lnTo>
                    <a:pt x="33611" y="1063918"/>
                  </a:lnTo>
                  <a:lnTo>
                    <a:pt x="22364" y="1127073"/>
                  </a:lnTo>
                  <a:lnTo>
                    <a:pt x="11165" y="1190527"/>
                  </a:lnTo>
                  <a:lnTo>
                    <a:pt x="0" y="1254139"/>
                  </a:lnTo>
                </a:path>
              </a:pathLst>
            </a:custGeom>
            <a:ln w="15239">
              <a:solidFill>
                <a:srgbClr val="FF28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1840" y="4322813"/>
              <a:ext cx="146685" cy="97790"/>
            </a:xfrm>
            <a:custGeom>
              <a:avLst/>
              <a:gdLst/>
              <a:ahLst/>
              <a:cxnLst/>
              <a:rect l="l" t="t" r="r" b="b"/>
              <a:pathLst>
                <a:path w="146685" h="97789">
                  <a:moveTo>
                    <a:pt x="146303" y="9753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830311" y="4268711"/>
              <a:ext cx="111760" cy="97790"/>
            </a:xfrm>
            <a:custGeom>
              <a:avLst/>
              <a:gdLst/>
              <a:ahLst/>
              <a:cxnLst/>
              <a:rect l="l" t="t" r="r" b="b"/>
              <a:pathLst>
                <a:path w="111760" h="97789">
                  <a:moveTo>
                    <a:pt x="0" y="0"/>
                  </a:moveTo>
                  <a:lnTo>
                    <a:pt x="56387" y="97535"/>
                  </a:lnTo>
                  <a:lnTo>
                    <a:pt x="111251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57560" y="3582149"/>
              <a:ext cx="0" cy="2514600"/>
            </a:xfrm>
            <a:custGeom>
              <a:avLst/>
              <a:gdLst/>
              <a:ahLst/>
              <a:cxnLst/>
              <a:rect l="l" t="t" r="r" b="b"/>
              <a:pathLst>
                <a:path h="2514600">
                  <a:moveTo>
                    <a:pt x="0" y="0"/>
                  </a:moveTo>
                  <a:lnTo>
                    <a:pt x="0" y="2514599"/>
                  </a:lnTo>
                </a:path>
              </a:pathLst>
            </a:custGeom>
            <a:ln w="9143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5436" y="4780006"/>
              <a:ext cx="2667000" cy="1862327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60077" y="3830402"/>
            <a:ext cx="3013261" cy="230502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564807">
              <a:spcBef>
                <a:spcPts val="88"/>
              </a:spcBef>
            </a:pPr>
            <a:r>
              <a:rPr sz="1059" dirty="0">
                <a:solidFill>
                  <a:srgbClr val="008F00"/>
                </a:solidFill>
                <a:latin typeface="Arial"/>
                <a:cs typeface="Arial"/>
              </a:rPr>
              <a:t>Repulsive</a:t>
            </a:r>
            <a:r>
              <a:rPr sz="1059" spc="-18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059" dirty="0">
                <a:solidFill>
                  <a:srgbClr val="008F00"/>
                </a:solidFill>
                <a:latin typeface="Arial"/>
                <a:cs typeface="Arial"/>
              </a:rPr>
              <a:t>force,</a:t>
            </a:r>
            <a:r>
              <a:rPr sz="1059" spc="-18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059" spc="-22" dirty="0">
                <a:solidFill>
                  <a:srgbClr val="008F00"/>
                </a:solidFill>
                <a:latin typeface="Arial"/>
                <a:cs typeface="Arial"/>
              </a:rPr>
              <a:t>F</a:t>
            </a:r>
            <a:r>
              <a:rPr sz="1059" spc="-33" baseline="-20833" dirty="0">
                <a:solidFill>
                  <a:srgbClr val="008F00"/>
                </a:solidFill>
                <a:latin typeface="Arial"/>
                <a:cs typeface="Arial"/>
              </a:rPr>
              <a:t>R</a:t>
            </a:r>
            <a:endParaRPr sz="1059" baseline="-20833">
              <a:latin typeface="Arial"/>
              <a:cs typeface="Arial"/>
            </a:endParaRPr>
          </a:p>
          <a:p>
            <a:pPr>
              <a:spcBef>
                <a:spcPts val="159"/>
              </a:spcBef>
            </a:pPr>
            <a:endParaRPr sz="1059">
              <a:latin typeface="Arial"/>
              <a:cs typeface="Arial"/>
            </a:endParaRPr>
          </a:p>
          <a:p>
            <a:pPr marL="632045">
              <a:lnSpc>
                <a:spcPts val="1160"/>
              </a:lnSpc>
            </a:pPr>
            <a:r>
              <a:rPr sz="1059" dirty="0">
                <a:solidFill>
                  <a:srgbClr val="FF2800"/>
                </a:solidFill>
                <a:latin typeface="Arial"/>
                <a:cs typeface="Arial"/>
              </a:rPr>
              <a:t>Net force, </a:t>
            </a:r>
            <a:r>
              <a:rPr sz="1059" spc="-22" dirty="0">
                <a:solidFill>
                  <a:srgbClr val="FF2800"/>
                </a:solidFill>
                <a:latin typeface="Arial"/>
                <a:cs typeface="Arial"/>
              </a:rPr>
              <a:t>F</a:t>
            </a:r>
            <a:r>
              <a:rPr sz="1059" spc="-33" baseline="-20833" dirty="0">
                <a:solidFill>
                  <a:srgbClr val="FF2800"/>
                </a:solidFill>
                <a:latin typeface="Arial"/>
                <a:cs typeface="Arial"/>
              </a:rPr>
              <a:t>N</a:t>
            </a:r>
            <a:endParaRPr sz="1059" baseline="-20833">
              <a:latin typeface="Arial"/>
              <a:cs typeface="Arial"/>
            </a:endParaRPr>
          </a:p>
          <a:p>
            <a:pPr marL="67239">
              <a:lnSpc>
                <a:spcPts val="1372"/>
              </a:lnSpc>
            </a:pPr>
            <a:r>
              <a:rPr sz="1235" spc="-44" dirty="0">
                <a:latin typeface="Arial"/>
                <a:cs typeface="Arial"/>
              </a:rPr>
              <a:t>-</a:t>
            </a:r>
            <a:endParaRPr sz="1235">
              <a:latin typeface="Arial"/>
              <a:cs typeface="Arial"/>
            </a:endParaRPr>
          </a:p>
          <a:p>
            <a:pPr marL="624761">
              <a:spcBef>
                <a:spcPts val="1350"/>
              </a:spcBef>
            </a:pPr>
            <a:r>
              <a:rPr sz="1059" dirty="0">
                <a:solidFill>
                  <a:srgbClr val="008F00"/>
                </a:solidFill>
                <a:latin typeface="Arial"/>
                <a:cs typeface="Arial"/>
              </a:rPr>
              <a:t>Repulsive</a:t>
            </a:r>
            <a:r>
              <a:rPr sz="1059" spc="-22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059" dirty="0">
                <a:solidFill>
                  <a:srgbClr val="008F00"/>
                </a:solidFill>
                <a:latin typeface="Arial"/>
                <a:cs typeface="Arial"/>
              </a:rPr>
              <a:t>energy</a:t>
            </a:r>
            <a:r>
              <a:rPr sz="1059" spc="-18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059" i="1" spc="-22" dirty="0">
                <a:solidFill>
                  <a:srgbClr val="008F00"/>
                </a:solidFill>
                <a:latin typeface="Arial"/>
                <a:cs typeface="Arial"/>
              </a:rPr>
              <a:t>E</a:t>
            </a:r>
            <a:r>
              <a:rPr sz="1059" i="1" spc="-33" baseline="-20833" dirty="0">
                <a:solidFill>
                  <a:srgbClr val="008F00"/>
                </a:solidFill>
                <a:latin typeface="Arial"/>
                <a:cs typeface="Arial"/>
              </a:rPr>
              <a:t>R</a:t>
            </a:r>
            <a:endParaRPr sz="1059" baseline="-20833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9">
              <a:latin typeface="Arial"/>
              <a:cs typeface="Arial"/>
            </a:endParaRPr>
          </a:p>
          <a:p>
            <a:pPr>
              <a:spcBef>
                <a:spcPts val="22"/>
              </a:spcBef>
            </a:pPr>
            <a:endParaRPr sz="1059">
              <a:latin typeface="Arial"/>
              <a:cs typeface="Arial"/>
            </a:endParaRPr>
          </a:p>
          <a:p>
            <a:pPr marL="1555459"/>
            <a:r>
              <a:rPr sz="1059" dirty="0">
                <a:latin typeface="Arial"/>
                <a:cs typeface="Arial"/>
              </a:rPr>
              <a:t>Interatomic</a:t>
            </a:r>
            <a:r>
              <a:rPr sz="1059" spc="-22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separation</a:t>
            </a:r>
            <a:r>
              <a:rPr sz="1059" spc="-22" dirty="0">
                <a:latin typeface="Arial"/>
                <a:cs typeface="Arial"/>
              </a:rPr>
              <a:t> </a:t>
            </a:r>
            <a:r>
              <a:rPr sz="1059" i="1" spc="-44" dirty="0">
                <a:latin typeface="Arial"/>
                <a:cs typeface="Arial"/>
              </a:rPr>
              <a:t>r</a:t>
            </a:r>
            <a:endParaRPr sz="1059">
              <a:latin typeface="Arial"/>
              <a:cs typeface="Arial"/>
            </a:endParaRPr>
          </a:p>
          <a:p>
            <a:pPr marL="624761">
              <a:spcBef>
                <a:spcPts val="644"/>
              </a:spcBef>
            </a:pPr>
            <a:r>
              <a:rPr sz="1059" dirty="0">
                <a:solidFill>
                  <a:srgbClr val="D81F00"/>
                </a:solidFill>
                <a:latin typeface="Arial"/>
                <a:cs typeface="Arial"/>
              </a:rPr>
              <a:t>Net </a:t>
            </a:r>
            <a:r>
              <a:rPr sz="1059" spc="-9" dirty="0">
                <a:solidFill>
                  <a:srgbClr val="D81F00"/>
                </a:solidFill>
                <a:latin typeface="Arial"/>
                <a:cs typeface="Arial"/>
              </a:rPr>
              <a:t>energy</a:t>
            </a:r>
            <a:endParaRPr sz="1059">
              <a:latin typeface="Arial"/>
              <a:cs typeface="Arial"/>
            </a:endParaRPr>
          </a:p>
          <a:p>
            <a:pPr marL="624761"/>
            <a:r>
              <a:rPr sz="1059" i="1" spc="-22" dirty="0">
                <a:solidFill>
                  <a:srgbClr val="D81F00"/>
                </a:solidFill>
                <a:latin typeface="Arial"/>
                <a:cs typeface="Arial"/>
              </a:rPr>
              <a:t>E</a:t>
            </a:r>
            <a:r>
              <a:rPr sz="1059" i="1" spc="-33" baseline="-20833" dirty="0">
                <a:solidFill>
                  <a:srgbClr val="D81F00"/>
                </a:solidFill>
                <a:latin typeface="Arial"/>
                <a:cs typeface="Arial"/>
              </a:rPr>
              <a:t>N</a:t>
            </a:r>
            <a:endParaRPr sz="1059" baseline="-20833">
              <a:latin typeface="Arial"/>
              <a:cs typeface="Arial"/>
            </a:endParaRPr>
          </a:p>
          <a:p>
            <a:pPr>
              <a:spcBef>
                <a:spcPts val="799"/>
              </a:spcBef>
            </a:pPr>
            <a:endParaRPr sz="706">
              <a:latin typeface="Arial"/>
              <a:cs typeface="Arial"/>
            </a:endParaRPr>
          </a:p>
          <a:p>
            <a:pPr marL="740747"/>
            <a:r>
              <a:rPr sz="1059" dirty="0">
                <a:solidFill>
                  <a:srgbClr val="024CD6"/>
                </a:solidFill>
                <a:latin typeface="Arial"/>
                <a:cs typeface="Arial"/>
              </a:rPr>
              <a:t>Attractive</a:t>
            </a:r>
            <a:r>
              <a:rPr sz="1059" spc="-22" dirty="0">
                <a:solidFill>
                  <a:srgbClr val="024CD6"/>
                </a:solidFill>
                <a:latin typeface="Arial"/>
                <a:cs typeface="Arial"/>
              </a:rPr>
              <a:t> </a:t>
            </a:r>
            <a:r>
              <a:rPr sz="1059" dirty="0">
                <a:solidFill>
                  <a:srgbClr val="024CD6"/>
                </a:solidFill>
                <a:latin typeface="Arial"/>
                <a:cs typeface="Arial"/>
              </a:rPr>
              <a:t>energy</a:t>
            </a:r>
            <a:r>
              <a:rPr sz="1059" spc="-18" dirty="0">
                <a:solidFill>
                  <a:srgbClr val="024CD6"/>
                </a:solidFill>
                <a:latin typeface="Arial"/>
                <a:cs typeface="Arial"/>
              </a:rPr>
              <a:t> </a:t>
            </a:r>
            <a:r>
              <a:rPr sz="1059" i="1" spc="-22" dirty="0">
                <a:solidFill>
                  <a:srgbClr val="024CD6"/>
                </a:solidFill>
                <a:latin typeface="Arial"/>
                <a:cs typeface="Arial"/>
              </a:rPr>
              <a:t>E</a:t>
            </a:r>
            <a:r>
              <a:rPr sz="1059" i="1" spc="-33" baseline="-20833" dirty="0">
                <a:solidFill>
                  <a:srgbClr val="024CD6"/>
                </a:solidFill>
                <a:latin typeface="Arial"/>
                <a:cs typeface="Arial"/>
              </a:rPr>
              <a:t>A</a:t>
            </a:r>
            <a:endParaRPr sz="1059" baseline="-20833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11</a:t>
            </a:fld>
            <a:endParaRPr spc="-22" dirty="0"/>
          </a:p>
        </p:txBody>
      </p:sp>
      <p:sp>
        <p:nvSpPr>
          <p:cNvPr id="36" name="object 36"/>
          <p:cNvSpPr txBox="1"/>
          <p:nvPr/>
        </p:nvSpPr>
        <p:spPr>
          <a:xfrm>
            <a:off x="5106960" y="2488037"/>
            <a:ext cx="808504" cy="368321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412" i="1" dirty="0">
                <a:latin typeface="Times New Roman"/>
                <a:cs typeface="Times New Roman"/>
              </a:rPr>
              <a:t>E</a:t>
            </a:r>
            <a:r>
              <a:rPr sz="1412" i="1" spc="9" dirty="0">
                <a:latin typeface="Times New Roman"/>
                <a:cs typeface="Times New Roman"/>
              </a:rPr>
              <a:t> </a:t>
            </a:r>
            <a:r>
              <a:rPr sz="1412" dirty="0">
                <a:latin typeface="Symbol"/>
                <a:cs typeface="Symbol"/>
              </a:rPr>
              <a:t></a:t>
            </a:r>
            <a:r>
              <a:rPr sz="1412" spc="234" dirty="0">
                <a:latin typeface="Times New Roman"/>
                <a:cs typeface="Times New Roman"/>
              </a:rPr>
              <a:t> </a:t>
            </a:r>
            <a:r>
              <a:rPr sz="3441" baseline="-7478" dirty="0">
                <a:latin typeface="Symbol"/>
                <a:cs typeface="Symbol"/>
              </a:rPr>
              <a:t></a:t>
            </a:r>
            <a:r>
              <a:rPr sz="3441" spc="-158" baseline="-7478" dirty="0">
                <a:latin typeface="Times New Roman"/>
                <a:cs typeface="Times New Roman"/>
              </a:rPr>
              <a:t> </a:t>
            </a:r>
            <a:r>
              <a:rPr sz="1412" i="1" spc="-22" dirty="0">
                <a:latin typeface="Times New Roman"/>
                <a:cs typeface="Times New Roman"/>
              </a:rPr>
              <a:t>Fdr</a:t>
            </a:r>
            <a:endParaRPr sz="1412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084300" y="2975234"/>
            <a:ext cx="2402541" cy="559690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21292" algn="ctr">
              <a:lnSpc>
                <a:spcPts val="644"/>
              </a:lnSpc>
              <a:spcBef>
                <a:spcPts val="106"/>
              </a:spcBef>
              <a:tabLst>
                <a:tab pos="726180" algn="l"/>
                <a:tab pos="1406413" algn="l"/>
              </a:tabLst>
            </a:pPr>
            <a:r>
              <a:rPr sz="882" i="1" spc="-44" dirty="0">
                <a:latin typeface="Times New Roman"/>
                <a:cs typeface="Times New Roman"/>
              </a:rPr>
              <a:t>r</a:t>
            </a:r>
            <a:r>
              <a:rPr sz="882" i="1" dirty="0">
                <a:latin typeface="Times New Roman"/>
                <a:cs typeface="Times New Roman"/>
              </a:rPr>
              <a:t>	</a:t>
            </a:r>
            <a:r>
              <a:rPr sz="882" i="1" spc="-44" dirty="0">
                <a:latin typeface="Times New Roman"/>
                <a:cs typeface="Times New Roman"/>
              </a:rPr>
              <a:t>r</a:t>
            </a:r>
            <a:r>
              <a:rPr sz="882" i="1" dirty="0">
                <a:latin typeface="Times New Roman"/>
                <a:cs typeface="Times New Roman"/>
              </a:rPr>
              <a:t>	</a:t>
            </a:r>
            <a:r>
              <a:rPr sz="882" i="1" spc="-44" dirty="0">
                <a:latin typeface="Times New Roman"/>
                <a:cs typeface="Times New Roman"/>
              </a:rPr>
              <a:t>r</a:t>
            </a:r>
            <a:endParaRPr sz="882">
              <a:latin typeface="Times New Roman"/>
              <a:cs typeface="Times New Roman"/>
            </a:endParaRPr>
          </a:p>
          <a:p>
            <a:pPr algn="ctr">
              <a:lnSpc>
                <a:spcPts val="2338"/>
              </a:lnSpc>
            </a:pPr>
            <a:r>
              <a:rPr sz="1412" i="1" dirty="0">
                <a:latin typeface="Times New Roman"/>
                <a:cs typeface="Times New Roman"/>
              </a:rPr>
              <a:t>E</a:t>
            </a:r>
            <a:r>
              <a:rPr sz="1324" i="1" baseline="-22222" dirty="0">
                <a:latin typeface="Times New Roman"/>
                <a:cs typeface="Times New Roman"/>
              </a:rPr>
              <a:t>N</a:t>
            </a:r>
            <a:r>
              <a:rPr sz="1324" i="1" spc="410" baseline="-22222" dirty="0">
                <a:latin typeface="Times New Roman"/>
                <a:cs typeface="Times New Roman"/>
              </a:rPr>
              <a:t> </a:t>
            </a:r>
            <a:r>
              <a:rPr sz="1412" dirty="0">
                <a:latin typeface="Symbol"/>
                <a:cs typeface="Symbol"/>
              </a:rPr>
              <a:t></a:t>
            </a:r>
            <a:r>
              <a:rPr sz="1412" spc="234" dirty="0">
                <a:latin typeface="Times New Roman"/>
                <a:cs typeface="Times New Roman"/>
              </a:rPr>
              <a:t> </a:t>
            </a:r>
            <a:r>
              <a:rPr sz="3441" baseline="-7478" dirty="0">
                <a:latin typeface="Symbol"/>
                <a:cs typeface="Symbol"/>
              </a:rPr>
              <a:t></a:t>
            </a:r>
            <a:r>
              <a:rPr sz="3441" spc="-165" baseline="-7478" dirty="0">
                <a:latin typeface="Times New Roman"/>
                <a:cs typeface="Times New Roman"/>
              </a:rPr>
              <a:t> </a:t>
            </a:r>
            <a:r>
              <a:rPr sz="1412" i="1" spc="-71" dirty="0">
                <a:latin typeface="Times New Roman"/>
                <a:cs typeface="Times New Roman"/>
              </a:rPr>
              <a:t>F</a:t>
            </a:r>
            <a:r>
              <a:rPr sz="1324" i="1" spc="-106" baseline="-22222" dirty="0">
                <a:latin typeface="Times New Roman"/>
                <a:cs typeface="Times New Roman"/>
              </a:rPr>
              <a:t>N</a:t>
            </a:r>
            <a:r>
              <a:rPr sz="1324" i="1" spc="-72" baseline="-22222" dirty="0">
                <a:latin typeface="Times New Roman"/>
                <a:cs typeface="Times New Roman"/>
              </a:rPr>
              <a:t> </a:t>
            </a:r>
            <a:r>
              <a:rPr sz="1412" i="1" dirty="0">
                <a:latin typeface="Times New Roman"/>
                <a:cs typeface="Times New Roman"/>
              </a:rPr>
              <a:t>dr </a:t>
            </a:r>
            <a:r>
              <a:rPr sz="1412" dirty="0">
                <a:latin typeface="Symbol"/>
                <a:cs typeface="Symbol"/>
              </a:rPr>
              <a:t></a:t>
            </a:r>
            <a:r>
              <a:rPr sz="1412" spc="234" dirty="0">
                <a:latin typeface="Times New Roman"/>
                <a:cs typeface="Times New Roman"/>
              </a:rPr>
              <a:t> </a:t>
            </a:r>
            <a:r>
              <a:rPr sz="3441" baseline="-7478" dirty="0">
                <a:latin typeface="Symbol"/>
                <a:cs typeface="Symbol"/>
              </a:rPr>
              <a:t></a:t>
            </a:r>
            <a:r>
              <a:rPr sz="3441" spc="-165" baseline="-7478" dirty="0">
                <a:latin typeface="Times New Roman"/>
                <a:cs typeface="Times New Roman"/>
              </a:rPr>
              <a:t> </a:t>
            </a:r>
            <a:r>
              <a:rPr sz="1412" i="1" spc="-75" dirty="0">
                <a:latin typeface="Times New Roman"/>
                <a:cs typeface="Times New Roman"/>
              </a:rPr>
              <a:t>F</a:t>
            </a:r>
            <a:r>
              <a:rPr sz="1324" i="1" spc="-112" baseline="-22222" dirty="0">
                <a:latin typeface="Times New Roman"/>
                <a:cs typeface="Times New Roman"/>
              </a:rPr>
              <a:t>A</a:t>
            </a:r>
            <a:r>
              <a:rPr sz="1324" i="1" spc="-92" baseline="-22222" dirty="0">
                <a:latin typeface="Times New Roman"/>
                <a:cs typeface="Times New Roman"/>
              </a:rPr>
              <a:t> </a:t>
            </a:r>
            <a:r>
              <a:rPr sz="1412" i="1" dirty="0">
                <a:latin typeface="Times New Roman"/>
                <a:cs typeface="Times New Roman"/>
              </a:rPr>
              <a:t>dr</a:t>
            </a:r>
            <a:r>
              <a:rPr sz="1412" i="1" spc="-66" dirty="0">
                <a:latin typeface="Times New Roman"/>
                <a:cs typeface="Times New Roman"/>
              </a:rPr>
              <a:t> </a:t>
            </a:r>
            <a:r>
              <a:rPr sz="1412" dirty="0">
                <a:latin typeface="Symbol"/>
                <a:cs typeface="Symbol"/>
              </a:rPr>
              <a:t></a:t>
            </a:r>
            <a:r>
              <a:rPr sz="1412" spc="163" dirty="0">
                <a:latin typeface="Times New Roman"/>
                <a:cs typeface="Times New Roman"/>
              </a:rPr>
              <a:t> </a:t>
            </a:r>
            <a:r>
              <a:rPr sz="3441" baseline="-7478" dirty="0">
                <a:latin typeface="Symbol"/>
                <a:cs typeface="Symbol"/>
              </a:rPr>
              <a:t></a:t>
            </a:r>
            <a:r>
              <a:rPr sz="3441" spc="-158" baseline="-7478" dirty="0">
                <a:latin typeface="Times New Roman"/>
                <a:cs typeface="Times New Roman"/>
              </a:rPr>
              <a:t> </a:t>
            </a:r>
            <a:r>
              <a:rPr sz="1412" i="1" spc="-75" dirty="0">
                <a:latin typeface="Times New Roman"/>
                <a:cs typeface="Times New Roman"/>
              </a:rPr>
              <a:t>F</a:t>
            </a:r>
            <a:r>
              <a:rPr sz="1324" i="1" spc="-112" baseline="-22222" dirty="0">
                <a:latin typeface="Times New Roman"/>
                <a:cs typeface="Times New Roman"/>
              </a:rPr>
              <a:t>R</a:t>
            </a:r>
            <a:r>
              <a:rPr sz="1324" i="1" spc="-99" baseline="-22222" dirty="0">
                <a:latin typeface="Times New Roman"/>
                <a:cs typeface="Times New Roman"/>
              </a:rPr>
              <a:t> </a:t>
            </a:r>
            <a:r>
              <a:rPr sz="1412" i="1" spc="-22" dirty="0">
                <a:latin typeface="Times New Roman"/>
                <a:cs typeface="Times New Roman"/>
              </a:rPr>
              <a:t>dr</a:t>
            </a:r>
            <a:endParaRPr sz="1412">
              <a:latin typeface="Times New Roman"/>
              <a:cs typeface="Times New Roman"/>
            </a:endParaRPr>
          </a:p>
          <a:p>
            <a:pPr marL="17370" algn="ctr">
              <a:spcBef>
                <a:spcPts val="335"/>
              </a:spcBef>
              <a:tabLst>
                <a:tab pos="722258" algn="l"/>
                <a:tab pos="1402491" algn="l"/>
              </a:tabLst>
            </a:pPr>
            <a:r>
              <a:rPr sz="882" spc="-44" dirty="0">
                <a:latin typeface="Symbol"/>
                <a:cs typeface="Symbol"/>
              </a:rPr>
              <a:t></a:t>
            </a:r>
            <a:r>
              <a:rPr sz="882" dirty="0">
                <a:latin typeface="Times New Roman"/>
                <a:cs typeface="Times New Roman"/>
              </a:rPr>
              <a:t>	</a:t>
            </a:r>
            <a:r>
              <a:rPr sz="882" spc="-44" dirty="0">
                <a:latin typeface="Symbol"/>
                <a:cs typeface="Symbol"/>
              </a:rPr>
              <a:t></a:t>
            </a:r>
            <a:r>
              <a:rPr sz="882" dirty="0">
                <a:latin typeface="Times New Roman"/>
                <a:cs typeface="Times New Roman"/>
              </a:rPr>
              <a:t>	</a:t>
            </a:r>
            <a:r>
              <a:rPr sz="882" spc="-44" dirty="0">
                <a:latin typeface="Symbol"/>
                <a:cs typeface="Symbol"/>
              </a:rPr>
              <a:t></a:t>
            </a:r>
            <a:endParaRPr sz="882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85551" y="3582502"/>
            <a:ext cx="699247" cy="25007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423045" algn="l"/>
              </a:tabLst>
            </a:pPr>
            <a:r>
              <a:rPr sz="1544" dirty="0">
                <a:latin typeface="Symbol"/>
                <a:cs typeface="Symbol"/>
              </a:rPr>
              <a:t></a:t>
            </a:r>
            <a:r>
              <a:rPr sz="1544" spc="-40" dirty="0">
                <a:latin typeface="Times New Roman"/>
                <a:cs typeface="Times New Roman"/>
              </a:rPr>
              <a:t> </a:t>
            </a:r>
            <a:r>
              <a:rPr sz="1544" i="1" spc="-44" dirty="0">
                <a:latin typeface="Times New Roman"/>
                <a:cs typeface="Times New Roman"/>
              </a:rPr>
              <a:t>E</a:t>
            </a:r>
            <a:r>
              <a:rPr sz="1544" i="1" dirty="0">
                <a:latin typeface="Times New Roman"/>
                <a:cs typeface="Times New Roman"/>
              </a:rPr>
              <a:t>	</a:t>
            </a:r>
            <a:r>
              <a:rPr sz="1544" dirty="0">
                <a:latin typeface="Symbol"/>
                <a:cs typeface="Symbol"/>
              </a:rPr>
              <a:t></a:t>
            </a:r>
            <a:r>
              <a:rPr sz="1544" spc="-110" dirty="0">
                <a:latin typeface="Times New Roman"/>
                <a:cs typeface="Times New Roman"/>
              </a:rPr>
              <a:t> </a:t>
            </a:r>
            <a:r>
              <a:rPr sz="1544" i="1" spc="-44" dirty="0">
                <a:latin typeface="Times New Roman"/>
                <a:cs typeface="Times New Roman"/>
              </a:rPr>
              <a:t>E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63458" y="3703741"/>
            <a:ext cx="502584" cy="16297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  <a:tabLst>
                <a:tab pos="414079" algn="l"/>
              </a:tabLst>
            </a:pPr>
            <a:r>
              <a:rPr sz="971" i="1" spc="-44" dirty="0">
                <a:latin typeface="Times New Roman"/>
                <a:cs typeface="Times New Roman"/>
              </a:rPr>
              <a:t>A</a:t>
            </a:r>
            <a:r>
              <a:rPr sz="971" i="1" dirty="0">
                <a:latin typeface="Times New Roman"/>
                <a:cs typeface="Times New Roman"/>
              </a:rPr>
              <a:t>	</a:t>
            </a:r>
            <a:r>
              <a:rPr sz="971" i="1" spc="-44" dirty="0">
                <a:latin typeface="Times New Roman"/>
                <a:cs typeface="Times New Roman"/>
              </a:rPr>
              <a:t>R</a:t>
            </a:r>
            <a:endParaRPr sz="971">
              <a:latin typeface="Times New Roman"/>
              <a:cs typeface="Times New Roman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0365A2-908A-CE8A-ECD8-2033E5766761}"/>
              </a:ext>
            </a:extLst>
          </p:cNvPr>
          <p:cNvSpPr txBox="1"/>
          <p:nvPr/>
        </p:nvSpPr>
        <p:spPr>
          <a:xfrm>
            <a:off x="4724400" y="5532671"/>
            <a:ext cx="61001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(a) The dependence of repulsive, attractive, and net forces</a:t>
            </a:r>
          </a:p>
          <a:p>
            <a:pPr algn="just"/>
            <a:r>
              <a:rPr lang="en-US" dirty="0"/>
              <a:t>on interatomic separation for two isolated atoms.</a:t>
            </a:r>
          </a:p>
          <a:p>
            <a:pPr algn="just"/>
            <a:r>
              <a:rPr lang="en-US" dirty="0"/>
              <a:t>(b) The dependence of repulsive, attractive, and net potential energies on interatomic separation for two isolated atoms.</a:t>
            </a:r>
            <a:endParaRPr lang="en-IN" dirty="0"/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261178E3-6191-06B0-BE01-B31851334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941" y="1540915"/>
            <a:ext cx="4452937" cy="3276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Repulsive force</a:t>
            </a:r>
            <a:r>
              <a:rPr lang="en-US" sz="2000" dirty="0"/>
              <a:t> : Dominates at </a:t>
            </a:r>
            <a:r>
              <a:rPr lang="en-US" sz="2000" dirty="0">
                <a:solidFill>
                  <a:srgbClr val="0000FF"/>
                </a:solidFill>
              </a:rPr>
              <a:t>small distance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Attractive force </a:t>
            </a:r>
            <a:r>
              <a:rPr lang="en-US" sz="2000" dirty="0"/>
              <a:t>: Dominates at </a:t>
            </a:r>
            <a:r>
              <a:rPr lang="en-US" sz="2000" dirty="0">
                <a:solidFill>
                  <a:srgbClr val="0000FF"/>
                </a:solidFill>
              </a:rPr>
              <a:t>larger distance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At equilibrium : Both are equal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Low energy : The element is more stable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116D29-657B-5643-761C-688EA8945C9D}"/>
              </a:ext>
            </a:extLst>
          </p:cNvPr>
          <p:cNvSpPr txBox="1"/>
          <p:nvPr/>
        </p:nvSpPr>
        <p:spPr>
          <a:xfrm>
            <a:off x="3886200" y="38862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7B367E-D31F-BEF5-B287-19E6F77FAFF2}"/>
              </a:ext>
            </a:extLst>
          </p:cNvPr>
          <p:cNvSpPr txBox="1"/>
          <p:nvPr/>
        </p:nvSpPr>
        <p:spPr>
          <a:xfrm>
            <a:off x="1626981" y="628752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Properties</a:t>
            </a:r>
            <a:r>
              <a:rPr spc="-49" dirty="0"/>
              <a:t> </a:t>
            </a:r>
            <a:r>
              <a:rPr dirty="0"/>
              <a:t>from</a:t>
            </a:r>
            <a:r>
              <a:rPr spc="-49" dirty="0"/>
              <a:t> </a:t>
            </a:r>
            <a:r>
              <a:rPr spc="-9" dirty="0"/>
              <a:t>bonding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35427" y="1538551"/>
            <a:ext cx="1144121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54089" indent="-142883">
              <a:spcBef>
                <a:spcPts val="93"/>
              </a:spcBef>
              <a:buClr>
                <a:srgbClr val="000000"/>
              </a:buClr>
              <a:buChar char="•"/>
              <a:tabLst>
                <a:tab pos="154089" algn="l"/>
              </a:tabLst>
            </a:pP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Bond</a:t>
            </a:r>
            <a:r>
              <a:rPr sz="1235" spc="-26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length</a:t>
            </a:r>
            <a:r>
              <a:rPr sz="1235" dirty="0">
                <a:latin typeface="Arial"/>
                <a:cs typeface="Arial"/>
              </a:rPr>
              <a:t>,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i="1" spc="-44" dirty="0">
                <a:latin typeface="Arial"/>
                <a:cs typeface="Arial"/>
              </a:rPr>
              <a:t>r</a:t>
            </a:r>
            <a:endParaRPr sz="123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3016" y="3039243"/>
            <a:ext cx="134974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76502" indent="-142883">
              <a:spcBef>
                <a:spcPts val="93"/>
              </a:spcBef>
              <a:buClr>
                <a:srgbClr val="000000"/>
              </a:buClr>
              <a:buChar char="•"/>
              <a:tabLst>
                <a:tab pos="176502" algn="l"/>
              </a:tabLst>
            </a:pP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Bond</a:t>
            </a:r>
            <a:r>
              <a:rPr sz="1235" spc="-26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energy</a:t>
            </a:r>
            <a:r>
              <a:rPr sz="1235" dirty="0">
                <a:latin typeface="Arial"/>
                <a:cs typeface="Arial"/>
              </a:rPr>
              <a:t>,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i="1" spc="-22" dirty="0">
                <a:latin typeface="Arial"/>
                <a:cs typeface="Arial"/>
              </a:rPr>
              <a:t>E</a:t>
            </a:r>
            <a:r>
              <a:rPr sz="1191" spc="-33" baseline="-24691" dirty="0">
                <a:latin typeface="Arial"/>
                <a:cs typeface="Arial"/>
              </a:rPr>
              <a:t>o</a:t>
            </a:r>
            <a:endParaRPr sz="1191" baseline="-2469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6486" y="1605786"/>
            <a:ext cx="1927972" cy="52022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76502" indent="-142883">
              <a:spcBef>
                <a:spcPts val="93"/>
              </a:spcBef>
              <a:buClr>
                <a:srgbClr val="000000"/>
              </a:buClr>
              <a:buChar char="•"/>
              <a:tabLst>
                <a:tab pos="176502" algn="l"/>
              </a:tabLst>
            </a:pP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Melting</a:t>
            </a:r>
            <a:r>
              <a:rPr sz="1235" spc="-35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Temperature</a:t>
            </a:r>
            <a:r>
              <a:rPr sz="1235" dirty="0">
                <a:latin typeface="Arial"/>
                <a:cs typeface="Arial"/>
              </a:rPr>
              <a:t>,</a:t>
            </a:r>
            <a:r>
              <a:rPr sz="1235" spc="-31" dirty="0">
                <a:latin typeface="Arial"/>
                <a:cs typeface="Arial"/>
              </a:rPr>
              <a:t> </a:t>
            </a:r>
            <a:r>
              <a:rPr sz="1235" i="1" spc="-22" dirty="0">
                <a:latin typeface="Arial"/>
                <a:cs typeface="Arial"/>
              </a:rPr>
              <a:t>T</a:t>
            </a:r>
            <a:r>
              <a:rPr sz="1191" i="1" spc="-33" baseline="-24691" dirty="0">
                <a:latin typeface="Arial"/>
                <a:cs typeface="Arial"/>
              </a:rPr>
              <a:t>m</a:t>
            </a:r>
            <a:endParaRPr sz="1191" baseline="-24691">
              <a:latin typeface="Arial"/>
              <a:cs typeface="Arial"/>
            </a:endParaRPr>
          </a:p>
          <a:p>
            <a:pPr marL="466190">
              <a:spcBef>
                <a:spcPts val="1046"/>
              </a:spcBef>
            </a:pPr>
            <a:r>
              <a:rPr sz="1235" spc="-9" dirty="0">
                <a:latin typeface="Arial"/>
                <a:cs typeface="Arial"/>
              </a:rPr>
              <a:t>Energy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5602" y="4976073"/>
            <a:ext cx="1949824" cy="328665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137272" rIns="0" bIns="0" rtlCol="0">
            <a:spAutoFit/>
          </a:bodyPr>
          <a:lstStyle/>
          <a:p>
            <a:pPr marL="80126">
              <a:spcBef>
                <a:spcPts val="1081"/>
              </a:spcBef>
            </a:pPr>
            <a:r>
              <a:rPr sz="1235" i="1" dirty="0">
                <a:latin typeface="Arial"/>
                <a:cs typeface="Arial"/>
              </a:rPr>
              <a:t>T</a:t>
            </a:r>
            <a:r>
              <a:rPr sz="1191" i="1" baseline="-24691" dirty="0">
                <a:latin typeface="Arial"/>
                <a:cs typeface="Arial"/>
              </a:rPr>
              <a:t>m</a:t>
            </a:r>
            <a:r>
              <a:rPr sz="1191" i="1" spc="184" baseline="-24691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is</a:t>
            </a:r>
            <a:r>
              <a:rPr sz="1235" spc="-13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larger</a:t>
            </a:r>
            <a:r>
              <a:rPr sz="1235" spc="-9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if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i="1" dirty="0">
                <a:latin typeface="Arial"/>
                <a:cs typeface="Arial"/>
              </a:rPr>
              <a:t>E</a:t>
            </a:r>
            <a:r>
              <a:rPr sz="1191" baseline="-24691" dirty="0">
                <a:latin typeface="Arial"/>
                <a:cs typeface="Arial"/>
              </a:rPr>
              <a:t>o</a:t>
            </a:r>
            <a:r>
              <a:rPr sz="1191" spc="191" baseline="-24691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is</a:t>
            </a:r>
            <a:r>
              <a:rPr sz="1235" spc="-13" dirty="0"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larger.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411065" y="2244499"/>
            <a:ext cx="2777938" cy="2368924"/>
            <a:chOff x="5386273" y="2543766"/>
            <a:chExt cx="3148330" cy="26847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6273" y="2543766"/>
              <a:ext cx="3147777" cy="268430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02662" y="3822179"/>
              <a:ext cx="1905" cy="152400"/>
            </a:xfrm>
            <a:custGeom>
              <a:avLst/>
              <a:gdLst/>
              <a:ahLst/>
              <a:cxnLst/>
              <a:rect l="l" t="t" r="r" b="b"/>
              <a:pathLst>
                <a:path w="1904" h="152400">
                  <a:moveTo>
                    <a:pt x="0" y="152399"/>
                  </a:moveTo>
                  <a:lnTo>
                    <a:pt x="1523" y="0"/>
                  </a:lnTo>
                </a:path>
              </a:pathLst>
            </a:custGeom>
            <a:ln w="25907">
              <a:solidFill>
                <a:srgbClr val="009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84163" y="3004280"/>
            <a:ext cx="278466" cy="20199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235" i="1" dirty="0">
                <a:solidFill>
                  <a:srgbClr val="009600"/>
                </a:solidFill>
                <a:latin typeface="Arial"/>
                <a:cs typeface="Arial"/>
              </a:rPr>
              <a:t>r</a:t>
            </a:r>
            <a:r>
              <a:rPr sz="1235" i="1" spc="212" dirty="0">
                <a:solidFill>
                  <a:srgbClr val="009600"/>
                </a:solidFill>
                <a:latin typeface="Arial"/>
                <a:cs typeface="Arial"/>
              </a:rPr>
              <a:t> </a:t>
            </a:r>
            <a:r>
              <a:rPr sz="1853" spc="-66" baseline="-39682" dirty="0">
                <a:solidFill>
                  <a:srgbClr val="009600"/>
                </a:solidFill>
                <a:latin typeface="Arial"/>
                <a:cs typeface="Arial"/>
              </a:rPr>
              <a:t>o</a:t>
            </a:r>
            <a:endParaRPr sz="1853" baseline="-3968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48199" y="3193883"/>
            <a:ext cx="7507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i="1" spc="-44" dirty="0">
                <a:latin typeface="Arial"/>
                <a:cs typeface="Arial"/>
              </a:rPr>
              <a:t>r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64476" y="2021754"/>
            <a:ext cx="2261907" cy="327212"/>
            <a:chOff x="1253472" y="2291321"/>
            <a:chExt cx="2563495" cy="370840"/>
          </a:xfrm>
        </p:grpSpPr>
        <p:sp>
          <p:nvSpPr>
            <p:cNvPr id="14" name="object 14"/>
            <p:cNvSpPr/>
            <p:nvPr/>
          </p:nvSpPr>
          <p:spPr>
            <a:xfrm>
              <a:off x="1675625" y="2291321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127254" y="0"/>
                  </a:moveTo>
                  <a:lnTo>
                    <a:pt x="77720" y="10000"/>
                  </a:lnTo>
                  <a:lnTo>
                    <a:pt x="37271" y="37271"/>
                  </a:lnTo>
                  <a:lnTo>
                    <a:pt x="10000" y="77720"/>
                  </a:lnTo>
                  <a:lnTo>
                    <a:pt x="0" y="127254"/>
                  </a:lnTo>
                  <a:lnTo>
                    <a:pt x="10000" y="176782"/>
                  </a:lnTo>
                  <a:lnTo>
                    <a:pt x="37271" y="217231"/>
                  </a:lnTo>
                  <a:lnTo>
                    <a:pt x="77720" y="244506"/>
                  </a:lnTo>
                  <a:lnTo>
                    <a:pt x="127254" y="254508"/>
                  </a:lnTo>
                  <a:lnTo>
                    <a:pt x="176787" y="244506"/>
                  </a:lnTo>
                  <a:lnTo>
                    <a:pt x="217236" y="217231"/>
                  </a:lnTo>
                  <a:lnTo>
                    <a:pt x="244507" y="176782"/>
                  </a:lnTo>
                  <a:lnTo>
                    <a:pt x="254508" y="127254"/>
                  </a:lnTo>
                  <a:lnTo>
                    <a:pt x="244507" y="77720"/>
                  </a:lnTo>
                  <a:lnTo>
                    <a:pt x="217236" y="37271"/>
                  </a:lnTo>
                  <a:lnTo>
                    <a:pt x="176787" y="10000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1746" y="2325611"/>
              <a:ext cx="1249680" cy="254635"/>
            </a:xfrm>
            <a:custGeom>
              <a:avLst/>
              <a:gdLst/>
              <a:ahLst/>
              <a:cxnLst/>
              <a:rect l="l" t="t" r="r" b="b"/>
              <a:pathLst>
                <a:path w="1249680" h="254635">
                  <a:moveTo>
                    <a:pt x="0" y="102107"/>
                  </a:moveTo>
                  <a:lnTo>
                    <a:pt x="176783" y="102107"/>
                  </a:lnTo>
                  <a:lnTo>
                    <a:pt x="245363" y="240791"/>
                  </a:lnTo>
                  <a:lnTo>
                    <a:pt x="339851" y="0"/>
                  </a:lnTo>
                  <a:lnTo>
                    <a:pt x="448055" y="240791"/>
                  </a:lnTo>
                  <a:lnTo>
                    <a:pt x="544067" y="12191"/>
                  </a:lnTo>
                  <a:lnTo>
                    <a:pt x="624839" y="240791"/>
                  </a:lnTo>
                  <a:lnTo>
                    <a:pt x="734567" y="12191"/>
                  </a:lnTo>
                  <a:lnTo>
                    <a:pt x="801623" y="254507"/>
                  </a:lnTo>
                  <a:lnTo>
                    <a:pt x="909827" y="25907"/>
                  </a:lnTo>
                  <a:lnTo>
                    <a:pt x="978407" y="240791"/>
                  </a:lnTo>
                  <a:lnTo>
                    <a:pt x="1059179" y="102107"/>
                  </a:lnTo>
                  <a:lnTo>
                    <a:pt x="1249679" y="102107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7141" y="2292845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127253" y="0"/>
                  </a:moveTo>
                  <a:lnTo>
                    <a:pt x="77720" y="10000"/>
                  </a:lnTo>
                  <a:lnTo>
                    <a:pt x="37271" y="37271"/>
                  </a:lnTo>
                  <a:lnTo>
                    <a:pt x="10000" y="77720"/>
                  </a:lnTo>
                  <a:lnTo>
                    <a:pt x="0" y="127254"/>
                  </a:lnTo>
                  <a:lnTo>
                    <a:pt x="10000" y="176782"/>
                  </a:lnTo>
                  <a:lnTo>
                    <a:pt x="37271" y="217231"/>
                  </a:lnTo>
                  <a:lnTo>
                    <a:pt x="77720" y="244506"/>
                  </a:lnTo>
                  <a:lnTo>
                    <a:pt x="127253" y="254508"/>
                  </a:lnTo>
                  <a:lnTo>
                    <a:pt x="176782" y="244506"/>
                  </a:lnTo>
                  <a:lnTo>
                    <a:pt x="217231" y="217231"/>
                  </a:lnTo>
                  <a:lnTo>
                    <a:pt x="244506" y="176782"/>
                  </a:lnTo>
                  <a:lnTo>
                    <a:pt x="254508" y="127254"/>
                  </a:lnTo>
                  <a:lnTo>
                    <a:pt x="244506" y="77720"/>
                  </a:lnTo>
                  <a:lnTo>
                    <a:pt x="217231" y="37271"/>
                  </a:lnTo>
                  <a:lnTo>
                    <a:pt x="176782" y="10000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3636" y="2541257"/>
              <a:ext cx="1449705" cy="114300"/>
            </a:xfrm>
            <a:custGeom>
              <a:avLst/>
              <a:gdLst/>
              <a:ahLst/>
              <a:cxnLst/>
              <a:rect l="l" t="t" r="r" b="b"/>
              <a:pathLst>
                <a:path w="1449704" h="114300">
                  <a:moveTo>
                    <a:pt x="0" y="0"/>
                  </a:moveTo>
                  <a:lnTo>
                    <a:pt x="1523" y="100583"/>
                  </a:lnTo>
                </a:path>
                <a:path w="1449704" h="114300">
                  <a:moveTo>
                    <a:pt x="1447799" y="12191"/>
                  </a:moveTo>
                  <a:lnTo>
                    <a:pt x="1449323" y="114299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0348" y="2369045"/>
              <a:ext cx="126491" cy="1021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79452" y="2417813"/>
              <a:ext cx="317500" cy="1905"/>
            </a:xfrm>
            <a:custGeom>
              <a:avLst/>
              <a:gdLst/>
              <a:ahLst/>
              <a:cxnLst/>
              <a:rect l="l" t="t" r="r" b="b"/>
              <a:pathLst>
                <a:path w="317500" h="1905">
                  <a:moveTo>
                    <a:pt x="0" y="0"/>
                  </a:moveTo>
                  <a:lnTo>
                    <a:pt x="316991" y="152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3472" y="2367521"/>
              <a:ext cx="114299" cy="1021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61676" y="2416289"/>
              <a:ext cx="317500" cy="1905"/>
            </a:xfrm>
            <a:custGeom>
              <a:avLst/>
              <a:gdLst/>
              <a:ahLst/>
              <a:cxnLst/>
              <a:rect l="l" t="t" r="r" b="b"/>
              <a:pathLst>
                <a:path w="317500" h="1905">
                  <a:moveTo>
                    <a:pt x="0" y="0"/>
                  </a:moveTo>
                  <a:lnTo>
                    <a:pt x="316991" y="152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244536" y="2392893"/>
            <a:ext cx="145676" cy="168088"/>
            <a:chOff x="1797540" y="2711945"/>
            <a:chExt cx="165100" cy="190500"/>
          </a:xfrm>
        </p:grpSpPr>
        <p:sp>
          <p:nvSpPr>
            <p:cNvPr id="23" name="object 23"/>
            <p:cNvSpPr/>
            <p:nvPr/>
          </p:nvSpPr>
          <p:spPr>
            <a:xfrm>
              <a:off x="1803636" y="2769857"/>
              <a:ext cx="1905" cy="62865"/>
            </a:xfrm>
            <a:custGeom>
              <a:avLst/>
              <a:gdLst/>
              <a:ahLst/>
              <a:cxnLst/>
              <a:rect l="l" t="t" r="r" b="b"/>
              <a:pathLst>
                <a:path w="1905" h="62864">
                  <a:moveTo>
                    <a:pt x="0" y="0"/>
                  </a:moveTo>
                  <a:lnTo>
                    <a:pt x="1523" y="6248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7540" y="2711945"/>
              <a:ext cx="164591" cy="19049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387535" y="2392893"/>
            <a:ext cx="146797" cy="168088"/>
            <a:chOff x="3092940" y="2711945"/>
            <a:chExt cx="166370" cy="190500"/>
          </a:xfrm>
        </p:grpSpPr>
        <p:sp>
          <p:nvSpPr>
            <p:cNvPr id="26" name="object 26"/>
            <p:cNvSpPr/>
            <p:nvPr/>
          </p:nvSpPr>
          <p:spPr>
            <a:xfrm>
              <a:off x="3251436" y="2782049"/>
              <a:ext cx="1905" cy="64135"/>
            </a:xfrm>
            <a:custGeom>
              <a:avLst/>
              <a:gdLst/>
              <a:ahLst/>
              <a:cxnLst/>
              <a:rect l="l" t="t" r="r" b="b"/>
              <a:pathLst>
                <a:path w="1904" h="64135">
                  <a:moveTo>
                    <a:pt x="0" y="0"/>
                  </a:moveTo>
                  <a:lnTo>
                    <a:pt x="1523" y="6400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2940" y="2711945"/>
              <a:ext cx="164591" cy="190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323425" y="2299655"/>
            <a:ext cx="1131794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520541" algn="l"/>
                <a:tab pos="722258" algn="l"/>
                <a:tab pos="1120088" algn="l"/>
              </a:tabLst>
            </a:pPr>
            <a:r>
              <a:rPr sz="1235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latin typeface="Arial"/>
                <a:cs typeface="Arial"/>
              </a:rPr>
              <a:t> r	</a:t>
            </a:r>
            <a:r>
              <a:rPr sz="1235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88471" y="4322091"/>
            <a:ext cx="563656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latin typeface="Arial"/>
                <a:cs typeface="Arial"/>
              </a:rPr>
              <a:t>larger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i="1" spc="-44" dirty="0">
                <a:latin typeface="Arial"/>
                <a:cs typeface="Arial"/>
              </a:rPr>
              <a:t>T</a:t>
            </a:r>
            <a:endParaRPr sz="123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930387" y="4422945"/>
            <a:ext cx="106456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i="1" spc="-44" dirty="0">
                <a:latin typeface="Arial"/>
                <a:cs typeface="Arial"/>
              </a:rPr>
              <a:t>m</a:t>
            </a:r>
            <a:endParaRPr sz="794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10304" y="3621500"/>
            <a:ext cx="796737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235" dirty="0">
                <a:solidFill>
                  <a:srgbClr val="007FFF"/>
                </a:solidFill>
                <a:latin typeface="Arial"/>
                <a:cs typeface="Arial"/>
              </a:rPr>
              <a:t>smaller</a:t>
            </a:r>
            <a:r>
              <a:rPr sz="1235" spc="-35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235" i="1" spc="-22" dirty="0">
                <a:solidFill>
                  <a:srgbClr val="007FFF"/>
                </a:solidFill>
                <a:latin typeface="Arial"/>
                <a:cs typeface="Arial"/>
              </a:rPr>
              <a:t>T</a:t>
            </a:r>
            <a:r>
              <a:rPr sz="1191" i="1" spc="-33" baseline="-24691" dirty="0">
                <a:solidFill>
                  <a:srgbClr val="007FFF"/>
                </a:solidFill>
                <a:latin typeface="Arial"/>
                <a:cs typeface="Arial"/>
              </a:rPr>
              <a:t>m</a:t>
            </a:r>
            <a:endParaRPr sz="1191" baseline="-24691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702619" y="3639423"/>
            <a:ext cx="2582956" cy="1963271"/>
            <a:chOff x="1183368" y="4124680"/>
            <a:chExt cx="2927350" cy="222504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3368" y="4124680"/>
              <a:ext cx="2927119" cy="222455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931652" y="6029693"/>
              <a:ext cx="1243965" cy="1905"/>
            </a:xfrm>
            <a:custGeom>
              <a:avLst/>
              <a:gdLst/>
              <a:ahLst/>
              <a:cxnLst/>
              <a:rect l="l" t="t" r="r" b="b"/>
              <a:pathLst>
                <a:path w="1243964" h="1904">
                  <a:moveTo>
                    <a:pt x="0" y="0"/>
                  </a:moveTo>
                  <a:lnTo>
                    <a:pt x="100583" y="1523"/>
                  </a:lnTo>
                </a:path>
                <a:path w="1243964" h="1904">
                  <a:moveTo>
                    <a:pt x="228599" y="0"/>
                  </a:moveTo>
                  <a:lnTo>
                    <a:pt x="329183" y="1523"/>
                  </a:lnTo>
                </a:path>
                <a:path w="1243964" h="1904">
                  <a:moveTo>
                    <a:pt x="457199" y="0"/>
                  </a:moveTo>
                  <a:lnTo>
                    <a:pt x="557783" y="1523"/>
                  </a:lnTo>
                </a:path>
                <a:path w="1243964" h="1904">
                  <a:moveTo>
                    <a:pt x="685799" y="0"/>
                  </a:moveTo>
                  <a:lnTo>
                    <a:pt x="786383" y="1523"/>
                  </a:lnTo>
                </a:path>
                <a:path w="1243964" h="1904">
                  <a:moveTo>
                    <a:pt x="914399" y="0"/>
                  </a:moveTo>
                  <a:lnTo>
                    <a:pt x="1014983" y="1523"/>
                  </a:lnTo>
                </a:path>
                <a:path w="1243964" h="1904">
                  <a:moveTo>
                    <a:pt x="1142999" y="0"/>
                  </a:moveTo>
                  <a:lnTo>
                    <a:pt x="1243583" y="152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31040" y="5909297"/>
              <a:ext cx="88391" cy="12953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31040" y="5385041"/>
              <a:ext cx="88391" cy="1310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175236" y="5510009"/>
              <a:ext cx="1905" cy="405765"/>
            </a:xfrm>
            <a:custGeom>
              <a:avLst/>
              <a:gdLst/>
              <a:ahLst/>
              <a:cxnLst/>
              <a:rect l="l" t="t" r="r" b="b"/>
              <a:pathLst>
                <a:path w="1905" h="405764">
                  <a:moveTo>
                    <a:pt x="0" y="405383"/>
                  </a:moveTo>
                  <a:lnTo>
                    <a:pt x="1523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494663" y="4921831"/>
            <a:ext cx="506506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spcBef>
                <a:spcPts val="88"/>
              </a:spcBef>
              <a:tabLst>
                <a:tab pos="380460" algn="l"/>
              </a:tabLst>
            </a:pPr>
            <a:r>
              <a:rPr sz="1235" i="1" spc="-22" dirty="0">
                <a:latin typeface="Arial"/>
                <a:cs typeface="Arial"/>
              </a:rPr>
              <a:t>E</a:t>
            </a:r>
            <a:r>
              <a:rPr sz="1191" spc="-33" baseline="-24691" dirty="0">
                <a:latin typeface="Arial"/>
                <a:cs typeface="Arial"/>
              </a:rPr>
              <a:t>o</a:t>
            </a:r>
            <a:r>
              <a:rPr sz="1191" baseline="-24691" dirty="0">
                <a:latin typeface="Arial"/>
                <a:cs typeface="Arial"/>
              </a:rPr>
              <a:t>	</a:t>
            </a:r>
            <a:r>
              <a:rPr sz="1235" spc="-44" dirty="0">
                <a:latin typeface="Arial"/>
                <a:cs typeface="Arial"/>
              </a:rPr>
              <a:t>=</a:t>
            </a:r>
            <a:endParaRPr sz="1235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66686" y="5314485"/>
            <a:ext cx="1001806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latin typeface="Arial"/>
                <a:cs typeface="Arial"/>
              </a:rPr>
              <a:t>“bond</a:t>
            </a:r>
            <a:r>
              <a:rPr sz="1235" spc="-9" dirty="0">
                <a:latin typeface="Arial"/>
                <a:cs typeface="Arial"/>
              </a:rPr>
              <a:t> energy”</a:t>
            </a:r>
            <a:endParaRPr sz="1235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307065" y="4694357"/>
            <a:ext cx="1681" cy="134471"/>
          </a:xfrm>
          <a:custGeom>
            <a:avLst/>
            <a:gdLst/>
            <a:ahLst/>
            <a:cxnLst/>
            <a:rect l="l" t="t" r="r" b="b"/>
            <a:pathLst>
              <a:path w="1905" h="152400">
                <a:moveTo>
                  <a:pt x="0" y="152399"/>
                </a:moveTo>
                <a:lnTo>
                  <a:pt x="1523" y="0"/>
                </a:lnTo>
              </a:path>
            </a:pathLst>
          </a:custGeom>
          <a:ln w="25907">
            <a:solidFill>
              <a:srgbClr val="009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 txBox="1"/>
          <p:nvPr/>
        </p:nvSpPr>
        <p:spPr>
          <a:xfrm>
            <a:off x="2969767" y="3488374"/>
            <a:ext cx="519953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9" dirty="0">
                <a:latin typeface="Arial"/>
                <a:cs typeface="Arial"/>
              </a:rPr>
              <a:t>Energy</a:t>
            </a:r>
            <a:endParaRPr sz="1235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12</a:t>
            </a:fld>
            <a:endParaRPr spc="-22" dirty="0"/>
          </a:p>
        </p:txBody>
      </p:sp>
      <p:sp>
        <p:nvSpPr>
          <p:cNvPr id="42" name="object 42"/>
          <p:cNvSpPr txBox="1"/>
          <p:nvPr/>
        </p:nvSpPr>
        <p:spPr>
          <a:xfrm>
            <a:off x="3305944" y="4463285"/>
            <a:ext cx="11037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solidFill>
                  <a:srgbClr val="009600"/>
                </a:solidFill>
                <a:latin typeface="Arial"/>
                <a:cs typeface="Arial"/>
              </a:rPr>
              <a:t>o</a:t>
            </a:r>
            <a:endParaRPr sz="1235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3576" y="4227962"/>
            <a:ext cx="1460126" cy="3190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56330">
              <a:lnSpc>
                <a:spcPts val="1222"/>
              </a:lnSpc>
              <a:spcBef>
                <a:spcPts val="88"/>
              </a:spcBef>
            </a:pPr>
            <a:r>
              <a:rPr sz="1235" dirty="0">
                <a:solidFill>
                  <a:srgbClr val="009600"/>
                </a:solidFill>
                <a:latin typeface="Arial"/>
                <a:cs typeface="Arial"/>
              </a:rPr>
              <a:t>unstretched</a:t>
            </a:r>
            <a:r>
              <a:rPr sz="1235" spc="-40" dirty="0">
                <a:solidFill>
                  <a:srgbClr val="009600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009600"/>
                </a:solidFill>
                <a:latin typeface="Arial"/>
                <a:cs typeface="Arial"/>
              </a:rPr>
              <a:t>length</a:t>
            </a:r>
            <a:endParaRPr sz="1235">
              <a:latin typeface="Arial"/>
              <a:cs typeface="Arial"/>
            </a:endParaRPr>
          </a:p>
          <a:p>
            <a:pPr marL="11206">
              <a:lnSpc>
                <a:spcPts val="1222"/>
              </a:lnSpc>
            </a:pPr>
            <a:r>
              <a:rPr sz="1235" i="1" spc="-44" dirty="0">
                <a:solidFill>
                  <a:srgbClr val="009600"/>
                </a:solidFill>
                <a:latin typeface="Arial"/>
                <a:cs typeface="Arial"/>
              </a:rPr>
              <a:t>r</a:t>
            </a:r>
            <a:endParaRPr sz="1235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98798" y="4530521"/>
            <a:ext cx="7507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spc="-44" dirty="0">
                <a:latin typeface="Arial"/>
                <a:cs typeface="Arial"/>
              </a:rPr>
              <a:t>r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256" y="-77515"/>
            <a:ext cx="8085081" cy="111931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3600" dirty="0"/>
              <a:t>Properties</a:t>
            </a:r>
            <a:r>
              <a:rPr sz="3600" spc="-84" dirty="0"/>
              <a:t> </a:t>
            </a:r>
            <a:r>
              <a:rPr sz="3600" dirty="0"/>
              <a:t>from</a:t>
            </a:r>
            <a:r>
              <a:rPr sz="3600" spc="-79" dirty="0"/>
              <a:t> </a:t>
            </a:r>
            <a:r>
              <a:rPr sz="3600" dirty="0"/>
              <a:t>bonding:</a:t>
            </a:r>
            <a:r>
              <a:rPr sz="3600" spc="-84" dirty="0"/>
              <a:t> </a:t>
            </a:r>
            <a:r>
              <a:rPr sz="3600" dirty="0"/>
              <a:t>thermal</a:t>
            </a:r>
            <a:r>
              <a:rPr sz="3600" spc="-79" dirty="0"/>
              <a:t> </a:t>
            </a:r>
            <a:r>
              <a:rPr sz="3600" dirty="0"/>
              <a:t>expansion</a:t>
            </a:r>
            <a:r>
              <a:rPr sz="3600" spc="-84" dirty="0"/>
              <a:t> </a:t>
            </a:r>
            <a:r>
              <a:rPr sz="3600" spc="-9" dirty="0"/>
              <a:t>coefficient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31130" y="4639885"/>
            <a:ext cx="2761589" cy="301893"/>
          </a:xfrm>
          <a:prstGeom prst="rect">
            <a:avLst/>
          </a:prstGeom>
          <a:solidFill>
            <a:srgbClr val="D6D7FF"/>
          </a:solidFill>
        </p:spPr>
        <p:txBody>
          <a:bodyPr vert="horz" wrap="square" lIns="0" tIns="24653" rIns="0" bIns="0" rtlCol="0">
            <a:spAutoFit/>
          </a:bodyPr>
          <a:lstStyle/>
          <a:p>
            <a:pPr marL="80126">
              <a:spcBef>
                <a:spcPts val="194"/>
              </a:spcBef>
            </a:pPr>
            <a:r>
              <a:rPr dirty="0">
                <a:latin typeface="Symbol"/>
                <a:cs typeface="Symbol"/>
              </a:rPr>
              <a:t></a:t>
            </a:r>
            <a:r>
              <a:rPr spc="31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larger</a:t>
            </a:r>
            <a:r>
              <a:rPr spc="-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if</a:t>
            </a:r>
            <a:r>
              <a:rPr spc="-13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600" baseline="-24691" dirty="0">
                <a:latin typeface="Arial"/>
                <a:cs typeface="Arial"/>
              </a:rPr>
              <a:t>o</a:t>
            </a:r>
            <a:r>
              <a:rPr sz="1600" spc="205" baseline="-2469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is</a:t>
            </a:r>
            <a:r>
              <a:rPr spc="-9" dirty="0">
                <a:latin typeface="Arial"/>
                <a:cs typeface="Arial"/>
              </a:rPr>
              <a:t> smaller.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78958" y="2360167"/>
            <a:ext cx="11429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44" dirty="0">
                <a:latin typeface="Arial"/>
                <a:cs typeface="Arial"/>
              </a:rPr>
              <a:t>=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5797" y="2318481"/>
            <a:ext cx="122144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44" dirty="0">
                <a:latin typeface="Symbol"/>
                <a:cs typeface="Symbol"/>
              </a:rPr>
              <a:t></a:t>
            </a:r>
            <a:endParaRPr sz="123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4429" y="2356131"/>
            <a:ext cx="977713" cy="20199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235" dirty="0">
                <a:latin typeface="Arial"/>
                <a:cs typeface="Arial"/>
              </a:rPr>
              <a:t>(</a:t>
            </a:r>
            <a:r>
              <a:rPr sz="1235" spc="119" dirty="0"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BA1A00"/>
                </a:solidFill>
                <a:latin typeface="Arial"/>
                <a:cs typeface="Arial"/>
              </a:rPr>
              <a:t>T</a:t>
            </a:r>
            <a:r>
              <a:rPr sz="1235" i="1" spc="199" dirty="0">
                <a:solidFill>
                  <a:srgbClr val="BA1A00"/>
                </a:solidFill>
                <a:latin typeface="Arial"/>
                <a:cs typeface="Arial"/>
              </a:rPr>
              <a:t> </a:t>
            </a:r>
            <a:r>
              <a:rPr sz="1853" baseline="-39682" dirty="0">
                <a:solidFill>
                  <a:srgbClr val="BA1A00"/>
                </a:solidFill>
                <a:latin typeface="Arial"/>
                <a:cs typeface="Arial"/>
              </a:rPr>
              <a:t>2</a:t>
            </a:r>
            <a:r>
              <a:rPr sz="1853" spc="469" baseline="-39682" dirty="0">
                <a:solidFill>
                  <a:srgbClr val="BA1A00"/>
                </a:solidFill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-</a:t>
            </a:r>
            <a:r>
              <a:rPr sz="1235" spc="35" dirty="0"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0551FF"/>
                </a:solidFill>
                <a:latin typeface="Arial"/>
                <a:cs typeface="Arial"/>
              </a:rPr>
              <a:t>T</a:t>
            </a:r>
            <a:r>
              <a:rPr sz="1235" i="1" spc="282" dirty="0">
                <a:solidFill>
                  <a:srgbClr val="0551FF"/>
                </a:solidFill>
                <a:latin typeface="Arial"/>
                <a:cs typeface="Arial"/>
              </a:rPr>
              <a:t> </a:t>
            </a:r>
            <a:r>
              <a:rPr sz="1853" baseline="-39682" dirty="0">
                <a:solidFill>
                  <a:srgbClr val="0551FF"/>
                </a:solidFill>
                <a:latin typeface="Arial"/>
                <a:cs typeface="Arial"/>
              </a:rPr>
              <a:t>1</a:t>
            </a:r>
            <a:r>
              <a:rPr sz="1853" spc="19" baseline="-39682" dirty="0">
                <a:solidFill>
                  <a:srgbClr val="0551FF"/>
                </a:solidFill>
                <a:latin typeface="Arial"/>
                <a:cs typeface="Arial"/>
              </a:rPr>
              <a:t> </a:t>
            </a:r>
            <a:r>
              <a:rPr sz="1235" spc="-44" dirty="0">
                <a:latin typeface="Arial"/>
                <a:cs typeface="Arial"/>
              </a:rPr>
              <a:t>)</a:t>
            </a:r>
            <a:endParaRPr sz="12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05217" y="2184010"/>
            <a:ext cx="323290" cy="20199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235" dirty="0">
                <a:solidFill>
                  <a:srgbClr val="BA1A00"/>
                </a:solidFill>
                <a:latin typeface="Symbol"/>
                <a:cs typeface="Symbol"/>
              </a:rPr>
              <a:t></a:t>
            </a:r>
            <a:r>
              <a:rPr sz="1235" spc="247" dirty="0">
                <a:solidFill>
                  <a:srgbClr val="BA1A00"/>
                </a:solidFill>
                <a:latin typeface="Times New Roman"/>
                <a:cs typeface="Times New Roman"/>
              </a:rPr>
              <a:t> </a:t>
            </a:r>
            <a:r>
              <a:rPr sz="1853" i="1" spc="-66" baseline="-9920" dirty="0">
                <a:solidFill>
                  <a:srgbClr val="BA1A00"/>
                </a:solidFill>
                <a:latin typeface="Arial"/>
                <a:cs typeface="Arial"/>
              </a:rPr>
              <a:t>L</a:t>
            </a:r>
            <a:endParaRPr sz="1853" baseline="-992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7319" y="2580698"/>
            <a:ext cx="310963" cy="20199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235" i="1" dirty="0">
                <a:solidFill>
                  <a:srgbClr val="0551FF"/>
                </a:solidFill>
                <a:latin typeface="Arial"/>
                <a:cs typeface="Arial"/>
              </a:rPr>
              <a:t>L</a:t>
            </a:r>
            <a:r>
              <a:rPr sz="1235" i="1" spc="190" dirty="0">
                <a:solidFill>
                  <a:srgbClr val="0551FF"/>
                </a:solidFill>
                <a:latin typeface="Arial"/>
                <a:cs typeface="Arial"/>
              </a:rPr>
              <a:t> </a:t>
            </a:r>
            <a:r>
              <a:rPr sz="1853" spc="-66" baseline="-19841" dirty="0">
                <a:solidFill>
                  <a:srgbClr val="0551FF"/>
                </a:solidFill>
                <a:latin typeface="Arial"/>
                <a:cs typeface="Arial"/>
              </a:rPr>
              <a:t>o</a:t>
            </a:r>
            <a:endParaRPr sz="1853" baseline="-19841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5889" y="2487695"/>
            <a:ext cx="382121" cy="1681"/>
          </a:xfrm>
          <a:custGeom>
            <a:avLst/>
            <a:gdLst/>
            <a:ahLst/>
            <a:cxnLst/>
            <a:rect l="l" t="t" r="r" b="b"/>
            <a:pathLst>
              <a:path w="433070" h="1905">
                <a:moveTo>
                  <a:pt x="0" y="0"/>
                </a:moveTo>
                <a:lnTo>
                  <a:pt x="432815" y="1523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1" name="object 11"/>
          <p:cNvGrpSpPr/>
          <p:nvPr/>
        </p:nvGrpSpPr>
        <p:grpSpPr>
          <a:xfrm>
            <a:off x="6972060" y="1919556"/>
            <a:ext cx="268941" cy="504265"/>
            <a:chOff x="6022068" y="2175497"/>
            <a:chExt cx="304800" cy="5715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2068" y="2556497"/>
              <a:ext cx="178307" cy="19049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092172" y="2181593"/>
              <a:ext cx="228600" cy="471170"/>
            </a:xfrm>
            <a:custGeom>
              <a:avLst/>
              <a:gdLst/>
              <a:ahLst/>
              <a:cxnLst/>
              <a:rect l="l" t="t" r="r" b="b"/>
              <a:pathLst>
                <a:path w="228600" h="471169">
                  <a:moveTo>
                    <a:pt x="0" y="470915"/>
                  </a:moveTo>
                  <a:lnTo>
                    <a:pt x="228599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06113" y="1621923"/>
            <a:ext cx="173354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dirty="0">
                <a:latin typeface="Arial"/>
                <a:cs typeface="Arial"/>
              </a:rPr>
              <a:t>coeff.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thermal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expansion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38079" y="1799654"/>
            <a:ext cx="1826559" cy="1204072"/>
            <a:chOff x="1676890" y="2039607"/>
            <a:chExt cx="2070100" cy="1364615"/>
          </a:xfrm>
        </p:grpSpPr>
        <p:sp>
          <p:nvSpPr>
            <p:cNvPr id="16" name="object 16"/>
            <p:cNvSpPr/>
            <p:nvPr/>
          </p:nvSpPr>
          <p:spPr>
            <a:xfrm>
              <a:off x="1683245" y="2356853"/>
              <a:ext cx="1638300" cy="342900"/>
            </a:xfrm>
            <a:custGeom>
              <a:avLst/>
              <a:gdLst/>
              <a:ahLst/>
              <a:cxnLst/>
              <a:rect l="l" t="t" r="r" b="b"/>
              <a:pathLst>
                <a:path w="1638300" h="342900">
                  <a:moveTo>
                    <a:pt x="163830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1638300" y="342900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1683240" y="2356853"/>
              <a:ext cx="1638300" cy="342900"/>
            </a:xfrm>
            <a:custGeom>
              <a:avLst/>
              <a:gdLst/>
              <a:ahLst/>
              <a:cxnLst/>
              <a:rect l="l" t="t" r="r" b="b"/>
              <a:pathLst>
                <a:path w="1638300" h="342900">
                  <a:moveTo>
                    <a:pt x="0" y="0"/>
                  </a:moveTo>
                  <a:lnTo>
                    <a:pt x="1638299" y="0"/>
                  </a:lnTo>
                  <a:lnTo>
                    <a:pt x="1638299" y="342899"/>
                  </a:lnTo>
                  <a:lnTo>
                    <a:pt x="0" y="342899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3245" y="3030461"/>
              <a:ext cx="2057400" cy="367665"/>
            </a:xfrm>
            <a:custGeom>
              <a:avLst/>
              <a:gdLst/>
              <a:ahLst/>
              <a:cxnLst/>
              <a:rect l="l" t="t" r="r" b="b"/>
              <a:pathLst>
                <a:path w="2057400" h="367664">
                  <a:moveTo>
                    <a:pt x="2057400" y="0"/>
                  </a:moveTo>
                  <a:lnTo>
                    <a:pt x="0" y="0"/>
                  </a:lnTo>
                  <a:lnTo>
                    <a:pt x="0" y="367284"/>
                  </a:lnTo>
                  <a:lnTo>
                    <a:pt x="2057400" y="367284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1683240" y="3030461"/>
              <a:ext cx="2057400" cy="367665"/>
            </a:xfrm>
            <a:custGeom>
              <a:avLst/>
              <a:gdLst/>
              <a:ahLst/>
              <a:cxnLst/>
              <a:rect l="l" t="t" r="r" b="b"/>
              <a:pathLst>
                <a:path w="2057400" h="367664">
                  <a:moveTo>
                    <a:pt x="0" y="0"/>
                  </a:moveTo>
                  <a:lnTo>
                    <a:pt x="2057399" y="0"/>
                  </a:lnTo>
                  <a:lnTo>
                    <a:pt x="2057399" y="367283"/>
                  </a:lnTo>
                  <a:lnTo>
                    <a:pt x="0" y="367283"/>
                  </a:lnTo>
                  <a:lnTo>
                    <a:pt x="0" y="0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5444" y="2045957"/>
              <a:ext cx="1905" cy="279400"/>
            </a:xfrm>
            <a:custGeom>
              <a:avLst/>
              <a:gdLst/>
              <a:ahLst/>
              <a:cxnLst/>
              <a:rect l="l" t="t" r="r" b="b"/>
              <a:pathLst>
                <a:path w="1904" h="279400">
                  <a:moveTo>
                    <a:pt x="0" y="278891"/>
                  </a:moveTo>
                  <a:lnTo>
                    <a:pt x="1523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94620" y="2206869"/>
            <a:ext cx="323290" cy="20199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235" dirty="0">
                <a:solidFill>
                  <a:srgbClr val="BA1A00"/>
                </a:solidFill>
                <a:latin typeface="Symbol"/>
                <a:cs typeface="Symbol"/>
              </a:rPr>
              <a:t></a:t>
            </a:r>
            <a:r>
              <a:rPr sz="1235" spc="247" dirty="0">
                <a:solidFill>
                  <a:srgbClr val="BA1A00"/>
                </a:solidFill>
                <a:latin typeface="Times New Roman"/>
                <a:cs typeface="Times New Roman"/>
              </a:rPr>
              <a:t> </a:t>
            </a:r>
            <a:r>
              <a:rPr sz="1853" i="1" spc="-66" baseline="-9920" dirty="0">
                <a:solidFill>
                  <a:srgbClr val="BA1A00"/>
                </a:solidFill>
                <a:latin typeface="Arial"/>
                <a:cs typeface="Arial"/>
              </a:rPr>
              <a:t>L</a:t>
            </a:r>
            <a:endParaRPr sz="1853" baseline="-992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13016" y="1324743"/>
            <a:ext cx="2639546" cy="558762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76502" indent="-142883">
              <a:spcBef>
                <a:spcPts val="93"/>
              </a:spcBef>
              <a:buClr>
                <a:srgbClr val="000000"/>
              </a:buClr>
              <a:buChar char="•"/>
              <a:tabLst>
                <a:tab pos="176502" algn="l"/>
              </a:tabLst>
            </a:pP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Coefficient</a:t>
            </a:r>
            <a:r>
              <a:rPr sz="1235" spc="-31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of</a:t>
            </a:r>
            <a:r>
              <a:rPr sz="1235" spc="-31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thermal</a:t>
            </a:r>
            <a:r>
              <a:rPr sz="1235" spc="-31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expansion</a:t>
            </a:r>
            <a:r>
              <a:rPr sz="1235" dirty="0">
                <a:latin typeface="Arial"/>
                <a:cs typeface="Arial"/>
              </a:rPr>
              <a:t>,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spc="-44" dirty="0">
                <a:latin typeface="Symbol"/>
                <a:cs typeface="Symbol"/>
              </a:rPr>
              <a:t></a:t>
            </a:r>
            <a:endParaRPr sz="1235">
              <a:latin typeface="Symbol"/>
              <a:cs typeface="Symbol"/>
            </a:endParaRPr>
          </a:p>
          <a:p>
            <a:pPr marL="871304">
              <a:spcBef>
                <a:spcPts val="1341"/>
              </a:spcBef>
              <a:tabLst>
                <a:tab pos="1532486" algn="l"/>
              </a:tabLst>
            </a:pPr>
            <a:r>
              <a:rPr sz="1235" spc="-9" dirty="0">
                <a:latin typeface="Arial"/>
                <a:cs typeface="Arial"/>
              </a:rPr>
              <a:t>length,</a:t>
            </a:r>
            <a:r>
              <a:rPr sz="1235" dirty="0"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0551FF"/>
                </a:solidFill>
                <a:latin typeface="Arial"/>
                <a:cs typeface="Arial"/>
              </a:rPr>
              <a:t>L</a:t>
            </a:r>
            <a:r>
              <a:rPr sz="1235" i="1" spc="-71" dirty="0">
                <a:solidFill>
                  <a:srgbClr val="0551FF"/>
                </a:solidFill>
                <a:latin typeface="Arial"/>
                <a:cs typeface="Arial"/>
              </a:rPr>
              <a:t> </a:t>
            </a:r>
            <a:r>
              <a:rPr sz="1853" spc="-66" baseline="-15873" dirty="0">
                <a:solidFill>
                  <a:srgbClr val="0551FF"/>
                </a:solidFill>
                <a:latin typeface="Arial"/>
                <a:cs typeface="Arial"/>
              </a:rPr>
              <a:t>o</a:t>
            </a:r>
            <a:endParaRPr sz="1853" baseline="-15873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14596" y="1692301"/>
            <a:ext cx="1945901" cy="1434913"/>
            <a:chOff x="1536941" y="1917941"/>
            <a:chExt cx="2205355" cy="1626235"/>
          </a:xfrm>
        </p:grpSpPr>
        <p:sp>
          <p:nvSpPr>
            <p:cNvPr id="24" name="object 24"/>
            <p:cNvSpPr/>
            <p:nvPr/>
          </p:nvSpPr>
          <p:spPr>
            <a:xfrm>
              <a:off x="3315444" y="2769857"/>
              <a:ext cx="1905" cy="241300"/>
            </a:xfrm>
            <a:custGeom>
              <a:avLst/>
              <a:gdLst/>
              <a:ahLst/>
              <a:cxnLst/>
              <a:rect l="l" t="t" r="r" b="b"/>
              <a:pathLst>
                <a:path w="1904" h="241300">
                  <a:moveTo>
                    <a:pt x="0" y="240791"/>
                  </a:moveTo>
                  <a:lnTo>
                    <a:pt x="1523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8240" y="2763761"/>
              <a:ext cx="153923" cy="2651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315444" y="2934449"/>
              <a:ext cx="330835" cy="1905"/>
            </a:xfrm>
            <a:custGeom>
              <a:avLst/>
              <a:gdLst/>
              <a:ahLst/>
              <a:cxnLst/>
              <a:rect l="l" t="t" r="r" b="b"/>
              <a:pathLst>
                <a:path w="330835" h="1905">
                  <a:moveTo>
                    <a:pt x="0" y="0"/>
                  </a:moveTo>
                  <a:lnTo>
                    <a:pt x="330707" y="1523"/>
                  </a:lnTo>
                </a:path>
              </a:pathLst>
            </a:custGeom>
            <a:ln w="12191">
              <a:solidFill>
                <a:srgbClr val="E622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6941" y="1917941"/>
              <a:ext cx="152400" cy="1626235"/>
            </a:xfrm>
            <a:custGeom>
              <a:avLst/>
              <a:gdLst/>
              <a:ahLst/>
              <a:cxnLst/>
              <a:rect l="l" t="t" r="r" b="b"/>
              <a:pathLst>
                <a:path w="152400" h="1626235">
                  <a:moveTo>
                    <a:pt x="152400" y="0"/>
                  </a:moveTo>
                  <a:lnTo>
                    <a:pt x="0" y="0"/>
                  </a:lnTo>
                  <a:lnTo>
                    <a:pt x="0" y="1626107"/>
                  </a:lnTo>
                  <a:lnTo>
                    <a:pt x="152400" y="162610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1917941"/>
              <a:ext cx="152400" cy="10363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021573"/>
              <a:ext cx="152400" cy="10363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125205"/>
              <a:ext cx="152400" cy="10363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228837"/>
              <a:ext cx="152400" cy="10363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332469"/>
              <a:ext cx="152400" cy="10363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436101"/>
              <a:ext cx="152400" cy="10363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539733"/>
              <a:ext cx="152400" cy="103632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643365"/>
              <a:ext cx="152400" cy="10363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746997"/>
              <a:ext cx="152400" cy="103632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850629"/>
              <a:ext cx="152400" cy="10363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2954261"/>
              <a:ext cx="152400" cy="10363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3057893"/>
              <a:ext cx="152400" cy="10363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3161525"/>
              <a:ext cx="152400" cy="10363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3265157"/>
              <a:ext cx="152400" cy="10363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36941" y="3368789"/>
              <a:ext cx="152400" cy="10363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36941" y="3472421"/>
              <a:ext cx="152400" cy="71628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121275" y="2107362"/>
            <a:ext cx="1490382" cy="20199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89092">
              <a:spcBef>
                <a:spcPts val="93"/>
              </a:spcBef>
            </a:pPr>
            <a:r>
              <a:rPr sz="1235" dirty="0">
                <a:solidFill>
                  <a:srgbClr val="0551FF"/>
                </a:solidFill>
                <a:latin typeface="Arial"/>
                <a:cs typeface="Arial"/>
              </a:rPr>
              <a:t>unheated,</a:t>
            </a:r>
            <a:r>
              <a:rPr sz="1235" spc="-44" dirty="0">
                <a:solidFill>
                  <a:srgbClr val="0551FF"/>
                </a:solidFill>
                <a:latin typeface="Arial"/>
                <a:cs typeface="Arial"/>
              </a:rPr>
              <a:t> </a:t>
            </a:r>
            <a:r>
              <a:rPr sz="1235" i="1" spc="-22" dirty="0">
                <a:solidFill>
                  <a:srgbClr val="0551FF"/>
                </a:solidFill>
                <a:latin typeface="Arial"/>
                <a:cs typeface="Arial"/>
              </a:rPr>
              <a:t>T</a:t>
            </a:r>
            <a:r>
              <a:rPr sz="1853" spc="-33" baseline="-23809" dirty="0">
                <a:solidFill>
                  <a:srgbClr val="0551FF"/>
                </a:solidFill>
                <a:latin typeface="Arial"/>
                <a:cs typeface="Arial"/>
              </a:rPr>
              <a:t>1</a:t>
            </a:r>
            <a:endParaRPr sz="1853" baseline="-23809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94334" y="2716513"/>
            <a:ext cx="686360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dirty="0">
                <a:solidFill>
                  <a:srgbClr val="BA1A00"/>
                </a:solidFill>
                <a:latin typeface="Arial"/>
                <a:cs typeface="Arial"/>
              </a:rPr>
              <a:t>heated,</a:t>
            </a:r>
            <a:r>
              <a:rPr sz="1235" spc="-26" dirty="0">
                <a:solidFill>
                  <a:srgbClr val="BA1A00"/>
                </a:solidFill>
                <a:latin typeface="Arial"/>
                <a:cs typeface="Arial"/>
              </a:rPr>
              <a:t> </a:t>
            </a:r>
            <a:r>
              <a:rPr sz="1235" i="1" spc="-44" dirty="0">
                <a:solidFill>
                  <a:srgbClr val="BA1A00"/>
                </a:solidFill>
                <a:latin typeface="Arial"/>
                <a:cs typeface="Arial"/>
              </a:rPr>
              <a:t>T</a:t>
            </a:r>
            <a:endParaRPr sz="1235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27690" y="2783748"/>
            <a:ext cx="110378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44" dirty="0">
                <a:solidFill>
                  <a:srgbClr val="BA1A00"/>
                </a:solidFill>
                <a:latin typeface="Arial"/>
                <a:cs typeface="Arial"/>
              </a:rPr>
              <a:t>2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145700" y="1867112"/>
            <a:ext cx="1443878" cy="166968"/>
            <a:chOff x="1685526" y="2116061"/>
            <a:chExt cx="1636395" cy="189230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56948" y="2116061"/>
              <a:ext cx="164591" cy="1889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685526" y="2211311"/>
              <a:ext cx="1527175" cy="0"/>
            </a:xfrm>
            <a:custGeom>
              <a:avLst/>
              <a:gdLst/>
              <a:ahLst/>
              <a:cxnLst/>
              <a:rect l="l" t="t" r="r" b="b"/>
              <a:pathLst>
                <a:path w="1527175">
                  <a:moveTo>
                    <a:pt x="0" y="0"/>
                  </a:moveTo>
                  <a:lnTo>
                    <a:pt x="1527047" y="0"/>
                  </a:lnTo>
                </a:path>
              </a:pathLst>
            </a:custGeom>
            <a:ln w="19811">
              <a:solidFill>
                <a:srgbClr val="0551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140053" y="3876472"/>
            <a:ext cx="2410946" cy="2055719"/>
            <a:chOff x="1679127" y="4393334"/>
            <a:chExt cx="2732405" cy="2329815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9127" y="4393334"/>
              <a:ext cx="2732406" cy="232977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381994" y="5500103"/>
              <a:ext cx="3175" cy="152400"/>
            </a:xfrm>
            <a:custGeom>
              <a:avLst/>
              <a:gdLst/>
              <a:ahLst/>
              <a:cxnLst/>
              <a:rect l="l" t="t" r="r" b="b"/>
              <a:pathLst>
                <a:path w="3175" h="152400">
                  <a:moveTo>
                    <a:pt x="0" y="152399"/>
                  </a:moveTo>
                  <a:lnTo>
                    <a:pt x="3047" y="0"/>
                  </a:lnTo>
                </a:path>
              </a:pathLst>
            </a:custGeom>
            <a:ln w="25907">
              <a:solidFill>
                <a:srgbClr val="009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612114" y="4732227"/>
            <a:ext cx="7507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spc="-44" dirty="0">
                <a:latin typeface="Arial"/>
                <a:cs typeface="Arial"/>
              </a:rPr>
              <a:t>r</a:t>
            </a:r>
            <a:endParaRPr sz="1235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70097" y="5150430"/>
            <a:ext cx="56701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solidFill>
                  <a:srgbClr val="0A31FF"/>
                </a:solidFill>
                <a:latin typeface="Arial"/>
                <a:cs typeface="Arial"/>
              </a:rPr>
              <a:t>larger</a:t>
            </a:r>
            <a:r>
              <a:rPr sz="1235" spc="-18" dirty="0">
                <a:solidFill>
                  <a:srgbClr val="0A31FF"/>
                </a:solidFill>
                <a:latin typeface="Arial"/>
                <a:cs typeface="Arial"/>
              </a:rPr>
              <a:t> </a:t>
            </a:r>
            <a:r>
              <a:rPr sz="1235" spc="-44" dirty="0">
                <a:solidFill>
                  <a:srgbClr val="0A31FF"/>
                </a:solidFill>
                <a:latin typeface="Symbol"/>
                <a:cs typeface="Symbol"/>
              </a:rPr>
              <a:t></a:t>
            </a:r>
            <a:endParaRPr sz="1235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33922" y="5755549"/>
            <a:ext cx="670672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latin typeface="Arial"/>
                <a:cs typeface="Arial"/>
              </a:rPr>
              <a:t>smaller</a:t>
            </a:r>
            <a:r>
              <a:rPr sz="1235" spc="-35" dirty="0">
                <a:latin typeface="Arial"/>
                <a:cs typeface="Arial"/>
              </a:rPr>
              <a:t> </a:t>
            </a:r>
            <a:r>
              <a:rPr sz="1235" spc="-44" dirty="0">
                <a:latin typeface="Symbol"/>
                <a:cs typeface="Symbol"/>
              </a:rPr>
              <a:t></a:t>
            </a:r>
            <a:endParaRPr sz="1235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44927" y="3341802"/>
            <a:ext cx="2690532" cy="13619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44599" indent="-142883">
              <a:spcBef>
                <a:spcPts val="93"/>
              </a:spcBef>
              <a:buFont typeface="Arial"/>
              <a:buChar char="•"/>
              <a:tabLst>
                <a:tab pos="344599" algn="l"/>
              </a:tabLst>
            </a:pPr>
            <a:r>
              <a:rPr sz="1235" dirty="0">
                <a:latin typeface="Symbol"/>
                <a:cs typeface="Symbol"/>
              </a:rPr>
              <a:t></a:t>
            </a:r>
            <a:r>
              <a:rPr sz="1235" spc="22" dirty="0">
                <a:latin typeface="Times New Roman"/>
                <a:cs typeface="Times New Roman"/>
              </a:rPr>
              <a:t> </a:t>
            </a:r>
            <a:r>
              <a:rPr sz="1235" dirty="0">
                <a:latin typeface="Arial"/>
                <a:cs typeface="Arial"/>
              </a:rPr>
              <a:t>~</a:t>
            </a:r>
            <a:r>
              <a:rPr sz="1235" spc="-13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symmetry</a:t>
            </a:r>
            <a:r>
              <a:rPr sz="1235" spc="-13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at</a:t>
            </a:r>
            <a:r>
              <a:rPr sz="1235" spc="-9" dirty="0">
                <a:latin typeface="Arial"/>
                <a:cs typeface="Arial"/>
              </a:rPr>
              <a:t> </a:t>
            </a:r>
            <a:r>
              <a:rPr sz="1235" i="1" spc="-22" dirty="0">
                <a:latin typeface="Arial"/>
                <a:cs typeface="Arial"/>
              </a:rPr>
              <a:t>r</a:t>
            </a:r>
            <a:r>
              <a:rPr sz="1191" spc="-33" baseline="-24691" dirty="0">
                <a:latin typeface="Arial"/>
                <a:cs typeface="Arial"/>
              </a:rPr>
              <a:t>o</a:t>
            </a:r>
            <a:endParaRPr sz="1191" baseline="-24691">
              <a:latin typeface="Arial"/>
              <a:cs typeface="Arial"/>
            </a:endParaRPr>
          </a:p>
          <a:p>
            <a:pPr>
              <a:spcBef>
                <a:spcPts val="781"/>
              </a:spcBef>
            </a:pPr>
            <a:endParaRPr sz="1235">
              <a:latin typeface="Arial"/>
              <a:cs typeface="Arial"/>
            </a:endParaRPr>
          </a:p>
          <a:p>
            <a:pPr marL="33619"/>
            <a:r>
              <a:rPr sz="1235" spc="-9" dirty="0">
                <a:latin typeface="Arial"/>
                <a:cs typeface="Arial"/>
              </a:rPr>
              <a:t>Energy</a:t>
            </a:r>
            <a:endParaRPr sz="1235">
              <a:latin typeface="Arial"/>
              <a:cs typeface="Arial"/>
            </a:endParaRPr>
          </a:p>
          <a:p>
            <a:pPr>
              <a:spcBef>
                <a:spcPts val="1024"/>
              </a:spcBef>
            </a:pPr>
            <a:endParaRPr sz="1235">
              <a:latin typeface="Arial"/>
              <a:cs typeface="Arial"/>
            </a:endParaRPr>
          </a:p>
          <a:p>
            <a:pPr marL="1353743">
              <a:lnSpc>
                <a:spcPts val="1434"/>
              </a:lnSpc>
            </a:pPr>
            <a:r>
              <a:rPr sz="1235" dirty="0">
                <a:solidFill>
                  <a:srgbClr val="009600"/>
                </a:solidFill>
                <a:latin typeface="Arial"/>
                <a:cs typeface="Arial"/>
              </a:rPr>
              <a:t>unstretched</a:t>
            </a:r>
            <a:r>
              <a:rPr sz="1235" spc="-49" dirty="0">
                <a:solidFill>
                  <a:srgbClr val="009600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009600"/>
                </a:solidFill>
                <a:latin typeface="Arial"/>
                <a:cs typeface="Arial"/>
              </a:rPr>
              <a:t>length</a:t>
            </a:r>
            <a:endParaRPr sz="1235">
              <a:latin typeface="Arial"/>
              <a:cs typeface="Arial"/>
            </a:endParaRPr>
          </a:p>
          <a:p>
            <a:pPr marL="1302753">
              <a:lnSpc>
                <a:spcPts val="1434"/>
              </a:lnSpc>
            </a:pPr>
            <a:r>
              <a:rPr sz="1235" i="1" dirty="0">
                <a:solidFill>
                  <a:srgbClr val="009600"/>
                </a:solidFill>
                <a:latin typeface="Arial"/>
                <a:cs typeface="Arial"/>
              </a:rPr>
              <a:t>r</a:t>
            </a:r>
            <a:r>
              <a:rPr sz="1235" i="1" spc="212" dirty="0">
                <a:solidFill>
                  <a:srgbClr val="009600"/>
                </a:solidFill>
                <a:latin typeface="Arial"/>
                <a:cs typeface="Arial"/>
              </a:rPr>
              <a:t> </a:t>
            </a:r>
            <a:r>
              <a:rPr sz="1853" spc="-66" baseline="-39682" dirty="0">
                <a:solidFill>
                  <a:srgbClr val="009600"/>
                </a:solidFill>
                <a:latin typeface="Arial"/>
                <a:cs typeface="Arial"/>
              </a:rPr>
              <a:t>o</a:t>
            </a:r>
            <a:endParaRPr sz="1853" baseline="-39682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3286893" y="5446720"/>
            <a:ext cx="477371" cy="446554"/>
            <a:chOff x="1845546" y="6172949"/>
            <a:chExt cx="541020" cy="506095"/>
          </a:xfrm>
        </p:grpSpPr>
        <p:sp>
          <p:nvSpPr>
            <p:cNvPr id="58" name="object 58"/>
            <p:cNvSpPr/>
            <p:nvPr/>
          </p:nvSpPr>
          <p:spPr>
            <a:xfrm>
              <a:off x="1845546" y="6182855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19811">
              <a:solidFill>
                <a:srgbClr val="0551F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1847070" y="6669011"/>
              <a:ext cx="539750" cy="0"/>
            </a:xfrm>
            <a:custGeom>
              <a:avLst/>
              <a:gdLst/>
              <a:ahLst/>
              <a:cxnLst/>
              <a:rect l="l" t="t" r="r" b="b"/>
              <a:pathLst>
                <a:path w="539750">
                  <a:moveTo>
                    <a:pt x="0" y="0"/>
                  </a:moveTo>
                  <a:lnTo>
                    <a:pt x="539495" y="0"/>
                  </a:lnTo>
                </a:path>
              </a:pathLst>
            </a:custGeom>
            <a:ln w="19811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960803" y="5263386"/>
            <a:ext cx="22859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235" i="1" spc="-22" dirty="0">
                <a:solidFill>
                  <a:srgbClr val="0551FF"/>
                </a:solidFill>
                <a:latin typeface="Arial"/>
                <a:cs typeface="Arial"/>
              </a:rPr>
              <a:t>E</a:t>
            </a:r>
            <a:r>
              <a:rPr sz="1191" i="1" spc="-33" baseline="-24691" dirty="0">
                <a:solidFill>
                  <a:srgbClr val="0551FF"/>
                </a:solidFill>
                <a:latin typeface="Arial"/>
                <a:cs typeface="Arial"/>
              </a:rPr>
              <a:t>o</a:t>
            </a:r>
            <a:endParaRPr sz="1191" baseline="-24691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13</a:t>
            </a:fld>
            <a:endParaRPr spc="-22" dirty="0"/>
          </a:p>
        </p:txBody>
      </p:sp>
      <p:sp>
        <p:nvSpPr>
          <p:cNvPr id="61" name="object 61"/>
          <p:cNvSpPr txBox="1"/>
          <p:nvPr/>
        </p:nvSpPr>
        <p:spPr>
          <a:xfrm>
            <a:off x="2962148" y="5691002"/>
            <a:ext cx="22859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235" i="1" spc="-22" dirty="0">
                <a:latin typeface="Arial"/>
                <a:cs typeface="Arial"/>
              </a:rPr>
              <a:t>E</a:t>
            </a:r>
            <a:r>
              <a:rPr sz="1191" i="1" spc="-33" baseline="-24691" dirty="0">
                <a:latin typeface="Arial"/>
                <a:cs typeface="Arial"/>
              </a:rPr>
              <a:t>o</a:t>
            </a:r>
            <a:endParaRPr sz="1191" baseline="-2469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86758"/>
            <a:ext cx="889711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Properties</a:t>
            </a:r>
            <a:r>
              <a:rPr spc="-66" dirty="0"/>
              <a:t> </a:t>
            </a:r>
            <a:r>
              <a:rPr dirty="0"/>
              <a:t>from</a:t>
            </a:r>
            <a:r>
              <a:rPr spc="-66" dirty="0"/>
              <a:t> </a:t>
            </a:r>
            <a:r>
              <a:rPr dirty="0"/>
              <a:t>bonding:</a:t>
            </a:r>
            <a:r>
              <a:rPr spc="-66" dirty="0"/>
              <a:t> </a:t>
            </a:r>
            <a:r>
              <a:rPr dirty="0"/>
              <a:t>modulus</a:t>
            </a:r>
            <a:r>
              <a:rPr spc="-71" dirty="0"/>
              <a:t> </a:t>
            </a:r>
            <a:r>
              <a:rPr i="1" spc="-44" dirty="0">
                <a:latin typeface="Arial"/>
                <a:cs typeface="Arial"/>
              </a:rPr>
              <a:t>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556097" y="1862625"/>
            <a:ext cx="454398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dirty="0">
                <a:latin typeface="Arial"/>
                <a:cs typeface="Arial"/>
              </a:rPr>
              <a:t>F</a:t>
            </a:r>
            <a:r>
              <a:rPr sz="1235" spc="-4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=</a:t>
            </a:r>
            <a:r>
              <a:rPr sz="1235" spc="-4" dirty="0">
                <a:latin typeface="Arial"/>
                <a:cs typeface="Arial"/>
              </a:rPr>
              <a:t> </a:t>
            </a:r>
            <a:r>
              <a:rPr sz="1235" spc="-31" dirty="0">
                <a:latin typeface="Arial"/>
                <a:cs typeface="Arial"/>
              </a:rPr>
              <a:t>kx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00161" y="1816014"/>
            <a:ext cx="2261907" cy="327212"/>
            <a:chOff x="1747248" y="2058149"/>
            <a:chExt cx="2563495" cy="370840"/>
          </a:xfrm>
        </p:grpSpPr>
        <p:sp>
          <p:nvSpPr>
            <p:cNvPr id="16" name="object 16"/>
            <p:cNvSpPr/>
            <p:nvPr/>
          </p:nvSpPr>
          <p:spPr>
            <a:xfrm>
              <a:off x="2169401" y="2058149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127254" y="0"/>
                  </a:moveTo>
                  <a:lnTo>
                    <a:pt x="77720" y="10000"/>
                  </a:lnTo>
                  <a:lnTo>
                    <a:pt x="37271" y="37271"/>
                  </a:lnTo>
                  <a:lnTo>
                    <a:pt x="10000" y="77720"/>
                  </a:lnTo>
                  <a:lnTo>
                    <a:pt x="0" y="127253"/>
                  </a:lnTo>
                  <a:lnTo>
                    <a:pt x="10000" y="176782"/>
                  </a:lnTo>
                  <a:lnTo>
                    <a:pt x="37271" y="217231"/>
                  </a:lnTo>
                  <a:lnTo>
                    <a:pt x="77720" y="244506"/>
                  </a:lnTo>
                  <a:lnTo>
                    <a:pt x="127254" y="254507"/>
                  </a:lnTo>
                  <a:lnTo>
                    <a:pt x="176787" y="244506"/>
                  </a:lnTo>
                  <a:lnTo>
                    <a:pt x="217236" y="217231"/>
                  </a:lnTo>
                  <a:lnTo>
                    <a:pt x="244507" y="176782"/>
                  </a:lnTo>
                  <a:lnTo>
                    <a:pt x="254508" y="127253"/>
                  </a:lnTo>
                  <a:lnTo>
                    <a:pt x="244507" y="77720"/>
                  </a:lnTo>
                  <a:lnTo>
                    <a:pt x="217236" y="37271"/>
                  </a:lnTo>
                  <a:lnTo>
                    <a:pt x="176787" y="10000"/>
                  </a:lnTo>
                  <a:lnTo>
                    <a:pt x="127254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415522" y="2092439"/>
              <a:ext cx="1249680" cy="254635"/>
            </a:xfrm>
            <a:custGeom>
              <a:avLst/>
              <a:gdLst/>
              <a:ahLst/>
              <a:cxnLst/>
              <a:rect l="l" t="t" r="r" b="b"/>
              <a:pathLst>
                <a:path w="1249679" h="254635">
                  <a:moveTo>
                    <a:pt x="0" y="102107"/>
                  </a:moveTo>
                  <a:lnTo>
                    <a:pt x="176783" y="102107"/>
                  </a:lnTo>
                  <a:lnTo>
                    <a:pt x="245363" y="240791"/>
                  </a:lnTo>
                  <a:lnTo>
                    <a:pt x="339851" y="0"/>
                  </a:lnTo>
                  <a:lnTo>
                    <a:pt x="448055" y="240791"/>
                  </a:lnTo>
                  <a:lnTo>
                    <a:pt x="544067" y="12191"/>
                  </a:lnTo>
                  <a:lnTo>
                    <a:pt x="624839" y="240791"/>
                  </a:lnTo>
                  <a:lnTo>
                    <a:pt x="734567" y="12191"/>
                  </a:lnTo>
                  <a:lnTo>
                    <a:pt x="801623" y="254507"/>
                  </a:lnTo>
                  <a:lnTo>
                    <a:pt x="909827" y="25907"/>
                  </a:lnTo>
                  <a:lnTo>
                    <a:pt x="978407" y="240791"/>
                  </a:lnTo>
                  <a:lnTo>
                    <a:pt x="1059179" y="102107"/>
                  </a:lnTo>
                  <a:lnTo>
                    <a:pt x="1249679" y="102107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630917" y="205967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127253" y="0"/>
                  </a:moveTo>
                  <a:lnTo>
                    <a:pt x="77720" y="10000"/>
                  </a:lnTo>
                  <a:lnTo>
                    <a:pt x="37271" y="37271"/>
                  </a:lnTo>
                  <a:lnTo>
                    <a:pt x="10000" y="77720"/>
                  </a:lnTo>
                  <a:lnTo>
                    <a:pt x="0" y="127254"/>
                  </a:lnTo>
                  <a:lnTo>
                    <a:pt x="10000" y="176782"/>
                  </a:lnTo>
                  <a:lnTo>
                    <a:pt x="37271" y="217231"/>
                  </a:lnTo>
                  <a:lnTo>
                    <a:pt x="77720" y="244506"/>
                  </a:lnTo>
                  <a:lnTo>
                    <a:pt x="127253" y="254508"/>
                  </a:lnTo>
                  <a:lnTo>
                    <a:pt x="176782" y="244506"/>
                  </a:lnTo>
                  <a:lnTo>
                    <a:pt x="217231" y="217231"/>
                  </a:lnTo>
                  <a:lnTo>
                    <a:pt x="244506" y="176782"/>
                  </a:lnTo>
                  <a:lnTo>
                    <a:pt x="254508" y="127254"/>
                  </a:lnTo>
                  <a:lnTo>
                    <a:pt x="244506" y="77720"/>
                  </a:lnTo>
                  <a:lnTo>
                    <a:pt x="217231" y="37271"/>
                  </a:lnTo>
                  <a:lnTo>
                    <a:pt x="176782" y="10000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C7C7C7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2297412" y="2308085"/>
              <a:ext cx="1449705" cy="114300"/>
            </a:xfrm>
            <a:custGeom>
              <a:avLst/>
              <a:gdLst/>
              <a:ahLst/>
              <a:cxnLst/>
              <a:rect l="l" t="t" r="r" b="b"/>
              <a:pathLst>
                <a:path w="1449704" h="114300">
                  <a:moveTo>
                    <a:pt x="0" y="0"/>
                  </a:moveTo>
                  <a:lnTo>
                    <a:pt x="1523" y="100583"/>
                  </a:lnTo>
                </a:path>
                <a:path w="1449704" h="114300">
                  <a:moveTo>
                    <a:pt x="1447799" y="12191"/>
                  </a:moveTo>
                  <a:lnTo>
                    <a:pt x="1449323" y="114299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124" y="2135873"/>
              <a:ext cx="126491" cy="1021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73228" y="2184641"/>
              <a:ext cx="317500" cy="1905"/>
            </a:xfrm>
            <a:custGeom>
              <a:avLst/>
              <a:gdLst/>
              <a:ahLst/>
              <a:cxnLst/>
              <a:rect l="l" t="t" r="r" b="b"/>
              <a:pathLst>
                <a:path w="317500" h="1905">
                  <a:moveTo>
                    <a:pt x="0" y="0"/>
                  </a:moveTo>
                  <a:lnTo>
                    <a:pt x="316991" y="152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7248" y="2134349"/>
              <a:ext cx="114299" cy="10058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55452" y="2183117"/>
              <a:ext cx="317500" cy="1905"/>
            </a:xfrm>
            <a:custGeom>
              <a:avLst/>
              <a:gdLst/>
              <a:ahLst/>
              <a:cxnLst/>
              <a:rect l="l" t="t" r="r" b="b"/>
              <a:pathLst>
                <a:path w="317500" h="1905">
                  <a:moveTo>
                    <a:pt x="0" y="0"/>
                  </a:moveTo>
                  <a:lnTo>
                    <a:pt x="316991" y="152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680220" y="2187153"/>
            <a:ext cx="145676" cy="168088"/>
            <a:chOff x="2291316" y="2478773"/>
            <a:chExt cx="165100" cy="190500"/>
          </a:xfrm>
        </p:grpSpPr>
        <p:sp>
          <p:nvSpPr>
            <p:cNvPr id="25" name="object 25"/>
            <p:cNvSpPr/>
            <p:nvPr/>
          </p:nvSpPr>
          <p:spPr>
            <a:xfrm>
              <a:off x="2297412" y="2536685"/>
              <a:ext cx="1905" cy="62865"/>
            </a:xfrm>
            <a:custGeom>
              <a:avLst/>
              <a:gdLst/>
              <a:ahLst/>
              <a:cxnLst/>
              <a:rect l="l" t="t" r="r" b="b"/>
              <a:pathLst>
                <a:path w="1905" h="62864">
                  <a:moveTo>
                    <a:pt x="0" y="0"/>
                  </a:moveTo>
                  <a:lnTo>
                    <a:pt x="1523" y="62483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91316" y="2478773"/>
              <a:ext cx="164591" cy="190499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823220" y="2187153"/>
            <a:ext cx="146797" cy="168088"/>
            <a:chOff x="3586716" y="2478773"/>
            <a:chExt cx="166370" cy="190500"/>
          </a:xfrm>
        </p:grpSpPr>
        <p:sp>
          <p:nvSpPr>
            <p:cNvPr id="28" name="object 28"/>
            <p:cNvSpPr/>
            <p:nvPr/>
          </p:nvSpPr>
          <p:spPr>
            <a:xfrm>
              <a:off x="3745212" y="2548877"/>
              <a:ext cx="1905" cy="64135"/>
            </a:xfrm>
            <a:custGeom>
              <a:avLst/>
              <a:gdLst/>
              <a:ahLst/>
              <a:cxnLst/>
              <a:rect l="l" t="t" r="r" b="b"/>
              <a:pathLst>
                <a:path w="1904" h="64135">
                  <a:moveTo>
                    <a:pt x="0" y="0"/>
                  </a:moveTo>
                  <a:lnTo>
                    <a:pt x="1523" y="6400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6716" y="2478773"/>
              <a:ext cx="164591" cy="1904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759109" y="2093915"/>
            <a:ext cx="1131794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520541" algn="l"/>
                <a:tab pos="722258" algn="l"/>
                <a:tab pos="1120088" algn="l"/>
              </a:tabLst>
            </a:pPr>
            <a:r>
              <a:rPr sz="1235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latin typeface="Arial"/>
                <a:cs typeface="Arial"/>
              </a:rPr>
              <a:t> r	</a:t>
            </a:r>
            <a:r>
              <a:rPr sz="1235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14</a:t>
            </a:fld>
            <a:endParaRPr spc="-22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5FCE525-0A47-A1F6-C399-DF3D873A79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5513" y="2987797"/>
            <a:ext cx="5928644" cy="33866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Types</a:t>
            </a:r>
            <a:r>
              <a:rPr spc="-49" dirty="0"/>
              <a:t> </a:t>
            </a:r>
            <a:r>
              <a:rPr dirty="0"/>
              <a:t>of</a:t>
            </a:r>
            <a:r>
              <a:rPr spc="-49" dirty="0"/>
              <a:t> </a:t>
            </a:r>
            <a:r>
              <a:rPr dirty="0"/>
              <a:t>bonding:</a:t>
            </a:r>
            <a:r>
              <a:rPr spc="-44" dirty="0"/>
              <a:t> </a:t>
            </a:r>
            <a:r>
              <a:rPr spc="-9" dirty="0"/>
              <a:t>ionic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871604" y="1336845"/>
            <a:ext cx="5281796" cy="198934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54089" indent="-142883">
              <a:spcBef>
                <a:spcPts val="93"/>
              </a:spcBef>
              <a:buChar char="•"/>
              <a:tabLst>
                <a:tab pos="154089" algn="l"/>
              </a:tabLst>
            </a:pPr>
            <a:r>
              <a:rPr dirty="0">
                <a:latin typeface="Arial"/>
                <a:cs typeface="Arial"/>
              </a:rPr>
              <a:t>Occurs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between</a:t>
            </a:r>
            <a:r>
              <a:rPr spc="-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+</a:t>
            </a:r>
            <a:r>
              <a:rPr spc="-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18" dirty="0">
                <a:latin typeface="Arial"/>
                <a:cs typeface="Arial"/>
              </a:rPr>
              <a:t> ions.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93"/>
              </a:spcBef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154089" indent="-142883">
              <a:buChar char="•"/>
              <a:tabLst>
                <a:tab pos="154089" algn="l"/>
              </a:tabLst>
            </a:pPr>
            <a:r>
              <a:rPr dirty="0">
                <a:latin typeface="Arial"/>
                <a:cs typeface="Arial"/>
              </a:rPr>
              <a:t>Requires</a:t>
            </a:r>
            <a:r>
              <a:rPr spc="-31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4348AA"/>
                </a:solidFill>
                <a:latin typeface="Arial"/>
                <a:cs typeface="Arial"/>
              </a:rPr>
              <a:t>electron</a:t>
            </a:r>
            <a:r>
              <a:rPr spc="-26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srgbClr val="4348AA"/>
                </a:solidFill>
                <a:latin typeface="Arial"/>
                <a:cs typeface="Arial"/>
              </a:rPr>
              <a:t>transfer.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93"/>
              </a:spcBef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154089" indent="-142883">
              <a:buChar char="•"/>
              <a:tabLst>
                <a:tab pos="154089" algn="l"/>
              </a:tabLst>
            </a:pPr>
            <a:r>
              <a:rPr dirty="0">
                <a:latin typeface="Arial"/>
                <a:cs typeface="Arial"/>
              </a:rPr>
              <a:t>Large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difference</a:t>
            </a:r>
            <a:r>
              <a:rPr spc="-3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3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electronegativity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required.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101"/>
              </a:spcBef>
              <a:buFont typeface="Arial"/>
              <a:buChar char="•"/>
            </a:pPr>
            <a:endParaRPr dirty="0">
              <a:latin typeface="Arial"/>
              <a:cs typeface="Arial"/>
            </a:endParaRPr>
          </a:p>
          <a:p>
            <a:pPr marL="154089" indent="-142883">
              <a:spcBef>
                <a:spcPts val="4"/>
              </a:spcBef>
              <a:buChar char="•"/>
              <a:tabLst>
                <a:tab pos="154089" algn="l"/>
              </a:tabLst>
            </a:pPr>
            <a:r>
              <a:rPr dirty="0">
                <a:latin typeface="Arial"/>
                <a:cs typeface="Arial"/>
              </a:rPr>
              <a:t>Example:</a:t>
            </a:r>
            <a:r>
              <a:rPr spc="296" dirty="0">
                <a:latin typeface="Arial"/>
                <a:cs typeface="Arial"/>
              </a:rPr>
              <a:t> </a:t>
            </a:r>
            <a:r>
              <a:rPr spc="-18" dirty="0">
                <a:latin typeface="Arial"/>
                <a:cs typeface="Arial"/>
              </a:rPr>
              <a:t>NaCl</a:t>
            </a:r>
            <a:endParaRPr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34962" y="3690387"/>
            <a:ext cx="626969" cy="605118"/>
          </a:xfrm>
          <a:custGeom>
            <a:avLst/>
            <a:gdLst/>
            <a:ahLst/>
            <a:cxnLst/>
            <a:rect l="l" t="t" r="r" b="b"/>
            <a:pathLst>
              <a:path w="710564" h="685800">
                <a:moveTo>
                  <a:pt x="710183" y="342899"/>
                </a:moveTo>
                <a:lnTo>
                  <a:pt x="706942" y="389428"/>
                </a:lnTo>
                <a:lnTo>
                  <a:pt x="697499" y="434054"/>
                </a:lnTo>
                <a:lnTo>
                  <a:pt x="682278" y="476369"/>
                </a:lnTo>
                <a:lnTo>
                  <a:pt x="661702" y="515965"/>
                </a:lnTo>
                <a:lnTo>
                  <a:pt x="636195" y="552433"/>
                </a:lnTo>
                <a:lnTo>
                  <a:pt x="606178" y="585364"/>
                </a:lnTo>
                <a:lnTo>
                  <a:pt x="572076" y="614350"/>
                </a:lnTo>
                <a:lnTo>
                  <a:pt x="534312" y="638982"/>
                </a:lnTo>
                <a:lnTo>
                  <a:pt x="493308" y="658852"/>
                </a:lnTo>
                <a:lnTo>
                  <a:pt x="449488" y="673550"/>
                </a:lnTo>
                <a:lnTo>
                  <a:pt x="403275" y="682669"/>
                </a:lnTo>
                <a:lnTo>
                  <a:pt x="355091" y="685799"/>
                </a:lnTo>
                <a:lnTo>
                  <a:pt x="306908" y="682669"/>
                </a:lnTo>
                <a:lnTo>
                  <a:pt x="260695" y="673550"/>
                </a:lnTo>
                <a:lnTo>
                  <a:pt x="216875" y="658852"/>
                </a:lnTo>
                <a:lnTo>
                  <a:pt x="175871" y="638982"/>
                </a:lnTo>
                <a:lnTo>
                  <a:pt x="138107" y="614350"/>
                </a:lnTo>
                <a:lnTo>
                  <a:pt x="104005" y="585364"/>
                </a:lnTo>
                <a:lnTo>
                  <a:pt x="73988" y="552433"/>
                </a:lnTo>
                <a:lnTo>
                  <a:pt x="48481" y="515965"/>
                </a:lnTo>
                <a:lnTo>
                  <a:pt x="27905" y="476369"/>
                </a:lnTo>
                <a:lnTo>
                  <a:pt x="12684" y="434054"/>
                </a:lnTo>
                <a:lnTo>
                  <a:pt x="3241" y="389428"/>
                </a:lnTo>
                <a:lnTo>
                  <a:pt x="0" y="342899"/>
                </a:lnTo>
                <a:lnTo>
                  <a:pt x="3241" y="296371"/>
                </a:lnTo>
                <a:lnTo>
                  <a:pt x="12684" y="251745"/>
                </a:lnTo>
                <a:lnTo>
                  <a:pt x="27905" y="209430"/>
                </a:lnTo>
                <a:lnTo>
                  <a:pt x="48481" y="169834"/>
                </a:lnTo>
                <a:lnTo>
                  <a:pt x="73988" y="133366"/>
                </a:lnTo>
                <a:lnTo>
                  <a:pt x="104005" y="100435"/>
                </a:lnTo>
                <a:lnTo>
                  <a:pt x="138107" y="71449"/>
                </a:lnTo>
                <a:lnTo>
                  <a:pt x="175871" y="46817"/>
                </a:lnTo>
                <a:lnTo>
                  <a:pt x="216875" y="26947"/>
                </a:lnTo>
                <a:lnTo>
                  <a:pt x="260695" y="12249"/>
                </a:lnTo>
                <a:lnTo>
                  <a:pt x="306908" y="3130"/>
                </a:lnTo>
                <a:lnTo>
                  <a:pt x="355091" y="0"/>
                </a:lnTo>
                <a:lnTo>
                  <a:pt x="403275" y="3130"/>
                </a:lnTo>
                <a:lnTo>
                  <a:pt x="449488" y="12249"/>
                </a:lnTo>
                <a:lnTo>
                  <a:pt x="493308" y="26947"/>
                </a:lnTo>
                <a:lnTo>
                  <a:pt x="534312" y="46817"/>
                </a:lnTo>
                <a:lnTo>
                  <a:pt x="572076" y="71449"/>
                </a:lnTo>
                <a:lnTo>
                  <a:pt x="606178" y="100435"/>
                </a:lnTo>
                <a:lnTo>
                  <a:pt x="636195" y="133366"/>
                </a:lnTo>
                <a:lnTo>
                  <a:pt x="661702" y="169834"/>
                </a:lnTo>
                <a:lnTo>
                  <a:pt x="682278" y="209430"/>
                </a:lnTo>
                <a:lnTo>
                  <a:pt x="697499" y="251745"/>
                </a:lnTo>
                <a:lnTo>
                  <a:pt x="706942" y="296371"/>
                </a:lnTo>
                <a:lnTo>
                  <a:pt x="710183" y="3428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3694564" y="3664383"/>
            <a:ext cx="755276" cy="52022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1235" dirty="0">
                <a:latin typeface="Arial"/>
                <a:cs typeface="Arial"/>
              </a:rPr>
              <a:t>Na</a:t>
            </a:r>
            <a:r>
              <a:rPr sz="1235" spc="-9" dirty="0">
                <a:latin typeface="Arial"/>
                <a:cs typeface="Arial"/>
              </a:rPr>
              <a:t> (metal)</a:t>
            </a:r>
            <a:endParaRPr sz="1235">
              <a:latin typeface="Arial"/>
              <a:cs typeface="Arial"/>
            </a:endParaRPr>
          </a:p>
          <a:p>
            <a:pPr marR="31378" algn="r">
              <a:spcBef>
                <a:spcPts val="984"/>
              </a:spcBef>
            </a:pPr>
            <a:r>
              <a:rPr sz="1235" spc="-9" dirty="0">
                <a:latin typeface="Arial"/>
                <a:cs typeface="Arial"/>
              </a:rPr>
              <a:t>unstable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80258" y="3617773"/>
            <a:ext cx="784412" cy="750794"/>
            <a:chOff x="5691359" y="3481565"/>
            <a:chExt cx="889000" cy="850900"/>
          </a:xfrm>
        </p:grpSpPr>
        <p:sp>
          <p:nvSpPr>
            <p:cNvPr id="8" name="object 8"/>
            <p:cNvSpPr/>
            <p:nvPr/>
          </p:nvSpPr>
          <p:spPr>
            <a:xfrm>
              <a:off x="5697456" y="3487661"/>
              <a:ext cx="876300" cy="838200"/>
            </a:xfrm>
            <a:custGeom>
              <a:avLst/>
              <a:gdLst/>
              <a:ahLst/>
              <a:cxnLst/>
              <a:rect l="l" t="t" r="r" b="b"/>
              <a:pathLst>
                <a:path w="876300" h="838200">
                  <a:moveTo>
                    <a:pt x="438150" y="838200"/>
                  </a:moveTo>
                  <a:lnTo>
                    <a:pt x="390409" y="835740"/>
                  </a:lnTo>
                  <a:lnTo>
                    <a:pt x="344157" y="828533"/>
                  </a:lnTo>
                  <a:lnTo>
                    <a:pt x="299661" y="816834"/>
                  </a:lnTo>
                  <a:lnTo>
                    <a:pt x="257189" y="800898"/>
                  </a:lnTo>
                  <a:lnTo>
                    <a:pt x="217008" y="780981"/>
                  </a:lnTo>
                  <a:lnTo>
                    <a:pt x="179385" y="757338"/>
                  </a:lnTo>
                  <a:lnTo>
                    <a:pt x="144587" y="730226"/>
                  </a:lnTo>
                  <a:lnTo>
                    <a:pt x="112883" y="699900"/>
                  </a:lnTo>
                  <a:lnTo>
                    <a:pt x="84538" y="666616"/>
                  </a:lnTo>
                  <a:lnTo>
                    <a:pt x="59820" y="630628"/>
                  </a:lnTo>
                  <a:lnTo>
                    <a:pt x="38998" y="592194"/>
                  </a:lnTo>
                  <a:lnTo>
                    <a:pt x="22337" y="551569"/>
                  </a:lnTo>
                  <a:lnTo>
                    <a:pt x="10105" y="509007"/>
                  </a:lnTo>
                  <a:lnTo>
                    <a:pt x="2571" y="464766"/>
                  </a:lnTo>
                  <a:lnTo>
                    <a:pt x="0" y="419100"/>
                  </a:lnTo>
                  <a:lnTo>
                    <a:pt x="2571" y="373433"/>
                  </a:lnTo>
                  <a:lnTo>
                    <a:pt x="10105" y="329192"/>
                  </a:lnTo>
                  <a:lnTo>
                    <a:pt x="22337" y="286631"/>
                  </a:lnTo>
                  <a:lnTo>
                    <a:pt x="38998" y="246005"/>
                  </a:lnTo>
                  <a:lnTo>
                    <a:pt x="59820" y="207571"/>
                  </a:lnTo>
                  <a:lnTo>
                    <a:pt x="84538" y="171583"/>
                  </a:lnTo>
                  <a:lnTo>
                    <a:pt x="112883" y="138299"/>
                  </a:lnTo>
                  <a:lnTo>
                    <a:pt x="144587" y="107973"/>
                  </a:lnTo>
                  <a:lnTo>
                    <a:pt x="179385" y="80861"/>
                  </a:lnTo>
                  <a:lnTo>
                    <a:pt x="217008" y="57218"/>
                  </a:lnTo>
                  <a:lnTo>
                    <a:pt x="257189" y="37301"/>
                  </a:lnTo>
                  <a:lnTo>
                    <a:pt x="299661" y="21365"/>
                  </a:lnTo>
                  <a:lnTo>
                    <a:pt x="344157" y="9666"/>
                  </a:lnTo>
                  <a:lnTo>
                    <a:pt x="390409" y="2459"/>
                  </a:lnTo>
                  <a:lnTo>
                    <a:pt x="438150" y="0"/>
                  </a:lnTo>
                  <a:lnTo>
                    <a:pt x="485890" y="2459"/>
                  </a:lnTo>
                  <a:lnTo>
                    <a:pt x="532142" y="9666"/>
                  </a:lnTo>
                  <a:lnTo>
                    <a:pt x="576638" y="21365"/>
                  </a:lnTo>
                  <a:lnTo>
                    <a:pt x="619110" y="37301"/>
                  </a:lnTo>
                  <a:lnTo>
                    <a:pt x="659291" y="57218"/>
                  </a:lnTo>
                  <a:lnTo>
                    <a:pt x="696914" y="80861"/>
                  </a:lnTo>
                  <a:lnTo>
                    <a:pt x="731712" y="107973"/>
                  </a:lnTo>
                  <a:lnTo>
                    <a:pt x="763416" y="138299"/>
                  </a:lnTo>
                  <a:lnTo>
                    <a:pt x="791761" y="171583"/>
                  </a:lnTo>
                  <a:lnTo>
                    <a:pt x="816479" y="207571"/>
                  </a:lnTo>
                  <a:lnTo>
                    <a:pt x="837301" y="246005"/>
                  </a:lnTo>
                  <a:lnTo>
                    <a:pt x="853962" y="286631"/>
                  </a:lnTo>
                  <a:lnTo>
                    <a:pt x="866194" y="329192"/>
                  </a:lnTo>
                  <a:lnTo>
                    <a:pt x="873728" y="373433"/>
                  </a:lnTo>
                  <a:lnTo>
                    <a:pt x="876300" y="419100"/>
                  </a:lnTo>
                  <a:lnTo>
                    <a:pt x="873728" y="464766"/>
                  </a:lnTo>
                  <a:lnTo>
                    <a:pt x="866194" y="509007"/>
                  </a:lnTo>
                  <a:lnTo>
                    <a:pt x="853962" y="551569"/>
                  </a:lnTo>
                  <a:lnTo>
                    <a:pt x="837301" y="592194"/>
                  </a:lnTo>
                  <a:lnTo>
                    <a:pt x="816479" y="630628"/>
                  </a:lnTo>
                  <a:lnTo>
                    <a:pt x="791761" y="666616"/>
                  </a:lnTo>
                  <a:lnTo>
                    <a:pt x="763416" y="699900"/>
                  </a:lnTo>
                  <a:lnTo>
                    <a:pt x="731712" y="730226"/>
                  </a:lnTo>
                  <a:lnTo>
                    <a:pt x="696914" y="757338"/>
                  </a:lnTo>
                  <a:lnTo>
                    <a:pt x="659291" y="780981"/>
                  </a:lnTo>
                  <a:lnTo>
                    <a:pt x="619110" y="800898"/>
                  </a:lnTo>
                  <a:lnTo>
                    <a:pt x="576638" y="816834"/>
                  </a:lnTo>
                  <a:lnTo>
                    <a:pt x="532142" y="828533"/>
                  </a:lnTo>
                  <a:lnTo>
                    <a:pt x="485890" y="835740"/>
                  </a:lnTo>
                  <a:lnTo>
                    <a:pt x="438150" y="838200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697455" y="3487661"/>
              <a:ext cx="876300" cy="838200"/>
            </a:xfrm>
            <a:custGeom>
              <a:avLst/>
              <a:gdLst/>
              <a:ahLst/>
              <a:cxnLst/>
              <a:rect l="l" t="t" r="r" b="b"/>
              <a:pathLst>
                <a:path w="876300" h="838200">
                  <a:moveTo>
                    <a:pt x="876299" y="419099"/>
                  </a:moveTo>
                  <a:lnTo>
                    <a:pt x="873728" y="464766"/>
                  </a:lnTo>
                  <a:lnTo>
                    <a:pt x="866194" y="509007"/>
                  </a:lnTo>
                  <a:lnTo>
                    <a:pt x="853962" y="551568"/>
                  </a:lnTo>
                  <a:lnTo>
                    <a:pt x="837301" y="592194"/>
                  </a:lnTo>
                  <a:lnTo>
                    <a:pt x="816479" y="630628"/>
                  </a:lnTo>
                  <a:lnTo>
                    <a:pt x="791761" y="666616"/>
                  </a:lnTo>
                  <a:lnTo>
                    <a:pt x="763416" y="699900"/>
                  </a:lnTo>
                  <a:lnTo>
                    <a:pt x="731712" y="730226"/>
                  </a:lnTo>
                  <a:lnTo>
                    <a:pt x="696914" y="757338"/>
                  </a:lnTo>
                  <a:lnTo>
                    <a:pt x="659291" y="780981"/>
                  </a:lnTo>
                  <a:lnTo>
                    <a:pt x="619110" y="800898"/>
                  </a:lnTo>
                  <a:lnTo>
                    <a:pt x="576638" y="816834"/>
                  </a:lnTo>
                  <a:lnTo>
                    <a:pt x="532142" y="828533"/>
                  </a:lnTo>
                  <a:lnTo>
                    <a:pt x="485890" y="835740"/>
                  </a:lnTo>
                  <a:lnTo>
                    <a:pt x="438149" y="838199"/>
                  </a:lnTo>
                  <a:lnTo>
                    <a:pt x="390409" y="835740"/>
                  </a:lnTo>
                  <a:lnTo>
                    <a:pt x="344157" y="828533"/>
                  </a:lnTo>
                  <a:lnTo>
                    <a:pt x="299661" y="816834"/>
                  </a:lnTo>
                  <a:lnTo>
                    <a:pt x="257189" y="800898"/>
                  </a:lnTo>
                  <a:lnTo>
                    <a:pt x="217008" y="780981"/>
                  </a:lnTo>
                  <a:lnTo>
                    <a:pt x="179385" y="757338"/>
                  </a:lnTo>
                  <a:lnTo>
                    <a:pt x="144587" y="730226"/>
                  </a:lnTo>
                  <a:lnTo>
                    <a:pt x="112883" y="699900"/>
                  </a:lnTo>
                  <a:lnTo>
                    <a:pt x="84538" y="666616"/>
                  </a:lnTo>
                  <a:lnTo>
                    <a:pt x="59820" y="630628"/>
                  </a:lnTo>
                  <a:lnTo>
                    <a:pt x="38998" y="592194"/>
                  </a:lnTo>
                  <a:lnTo>
                    <a:pt x="22337" y="551568"/>
                  </a:lnTo>
                  <a:lnTo>
                    <a:pt x="10105" y="509007"/>
                  </a:lnTo>
                  <a:lnTo>
                    <a:pt x="2571" y="464766"/>
                  </a:lnTo>
                  <a:lnTo>
                    <a:pt x="0" y="419099"/>
                  </a:lnTo>
                  <a:lnTo>
                    <a:pt x="2571" y="373433"/>
                  </a:lnTo>
                  <a:lnTo>
                    <a:pt x="10105" y="329192"/>
                  </a:lnTo>
                  <a:lnTo>
                    <a:pt x="22337" y="286630"/>
                  </a:lnTo>
                  <a:lnTo>
                    <a:pt x="38998" y="246005"/>
                  </a:lnTo>
                  <a:lnTo>
                    <a:pt x="59820" y="207571"/>
                  </a:lnTo>
                  <a:lnTo>
                    <a:pt x="84538" y="171583"/>
                  </a:lnTo>
                  <a:lnTo>
                    <a:pt x="112883" y="138299"/>
                  </a:lnTo>
                  <a:lnTo>
                    <a:pt x="144587" y="107973"/>
                  </a:lnTo>
                  <a:lnTo>
                    <a:pt x="179385" y="80861"/>
                  </a:lnTo>
                  <a:lnTo>
                    <a:pt x="217008" y="57218"/>
                  </a:lnTo>
                  <a:lnTo>
                    <a:pt x="257189" y="37301"/>
                  </a:lnTo>
                  <a:lnTo>
                    <a:pt x="299661" y="21365"/>
                  </a:lnTo>
                  <a:lnTo>
                    <a:pt x="344157" y="9666"/>
                  </a:lnTo>
                  <a:lnTo>
                    <a:pt x="390409" y="2459"/>
                  </a:lnTo>
                  <a:lnTo>
                    <a:pt x="438149" y="0"/>
                  </a:lnTo>
                  <a:lnTo>
                    <a:pt x="485890" y="2459"/>
                  </a:lnTo>
                  <a:lnTo>
                    <a:pt x="532142" y="9666"/>
                  </a:lnTo>
                  <a:lnTo>
                    <a:pt x="576638" y="21365"/>
                  </a:lnTo>
                  <a:lnTo>
                    <a:pt x="619110" y="37301"/>
                  </a:lnTo>
                  <a:lnTo>
                    <a:pt x="659291" y="57218"/>
                  </a:lnTo>
                  <a:lnTo>
                    <a:pt x="696914" y="80861"/>
                  </a:lnTo>
                  <a:lnTo>
                    <a:pt x="731712" y="107973"/>
                  </a:lnTo>
                  <a:lnTo>
                    <a:pt x="763416" y="138299"/>
                  </a:lnTo>
                  <a:lnTo>
                    <a:pt x="791761" y="171583"/>
                  </a:lnTo>
                  <a:lnTo>
                    <a:pt x="816479" y="207571"/>
                  </a:lnTo>
                  <a:lnTo>
                    <a:pt x="837301" y="246005"/>
                  </a:lnTo>
                  <a:lnTo>
                    <a:pt x="853962" y="286630"/>
                  </a:lnTo>
                  <a:lnTo>
                    <a:pt x="866194" y="329192"/>
                  </a:lnTo>
                  <a:lnTo>
                    <a:pt x="873728" y="373433"/>
                  </a:lnTo>
                  <a:lnTo>
                    <a:pt x="876299" y="4190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64627" y="3685899"/>
            <a:ext cx="965947" cy="520225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R="4483" algn="r">
              <a:spcBef>
                <a:spcPts val="93"/>
              </a:spcBef>
            </a:pPr>
            <a:r>
              <a:rPr sz="1235" dirty="0">
                <a:latin typeface="Arial"/>
                <a:cs typeface="Arial"/>
              </a:rPr>
              <a:t>Cl</a:t>
            </a:r>
            <a:r>
              <a:rPr sz="1235" spc="-9" dirty="0">
                <a:latin typeface="Arial"/>
                <a:cs typeface="Arial"/>
              </a:rPr>
              <a:t> (nonmetal)</a:t>
            </a:r>
            <a:endParaRPr sz="1235">
              <a:latin typeface="Arial"/>
              <a:cs typeface="Arial"/>
            </a:endParaRPr>
          </a:p>
          <a:p>
            <a:pPr marR="51549" algn="r">
              <a:spcBef>
                <a:spcPts val="993"/>
              </a:spcBef>
            </a:pPr>
            <a:r>
              <a:rPr sz="1235" spc="-9" dirty="0">
                <a:latin typeface="Arial"/>
                <a:cs typeface="Arial"/>
              </a:rPr>
              <a:t>unstable</a:t>
            </a:r>
            <a:endParaRPr sz="1235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71267" y="5110397"/>
            <a:ext cx="481853" cy="470647"/>
          </a:xfrm>
          <a:custGeom>
            <a:avLst/>
            <a:gdLst/>
            <a:ahLst/>
            <a:cxnLst/>
            <a:rect l="l" t="t" r="r" b="b"/>
            <a:pathLst>
              <a:path w="546100" h="533400">
                <a:moveTo>
                  <a:pt x="545591" y="266699"/>
                </a:moveTo>
                <a:lnTo>
                  <a:pt x="541196" y="314639"/>
                </a:lnTo>
                <a:lnTo>
                  <a:pt x="528525" y="359760"/>
                </a:lnTo>
                <a:lnTo>
                  <a:pt x="508347" y="401308"/>
                </a:lnTo>
                <a:lnTo>
                  <a:pt x="481434" y="438531"/>
                </a:lnTo>
                <a:lnTo>
                  <a:pt x="448555" y="470675"/>
                </a:lnTo>
                <a:lnTo>
                  <a:pt x="410482" y="496987"/>
                </a:lnTo>
                <a:lnTo>
                  <a:pt x="367983" y="516714"/>
                </a:lnTo>
                <a:lnTo>
                  <a:pt x="321831" y="529103"/>
                </a:lnTo>
                <a:lnTo>
                  <a:pt x="272795" y="533399"/>
                </a:lnTo>
                <a:lnTo>
                  <a:pt x="223760" y="529103"/>
                </a:lnTo>
                <a:lnTo>
                  <a:pt x="177608" y="516714"/>
                </a:lnTo>
                <a:lnTo>
                  <a:pt x="135109" y="496987"/>
                </a:lnTo>
                <a:lnTo>
                  <a:pt x="97036" y="470675"/>
                </a:lnTo>
                <a:lnTo>
                  <a:pt x="64157" y="438531"/>
                </a:lnTo>
                <a:lnTo>
                  <a:pt x="37244" y="401308"/>
                </a:lnTo>
                <a:lnTo>
                  <a:pt x="17066" y="359760"/>
                </a:lnTo>
                <a:lnTo>
                  <a:pt x="4395" y="314639"/>
                </a:lnTo>
                <a:lnTo>
                  <a:pt x="0" y="266699"/>
                </a:lnTo>
                <a:lnTo>
                  <a:pt x="4395" y="218760"/>
                </a:lnTo>
                <a:lnTo>
                  <a:pt x="17066" y="173639"/>
                </a:lnTo>
                <a:lnTo>
                  <a:pt x="37244" y="132091"/>
                </a:lnTo>
                <a:lnTo>
                  <a:pt x="64157" y="94868"/>
                </a:lnTo>
                <a:lnTo>
                  <a:pt x="97036" y="62724"/>
                </a:lnTo>
                <a:lnTo>
                  <a:pt x="135109" y="36412"/>
                </a:lnTo>
                <a:lnTo>
                  <a:pt x="177608" y="16685"/>
                </a:lnTo>
                <a:lnTo>
                  <a:pt x="223760" y="4296"/>
                </a:lnTo>
                <a:lnTo>
                  <a:pt x="272795" y="0"/>
                </a:lnTo>
                <a:lnTo>
                  <a:pt x="321831" y="4296"/>
                </a:lnTo>
                <a:lnTo>
                  <a:pt x="367983" y="16685"/>
                </a:lnTo>
                <a:lnTo>
                  <a:pt x="410482" y="36412"/>
                </a:lnTo>
                <a:lnTo>
                  <a:pt x="448555" y="62724"/>
                </a:lnTo>
                <a:lnTo>
                  <a:pt x="481434" y="94868"/>
                </a:lnTo>
                <a:lnTo>
                  <a:pt x="508347" y="132091"/>
                </a:lnTo>
                <a:lnTo>
                  <a:pt x="528525" y="173639"/>
                </a:lnTo>
                <a:lnTo>
                  <a:pt x="541196" y="218760"/>
                </a:lnTo>
                <a:lnTo>
                  <a:pt x="545591" y="26669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 txBox="1"/>
          <p:nvPr/>
        </p:nvSpPr>
        <p:spPr>
          <a:xfrm>
            <a:off x="4777052" y="5065567"/>
            <a:ext cx="11429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+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99845" y="4760549"/>
            <a:ext cx="1143560" cy="1142440"/>
            <a:chOff x="5486890" y="4776711"/>
            <a:chExt cx="1296035" cy="1294765"/>
          </a:xfrm>
        </p:grpSpPr>
        <p:sp>
          <p:nvSpPr>
            <p:cNvPr id="14" name="object 14"/>
            <p:cNvSpPr/>
            <p:nvPr/>
          </p:nvSpPr>
          <p:spPr>
            <a:xfrm>
              <a:off x="5493240" y="4783061"/>
              <a:ext cx="1283335" cy="1282065"/>
            </a:xfrm>
            <a:custGeom>
              <a:avLst/>
              <a:gdLst/>
              <a:ahLst/>
              <a:cxnLst/>
              <a:rect l="l" t="t" r="r" b="b"/>
              <a:pathLst>
                <a:path w="1283334" h="1282064">
                  <a:moveTo>
                    <a:pt x="641604" y="1281684"/>
                  </a:moveTo>
                  <a:lnTo>
                    <a:pt x="593720" y="1279926"/>
                  </a:lnTo>
                  <a:lnTo>
                    <a:pt x="546793" y="1274735"/>
                  </a:lnTo>
                  <a:lnTo>
                    <a:pt x="500945" y="1266236"/>
                  </a:lnTo>
                  <a:lnTo>
                    <a:pt x="456301" y="1254551"/>
                  </a:lnTo>
                  <a:lnTo>
                    <a:pt x="412985" y="1239806"/>
                  </a:lnTo>
                  <a:lnTo>
                    <a:pt x="371121" y="1222123"/>
                  </a:lnTo>
                  <a:lnTo>
                    <a:pt x="330833" y="1201627"/>
                  </a:lnTo>
                  <a:lnTo>
                    <a:pt x="292245" y="1178442"/>
                  </a:lnTo>
                  <a:lnTo>
                    <a:pt x="255481" y="1152691"/>
                  </a:lnTo>
                  <a:lnTo>
                    <a:pt x="220665" y="1124498"/>
                  </a:lnTo>
                  <a:lnTo>
                    <a:pt x="187922" y="1093988"/>
                  </a:lnTo>
                  <a:lnTo>
                    <a:pt x="157375" y="1061284"/>
                  </a:lnTo>
                  <a:lnTo>
                    <a:pt x="129149" y="1026510"/>
                  </a:lnTo>
                  <a:lnTo>
                    <a:pt x="103367" y="989790"/>
                  </a:lnTo>
                  <a:lnTo>
                    <a:pt x="80153" y="951247"/>
                  </a:lnTo>
                  <a:lnTo>
                    <a:pt x="59632" y="911007"/>
                  </a:lnTo>
                  <a:lnTo>
                    <a:pt x="41928" y="869193"/>
                  </a:lnTo>
                  <a:lnTo>
                    <a:pt x="27165" y="825928"/>
                  </a:lnTo>
                  <a:lnTo>
                    <a:pt x="15466" y="781336"/>
                  </a:lnTo>
                  <a:lnTo>
                    <a:pt x="6956" y="735542"/>
                  </a:lnTo>
                  <a:lnTo>
                    <a:pt x="1759" y="688669"/>
                  </a:lnTo>
                  <a:lnTo>
                    <a:pt x="0" y="640842"/>
                  </a:lnTo>
                  <a:lnTo>
                    <a:pt x="1759" y="593014"/>
                  </a:lnTo>
                  <a:lnTo>
                    <a:pt x="6956" y="546141"/>
                  </a:lnTo>
                  <a:lnTo>
                    <a:pt x="15466" y="500347"/>
                  </a:lnTo>
                  <a:lnTo>
                    <a:pt x="27165" y="455756"/>
                  </a:lnTo>
                  <a:lnTo>
                    <a:pt x="41928" y="412490"/>
                  </a:lnTo>
                  <a:lnTo>
                    <a:pt x="59632" y="370676"/>
                  </a:lnTo>
                  <a:lnTo>
                    <a:pt x="80153" y="330436"/>
                  </a:lnTo>
                  <a:lnTo>
                    <a:pt x="103367" y="291893"/>
                  </a:lnTo>
                  <a:lnTo>
                    <a:pt x="129149" y="255173"/>
                  </a:lnTo>
                  <a:lnTo>
                    <a:pt x="157375" y="220399"/>
                  </a:lnTo>
                  <a:lnTo>
                    <a:pt x="187922" y="187695"/>
                  </a:lnTo>
                  <a:lnTo>
                    <a:pt x="220665" y="157185"/>
                  </a:lnTo>
                  <a:lnTo>
                    <a:pt x="255481" y="128992"/>
                  </a:lnTo>
                  <a:lnTo>
                    <a:pt x="292245" y="103241"/>
                  </a:lnTo>
                  <a:lnTo>
                    <a:pt x="330833" y="80056"/>
                  </a:lnTo>
                  <a:lnTo>
                    <a:pt x="371121" y="59560"/>
                  </a:lnTo>
                  <a:lnTo>
                    <a:pt x="412985" y="41877"/>
                  </a:lnTo>
                  <a:lnTo>
                    <a:pt x="456301" y="27132"/>
                  </a:lnTo>
                  <a:lnTo>
                    <a:pt x="500945" y="15447"/>
                  </a:lnTo>
                  <a:lnTo>
                    <a:pt x="546793" y="6948"/>
                  </a:lnTo>
                  <a:lnTo>
                    <a:pt x="593720" y="1757"/>
                  </a:lnTo>
                  <a:lnTo>
                    <a:pt x="641604" y="0"/>
                  </a:lnTo>
                  <a:lnTo>
                    <a:pt x="689487" y="1757"/>
                  </a:lnTo>
                  <a:lnTo>
                    <a:pt x="736414" y="6948"/>
                  </a:lnTo>
                  <a:lnTo>
                    <a:pt x="782262" y="15447"/>
                  </a:lnTo>
                  <a:lnTo>
                    <a:pt x="826906" y="27132"/>
                  </a:lnTo>
                  <a:lnTo>
                    <a:pt x="870222" y="41877"/>
                  </a:lnTo>
                  <a:lnTo>
                    <a:pt x="912086" y="59560"/>
                  </a:lnTo>
                  <a:lnTo>
                    <a:pt x="952374" y="80056"/>
                  </a:lnTo>
                  <a:lnTo>
                    <a:pt x="990962" y="103241"/>
                  </a:lnTo>
                  <a:lnTo>
                    <a:pt x="1027726" y="128992"/>
                  </a:lnTo>
                  <a:lnTo>
                    <a:pt x="1062542" y="157185"/>
                  </a:lnTo>
                  <a:lnTo>
                    <a:pt x="1095285" y="187695"/>
                  </a:lnTo>
                  <a:lnTo>
                    <a:pt x="1125832" y="220399"/>
                  </a:lnTo>
                  <a:lnTo>
                    <a:pt x="1154058" y="255173"/>
                  </a:lnTo>
                  <a:lnTo>
                    <a:pt x="1179840" y="291893"/>
                  </a:lnTo>
                  <a:lnTo>
                    <a:pt x="1203054" y="330436"/>
                  </a:lnTo>
                  <a:lnTo>
                    <a:pt x="1223575" y="370676"/>
                  </a:lnTo>
                  <a:lnTo>
                    <a:pt x="1241279" y="412490"/>
                  </a:lnTo>
                  <a:lnTo>
                    <a:pt x="1256042" y="455756"/>
                  </a:lnTo>
                  <a:lnTo>
                    <a:pt x="1267741" y="500347"/>
                  </a:lnTo>
                  <a:lnTo>
                    <a:pt x="1276251" y="546141"/>
                  </a:lnTo>
                  <a:lnTo>
                    <a:pt x="1281448" y="593014"/>
                  </a:lnTo>
                  <a:lnTo>
                    <a:pt x="1283208" y="640842"/>
                  </a:lnTo>
                  <a:lnTo>
                    <a:pt x="1281448" y="688669"/>
                  </a:lnTo>
                  <a:lnTo>
                    <a:pt x="1276251" y="735542"/>
                  </a:lnTo>
                  <a:lnTo>
                    <a:pt x="1267741" y="781336"/>
                  </a:lnTo>
                  <a:lnTo>
                    <a:pt x="1256042" y="825928"/>
                  </a:lnTo>
                  <a:lnTo>
                    <a:pt x="1241279" y="869193"/>
                  </a:lnTo>
                  <a:lnTo>
                    <a:pt x="1223575" y="911007"/>
                  </a:lnTo>
                  <a:lnTo>
                    <a:pt x="1203054" y="951247"/>
                  </a:lnTo>
                  <a:lnTo>
                    <a:pt x="1179840" y="989790"/>
                  </a:lnTo>
                  <a:lnTo>
                    <a:pt x="1154058" y="1026510"/>
                  </a:lnTo>
                  <a:lnTo>
                    <a:pt x="1125832" y="1061284"/>
                  </a:lnTo>
                  <a:lnTo>
                    <a:pt x="1095285" y="1093988"/>
                  </a:lnTo>
                  <a:lnTo>
                    <a:pt x="1062542" y="1124498"/>
                  </a:lnTo>
                  <a:lnTo>
                    <a:pt x="1027726" y="1152691"/>
                  </a:lnTo>
                  <a:lnTo>
                    <a:pt x="990962" y="1178442"/>
                  </a:lnTo>
                  <a:lnTo>
                    <a:pt x="952374" y="1201627"/>
                  </a:lnTo>
                  <a:lnTo>
                    <a:pt x="912086" y="1222123"/>
                  </a:lnTo>
                  <a:lnTo>
                    <a:pt x="870222" y="1239806"/>
                  </a:lnTo>
                  <a:lnTo>
                    <a:pt x="826906" y="1254551"/>
                  </a:lnTo>
                  <a:lnTo>
                    <a:pt x="782262" y="1266236"/>
                  </a:lnTo>
                  <a:lnTo>
                    <a:pt x="736414" y="1274735"/>
                  </a:lnTo>
                  <a:lnTo>
                    <a:pt x="689487" y="1279926"/>
                  </a:lnTo>
                  <a:lnTo>
                    <a:pt x="641604" y="1281684"/>
                  </a:lnTo>
                  <a:close/>
                </a:path>
              </a:pathLst>
            </a:custGeom>
            <a:solidFill>
              <a:srgbClr val="E0E0E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5493240" y="4783061"/>
              <a:ext cx="1283335" cy="1282065"/>
            </a:xfrm>
            <a:custGeom>
              <a:avLst/>
              <a:gdLst/>
              <a:ahLst/>
              <a:cxnLst/>
              <a:rect l="l" t="t" r="r" b="b"/>
              <a:pathLst>
                <a:path w="1283334" h="1282064">
                  <a:moveTo>
                    <a:pt x="1283207" y="640841"/>
                  </a:moveTo>
                  <a:lnTo>
                    <a:pt x="1281448" y="688669"/>
                  </a:lnTo>
                  <a:lnTo>
                    <a:pt x="1276251" y="735542"/>
                  </a:lnTo>
                  <a:lnTo>
                    <a:pt x="1267741" y="781336"/>
                  </a:lnTo>
                  <a:lnTo>
                    <a:pt x="1256042" y="825927"/>
                  </a:lnTo>
                  <a:lnTo>
                    <a:pt x="1241279" y="869192"/>
                  </a:lnTo>
                  <a:lnTo>
                    <a:pt x="1223575" y="911007"/>
                  </a:lnTo>
                  <a:lnTo>
                    <a:pt x="1203054" y="951247"/>
                  </a:lnTo>
                  <a:lnTo>
                    <a:pt x="1179840" y="989790"/>
                  </a:lnTo>
                  <a:lnTo>
                    <a:pt x="1154058" y="1026510"/>
                  </a:lnTo>
                  <a:lnTo>
                    <a:pt x="1125832" y="1061284"/>
                  </a:lnTo>
                  <a:lnTo>
                    <a:pt x="1095285" y="1093988"/>
                  </a:lnTo>
                  <a:lnTo>
                    <a:pt x="1062542" y="1124498"/>
                  </a:lnTo>
                  <a:lnTo>
                    <a:pt x="1027726" y="1152691"/>
                  </a:lnTo>
                  <a:lnTo>
                    <a:pt x="990962" y="1178442"/>
                  </a:lnTo>
                  <a:lnTo>
                    <a:pt x="952374" y="1201627"/>
                  </a:lnTo>
                  <a:lnTo>
                    <a:pt x="912086" y="1222123"/>
                  </a:lnTo>
                  <a:lnTo>
                    <a:pt x="870222" y="1239806"/>
                  </a:lnTo>
                  <a:lnTo>
                    <a:pt x="826906" y="1254551"/>
                  </a:lnTo>
                  <a:lnTo>
                    <a:pt x="782262" y="1266236"/>
                  </a:lnTo>
                  <a:lnTo>
                    <a:pt x="736414" y="1274735"/>
                  </a:lnTo>
                  <a:lnTo>
                    <a:pt x="689487" y="1279926"/>
                  </a:lnTo>
                  <a:lnTo>
                    <a:pt x="641603" y="1281683"/>
                  </a:lnTo>
                  <a:lnTo>
                    <a:pt x="593720" y="1279926"/>
                  </a:lnTo>
                  <a:lnTo>
                    <a:pt x="546793" y="1274735"/>
                  </a:lnTo>
                  <a:lnTo>
                    <a:pt x="500945" y="1266236"/>
                  </a:lnTo>
                  <a:lnTo>
                    <a:pt x="456301" y="1254551"/>
                  </a:lnTo>
                  <a:lnTo>
                    <a:pt x="412985" y="1239806"/>
                  </a:lnTo>
                  <a:lnTo>
                    <a:pt x="371121" y="1222123"/>
                  </a:lnTo>
                  <a:lnTo>
                    <a:pt x="330833" y="1201627"/>
                  </a:lnTo>
                  <a:lnTo>
                    <a:pt x="292245" y="1178442"/>
                  </a:lnTo>
                  <a:lnTo>
                    <a:pt x="255481" y="1152691"/>
                  </a:lnTo>
                  <a:lnTo>
                    <a:pt x="220665" y="1124498"/>
                  </a:lnTo>
                  <a:lnTo>
                    <a:pt x="187922" y="1093988"/>
                  </a:lnTo>
                  <a:lnTo>
                    <a:pt x="157375" y="1061284"/>
                  </a:lnTo>
                  <a:lnTo>
                    <a:pt x="129149" y="1026510"/>
                  </a:lnTo>
                  <a:lnTo>
                    <a:pt x="103367" y="989790"/>
                  </a:lnTo>
                  <a:lnTo>
                    <a:pt x="80153" y="951247"/>
                  </a:lnTo>
                  <a:lnTo>
                    <a:pt x="59632" y="911007"/>
                  </a:lnTo>
                  <a:lnTo>
                    <a:pt x="41928" y="869192"/>
                  </a:lnTo>
                  <a:lnTo>
                    <a:pt x="27165" y="825927"/>
                  </a:lnTo>
                  <a:lnTo>
                    <a:pt x="15466" y="781336"/>
                  </a:lnTo>
                  <a:lnTo>
                    <a:pt x="6956" y="735542"/>
                  </a:lnTo>
                  <a:lnTo>
                    <a:pt x="1759" y="688669"/>
                  </a:lnTo>
                  <a:lnTo>
                    <a:pt x="0" y="640841"/>
                  </a:lnTo>
                  <a:lnTo>
                    <a:pt x="1759" y="593014"/>
                  </a:lnTo>
                  <a:lnTo>
                    <a:pt x="6956" y="546141"/>
                  </a:lnTo>
                  <a:lnTo>
                    <a:pt x="15466" y="500347"/>
                  </a:lnTo>
                  <a:lnTo>
                    <a:pt x="27165" y="455755"/>
                  </a:lnTo>
                  <a:lnTo>
                    <a:pt x="41928" y="412490"/>
                  </a:lnTo>
                  <a:lnTo>
                    <a:pt x="59632" y="370676"/>
                  </a:lnTo>
                  <a:lnTo>
                    <a:pt x="80153" y="330436"/>
                  </a:lnTo>
                  <a:lnTo>
                    <a:pt x="103367" y="291893"/>
                  </a:lnTo>
                  <a:lnTo>
                    <a:pt x="129149" y="255173"/>
                  </a:lnTo>
                  <a:lnTo>
                    <a:pt x="157375" y="220399"/>
                  </a:lnTo>
                  <a:lnTo>
                    <a:pt x="187922" y="187695"/>
                  </a:lnTo>
                  <a:lnTo>
                    <a:pt x="220665" y="157185"/>
                  </a:lnTo>
                  <a:lnTo>
                    <a:pt x="255481" y="128992"/>
                  </a:lnTo>
                  <a:lnTo>
                    <a:pt x="292245" y="103241"/>
                  </a:lnTo>
                  <a:lnTo>
                    <a:pt x="330833" y="80056"/>
                  </a:lnTo>
                  <a:lnTo>
                    <a:pt x="371121" y="59560"/>
                  </a:lnTo>
                  <a:lnTo>
                    <a:pt x="412985" y="41877"/>
                  </a:lnTo>
                  <a:lnTo>
                    <a:pt x="456301" y="27132"/>
                  </a:lnTo>
                  <a:lnTo>
                    <a:pt x="500945" y="15447"/>
                  </a:lnTo>
                  <a:lnTo>
                    <a:pt x="546793" y="6948"/>
                  </a:lnTo>
                  <a:lnTo>
                    <a:pt x="593720" y="1757"/>
                  </a:lnTo>
                  <a:lnTo>
                    <a:pt x="641603" y="0"/>
                  </a:lnTo>
                  <a:lnTo>
                    <a:pt x="689487" y="1757"/>
                  </a:lnTo>
                  <a:lnTo>
                    <a:pt x="736414" y="6948"/>
                  </a:lnTo>
                  <a:lnTo>
                    <a:pt x="782262" y="15447"/>
                  </a:lnTo>
                  <a:lnTo>
                    <a:pt x="826906" y="27132"/>
                  </a:lnTo>
                  <a:lnTo>
                    <a:pt x="870222" y="41877"/>
                  </a:lnTo>
                  <a:lnTo>
                    <a:pt x="912086" y="59560"/>
                  </a:lnTo>
                  <a:lnTo>
                    <a:pt x="952374" y="80056"/>
                  </a:lnTo>
                  <a:lnTo>
                    <a:pt x="990962" y="103241"/>
                  </a:lnTo>
                  <a:lnTo>
                    <a:pt x="1027726" y="128992"/>
                  </a:lnTo>
                  <a:lnTo>
                    <a:pt x="1062542" y="157185"/>
                  </a:lnTo>
                  <a:lnTo>
                    <a:pt x="1095285" y="187695"/>
                  </a:lnTo>
                  <a:lnTo>
                    <a:pt x="1125832" y="220399"/>
                  </a:lnTo>
                  <a:lnTo>
                    <a:pt x="1154058" y="255173"/>
                  </a:lnTo>
                  <a:lnTo>
                    <a:pt x="1179840" y="291893"/>
                  </a:lnTo>
                  <a:lnTo>
                    <a:pt x="1203054" y="330436"/>
                  </a:lnTo>
                  <a:lnTo>
                    <a:pt x="1223575" y="370676"/>
                  </a:lnTo>
                  <a:lnTo>
                    <a:pt x="1241279" y="412490"/>
                  </a:lnTo>
                  <a:lnTo>
                    <a:pt x="1256042" y="455755"/>
                  </a:lnTo>
                  <a:lnTo>
                    <a:pt x="1267741" y="500347"/>
                  </a:lnTo>
                  <a:lnTo>
                    <a:pt x="1276251" y="546141"/>
                  </a:lnTo>
                  <a:lnTo>
                    <a:pt x="1281448" y="593014"/>
                  </a:lnTo>
                  <a:lnTo>
                    <a:pt x="1283207" y="64084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59510" y="5023881"/>
            <a:ext cx="7507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-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136312" y="5247333"/>
            <a:ext cx="1391210" cy="168649"/>
            <a:chOff x="3941553" y="5328399"/>
            <a:chExt cx="1576705" cy="191135"/>
          </a:xfrm>
        </p:grpSpPr>
        <p:sp>
          <p:nvSpPr>
            <p:cNvPr id="18" name="object 18"/>
            <p:cNvSpPr/>
            <p:nvPr/>
          </p:nvSpPr>
          <p:spPr>
            <a:xfrm>
              <a:off x="4321283" y="5334749"/>
              <a:ext cx="254635" cy="178435"/>
            </a:xfrm>
            <a:custGeom>
              <a:avLst/>
              <a:gdLst/>
              <a:ahLst/>
              <a:cxnLst/>
              <a:rect l="l" t="t" r="r" b="b"/>
              <a:pathLst>
                <a:path w="254635" h="178435">
                  <a:moveTo>
                    <a:pt x="0" y="178307"/>
                  </a:moveTo>
                  <a:lnTo>
                    <a:pt x="0" y="0"/>
                  </a:lnTo>
                  <a:lnTo>
                    <a:pt x="254507" y="88391"/>
                  </a:lnTo>
                  <a:lnTo>
                    <a:pt x="0" y="178307"/>
                  </a:lnTo>
                  <a:close/>
                </a:path>
              </a:pathLst>
            </a:custGeom>
            <a:solidFill>
              <a:srgbClr val="00A9D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1283" y="5334749"/>
              <a:ext cx="254635" cy="178435"/>
            </a:xfrm>
            <a:custGeom>
              <a:avLst/>
              <a:gdLst/>
              <a:ahLst/>
              <a:cxnLst/>
              <a:rect l="l" t="t" r="r" b="b"/>
              <a:pathLst>
                <a:path w="254635" h="178435">
                  <a:moveTo>
                    <a:pt x="254507" y="88391"/>
                  </a:moveTo>
                  <a:lnTo>
                    <a:pt x="0" y="178307"/>
                  </a:lnTo>
                  <a:lnTo>
                    <a:pt x="0" y="88391"/>
                  </a:lnTo>
                  <a:lnTo>
                    <a:pt x="0" y="0"/>
                  </a:lnTo>
                  <a:lnTo>
                    <a:pt x="254507" y="88391"/>
                  </a:lnTo>
                  <a:close/>
                </a:path>
              </a:pathLst>
            </a:custGeom>
            <a:ln w="12191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966953" y="5423903"/>
              <a:ext cx="368935" cy="1905"/>
            </a:xfrm>
            <a:custGeom>
              <a:avLst/>
              <a:gdLst/>
              <a:ahLst/>
              <a:cxnLst/>
              <a:rect l="l" t="t" r="r" b="b"/>
              <a:pathLst>
                <a:path w="368935" h="1904">
                  <a:moveTo>
                    <a:pt x="0" y="0"/>
                  </a:moveTo>
                  <a:lnTo>
                    <a:pt x="368807" y="1523"/>
                  </a:lnTo>
                </a:path>
              </a:pathLst>
            </a:custGeom>
            <a:ln w="50291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869923" y="5334749"/>
              <a:ext cx="253365" cy="178435"/>
            </a:xfrm>
            <a:custGeom>
              <a:avLst/>
              <a:gdLst/>
              <a:ahLst/>
              <a:cxnLst/>
              <a:rect l="l" t="t" r="r" b="b"/>
              <a:pathLst>
                <a:path w="253364" h="178435">
                  <a:moveTo>
                    <a:pt x="252983" y="178307"/>
                  </a:moveTo>
                  <a:lnTo>
                    <a:pt x="0" y="88391"/>
                  </a:lnTo>
                  <a:lnTo>
                    <a:pt x="252983" y="0"/>
                  </a:lnTo>
                  <a:lnTo>
                    <a:pt x="252983" y="178307"/>
                  </a:lnTo>
                  <a:close/>
                </a:path>
              </a:pathLst>
            </a:custGeom>
            <a:solidFill>
              <a:srgbClr val="00A9D6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4869923" y="5334749"/>
              <a:ext cx="253365" cy="178435"/>
            </a:xfrm>
            <a:custGeom>
              <a:avLst/>
              <a:gdLst/>
              <a:ahLst/>
              <a:cxnLst/>
              <a:rect l="l" t="t" r="r" b="b"/>
              <a:pathLst>
                <a:path w="253364" h="178435">
                  <a:moveTo>
                    <a:pt x="0" y="88391"/>
                  </a:moveTo>
                  <a:lnTo>
                    <a:pt x="252983" y="0"/>
                  </a:lnTo>
                  <a:lnTo>
                    <a:pt x="252983" y="88391"/>
                  </a:lnTo>
                  <a:lnTo>
                    <a:pt x="252983" y="178307"/>
                  </a:lnTo>
                  <a:lnTo>
                    <a:pt x="0" y="88391"/>
                  </a:lnTo>
                  <a:close/>
                </a:path>
              </a:pathLst>
            </a:custGeom>
            <a:ln w="12191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123669" y="5423903"/>
              <a:ext cx="368935" cy="1905"/>
            </a:xfrm>
            <a:custGeom>
              <a:avLst/>
              <a:gdLst/>
              <a:ahLst/>
              <a:cxnLst/>
              <a:rect l="l" t="t" r="r" b="b"/>
              <a:pathLst>
                <a:path w="368935" h="1904">
                  <a:moveTo>
                    <a:pt x="0" y="0"/>
                  </a:moveTo>
                  <a:lnTo>
                    <a:pt x="368807" y="1523"/>
                  </a:lnTo>
                </a:path>
              </a:pathLst>
            </a:custGeom>
            <a:ln w="50291">
              <a:solidFill>
                <a:srgbClr val="00A9D6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97945" y="5421107"/>
            <a:ext cx="764241" cy="522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1853" marR="4483" indent="-11206">
              <a:lnSpc>
                <a:spcPct val="142900"/>
              </a:lnSpc>
              <a:spcBef>
                <a:spcPts val="84"/>
              </a:spcBef>
            </a:pPr>
            <a:r>
              <a:rPr sz="1235" spc="-9" dirty="0">
                <a:solidFill>
                  <a:srgbClr val="00A9D6"/>
                </a:solidFill>
                <a:latin typeface="Arial"/>
                <a:cs typeface="Arial"/>
              </a:rPr>
              <a:t>Coulombic Attraction</a:t>
            </a:r>
            <a:endParaRPr sz="123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28181" y="5087082"/>
            <a:ext cx="790015" cy="51966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235" dirty="0">
                <a:latin typeface="Arial"/>
                <a:cs typeface="Arial"/>
              </a:rPr>
              <a:t>Na</a:t>
            </a:r>
            <a:r>
              <a:rPr sz="1235" spc="-9" dirty="0">
                <a:latin typeface="Arial"/>
                <a:cs typeface="Arial"/>
              </a:rPr>
              <a:t> (cation)</a:t>
            </a:r>
            <a:endParaRPr sz="1235">
              <a:latin typeface="Arial"/>
              <a:cs typeface="Arial"/>
            </a:endParaRPr>
          </a:p>
          <a:p>
            <a:pPr marR="27456" algn="r">
              <a:spcBef>
                <a:spcPts val="988"/>
              </a:spcBef>
            </a:pPr>
            <a:r>
              <a:rPr sz="1235" spc="-9" dirty="0">
                <a:latin typeface="Arial"/>
                <a:cs typeface="Arial"/>
              </a:rPr>
              <a:t>stable</a:t>
            </a:r>
            <a:endParaRPr sz="123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89192" y="5131458"/>
            <a:ext cx="704290" cy="51966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 algn="r">
              <a:spcBef>
                <a:spcPts val="88"/>
              </a:spcBef>
            </a:pPr>
            <a:r>
              <a:rPr sz="1235" dirty="0">
                <a:latin typeface="Arial"/>
                <a:cs typeface="Arial"/>
              </a:rPr>
              <a:t>Cl</a:t>
            </a:r>
            <a:r>
              <a:rPr sz="1235" spc="-9" dirty="0">
                <a:latin typeface="Arial"/>
                <a:cs typeface="Arial"/>
              </a:rPr>
              <a:t> (anion)</a:t>
            </a:r>
            <a:endParaRPr sz="1235">
              <a:latin typeface="Arial"/>
              <a:cs typeface="Arial"/>
            </a:endParaRPr>
          </a:p>
          <a:p>
            <a:pPr marR="43705" algn="r">
              <a:spcBef>
                <a:spcPts val="997"/>
              </a:spcBef>
            </a:pPr>
            <a:r>
              <a:rPr sz="1235" spc="-9" dirty="0">
                <a:latin typeface="Arial"/>
                <a:cs typeface="Arial"/>
              </a:rPr>
              <a:t>stable</a:t>
            </a:r>
            <a:endParaRPr sz="123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55768" y="4317911"/>
            <a:ext cx="58102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9" dirty="0">
                <a:solidFill>
                  <a:srgbClr val="AA8500"/>
                </a:solidFill>
                <a:latin typeface="Arial"/>
                <a:cs typeface="Arial"/>
              </a:rPr>
              <a:t>electron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06100" y="4650464"/>
            <a:ext cx="1685365" cy="491378"/>
            <a:chOff x="3793980" y="4651948"/>
            <a:chExt cx="1910080" cy="556895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3136" y="4783061"/>
              <a:ext cx="263651" cy="207263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813030" y="4670998"/>
              <a:ext cx="1871980" cy="518795"/>
            </a:xfrm>
            <a:custGeom>
              <a:avLst/>
              <a:gdLst/>
              <a:ahLst/>
              <a:cxnLst/>
              <a:rect l="l" t="t" r="r" b="b"/>
              <a:pathLst>
                <a:path w="1871979" h="518795">
                  <a:moveTo>
                    <a:pt x="0" y="518208"/>
                  </a:moveTo>
                  <a:lnTo>
                    <a:pt x="15959" y="478109"/>
                  </a:lnTo>
                  <a:lnTo>
                    <a:pt x="34405" y="438083"/>
                  </a:lnTo>
                  <a:lnTo>
                    <a:pt x="57826" y="397837"/>
                  </a:lnTo>
                  <a:lnTo>
                    <a:pt x="88708" y="357079"/>
                  </a:lnTo>
                  <a:lnTo>
                    <a:pt x="129539" y="315516"/>
                  </a:lnTo>
                  <a:lnTo>
                    <a:pt x="161508" y="288087"/>
                  </a:lnTo>
                  <a:lnTo>
                    <a:pt x="198405" y="258962"/>
                  </a:lnTo>
                  <a:lnTo>
                    <a:pt x="239160" y="229014"/>
                  </a:lnTo>
                  <a:lnTo>
                    <a:pt x="282701" y="199121"/>
                  </a:lnTo>
                  <a:lnTo>
                    <a:pt x="327957" y="170156"/>
                  </a:lnTo>
                  <a:lnTo>
                    <a:pt x="373856" y="142995"/>
                  </a:lnTo>
                  <a:lnTo>
                    <a:pt x="419326" y="118513"/>
                  </a:lnTo>
                  <a:lnTo>
                    <a:pt x="463295" y="97584"/>
                  </a:lnTo>
                  <a:lnTo>
                    <a:pt x="512539" y="77657"/>
                  </a:lnTo>
                  <a:lnTo>
                    <a:pt x="562209" y="60768"/>
                  </a:lnTo>
                  <a:lnTo>
                    <a:pt x="612172" y="46599"/>
                  </a:lnTo>
                  <a:lnTo>
                    <a:pt x="662295" y="34829"/>
                  </a:lnTo>
                  <a:lnTo>
                    <a:pt x="712445" y="25139"/>
                  </a:lnTo>
                  <a:lnTo>
                    <a:pt x="762488" y="17208"/>
                  </a:lnTo>
                  <a:lnTo>
                    <a:pt x="812291" y="10716"/>
                  </a:lnTo>
                  <a:lnTo>
                    <a:pt x="862250" y="5198"/>
                  </a:lnTo>
                  <a:lnTo>
                    <a:pt x="912636" y="1652"/>
                  </a:lnTo>
                  <a:lnTo>
                    <a:pt x="963127" y="0"/>
                  </a:lnTo>
                  <a:lnTo>
                    <a:pt x="1013406" y="159"/>
                  </a:lnTo>
                  <a:lnTo>
                    <a:pt x="1063152" y="2052"/>
                  </a:lnTo>
                  <a:lnTo>
                    <a:pt x="1112044" y="5598"/>
                  </a:lnTo>
                  <a:lnTo>
                    <a:pt x="1159763" y="10716"/>
                  </a:lnTo>
                  <a:lnTo>
                    <a:pt x="1215220" y="18040"/>
                  </a:lnTo>
                  <a:lnTo>
                    <a:pt x="1270169" y="27650"/>
                  </a:lnTo>
                  <a:lnTo>
                    <a:pt x="1324355" y="39291"/>
                  </a:lnTo>
                  <a:lnTo>
                    <a:pt x="1377526" y="52711"/>
                  </a:lnTo>
                  <a:lnTo>
                    <a:pt x="1429427" y="67655"/>
                  </a:lnTo>
                  <a:lnTo>
                    <a:pt x="1479803" y="83868"/>
                  </a:lnTo>
                  <a:lnTo>
                    <a:pt x="1529552" y="102566"/>
                  </a:lnTo>
                  <a:lnTo>
                    <a:pt x="1580105" y="124226"/>
                  </a:lnTo>
                  <a:lnTo>
                    <a:pt x="1629727" y="147495"/>
                  </a:lnTo>
                  <a:lnTo>
                    <a:pt x="1676682" y="171019"/>
                  </a:lnTo>
                  <a:lnTo>
                    <a:pt x="1719234" y="193441"/>
                  </a:lnTo>
                  <a:lnTo>
                    <a:pt x="1755647" y="213408"/>
                  </a:lnTo>
                  <a:lnTo>
                    <a:pt x="1797748" y="238983"/>
                  </a:lnTo>
                  <a:lnTo>
                    <a:pt x="1851659" y="281560"/>
                  </a:lnTo>
                  <a:lnTo>
                    <a:pt x="1871471" y="300276"/>
                  </a:lnTo>
                </a:path>
              </a:pathLst>
            </a:custGeom>
            <a:ln w="38099">
              <a:solidFill>
                <a:srgbClr val="AA85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15</a:t>
            </a:fld>
            <a:endParaRPr spc="-22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Examples</a:t>
            </a:r>
            <a:r>
              <a:rPr spc="-49" dirty="0"/>
              <a:t> </a:t>
            </a:r>
            <a:r>
              <a:rPr dirty="0"/>
              <a:t>of</a:t>
            </a:r>
            <a:r>
              <a:rPr spc="-44" dirty="0"/>
              <a:t> </a:t>
            </a:r>
            <a:r>
              <a:rPr dirty="0"/>
              <a:t>ionic</a:t>
            </a:r>
            <a:r>
              <a:rPr spc="-44" dirty="0"/>
              <a:t> </a:t>
            </a:r>
            <a:r>
              <a:rPr spc="-9" dirty="0"/>
              <a:t>bonding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59863" y="5320305"/>
            <a:ext cx="6196293" cy="644844"/>
          </a:xfrm>
          <a:prstGeom prst="rect">
            <a:avLst/>
          </a:prstGeom>
        </p:spPr>
        <p:txBody>
          <a:bodyPr vert="horz" wrap="square" lIns="0" tIns="76760" rIns="0" bIns="0" rtlCol="0">
            <a:spAutoFit/>
          </a:bodyPr>
          <a:lstStyle/>
          <a:p>
            <a:pPr marL="470672">
              <a:spcBef>
                <a:spcPts val="604"/>
              </a:spcBef>
              <a:tabLst>
                <a:tab pos="4171612" algn="l"/>
              </a:tabLst>
            </a:pP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Give</a:t>
            </a:r>
            <a:r>
              <a:rPr sz="1235" spc="-13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up</a:t>
            </a:r>
            <a:r>
              <a:rPr sz="1235" spc="-9" dirty="0">
                <a:solidFill>
                  <a:srgbClr val="FF6962"/>
                </a:solidFill>
                <a:latin typeface="Arial"/>
                <a:cs typeface="Arial"/>
              </a:rPr>
              <a:t> electrons</a:t>
            </a: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	</a:t>
            </a:r>
            <a:r>
              <a:rPr sz="1235" dirty="0">
                <a:solidFill>
                  <a:srgbClr val="3EACFF"/>
                </a:solidFill>
                <a:latin typeface="Arial"/>
                <a:cs typeface="Arial"/>
              </a:rPr>
              <a:t>Acquire</a:t>
            </a:r>
            <a:r>
              <a:rPr sz="1235" spc="-35" dirty="0">
                <a:solidFill>
                  <a:srgbClr val="3EACFF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3EACFF"/>
                </a:solidFill>
                <a:latin typeface="Arial"/>
                <a:cs typeface="Arial"/>
              </a:rPr>
              <a:t>electrons</a:t>
            </a:r>
            <a:endParaRPr sz="1235">
              <a:latin typeface="Arial"/>
              <a:cs typeface="Arial"/>
            </a:endParaRPr>
          </a:p>
          <a:p>
            <a:pPr marL="11206" marR="4483">
              <a:spcBef>
                <a:spcPts val="441"/>
              </a:spcBef>
            </a:pPr>
            <a:r>
              <a:rPr sz="1059" dirty="0">
                <a:latin typeface="Arial"/>
                <a:cs typeface="Arial"/>
              </a:rPr>
              <a:t>Adapted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from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Fig.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2.7,</a:t>
            </a:r>
            <a:r>
              <a:rPr sz="1059" spc="-13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Callister</a:t>
            </a:r>
            <a:r>
              <a:rPr sz="1059" i="1" spc="-4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7e.</a:t>
            </a:r>
            <a:r>
              <a:rPr sz="1059" i="1" spc="278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(Fig.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2.7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is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adapted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from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Linus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Pauling,</a:t>
            </a:r>
            <a:r>
              <a:rPr sz="1059" spc="-18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The</a:t>
            </a:r>
            <a:r>
              <a:rPr sz="1059" i="1" spc="-4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Nature</a:t>
            </a:r>
            <a:r>
              <a:rPr sz="1059" i="1" spc="-4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of</a:t>
            </a:r>
            <a:r>
              <a:rPr sz="1059" i="1" spc="-9" dirty="0">
                <a:latin typeface="Arial"/>
                <a:cs typeface="Arial"/>
              </a:rPr>
              <a:t> </a:t>
            </a:r>
            <a:r>
              <a:rPr sz="1059" i="1" dirty="0">
                <a:latin typeface="Arial"/>
                <a:cs typeface="Arial"/>
              </a:rPr>
              <a:t>the</a:t>
            </a:r>
            <a:r>
              <a:rPr sz="1059" i="1" spc="-4" dirty="0">
                <a:latin typeface="Arial"/>
                <a:cs typeface="Arial"/>
              </a:rPr>
              <a:t> </a:t>
            </a:r>
            <a:r>
              <a:rPr sz="1059" i="1" spc="-9" dirty="0">
                <a:latin typeface="Arial"/>
                <a:cs typeface="Arial"/>
              </a:rPr>
              <a:t>Chemical </a:t>
            </a:r>
            <a:r>
              <a:rPr sz="1059" i="1" dirty="0">
                <a:latin typeface="Arial"/>
                <a:cs typeface="Arial"/>
              </a:rPr>
              <a:t>Bond</a:t>
            </a:r>
            <a:r>
              <a:rPr sz="1059" dirty="0">
                <a:latin typeface="Arial"/>
                <a:cs typeface="Arial"/>
              </a:rPr>
              <a:t>,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3rd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edition,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Copyright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1939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and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1940,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3rd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edition.</a:t>
            </a:r>
            <a:r>
              <a:rPr sz="1059" spc="287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Copyright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1960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by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Cornell</a:t>
            </a:r>
            <a:r>
              <a:rPr sz="1059" spc="-4" dirty="0">
                <a:latin typeface="Arial"/>
                <a:cs typeface="Arial"/>
              </a:rPr>
              <a:t> </a:t>
            </a:r>
            <a:r>
              <a:rPr sz="1059" spc="-9" dirty="0">
                <a:latin typeface="Arial"/>
                <a:cs typeface="Arial"/>
              </a:rPr>
              <a:t>University.</a:t>
            </a:r>
            <a:endParaRPr sz="1059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95408" y="1833271"/>
            <a:ext cx="6526306" cy="3164540"/>
            <a:chOff x="1288529" y="2077707"/>
            <a:chExt cx="7396480" cy="35864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8529" y="2621292"/>
              <a:ext cx="7395971" cy="30426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140" y="3537953"/>
              <a:ext cx="190499" cy="1767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41152" y="2084057"/>
              <a:ext cx="2958465" cy="1562100"/>
            </a:xfrm>
            <a:custGeom>
              <a:avLst/>
              <a:gdLst/>
              <a:ahLst/>
              <a:cxnLst/>
              <a:rect l="l" t="t" r="r" b="b"/>
              <a:pathLst>
                <a:path w="2958465" h="1562100">
                  <a:moveTo>
                    <a:pt x="0" y="1562099"/>
                  </a:moveTo>
                  <a:lnTo>
                    <a:pt x="2958083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9947" y="3537953"/>
              <a:ext cx="190499" cy="16459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08836" y="2146541"/>
              <a:ext cx="2947670" cy="1447800"/>
            </a:xfrm>
            <a:custGeom>
              <a:avLst/>
              <a:gdLst/>
              <a:ahLst/>
              <a:cxnLst/>
              <a:rect l="l" t="t" r="r" b="b"/>
              <a:pathLst>
                <a:path w="2947670" h="1447800">
                  <a:moveTo>
                    <a:pt x="2883407" y="1447799"/>
                  </a:moveTo>
                  <a:lnTo>
                    <a:pt x="2947415" y="342899"/>
                  </a:lnTo>
                </a:path>
                <a:path w="2947670" h="1447800">
                  <a:moveTo>
                    <a:pt x="0" y="0"/>
                  </a:moveTo>
                  <a:lnTo>
                    <a:pt x="2947415" y="33070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6548" y="3054845"/>
              <a:ext cx="190499" cy="1783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646652" y="2858249"/>
              <a:ext cx="24765" cy="266700"/>
            </a:xfrm>
            <a:custGeom>
              <a:avLst/>
              <a:gdLst/>
              <a:ahLst/>
              <a:cxnLst/>
              <a:rect l="l" t="t" r="r" b="b"/>
              <a:pathLst>
                <a:path w="24765" h="266700">
                  <a:moveTo>
                    <a:pt x="0" y="0"/>
                  </a:moveTo>
                  <a:lnTo>
                    <a:pt x="24383" y="266699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77956" y="3544049"/>
              <a:ext cx="187451" cy="16001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72444" y="2565641"/>
              <a:ext cx="5474335" cy="1076325"/>
            </a:xfrm>
            <a:custGeom>
              <a:avLst/>
              <a:gdLst/>
              <a:ahLst/>
              <a:cxnLst/>
              <a:rect l="l" t="t" r="r" b="b"/>
              <a:pathLst>
                <a:path w="5474334" h="1076325">
                  <a:moveTo>
                    <a:pt x="0" y="1075943"/>
                  </a:moveTo>
                  <a:lnTo>
                    <a:pt x="2273807" y="0"/>
                  </a:lnTo>
                </a:path>
                <a:path w="5474334" h="1076325">
                  <a:moveTo>
                    <a:pt x="3086099" y="13715"/>
                  </a:moveTo>
                  <a:lnTo>
                    <a:pt x="5474207" y="29260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39856" y="3947909"/>
              <a:ext cx="188975" cy="1615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34344" y="2960357"/>
              <a:ext cx="2286000" cy="1085215"/>
            </a:xfrm>
            <a:custGeom>
              <a:avLst/>
              <a:gdLst/>
              <a:ahLst/>
              <a:cxnLst/>
              <a:rect l="l" t="t" r="r" b="b"/>
              <a:pathLst>
                <a:path w="2286000" h="1085214">
                  <a:moveTo>
                    <a:pt x="0" y="1085087"/>
                  </a:moveTo>
                  <a:lnTo>
                    <a:pt x="2285999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811244" y="3199625"/>
              <a:ext cx="152400" cy="317500"/>
            </a:xfrm>
            <a:custGeom>
              <a:avLst/>
              <a:gdLst/>
              <a:ahLst/>
              <a:cxnLst/>
              <a:rect l="l" t="t" r="r" b="b"/>
              <a:pathLst>
                <a:path w="152400" h="317500">
                  <a:moveTo>
                    <a:pt x="0" y="316991"/>
                  </a:moveTo>
                  <a:lnTo>
                    <a:pt x="50291" y="158495"/>
                  </a:lnTo>
                  <a:lnTo>
                    <a:pt x="0" y="0"/>
                  </a:lnTo>
                  <a:lnTo>
                    <a:pt x="152399" y="158495"/>
                  </a:lnTo>
                  <a:lnTo>
                    <a:pt x="0" y="3169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1244" y="3199625"/>
              <a:ext cx="152400" cy="317500"/>
            </a:xfrm>
            <a:custGeom>
              <a:avLst/>
              <a:gdLst/>
              <a:ahLst/>
              <a:cxnLst/>
              <a:rect l="l" t="t" r="r" b="b"/>
              <a:pathLst>
                <a:path w="152400" h="317500">
                  <a:moveTo>
                    <a:pt x="152399" y="158495"/>
                  </a:moveTo>
                  <a:lnTo>
                    <a:pt x="0" y="316991"/>
                  </a:lnTo>
                  <a:lnTo>
                    <a:pt x="50291" y="158495"/>
                  </a:lnTo>
                  <a:lnTo>
                    <a:pt x="0" y="0"/>
                  </a:lnTo>
                  <a:lnTo>
                    <a:pt x="152399" y="15849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5036" y="3048749"/>
              <a:ext cx="2476500" cy="399415"/>
            </a:xfrm>
            <a:custGeom>
              <a:avLst/>
              <a:gdLst/>
              <a:ahLst/>
              <a:cxnLst/>
              <a:rect l="l" t="t" r="r" b="b"/>
              <a:pathLst>
                <a:path w="2476500" h="399414">
                  <a:moveTo>
                    <a:pt x="495299" y="399287"/>
                  </a:moveTo>
                  <a:lnTo>
                    <a:pt x="2476499" y="309371"/>
                  </a:lnTo>
                </a:path>
                <a:path w="2476500" h="399414">
                  <a:moveTo>
                    <a:pt x="0" y="0"/>
                  </a:moveTo>
                  <a:lnTo>
                    <a:pt x="495299" y="393191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88637" y="1336845"/>
            <a:ext cx="3384737" cy="171061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65296" indent="-142883">
              <a:spcBef>
                <a:spcPts val="93"/>
              </a:spcBef>
              <a:buChar char="•"/>
              <a:tabLst>
                <a:tab pos="165296" algn="l"/>
              </a:tabLst>
            </a:pPr>
            <a:r>
              <a:rPr sz="1235" dirty="0">
                <a:latin typeface="Arial"/>
                <a:cs typeface="Arial"/>
              </a:rPr>
              <a:t>Predominant</a:t>
            </a:r>
            <a:r>
              <a:rPr sz="1235" spc="-31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bonding</a:t>
            </a:r>
            <a:r>
              <a:rPr sz="1235" spc="-35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in</a:t>
            </a:r>
            <a:r>
              <a:rPr sz="1235" spc="-31" dirty="0"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4348AA"/>
                </a:solidFill>
                <a:latin typeface="Arial"/>
                <a:cs typeface="Arial"/>
              </a:rPr>
              <a:t>Ceramics</a:t>
            </a:r>
            <a:endParaRPr sz="1235">
              <a:latin typeface="Arial"/>
              <a:cs typeface="Arial"/>
            </a:endParaRPr>
          </a:p>
          <a:p>
            <a:pPr marL="2934976" marR="79006" indent="14568">
              <a:lnSpc>
                <a:spcPts val="3000"/>
              </a:lnSpc>
              <a:spcBef>
                <a:spcPts val="265"/>
              </a:spcBef>
            </a:pPr>
            <a:r>
              <a:rPr sz="1235" spc="-18" dirty="0">
                <a:latin typeface="Arial"/>
                <a:cs typeface="Arial"/>
              </a:rPr>
              <a:t>NaCl </a:t>
            </a:r>
            <a:r>
              <a:rPr sz="1235" spc="-22" dirty="0">
                <a:latin typeface="Arial"/>
                <a:cs typeface="Arial"/>
              </a:rPr>
              <a:t>MgO</a:t>
            </a:r>
            <a:endParaRPr sz="1235">
              <a:latin typeface="Arial"/>
              <a:cs typeface="Arial"/>
            </a:endParaRPr>
          </a:p>
          <a:p>
            <a:pPr marL="2938899">
              <a:spcBef>
                <a:spcPts val="1249"/>
              </a:spcBef>
            </a:pPr>
            <a:r>
              <a:rPr sz="1235" spc="-9" dirty="0">
                <a:latin typeface="Arial"/>
                <a:cs typeface="Arial"/>
              </a:rPr>
              <a:t>CaF</a:t>
            </a:r>
            <a:r>
              <a:rPr sz="1235" spc="-207" dirty="0">
                <a:latin typeface="Arial"/>
                <a:cs typeface="Arial"/>
              </a:rPr>
              <a:t> </a:t>
            </a:r>
            <a:r>
              <a:rPr sz="1853" spc="-66" baseline="-19841" dirty="0">
                <a:latin typeface="Arial"/>
                <a:cs typeface="Arial"/>
              </a:rPr>
              <a:t>2</a:t>
            </a:r>
            <a:endParaRPr sz="1853" baseline="-19841">
              <a:latin typeface="Arial"/>
              <a:cs typeface="Arial"/>
            </a:endParaRPr>
          </a:p>
          <a:p>
            <a:pPr marL="2961873">
              <a:spcBef>
                <a:spcPts val="1337"/>
              </a:spcBef>
            </a:pPr>
            <a:r>
              <a:rPr sz="1235" spc="-18" dirty="0">
                <a:latin typeface="Arial"/>
                <a:cs typeface="Arial"/>
              </a:rPr>
              <a:t>CsCl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239657" y="5048687"/>
            <a:ext cx="1686485" cy="392765"/>
            <a:chOff x="6325344" y="5721845"/>
            <a:chExt cx="1911350" cy="445134"/>
          </a:xfrm>
        </p:grpSpPr>
        <p:sp>
          <p:nvSpPr>
            <p:cNvPr id="22" name="object 22"/>
            <p:cNvSpPr/>
            <p:nvPr/>
          </p:nvSpPr>
          <p:spPr>
            <a:xfrm>
              <a:off x="7875252" y="5727941"/>
              <a:ext cx="355600" cy="433070"/>
            </a:xfrm>
            <a:custGeom>
              <a:avLst/>
              <a:gdLst/>
              <a:ahLst/>
              <a:cxnLst/>
              <a:rect l="l" t="t" r="r" b="b"/>
              <a:pathLst>
                <a:path w="355600" h="433070">
                  <a:moveTo>
                    <a:pt x="0" y="432815"/>
                  </a:moveTo>
                  <a:lnTo>
                    <a:pt x="114299" y="216407"/>
                  </a:lnTo>
                  <a:lnTo>
                    <a:pt x="0" y="0"/>
                  </a:lnTo>
                  <a:lnTo>
                    <a:pt x="355091" y="216407"/>
                  </a:lnTo>
                  <a:lnTo>
                    <a:pt x="0" y="432815"/>
                  </a:lnTo>
                  <a:close/>
                </a:path>
              </a:pathLst>
            </a:custGeom>
            <a:solidFill>
              <a:srgbClr val="78A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875252" y="5727941"/>
              <a:ext cx="355600" cy="433070"/>
            </a:xfrm>
            <a:custGeom>
              <a:avLst/>
              <a:gdLst/>
              <a:ahLst/>
              <a:cxnLst/>
              <a:rect l="l" t="t" r="r" b="b"/>
              <a:pathLst>
                <a:path w="355600" h="433070">
                  <a:moveTo>
                    <a:pt x="355091" y="216407"/>
                  </a:moveTo>
                  <a:lnTo>
                    <a:pt x="0" y="432815"/>
                  </a:lnTo>
                  <a:lnTo>
                    <a:pt x="114299" y="216407"/>
                  </a:lnTo>
                  <a:lnTo>
                    <a:pt x="0" y="0"/>
                  </a:lnTo>
                  <a:lnTo>
                    <a:pt x="355091" y="216407"/>
                  </a:lnTo>
                  <a:close/>
                </a:path>
              </a:pathLst>
            </a:custGeom>
            <a:ln w="12191">
              <a:solidFill>
                <a:srgbClr val="78AC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6376398" y="5945111"/>
              <a:ext cx="1614170" cy="1905"/>
            </a:xfrm>
            <a:custGeom>
              <a:avLst/>
              <a:gdLst/>
              <a:ahLst/>
              <a:cxnLst/>
              <a:rect l="l" t="t" r="r" b="b"/>
              <a:pathLst>
                <a:path w="1614170" h="1904">
                  <a:moveTo>
                    <a:pt x="0" y="0"/>
                  </a:moveTo>
                  <a:lnTo>
                    <a:pt x="1613915" y="1523"/>
                  </a:lnTo>
                </a:path>
              </a:pathLst>
            </a:custGeom>
            <a:ln w="102107">
              <a:solidFill>
                <a:srgbClr val="78AC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076448" y="5048687"/>
            <a:ext cx="1676960" cy="392765"/>
            <a:chOff x="1607040" y="5721845"/>
            <a:chExt cx="1900555" cy="445134"/>
          </a:xfrm>
        </p:grpSpPr>
        <p:sp>
          <p:nvSpPr>
            <p:cNvPr id="26" name="object 26"/>
            <p:cNvSpPr/>
            <p:nvPr/>
          </p:nvSpPr>
          <p:spPr>
            <a:xfrm>
              <a:off x="1613136" y="5727941"/>
              <a:ext cx="356870" cy="433070"/>
            </a:xfrm>
            <a:custGeom>
              <a:avLst/>
              <a:gdLst/>
              <a:ahLst/>
              <a:cxnLst/>
              <a:rect l="l" t="t" r="r" b="b"/>
              <a:pathLst>
                <a:path w="356869" h="433070">
                  <a:moveTo>
                    <a:pt x="356615" y="432815"/>
                  </a:moveTo>
                  <a:lnTo>
                    <a:pt x="0" y="216407"/>
                  </a:lnTo>
                  <a:lnTo>
                    <a:pt x="356615" y="0"/>
                  </a:lnTo>
                  <a:lnTo>
                    <a:pt x="242315" y="216407"/>
                  </a:lnTo>
                  <a:lnTo>
                    <a:pt x="356615" y="432815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1613136" y="5727941"/>
              <a:ext cx="356870" cy="433070"/>
            </a:xfrm>
            <a:custGeom>
              <a:avLst/>
              <a:gdLst/>
              <a:ahLst/>
              <a:cxnLst/>
              <a:rect l="l" t="t" r="r" b="b"/>
              <a:pathLst>
                <a:path w="356869" h="433070">
                  <a:moveTo>
                    <a:pt x="0" y="216407"/>
                  </a:moveTo>
                  <a:lnTo>
                    <a:pt x="356615" y="0"/>
                  </a:lnTo>
                  <a:lnTo>
                    <a:pt x="242315" y="216407"/>
                  </a:lnTo>
                  <a:lnTo>
                    <a:pt x="356615" y="432815"/>
                  </a:lnTo>
                  <a:lnTo>
                    <a:pt x="0" y="216407"/>
                  </a:lnTo>
                  <a:close/>
                </a:path>
              </a:pathLst>
            </a:custGeom>
            <a:ln w="12191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1856214" y="5945111"/>
              <a:ext cx="1600200" cy="1905"/>
            </a:xfrm>
            <a:custGeom>
              <a:avLst/>
              <a:gdLst/>
              <a:ahLst/>
              <a:cxnLst/>
              <a:rect l="l" t="t" r="r" b="b"/>
              <a:pathLst>
                <a:path w="1600200" h="1904">
                  <a:moveTo>
                    <a:pt x="0" y="0"/>
                  </a:moveTo>
                  <a:lnTo>
                    <a:pt x="1600199" y="1523"/>
                  </a:lnTo>
                </a:path>
              </a:pathLst>
            </a:custGeom>
            <a:ln w="102107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110065" y="2998010"/>
            <a:ext cx="5526741" cy="1378324"/>
            <a:chOff x="1645140" y="3397745"/>
            <a:chExt cx="6263640" cy="156210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5140" y="4783061"/>
              <a:ext cx="190499" cy="17678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41152" y="3467849"/>
              <a:ext cx="2717800" cy="1422400"/>
            </a:xfrm>
            <a:custGeom>
              <a:avLst/>
              <a:gdLst/>
              <a:ahLst/>
              <a:cxnLst/>
              <a:rect l="l" t="t" r="r" b="b"/>
              <a:pathLst>
                <a:path w="2717800" h="1422400">
                  <a:moveTo>
                    <a:pt x="0" y="1421891"/>
                  </a:moveTo>
                  <a:lnTo>
                    <a:pt x="2717291" y="0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36568" y="3614153"/>
              <a:ext cx="172211" cy="1920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296644" y="3403841"/>
              <a:ext cx="2504440" cy="303530"/>
            </a:xfrm>
            <a:custGeom>
              <a:avLst/>
              <a:gdLst/>
              <a:ahLst/>
              <a:cxnLst/>
              <a:rect l="l" t="t" r="r" b="b"/>
              <a:pathLst>
                <a:path w="2504440" h="303529">
                  <a:moveTo>
                    <a:pt x="499871" y="205739"/>
                  </a:moveTo>
                  <a:lnTo>
                    <a:pt x="2503931" y="303275"/>
                  </a:lnTo>
                </a:path>
                <a:path w="2504440" h="303529">
                  <a:moveTo>
                    <a:pt x="0" y="0"/>
                  </a:moveTo>
                  <a:lnTo>
                    <a:pt x="507491" y="20421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16</a:t>
            </a:fld>
            <a:endParaRPr spc="-22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Covalent</a:t>
            </a:r>
            <a:r>
              <a:rPr spc="-84" dirty="0"/>
              <a:t> </a:t>
            </a:r>
            <a:r>
              <a:rPr spc="-9" dirty="0"/>
              <a:t>bonding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83663" y="2711133"/>
            <a:ext cx="2261791" cy="407880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338436" marR="26896" indent="-305377">
              <a:lnSpc>
                <a:spcPts val="1474"/>
              </a:lnSpc>
              <a:spcBef>
                <a:spcPts val="146"/>
              </a:spcBef>
            </a:pPr>
            <a:r>
              <a:rPr dirty="0">
                <a:latin typeface="Arial"/>
                <a:cs typeface="Arial"/>
              </a:rPr>
              <a:t>C:</a:t>
            </a:r>
            <a:r>
              <a:rPr spc="3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has</a:t>
            </a:r>
            <a:r>
              <a:rPr spc="-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</a:t>
            </a:r>
            <a:r>
              <a:rPr spc="-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valence</a:t>
            </a:r>
            <a:r>
              <a:rPr spc="-9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600" i="1" baseline="24691" dirty="0">
                <a:latin typeface="Arial"/>
                <a:cs typeface="Arial"/>
              </a:rPr>
              <a:t>-</a:t>
            </a:r>
            <a:r>
              <a:rPr spc="-44" dirty="0">
                <a:latin typeface="Arial"/>
                <a:cs typeface="Arial"/>
              </a:rPr>
              <a:t>, </a:t>
            </a:r>
            <a:r>
              <a:rPr dirty="0">
                <a:latin typeface="Arial"/>
                <a:cs typeface="Arial"/>
              </a:rPr>
              <a:t>needs</a:t>
            </a:r>
            <a:r>
              <a:rPr spc="-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4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-18" dirty="0">
                <a:latin typeface="Arial"/>
                <a:cs typeface="Arial"/>
              </a:rPr>
              <a:t>more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83663" y="3491063"/>
            <a:ext cx="2261791" cy="407880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338436" marR="26896" indent="-305377">
              <a:lnSpc>
                <a:spcPts val="1474"/>
              </a:lnSpc>
              <a:spcBef>
                <a:spcPts val="146"/>
              </a:spcBef>
            </a:pPr>
            <a:r>
              <a:rPr dirty="0">
                <a:latin typeface="Arial"/>
                <a:cs typeface="Arial"/>
              </a:rPr>
              <a:t>H:</a:t>
            </a:r>
            <a:r>
              <a:rPr spc="3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has</a:t>
            </a:r>
            <a:r>
              <a:rPr spc="-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</a:t>
            </a:r>
            <a:r>
              <a:rPr spc="-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valence</a:t>
            </a:r>
            <a:r>
              <a:rPr spc="-9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e</a:t>
            </a:r>
            <a:r>
              <a:rPr sz="1600" i="1" baseline="24691" dirty="0">
                <a:latin typeface="Arial"/>
                <a:cs typeface="Arial"/>
              </a:rPr>
              <a:t>-</a:t>
            </a:r>
            <a:r>
              <a:rPr spc="-44" dirty="0">
                <a:latin typeface="Arial"/>
                <a:cs typeface="Arial"/>
              </a:rPr>
              <a:t>, </a:t>
            </a:r>
            <a:r>
              <a:rPr dirty="0">
                <a:latin typeface="Arial"/>
                <a:cs typeface="Arial"/>
              </a:rPr>
              <a:t>needs</a:t>
            </a:r>
            <a:r>
              <a:rPr spc="-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1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-18" dirty="0">
                <a:latin typeface="Arial"/>
                <a:cs typeface="Arial"/>
              </a:rPr>
              <a:t>more</a:t>
            </a:r>
            <a:endParaRPr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074" y="4270992"/>
            <a:ext cx="2217590" cy="56531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16023" marR="4483" indent="-305377">
              <a:spcBef>
                <a:spcPts val="88"/>
              </a:spcBef>
            </a:pPr>
            <a:r>
              <a:rPr spc="-9" dirty="0">
                <a:latin typeface="Arial"/>
                <a:cs typeface="Arial"/>
              </a:rPr>
              <a:t>Electronegativities </a:t>
            </a:r>
            <a:r>
              <a:rPr dirty="0">
                <a:latin typeface="Arial"/>
                <a:cs typeface="Arial"/>
              </a:rPr>
              <a:t>are</a:t>
            </a:r>
            <a:r>
              <a:rPr spc="-13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comparable.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1810" y="1235922"/>
            <a:ext cx="6718390" cy="1240950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99738" indent="-61636">
              <a:spcBef>
                <a:spcPts val="437"/>
              </a:spcBef>
              <a:buSzPct val="92857"/>
              <a:buFont typeface="Times New Roman"/>
              <a:buChar char="•"/>
              <a:tabLst>
                <a:tab pos="99738" algn="l"/>
              </a:tabLst>
            </a:pPr>
            <a:r>
              <a:rPr dirty="0">
                <a:latin typeface="Arial"/>
                <a:cs typeface="Arial"/>
              </a:rPr>
              <a:t>similar</a:t>
            </a:r>
            <a:r>
              <a:rPr spc="-31" dirty="0">
                <a:latin typeface="Arial"/>
                <a:cs typeface="Arial"/>
              </a:rPr>
              <a:t> </a:t>
            </a:r>
            <a:r>
              <a:rPr dirty="0">
                <a:solidFill>
                  <a:srgbClr val="434DD6"/>
                </a:solidFill>
                <a:latin typeface="Arial"/>
                <a:cs typeface="Arial"/>
              </a:rPr>
              <a:t>electronegativity</a:t>
            </a:r>
            <a:r>
              <a:rPr spc="-26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dirty="0">
                <a:latin typeface="Symbol"/>
                <a:cs typeface="Symbol"/>
              </a:rPr>
              <a:t></a:t>
            </a:r>
            <a:r>
              <a:rPr spc="26" dirty="0">
                <a:latin typeface="Times New Roman"/>
                <a:cs typeface="Times New Roman"/>
              </a:rPr>
              <a:t> </a:t>
            </a:r>
            <a:r>
              <a:rPr dirty="0">
                <a:latin typeface="Arial"/>
                <a:cs typeface="Arial"/>
              </a:rPr>
              <a:t>share</a:t>
            </a:r>
            <a:r>
              <a:rPr spc="-26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electrons</a:t>
            </a:r>
            <a:endParaRPr dirty="0">
              <a:latin typeface="Arial"/>
              <a:cs typeface="Arial"/>
            </a:endParaRPr>
          </a:p>
          <a:p>
            <a:pPr marL="99738" indent="-61636">
              <a:spcBef>
                <a:spcPts val="349"/>
              </a:spcBef>
              <a:buSzPct val="92857"/>
              <a:buFont typeface="Times New Roman"/>
              <a:buChar char="•"/>
              <a:tabLst>
                <a:tab pos="99738" algn="l"/>
              </a:tabLst>
            </a:pPr>
            <a:r>
              <a:rPr dirty="0">
                <a:latin typeface="Arial"/>
                <a:cs typeface="Arial"/>
              </a:rPr>
              <a:t>bonds</a:t>
            </a:r>
            <a:r>
              <a:rPr spc="-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determined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by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valence</a:t>
            </a:r>
            <a:r>
              <a:rPr spc="-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–</a:t>
            </a:r>
            <a:r>
              <a:rPr spc="-9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s</a:t>
            </a:r>
            <a:r>
              <a:rPr i="1" spc="-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&amp;</a:t>
            </a:r>
            <a:r>
              <a:rPr spc="-18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p </a:t>
            </a:r>
            <a:r>
              <a:rPr dirty="0">
                <a:latin typeface="Arial"/>
                <a:cs typeface="Arial"/>
              </a:rPr>
              <a:t>orbitals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dominate</a:t>
            </a:r>
            <a:r>
              <a:rPr spc="-22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bonding</a:t>
            </a:r>
            <a:endParaRPr lang="en-US" spc="-9" dirty="0">
              <a:latin typeface="Arial"/>
              <a:cs typeface="Arial"/>
            </a:endParaRPr>
          </a:p>
          <a:p>
            <a:pPr marL="99738" indent="-61636">
              <a:spcBef>
                <a:spcPts val="349"/>
              </a:spcBef>
              <a:buSzPct val="92857"/>
              <a:buFont typeface="Times New Roman"/>
              <a:buChar char="•"/>
              <a:tabLst>
                <a:tab pos="99738" algn="l"/>
              </a:tabLst>
            </a:pPr>
            <a:endParaRPr dirty="0">
              <a:latin typeface="Arial"/>
              <a:cs typeface="Arial"/>
            </a:endParaRPr>
          </a:p>
          <a:p>
            <a:pPr marL="99738" indent="-61636">
              <a:buSzPct val="92857"/>
              <a:buFont typeface="Times New Roman"/>
              <a:buChar char="•"/>
              <a:tabLst>
                <a:tab pos="99738" algn="l"/>
              </a:tabLst>
            </a:pPr>
            <a:r>
              <a:rPr dirty="0">
                <a:latin typeface="Arial"/>
                <a:cs typeface="Arial"/>
              </a:rPr>
              <a:t>Example: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22" dirty="0">
                <a:latin typeface="Arial"/>
                <a:cs typeface="Arial"/>
              </a:rPr>
              <a:t>CH</a:t>
            </a:r>
            <a:r>
              <a:rPr sz="1600" spc="-33" baseline="-24691" dirty="0">
                <a:latin typeface="Arial"/>
                <a:cs typeface="Arial"/>
              </a:rPr>
              <a:t>4</a:t>
            </a:r>
            <a:endParaRPr sz="1600" baseline="-24691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2000" y="2687308"/>
            <a:ext cx="2474259" cy="72798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37100"/>
              </a:lnSpc>
              <a:spcBef>
                <a:spcPts val="88"/>
              </a:spcBef>
            </a:pPr>
            <a:r>
              <a:rPr dirty="0">
                <a:solidFill>
                  <a:srgbClr val="082AE4"/>
                </a:solidFill>
                <a:latin typeface="Arial"/>
                <a:cs typeface="Arial"/>
              </a:rPr>
              <a:t>shared</a:t>
            </a:r>
            <a:r>
              <a:rPr spc="-26" dirty="0">
                <a:solidFill>
                  <a:srgbClr val="082AE4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srgbClr val="082AE4"/>
                </a:solidFill>
                <a:latin typeface="Arial"/>
                <a:cs typeface="Arial"/>
              </a:rPr>
              <a:t>electrons </a:t>
            </a:r>
            <a:r>
              <a:rPr dirty="0">
                <a:solidFill>
                  <a:srgbClr val="082AE4"/>
                </a:solidFill>
                <a:latin typeface="Arial"/>
                <a:cs typeface="Arial"/>
              </a:rPr>
              <a:t>from</a:t>
            </a:r>
            <a:r>
              <a:rPr spc="-22" dirty="0">
                <a:solidFill>
                  <a:srgbClr val="082AE4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82AE4"/>
                </a:solidFill>
                <a:latin typeface="Arial"/>
                <a:cs typeface="Arial"/>
              </a:rPr>
              <a:t>carbon</a:t>
            </a:r>
            <a:r>
              <a:rPr spc="-18" dirty="0">
                <a:solidFill>
                  <a:srgbClr val="082AE4"/>
                </a:solidFill>
                <a:latin typeface="Arial"/>
                <a:cs typeface="Arial"/>
              </a:rPr>
              <a:t> atom</a:t>
            </a:r>
            <a:endParaRPr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65964" y="4275549"/>
            <a:ext cx="2869823" cy="74081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37100"/>
              </a:lnSpc>
              <a:spcBef>
                <a:spcPts val="88"/>
              </a:spcBef>
            </a:pPr>
            <a:r>
              <a:rPr lang="en-IN" dirty="0">
                <a:solidFill>
                  <a:srgbClr val="FF7E79"/>
                </a:solidFill>
                <a:latin typeface="Arial"/>
                <a:cs typeface="Arial"/>
              </a:rPr>
              <a:t>shared</a:t>
            </a:r>
            <a:r>
              <a:rPr lang="en-IN" spc="-26" dirty="0">
                <a:solidFill>
                  <a:srgbClr val="FF7E79"/>
                </a:solidFill>
                <a:latin typeface="Arial"/>
                <a:cs typeface="Arial"/>
              </a:rPr>
              <a:t> </a:t>
            </a:r>
            <a:r>
              <a:rPr lang="en-IN" spc="-9" dirty="0">
                <a:solidFill>
                  <a:srgbClr val="FF7E79"/>
                </a:solidFill>
                <a:latin typeface="Arial"/>
                <a:cs typeface="Arial"/>
              </a:rPr>
              <a:t>electrons</a:t>
            </a:r>
            <a:endParaRPr lang="en-IN" dirty="0">
              <a:latin typeface="Arial"/>
              <a:cs typeface="Arial"/>
            </a:endParaRPr>
          </a:p>
          <a:p>
            <a:pPr marL="11206" marR="4483">
              <a:lnSpc>
                <a:spcPct val="137100"/>
              </a:lnSpc>
              <a:spcBef>
                <a:spcPts val="88"/>
              </a:spcBef>
            </a:pPr>
            <a:r>
              <a:rPr dirty="0">
                <a:solidFill>
                  <a:srgbClr val="FF7E79"/>
                </a:solidFill>
                <a:latin typeface="Arial"/>
                <a:cs typeface="Arial"/>
              </a:rPr>
              <a:t>from</a:t>
            </a:r>
            <a:r>
              <a:rPr spc="-18" dirty="0">
                <a:solidFill>
                  <a:srgbClr val="FF7E79"/>
                </a:solidFill>
                <a:latin typeface="Arial"/>
                <a:cs typeface="Arial"/>
              </a:rPr>
              <a:t> </a:t>
            </a:r>
            <a:r>
              <a:rPr spc="-9" dirty="0">
                <a:solidFill>
                  <a:srgbClr val="FF7E79"/>
                </a:solidFill>
                <a:latin typeface="Arial"/>
                <a:cs typeface="Arial"/>
              </a:rPr>
              <a:t>hydrogen atoms</a:t>
            </a:r>
            <a:endParaRPr dirty="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68974" y="2717487"/>
            <a:ext cx="2431676" cy="2431676"/>
            <a:chOff x="4566394" y="2995155"/>
            <a:chExt cx="2755900" cy="2755900"/>
          </a:xfrm>
        </p:grpSpPr>
        <p:sp>
          <p:nvSpPr>
            <p:cNvPr id="13" name="object 13"/>
            <p:cNvSpPr/>
            <p:nvPr/>
          </p:nvSpPr>
          <p:spPr>
            <a:xfrm>
              <a:off x="5766041" y="4200893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5" h="368935">
                  <a:moveTo>
                    <a:pt x="184403" y="0"/>
                  </a:moveTo>
                  <a:lnTo>
                    <a:pt x="135378" y="6586"/>
                  </a:lnTo>
                  <a:lnTo>
                    <a:pt x="91327" y="25174"/>
                  </a:lnTo>
                  <a:lnTo>
                    <a:pt x="54006" y="54006"/>
                  </a:lnTo>
                  <a:lnTo>
                    <a:pt x="25174" y="91327"/>
                  </a:lnTo>
                  <a:lnTo>
                    <a:pt x="6586" y="135378"/>
                  </a:lnTo>
                  <a:lnTo>
                    <a:pt x="0" y="184403"/>
                  </a:lnTo>
                  <a:lnTo>
                    <a:pt x="6586" y="233425"/>
                  </a:lnTo>
                  <a:lnTo>
                    <a:pt x="25174" y="277475"/>
                  </a:lnTo>
                  <a:lnTo>
                    <a:pt x="54006" y="314796"/>
                  </a:lnTo>
                  <a:lnTo>
                    <a:pt x="91327" y="343630"/>
                  </a:lnTo>
                  <a:lnTo>
                    <a:pt x="135378" y="362220"/>
                  </a:lnTo>
                  <a:lnTo>
                    <a:pt x="184403" y="368807"/>
                  </a:lnTo>
                  <a:lnTo>
                    <a:pt x="233425" y="362220"/>
                  </a:lnTo>
                  <a:lnTo>
                    <a:pt x="277475" y="343630"/>
                  </a:lnTo>
                  <a:lnTo>
                    <a:pt x="314796" y="314796"/>
                  </a:lnTo>
                  <a:lnTo>
                    <a:pt x="343630" y="277475"/>
                  </a:lnTo>
                  <a:lnTo>
                    <a:pt x="362220" y="233425"/>
                  </a:lnTo>
                  <a:lnTo>
                    <a:pt x="368808" y="184403"/>
                  </a:lnTo>
                  <a:lnTo>
                    <a:pt x="362220" y="135378"/>
                  </a:lnTo>
                  <a:lnTo>
                    <a:pt x="343630" y="91327"/>
                  </a:lnTo>
                  <a:lnTo>
                    <a:pt x="314796" y="54006"/>
                  </a:lnTo>
                  <a:lnTo>
                    <a:pt x="277475" y="25174"/>
                  </a:lnTo>
                  <a:lnTo>
                    <a:pt x="233425" y="6586"/>
                  </a:lnTo>
                  <a:lnTo>
                    <a:pt x="184403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2156" y="3635489"/>
              <a:ext cx="1485900" cy="1485900"/>
            </a:xfrm>
            <a:custGeom>
              <a:avLst/>
              <a:gdLst/>
              <a:ahLst/>
              <a:cxnLst/>
              <a:rect l="l" t="t" r="r" b="b"/>
              <a:pathLst>
                <a:path w="1485900" h="1485900">
                  <a:moveTo>
                    <a:pt x="1205483" y="743711"/>
                  </a:moveTo>
                  <a:lnTo>
                    <a:pt x="1203092" y="791080"/>
                  </a:lnTo>
                  <a:lnTo>
                    <a:pt x="1196071" y="837080"/>
                  </a:lnTo>
                  <a:lnTo>
                    <a:pt x="1184655" y="881479"/>
                  </a:lnTo>
                  <a:lnTo>
                    <a:pt x="1169077" y="924044"/>
                  </a:lnTo>
                  <a:lnTo>
                    <a:pt x="1149568" y="964543"/>
                  </a:lnTo>
                  <a:lnTo>
                    <a:pt x="1126362" y="1002742"/>
                  </a:lnTo>
                  <a:lnTo>
                    <a:pt x="1099692" y="1038408"/>
                  </a:lnTo>
                  <a:lnTo>
                    <a:pt x="1069790" y="1071309"/>
                  </a:lnTo>
                  <a:lnTo>
                    <a:pt x="1036890" y="1101211"/>
                  </a:lnTo>
                  <a:lnTo>
                    <a:pt x="1001224" y="1127882"/>
                  </a:lnTo>
                  <a:lnTo>
                    <a:pt x="963026" y="1151089"/>
                  </a:lnTo>
                  <a:lnTo>
                    <a:pt x="922527" y="1170598"/>
                  </a:lnTo>
                  <a:lnTo>
                    <a:pt x="879961" y="1186178"/>
                  </a:lnTo>
                  <a:lnTo>
                    <a:pt x="835560" y="1197595"/>
                  </a:lnTo>
                  <a:lnTo>
                    <a:pt x="789558" y="1204615"/>
                  </a:lnTo>
                  <a:lnTo>
                    <a:pt x="742187" y="1207007"/>
                  </a:lnTo>
                  <a:lnTo>
                    <a:pt x="694819" y="1204615"/>
                  </a:lnTo>
                  <a:lnTo>
                    <a:pt x="648819" y="1197595"/>
                  </a:lnTo>
                  <a:lnTo>
                    <a:pt x="604420" y="1186178"/>
                  </a:lnTo>
                  <a:lnTo>
                    <a:pt x="561855" y="1170598"/>
                  </a:lnTo>
                  <a:lnTo>
                    <a:pt x="521356" y="1151089"/>
                  </a:lnTo>
                  <a:lnTo>
                    <a:pt x="483157" y="1127882"/>
                  </a:lnTo>
                  <a:lnTo>
                    <a:pt x="447491" y="1101211"/>
                  </a:lnTo>
                  <a:lnTo>
                    <a:pt x="414590" y="1071309"/>
                  </a:lnTo>
                  <a:lnTo>
                    <a:pt x="384688" y="1038408"/>
                  </a:lnTo>
                  <a:lnTo>
                    <a:pt x="358017" y="1002742"/>
                  </a:lnTo>
                  <a:lnTo>
                    <a:pt x="334810" y="964543"/>
                  </a:lnTo>
                  <a:lnTo>
                    <a:pt x="315301" y="924044"/>
                  </a:lnTo>
                  <a:lnTo>
                    <a:pt x="299721" y="881479"/>
                  </a:lnTo>
                  <a:lnTo>
                    <a:pt x="288304" y="837080"/>
                  </a:lnTo>
                  <a:lnTo>
                    <a:pt x="281284" y="791080"/>
                  </a:lnTo>
                  <a:lnTo>
                    <a:pt x="278891" y="743711"/>
                  </a:lnTo>
                  <a:lnTo>
                    <a:pt x="281284" y="696341"/>
                  </a:lnTo>
                  <a:lnTo>
                    <a:pt x="288304" y="650339"/>
                  </a:lnTo>
                  <a:lnTo>
                    <a:pt x="299721" y="605938"/>
                  </a:lnTo>
                  <a:lnTo>
                    <a:pt x="315301" y="563372"/>
                  </a:lnTo>
                  <a:lnTo>
                    <a:pt x="334810" y="522873"/>
                  </a:lnTo>
                  <a:lnTo>
                    <a:pt x="358017" y="484675"/>
                  </a:lnTo>
                  <a:lnTo>
                    <a:pt x="384688" y="449009"/>
                  </a:lnTo>
                  <a:lnTo>
                    <a:pt x="414590" y="416109"/>
                  </a:lnTo>
                  <a:lnTo>
                    <a:pt x="447491" y="386207"/>
                  </a:lnTo>
                  <a:lnTo>
                    <a:pt x="483157" y="359537"/>
                  </a:lnTo>
                  <a:lnTo>
                    <a:pt x="521356" y="336331"/>
                  </a:lnTo>
                  <a:lnTo>
                    <a:pt x="561855" y="316822"/>
                  </a:lnTo>
                  <a:lnTo>
                    <a:pt x="604420" y="301244"/>
                  </a:lnTo>
                  <a:lnTo>
                    <a:pt x="648819" y="289828"/>
                  </a:lnTo>
                  <a:lnTo>
                    <a:pt x="694819" y="282807"/>
                  </a:lnTo>
                  <a:lnTo>
                    <a:pt x="742187" y="280415"/>
                  </a:lnTo>
                  <a:lnTo>
                    <a:pt x="789558" y="282807"/>
                  </a:lnTo>
                  <a:lnTo>
                    <a:pt x="835560" y="289828"/>
                  </a:lnTo>
                  <a:lnTo>
                    <a:pt x="879961" y="301244"/>
                  </a:lnTo>
                  <a:lnTo>
                    <a:pt x="922527" y="316822"/>
                  </a:lnTo>
                  <a:lnTo>
                    <a:pt x="963026" y="336331"/>
                  </a:lnTo>
                  <a:lnTo>
                    <a:pt x="1001224" y="359537"/>
                  </a:lnTo>
                  <a:lnTo>
                    <a:pt x="1036890" y="386207"/>
                  </a:lnTo>
                  <a:lnTo>
                    <a:pt x="1069790" y="416109"/>
                  </a:lnTo>
                  <a:lnTo>
                    <a:pt x="1099692" y="449009"/>
                  </a:lnTo>
                  <a:lnTo>
                    <a:pt x="1126362" y="484675"/>
                  </a:lnTo>
                  <a:lnTo>
                    <a:pt x="1149568" y="522873"/>
                  </a:lnTo>
                  <a:lnTo>
                    <a:pt x="1169077" y="563372"/>
                  </a:lnTo>
                  <a:lnTo>
                    <a:pt x="1184655" y="605938"/>
                  </a:lnTo>
                  <a:lnTo>
                    <a:pt x="1196071" y="650339"/>
                  </a:lnTo>
                  <a:lnTo>
                    <a:pt x="1203092" y="696341"/>
                  </a:lnTo>
                  <a:lnTo>
                    <a:pt x="1205483" y="743711"/>
                  </a:lnTo>
                  <a:close/>
                </a:path>
                <a:path w="1485900" h="1485900">
                  <a:moveTo>
                    <a:pt x="1485899" y="742949"/>
                  </a:moveTo>
                  <a:lnTo>
                    <a:pt x="1484319" y="791799"/>
                  </a:lnTo>
                  <a:lnTo>
                    <a:pt x="1479644" y="839804"/>
                  </a:lnTo>
                  <a:lnTo>
                    <a:pt x="1471970" y="886868"/>
                  </a:lnTo>
                  <a:lnTo>
                    <a:pt x="1461398" y="932893"/>
                  </a:lnTo>
                  <a:lnTo>
                    <a:pt x="1448024" y="977780"/>
                  </a:lnTo>
                  <a:lnTo>
                    <a:pt x="1431946" y="1021431"/>
                  </a:lnTo>
                  <a:lnTo>
                    <a:pt x="1413262" y="1063750"/>
                  </a:lnTo>
                  <a:lnTo>
                    <a:pt x="1392070" y="1104637"/>
                  </a:lnTo>
                  <a:lnTo>
                    <a:pt x="1368468" y="1143996"/>
                  </a:lnTo>
                  <a:lnTo>
                    <a:pt x="1342554" y="1181727"/>
                  </a:lnTo>
                  <a:lnTo>
                    <a:pt x="1314425" y="1217733"/>
                  </a:lnTo>
                  <a:lnTo>
                    <a:pt x="1284181" y="1251917"/>
                  </a:lnTo>
                  <a:lnTo>
                    <a:pt x="1251917" y="1284181"/>
                  </a:lnTo>
                  <a:lnTo>
                    <a:pt x="1217733" y="1314425"/>
                  </a:lnTo>
                  <a:lnTo>
                    <a:pt x="1181727" y="1342554"/>
                  </a:lnTo>
                  <a:lnTo>
                    <a:pt x="1143996" y="1368468"/>
                  </a:lnTo>
                  <a:lnTo>
                    <a:pt x="1104637" y="1392070"/>
                  </a:lnTo>
                  <a:lnTo>
                    <a:pt x="1063750" y="1413262"/>
                  </a:lnTo>
                  <a:lnTo>
                    <a:pt x="1021431" y="1431946"/>
                  </a:lnTo>
                  <a:lnTo>
                    <a:pt x="977780" y="1448024"/>
                  </a:lnTo>
                  <a:lnTo>
                    <a:pt x="932893" y="1461398"/>
                  </a:lnTo>
                  <a:lnTo>
                    <a:pt x="886868" y="1471970"/>
                  </a:lnTo>
                  <a:lnTo>
                    <a:pt x="839804" y="1479644"/>
                  </a:lnTo>
                  <a:lnTo>
                    <a:pt x="791799" y="1484319"/>
                  </a:lnTo>
                  <a:lnTo>
                    <a:pt x="742949" y="1485899"/>
                  </a:lnTo>
                  <a:lnTo>
                    <a:pt x="694100" y="1484319"/>
                  </a:lnTo>
                  <a:lnTo>
                    <a:pt x="646095" y="1479644"/>
                  </a:lnTo>
                  <a:lnTo>
                    <a:pt x="599031" y="1471970"/>
                  </a:lnTo>
                  <a:lnTo>
                    <a:pt x="553006" y="1461398"/>
                  </a:lnTo>
                  <a:lnTo>
                    <a:pt x="508119" y="1448024"/>
                  </a:lnTo>
                  <a:lnTo>
                    <a:pt x="464467" y="1431946"/>
                  </a:lnTo>
                  <a:lnTo>
                    <a:pt x="422149" y="1413262"/>
                  </a:lnTo>
                  <a:lnTo>
                    <a:pt x="381262" y="1392070"/>
                  </a:lnTo>
                  <a:lnTo>
                    <a:pt x="341903" y="1368468"/>
                  </a:lnTo>
                  <a:lnTo>
                    <a:pt x="304172" y="1342554"/>
                  </a:lnTo>
                  <a:lnTo>
                    <a:pt x="268166" y="1314425"/>
                  </a:lnTo>
                  <a:lnTo>
                    <a:pt x="233982" y="1284181"/>
                  </a:lnTo>
                  <a:lnTo>
                    <a:pt x="201718" y="1251917"/>
                  </a:lnTo>
                  <a:lnTo>
                    <a:pt x="171474" y="1217733"/>
                  </a:lnTo>
                  <a:lnTo>
                    <a:pt x="143345" y="1181727"/>
                  </a:lnTo>
                  <a:lnTo>
                    <a:pt x="117431" y="1143996"/>
                  </a:lnTo>
                  <a:lnTo>
                    <a:pt x="93829" y="1104637"/>
                  </a:lnTo>
                  <a:lnTo>
                    <a:pt x="72637" y="1063750"/>
                  </a:lnTo>
                  <a:lnTo>
                    <a:pt x="53953" y="1021431"/>
                  </a:lnTo>
                  <a:lnTo>
                    <a:pt x="37875" y="977780"/>
                  </a:lnTo>
                  <a:lnTo>
                    <a:pt x="24501" y="932893"/>
                  </a:lnTo>
                  <a:lnTo>
                    <a:pt x="13929" y="886868"/>
                  </a:lnTo>
                  <a:lnTo>
                    <a:pt x="6255" y="839804"/>
                  </a:lnTo>
                  <a:lnTo>
                    <a:pt x="1580" y="791799"/>
                  </a:lnTo>
                  <a:lnTo>
                    <a:pt x="0" y="742949"/>
                  </a:lnTo>
                  <a:lnTo>
                    <a:pt x="1580" y="694100"/>
                  </a:lnTo>
                  <a:lnTo>
                    <a:pt x="6255" y="646095"/>
                  </a:lnTo>
                  <a:lnTo>
                    <a:pt x="13929" y="599031"/>
                  </a:lnTo>
                  <a:lnTo>
                    <a:pt x="24501" y="553006"/>
                  </a:lnTo>
                  <a:lnTo>
                    <a:pt x="37875" y="508119"/>
                  </a:lnTo>
                  <a:lnTo>
                    <a:pt x="53953" y="464467"/>
                  </a:lnTo>
                  <a:lnTo>
                    <a:pt x="72637" y="422149"/>
                  </a:lnTo>
                  <a:lnTo>
                    <a:pt x="93829" y="381262"/>
                  </a:lnTo>
                  <a:lnTo>
                    <a:pt x="117431" y="341903"/>
                  </a:lnTo>
                  <a:lnTo>
                    <a:pt x="143345" y="304172"/>
                  </a:lnTo>
                  <a:lnTo>
                    <a:pt x="171474" y="268166"/>
                  </a:lnTo>
                  <a:lnTo>
                    <a:pt x="201718" y="233982"/>
                  </a:lnTo>
                  <a:lnTo>
                    <a:pt x="233982" y="201718"/>
                  </a:lnTo>
                  <a:lnTo>
                    <a:pt x="268166" y="171474"/>
                  </a:lnTo>
                  <a:lnTo>
                    <a:pt x="304172" y="143345"/>
                  </a:lnTo>
                  <a:lnTo>
                    <a:pt x="341903" y="117431"/>
                  </a:lnTo>
                  <a:lnTo>
                    <a:pt x="381262" y="93829"/>
                  </a:lnTo>
                  <a:lnTo>
                    <a:pt x="422149" y="72637"/>
                  </a:lnTo>
                  <a:lnTo>
                    <a:pt x="464467" y="53953"/>
                  </a:lnTo>
                  <a:lnTo>
                    <a:pt x="508119" y="37875"/>
                  </a:lnTo>
                  <a:lnTo>
                    <a:pt x="553006" y="24501"/>
                  </a:lnTo>
                  <a:lnTo>
                    <a:pt x="599031" y="13929"/>
                  </a:lnTo>
                  <a:lnTo>
                    <a:pt x="646095" y="6255"/>
                  </a:lnTo>
                  <a:lnTo>
                    <a:pt x="694100" y="1580"/>
                  </a:lnTo>
                  <a:lnTo>
                    <a:pt x="742949" y="0"/>
                  </a:lnTo>
                  <a:lnTo>
                    <a:pt x="791799" y="1580"/>
                  </a:lnTo>
                  <a:lnTo>
                    <a:pt x="839804" y="6255"/>
                  </a:lnTo>
                  <a:lnTo>
                    <a:pt x="886868" y="13929"/>
                  </a:lnTo>
                  <a:lnTo>
                    <a:pt x="932893" y="24501"/>
                  </a:lnTo>
                  <a:lnTo>
                    <a:pt x="977780" y="37875"/>
                  </a:lnTo>
                  <a:lnTo>
                    <a:pt x="1021431" y="53953"/>
                  </a:lnTo>
                  <a:lnTo>
                    <a:pt x="1063750" y="72637"/>
                  </a:lnTo>
                  <a:lnTo>
                    <a:pt x="1104637" y="93829"/>
                  </a:lnTo>
                  <a:lnTo>
                    <a:pt x="1143996" y="117431"/>
                  </a:lnTo>
                  <a:lnTo>
                    <a:pt x="1181727" y="143345"/>
                  </a:lnTo>
                  <a:lnTo>
                    <a:pt x="1217733" y="171474"/>
                  </a:lnTo>
                  <a:lnTo>
                    <a:pt x="1251917" y="201718"/>
                  </a:lnTo>
                  <a:lnTo>
                    <a:pt x="1284181" y="233982"/>
                  </a:lnTo>
                  <a:lnTo>
                    <a:pt x="1314425" y="268166"/>
                  </a:lnTo>
                  <a:lnTo>
                    <a:pt x="1342554" y="304172"/>
                  </a:lnTo>
                  <a:lnTo>
                    <a:pt x="1368468" y="341903"/>
                  </a:lnTo>
                  <a:lnTo>
                    <a:pt x="1392070" y="381262"/>
                  </a:lnTo>
                  <a:lnTo>
                    <a:pt x="1413262" y="422149"/>
                  </a:lnTo>
                  <a:lnTo>
                    <a:pt x="1431946" y="464467"/>
                  </a:lnTo>
                  <a:lnTo>
                    <a:pt x="1448024" y="508119"/>
                  </a:lnTo>
                  <a:lnTo>
                    <a:pt x="1461398" y="553006"/>
                  </a:lnTo>
                  <a:lnTo>
                    <a:pt x="1471970" y="599031"/>
                  </a:lnTo>
                  <a:lnTo>
                    <a:pt x="1479644" y="646095"/>
                  </a:lnTo>
                  <a:lnTo>
                    <a:pt x="1484319" y="694100"/>
                  </a:lnTo>
                  <a:lnTo>
                    <a:pt x="1485899" y="742949"/>
                  </a:lnTo>
                  <a:close/>
                </a:path>
              </a:pathLst>
            </a:custGeom>
            <a:ln w="12191">
              <a:solidFill>
                <a:srgbClr val="7A8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749" y="5065001"/>
              <a:ext cx="76200" cy="88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46457" y="3617201"/>
              <a:ext cx="88392" cy="762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7957" y="4505693"/>
              <a:ext cx="88391" cy="899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6441" y="4188701"/>
              <a:ext cx="89915" cy="76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3953" y="3223996"/>
              <a:ext cx="240791" cy="2408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01444" y="30015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342899"/>
                  </a:moveTo>
                  <a:lnTo>
                    <a:pt x="682669" y="389428"/>
                  </a:lnTo>
                  <a:lnTo>
                    <a:pt x="673550" y="434054"/>
                  </a:lnTo>
                  <a:lnTo>
                    <a:pt x="658852" y="476369"/>
                  </a:lnTo>
                  <a:lnTo>
                    <a:pt x="638982" y="515965"/>
                  </a:lnTo>
                  <a:lnTo>
                    <a:pt x="614350" y="552433"/>
                  </a:lnTo>
                  <a:lnTo>
                    <a:pt x="585364" y="585364"/>
                  </a:lnTo>
                  <a:lnTo>
                    <a:pt x="552433" y="614350"/>
                  </a:lnTo>
                  <a:lnTo>
                    <a:pt x="515965" y="638982"/>
                  </a:lnTo>
                  <a:lnTo>
                    <a:pt x="476369" y="658852"/>
                  </a:lnTo>
                  <a:lnTo>
                    <a:pt x="434054" y="673550"/>
                  </a:lnTo>
                  <a:lnTo>
                    <a:pt x="389428" y="682669"/>
                  </a:lnTo>
                  <a:lnTo>
                    <a:pt x="342899" y="685799"/>
                  </a:lnTo>
                  <a:lnTo>
                    <a:pt x="296371" y="682669"/>
                  </a:lnTo>
                  <a:lnTo>
                    <a:pt x="251745" y="673550"/>
                  </a:lnTo>
                  <a:lnTo>
                    <a:pt x="209430" y="658852"/>
                  </a:lnTo>
                  <a:lnTo>
                    <a:pt x="169834" y="638982"/>
                  </a:lnTo>
                  <a:lnTo>
                    <a:pt x="133366" y="614350"/>
                  </a:lnTo>
                  <a:lnTo>
                    <a:pt x="100435" y="585364"/>
                  </a:lnTo>
                  <a:lnTo>
                    <a:pt x="71449" y="552433"/>
                  </a:lnTo>
                  <a:lnTo>
                    <a:pt x="46817" y="515965"/>
                  </a:lnTo>
                  <a:lnTo>
                    <a:pt x="26947" y="476369"/>
                  </a:lnTo>
                  <a:lnTo>
                    <a:pt x="12249" y="434054"/>
                  </a:lnTo>
                  <a:lnTo>
                    <a:pt x="3130" y="389428"/>
                  </a:lnTo>
                  <a:lnTo>
                    <a:pt x="0" y="342899"/>
                  </a:lnTo>
                  <a:lnTo>
                    <a:pt x="3130" y="296371"/>
                  </a:lnTo>
                  <a:lnTo>
                    <a:pt x="12249" y="251745"/>
                  </a:lnTo>
                  <a:lnTo>
                    <a:pt x="26947" y="209430"/>
                  </a:lnTo>
                  <a:lnTo>
                    <a:pt x="46817" y="169834"/>
                  </a:lnTo>
                  <a:lnTo>
                    <a:pt x="71449" y="133366"/>
                  </a:lnTo>
                  <a:lnTo>
                    <a:pt x="100435" y="100435"/>
                  </a:lnTo>
                  <a:lnTo>
                    <a:pt x="133366" y="71449"/>
                  </a:lnTo>
                  <a:lnTo>
                    <a:pt x="169834" y="46817"/>
                  </a:lnTo>
                  <a:lnTo>
                    <a:pt x="209430" y="26947"/>
                  </a:lnTo>
                  <a:lnTo>
                    <a:pt x="251745" y="12249"/>
                  </a:lnTo>
                  <a:lnTo>
                    <a:pt x="296371" y="3130"/>
                  </a:lnTo>
                  <a:lnTo>
                    <a:pt x="342899" y="0"/>
                  </a:lnTo>
                  <a:lnTo>
                    <a:pt x="389428" y="3130"/>
                  </a:lnTo>
                  <a:lnTo>
                    <a:pt x="434054" y="12249"/>
                  </a:lnTo>
                  <a:lnTo>
                    <a:pt x="476369" y="26947"/>
                  </a:lnTo>
                  <a:lnTo>
                    <a:pt x="515965" y="46817"/>
                  </a:lnTo>
                  <a:lnTo>
                    <a:pt x="552433" y="71449"/>
                  </a:lnTo>
                  <a:lnTo>
                    <a:pt x="585364" y="100435"/>
                  </a:lnTo>
                  <a:lnTo>
                    <a:pt x="614350" y="133366"/>
                  </a:lnTo>
                  <a:lnTo>
                    <a:pt x="638982" y="169834"/>
                  </a:lnTo>
                  <a:lnTo>
                    <a:pt x="658852" y="209430"/>
                  </a:lnTo>
                  <a:lnTo>
                    <a:pt x="673550" y="251745"/>
                  </a:lnTo>
                  <a:lnTo>
                    <a:pt x="682669" y="296371"/>
                  </a:lnTo>
                  <a:lnTo>
                    <a:pt x="685799" y="342899"/>
                  </a:lnTo>
                  <a:close/>
                </a:path>
              </a:pathLst>
            </a:custGeom>
            <a:ln w="12191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3953" y="5281409"/>
              <a:ext cx="240791" cy="24079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01444" y="50589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342899"/>
                  </a:moveTo>
                  <a:lnTo>
                    <a:pt x="682669" y="389428"/>
                  </a:lnTo>
                  <a:lnTo>
                    <a:pt x="673550" y="434054"/>
                  </a:lnTo>
                  <a:lnTo>
                    <a:pt x="658852" y="476369"/>
                  </a:lnTo>
                  <a:lnTo>
                    <a:pt x="638982" y="515965"/>
                  </a:lnTo>
                  <a:lnTo>
                    <a:pt x="614350" y="552433"/>
                  </a:lnTo>
                  <a:lnTo>
                    <a:pt x="585364" y="585364"/>
                  </a:lnTo>
                  <a:lnTo>
                    <a:pt x="552433" y="614350"/>
                  </a:lnTo>
                  <a:lnTo>
                    <a:pt x="515965" y="638982"/>
                  </a:lnTo>
                  <a:lnTo>
                    <a:pt x="476369" y="658852"/>
                  </a:lnTo>
                  <a:lnTo>
                    <a:pt x="434054" y="673550"/>
                  </a:lnTo>
                  <a:lnTo>
                    <a:pt x="389428" y="682669"/>
                  </a:lnTo>
                  <a:lnTo>
                    <a:pt x="342899" y="685799"/>
                  </a:lnTo>
                  <a:lnTo>
                    <a:pt x="296371" y="682669"/>
                  </a:lnTo>
                  <a:lnTo>
                    <a:pt x="251745" y="673550"/>
                  </a:lnTo>
                  <a:lnTo>
                    <a:pt x="209430" y="658852"/>
                  </a:lnTo>
                  <a:lnTo>
                    <a:pt x="169834" y="638982"/>
                  </a:lnTo>
                  <a:lnTo>
                    <a:pt x="133366" y="614350"/>
                  </a:lnTo>
                  <a:lnTo>
                    <a:pt x="100435" y="585364"/>
                  </a:lnTo>
                  <a:lnTo>
                    <a:pt x="71449" y="552433"/>
                  </a:lnTo>
                  <a:lnTo>
                    <a:pt x="46817" y="515965"/>
                  </a:lnTo>
                  <a:lnTo>
                    <a:pt x="26947" y="476369"/>
                  </a:lnTo>
                  <a:lnTo>
                    <a:pt x="12249" y="434054"/>
                  </a:lnTo>
                  <a:lnTo>
                    <a:pt x="3130" y="389428"/>
                  </a:lnTo>
                  <a:lnTo>
                    <a:pt x="0" y="342899"/>
                  </a:lnTo>
                  <a:lnTo>
                    <a:pt x="3130" y="296371"/>
                  </a:lnTo>
                  <a:lnTo>
                    <a:pt x="12249" y="251745"/>
                  </a:lnTo>
                  <a:lnTo>
                    <a:pt x="26947" y="209430"/>
                  </a:lnTo>
                  <a:lnTo>
                    <a:pt x="46817" y="169834"/>
                  </a:lnTo>
                  <a:lnTo>
                    <a:pt x="71449" y="133366"/>
                  </a:lnTo>
                  <a:lnTo>
                    <a:pt x="100435" y="100435"/>
                  </a:lnTo>
                  <a:lnTo>
                    <a:pt x="133366" y="71449"/>
                  </a:lnTo>
                  <a:lnTo>
                    <a:pt x="169834" y="46817"/>
                  </a:lnTo>
                  <a:lnTo>
                    <a:pt x="209430" y="26947"/>
                  </a:lnTo>
                  <a:lnTo>
                    <a:pt x="251745" y="12249"/>
                  </a:lnTo>
                  <a:lnTo>
                    <a:pt x="296371" y="3130"/>
                  </a:lnTo>
                  <a:lnTo>
                    <a:pt x="342899" y="0"/>
                  </a:lnTo>
                  <a:lnTo>
                    <a:pt x="389428" y="3130"/>
                  </a:lnTo>
                  <a:lnTo>
                    <a:pt x="434054" y="12249"/>
                  </a:lnTo>
                  <a:lnTo>
                    <a:pt x="476369" y="26947"/>
                  </a:lnTo>
                  <a:lnTo>
                    <a:pt x="515965" y="46817"/>
                  </a:lnTo>
                  <a:lnTo>
                    <a:pt x="552433" y="71449"/>
                  </a:lnTo>
                  <a:lnTo>
                    <a:pt x="585364" y="100435"/>
                  </a:lnTo>
                  <a:lnTo>
                    <a:pt x="614350" y="133366"/>
                  </a:lnTo>
                  <a:lnTo>
                    <a:pt x="638982" y="169834"/>
                  </a:lnTo>
                  <a:lnTo>
                    <a:pt x="658852" y="209430"/>
                  </a:lnTo>
                  <a:lnTo>
                    <a:pt x="673550" y="251745"/>
                  </a:lnTo>
                  <a:lnTo>
                    <a:pt x="682669" y="296371"/>
                  </a:lnTo>
                  <a:lnTo>
                    <a:pt x="685799" y="342899"/>
                  </a:lnTo>
                  <a:close/>
                </a:path>
              </a:pathLst>
            </a:custGeom>
            <a:ln w="12191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52653" y="4264901"/>
              <a:ext cx="240792" cy="24079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30144" y="40302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342899"/>
                  </a:moveTo>
                  <a:lnTo>
                    <a:pt x="682669" y="389428"/>
                  </a:lnTo>
                  <a:lnTo>
                    <a:pt x="673550" y="434054"/>
                  </a:lnTo>
                  <a:lnTo>
                    <a:pt x="658852" y="476369"/>
                  </a:lnTo>
                  <a:lnTo>
                    <a:pt x="638982" y="515965"/>
                  </a:lnTo>
                  <a:lnTo>
                    <a:pt x="614350" y="552433"/>
                  </a:lnTo>
                  <a:lnTo>
                    <a:pt x="585364" y="585364"/>
                  </a:lnTo>
                  <a:lnTo>
                    <a:pt x="552433" y="614350"/>
                  </a:lnTo>
                  <a:lnTo>
                    <a:pt x="515965" y="638982"/>
                  </a:lnTo>
                  <a:lnTo>
                    <a:pt x="476369" y="658852"/>
                  </a:lnTo>
                  <a:lnTo>
                    <a:pt x="434054" y="673550"/>
                  </a:lnTo>
                  <a:lnTo>
                    <a:pt x="389428" y="682669"/>
                  </a:lnTo>
                  <a:lnTo>
                    <a:pt x="342899" y="685799"/>
                  </a:lnTo>
                  <a:lnTo>
                    <a:pt x="296371" y="682669"/>
                  </a:lnTo>
                  <a:lnTo>
                    <a:pt x="251745" y="673550"/>
                  </a:lnTo>
                  <a:lnTo>
                    <a:pt x="209430" y="658852"/>
                  </a:lnTo>
                  <a:lnTo>
                    <a:pt x="169834" y="638982"/>
                  </a:lnTo>
                  <a:lnTo>
                    <a:pt x="133366" y="614350"/>
                  </a:lnTo>
                  <a:lnTo>
                    <a:pt x="100435" y="585364"/>
                  </a:lnTo>
                  <a:lnTo>
                    <a:pt x="71449" y="552433"/>
                  </a:lnTo>
                  <a:lnTo>
                    <a:pt x="46817" y="515965"/>
                  </a:lnTo>
                  <a:lnTo>
                    <a:pt x="26947" y="476369"/>
                  </a:lnTo>
                  <a:lnTo>
                    <a:pt x="12249" y="434054"/>
                  </a:lnTo>
                  <a:lnTo>
                    <a:pt x="3130" y="389428"/>
                  </a:lnTo>
                  <a:lnTo>
                    <a:pt x="0" y="342899"/>
                  </a:lnTo>
                  <a:lnTo>
                    <a:pt x="3130" y="296371"/>
                  </a:lnTo>
                  <a:lnTo>
                    <a:pt x="12249" y="251745"/>
                  </a:lnTo>
                  <a:lnTo>
                    <a:pt x="26947" y="209430"/>
                  </a:lnTo>
                  <a:lnTo>
                    <a:pt x="46817" y="169834"/>
                  </a:lnTo>
                  <a:lnTo>
                    <a:pt x="71449" y="133366"/>
                  </a:lnTo>
                  <a:lnTo>
                    <a:pt x="100435" y="100435"/>
                  </a:lnTo>
                  <a:lnTo>
                    <a:pt x="133366" y="71449"/>
                  </a:lnTo>
                  <a:lnTo>
                    <a:pt x="169834" y="46817"/>
                  </a:lnTo>
                  <a:lnTo>
                    <a:pt x="209430" y="26947"/>
                  </a:lnTo>
                  <a:lnTo>
                    <a:pt x="251745" y="12249"/>
                  </a:lnTo>
                  <a:lnTo>
                    <a:pt x="296371" y="3130"/>
                  </a:lnTo>
                  <a:lnTo>
                    <a:pt x="342899" y="0"/>
                  </a:lnTo>
                  <a:lnTo>
                    <a:pt x="389428" y="3130"/>
                  </a:lnTo>
                  <a:lnTo>
                    <a:pt x="434054" y="12249"/>
                  </a:lnTo>
                  <a:lnTo>
                    <a:pt x="476369" y="26947"/>
                  </a:lnTo>
                  <a:lnTo>
                    <a:pt x="515965" y="46817"/>
                  </a:lnTo>
                  <a:lnTo>
                    <a:pt x="552433" y="71449"/>
                  </a:lnTo>
                  <a:lnTo>
                    <a:pt x="585364" y="100435"/>
                  </a:lnTo>
                  <a:lnTo>
                    <a:pt x="614350" y="133366"/>
                  </a:lnTo>
                  <a:lnTo>
                    <a:pt x="638982" y="169834"/>
                  </a:lnTo>
                  <a:lnTo>
                    <a:pt x="658852" y="209430"/>
                  </a:lnTo>
                  <a:lnTo>
                    <a:pt x="673550" y="251745"/>
                  </a:lnTo>
                  <a:lnTo>
                    <a:pt x="682669" y="296371"/>
                  </a:lnTo>
                  <a:lnTo>
                    <a:pt x="685799" y="342899"/>
                  </a:lnTo>
                  <a:close/>
                </a:path>
              </a:pathLst>
            </a:custGeom>
            <a:ln w="12191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5253" y="4264901"/>
              <a:ext cx="240791" cy="2407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572744" y="403020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342899"/>
                  </a:moveTo>
                  <a:lnTo>
                    <a:pt x="682669" y="389428"/>
                  </a:lnTo>
                  <a:lnTo>
                    <a:pt x="673550" y="434054"/>
                  </a:lnTo>
                  <a:lnTo>
                    <a:pt x="658852" y="476369"/>
                  </a:lnTo>
                  <a:lnTo>
                    <a:pt x="638982" y="515965"/>
                  </a:lnTo>
                  <a:lnTo>
                    <a:pt x="614350" y="552433"/>
                  </a:lnTo>
                  <a:lnTo>
                    <a:pt x="585364" y="585364"/>
                  </a:lnTo>
                  <a:lnTo>
                    <a:pt x="552433" y="614350"/>
                  </a:lnTo>
                  <a:lnTo>
                    <a:pt x="515965" y="638982"/>
                  </a:lnTo>
                  <a:lnTo>
                    <a:pt x="476369" y="658852"/>
                  </a:lnTo>
                  <a:lnTo>
                    <a:pt x="434054" y="673550"/>
                  </a:lnTo>
                  <a:lnTo>
                    <a:pt x="389428" y="682669"/>
                  </a:lnTo>
                  <a:lnTo>
                    <a:pt x="342899" y="685799"/>
                  </a:lnTo>
                  <a:lnTo>
                    <a:pt x="296371" y="682669"/>
                  </a:lnTo>
                  <a:lnTo>
                    <a:pt x="251745" y="673550"/>
                  </a:lnTo>
                  <a:lnTo>
                    <a:pt x="209430" y="658852"/>
                  </a:lnTo>
                  <a:lnTo>
                    <a:pt x="169834" y="638982"/>
                  </a:lnTo>
                  <a:lnTo>
                    <a:pt x="133366" y="614350"/>
                  </a:lnTo>
                  <a:lnTo>
                    <a:pt x="100435" y="585364"/>
                  </a:lnTo>
                  <a:lnTo>
                    <a:pt x="71449" y="552433"/>
                  </a:lnTo>
                  <a:lnTo>
                    <a:pt x="46817" y="515965"/>
                  </a:lnTo>
                  <a:lnTo>
                    <a:pt x="26947" y="476369"/>
                  </a:lnTo>
                  <a:lnTo>
                    <a:pt x="12249" y="434054"/>
                  </a:lnTo>
                  <a:lnTo>
                    <a:pt x="3130" y="389428"/>
                  </a:lnTo>
                  <a:lnTo>
                    <a:pt x="0" y="342899"/>
                  </a:lnTo>
                  <a:lnTo>
                    <a:pt x="3130" y="296371"/>
                  </a:lnTo>
                  <a:lnTo>
                    <a:pt x="12249" y="251745"/>
                  </a:lnTo>
                  <a:lnTo>
                    <a:pt x="26947" y="209430"/>
                  </a:lnTo>
                  <a:lnTo>
                    <a:pt x="46817" y="169834"/>
                  </a:lnTo>
                  <a:lnTo>
                    <a:pt x="71449" y="133366"/>
                  </a:lnTo>
                  <a:lnTo>
                    <a:pt x="100435" y="100435"/>
                  </a:lnTo>
                  <a:lnTo>
                    <a:pt x="133366" y="71449"/>
                  </a:lnTo>
                  <a:lnTo>
                    <a:pt x="169834" y="46817"/>
                  </a:lnTo>
                  <a:lnTo>
                    <a:pt x="209430" y="26947"/>
                  </a:lnTo>
                  <a:lnTo>
                    <a:pt x="251745" y="12249"/>
                  </a:lnTo>
                  <a:lnTo>
                    <a:pt x="296371" y="3130"/>
                  </a:lnTo>
                  <a:lnTo>
                    <a:pt x="342899" y="0"/>
                  </a:lnTo>
                  <a:lnTo>
                    <a:pt x="389428" y="3130"/>
                  </a:lnTo>
                  <a:lnTo>
                    <a:pt x="434054" y="12249"/>
                  </a:lnTo>
                  <a:lnTo>
                    <a:pt x="476369" y="26947"/>
                  </a:lnTo>
                  <a:lnTo>
                    <a:pt x="515965" y="46817"/>
                  </a:lnTo>
                  <a:lnTo>
                    <a:pt x="552433" y="71449"/>
                  </a:lnTo>
                  <a:lnTo>
                    <a:pt x="585364" y="100435"/>
                  </a:lnTo>
                  <a:lnTo>
                    <a:pt x="614350" y="133366"/>
                  </a:lnTo>
                  <a:lnTo>
                    <a:pt x="638982" y="169834"/>
                  </a:lnTo>
                  <a:lnTo>
                    <a:pt x="658852" y="209430"/>
                  </a:lnTo>
                  <a:lnTo>
                    <a:pt x="673550" y="251745"/>
                  </a:lnTo>
                  <a:lnTo>
                    <a:pt x="682669" y="296371"/>
                  </a:lnTo>
                  <a:lnTo>
                    <a:pt x="685799" y="342899"/>
                  </a:lnTo>
                  <a:close/>
                </a:path>
              </a:pathLst>
            </a:custGeom>
            <a:ln w="12191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218081" y="3833363"/>
            <a:ext cx="136151" cy="28888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pc="-44" dirty="0">
                <a:solidFill>
                  <a:srgbClr val="FF7E79"/>
                </a:solidFill>
                <a:latin typeface="Arial"/>
                <a:cs typeface="Arial"/>
              </a:rPr>
              <a:t>H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10406" y="2906861"/>
            <a:ext cx="136151" cy="28888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pc="-44" dirty="0">
                <a:solidFill>
                  <a:srgbClr val="FF7E79"/>
                </a:solidFill>
                <a:latin typeface="Arial"/>
                <a:cs typeface="Arial"/>
              </a:rPr>
              <a:t>H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02729" y="3830673"/>
            <a:ext cx="136151" cy="28888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pc="-44" dirty="0">
                <a:solidFill>
                  <a:srgbClr val="FF7E79"/>
                </a:solidFill>
                <a:latin typeface="Arial"/>
                <a:cs typeface="Arial"/>
              </a:rPr>
              <a:t>H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10406" y="4726248"/>
            <a:ext cx="136151" cy="28831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4" dirty="0">
                <a:solidFill>
                  <a:srgbClr val="FF7E79"/>
                </a:solidFill>
                <a:latin typeface="Arial"/>
                <a:cs typeface="Arial"/>
              </a:rPr>
              <a:t>H</a:t>
            </a:r>
            <a:endParaRPr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689604" y="2858905"/>
            <a:ext cx="1603001" cy="1763246"/>
            <a:chOff x="5156441" y="3155429"/>
            <a:chExt cx="1816735" cy="1998345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70841" y="5065001"/>
              <a:ext cx="76200" cy="8839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7957" y="4176509"/>
              <a:ext cx="76200" cy="762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41657" y="3617201"/>
              <a:ext cx="88392" cy="762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56441" y="4505693"/>
              <a:ext cx="89915" cy="8991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84657" y="4976609"/>
              <a:ext cx="88391" cy="762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83133" y="3155429"/>
              <a:ext cx="88379" cy="76200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315784" y="3823950"/>
            <a:ext cx="136151" cy="28888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pc="-44" dirty="0">
                <a:solidFill>
                  <a:srgbClr val="0A31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17</a:t>
            </a:fld>
            <a:endParaRPr spc="-22" dirty="0"/>
          </a:p>
        </p:txBody>
      </p:sp>
      <p:sp>
        <p:nvSpPr>
          <p:cNvPr id="39" name="object 39"/>
          <p:cNvSpPr txBox="1"/>
          <p:nvPr/>
        </p:nvSpPr>
        <p:spPr>
          <a:xfrm>
            <a:off x="6175920" y="3080328"/>
            <a:ext cx="477485" cy="28888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pc="-22" dirty="0">
                <a:latin typeface="Arial"/>
                <a:cs typeface="Arial"/>
              </a:rPr>
              <a:t>CH</a:t>
            </a:r>
            <a:r>
              <a:rPr lang="en-US" spc="-22" baseline="-25000" dirty="0">
                <a:latin typeface="Arial"/>
                <a:cs typeface="Arial"/>
              </a:rPr>
              <a:t>4</a:t>
            </a:r>
            <a:endParaRPr baseline="-25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Metallic</a:t>
            </a:r>
            <a:r>
              <a:rPr spc="-75" dirty="0"/>
              <a:t> </a:t>
            </a:r>
            <a:r>
              <a:rPr spc="-9" dirty="0"/>
              <a:t>bonding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62200" y="1468393"/>
            <a:ext cx="5846573" cy="701550"/>
          </a:xfrm>
          <a:prstGeom prst="rect">
            <a:avLst/>
          </a:prstGeom>
        </p:spPr>
        <p:txBody>
          <a:bodyPr vert="horz" wrap="square" lIns="0" tIns="47065" rIns="0" bIns="0" rtlCol="0">
            <a:spAutoFit/>
          </a:bodyPr>
          <a:lstStyle/>
          <a:p>
            <a:pPr marL="66118" indent="-61636">
              <a:spcBef>
                <a:spcPts val="371"/>
              </a:spcBef>
              <a:buSzPct val="92857"/>
              <a:buFont typeface="Times New Roman"/>
              <a:buChar char="•"/>
              <a:tabLst>
                <a:tab pos="66118" algn="l"/>
              </a:tabLst>
            </a:pPr>
            <a:r>
              <a:rPr sz="2000" dirty="0">
                <a:latin typeface="Arial"/>
                <a:cs typeface="Arial"/>
              </a:rPr>
              <a:t>Ions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3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sea</a:t>
            </a:r>
            <a:r>
              <a:rPr sz="2000" spc="-9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" dirty="0">
                <a:latin typeface="Arial"/>
                <a:cs typeface="Arial"/>
              </a:rPr>
              <a:t> electrons</a:t>
            </a:r>
            <a:endParaRPr sz="2000" dirty="0">
              <a:latin typeface="Arial"/>
              <a:cs typeface="Arial"/>
            </a:endParaRPr>
          </a:p>
          <a:p>
            <a:pPr marL="66118" indent="-61636">
              <a:spcBef>
                <a:spcPts val="287"/>
              </a:spcBef>
              <a:buSzPct val="92857"/>
              <a:buFont typeface="Times New Roman"/>
              <a:buChar char="•"/>
              <a:tabLst>
                <a:tab pos="66118" algn="l"/>
              </a:tabLst>
            </a:pPr>
            <a:r>
              <a:rPr sz="2000" dirty="0">
                <a:latin typeface="Arial"/>
                <a:cs typeface="Arial"/>
              </a:rPr>
              <a:t>Attraction</a:t>
            </a:r>
            <a:r>
              <a:rPr sz="2000" spc="-3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free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electrons</a:t>
            </a:r>
            <a:r>
              <a:rPr sz="2000" spc="-3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metal</a:t>
            </a:r>
            <a:r>
              <a:rPr sz="2000" spc="-26" dirty="0">
                <a:latin typeface="Arial"/>
                <a:cs typeface="Arial"/>
              </a:rPr>
              <a:t> </a:t>
            </a:r>
            <a:r>
              <a:rPr sz="2000" spc="-18" dirty="0">
                <a:latin typeface="Arial"/>
                <a:cs typeface="Arial"/>
              </a:rPr>
              <a:t>ions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2106" y="2353885"/>
            <a:ext cx="2969110" cy="314526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18</a:t>
            </a:fld>
            <a:endParaRPr spc="-22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9" dirty="0"/>
              <a:t>Ionic-</a:t>
            </a:r>
            <a:r>
              <a:rPr dirty="0"/>
              <a:t>covalent</a:t>
            </a:r>
            <a:r>
              <a:rPr spc="-79" dirty="0"/>
              <a:t> </a:t>
            </a:r>
            <a:r>
              <a:rPr dirty="0"/>
              <a:t>mixed</a:t>
            </a:r>
            <a:r>
              <a:rPr spc="-75" dirty="0"/>
              <a:t> </a:t>
            </a:r>
            <a:r>
              <a:rPr spc="-9" dirty="0"/>
              <a:t>bonding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38926" y="2478501"/>
            <a:ext cx="5109674" cy="28888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dirty="0">
                <a:latin typeface="Arial"/>
                <a:cs typeface="Arial"/>
              </a:rPr>
              <a:t>where</a:t>
            </a:r>
            <a:r>
              <a:rPr spc="-18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sz="1600" baseline="-24691" dirty="0">
                <a:latin typeface="Arial"/>
                <a:cs typeface="Arial"/>
              </a:rPr>
              <a:t>A</a:t>
            </a:r>
            <a:r>
              <a:rPr sz="1600" spc="178" baseline="-2469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&amp;</a:t>
            </a:r>
            <a:r>
              <a:rPr spc="-13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sz="1600" baseline="-24691" dirty="0">
                <a:latin typeface="Arial"/>
                <a:cs typeface="Arial"/>
              </a:rPr>
              <a:t>B</a:t>
            </a:r>
            <a:r>
              <a:rPr sz="1600" spc="165" baseline="-2469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Pauling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9" dirty="0">
                <a:latin typeface="Arial"/>
                <a:cs typeface="Arial"/>
              </a:rPr>
              <a:t>electronegativities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3800" y="4589831"/>
            <a:ext cx="3557789" cy="444198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lnSpc>
                <a:spcPts val="1579"/>
              </a:lnSpc>
              <a:spcBef>
                <a:spcPts val="110"/>
              </a:spcBef>
            </a:pPr>
            <a:endParaRPr sz="2400" dirty="0">
              <a:latin typeface="Symbol"/>
              <a:cs typeface="Symbol"/>
            </a:endParaRPr>
          </a:p>
          <a:p>
            <a:pPr marL="134478">
              <a:lnSpc>
                <a:spcPts val="1579"/>
              </a:lnSpc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8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(100%)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</a:t>
            </a:r>
            <a:r>
              <a:rPr sz="2400" spc="-4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70.2%</a:t>
            </a:r>
            <a:r>
              <a:rPr sz="2400" spc="-132" dirty="0">
                <a:latin typeface="Arial"/>
                <a:cs typeface="Arial"/>
              </a:rPr>
              <a:t> </a:t>
            </a:r>
            <a:r>
              <a:rPr sz="2400" spc="-9" dirty="0">
                <a:latin typeface="Arial"/>
                <a:cs typeface="Arial"/>
              </a:rPr>
              <a:t>ionic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19</a:t>
            </a:fld>
            <a:endParaRPr spc="-22" dirty="0"/>
          </a:p>
        </p:txBody>
      </p:sp>
      <p:sp>
        <p:nvSpPr>
          <p:cNvPr id="23" name="object 23"/>
          <p:cNvSpPr txBox="1"/>
          <p:nvPr/>
        </p:nvSpPr>
        <p:spPr>
          <a:xfrm>
            <a:off x="990600" y="4650553"/>
            <a:ext cx="6910589" cy="38347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  <a:tabLst>
                <a:tab pos="1794718" algn="l"/>
              </a:tabLst>
            </a:pPr>
            <a:r>
              <a:rPr sz="2400" dirty="0">
                <a:latin typeface="Arial"/>
                <a:cs typeface="Arial"/>
              </a:rPr>
              <a:t>%</a:t>
            </a:r>
            <a:r>
              <a:rPr sz="2400" spc="-16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ionic</a:t>
            </a:r>
            <a:r>
              <a:rPr sz="2400" spc="-2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character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44" dirty="0">
                <a:latin typeface="Symbol"/>
                <a:cs typeface="Symbol"/>
              </a:rPr>
              <a:t></a:t>
            </a:r>
            <a:r>
              <a:rPr lang="en-US" sz="2400" spc="-44" dirty="0">
                <a:latin typeface="Times New Roman"/>
                <a:cs typeface="Times New Roman"/>
              </a:rPr>
              <a:t>   </a:t>
            </a:r>
            <a:r>
              <a:rPr lang="en-US" sz="2400" dirty="0">
                <a:latin typeface="Times New Roman"/>
                <a:cs typeface="Times New Roman"/>
              </a:rPr>
              <a:t>{1 – exp[- (0.25) (3.5 – 1.3)</a:t>
            </a:r>
            <a:r>
              <a:rPr lang="en-US" sz="2400" baseline="30000" dirty="0">
                <a:latin typeface="Times New Roman"/>
                <a:cs typeface="Times New Roman"/>
              </a:rPr>
              <a:t>2</a:t>
            </a:r>
            <a:r>
              <a:rPr lang="en-US" sz="2400" dirty="0">
                <a:latin typeface="Times New Roman"/>
                <a:cs typeface="Times New Roman"/>
              </a:rPr>
              <a:t>]}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33600" y="3569057"/>
            <a:ext cx="1708994" cy="28888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dirty="0">
                <a:solidFill>
                  <a:srgbClr val="FF2800"/>
                </a:solidFill>
                <a:latin typeface="Arial"/>
                <a:cs typeface="Arial"/>
              </a:rPr>
              <a:t>Example</a:t>
            </a:r>
            <a:r>
              <a:rPr dirty="0">
                <a:latin typeface="Arial"/>
                <a:cs typeface="Arial"/>
              </a:rPr>
              <a:t>:</a:t>
            </a:r>
            <a:r>
              <a:rPr spc="304" dirty="0">
                <a:latin typeface="Arial"/>
                <a:cs typeface="Arial"/>
              </a:rPr>
              <a:t> </a:t>
            </a:r>
            <a:r>
              <a:rPr spc="-22" dirty="0">
                <a:latin typeface="Arial"/>
                <a:cs typeface="Arial"/>
              </a:rPr>
              <a:t>MgO</a:t>
            </a:r>
            <a:endParaRPr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28368" y="3569057"/>
            <a:ext cx="1386632" cy="55818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4740">
              <a:lnSpc>
                <a:spcPts val="1407"/>
              </a:lnSpc>
              <a:spcBef>
                <a:spcPts val="93"/>
              </a:spcBef>
            </a:pPr>
            <a:r>
              <a:rPr i="1" dirty="0">
                <a:latin typeface="Arial"/>
                <a:cs typeface="Arial"/>
              </a:rPr>
              <a:t>X</a:t>
            </a:r>
            <a:r>
              <a:rPr sz="1600" baseline="-24691" dirty="0">
                <a:latin typeface="Arial"/>
                <a:cs typeface="Arial"/>
              </a:rPr>
              <a:t>Mg</a:t>
            </a:r>
            <a:r>
              <a:rPr sz="1600" spc="184" baseline="-2469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 </a:t>
            </a:r>
            <a:r>
              <a:rPr spc="-22" dirty="0">
                <a:latin typeface="Arial"/>
                <a:cs typeface="Arial"/>
              </a:rPr>
              <a:t>1.3</a:t>
            </a:r>
            <a:endParaRPr dirty="0">
              <a:latin typeface="Arial"/>
              <a:cs typeface="Arial"/>
            </a:endParaRPr>
          </a:p>
          <a:p>
            <a:pPr marL="33619">
              <a:lnSpc>
                <a:spcPts val="1407"/>
              </a:lnSpc>
              <a:tabLst>
                <a:tab pos="348522" algn="l"/>
              </a:tabLst>
            </a:pPr>
            <a:endParaRPr lang="en-US" i="1" spc="-22" dirty="0">
              <a:latin typeface="Arial"/>
              <a:cs typeface="Arial"/>
            </a:endParaRPr>
          </a:p>
          <a:p>
            <a:pPr marL="33619">
              <a:lnSpc>
                <a:spcPts val="1407"/>
              </a:lnSpc>
              <a:tabLst>
                <a:tab pos="348522" algn="l"/>
              </a:tabLst>
            </a:pPr>
            <a:r>
              <a:rPr i="1" spc="-22" dirty="0">
                <a:latin typeface="Arial"/>
                <a:cs typeface="Arial"/>
              </a:rPr>
              <a:t>X</a:t>
            </a:r>
            <a:r>
              <a:rPr sz="1600" spc="-33" baseline="-24691" dirty="0">
                <a:latin typeface="Arial"/>
                <a:cs typeface="Arial"/>
              </a:rPr>
              <a:t>O</a:t>
            </a:r>
            <a:r>
              <a:rPr sz="1600" baseline="-24691" dirty="0">
                <a:latin typeface="Arial"/>
                <a:cs typeface="Arial"/>
              </a:rPr>
              <a:t>	</a:t>
            </a:r>
            <a:r>
              <a:rPr dirty="0">
                <a:latin typeface="Arial"/>
                <a:cs typeface="Arial"/>
              </a:rPr>
              <a:t>=</a:t>
            </a:r>
            <a:r>
              <a:rPr spc="-4" dirty="0">
                <a:latin typeface="Arial"/>
                <a:cs typeface="Arial"/>
              </a:rPr>
              <a:t> </a:t>
            </a:r>
            <a:r>
              <a:rPr spc="-22" dirty="0">
                <a:latin typeface="Arial"/>
                <a:cs typeface="Arial"/>
              </a:rPr>
              <a:t>3.5</a:t>
            </a:r>
            <a:endParaRPr dirty="0">
              <a:latin typeface="Arial"/>
              <a:cs typeface="Arial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81D3A7-DCC7-C672-A411-D8C6223A2FEC}"/>
              </a:ext>
            </a:extLst>
          </p:cNvPr>
          <p:cNvSpPr txBox="1"/>
          <p:nvPr/>
        </p:nvSpPr>
        <p:spPr>
          <a:xfrm>
            <a:off x="2737134" y="1588552"/>
            <a:ext cx="6100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% Ionic character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STIXTwoMath"/>
              </a:rPr>
              <a:t>= 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STIXTwoMath"/>
              </a:rPr>
              <a:t>{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1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STIXTwoMath"/>
              </a:rPr>
              <a:t>−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exp[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STIXTwoMath"/>
              </a:rPr>
              <a:t>−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(0.25)(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TimesTenLTStd-Italic"/>
              </a:rPr>
              <a:t>X</a:t>
            </a:r>
            <a:r>
              <a:rPr lang="en-IN" sz="800" b="0" i="0" u="none" strike="noStrike" baseline="0" dirty="0">
                <a:solidFill>
                  <a:srgbClr val="231F20"/>
                </a:solidFill>
                <a:latin typeface="TimesTenLTStd-Roman"/>
              </a:rPr>
              <a:t>A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STIXTwoMath"/>
              </a:rPr>
              <a:t>− </a:t>
            </a:r>
            <a:r>
              <a:rPr lang="en-IN" sz="1800" b="0" i="1" u="none" strike="noStrike" baseline="0" dirty="0">
                <a:solidFill>
                  <a:srgbClr val="231F20"/>
                </a:solidFill>
                <a:latin typeface="TimesTenLTStd-Italic"/>
              </a:rPr>
              <a:t>X</a:t>
            </a:r>
            <a:r>
              <a:rPr lang="en-IN" sz="800" b="0" i="0" u="none" strike="noStrike" baseline="0" dirty="0">
                <a:solidFill>
                  <a:srgbClr val="231F20"/>
                </a:solidFill>
                <a:latin typeface="TimesTenLTStd-Roman"/>
              </a:rPr>
              <a:t>B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)</a:t>
            </a:r>
            <a:r>
              <a:rPr lang="en-IN" sz="2000" b="0" i="0" u="none" strike="noStrike" baseline="30000" dirty="0">
                <a:solidFill>
                  <a:srgbClr val="231F20"/>
                </a:solidFill>
                <a:latin typeface="TimesTenLTStd-Roman"/>
              </a:rPr>
              <a:t>2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]</a:t>
            </a:r>
            <a:r>
              <a:rPr lang="en-IN" sz="2000" b="0" i="0" u="none" strike="noStrike" baseline="0" dirty="0">
                <a:solidFill>
                  <a:srgbClr val="231F20"/>
                </a:solidFill>
                <a:latin typeface="STIXTwoMath"/>
              </a:rPr>
              <a:t>}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STIXTwoMath"/>
              </a:rPr>
              <a:t>× </a:t>
            </a:r>
            <a:r>
              <a:rPr lang="en-IN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100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8956" y="5938428"/>
            <a:ext cx="197224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22" dirty="0">
                <a:latin typeface="Arial"/>
                <a:cs typeface="Arial"/>
              </a:rPr>
              <a:t>12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Atomic</a:t>
            </a:r>
            <a:r>
              <a:rPr spc="-66" dirty="0"/>
              <a:t> </a:t>
            </a:r>
            <a:r>
              <a:rPr spc="-9" dirty="0"/>
              <a:t>structure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2278" y="1701714"/>
            <a:ext cx="3001383" cy="152893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85120" y="1628647"/>
            <a:ext cx="1138518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62" dirty="0">
                <a:latin typeface="Arial"/>
                <a:cs typeface="Arial"/>
              </a:rPr>
              <a:t>Quarks</a:t>
            </a:r>
            <a:r>
              <a:rPr sz="1235" spc="-159" dirty="0">
                <a:latin typeface="Arial"/>
                <a:cs typeface="Arial"/>
              </a:rPr>
              <a:t> </a:t>
            </a:r>
            <a:r>
              <a:rPr sz="1235" spc="35" dirty="0">
                <a:latin typeface="Arial"/>
                <a:cs typeface="Arial"/>
              </a:rPr>
              <a:t>Gluons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0430" y="1371808"/>
            <a:ext cx="1364316" cy="39547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lnSpc>
                <a:spcPts val="1544"/>
              </a:lnSpc>
              <a:spcBef>
                <a:spcPts val="84"/>
              </a:spcBef>
            </a:pPr>
            <a:r>
              <a:rPr sz="1412" spc="57" dirty="0">
                <a:latin typeface="Arial"/>
                <a:cs typeface="Arial"/>
              </a:rPr>
              <a:t>Nucleus</a:t>
            </a:r>
            <a:endParaRPr sz="1412">
              <a:latin typeface="Arial"/>
              <a:cs typeface="Arial"/>
            </a:endParaRPr>
          </a:p>
          <a:p>
            <a:pPr marL="642692">
              <a:lnSpc>
                <a:spcPts val="1544"/>
              </a:lnSpc>
            </a:pPr>
            <a:r>
              <a:rPr sz="1412" spc="66" dirty="0">
                <a:latin typeface="Arial"/>
                <a:cs typeface="Arial"/>
              </a:rPr>
              <a:t>Neutron</a:t>
            </a:r>
            <a:endParaRPr sz="141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68192" y="1785976"/>
            <a:ext cx="762000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66" dirty="0">
                <a:latin typeface="Arial"/>
                <a:cs typeface="Arial"/>
              </a:rPr>
              <a:t>Electron</a:t>
            </a:r>
            <a:endParaRPr sz="1412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2278" y="1583378"/>
            <a:ext cx="2738157" cy="766482"/>
          </a:xfrm>
          <a:custGeom>
            <a:avLst/>
            <a:gdLst/>
            <a:ahLst/>
            <a:cxnLst/>
            <a:rect l="l" t="t" r="r" b="b"/>
            <a:pathLst>
              <a:path w="3103245" h="868680">
                <a:moveTo>
                  <a:pt x="716279" y="868681"/>
                </a:moveTo>
                <a:lnTo>
                  <a:pt x="417575" y="0"/>
                </a:lnTo>
              </a:path>
              <a:path w="3103245" h="868680">
                <a:moveTo>
                  <a:pt x="775715" y="801625"/>
                </a:moveTo>
                <a:lnTo>
                  <a:pt x="1013459" y="201169"/>
                </a:lnTo>
              </a:path>
              <a:path w="3103245" h="868680">
                <a:moveTo>
                  <a:pt x="118871" y="669037"/>
                </a:moveTo>
                <a:lnTo>
                  <a:pt x="0" y="402337"/>
                </a:lnTo>
              </a:path>
              <a:path w="3103245" h="868680">
                <a:moveTo>
                  <a:pt x="2863595" y="669037"/>
                </a:moveTo>
                <a:lnTo>
                  <a:pt x="3102863" y="201169"/>
                </a:lnTo>
              </a:path>
              <a:path w="3103245" h="868680">
                <a:moveTo>
                  <a:pt x="2685287" y="467869"/>
                </a:moveTo>
                <a:lnTo>
                  <a:pt x="2804159" y="26822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 txBox="1"/>
          <p:nvPr/>
        </p:nvSpPr>
        <p:spPr>
          <a:xfrm>
            <a:off x="3960815" y="1909689"/>
            <a:ext cx="705971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57" dirty="0">
                <a:latin typeface="Arial"/>
                <a:cs typeface="Arial"/>
              </a:rPr>
              <a:t>Protons</a:t>
            </a:r>
            <a:endParaRPr sz="141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86583" y="2087645"/>
            <a:ext cx="537882" cy="268941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0" y="304799"/>
                </a:moveTo>
                <a:lnTo>
                  <a:pt x="609599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12" name="object 12"/>
          <p:cNvGrpSpPr/>
          <p:nvPr/>
        </p:nvGrpSpPr>
        <p:grpSpPr>
          <a:xfrm>
            <a:off x="5132955" y="3160741"/>
            <a:ext cx="4056529" cy="2488266"/>
            <a:chOff x="3937749" y="3582172"/>
            <a:chExt cx="4597400" cy="2820035"/>
          </a:xfrm>
        </p:grpSpPr>
        <p:sp>
          <p:nvSpPr>
            <p:cNvPr id="13" name="object 13"/>
            <p:cNvSpPr/>
            <p:nvPr/>
          </p:nvSpPr>
          <p:spPr>
            <a:xfrm>
              <a:off x="6973049" y="4738056"/>
              <a:ext cx="419100" cy="419734"/>
            </a:xfrm>
            <a:custGeom>
              <a:avLst/>
              <a:gdLst/>
              <a:ahLst/>
              <a:cxnLst/>
              <a:rect l="l" t="t" r="r" b="b"/>
              <a:pathLst>
                <a:path w="419100" h="419735">
                  <a:moveTo>
                    <a:pt x="209550" y="0"/>
                  </a:moveTo>
                  <a:lnTo>
                    <a:pt x="161500" y="5535"/>
                  </a:lnTo>
                  <a:lnTo>
                    <a:pt x="117393" y="21301"/>
                  </a:lnTo>
                  <a:lnTo>
                    <a:pt x="78485" y="46041"/>
                  </a:lnTo>
                  <a:lnTo>
                    <a:pt x="46034" y="78498"/>
                  </a:lnTo>
                  <a:lnTo>
                    <a:pt x="21298" y="117412"/>
                  </a:lnTo>
                  <a:lnTo>
                    <a:pt x="5534" y="161526"/>
                  </a:lnTo>
                  <a:lnTo>
                    <a:pt x="0" y="209583"/>
                  </a:lnTo>
                  <a:lnTo>
                    <a:pt x="5534" y="257640"/>
                  </a:lnTo>
                  <a:lnTo>
                    <a:pt x="21298" y="301754"/>
                  </a:lnTo>
                  <a:lnTo>
                    <a:pt x="46034" y="340668"/>
                  </a:lnTo>
                  <a:lnTo>
                    <a:pt x="78485" y="373125"/>
                  </a:lnTo>
                  <a:lnTo>
                    <a:pt x="117393" y="397865"/>
                  </a:lnTo>
                  <a:lnTo>
                    <a:pt x="161500" y="413631"/>
                  </a:lnTo>
                  <a:lnTo>
                    <a:pt x="209550" y="419167"/>
                  </a:lnTo>
                  <a:lnTo>
                    <a:pt x="257599" y="413631"/>
                  </a:lnTo>
                  <a:lnTo>
                    <a:pt x="301706" y="397865"/>
                  </a:lnTo>
                  <a:lnTo>
                    <a:pt x="340614" y="373125"/>
                  </a:lnTo>
                  <a:lnTo>
                    <a:pt x="373065" y="340668"/>
                  </a:lnTo>
                  <a:lnTo>
                    <a:pt x="397801" y="301754"/>
                  </a:lnTo>
                  <a:lnTo>
                    <a:pt x="413565" y="257640"/>
                  </a:lnTo>
                  <a:lnTo>
                    <a:pt x="419100" y="209583"/>
                  </a:lnTo>
                  <a:lnTo>
                    <a:pt x="413565" y="161526"/>
                  </a:lnTo>
                  <a:lnTo>
                    <a:pt x="397801" y="117412"/>
                  </a:lnTo>
                  <a:lnTo>
                    <a:pt x="373065" y="78498"/>
                  </a:lnTo>
                  <a:lnTo>
                    <a:pt x="340614" y="46041"/>
                  </a:lnTo>
                  <a:lnTo>
                    <a:pt x="301706" y="21301"/>
                  </a:lnTo>
                  <a:lnTo>
                    <a:pt x="257599" y="5535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5836399" y="3588522"/>
              <a:ext cx="2679700" cy="2693035"/>
            </a:xfrm>
            <a:custGeom>
              <a:avLst/>
              <a:gdLst/>
              <a:ahLst/>
              <a:cxnLst/>
              <a:rect l="l" t="t" r="r" b="b"/>
              <a:pathLst>
                <a:path w="2679700" h="2693035">
                  <a:moveTo>
                    <a:pt x="1905000" y="1346415"/>
                  </a:moveTo>
                  <a:lnTo>
                    <a:pt x="1903105" y="1393295"/>
                  </a:lnTo>
                  <a:lnTo>
                    <a:pt x="1897520" y="1439131"/>
                  </a:lnTo>
                  <a:lnTo>
                    <a:pt x="1888390" y="1483776"/>
                  </a:lnTo>
                  <a:lnTo>
                    <a:pt x="1875864" y="1527083"/>
                  </a:lnTo>
                  <a:lnTo>
                    <a:pt x="1860089" y="1568905"/>
                  </a:lnTo>
                  <a:lnTo>
                    <a:pt x="1841210" y="1609095"/>
                  </a:lnTo>
                  <a:lnTo>
                    <a:pt x="1819376" y="1647506"/>
                  </a:lnTo>
                  <a:lnTo>
                    <a:pt x="1794734" y="1683990"/>
                  </a:lnTo>
                  <a:lnTo>
                    <a:pt x="1767430" y="1718401"/>
                  </a:lnTo>
                  <a:lnTo>
                    <a:pt x="1737612" y="1750592"/>
                  </a:lnTo>
                  <a:lnTo>
                    <a:pt x="1705427" y="1780415"/>
                  </a:lnTo>
                  <a:lnTo>
                    <a:pt x="1671021" y="1807723"/>
                  </a:lnTo>
                  <a:lnTo>
                    <a:pt x="1634542" y="1832369"/>
                  </a:lnTo>
                  <a:lnTo>
                    <a:pt x="1596138" y="1854207"/>
                  </a:lnTo>
                  <a:lnTo>
                    <a:pt x="1555954" y="1873088"/>
                  </a:lnTo>
                  <a:lnTo>
                    <a:pt x="1514139" y="1888866"/>
                  </a:lnTo>
                  <a:lnTo>
                    <a:pt x="1470838" y="1901394"/>
                  </a:lnTo>
                  <a:lnTo>
                    <a:pt x="1426200" y="1910525"/>
                  </a:lnTo>
                  <a:lnTo>
                    <a:pt x="1380372" y="1916111"/>
                  </a:lnTo>
                  <a:lnTo>
                    <a:pt x="1333500" y="1918006"/>
                  </a:lnTo>
                  <a:lnTo>
                    <a:pt x="1286627" y="1916111"/>
                  </a:lnTo>
                  <a:lnTo>
                    <a:pt x="1240799" y="1910525"/>
                  </a:lnTo>
                  <a:lnTo>
                    <a:pt x="1196161" y="1901394"/>
                  </a:lnTo>
                  <a:lnTo>
                    <a:pt x="1152860" y="1888866"/>
                  </a:lnTo>
                  <a:lnTo>
                    <a:pt x="1111045" y="1873088"/>
                  </a:lnTo>
                  <a:lnTo>
                    <a:pt x="1070861" y="1854207"/>
                  </a:lnTo>
                  <a:lnTo>
                    <a:pt x="1032457" y="1832369"/>
                  </a:lnTo>
                  <a:lnTo>
                    <a:pt x="995978" y="1807723"/>
                  </a:lnTo>
                  <a:lnTo>
                    <a:pt x="961572" y="1780415"/>
                  </a:lnTo>
                  <a:lnTo>
                    <a:pt x="929387" y="1750592"/>
                  </a:lnTo>
                  <a:lnTo>
                    <a:pt x="899569" y="1718401"/>
                  </a:lnTo>
                  <a:lnTo>
                    <a:pt x="872265" y="1683990"/>
                  </a:lnTo>
                  <a:lnTo>
                    <a:pt x="847623" y="1647506"/>
                  </a:lnTo>
                  <a:lnTo>
                    <a:pt x="825789" y="1609095"/>
                  </a:lnTo>
                  <a:lnTo>
                    <a:pt x="806910" y="1568905"/>
                  </a:lnTo>
                  <a:lnTo>
                    <a:pt x="791135" y="1527083"/>
                  </a:lnTo>
                  <a:lnTo>
                    <a:pt x="778609" y="1483776"/>
                  </a:lnTo>
                  <a:lnTo>
                    <a:pt x="769479" y="1439131"/>
                  </a:lnTo>
                  <a:lnTo>
                    <a:pt x="763894" y="1393295"/>
                  </a:lnTo>
                  <a:lnTo>
                    <a:pt x="762000" y="1346415"/>
                  </a:lnTo>
                  <a:lnTo>
                    <a:pt x="763894" y="1299536"/>
                  </a:lnTo>
                  <a:lnTo>
                    <a:pt x="769479" y="1253700"/>
                  </a:lnTo>
                  <a:lnTo>
                    <a:pt x="778609" y="1209055"/>
                  </a:lnTo>
                  <a:lnTo>
                    <a:pt x="791135" y="1165748"/>
                  </a:lnTo>
                  <a:lnTo>
                    <a:pt x="806910" y="1123926"/>
                  </a:lnTo>
                  <a:lnTo>
                    <a:pt x="825789" y="1083736"/>
                  </a:lnTo>
                  <a:lnTo>
                    <a:pt x="847623" y="1045325"/>
                  </a:lnTo>
                  <a:lnTo>
                    <a:pt x="872265" y="1008840"/>
                  </a:lnTo>
                  <a:lnTo>
                    <a:pt x="899569" y="974429"/>
                  </a:lnTo>
                  <a:lnTo>
                    <a:pt x="929387" y="942239"/>
                  </a:lnTo>
                  <a:lnTo>
                    <a:pt x="961572" y="912416"/>
                  </a:lnTo>
                  <a:lnTo>
                    <a:pt x="995978" y="885107"/>
                  </a:lnTo>
                  <a:lnTo>
                    <a:pt x="1032457" y="860461"/>
                  </a:lnTo>
                  <a:lnTo>
                    <a:pt x="1070861" y="838623"/>
                  </a:lnTo>
                  <a:lnTo>
                    <a:pt x="1111045" y="819742"/>
                  </a:lnTo>
                  <a:lnTo>
                    <a:pt x="1152860" y="803964"/>
                  </a:lnTo>
                  <a:lnTo>
                    <a:pt x="1196161" y="791435"/>
                  </a:lnTo>
                  <a:lnTo>
                    <a:pt x="1240799" y="782305"/>
                  </a:lnTo>
                  <a:lnTo>
                    <a:pt x="1286627" y="776718"/>
                  </a:lnTo>
                  <a:lnTo>
                    <a:pt x="1333500" y="774823"/>
                  </a:lnTo>
                  <a:lnTo>
                    <a:pt x="1380372" y="776718"/>
                  </a:lnTo>
                  <a:lnTo>
                    <a:pt x="1426200" y="782305"/>
                  </a:lnTo>
                  <a:lnTo>
                    <a:pt x="1470838" y="791435"/>
                  </a:lnTo>
                  <a:lnTo>
                    <a:pt x="1514139" y="803964"/>
                  </a:lnTo>
                  <a:lnTo>
                    <a:pt x="1555954" y="819742"/>
                  </a:lnTo>
                  <a:lnTo>
                    <a:pt x="1596138" y="838623"/>
                  </a:lnTo>
                  <a:lnTo>
                    <a:pt x="1634542" y="860461"/>
                  </a:lnTo>
                  <a:lnTo>
                    <a:pt x="1671021" y="885107"/>
                  </a:lnTo>
                  <a:lnTo>
                    <a:pt x="1705427" y="912416"/>
                  </a:lnTo>
                  <a:lnTo>
                    <a:pt x="1737612" y="942239"/>
                  </a:lnTo>
                  <a:lnTo>
                    <a:pt x="1767430" y="974429"/>
                  </a:lnTo>
                  <a:lnTo>
                    <a:pt x="1794734" y="1008840"/>
                  </a:lnTo>
                  <a:lnTo>
                    <a:pt x="1819376" y="1045325"/>
                  </a:lnTo>
                  <a:lnTo>
                    <a:pt x="1841210" y="1083736"/>
                  </a:lnTo>
                  <a:lnTo>
                    <a:pt x="1860089" y="1123926"/>
                  </a:lnTo>
                  <a:lnTo>
                    <a:pt x="1875864" y="1165748"/>
                  </a:lnTo>
                  <a:lnTo>
                    <a:pt x="1888390" y="1209055"/>
                  </a:lnTo>
                  <a:lnTo>
                    <a:pt x="1897520" y="1253700"/>
                  </a:lnTo>
                  <a:lnTo>
                    <a:pt x="1903105" y="1299536"/>
                  </a:lnTo>
                  <a:lnTo>
                    <a:pt x="1905000" y="1346415"/>
                  </a:lnTo>
                  <a:close/>
                </a:path>
                <a:path w="2679700" h="2693035">
                  <a:moveTo>
                    <a:pt x="2235200" y="1346415"/>
                  </a:moveTo>
                  <a:lnTo>
                    <a:pt x="2233958" y="1394311"/>
                  </a:lnTo>
                  <a:lnTo>
                    <a:pt x="2230276" y="1441555"/>
                  </a:lnTo>
                  <a:lnTo>
                    <a:pt x="2224215" y="1488087"/>
                  </a:lnTo>
                  <a:lnTo>
                    <a:pt x="2215837" y="1533842"/>
                  </a:lnTo>
                  <a:lnTo>
                    <a:pt x="2205204" y="1578759"/>
                  </a:lnTo>
                  <a:lnTo>
                    <a:pt x="2192377" y="1622776"/>
                  </a:lnTo>
                  <a:lnTo>
                    <a:pt x="2177419" y="1665831"/>
                  </a:lnTo>
                  <a:lnTo>
                    <a:pt x="2160391" y="1707860"/>
                  </a:lnTo>
                  <a:lnTo>
                    <a:pt x="2141355" y="1748802"/>
                  </a:lnTo>
                  <a:lnTo>
                    <a:pt x="2120373" y="1788594"/>
                  </a:lnTo>
                  <a:lnTo>
                    <a:pt x="2097508" y="1827174"/>
                  </a:lnTo>
                  <a:lnTo>
                    <a:pt x="2072820" y="1864480"/>
                  </a:lnTo>
                  <a:lnTo>
                    <a:pt x="2046372" y="1900449"/>
                  </a:lnTo>
                  <a:lnTo>
                    <a:pt x="2018226" y="1935019"/>
                  </a:lnTo>
                  <a:lnTo>
                    <a:pt x="1988443" y="1968127"/>
                  </a:lnTo>
                  <a:lnTo>
                    <a:pt x="1957086" y="1999712"/>
                  </a:lnTo>
                  <a:lnTo>
                    <a:pt x="1924215" y="2029711"/>
                  </a:lnTo>
                  <a:lnTo>
                    <a:pt x="1889894" y="2058062"/>
                  </a:lnTo>
                  <a:lnTo>
                    <a:pt x="1854184" y="2084701"/>
                  </a:lnTo>
                  <a:lnTo>
                    <a:pt x="1817147" y="2109568"/>
                  </a:lnTo>
                  <a:lnTo>
                    <a:pt x="1778845" y="2132600"/>
                  </a:lnTo>
                  <a:lnTo>
                    <a:pt x="1739340" y="2153734"/>
                  </a:lnTo>
                  <a:lnTo>
                    <a:pt x="1698693" y="2172907"/>
                  </a:lnTo>
                  <a:lnTo>
                    <a:pt x="1656966" y="2190059"/>
                  </a:lnTo>
                  <a:lnTo>
                    <a:pt x="1614222" y="2205126"/>
                  </a:lnTo>
                  <a:lnTo>
                    <a:pt x="1570522" y="2218046"/>
                  </a:lnTo>
                  <a:lnTo>
                    <a:pt x="1525928" y="2228756"/>
                  </a:lnTo>
                  <a:lnTo>
                    <a:pt x="1480501" y="2237195"/>
                  </a:lnTo>
                  <a:lnTo>
                    <a:pt x="1434305" y="2243300"/>
                  </a:lnTo>
                  <a:lnTo>
                    <a:pt x="1387401" y="2247009"/>
                  </a:lnTo>
                  <a:lnTo>
                    <a:pt x="1339850" y="2248259"/>
                  </a:lnTo>
                  <a:lnTo>
                    <a:pt x="1292298" y="2247009"/>
                  </a:lnTo>
                  <a:lnTo>
                    <a:pt x="1245394" y="2243300"/>
                  </a:lnTo>
                  <a:lnTo>
                    <a:pt x="1199198" y="2237195"/>
                  </a:lnTo>
                  <a:lnTo>
                    <a:pt x="1153771" y="2228756"/>
                  </a:lnTo>
                  <a:lnTo>
                    <a:pt x="1109177" y="2218046"/>
                  </a:lnTo>
                  <a:lnTo>
                    <a:pt x="1065477" y="2205126"/>
                  </a:lnTo>
                  <a:lnTo>
                    <a:pt x="1022733" y="2190059"/>
                  </a:lnTo>
                  <a:lnTo>
                    <a:pt x="981006" y="2172907"/>
                  </a:lnTo>
                  <a:lnTo>
                    <a:pt x="940359" y="2153734"/>
                  </a:lnTo>
                  <a:lnTo>
                    <a:pt x="900854" y="2132600"/>
                  </a:lnTo>
                  <a:lnTo>
                    <a:pt x="862552" y="2109568"/>
                  </a:lnTo>
                  <a:lnTo>
                    <a:pt x="825515" y="2084701"/>
                  </a:lnTo>
                  <a:lnTo>
                    <a:pt x="789805" y="2058062"/>
                  </a:lnTo>
                  <a:lnTo>
                    <a:pt x="755484" y="2029711"/>
                  </a:lnTo>
                  <a:lnTo>
                    <a:pt x="722613" y="1999712"/>
                  </a:lnTo>
                  <a:lnTo>
                    <a:pt x="691256" y="1968127"/>
                  </a:lnTo>
                  <a:lnTo>
                    <a:pt x="661473" y="1935019"/>
                  </a:lnTo>
                  <a:lnTo>
                    <a:pt x="633327" y="1900449"/>
                  </a:lnTo>
                  <a:lnTo>
                    <a:pt x="606879" y="1864480"/>
                  </a:lnTo>
                  <a:lnTo>
                    <a:pt x="582191" y="1827174"/>
                  </a:lnTo>
                  <a:lnTo>
                    <a:pt x="559326" y="1788594"/>
                  </a:lnTo>
                  <a:lnTo>
                    <a:pt x="538344" y="1748802"/>
                  </a:lnTo>
                  <a:lnTo>
                    <a:pt x="519308" y="1707860"/>
                  </a:lnTo>
                  <a:lnTo>
                    <a:pt x="502280" y="1665831"/>
                  </a:lnTo>
                  <a:lnTo>
                    <a:pt x="487322" y="1622776"/>
                  </a:lnTo>
                  <a:lnTo>
                    <a:pt x="474495" y="1578759"/>
                  </a:lnTo>
                  <a:lnTo>
                    <a:pt x="463862" y="1533842"/>
                  </a:lnTo>
                  <a:lnTo>
                    <a:pt x="455484" y="1488087"/>
                  </a:lnTo>
                  <a:lnTo>
                    <a:pt x="449423" y="1441555"/>
                  </a:lnTo>
                  <a:lnTo>
                    <a:pt x="445741" y="1394311"/>
                  </a:lnTo>
                  <a:lnTo>
                    <a:pt x="444500" y="1346415"/>
                  </a:lnTo>
                  <a:lnTo>
                    <a:pt x="445741" y="1298519"/>
                  </a:lnTo>
                  <a:lnTo>
                    <a:pt x="449423" y="1251274"/>
                  </a:lnTo>
                  <a:lnTo>
                    <a:pt x="455484" y="1204743"/>
                  </a:lnTo>
                  <a:lnTo>
                    <a:pt x="463862" y="1158987"/>
                  </a:lnTo>
                  <a:lnTo>
                    <a:pt x="474495" y="1114069"/>
                  </a:lnTo>
                  <a:lnTo>
                    <a:pt x="487322" y="1070052"/>
                  </a:lnTo>
                  <a:lnTo>
                    <a:pt x="502280" y="1026998"/>
                  </a:lnTo>
                  <a:lnTo>
                    <a:pt x="519308" y="984969"/>
                  </a:lnTo>
                  <a:lnTo>
                    <a:pt x="538344" y="944027"/>
                  </a:lnTo>
                  <a:lnTo>
                    <a:pt x="559326" y="904235"/>
                  </a:lnTo>
                  <a:lnTo>
                    <a:pt x="582191" y="865655"/>
                  </a:lnTo>
                  <a:lnTo>
                    <a:pt x="606879" y="828349"/>
                  </a:lnTo>
                  <a:lnTo>
                    <a:pt x="633327" y="792380"/>
                  </a:lnTo>
                  <a:lnTo>
                    <a:pt x="661473" y="757810"/>
                  </a:lnTo>
                  <a:lnTo>
                    <a:pt x="691256" y="724702"/>
                  </a:lnTo>
                  <a:lnTo>
                    <a:pt x="722613" y="693117"/>
                  </a:lnTo>
                  <a:lnTo>
                    <a:pt x="755484" y="663118"/>
                  </a:lnTo>
                  <a:lnTo>
                    <a:pt x="789805" y="634767"/>
                  </a:lnTo>
                  <a:lnTo>
                    <a:pt x="825515" y="608128"/>
                  </a:lnTo>
                  <a:lnTo>
                    <a:pt x="862552" y="583261"/>
                  </a:lnTo>
                  <a:lnTo>
                    <a:pt x="900854" y="560229"/>
                  </a:lnTo>
                  <a:lnTo>
                    <a:pt x="940359" y="539096"/>
                  </a:lnTo>
                  <a:lnTo>
                    <a:pt x="981006" y="519922"/>
                  </a:lnTo>
                  <a:lnTo>
                    <a:pt x="1022733" y="502770"/>
                  </a:lnTo>
                  <a:lnTo>
                    <a:pt x="1065477" y="487704"/>
                  </a:lnTo>
                  <a:lnTo>
                    <a:pt x="1109177" y="474784"/>
                  </a:lnTo>
                  <a:lnTo>
                    <a:pt x="1153771" y="464073"/>
                  </a:lnTo>
                  <a:lnTo>
                    <a:pt x="1199198" y="455634"/>
                  </a:lnTo>
                  <a:lnTo>
                    <a:pt x="1245394" y="449529"/>
                  </a:lnTo>
                  <a:lnTo>
                    <a:pt x="1292298" y="445821"/>
                  </a:lnTo>
                  <a:lnTo>
                    <a:pt x="1339850" y="444571"/>
                  </a:lnTo>
                  <a:lnTo>
                    <a:pt x="1387401" y="445821"/>
                  </a:lnTo>
                  <a:lnTo>
                    <a:pt x="1434305" y="449529"/>
                  </a:lnTo>
                  <a:lnTo>
                    <a:pt x="1480501" y="455634"/>
                  </a:lnTo>
                  <a:lnTo>
                    <a:pt x="1525928" y="464073"/>
                  </a:lnTo>
                  <a:lnTo>
                    <a:pt x="1570522" y="474784"/>
                  </a:lnTo>
                  <a:lnTo>
                    <a:pt x="1614222" y="487704"/>
                  </a:lnTo>
                  <a:lnTo>
                    <a:pt x="1656966" y="502770"/>
                  </a:lnTo>
                  <a:lnTo>
                    <a:pt x="1698693" y="519922"/>
                  </a:lnTo>
                  <a:lnTo>
                    <a:pt x="1739340" y="539096"/>
                  </a:lnTo>
                  <a:lnTo>
                    <a:pt x="1778845" y="560229"/>
                  </a:lnTo>
                  <a:lnTo>
                    <a:pt x="1817147" y="583261"/>
                  </a:lnTo>
                  <a:lnTo>
                    <a:pt x="1854184" y="608128"/>
                  </a:lnTo>
                  <a:lnTo>
                    <a:pt x="1889894" y="634767"/>
                  </a:lnTo>
                  <a:lnTo>
                    <a:pt x="1924215" y="663118"/>
                  </a:lnTo>
                  <a:lnTo>
                    <a:pt x="1957086" y="693117"/>
                  </a:lnTo>
                  <a:lnTo>
                    <a:pt x="1988443" y="724702"/>
                  </a:lnTo>
                  <a:lnTo>
                    <a:pt x="2018226" y="757810"/>
                  </a:lnTo>
                  <a:lnTo>
                    <a:pt x="2046372" y="792380"/>
                  </a:lnTo>
                  <a:lnTo>
                    <a:pt x="2072820" y="828349"/>
                  </a:lnTo>
                  <a:lnTo>
                    <a:pt x="2097508" y="865655"/>
                  </a:lnTo>
                  <a:lnTo>
                    <a:pt x="2120373" y="904235"/>
                  </a:lnTo>
                  <a:lnTo>
                    <a:pt x="2141355" y="944027"/>
                  </a:lnTo>
                  <a:lnTo>
                    <a:pt x="2160391" y="984969"/>
                  </a:lnTo>
                  <a:lnTo>
                    <a:pt x="2177419" y="1026998"/>
                  </a:lnTo>
                  <a:lnTo>
                    <a:pt x="2192377" y="1070052"/>
                  </a:lnTo>
                  <a:lnTo>
                    <a:pt x="2205204" y="1114069"/>
                  </a:lnTo>
                  <a:lnTo>
                    <a:pt x="2215837" y="1158987"/>
                  </a:lnTo>
                  <a:lnTo>
                    <a:pt x="2224215" y="1204743"/>
                  </a:lnTo>
                  <a:lnTo>
                    <a:pt x="2230276" y="1251274"/>
                  </a:lnTo>
                  <a:lnTo>
                    <a:pt x="2233958" y="1298519"/>
                  </a:lnTo>
                  <a:lnTo>
                    <a:pt x="2235200" y="1346415"/>
                  </a:lnTo>
                  <a:close/>
                </a:path>
                <a:path w="2679700" h="2693035">
                  <a:moveTo>
                    <a:pt x="2679700" y="1346415"/>
                  </a:moveTo>
                  <a:lnTo>
                    <a:pt x="2678854" y="1394706"/>
                  </a:lnTo>
                  <a:lnTo>
                    <a:pt x="2676335" y="1442570"/>
                  </a:lnTo>
                  <a:lnTo>
                    <a:pt x="2672173" y="1489978"/>
                  </a:lnTo>
                  <a:lnTo>
                    <a:pt x="2666394" y="1536901"/>
                  </a:lnTo>
                  <a:lnTo>
                    <a:pt x="2659028" y="1583310"/>
                  </a:lnTo>
                  <a:lnTo>
                    <a:pt x="2650102" y="1629179"/>
                  </a:lnTo>
                  <a:lnTo>
                    <a:pt x="2639646" y="1674477"/>
                  </a:lnTo>
                  <a:lnTo>
                    <a:pt x="2627687" y="1719176"/>
                  </a:lnTo>
                  <a:lnTo>
                    <a:pt x="2614254" y="1763249"/>
                  </a:lnTo>
                  <a:lnTo>
                    <a:pt x="2599375" y="1806666"/>
                  </a:lnTo>
                  <a:lnTo>
                    <a:pt x="2583078" y="1849398"/>
                  </a:lnTo>
                  <a:lnTo>
                    <a:pt x="2565393" y="1891419"/>
                  </a:lnTo>
                  <a:lnTo>
                    <a:pt x="2546346" y="1932698"/>
                  </a:lnTo>
                  <a:lnTo>
                    <a:pt x="2525967" y="1973208"/>
                  </a:lnTo>
                  <a:lnTo>
                    <a:pt x="2504283" y="2012920"/>
                  </a:lnTo>
                  <a:lnTo>
                    <a:pt x="2481324" y="2051806"/>
                  </a:lnTo>
                  <a:lnTo>
                    <a:pt x="2457117" y="2089837"/>
                  </a:lnTo>
                  <a:lnTo>
                    <a:pt x="2431691" y="2126984"/>
                  </a:lnTo>
                  <a:lnTo>
                    <a:pt x="2405075" y="2163220"/>
                  </a:lnTo>
                  <a:lnTo>
                    <a:pt x="2377295" y="2198515"/>
                  </a:lnTo>
                  <a:lnTo>
                    <a:pt x="2348382" y="2232841"/>
                  </a:lnTo>
                  <a:lnTo>
                    <a:pt x="2318363" y="2266170"/>
                  </a:lnTo>
                  <a:lnTo>
                    <a:pt x="2287266" y="2298473"/>
                  </a:lnTo>
                  <a:lnTo>
                    <a:pt x="2255121" y="2329722"/>
                  </a:lnTo>
                  <a:lnTo>
                    <a:pt x="2221954" y="2359889"/>
                  </a:lnTo>
                  <a:lnTo>
                    <a:pt x="2187795" y="2388944"/>
                  </a:lnTo>
                  <a:lnTo>
                    <a:pt x="2152672" y="2416859"/>
                  </a:lnTo>
                  <a:lnTo>
                    <a:pt x="2116613" y="2443606"/>
                  </a:lnTo>
                  <a:lnTo>
                    <a:pt x="2079647" y="2469157"/>
                  </a:lnTo>
                  <a:lnTo>
                    <a:pt x="2041802" y="2493482"/>
                  </a:lnTo>
                  <a:lnTo>
                    <a:pt x="2003106" y="2516554"/>
                  </a:lnTo>
                  <a:lnTo>
                    <a:pt x="1963587" y="2538344"/>
                  </a:lnTo>
                  <a:lnTo>
                    <a:pt x="1923275" y="2558823"/>
                  </a:lnTo>
                  <a:lnTo>
                    <a:pt x="1882197" y="2577963"/>
                  </a:lnTo>
                  <a:lnTo>
                    <a:pt x="1840381" y="2595735"/>
                  </a:lnTo>
                  <a:lnTo>
                    <a:pt x="1797857" y="2612112"/>
                  </a:lnTo>
                  <a:lnTo>
                    <a:pt x="1754651" y="2627064"/>
                  </a:lnTo>
                  <a:lnTo>
                    <a:pt x="1710794" y="2640563"/>
                  </a:lnTo>
                  <a:lnTo>
                    <a:pt x="1666312" y="2652580"/>
                  </a:lnTo>
                  <a:lnTo>
                    <a:pt x="1621235" y="2663088"/>
                  </a:lnTo>
                  <a:lnTo>
                    <a:pt x="1575590" y="2672057"/>
                  </a:lnTo>
                  <a:lnTo>
                    <a:pt x="1529407" y="2679460"/>
                  </a:lnTo>
                  <a:lnTo>
                    <a:pt x="1482713" y="2685267"/>
                  </a:lnTo>
                  <a:lnTo>
                    <a:pt x="1435536" y="2689450"/>
                  </a:lnTo>
                  <a:lnTo>
                    <a:pt x="1387906" y="2691980"/>
                  </a:lnTo>
                  <a:lnTo>
                    <a:pt x="1339850" y="2692830"/>
                  </a:lnTo>
                  <a:lnTo>
                    <a:pt x="1291793" y="2691980"/>
                  </a:lnTo>
                  <a:lnTo>
                    <a:pt x="1244163" y="2689450"/>
                  </a:lnTo>
                  <a:lnTo>
                    <a:pt x="1196986" y="2685267"/>
                  </a:lnTo>
                  <a:lnTo>
                    <a:pt x="1150292" y="2679460"/>
                  </a:lnTo>
                  <a:lnTo>
                    <a:pt x="1104109" y="2672057"/>
                  </a:lnTo>
                  <a:lnTo>
                    <a:pt x="1058464" y="2663088"/>
                  </a:lnTo>
                  <a:lnTo>
                    <a:pt x="1013387" y="2652580"/>
                  </a:lnTo>
                  <a:lnTo>
                    <a:pt x="968905" y="2640563"/>
                  </a:lnTo>
                  <a:lnTo>
                    <a:pt x="925048" y="2627064"/>
                  </a:lnTo>
                  <a:lnTo>
                    <a:pt x="881842" y="2612112"/>
                  </a:lnTo>
                  <a:lnTo>
                    <a:pt x="839318" y="2595735"/>
                  </a:lnTo>
                  <a:lnTo>
                    <a:pt x="797502" y="2577963"/>
                  </a:lnTo>
                  <a:lnTo>
                    <a:pt x="756424" y="2558823"/>
                  </a:lnTo>
                  <a:lnTo>
                    <a:pt x="716112" y="2538344"/>
                  </a:lnTo>
                  <a:lnTo>
                    <a:pt x="676593" y="2516554"/>
                  </a:lnTo>
                  <a:lnTo>
                    <a:pt x="637897" y="2493482"/>
                  </a:lnTo>
                  <a:lnTo>
                    <a:pt x="600052" y="2469157"/>
                  </a:lnTo>
                  <a:lnTo>
                    <a:pt x="563086" y="2443606"/>
                  </a:lnTo>
                  <a:lnTo>
                    <a:pt x="527027" y="2416859"/>
                  </a:lnTo>
                  <a:lnTo>
                    <a:pt x="491904" y="2388944"/>
                  </a:lnTo>
                  <a:lnTo>
                    <a:pt x="457745" y="2359889"/>
                  </a:lnTo>
                  <a:lnTo>
                    <a:pt x="424578" y="2329722"/>
                  </a:lnTo>
                  <a:lnTo>
                    <a:pt x="392433" y="2298473"/>
                  </a:lnTo>
                  <a:lnTo>
                    <a:pt x="361336" y="2266170"/>
                  </a:lnTo>
                  <a:lnTo>
                    <a:pt x="331317" y="2232841"/>
                  </a:lnTo>
                  <a:lnTo>
                    <a:pt x="302404" y="2198515"/>
                  </a:lnTo>
                  <a:lnTo>
                    <a:pt x="274624" y="2163220"/>
                  </a:lnTo>
                  <a:lnTo>
                    <a:pt x="248008" y="2126984"/>
                  </a:lnTo>
                  <a:lnTo>
                    <a:pt x="222582" y="2089837"/>
                  </a:lnTo>
                  <a:lnTo>
                    <a:pt x="198375" y="2051806"/>
                  </a:lnTo>
                  <a:lnTo>
                    <a:pt x="175416" y="2012920"/>
                  </a:lnTo>
                  <a:lnTo>
                    <a:pt x="153732" y="1973208"/>
                  </a:lnTo>
                  <a:lnTo>
                    <a:pt x="133353" y="1932698"/>
                  </a:lnTo>
                  <a:lnTo>
                    <a:pt x="114306" y="1891419"/>
                  </a:lnTo>
                  <a:lnTo>
                    <a:pt x="96621" y="1849398"/>
                  </a:lnTo>
                  <a:lnTo>
                    <a:pt x="80324" y="1806666"/>
                  </a:lnTo>
                  <a:lnTo>
                    <a:pt x="65445" y="1763249"/>
                  </a:lnTo>
                  <a:lnTo>
                    <a:pt x="52012" y="1719176"/>
                  </a:lnTo>
                  <a:lnTo>
                    <a:pt x="40053" y="1674477"/>
                  </a:lnTo>
                  <a:lnTo>
                    <a:pt x="29597" y="1629179"/>
                  </a:lnTo>
                  <a:lnTo>
                    <a:pt x="20671" y="1583310"/>
                  </a:lnTo>
                  <a:lnTo>
                    <a:pt x="13305" y="1536901"/>
                  </a:lnTo>
                  <a:lnTo>
                    <a:pt x="7526" y="1489978"/>
                  </a:lnTo>
                  <a:lnTo>
                    <a:pt x="3364" y="1442570"/>
                  </a:lnTo>
                  <a:lnTo>
                    <a:pt x="845" y="1394706"/>
                  </a:lnTo>
                  <a:lnTo>
                    <a:pt x="0" y="1346415"/>
                  </a:lnTo>
                  <a:lnTo>
                    <a:pt x="845" y="1298123"/>
                  </a:lnTo>
                  <a:lnTo>
                    <a:pt x="3364" y="1250259"/>
                  </a:lnTo>
                  <a:lnTo>
                    <a:pt x="7526" y="1202852"/>
                  </a:lnTo>
                  <a:lnTo>
                    <a:pt x="13305" y="1155929"/>
                  </a:lnTo>
                  <a:lnTo>
                    <a:pt x="20671" y="1109519"/>
                  </a:lnTo>
                  <a:lnTo>
                    <a:pt x="29597" y="1063650"/>
                  </a:lnTo>
                  <a:lnTo>
                    <a:pt x="40053" y="1018352"/>
                  </a:lnTo>
                  <a:lnTo>
                    <a:pt x="52012" y="973653"/>
                  </a:lnTo>
                  <a:lnTo>
                    <a:pt x="65445" y="929580"/>
                  </a:lnTo>
                  <a:lnTo>
                    <a:pt x="80324" y="886163"/>
                  </a:lnTo>
                  <a:lnTo>
                    <a:pt x="96621" y="843430"/>
                  </a:lnTo>
                  <a:lnTo>
                    <a:pt x="114306" y="801410"/>
                  </a:lnTo>
                  <a:lnTo>
                    <a:pt x="133353" y="760130"/>
                  </a:lnTo>
                  <a:lnTo>
                    <a:pt x="153732" y="719620"/>
                  </a:lnTo>
                  <a:lnTo>
                    <a:pt x="175416" y="679908"/>
                  </a:lnTo>
                  <a:lnTo>
                    <a:pt x="198375" y="641023"/>
                  </a:lnTo>
                  <a:lnTo>
                    <a:pt x="222582" y="602992"/>
                  </a:lnTo>
                  <a:lnTo>
                    <a:pt x="248008" y="565845"/>
                  </a:lnTo>
                  <a:lnTo>
                    <a:pt x="274624" y="529609"/>
                  </a:lnTo>
                  <a:lnTo>
                    <a:pt x="302404" y="494314"/>
                  </a:lnTo>
                  <a:lnTo>
                    <a:pt x="331317" y="459988"/>
                  </a:lnTo>
                  <a:lnTo>
                    <a:pt x="361336" y="426659"/>
                  </a:lnTo>
                  <a:lnTo>
                    <a:pt x="392433" y="394355"/>
                  </a:lnTo>
                  <a:lnTo>
                    <a:pt x="424578" y="363106"/>
                  </a:lnTo>
                  <a:lnTo>
                    <a:pt x="457745" y="332940"/>
                  </a:lnTo>
                  <a:lnTo>
                    <a:pt x="491904" y="303885"/>
                  </a:lnTo>
                  <a:lnTo>
                    <a:pt x="527027" y="275970"/>
                  </a:lnTo>
                  <a:lnTo>
                    <a:pt x="563086" y="249223"/>
                  </a:lnTo>
                  <a:lnTo>
                    <a:pt x="600052" y="223672"/>
                  </a:lnTo>
                  <a:lnTo>
                    <a:pt x="637897" y="199347"/>
                  </a:lnTo>
                  <a:lnTo>
                    <a:pt x="676593" y="176275"/>
                  </a:lnTo>
                  <a:lnTo>
                    <a:pt x="716112" y="154485"/>
                  </a:lnTo>
                  <a:lnTo>
                    <a:pt x="756424" y="134006"/>
                  </a:lnTo>
                  <a:lnTo>
                    <a:pt x="797502" y="114866"/>
                  </a:lnTo>
                  <a:lnTo>
                    <a:pt x="839318" y="97094"/>
                  </a:lnTo>
                  <a:lnTo>
                    <a:pt x="881842" y="80718"/>
                  </a:lnTo>
                  <a:lnTo>
                    <a:pt x="925048" y="65766"/>
                  </a:lnTo>
                  <a:lnTo>
                    <a:pt x="968905" y="52267"/>
                  </a:lnTo>
                  <a:lnTo>
                    <a:pt x="1013387" y="40249"/>
                  </a:lnTo>
                  <a:lnTo>
                    <a:pt x="1058464" y="29741"/>
                  </a:lnTo>
                  <a:lnTo>
                    <a:pt x="1104109" y="20772"/>
                  </a:lnTo>
                  <a:lnTo>
                    <a:pt x="1150292" y="13370"/>
                  </a:lnTo>
                  <a:lnTo>
                    <a:pt x="1196986" y="7563"/>
                  </a:lnTo>
                  <a:lnTo>
                    <a:pt x="1244163" y="3380"/>
                  </a:lnTo>
                  <a:lnTo>
                    <a:pt x="1291793" y="849"/>
                  </a:lnTo>
                  <a:lnTo>
                    <a:pt x="1339850" y="0"/>
                  </a:lnTo>
                  <a:lnTo>
                    <a:pt x="1387906" y="849"/>
                  </a:lnTo>
                  <a:lnTo>
                    <a:pt x="1435536" y="3380"/>
                  </a:lnTo>
                  <a:lnTo>
                    <a:pt x="1482713" y="7563"/>
                  </a:lnTo>
                  <a:lnTo>
                    <a:pt x="1529407" y="13370"/>
                  </a:lnTo>
                  <a:lnTo>
                    <a:pt x="1575590" y="20772"/>
                  </a:lnTo>
                  <a:lnTo>
                    <a:pt x="1621235" y="29741"/>
                  </a:lnTo>
                  <a:lnTo>
                    <a:pt x="1666312" y="40249"/>
                  </a:lnTo>
                  <a:lnTo>
                    <a:pt x="1710794" y="52267"/>
                  </a:lnTo>
                  <a:lnTo>
                    <a:pt x="1754651" y="65766"/>
                  </a:lnTo>
                  <a:lnTo>
                    <a:pt x="1797857" y="80718"/>
                  </a:lnTo>
                  <a:lnTo>
                    <a:pt x="1840381" y="97094"/>
                  </a:lnTo>
                  <a:lnTo>
                    <a:pt x="1882197" y="114866"/>
                  </a:lnTo>
                  <a:lnTo>
                    <a:pt x="1923275" y="134006"/>
                  </a:lnTo>
                  <a:lnTo>
                    <a:pt x="1963587" y="154485"/>
                  </a:lnTo>
                  <a:lnTo>
                    <a:pt x="2003106" y="176275"/>
                  </a:lnTo>
                  <a:lnTo>
                    <a:pt x="2041802" y="199347"/>
                  </a:lnTo>
                  <a:lnTo>
                    <a:pt x="2079647" y="223672"/>
                  </a:lnTo>
                  <a:lnTo>
                    <a:pt x="2116613" y="249223"/>
                  </a:lnTo>
                  <a:lnTo>
                    <a:pt x="2152672" y="275970"/>
                  </a:lnTo>
                  <a:lnTo>
                    <a:pt x="2187795" y="303885"/>
                  </a:lnTo>
                  <a:lnTo>
                    <a:pt x="2221954" y="332940"/>
                  </a:lnTo>
                  <a:lnTo>
                    <a:pt x="2255121" y="363106"/>
                  </a:lnTo>
                  <a:lnTo>
                    <a:pt x="2287266" y="394355"/>
                  </a:lnTo>
                  <a:lnTo>
                    <a:pt x="2318363" y="426659"/>
                  </a:lnTo>
                  <a:lnTo>
                    <a:pt x="2348382" y="459988"/>
                  </a:lnTo>
                  <a:lnTo>
                    <a:pt x="2377295" y="494314"/>
                  </a:lnTo>
                  <a:lnTo>
                    <a:pt x="2405075" y="529609"/>
                  </a:lnTo>
                  <a:lnTo>
                    <a:pt x="2431691" y="565845"/>
                  </a:lnTo>
                  <a:lnTo>
                    <a:pt x="2457117" y="602992"/>
                  </a:lnTo>
                  <a:lnTo>
                    <a:pt x="2481324" y="641023"/>
                  </a:lnTo>
                  <a:lnTo>
                    <a:pt x="2504283" y="679908"/>
                  </a:lnTo>
                  <a:lnTo>
                    <a:pt x="2525967" y="719620"/>
                  </a:lnTo>
                  <a:lnTo>
                    <a:pt x="2546346" y="760130"/>
                  </a:lnTo>
                  <a:lnTo>
                    <a:pt x="2565393" y="801410"/>
                  </a:lnTo>
                  <a:lnTo>
                    <a:pt x="2583078" y="843430"/>
                  </a:lnTo>
                  <a:lnTo>
                    <a:pt x="2599375" y="886163"/>
                  </a:lnTo>
                  <a:lnTo>
                    <a:pt x="2614254" y="929580"/>
                  </a:lnTo>
                  <a:lnTo>
                    <a:pt x="2627687" y="973653"/>
                  </a:lnTo>
                  <a:lnTo>
                    <a:pt x="2639646" y="1018352"/>
                  </a:lnTo>
                  <a:lnTo>
                    <a:pt x="2650102" y="1063650"/>
                  </a:lnTo>
                  <a:lnTo>
                    <a:pt x="2659028" y="1109519"/>
                  </a:lnTo>
                  <a:lnTo>
                    <a:pt x="2666394" y="1155929"/>
                  </a:lnTo>
                  <a:lnTo>
                    <a:pt x="2672173" y="1202852"/>
                  </a:lnTo>
                  <a:lnTo>
                    <a:pt x="2676335" y="1250259"/>
                  </a:lnTo>
                  <a:lnTo>
                    <a:pt x="2678854" y="1298123"/>
                  </a:lnTo>
                  <a:lnTo>
                    <a:pt x="2679700" y="1346415"/>
                  </a:lnTo>
                  <a:close/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19049" y="5271541"/>
              <a:ext cx="114300" cy="11431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93749" y="4445909"/>
              <a:ext cx="114300" cy="11431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9249" y="3975934"/>
              <a:ext cx="114300" cy="1143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27049" y="5766920"/>
              <a:ext cx="114300" cy="11431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1249" y="5436668"/>
              <a:ext cx="114300" cy="11431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1749" y="4763460"/>
              <a:ext cx="114300" cy="11431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47749" y="4217273"/>
              <a:ext cx="114300" cy="11431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3749" y="4915884"/>
              <a:ext cx="114300" cy="11431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949" y="5563688"/>
              <a:ext cx="114300" cy="11431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2349" y="4242677"/>
              <a:ext cx="114300" cy="11431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5449" y="5284243"/>
              <a:ext cx="114300" cy="11431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20849" y="4534823"/>
              <a:ext cx="114300" cy="11431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3349" y="5030203"/>
              <a:ext cx="190500" cy="17782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937749" y="5093713"/>
              <a:ext cx="2997200" cy="1308735"/>
            </a:xfrm>
            <a:custGeom>
              <a:avLst/>
              <a:gdLst/>
              <a:ahLst/>
              <a:cxnLst/>
              <a:rect l="l" t="t" r="r" b="b"/>
              <a:pathLst>
                <a:path w="2997200" h="1308735">
                  <a:moveTo>
                    <a:pt x="2997200" y="0"/>
                  </a:moveTo>
                  <a:lnTo>
                    <a:pt x="2984500" y="0"/>
                  </a:lnTo>
                  <a:lnTo>
                    <a:pt x="0" y="1295607"/>
                  </a:lnTo>
                  <a:lnTo>
                    <a:pt x="0" y="1308309"/>
                  </a:lnTo>
                  <a:lnTo>
                    <a:pt x="12700" y="1308309"/>
                  </a:lnTo>
                  <a:lnTo>
                    <a:pt x="2997200" y="12702"/>
                  </a:lnTo>
                  <a:lnTo>
                    <a:pt x="2997200" y="0"/>
                  </a:lnTo>
                  <a:close/>
                </a:path>
              </a:pathLst>
            </a:custGeom>
            <a:solidFill>
              <a:srgbClr val="8A8A8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1849" y="4115656"/>
              <a:ext cx="190500" cy="16512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37949" y="3836212"/>
              <a:ext cx="825500" cy="394335"/>
            </a:xfrm>
            <a:custGeom>
              <a:avLst/>
              <a:gdLst/>
              <a:ahLst/>
              <a:cxnLst/>
              <a:rect l="l" t="t" r="r" b="b"/>
              <a:pathLst>
                <a:path w="825500" h="394335">
                  <a:moveTo>
                    <a:pt x="12700" y="0"/>
                  </a:moveTo>
                  <a:lnTo>
                    <a:pt x="0" y="0"/>
                  </a:lnTo>
                  <a:lnTo>
                    <a:pt x="0" y="12702"/>
                  </a:lnTo>
                  <a:lnTo>
                    <a:pt x="812800" y="393762"/>
                  </a:lnTo>
                  <a:lnTo>
                    <a:pt x="825500" y="393762"/>
                  </a:lnTo>
                  <a:lnTo>
                    <a:pt x="825500" y="38106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15778" y="3149533"/>
            <a:ext cx="2259106" cy="991221"/>
          </a:xfrm>
          <a:prstGeom prst="rect">
            <a:avLst/>
          </a:prstGeom>
        </p:spPr>
        <p:txBody>
          <a:bodyPr vert="horz" wrap="square" lIns="0" tIns="29135" rIns="0" bIns="0" rtlCol="0">
            <a:spAutoFit/>
          </a:bodyPr>
          <a:lstStyle/>
          <a:p>
            <a:pPr marL="11206" marR="4483">
              <a:lnSpc>
                <a:spcPts val="2471"/>
              </a:lnSpc>
              <a:spcBef>
                <a:spcPts val="229"/>
              </a:spcBef>
            </a:pPr>
            <a:r>
              <a:rPr sz="2118" spc="124" dirty="0">
                <a:solidFill>
                  <a:srgbClr val="00A500"/>
                </a:solidFill>
                <a:latin typeface="Arial"/>
                <a:cs typeface="Arial"/>
              </a:rPr>
              <a:t>orbital</a:t>
            </a:r>
            <a:r>
              <a:rPr sz="2118" spc="-62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2118" spc="110" dirty="0">
                <a:solidFill>
                  <a:srgbClr val="00A500"/>
                </a:solidFill>
                <a:latin typeface="Arial"/>
                <a:cs typeface="Arial"/>
              </a:rPr>
              <a:t>electrons: </a:t>
            </a:r>
            <a:r>
              <a:rPr sz="2118" spc="93" dirty="0">
                <a:solidFill>
                  <a:srgbClr val="00A500"/>
                </a:solidFill>
                <a:latin typeface="Arial"/>
                <a:cs typeface="Arial"/>
              </a:rPr>
              <a:t>n</a:t>
            </a:r>
            <a:r>
              <a:rPr sz="2118" spc="-71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00A500"/>
                </a:solidFill>
                <a:latin typeface="Arial"/>
                <a:cs typeface="Arial"/>
              </a:rPr>
              <a:t>=</a:t>
            </a:r>
            <a:r>
              <a:rPr sz="2118" spc="-66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2118" spc="110" dirty="0">
                <a:solidFill>
                  <a:srgbClr val="00A500"/>
                </a:solidFill>
                <a:latin typeface="Arial"/>
                <a:cs typeface="Arial"/>
              </a:rPr>
              <a:t>principal </a:t>
            </a:r>
            <a:r>
              <a:rPr sz="2118" spc="106" dirty="0">
                <a:solidFill>
                  <a:srgbClr val="00A500"/>
                </a:solidFill>
                <a:latin typeface="Arial"/>
                <a:cs typeface="Arial"/>
              </a:rPr>
              <a:t>quantum</a:t>
            </a:r>
            <a:r>
              <a:rPr sz="2118" spc="-62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2118" spc="110" dirty="0">
                <a:solidFill>
                  <a:srgbClr val="00A500"/>
                </a:solidFill>
                <a:latin typeface="Arial"/>
                <a:cs typeface="Arial"/>
              </a:rPr>
              <a:t>number</a:t>
            </a:r>
            <a:endParaRPr sz="2118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21631" y="4090977"/>
            <a:ext cx="481853" cy="314325"/>
          </a:xfrm>
          <a:custGeom>
            <a:avLst/>
            <a:gdLst/>
            <a:ahLst/>
            <a:cxnLst/>
            <a:rect l="l" t="t" r="r" b="b"/>
            <a:pathLst>
              <a:path w="546100" h="356235">
                <a:moveTo>
                  <a:pt x="546100" y="0"/>
                </a:moveTo>
                <a:lnTo>
                  <a:pt x="0" y="0"/>
                </a:lnTo>
                <a:lnTo>
                  <a:pt x="0" y="355656"/>
                </a:lnTo>
                <a:lnTo>
                  <a:pt x="546100" y="355656"/>
                </a:lnTo>
                <a:lnTo>
                  <a:pt x="5461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 txBox="1"/>
          <p:nvPr/>
        </p:nvSpPr>
        <p:spPr>
          <a:xfrm>
            <a:off x="6410426" y="4068563"/>
            <a:ext cx="501463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22" dirty="0">
                <a:solidFill>
                  <a:srgbClr val="00A500"/>
                </a:solidFill>
                <a:latin typeface="Arial"/>
                <a:cs typeface="Arial"/>
              </a:rPr>
              <a:t>n=3</a:t>
            </a:r>
            <a:endParaRPr sz="2118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127602" y="3922865"/>
            <a:ext cx="493059" cy="370354"/>
          </a:xfrm>
          <a:custGeom>
            <a:avLst/>
            <a:gdLst/>
            <a:ahLst/>
            <a:cxnLst/>
            <a:rect l="l" t="t" r="r" b="b"/>
            <a:pathLst>
              <a:path w="558800" h="419735">
                <a:moveTo>
                  <a:pt x="190500" y="63512"/>
                </a:moveTo>
                <a:lnTo>
                  <a:pt x="0" y="63512"/>
                </a:lnTo>
                <a:lnTo>
                  <a:pt x="0" y="419163"/>
                </a:lnTo>
                <a:lnTo>
                  <a:pt x="190500" y="419163"/>
                </a:lnTo>
                <a:lnTo>
                  <a:pt x="190500" y="63512"/>
                </a:lnTo>
                <a:close/>
              </a:path>
              <a:path w="558800" h="419735">
                <a:moveTo>
                  <a:pt x="558800" y="0"/>
                </a:moveTo>
                <a:lnTo>
                  <a:pt x="368300" y="0"/>
                </a:lnTo>
                <a:lnTo>
                  <a:pt x="368300" y="355663"/>
                </a:lnTo>
                <a:lnTo>
                  <a:pt x="558800" y="355663"/>
                </a:lnTo>
                <a:lnTo>
                  <a:pt x="55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 txBox="1"/>
          <p:nvPr/>
        </p:nvSpPr>
        <p:spPr>
          <a:xfrm>
            <a:off x="7093984" y="3900448"/>
            <a:ext cx="552450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  <a:tabLst>
                <a:tab pos="358047" algn="l"/>
              </a:tabLst>
            </a:pPr>
            <a:r>
              <a:rPr sz="3177" spc="39" baseline="-11574" dirty="0">
                <a:solidFill>
                  <a:srgbClr val="00A500"/>
                </a:solidFill>
                <a:latin typeface="Arial"/>
                <a:cs typeface="Arial"/>
              </a:rPr>
              <a:t>2</a:t>
            </a:r>
            <a:r>
              <a:rPr sz="3177" baseline="-11574" dirty="0">
                <a:solidFill>
                  <a:srgbClr val="00A500"/>
                </a:solidFill>
                <a:latin typeface="Arial"/>
                <a:cs typeface="Arial"/>
              </a:rPr>
              <a:t>	</a:t>
            </a:r>
            <a:r>
              <a:rPr sz="2118" spc="26" dirty="0">
                <a:solidFill>
                  <a:srgbClr val="00A500"/>
                </a:solidFill>
                <a:latin typeface="Arial"/>
                <a:cs typeface="Arial"/>
              </a:rPr>
              <a:t>1</a:t>
            </a:r>
            <a:endParaRPr sz="2118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400573" y="2395127"/>
            <a:ext cx="1127872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b="1" dirty="0">
                <a:solidFill>
                  <a:srgbClr val="4348AA"/>
                </a:solidFill>
                <a:latin typeface="Arial"/>
                <a:cs typeface="Arial"/>
              </a:rPr>
              <a:t>BOHR</a:t>
            </a:r>
            <a:r>
              <a:rPr sz="1412" b="1" spc="-13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412" b="1" spc="-18" dirty="0">
                <a:solidFill>
                  <a:srgbClr val="4348AA"/>
                </a:solidFill>
                <a:latin typeface="Arial"/>
                <a:cs typeface="Arial"/>
              </a:rPr>
              <a:t>ATOM</a:t>
            </a:r>
            <a:endParaRPr sz="1412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790921" y="5351329"/>
            <a:ext cx="3186393" cy="807068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marL="11206">
              <a:spcBef>
                <a:spcPts val="679"/>
              </a:spcBef>
            </a:pPr>
            <a:r>
              <a:rPr sz="1235" dirty="0">
                <a:solidFill>
                  <a:srgbClr val="5F6061"/>
                </a:solidFill>
                <a:latin typeface="Arial"/>
                <a:cs typeface="Arial"/>
              </a:rPr>
              <a:t>Nucleus:</a:t>
            </a:r>
            <a:r>
              <a:rPr sz="1235" spc="322" dirty="0">
                <a:solidFill>
                  <a:srgbClr val="5F6061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5F6061"/>
                </a:solidFill>
                <a:latin typeface="Arial"/>
                <a:cs typeface="Arial"/>
              </a:rPr>
              <a:t>Z</a:t>
            </a:r>
            <a:r>
              <a:rPr sz="1235" spc="-13" dirty="0">
                <a:solidFill>
                  <a:srgbClr val="5F6061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5F6061"/>
                </a:solidFill>
                <a:latin typeface="Arial"/>
                <a:cs typeface="Arial"/>
              </a:rPr>
              <a:t>=</a:t>
            </a:r>
            <a:r>
              <a:rPr sz="1235" spc="66" dirty="0">
                <a:solidFill>
                  <a:srgbClr val="5F6061"/>
                </a:solidFill>
                <a:latin typeface="Arial"/>
                <a:cs typeface="Arial"/>
              </a:rPr>
              <a:t> </a:t>
            </a:r>
            <a:r>
              <a:rPr sz="1853" baseline="3968" dirty="0">
                <a:solidFill>
                  <a:srgbClr val="031793"/>
                </a:solidFill>
                <a:latin typeface="Arial"/>
                <a:cs typeface="Arial"/>
              </a:rPr>
              <a:t>#</a:t>
            </a:r>
            <a:r>
              <a:rPr sz="1853" spc="-13" baseline="3968" dirty="0">
                <a:solidFill>
                  <a:srgbClr val="031793"/>
                </a:solidFill>
                <a:latin typeface="Arial"/>
                <a:cs typeface="Arial"/>
              </a:rPr>
              <a:t> protons</a:t>
            </a:r>
            <a:endParaRPr sz="1853" baseline="3968">
              <a:latin typeface="Arial"/>
              <a:cs typeface="Arial"/>
            </a:endParaRPr>
          </a:p>
          <a:p>
            <a:pPr marL="11206" marR="4483" indent="672389">
              <a:lnSpc>
                <a:spcPts val="2188"/>
              </a:lnSpc>
              <a:tabLst>
                <a:tab pos="1893335" algn="l"/>
              </a:tabLst>
            </a:pPr>
            <a:r>
              <a:rPr sz="1235" dirty="0">
                <a:solidFill>
                  <a:srgbClr val="5F6061"/>
                </a:solidFill>
                <a:latin typeface="Arial"/>
                <a:cs typeface="Arial"/>
              </a:rPr>
              <a:t>=</a:t>
            </a:r>
            <a:r>
              <a:rPr sz="1235" spc="-9" dirty="0">
                <a:solidFill>
                  <a:srgbClr val="5F6061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1</a:t>
            </a:r>
            <a:r>
              <a:rPr sz="1235" spc="-4" dirty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for</a:t>
            </a:r>
            <a:r>
              <a:rPr sz="1235" spc="-13" dirty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hydrogen</a:t>
            </a:r>
            <a:r>
              <a:rPr sz="1235" spc="-9" dirty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to</a:t>
            </a:r>
            <a:r>
              <a:rPr sz="1235" spc="-13" dirty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94</a:t>
            </a:r>
            <a:r>
              <a:rPr sz="1235" spc="-9" dirty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for</a:t>
            </a:r>
            <a:r>
              <a:rPr sz="1235" spc="-13" dirty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031793"/>
                </a:solidFill>
                <a:latin typeface="Arial"/>
                <a:cs typeface="Arial"/>
              </a:rPr>
              <a:t>plutonium </a:t>
            </a:r>
            <a:r>
              <a:rPr sz="1853" baseline="1984" dirty="0">
                <a:latin typeface="Arial"/>
                <a:cs typeface="Arial"/>
              </a:rPr>
              <a:t>Atomic</a:t>
            </a:r>
            <a:r>
              <a:rPr sz="1853" spc="-19" baseline="1984" dirty="0">
                <a:latin typeface="Arial"/>
                <a:cs typeface="Arial"/>
              </a:rPr>
              <a:t> </a:t>
            </a:r>
            <a:r>
              <a:rPr sz="1853" baseline="1984" dirty="0">
                <a:latin typeface="Arial"/>
                <a:cs typeface="Arial"/>
              </a:rPr>
              <a:t>mass</a:t>
            </a:r>
            <a:r>
              <a:rPr sz="1853" spc="-13" baseline="1984" dirty="0">
                <a:latin typeface="Arial"/>
                <a:cs typeface="Arial"/>
              </a:rPr>
              <a:t> </a:t>
            </a:r>
            <a:r>
              <a:rPr sz="1853" baseline="1984" dirty="0">
                <a:latin typeface="Arial"/>
                <a:cs typeface="Arial"/>
              </a:rPr>
              <a:t>A</a:t>
            </a:r>
            <a:r>
              <a:rPr sz="1853" spc="-26" baseline="1984" dirty="0">
                <a:latin typeface="Arial"/>
                <a:cs typeface="Arial"/>
              </a:rPr>
              <a:t> </a:t>
            </a:r>
            <a:r>
              <a:rPr sz="1853" b="1" baseline="1984" dirty="0">
                <a:latin typeface="Arial"/>
                <a:cs typeface="Arial"/>
              </a:rPr>
              <a:t>≈</a:t>
            </a:r>
            <a:r>
              <a:rPr sz="1853" b="1" spc="212" baseline="1984" dirty="0"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Z</a:t>
            </a:r>
            <a:r>
              <a:rPr sz="1235" spc="-9" dirty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+</a:t>
            </a:r>
            <a:r>
              <a:rPr sz="1235" spc="-13" dirty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235" spc="-44" dirty="0">
                <a:solidFill>
                  <a:srgbClr val="031793"/>
                </a:solidFill>
                <a:latin typeface="Arial"/>
                <a:cs typeface="Arial"/>
              </a:rPr>
              <a:t>N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	</a:t>
            </a:r>
            <a:r>
              <a:rPr sz="1853" baseline="1984" dirty="0">
                <a:solidFill>
                  <a:srgbClr val="5F6061"/>
                </a:solidFill>
                <a:latin typeface="Arial"/>
                <a:cs typeface="Arial"/>
              </a:rPr>
              <a:t>N</a:t>
            </a:r>
            <a:r>
              <a:rPr sz="1853" spc="-19" baseline="1984" dirty="0">
                <a:solidFill>
                  <a:srgbClr val="5F6061"/>
                </a:solidFill>
                <a:latin typeface="Arial"/>
                <a:cs typeface="Arial"/>
              </a:rPr>
              <a:t> </a:t>
            </a:r>
            <a:r>
              <a:rPr sz="1853" baseline="1984" dirty="0">
                <a:solidFill>
                  <a:srgbClr val="5F6061"/>
                </a:solidFill>
                <a:latin typeface="Arial"/>
                <a:cs typeface="Arial"/>
              </a:rPr>
              <a:t>=</a:t>
            </a:r>
            <a:r>
              <a:rPr sz="1853" spc="6" baseline="1984" dirty="0">
                <a:solidFill>
                  <a:srgbClr val="5F6061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31793"/>
                </a:solidFill>
                <a:latin typeface="Arial"/>
                <a:cs typeface="Arial"/>
              </a:rPr>
              <a:t>#</a:t>
            </a:r>
            <a:r>
              <a:rPr sz="1235" spc="-4" dirty="0">
                <a:solidFill>
                  <a:srgbClr val="031793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031793"/>
                </a:solidFill>
                <a:latin typeface="Arial"/>
                <a:cs typeface="Arial"/>
              </a:rPr>
              <a:t>neutrons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52FB-A625-D3F8-A965-749C842E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941" y="324993"/>
            <a:ext cx="9163092" cy="677108"/>
          </a:xfrm>
        </p:spPr>
        <p:txBody>
          <a:bodyPr/>
          <a:lstStyle/>
          <a:p>
            <a:pPr algn="ctr"/>
            <a:r>
              <a:rPr lang="en-US" dirty="0"/>
              <a:t>Secondary Bonding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A83F7-889B-5E09-2EB2-593491DF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24" y="1143000"/>
            <a:ext cx="11547751" cy="547842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1" i="0" u="none" strike="noStrike" baseline="0" dirty="0">
                <a:solidFill>
                  <a:srgbClr val="009E63"/>
                </a:solidFill>
                <a:latin typeface="TimesTenLTStd-Bold"/>
              </a:rPr>
              <a:t>Secondary bonds,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TenLTStd-Roman"/>
              </a:rPr>
              <a:t>or </a:t>
            </a:r>
            <a:r>
              <a:rPr lang="en-US" sz="2800" b="1" i="0" u="none" strike="noStrike" baseline="0" dirty="0">
                <a:solidFill>
                  <a:srgbClr val="009E63"/>
                </a:solidFill>
                <a:latin typeface="TimesTenLTStd-Bold"/>
              </a:rPr>
              <a:t>van der Waals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TenLTStd-Roman"/>
              </a:rPr>
              <a:t>(physical) </a:t>
            </a:r>
            <a:r>
              <a:rPr lang="en-US" sz="2800" b="1" i="0" u="none" strike="noStrike" baseline="0" dirty="0">
                <a:solidFill>
                  <a:srgbClr val="009E63"/>
                </a:solidFill>
                <a:latin typeface="TimesTenLTStd-Bold"/>
              </a:rPr>
              <a:t>bonds, 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TenLTStd-Roman"/>
              </a:rPr>
              <a:t>are weak in comparison to the primary or chemical bonds; bonding energies range between about 4 and 30 kJ/mol.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231F20"/>
                </a:solidFill>
                <a:latin typeface="TimesTenLTStd-Roman"/>
              </a:rPr>
              <a:t>Secondary bonding exists between virtually all atoms or molecules, but its presence may be obscured if any of the three primary bonding types is present.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231F20"/>
                </a:solidFill>
                <a:latin typeface="TimesTenLTStd-Roman"/>
              </a:rPr>
              <a:t>Secondary bonding is evidenced for the inert gases, which have stable electron structures.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231F20"/>
                </a:solidFill>
                <a:latin typeface="TimesTenLTStd-Roman"/>
              </a:rPr>
              <a:t>S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TenLTStd-Roman"/>
              </a:rPr>
              <a:t>econdary (or </a:t>
            </a:r>
            <a:r>
              <a:rPr lang="en-US" sz="2800" b="0" i="1" u="none" strike="noStrike" baseline="0" dirty="0">
                <a:solidFill>
                  <a:srgbClr val="231F20"/>
                </a:solidFill>
                <a:latin typeface="TimesTenLTStd-Italic"/>
              </a:rPr>
              <a:t>inter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TenLTStd-Roman"/>
              </a:rPr>
              <a:t>molecular) bonds are possible between atoms or groups of atoms, which themselves are joined together by primary (or </a:t>
            </a:r>
            <a:r>
              <a:rPr lang="en-US" sz="2800" b="0" i="1" u="none" strike="noStrike" baseline="0" dirty="0">
                <a:solidFill>
                  <a:srgbClr val="231F20"/>
                </a:solidFill>
                <a:latin typeface="TimesTenLTStd-Italic"/>
              </a:rPr>
              <a:t>intra</a:t>
            </a:r>
            <a:r>
              <a:rPr lang="en-US" sz="2800" b="0" i="0" u="none" strike="noStrike" baseline="0" dirty="0">
                <a:solidFill>
                  <a:srgbClr val="231F20"/>
                </a:solidFill>
                <a:latin typeface="TimesTenLTStd-Roman"/>
              </a:rPr>
              <a:t>molecular) ionic or covalent bonds.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231F20"/>
                </a:solidFill>
                <a:latin typeface="TimesTenLTStd-Roman"/>
              </a:rPr>
              <a:t>Van der Waals forces are of two types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b="1" i="0" u="none" strike="noStrike" baseline="0" dirty="0">
                <a:solidFill>
                  <a:srgbClr val="B10F1F"/>
                </a:solidFill>
                <a:latin typeface="HighlanderStd-Bold"/>
              </a:rPr>
              <a:t>Fluctuating Induced Dipole Bonds (London Forces)</a:t>
            </a:r>
            <a:endParaRPr lang="en-US" sz="2400" i="0" u="none" strike="noStrike" baseline="0" dirty="0">
              <a:solidFill>
                <a:srgbClr val="231F20"/>
              </a:solidFill>
              <a:latin typeface="TimesTenLTStd-Roman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i="0" u="none" strike="noStrike" baseline="0" dirty="0">
                <a:solidFill>
                  <a:srgbClr val="B10F1F"/>
                </a:solidFill>
                <a:latin typeface="HighlanderStd-Bold"/>
              </a:rPr>
              <a:t>Polar Molecule–Induced Dipole Bonds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8161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Secondary</a:t>
            </a:r>
            <a:r>
              <a:rPr spc="-101" dirty="0"/>
              <a:t> </a:t>
            </a:r>
            <a:r>
              <a:rPr spc="-9" dirty="0"/>
              <a:t>bonding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35427" y="1404080"/>
            <a:ext cx="2772896" cy="54587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22972">
              <a:spcBef>
                <a:spcPts val="93"/>
              </a:spcBef>
            </a:pPr>
            <a:r>
              <a:rPr sz="1235" dirty="0">
                <a:latin typeface="Arial"/>
                <a:cs typeface="Arial"/>
              </a:rPr>
              <a:t>Arises</a:t>
            </a:r>
            <a:r>
              <a:rPr sz="1235" spc="-31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from</a:t>
            </a:r>
            <a:r>
              <a:rPr sz="1235" spc="-31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interaction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between</a:t>
            </a:r>
            <a:r>
              <a:rPr sz="1235" spc="-35" dirty="0"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4348AA"/>
                </a:solidFill>
                <a:latin typeface="Arial"/>
                <a:cs typeface="Arial"/>
              </a:rPr>
              <a:t>dipoles</a:t>
            </a:r>
            <a:endParaRPr sz="1235">
              <a:latin typeface="Arial"/>
              <a:cs typeface="Arial"/>
            </a:endParaRPr>
          </a:p>
          <a:p>
            <a:pPr marL="154089" indent="-142883">
              <a:spcBef>
                <a:spcPts val="1160"/>
              </a:spcBef>
              <a:buChar char="•"/>
              <a:tabLst>
                <a:tab pos="154089" algn="l"/>
              </a:tabLst>
            </a:pPr>
            <a:r>
              <a:rPr sz="1235" dirty="0">
                <a:latin typeface="Arial"/>
                <a:cs typeface="Arial"/>
              </a:rPr>
              <a:t>Fluctuating</a:t>
            </a:r>
            <a:r>
              <a:rPr sz="1235" spc="-44" dirty="0"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4348AA"/>
                </a:solidFill>
                <a:latin typeface="Arial"/>
                <a:cs typeface="Arial"/>
              </a:rPr>
              <a:t>dipoles</a:t>
            </a:r>
            <a:endParaRPr sz="123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7530" y="3757315"/>
            <a:ext cx="2749363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54089" indent="-142883">
              <a:spcBef>
                <a:spcPts val="93"/>
              </a:spcBef>
              <a:buChar char="•"/>
              <a:tabLst>
                <a:tab pos="154089" algn="l"/>
              </a:tabLst>
            </a:pPr>
            <a:r>
              <a:rPr sz="1235" dirty="0">
                <a:latin typeface="Arial"/>
                <a:cs typeface="Arial"/>
              </a:rPr>
              <a:t>Permanent</a:t>
            </a:r>
            <a:r>
              <a:rPr sz="1235" spc="-13" dirty="0"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4348AA"/>
                </a:solidFill>
                <a:latin typeface="Arial"/>
                <a:cs typeface="Arial"/>
              </a:rPr>
              <a:t>dipoles</a:t>
            </a:r>
            <a:r>
              <a:rPr sz="1235" spc="-9" dirty="0">
                <a:latin typeface="Arial"/>
                <a:cs typeface="Arial"/>
              </a:rPr>
              <a:t>-</a:t>
            </a:r>
            <a:r>
              <a:rPr sz="1235" dirty="0">
                <a:latin typeface="Arial"/>
                <a:cs typeface="Arial"/>
              </a:rPr>
              <a:t>molecule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induced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8403" y="4230652"/>
            <a:ext cx="1016934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9" dirty="0">
                <a:latin typeface="Arial"/>
                <a:cs typeface="Arial"/>
              </a:rPr>
              <a:t>-</a:t>
            </a:r>
            <a:r>
              <a:rPr sz="1235" dirty="0">
                <a:latin typeface="Arial"/>
                <a:cs typeface="Arial"/>
              </a:rPr>
              <a:t>general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case: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4368" y="4903005"/>
            <a:ext cx="142650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9" dirty="0">
                <a:latin typeface="Arial"/>
                <a:cs typeface="Arial"/>
              </a:rPr>
              <a:t>-</a:t>
            </a:r>
            <a:r>
              <a:rPr sz="1235" dirty="0">
                <a:latin typeface="Arial"/>
                <a:cs typeface="Arial"/>
              </a:rPr>
              <a:t>example:</a:t>
            </a:r>
            <a:r>
              <a:rPr sz="1235" spc="-31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liquid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spc="-22" dirty="0">
                <a:latin typeface="Arial"/>
                <a:cs typeface="Arial"/>
              </a:rPr>
              <a:t>HCl</a:t>
            </a:r>
            <a:endParaRPr sz="1235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4368" y="5575358"/>
            <a:ext cx="131332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9" dirty="0">
                <a:latin typeface="Arial"/>
                <a:cs typeface="Arial"/>
              </a:rPr>
              <a:t>-</a:t>
            </a:r>
            <a:r>
              <a:rPr sz="1235" dirty="0">
                <a:latin typeface="Arial"/>
                <a:cs typeface="Arial"/>
              </a:rPr>
              <a:t>example:</a:t>
            </a:r>
            <a:r>
              <a:rPr sz="1235" spc="-31" dirty="0"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polymer</a:t>
            </a:r>
            <a:endParaRPr sz="123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3922" y="2067019"/>
            <a:ext cx="1225363" cy="32060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414640" marR="4483" indent="-403433">
              <a:lnSpc>
                <a:spcPts val="1059"/>
              </a:lnSpc>
              <a:spcBef>
                <a:spcPts val="300"/>
              </a:spcBef>
            </a:pPr>
            <a:r>
              <a:rPr sz="1059" dirty="0">
                <a:solidFill>
                  <a:srgbClr val="AA7900"/>
                </a:solidFill>
                <a:latin typeface="Arial"/>
                <a:cs typeface="Arial"/>
              </a:rPr>
              <a:t>asymmetric </a:t>
            </a:r>
            <a:r>
              <a:rPr sz="1059" spc="-9" dirty="0">
                <a:solidFill>
                  <a:srgbClr val="AA7900"/>
                </a:solidFill>
                <a:latin typeface="Arial"/>
                <a:cs typeface="Arial"/>
              </a:rPr>
              <a:t>electron clouds</a:t>
            </a:r>
            <a:endParaRPr sz="1059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14595" y="2304142"/>
            <a:ext cx="1300443" cy="913279"/>
            <a:chOff x="1536941" y="2611361"/>
            <a:chExt cx="1473835" cy="103505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7348" y="2611361"/>
              <a:ext cx="252983" cy="3169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36941" y="2908541"/>
              <a:ext cx="1473835" cy="737870"/>
            </a:xfrm>
            <a:custGeom>
              <a:avLst/>
              <a:gdLst/>
              <a:ahLst/>
              <a:cxnLst/>
              <a:rect l="l" t="t" r="r" b="b"/>
              <a:pathLst>
                <a:path w="1473835" h="737870">
                  <a:moveTo>
                    <a:pt x="736853" y="0"/>
                  </a:moveTo>
                  <a:lnTo>
                    <a:pt x="673274" y="1353"/>
                  </a:lnTo>
                  <a:lnTo>
                    <a:pt x="611197" y="5340"/>
                  </a:lnTo>
                  <a:lnTo>
                    <a:pt x="550843" y="11851"/>
                  </a:lnTo>
                  <a:lnTo>
                    <a:pt x="492433" y="20773"/>
                  </a:lnTo>
                  <a:lnTo>
                    <a:pt x="436188" y="31997"/>
                  </a:lnTo>
                  <a:lnTo>
                    <a:pt x="382331" y="45411"/>
                  </a:lnTo>
                  <a:lnTo>
                    <a:pt x="331081" y="60906"/>
                  </a:lnTo>
                  <a:lnTo>
                    <a:pt x="282660" y="78371"/>
                  </a:lnTo>
                  <a:lnTo>
                    <a:pt x="237289" y="97694"/>
                  </a:lnTo>
                  <a:lnTo>
                    <a:pt x="195190" y="118765"/>
                  </a:lnTo>
                  <a:lnTo>
                    <a:pt x="156583" y="141474"/>
                  </a:lnTo>
                  <a:lnTo>
                    <a:pt x="121690" y="165709"/>
                  </a:lnTo>
                  <a:lnTo>
                    <a:pt x="90732" y="191360"/>
                  </a:lnTo>
                  <a:lnTo>
                    <a:pt x="41505" y="246469"/>
                  </a:lnTo>
                  <a:lnTo>
                    <a:pt x="10671" y="305913"/>
                  </a:lnTo>
                  <a:lnTo>
                    <a:pt x="0" y="368808"/>
                  </a:lnTo>
                  <a:lnTo>
                    <a:pt x="2704" y="400629"/>
                  </a:lnTo>
                  <a:lnTo>
                    <a:pt x="23678" y="461907"/>
                  </a:lnTo>
                  <a:lnTo>
                    <a:pt x="63930" y="519292"/>
                  </a:lnTo>
                  <a:lnTo>
                    <a:pt x="121690" y="571900"/>
                  </a:lnTo>
                  <a:lnTo>
                    <a:pt x="156583" y="596136"/>
                  </a:lnTo>
                  <a:lnTo>
                    <a:pt x="195190" y="618845"/>
                  </a:lnTo>
                  <a:lnTo>
                    <a:pt x="237289" y="639917"/>
                  </a:lnTo>
                  <a:lnTo>
                    <a:pt x="282660" y="659240"/>
                  </a:lnTo>
                  <a:lnTo>
                    <a:pt x="331081" y="676705"/>
                  </a:lnTo>
                  <a:lnTo>
                    <a:pt x="382331" y="692201"/>
                  </a:lnTo>
                  <a:lnTo>
                    <a:pt x="436188" y="705616"/>
                  </a:lnTo>
                  <a:lnTo>
                    <a:pt x="492433" y="716841"/>
                  </a:lnTo>
                  <a:lnTo>
                    <a:pt x="550843" y="725764"/>
                  </a:lnTo>
                  <a:lnTo>
                    <a:pt x="611197" y="732274"/>
                  </a:lnTo>
                  <a:lnTo>
                    <a:pt x="673274" y="736262"/>
                  </a:lnTo>
                  <a:lnTo>
                    <a:pt x="736853" y="737615"/>
                  </a:lnTo>
                  <a:lnTo>
                    <a:pt x="800431" y="736262"/>
                  </a:lnTo>
                  <a:lnTo>
                    <a:pt x="862507" y="732274"/>
                  </a:lnTo>
                  <a:lnTo>
                    <a:pt x="922860" y="725764"/>
                  </a:lnTo>
                  <a:lnTo>
                    <a:pt x="981269" y="716841"/>
                  </a:lnTo>
                  <a:lnTo>
                    <a:pt x="1037513" y="705616"/>
                  </a:lnTo>
                  <a:lnTo>
                    <a:pt x="1091371" y="692201"/>
                  </a:lnTo>
                  <a:lnTo>
                    <a:pt x="1142621" y="676705"/>
                  </a:lnTo>
                  <a:lnTo>
                    <a:pt x="1191042" y="659240"/>
                  </a:lnTo>
                  <a:lnTo>
                    <a:pt x="1236413" y="639917"/>
                  </a:lnTo>
                  <a:lnTo>
                    <a:pt x="1278512" y="618845"/>
                  </a:lnTo>
                  <a:lnTo>
                    <a:pt x="1317120" y="596136"/>
                  </a:lnTo>
                  <a:lnTo>
                    <a:pt x="1352014" y="571900"/>
                  </a:lnTo>
                  <a:lnTo>
                    <a:pt x="1382973" y="546249"/>
                  </a:lnTo>
                  <a:lnTo>
                    <a:pt x="1432201" y="491141"/>
                  </a:lnTo>
                  <a:lnTo>
                    <a:pt x="1463036" y="431699"/>
                  </a:lnTo>
                  <a:lnTo>
                    <a:pt x="1473708" y="368808"/>
                  </a:lnTo>
                  <a:lnTo>
                    <a:pt x="1471003" y="336984"/>
                  </a:lnTo>
                  <a:lnTo>
                    <a:pt x="1450028" y="275704"/>
                  </a:lnTo>
                  <a:lnTo>
                    <a:pt x="1409775" y="218317"/>
                  </a:lnTo>
                  <a:lnTo>
                    <a:pt x="1352014" y="165709"/>
                  </a:lnTo>
                  <a:lnTo>
                    <a:pt x="1317120" y="141474"/>
                  </a:lnTo>
                  <a:lnTo>
                    <a:pt x="1278512" y="118765"/>
                  </a:lnTo>
                  <a:lnTo>
                    <a:pt x="1236413" y="97694"/>
                  </a:lnTo>
                  <a:lnTo>
                    <a:pt x="1191042" y="78371"/>
                  </a:lnTo>
                  <a:lnTo>
                    <a:pt x="1142621" y="60906"/>
                  </a:lnTo>
                  <a:lnTo>
                    <a:pt x="1091371" y="45411"/>
                  </a:lnTo>
                  <a:lnTo>
                    <a:pt x="1037513" y="31997"/>
                  </a:lnTo>
                  <a:lnTo>
                    <a:pt x="981269" y="20773"/>
                  </a:lnTo>
                  <a:lnTo>
                    <a:pt x="922860" y="11851"/>
                  </a:lnTo>
                  <a:lnTo>
                    <a:pt x="862507" y="5340"/>
                  </a:lnTo>
                  <a:lnTo>
                    <a:pt x="800431" y="1353"/>
                  </a:lnTo>
                  <a:lnTo>
                    <a:pt x="736853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5348" y="3080753"/>
              <a:ext cx="431800" cy="393700"/>
            </a:xfrm>
            <a:custGeom>
              <a:avLst/>
              <a:gdLst/>
              <a:ahLst/>
              <a:cxnLst/>
              <a:rect l="l" t="t" r="r" b="b"/>
              <a:pathLst>
                <a:path w="431800" h="393700">
                  <a:moveTo>
                    <a:pt x="215646" y="393192"/>
                  </a:moveTo>
                  <a:lnTo>
                    <a:pt x="166200" y="388000"/>
                  </a:lnTo>
                  <a:lnTo>
                    <a:pt x="120810" y="373211"/>
                  </a:lnTo>
                  <a:lnTo>
                    <a:pt x="80770" y="350004"/>
                  </a:lnTo>
                  <a:lnTo>
                    <a:pt x="47375" y="319560"/>
                  </a:lnTo>
                  <a:lnTo>
                    <a:pt x="21918" y="283057"/>
                  </a:lnTo>
                  <a:lnTo>
                    <a:pt x="5695" y="241676"/>
                  </a:lnTo>
                  <a:lnTo>
                    <a:pt x="0" y="196596"/>
                  </a:lnTo>
                  <a:lnTo>
                    <a:pt x="5695" y="151520"/>
                  </a:lnTo>
                  <a:lnTo>
                    <a:pt x="21918" y="110141"/>
                  </a:lnTo>
                  <a:lnTo>
                    <a:pt x="47375" y="73638"/>
                  </a:lnTo>
                  <a:lnTo>
                    <a:pt x="80770" y="43192"/>
                  </a:lnTo>
                  <a:lnTo>
                    <a:pt x="120810" y="19983"/>
                  </a:lnTo>
                  <a:lnTo>
                    <a:pt x="166200" y="5192"/>
                  </a:lnTo>
                  <a:lnTo>
                    <a:pt x="215646" y="0"/>
                  </a:lnTo>
                  <a:lnTo>
                    <a:pt x="265092" y="5192"/>
                  </a:lnTo>
                  <a:lnTo>
                    <a:pt x="310482" y="19983"/>
                  </a:lnTo>
                  <a:lnTo>
                    <a:pt x="350522" y="43192"/>
                  </a:lnTo>
                  <a:lnTo>
                    <a:pt x="383917" y="73638"/>
                  </a:lnTo>
                  <a:lnTo>
                    <a:pt x="409373" y="110141"/>
                  </a:lnTo>
                  <a:lnTo>
                    <a:pt x="425596" y="151520"/>
                  </a:lnTo>
                  <a:lnTo>
                    <a:pt x="431292" y="196596"/>
                  </a:lnTo>
                  <a:lnTo>
                    <a:pt x="425596" y="241676"/>
                  </a:lnTo>
                  <a:lnTo>
                    <a:pt x="409373" y="283057"/>
                  </a:lnTo>
                  <a:lnTo>
                    <a:pt x="383917" y="319560"/>
                  </a:lnTo>
                  <a:lnTo>
                    <a:pt x="350522" y="350004"/>
                  </a:lnTo>
                  <a:lnTo>
                    <a:pt x="310482" y="373211"/>
                  </a:lnTo>
                  <a:lnTo>
                    <a:pt x="265092" y="388000"/>
                  </a:lnTo>
                  <a:lnTo>
                    <a:pt x="215646" y="393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5348" y="3080753"/>
              <a:ext cx="431800" cy="393700"/>
            </a:xfrm>
            <a:custGeom>
              <a:avLst/>
              <a:gdLst/>
              <a:ahLst/>
              <a:cxnLst/>
              <a:rect l="l" t="t" r="r" b="b"/>
              <a:pathLst>
                <a:path w="431800" h="393700">
                  <a:moveTo>
                    <a:pt x="431291" y="196595"/>
                  </a:moveTo>
                  <a:lnTo>
                    <a:pt x="425596" y="241676"/>
                  </a:lnTo>
                  <a:lnTo>
                    <a:pt x="409373" y="283057"/>
                  </a:lnTo>
                  <a:lnTo>
                    <a:pt x="383917" y="319560"/>
                  </a:lnTo>
                  <a:lnTo>
                    <a:pt x="350522" y="350004"/>
                  </a:lnTo>
                  <a:lnTo>
                    <a:pt x="310482" y="373211"/>
                  </a:lnTo>
                  <a:lnTo>
                    <a:pt x="265092" y="388000"/>
                  </a:lnTo>
                  <a:lnTo>
                    <a:pt x="215645" y="393191"/>
                  </a:lnTo>
                  <a:lnTo>
                    <a:pt x="166200" y="388000"/>
                  </a:lnTo>
                  <a:lnTo>
                    <a:pt x="120810" y="373211"/>
                  </a:lnTo>
                  <a:lnTo>
                    <a:pt x="80770" y="350004"/>
                  </a:lnTo>
                  <a:lnTo>
                    <a:pt x="47375" y="319560"/>
                  </a:lnTo>
                  <a:lnTo>
                    <a:pt x="21918" y="283057"/>
                  </a:lnTo>
                  <a:lnTo>
                    <a:pt x="5695" y="241676"/>
                  </a:lnTo>
                  <a:lnTo>
                    <a:pt x="0" y="196595"/>
                  </a:lnTo>
                  <a:lnTo>
                    <a:pt x="5695" y="151520"/>
                  </a:lnTo>
                  <a:lnTo>
                    <a:pt x="21918" y="110141"/>
                  </a:lnTo>
                  <a:lnTo>
                    <a:pt x="47375" y="73638"/>
                  </a:lnTo>
                  <a:lnTo>
                    <a:pt x="80770" y="43192"/>
                  </a:lnTo>
                  <a:lnTo>
                    <a:pt x="120810" y="19983"/>
                  </a:lnTo>
                  <a:lnTo>
                    <a:pt x="166200" y="5192"/>
                  </a:lnTo>
                  <a:lnTo>
                    <a:pt x="215645" y="0"/>
                  </a:lnTo>
                  <a:lnTo>
                    <a:pt x="265092" y="5192"/>
                  </a:lnTo>
                  <a:lnTo>
                    <a:pt x="310482" y="19983"/>
                  </a:lnTo>
                  <a:lnTo>
                    <a:pt x="350522" y="43192"/>
                  </a:lnTo>
                  <a:lnTo>
                    <a:pt x="383917" y="73638"/>
                  </a:lnTo>
                  <a:lnTo>
                    <a:pt x="409373" y="110141"/>
                  </a:lnTo>
                  <a:lnTo>
                    <a:pt x="425596" y="151520"/>
                  </a:lnTo>
                  <a:lnTo>
                    <a:pt x="431291" y="19659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010139" y="2292040"/>
            <a:ext cx="1299322" cy="925606"/>
            <a:chOff x="3798557" y="2597645"/>
            <a:chExt cx="1472565" cy="104902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4648" y="2597645"/>
              <a:ext cx="329183" cy="3428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798557" y="2908541"/>
              <a:ext cx="1472565" cy="737870"/>
            </a:xfrm>
            <a:custGeom>
              <a:avLst/>
              <a:gdLst/>
              <a:ahLst/>
              <a:cxnLst/>
              <a:rect l="l" t="t" r="r" b="b"/>
              <a:pathLst>
                <a:path w="1472564" h="737870">
                  <a:moveTo>
                    <a:pt x="736092" y="0"/>
                  </a:moveTo>
                  <a:lnTo>
                    <a:pt x="672578" y="1353"/>
                  </a:lnTo>
                  <a:lnTo>
                    <a:pt x="610564" y="5340"/>
                  </a:lnTo>
                  <a:lnTo>
                    <a:pt x="550272" y="11851"/>
                  </a:lnTo>
                  <a:lnTo>
                    <a:pt x="491923" y="20773"/>
                  </a:lnTo>
                  <a:lnTo>
                    <a:pt x="435737" y="31997"/>
                  </a:lnTo>
                  <a:lnTo>
                    <a:pt x="381935" y="45411"/>
                  </a:lnTo>
                  <a:lnTo>
                    <a:pt x="330738" y="60906"/>
                  </a:lnTo>
                  <a:lnTo>
                    <a:pt x="282367" y="78371"/>
                  </a:lnTo>
                  <a:lnTo>
                    <a:pt x="237043" y="97694"/>
                  </a:lnTo>
                  <a:lnTo>
                    <a:pt x="194988" y="118765"/>
                  </a:lnTo>
                  <a:lnTo>
                    <a:pt x="156421" y="141474"/>
                  </a:lnTo>
                  <a:lnTo>
                    <a:pt x="121564" y="165709"/>
                  </a:lnTo>
                  <a:lnTo>
                    <a:pt x="90638" y="191360"/>
                  </a:lnTo>
                  <a:lnTo>
                    <a:pt x="41461" y="246469"/>
                  </a:lnTo>
                  <a:lnTo>
                    <a:pt x="10660" y="305913"/>
                  </a:lnTo>
                  <a:lnTo>
                    <a:pt x="0" y="368808"/>
                  </a:lnTo>
                  <a:lnTo>
                    <a:pt x="2701" y="400629"/>
                  </a:lnTo>
                  <a:lnTo>
                    <a:pt x="23653" y="461907"/>
                  </a:lnTo>
                  <a:lnTo>
                    <a:pt x="63863" y="519292"/>
                  </a:lnTo>
                  <a:lnTo>
                    <a:pt x="121564" y="571900"/>
                  </a:lnTo>
                  <a:lnTo>
                    <a:pt x="156421" y="596136"/>
                  </a:lnTo>
                  <a:lnTo>
                    <a:pt x="194988" y="618845"/>
                  </a:lnTo>
                  <a:lnTo>
                    <a:pt x="237043" y="639917"/>
                  </a:lnTo>
                  <a:lnTo>
                    <a:pt x="282367" y="659240"/>
                  </a:lnTo>
                  <a:lnTo>
                    <a:pt x="330738" y="676705"/>
                  </a:lnTo>
                  <a:lnTo>
                    <a:pt x="381935" y="692201"/>
                  </a:lnTo>
                  <a:lnTo>
                    <a:pt x="435737" y="705616"/>
                  </a:lnTo>
                  <a:lnTo>
                    <a:pt x="491923" y="716841"/>
                  </a:lnTo>
                  <a:lnTo>
                    <a:pt x="550272" y="725764"/>
                  </a:lnTo>
                  <a:lnTo>
                    <a:pt x="610564" y="732274"/>
                  </a:lnTo>
                  <a:lnTo>
                    <a:pt x="672578" y="736262"/>
                  </a:lnTo>
                  <a:lnTo>
                    <a:pt x="736092" y="737615"/>
                  </a:lnTo>
                  <a:lnTo>
                    <a:pt x="799604" y="736262"/>
                  </a:lnTo>
                  <a:lnTo>
                    <a:pt x="861616" y="732274"/>
                  </a:lnTo>
                  <a:lnTo>
                    <a:pt x="921906" y="725764"/>
                  </a:lnTo>
                  <a:lnTo>
                    <a:pt x="980255" y="716841"/>
                  </a:lnTo>
                  <a:lnTo>
                    <a:pt x="1036441" y="705616"/>
                  </a:lnTo>
                  <a:lnTo>
                    <a:pt x="1090243" y="692201"/>
                  </a:lnTo>
                  <a:lnTo>
                    <a:pt x="1141440" y="676705"/>
                  </a:lnTo>
                  <a:lnTo>
                    <a:pt x="1189811" y="659240"/>
                  </a:lnTo>
                  <a:lnTo>
                    <a:pt x="1235135" y="639917"/>
                  </a:lnTo>
                  <a:lnTo>
                    <a:pt x="1277191" y="618845"/>
                  </a:lnTo>
                  <a:lnTo>
                    <a:pt x="1315758" y="596136"/>
                  </a:lnTo>
                  <a:lnTo>
                    <a:pt x="1350616" y="571900"/>
                  </a:lnTo>
                  <a:lnTo>
                    <a:pt x="1381543" y="546249"/>
                  </a:lnTo>
                  <a:lnTo>
                    <a:pt x="1430720" y="491141"/>
                  </a:lnTo>
                  <a:lnTo>
                    <a:pt x="1461523" y="431699"/>
                  </a:lnTo>
                  <a:lnTo>
                    <a:pt x="1472184" y="368808"/>
                  </a:lnTo>
                  <a:lnTo>
                    <a:pt x="1469482" y="336984"/>
                  </a:lnTo>
                  <a:lnTo>
                    <a:pt x="1448529" y="275704"/>
                  </a:lnTo>
                  <a:lnTo>
                    <a:pt x="1408318" y="218317"/>
                  </a:lnTo>
                  <a:lnTo>
                    <a:pt x="1350616" y="165709"/>
                  </a:lnTo>
                  <a:lnTo>
                    <a:pt x="1315758" y="141474"/>
                  </a:lnTo>
                  <a:lnTo>
                    <a:pt x="1277191" y="118765"/>
                  </a:lnTo>
                  <a:lnTo>
                    <a:pt x="1235135" y="97694"/>
                  </a:lnTo>
                  <a:lnTo>
                    <a:pt x="1189811" y="78371"/>
                  </a:lnTo>
                  <a:lnTo>
                    <a:pt x="1141440" y="60906"/>
                  </a:lnTo>
                  <a:lnTo>
                    <a:pt x="1090243" y="45411"/>
                  </a:lnTo>
                  <a:lnTo>
                    <a:pt x="1036441" y="31997"/>
                  </a:lnTo>
                  <a:lnTo>
                    <a:pt x="980255" y="20773"/>
                  </a:lnTo>
                  <a:lnTo>
                    <a:pt x="921906" y="11851"/>
                  </a:lnTo>
                  <a:lnTo>
                    <a:pt x="861616" y="5340"/>
                  </a:lnTo>
                  <a:lnTo>
                    <a:pt x="799604" y="1353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045440" y="3080753"/>
              <a:ext cx="433070" cy="393700"/>
            </a:xfrm>
            <a:custGeom>
              <a:avLst/>
              <a:gdLst/>
              <a:ahLst/>
              <a:cxnLst/>
              <a:rect l="l" t="t" r="r" b="b"/>
              <a:pathLst>
                <a:path w="433070" h="393700">
                  <a:moveTo>
                    <a:pt x="216408" y="393192"/>
                  </a:moveTo>
                  <a:lnTo>
                    <a:pt x="166789" y="388000"/>
                  </a:lnTo>
                  <a:lnTo>
                    <a:pt x="121240" y="373211"/>
                  </a:lnTo>
                  <a:lnTo>
                    <a:pt x="81058" y="350004"/>
                  </a:lnTo>
                  <a:lnTo>
                    <a:pt x="47544" y="319560"/>
                  </a:lnTo>
                  <a:lnTo>
                    <a:pt x="21997" y="283057"/>
                  </a:lnTo>
                  <a:lnTo>
                    <a:pt x="5715" y="241676"/>
                  </a:lnTo>
                  <a:lnTo>
                    <a:pt x="0" y="196596"/>
                  </a:lnTo>
                  <a:lnTo>
                    <a:pt x="5715" y="151520"/>
                  </a:lnTo>
                  <a:lnTo>
                    <a:pt x="21997" y="110141"/>
                  </a:lnTo>
                  <a:lnTo>
                    <a:pt x="47544" y="73638"/>
                  </a:lnTo>
                  <a:lnTo>
                    <a:pt x="81058" y="43192"/>
                  </a:lnTo>
                  <a:lnTo>
                    <a:pt x="121240" y="19983"/>
                  </a:lnTo>
                  <a:lnTo>
                    <a:pt x="166789" y="5192"/>
                  </a:lnTo>
                  <a:lnTo>
                    <a:pt x="216408" y="0"/>
                  </a:lnTo>
                  <a:lnTo>
                    <a:pt x="266026" y="5192"/>
                  </a:lnTo>
                  <a:lnTo>
                    <a:pt x="311575" y="19983"/>
                  </a:lnTo>
                  <a:lnTo>
                    <a:pt x="351757" y="43192"/>
                  </a:lnTo>
                  <a:lnTo>
                    <a:pt x="385271" y="73638"/>
                  </a:lnTo>
                  <a:lnTo>
                    <a:pt x="410818" y="110141"/>
                  </a:lnTo>
                  <a:lnTo>
                    <a:pt x="427100" y="151520"/>
                  </a:lnTo>
                  <a:lnTo>
                    <a:pt x="432816" y="196596"/>
                  </a:lnTo>
                  <a:lnTo>
                    <a:pt x="427100" y="241676"/>
                  </a:lnTo>
                  <a:lnTo>
                    <a:pt x="410818" y="283057"/>
                  </a:lnTo>
                  <a:lnTo>
                    <a:pt x="385271" y="319560"/>
                  </a:lnTo>
                  <a:lnTo>
                    <a:pt x="351757" y="350004"/>
                  </a:lnTo>
                  <a:lnTo>
                    <a:pt x="311575" y="373211"/>
                  </a:lnTo>
                  <a:lnTo>
                    <a:pt x="266026" y="388000"/>
                  </a:lnTo>
                  <a:lnTo>
                    <a:pt x="216408" y="3931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4045440" y="3080753"/>
              <a:ext cx="433070" cy="393700"/>
            </a:xfrm>
            <a:custGeom>
              <a:avLst/>
              <a:gdLst/>
              <a:ahLst/>
              <a:cxnLst/>
              <a:rect l="l" t="t" r="r" b="b"/>
              <a:pathLst>
                <a:path w="433070" h="393700">
                  <a:moveTo>
                    <a:pt x="432815" y="196595"/>
                  </a:moveTo>
                  <a:lnTo>
                    <a:pt x="427100" y="241676"/>
                  </a:lnTo>
                  <a:lnTo>
                    <a:pt x="410818" y="283057"/>
                  </a:lnTo>
                  <a:lnTo>
                    <a:pt x="385271" y="319560"/>
                  </a:lnTo>
                  <a:lnTo>
                    <a:pt x="351757" y="350004"/>
                  </a:lnTo>
                  <a:lnTo>
                    <a:pt x="311575" y="373211"/>
                  </a:lnTo>
                  <a:lnTo>
                    <a:pt x="266026" y="388000"/>
                  </a:lnTo>
                  <a:lnTo>
                    <a:pt x="216407" y="393191"/>
                  </a:lnTo>
                  <a:lnTo>
                    <a:pt x="166789" y="388000"/>
                  </a:lnTo>
                  <a:lnTo>
                    <a:pt x="121240" y="373211"/>
                  </a:lnTo>
                  <a:lnTo>
                    <a:pt x="81058" y="350004"/>
                  </a:lnTo>
                  <a:lnTo>
                    <a:pt x="47544" y="319560"/>
                  </a:lnTo>
                  <a:lnTo>
                    <a:pt x="21997" y="283057"/>
                  </a:lnTo>
                  <a:lnTo>
                    <a:pt x="5715" y="241676"/>
                  </a:lnTo>
                  <a:lnTo>
                    <a:pt x="0" y="196595"/>
                  </a:lnTo>
                  <a:lnTo>
                    <a:pt x="5715" y="151520"/>
                  </a:lnTo>
                  <a:lnTo>
                    <a:pt x="21997" y="110141"/>
                  </a:lnTo>
                  <a:lnTo>
                    <a:pt x="47544" y="73638"/>
                  </a:lnTo>
                  <a:lnTo>
                    <a:pt x="81058" y="43192"/>
                  </a:lnTo>
                  <a:lnTo>
                    <a:pt x="121240" y="19983"/>
                  </a:lnTo>
                  <a:lnTo>
                    <a:pt x="166789" y="5192"/>
                  </a:lnTo>
                  <a:lnTo>
                    <a:pt x="216407" y="0"/>
                  </a:lnTo>
                  <a:lnTo>
                    <a:pt x="266026" y="5192"/>
                  </a:lnTo>
                  <a:lnTo>
                    <a:pt x="311575" y="19983"/>
                  </a:lnTo>
                  <a:lnTo>
                    <a:pt x="351757" y="43192"/>
                  </a:lnTo>
                  <a:lnTo>
                    <a:pt x="385271" y="73638"/>
                  </a:lnTo>
                  <a:lnTo>
                    <a:pt x="410818" y="110141"/>
                  </a:lnTo>
                  <a:lnTo>
                    <a:pt x="427100" y="151520"/>
                  </a:lnTo>
                  <a:lnTo>
                    <a:pt x="432815" y="196595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385282" y="2779714"/>
            <a:ext cx="10141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4" dirty="0">
                <a:latin typeface="Arial"/>
                <a:cs typeface="Arial"/>
              </a:rPr>
              <a:t>+</a:t>
            </a:r>
            <a:endParaRPr sz="1059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66686" y="2779714"/>
            <a:ext cx="67235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4" dirty="0">
                <a:latin typeface="Arial"/>
                <a:cs typeface="Arial"/>
              </a:rPr>
              <a:t>-</a:t>
            </a:r>
            <a:endParaRPr sz="1059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01475" y="2796305"/>
            <a:ext cx="264906" cy="19094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352586" y="2779714"/>
            <a:ext cx="10141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4" dirty="0">
                <a:latin typeface="Arial"/>
                <a:cs typeface="Arial"/>
              </a:rPr>
              <a:t>+</a:t>
            </a:r>
            <a:endParaRPr sz="1059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83745" y="2779714"/>
            <a:ext cx="67235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44" dirty="0">
                <a:latin typeface="Arial"/>
                <a:cs typeface="Arial"/>
              </a:rPr>
              <a:t>-</a:t>
            </a:r>
            <a:endParaRPr sz="1059">
              <a:latin typeface="Arial"/>
              <a:cs typeface="Arial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92292" y="2790926"/>
            <a:ext cx="231289" cy="18960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337333" y="3008313"/>
            <a:ext cx="643218" cy="320601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78445" marR="4483" indent="-67239">
              <a:lnSpc>
                <a:spcPts val="1059"/>
              </a:lnSpc>
              <a:spcBef>
                <a:spcPts val="300"/>
              </a:spcBef>
            </a:pPr>
            <a:r>
              <a:rPr sz="1059" spc="-9" dirty="0">
                <a:solidFill>
                  <a:srgbClr val="AB1700"/>
                </a:solidFill>
                <a:latin typeface="Arial"/>
                <a:cs typeface="Arial"/>
              </a:rPr>
              <a:t>secondary bonding</a:t>
            </a:r>
            <a:endParaRPr sz="1059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79772" y="2622838"/>
            <a:ext cx="1199590" cy="560854"/>
            <a:chOff x="5804141" y="2972549"/>
            <a:chExt cx="1359535" cy="635635"/>
          </a:xfrm>
        </p:grpSpPr>
        <p:sp>
          <p:nvSpPr>
            <p:cNvPr id="30" name="object 30"/>
            <p:cNvSpPr/>
            <p:nvPr/>
          </p:nvSpPr>
          <p:spPr>
            <a:xfrm>
              <a:off x="5804141" y="2972549"/>
              <a:ext cx="1359535" cy="635635"/>
            </a:xfrm>
            <a:custGeom>
              <a:avLst/>
              <a:gdLst/>
              <a:ahLst/>
              <a:cxnLst/>
              <a:rect l="l" t="t" r="r" b="b"/>
              <a:pathLst>
                <a:path w="1359534" h="635635">
                  <a:moveTo>
                    <a:pt x="679703" y="0"/>
                  </a:moveTo>
                  <a:lnTo>
                    <a:pt x="614242" y="1454"/>
                  </a:lnTo>
                  <a:lnTo>
                    <a:pt x="550541" y="5729"/>
                  </a:lnTo>
                  <a:lnTo>
                    <a:pt x="488886" y="12690"/>
                  </a:lnTo>
                  <a:lnTo>
                    <a:pt x="429562" y="22206"/>
                  </a:lnTo>
                  <a:lnTo>
                    <a:pt x="372852" y="34143"/>
                  </a:lnTo>
                  <a:lnTo>
                    <a:pt x="319043" y="48367"/>
                  </a:lnTo>
                  <a:lnTo>
                    <a:pt x="268419" y="64746"/>
                  </a:lnTo>
                  <a:lnTo>
                    <a:pt x="221264" y="83147"/>
                  </a:lnTo>
                  <a:lnTo>
                    <a:pt x="177864" y="103436"/>
                  </a:lnTo>
                  <a:lnTo>
                    <a:pt x="138503" y="125480"/>
                  </a:lnTo>
                  <a:lnTo>
                    <a:pt x="103466" y="149146"/>
                  </a:lnTo>
                  <a:lnTo>
                    <a:pt x="73038" y="174301"/>
                  </a:lnTo>
                  <a:lnTo>
                    <a:pt x="27148" y="228546"/>
                  </a:lnTo>
                  <a:lnTo>
                    <a:pt x="3111" y="287150"/>
                  </a:lnTo>
                  <a:lnTo>
                    <a:pt x="0" y="317753"/>
                  </a:lnTo>
                  <a:lnTo>
                    <a:pt x="3111" y="348355"/>
                  </a:lnTo>
                  <a:lnTo>
                    <a:pt x="27148" y="406956"/>
                  </a:lnTo>
                  <a:lnTo>
                    <a:pt x="73038" y="461200"/>
                  </a:lnTo>
                  <a:lnTo>
                    <a:pt x="103466" y="486355"/>
                  </a:lnTo>
                  <a:lnTo>
                    <a:pt x="138503" y="510022"/>
                  </a:lnTo>
                  <a:lnTo>
                    <a:pt x="177864" y="532066"/>
                  </a:lnTo>
                  <a:lnTo>
                    <a:pt x="221264" y="552356"/>
                  </a:lnTo>
                  <a:lnTo>
                    <a:pt x="268419" y="570757"/>
                  </a:lnTo>
                  <a:lnTo>
                    <a:pt x="319043" y="587137"/>
                  </a:lnTo>
                  <a:lnTo>
                    <a:pt x="372852" y="601362"/>
                  </a:lnTo>
                  <a:lnTo>
                    <a:pt x="429562" y="613299"/>
                  </a:lnTo>
                  <a:lnTo>
                    <a:pt x="488886" y="622816"/>
                  </a:lnTo>
                  <a:lnTo>
                    <a:pt x="550541" y="629778"/>
                  </a:lnTo>
                  <a:lnTo>
                    <a:pt x="614242" y="634053"/>
                  </a:lnTo>
                  <a:lnTo>
                    <a:pt x="679703" y="635507"/>
                  </a:lnTo>
                  <a:lnTo>
                    <a:pt x="745163" y="634053"/>
                  </a:lnTo>
                  <a:lnTo>
                    <a:pt x="808862" y="629778"/>
                  </a:lnTo>
                  <a:lnTo>
                    <a:pt x="870515" y="622816"/>
                  </a:lnTo>
                  <a:lnTo>
                    <a:pt x="929838" y="613299"/>
                  </a:lnTo>
                  <a:lnTo>
                    <a:pt x="986546" y="601362"/>
                  </a:lnTo>
                  <a:lnTo>
                    <a:pt x="1040355" y="587137"/>
                  </a:lnTo>
                  <a:lnTo>
                    <a:pt x="1090978" y="570757"/>
                  </a:lnTo>
                  <a:lnTo>
                    <a:pt x="1138132" y="552356"/>
                  </a:lnTo>
                  <a:lnTo>
                    <a:pt x="1181532" y="532066"/>
                  </a:lnTo>
                  <a:lnTo>
                    <a:pt x="1220892" y="510022"/>
                  </a:lnTo>
                  <a:lnTo>
                    <a:pt x="1255929" y="486355"/>
                  </a:lnTo>
                  <a:lnTo>
                    <a:pt x="1286357" y="461200"/>
                  </a:lnTo>
                  <a:lnTo>
                    <a:pt x="1332247" y="406956"/>
                  </a:lnTo>
                  <a:lnTo>
                    <a:pt x="1356283" y="348355"/>
                  </a:lnTo>
                  <a:lnTo>
                    <a:pt x="1359395" y="317753"/>
                  </a:lnTo>
                  <a:lnTo>
                    <a:pt x="1356283" y="287150"/>
                  </a:lnTo>
                  <a:lnTo>
                    <a:pt x="1332247" y="228546"/>
                  </a:lnTo>
                  <a:lnTo>
                    <a:pt x="1286357" y="174301"/>
                  </a:lnTo>
                  <a:lnTo>
                    <a:pt x="1255929" y="149146"/>
                  </a:lnTo>
                  <a:lnTo>
                    <a:pt x="1220892" y="125480"/>
                  </a:lnTo>
                  <a:lnTo>
                    <a:pt x="1181532" y="103436"/>
                  </a:lnTo>
                  <a:lnTo>
                    <a:pt x="1138132" y="83147"/>
                  </a:lnTo>
                  <a:lnTo>
                    <a:pt x="1090978" y="64746"/>
                  </a:lnTo>
                  <a:lnTo>
                    <a:pt x="1040355" y="48367"/>
                  </a:lnTo>
                  <a:lnTo>
                    <a:pt x="986546" y="34143"/>
                  </a:lnTo>
                  <a:lnTo>
                    <a:pt x="929838" y="22206"/>
                  </a:lnTo>
                  <a:lnTo>
                    <a:pt x="870515" y="12690"/>
                  </a:lnTo>
                  <a:lnTo>
                    <a:pt x="808862" y="5729"/>
                  </a:lnTo>
                  <a:lnTo>
                    <a:pt x="745163" y="1454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6357348" y="309751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381000"/>
                  </a:moveTo>
                  <a:lnTo>
                    <a:pt x="146817" y="375969"/>
                  </a:lnTo>
                  <a:lnTo>
                    <a:pt x="106719" y="361638"/>
                  </a:lnTo>
                  <a:lnTo>
                    <a:pt x="71349" y="339151"/>
                  </a:lnTo>
                  <a:lnTo>
                    <a:pt x="41848" y="309650"/>
                  </a:lnTo>
                  <a:lnTo>
                    <a:pt x="19361" y="274280"/>
                  </a:lnTo>
                  <a:lnTo>
                    <a:pt x="5030" y="234182"/>
                  </a:lnTo>
                  <a:lnTo>
                    <a:pt x="0" y="190500"/>
                  </a:lnTo>
                  <a:lnTo>
                    <a:pt x="5030" y="146817"/>
                  </a:lnTo>
                  <a:lnTo>
                    <a:pt x="19361" y="106719"/>
                  </a:lnTo>
                  <a:lnTo>
                    <a:pt x="41848" y="71349"/>
                  </a:lnTo>
                  <a:lnTo>
                    <a:pt x="71349" y="41848"/>
                  </a:lnTo>
                  <a:lnTo>
                    <a:pt x="106719" y="19361"/>
                  </a:lnTo>
                  <a:lnTo>
                    <a:pt x="146817" y="5030"/>
                  </a:lnTo>
                  <a:lnTo>
                    <a:pt x="190500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1000" y="190500"/>
                  </a:ln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5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357348" y="309751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999" y="190499"/>
                  </a:move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499" y="380999"/>
                  </a:lnTo>
                  <a:lnTo>
                    <a:pt x="146817" y="375969"/>
                  </a:lnTo>
                  <a:lnTo>
                    <a:pt x="106719" y="361638"/>
                  </a:lnTo>
                  <a:lnTo>
                    <a:pt x="71349" y="339151"/>
                  </a:lnTo>
                  <a:lnTo>
                    <a:pt x="41848" y="309650"/>
                  </a:lnTo>
                  <a:lnTo>
                    <a:pt x="19361" y="274280"/>
                  </a:lnTo>
                  <a:lnTo>
                    <a:pt x="5030" y="234182"/>
                  </a:lnTo>
                  <a:lnTo>
                    <a:pt x="0" y="190499"/>
                  </a:lnTo>
                  <a:lnTo>
                    <a:pt x="5030" y="146817"/>
                  </a:lnTo>
                  <a:lnTo>
                    <a:pt x="19361" y="106719"/>
                  </a:lnTo>
                  <a:lnTo>
                    <a:pt x="41848" y="71349"/>
                  </a:lnTo>
                  <a:lnTo>
                    <a:pt x="71349" y="41848"/>
                  </a:lnTo>
                  <a:lnTo>
                    <a:pt x="106719" y="19361"/>
                  </a:lnTo>
                  <a:lnTo>
                    <a:pt x="146817" y="5030"/>
                  </a:lnTo>
                  <a:lnTo>
                    <a:pt x="190499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0999" y="1904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976348" y="309751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381000"/>
                  </a:moveTo>
                  <a:lnTo>
                    <a:pt x="146817" y="375969"/>
                  </a:lnTo>
                  <a:lnTo>
                    <a:pt x="106719" y="361638"/>
                  </a:lnTo>
                  <a:lnTo>
                    <a:pt x="71349" y="339151"/>
                  </a:lnTo>
                  <a:lnTo>
                    <a:pt x="41848" y="309650"/>
                  </a:lnTo>
                  <a:lnTo>
                    <a:pt x="19361" y="274280"/>
                  </a:lnTo>
                  <a:lnTo>
                    <a:pt x="5030" y="234182"/>
                  </a:lnTo>
                  <a:lnTo>
                    <a:pt x="0" y="190500"/>
                  </a:lnTo>
                  <a:lnTo>
                    <a:pt x="5030" y="146817"/>
                  </a:lnTo>
                  <a:lnTo>
                    <a:pt x="19361" y="106719"/>
                  </a:lnTo>
                  <a:lnTo>
                    <a:pt x="41848" y="71349"/>
                  </a:lnTo>
                  <a:lnTo>
                    <a:pt x="71349" y="41848"/>
                  </a:lnTo>
                  <a:lnTo>
                    <a:pt x="106719" y="19361"/>
                  </a:lnTo>
                  <a:lnTo>
                    <a:pt x="146817" y="5030"/>
                  </a:lnTo>
                  <a:lnTo>
                    <a:pt x="190500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1000" y="190500"/>
                  </a:ln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5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5976348" y="309751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999" y="190499"/>
                  </a:move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499" y="380999"/>
                  </a:lnTo>
                  <a:lnTo>
                    <a:pt x="146817" y="375969"/>
                  </a:lnTo>
                  <a:lnTo>
                    <a:pt x="106719" y="361638"/>
                  </a:lnTo>
                  <a:lnTo>
                    <a:pt x="71349" y="339151"/>
                  </a:lnTo>
                  <a:lnTo>
                    <a:pt x="41848" y="309650"/>
                  </a:lnTo>
                  <a:lnTo>
                    <a:pt x="19361" y="274280"/>
                  </a:lnTo>
                  <a:lnTo>
                    <a:pt x="5030" y="234182"/>
                  </a:lnTo>
                  <a:lnTo>
                    <a:pt x="0" y="190499"/>
                  </a:lnTo>
                  <a:lnTo>
                    <a:pt x="5030" y="146817"/>
                  </a:lnTo>
                  <a:lnTo>
                    <a:pt x="19361" y="106719"/>
                  </a:lnTo>
                  <a:lnTo>
                    <a:pt x="41848" y="71349"/>
                  </a:lnTo>
                  <a:lnTo>
                    <a:pt x="71349" y="41848"/>
                  </a:lnTo>
                  <a:lnTo>
                    <a:pt x="106719" y="19361"/>
                  </a:lnTo>
                  <a:lnTo>
                    <a:pt x="146817" y="5030"/>
                  </a:lnTo>
                  <a:lnTo>
                    <a:pt x="190499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0999" y="1904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029434" y="2787782"/>
            <a:ext cx="46280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53564" algn="l"/>
              </a:tabLst>
            </a:pPr>
            <a:r>
              <a:rPr sz="1059" spc="-44" dirty="0">
                <a:latin typeface="Arial"/>
                <a:cs typeface="Arial"/>
              </a:rPr>
              <a:t>H</a:t>
            </a:r>
            <a:r>
              <a:rPr sz="1059" dirty="0">
                <a:latin typeface="Arial"/>
                <a:cs typeface="Arial"/>
              </a:rPr>
              <a:t>	</a:t>
            </a:r>
            <a:r>
              <a:rPr sz="1059" spc="-44" dirty="0">
                <a:latin typeface="Arial"/>
                <a:cs typeface="Arial"/>
              </a:rPr>
              <a:t>H</a:t>
            </a:r>
            <a:endParaRPr sz="1059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967142" y="2622838"/>
            <a:ext cx="1569384" cy="560854"/>
            <a:chOff x="7149827" y="2972549"/>
            <a:chExt cx="1778635" cy="635635"/>
          </a:xfrm>
        </p:grpSpPr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49827" y="3182861"/>
              <a:ext cx="225551" cy="2148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582636" y="2972549"/>
              <a:ext cx="1346200" cy="635635"/>
            </a:xfrm>
            <a:custGeom>
              <a:avLst/>
              <a:gdLst/>
              <a:ahLst/>
              <a:cxnLst/>
              <a:rect l="l" t="t" r="r" b="b"/>
              <a:pathLst>
                <a:path w="1346200" h="635635">
                  <a:moveTo>
                    <a:pt x="672858" y="0"/>
                  </a:moveTo>
                  <a:lnTo>
                    <a:pt x="608059" y="1454"/>
                  </a:lnTo>
                  <a:lnTo>
                    <a:pt x="545001" y="5729"/>
                  </a:lnTo>
                  <a:lnTo>
                    <a:pt x="483969" y="12690"/>
                  </a:lnTo>
                  <a:lnTo>
                    <a:pt x="425243" y="22206"/>
                  </a:lnTo>
                  <a:lnTo>
                    <a:pt x="369105" y="34143"/>
                  </a:lnTo>
                  <a:lnTo>
                    <a:pt x="315837" y="48367"/>
                  </a:lnTo>
                  <a:lnTo>
                    <a:pt x="265723" y="64746"/>
                  </a:lnTo>
                  <a:lnTo>
                    <a:pt x="219042" y="83147"/>
                  </a:lnTo>
                  <a:lnTo>
                    <a:pt x="176078" y="103436"/>
                  </a:lnTo>
                  <a:lnTo>
                    <a:pt x="137113" y="125480"/>
                  </a:lnTo>
                  <a:lnTo>
                    <a:pt x="102428" y="149146"/>
                  </a:lnTo>
                  <a:lnTo>
                    <a:pt x="72305" y="174301"/>
                  </a:lnTo>
                  <a:lnTo>
                    <a:pt x="26876" y="228546"/>
                  </a:lnTo>
                  <a:lnTo>
                    <a:pt x="3080" y="287150"/>
                  </a:lnTo>
                  <a:lnTo>
                    <a:pt x="0" y="317753"/>
                  </a:lnTo>
                  <a:lnTo>
                    <a:pt x="3080" y="348355"/>
                  </a:lnTo>
                  <a:lnTo>
                    <a:pt x="26876" y="406956"/>
                  </a:lnTo>
                  <a:lnTo>
                    <a:pt x="72305" y="461200"/>
                  </a:lnTo>
                  <a:lnTo>
                    <a:pt x="102428" y="486355"/>
                  </a:lnTo>
                  <a:lnTo>
                    <a:pt x="137113" y="510022"/>
                  </a:lnTo>
                  <a:lnTo>
                    <a:pt x="176078" y="532066"/>
                  </a:lnTo>
                  <a:lnTo>
                    <a:pt x="219042" y="552356"/>
                  </a:lnTo>
                  <a:lnTo>
                    <a:pt x="265723" y="570757"/>
                  </a:lnTo>
                  <a:lnTo>
                    <a:pt x="315837" y="587137"/>
                  </a:lnTo>
                  <a:lnTo>
                    <a:pt x="369105" y="601362"/>
                  </a:lnTo>
                  <a:lnTo>
                    <a:pt x="425243" y="613299"/>
                  </a:lnTo>
                  <a:lnTo>
                    <a:pt x="483969" y="622816"/>
                  </a:lnTo>
                  <a:lnTo>
                    <a:pt x="545001" y="629778"/>
                  </a:lnTo>
                  <a:lnTo>
                    <a:pt x="608059" y="634053"/>
                  </a:lnTo>
                  <a:lnTo>
                    <a:pt x="672858" y="635507"/>
                  </a:lnTo>
                  <a:lnTo>
                    <a:pt x="737658" y="634053"/>
                  </a:lnTo>
                  <a:lnTo>
                    <a:pt x="800714" y="629778"/>
                  </a:lnTo>
                  <a:lnTo>
                    <a:pt x="861747" y="622816"/>
                  </a:lnTo>
                  <a:lnTo>
                    <a:pt x="920472" y="613299"/>
                  </a:lnTo>
                  <a:lnTo>
                    <a:pt x="976609" y="601362"/>
                  </a:lnTo>
                  <a:lnTo>
                    <a:pt x="1029875" y="587137"/>
                  </a:lnTo>
                  <a:lnTo>
                    <a:pt x="1079989" y="570757"/>
                  </a:lnTo>
                  <a:lnTo>
                    <a:pt x="1126668" y="552356"/>
                  </a:lnTo>
                  <a:lnTo>
                    <a:pt x="1169631" y="532066"/>
                  </a:lnTo>
                  <a:lnTo>
                    <a:pt x="1208596" y="510022"/>
                  </a:lnTo>
                  <a:lnTo>
                    <a:pt x="1243279" y="486355"/>
                  </a:lnTo>
                  <a:lnTo>
                    <a:pt x="1273401" y="461200"/>
                  </a:lnTo>
                  <a:lnTo>
                    <a:pt x="1318829" y="406956"/>
                  </a:lnTo>
                  <a:lnTo>
                    <a:pt x="1342624" y="348355"/>
                  </a:lnTo>
                  <a:lnTo>
                    <a:pt x="1345704" y="317753"/>
                  </a:lnTo>
                  <a:lnTo>
                    <a:pt x="1342624" y="287150"/>
                  </a:lnTo>
                  <a:lnTo>
                    <a:pt x="1318829" y="228546"/>
                  </a:lnTo>
                  <a:lnTo>
                    <a:pt x="1273401" y="174301"/>
                  </a:lnTo>
                  <a:lnTo>
                    <a:pt x="1243279" y="149146"/>
                  </a:lnTo>
                  <a:lnTo>
                    <a:pt x="1208596" y="125480"/>
                  </a:lnTo>
                  <a:lnTo>
                    <a:pt x="1169631" y="103436"/>
                  </a:lnTo>
                  <a:lnTo>
                    <a:pt x="1126668" y="83147"/>
                  </a:lnTo>
                  <a:lnTo>
                    <a:pt x="1079989" y="64746"/>
                  </a:lnTo>
                  <a:lnTo>
                    <a:pt x="1029875" y="48367"/>
                  </a:lnTo>
                  <a:lnTo>
                    <a:pt x="976609" y="34143"/>
                  </a:lnTo>
                  <a:lnTo>
                    <a:pt x="920472" y="22206"/>
                  </a:lnTo>
                  <a:lnTo>
                    <a:pt x="861747" y="12690"/>
                  </a:lnTo>
                  <a:lnTo>
                    <a:pt x="800714" y="5729"/>
                  </a:lnTo>
                  <a:lnTo>
                    <a:pt x="737658" y="1454"/>
                  </a:lnTo>
                  <a:lnTo>
                    <a:pt x="672858" y="0"/>
                  </a:lnTo>
                  <a:close/>
                </a:path>
              </a:pathLst>
            </a:custGeom>
            <a:solidFill>
              <a:srgbClr val="D6A8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109948" y="309751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381000"/>
                  </a:moveTo>
                  <a:lnTo>
                    <a:pt x="146822" y="375969"/>
                  </a:lnTo>
                  <a:lnTo>
                    <a:pt x="106726" y="361638"/>
                  </a:lnTo>
                  <a:lnTo>
                    <a:pt x="71355" y="339151"/>
                  </a:lnTo>
                  <a:lnTo>
                    <a:pt x="41853" y="309650"/>
                  </a:lnTo>
                  <a:lnTo>
                    <a:pt x="19364" y="274280"/>
                  </a:lnTo>
                  <a:lnTo>
                    <a:pt x="5031" y="234182"/>
                  </a:lnTo>
                  <a:lnTo>
                    <a:pt x="0" y="190500"/>
                  </a:lnTo>
                  <a:lnTo>
                    <a:pt x="5031" y="146817"/>
                  </a:lnTo>
                  <a:lnTo>
                    <a:pt x="19364" y="106719"/>
                  </a:lnTo>
                  <a:lnTo>
                    <a:pt x="41853" y="71349"/>
                  </a:lnTo>
                  <a:lnTo>
                    <a:pt x="71355" y="41848"/>
                  </a:lnTo>
                  <a:lnTo>
                    <a:pt x="106726" y="19361"/>
                  </a:lnTo>
                  <a:lnTo>
                    <a:pt x="146822" y="5030"/>
                  </a:lnTo>
                  <a:lnTo>
                    <a:pt x="190500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1000" y="190500"/>
                  </a:ln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500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109947" y="309751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999" y="190499"/>
                  </a:move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499" y="380999"/>
                  </a:lnTo>
                  <a:lnTo>
                    <a:pt x="146822" y="375969"/>
                  </a:lnTo>
                  <a:lnTo>
                    <a:pt x="106726" y="361638"/>
                  </a:lnTo>
                  <a:lnTo>
                    <a:pt x="71355" y="339151"/>
                  </a:lnTo>
                  <a:lnTo>
                    <a:pt x="41853" y="309650"/>
                  </a:lnTo>
                  <a:lnTo>
                    <a:pt x="19364" y="274280"/>
                  </a:lnTo>
                  <a:lnTo>
                    <a:pt x="5031" y="234182"/>
                  </a:lnTo>
                  <a:lnTo>
                    <a:pt x="0" y="190499"/>
                  </a:lnTo>
                  <a:lnTo>
                    <a:pt x="5031" y="146817"/>
                  </a:lnTo>
                  <a:lnTo>
                    <a:pt x="19364" y="106719"/>
                  </a:lnTo>
                  <a:lnTo>
                    <a:pt x="41853" y="71349"/>
                  </a:lnTo>
                  <a:lnTo>
                    <a:pt x="71355" y="41848"/>
                  </a:lnTo>
                  <a:lnTo>
                    <a:pt x="106726" y="19361"/>
                  </a:lnTo>
                  <a:lnTo>
                    <a:pt x="146822" y="5030"/>
                  </a:lnTo>
                  <a:lnTo>
                    <a:pt x="190499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0999" y="1904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7741140" y="3097517"/>
              <a:ext cx="368935" cy="381000"/>
            </a:xfrm>
            <a:custGeom>
              <a:avLst/>
              <a:gdLst/>
              <a:ahLst/>
              <a:cxnLst/>
              <a:rect l="l" t="t" r="r" b="b"/>
              <a:pathLst>
                <a:path w="368934" h="381000">
                  <a:moveTo>
                    <a:pt x="184404" y="381000"/>
                  </a:moveTo>
                  <a:lnTo>
                    <a:pt x="135380" y="374195"/>
                  </a:lnTo>
                  <a:lnTo>
                    <a:pt x="91329" y="354992"/>
                  </a:lnTo>
                  <a:lnTo>
                    <a:pt x="54008" y="325206"/>
                  </a:lnTo>
                  <a:lnTo>
                    <a:pt x="25175" y="286651"/>
                  </a:lnTo>
                  <a:lnTo>
                    <a:pt x="6586" y="241144"/>
                  </a:lnTo>
                  <a:lnTo>
                    <a:pt x="0" y="190500"/>
                  </a:lnTo>
                  <a:lnTo>
                    <a:pt x="6586" y="139855"/>
                  </a:lnTo>
                  <a:lnTo>
                    <a:pt x="25175" y="94348"/>
                  </a:lnTo>
                  <a:lnTo>
                    <a:pt x="54008" y="55793"/>
                  </a:lnTo>
                  <a:lnTo>
                    <a:pt x="91329" y="26007"/>
                  </a:lnTo>
                  <a:lnTo>
                    <a:pt x="135380" y="6804"/>
                  </a:lnTo>
                  <a:lnTo>
                    <a:pt x="184404" y="0"/>
                  </a:lnTo>
                  <a:lnTo>
                    <a:pt x="233427" y="6804"/>
                  </a:lnTo>
                  <a:lnTo>
                    <a:pt x="277478" y="26007"/>
                  </a:lnTo>
                  <a:lnTo>
                    <a:pt x="314799" y="55793"/>
                  </a:lnTo>
                  <a:lnTo>
                    <a:pt x="343632" y="94348"/>
                  </a:lnTo>
                  <a:lnTo>
                    <a:pt x="362221" y="139855"/>
                  </a:lnTo>
                  <a:lnTo>
                    <a:pt x="368808" y="190500"/>
                  </a:lnTo>
                  <a:lnTo>
                    <a:pt x="362221" y="241144"/>
                  </a:lnTo>
                  <a:lnTo>
                    <a:pt x="343632" y="286651"/>
                  </a:lnTo>
                  <a:lnTo>
                    <a:pt x="314799" y="325206"/>
                  </a:lnTo>
                  <a:lnTo>
                    <a:pt x="277478" y="354992"/>
                  </a:lnTo>
                  <a:lnTo>
                    <a:pt x="233427" y="374195"/>
                  </a:lnTo>
                  <a:lnTo>
                    <a:pt x="184404" y="381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7741139" y="3097517"/>
              <a:ext cx="368935" cy="381000"/>
            </a:xfrm>
            <a:custGeom>
              <a:avLst/>
              <a:gdLst/>
              <a:ahLst/>
              <a:cxnLst/>
              <a:rect l="l" t="t" r="r" b="b"/>
              <a:pathLst>
                <a:path w="368934" h="381000">
                  <a:moveTo>
                    <a:pt x="368807" y="190499"/>
                  </a:moveTo>
                  <a:lnTo>
                    <a:pt x="362221" y="241144"/>
                  </a:lnTo>
                  <a:lnTo>
                    <a:pt x="343632" y="286651"/>
                  </a:lnTo>
                  <a:lnTo>
                    <a:pt x="314799" y="325206"/>
                  </a:lnTo>
                  <a:lnTo>
                    <a:pt x="277478" y="354992"/>
                  </a:lnTo>
                  <a:lnTo>
                    <a:pt x="233427" y="374195"/>
                  </a:lnTo>
                  <a:lnTo>
                    <a:pt x="184403" y="380999"/>
                  </a:lnTo>
                  <a:lnTo>
                    <a:pt x="135380" y="374195"/>
                  </a:lnTo>
                  <a:lnTo>
                    <a:pt x="91329" y="354992"/>
                  </a:lnTo>
                  <a:lnTo>
                    <a:pt x="54008" y="325206"/>
                  </a:lnTo>
                  <a:lnTo>
                    <a:pt x="25175" y="286651"/>
                  </a:lnTo>
                  <a:lnTo>
                    <a:pt x="6586" y="241144"/>
                  </a:lnTo>
                  <a:lnTo>
                    <a:pt x="0" y="190499"/>
                  </a:lnTo>
                  <a:lnTo>
                    <a:pt x="6586" y="139855"/>
                  </a:lnTo>
                  <a:lnTo>
                    <a:pt x="25175" y="94348"/>
                  </a:lnTo>
                  <a:lnTo>
                    <a:pt x="54008" y="55793"/>
                  </a:lnTo>
                  <a:lnTo>
                    <a:pt x="91329" y="26007"/>
                  </a:lnTo>
                  <a:lnTo>
                    <a:pt x="135380" y="6804"/>
                  </a:lnTo>
                  <a:lnTo>
                    <a:pt x="184403" y="0"/>
                  </a:lnTo>
                  <a:lnTo>
                    <a:pt x="233427" y="6804"/>
                  </a:lnTo>
                  <a:lnTo>
                    <a:pt x="277478" y="26007"/>
                  </a:lnTo>
                  <a:lnTo>
                    <a:pt x="314799" y="55793"/>
                  </a:lnTo>
                  <a:lnTo>
                    <a:pt x="343632" y="94348"/>
                  </a:lnTo>
                  <a:lnTo>
                    <a:pt x="362221" y="139855"/>
                  </a:lnTo>
                  <a:lnTo>
                    <a:pt x="368807" y="1904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586604" y="2802575"/>
            <a:ext cx="456079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46841" algn="l"/>
              </a:tabLst>
            </a:pPr>
            <a:r>
              <a:rPr sz="1059" spc="-44" dirty="0">
                <a:latin typeface="Arial"/>
                <a:cs typeface="Arial"/>
              </a:rPr>
              <a:t>H</a:t>
            </a:r>
            <a:r>
              <a:rPr sz="1059" dirty="0">
                <a:latin typeface="Arial"/>
                <a:cs typeface="Arial"/>
              </a:rPr>
              <a:t>	</a:t>
            </a:r>
            <a:r>
              <a:rPr sz="1059" spc="-44" dirty="0">
                <a:latin typeface="Arial"/>
                <a:cs typeface="Arial"/>
              </a:rPr>
              <a:t>H</a:t>
            </a:r>
            <a:endParaRPr sz="1059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164814" y="2808407"/>
            <a:ext cx="208429" cy="189603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8483510" y="2167873"/>
            <a:ext cx="245969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059" spc="-22" dirty="0">
                <a:latin typeface="Arial"/>
                <a:cs typeface="Arial"/>
              </a:rPr>
              <a:t>H</a:t>
            </a:r>
            <a:r>
              <a:rPr sz="1588" spc="-33" baseline="-23148" dirty="0">
                <a:latin typeface="Arial"/>
                <a:cs typeface="Arial"/>
              </a:rPr>
              <a:t>2</a:t>
            </a:r>
            <a:endParaRPr sz="1588" baseline="-23148">
              <a:latin typeface="Arial"/>
              <a:cs typeface="Arial"/>
            </a:endParaRPr>
          </a:p>
        </p:txBody>
      </p:sp>
      <p:pic>
        <p:nvPicPr>
          <p:cNvPr id="46" name="object 4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56877" y="2281282"/>
            <a:ext cx="239357" cy="18960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253564" y="2281282"/>
            <a:ext cx="242046" cy="189603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7317650" y="1876072"/>
            <a:ext cx="1201831" cy="46554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1059" dirty="0">
                <a:latin typeface="Arial"/>
                <a:cs typeface="Arial"/>
              </a:rPr>
              <a:t>example:</a:t>
            </a:r>
            <a:r>
              <a:rPr sz="1059" spc="282" dirty="0">
                <a:latin typeface="Arial"/>
                <a:cs typeface="Arial"/>
              </a:rPr>
              <a:t> </a:t>
            </a:r>
            <a:r>
              <a:rPr sz="1059" dirty="0">
                <a:latin typeface="Arial"/>
                <a:cs typeface="Arial"/>
              </a:rPr>
              <a:t>liquid</a:t>
            </a:r>
            <a:r>
              <a:rPr sz="1059" spc="-9" dirty="0">
                <a:latin typeface="Arial"/>
                <a:cs typeface="Arial"/>
              </a:rPr>
              <a:t> </a:t>
            </a:r>
            <a:r>
              <a:rPr sz="1059" spc="-22" dirty="0">
                <a:latin typeface="Arial"/>
                <a:cs typeface="Arial"/>
              </a:rPr>
              <a:t>H</a:t>
            </a:r>
            <a:r>
              <a:rPr sz="1588" spc="-33" baseline="-23148" dirty="0">
                <a:latin typeface="Arial"/>
                <a:cs typeface="Arial"/>
              </a:rPr>
              <a:t>2</a:t>
            </a:r>
            <a:endParaRPr sz="1588" baseline="-23148">
              <a:latin typeface="Arial"/>
              <a:cs typeface="Arial"/>
            </a:endParaRPr>
          </a:p>
          <a:p>
            <a:pPr marL="324988">
              <a:spcBef>
                <a:spcPts val="1028"/>
              </a:spcBef>
            </a:pPr>
            <a:r>
              <a:rPr sz="1059" spc="-22" dirty="0">
                <a:latin typeface="Arial"/>
                <a:cs typeface="Arial"/>
              </a:rPr>
              <a:t>H</a:t>
            </a:r>
            <a:r>
              <a:rPr sz="1588" spc="-33" baseline="-23148" dirty="0">
                <a:latin typeface="Arial"/>
                <a:cs typeface="Arial"/>
              </a:rPr>
              <a:t>2</a:t>
            </a:r>
            <a:endParaRPr sz="1588" baseline="-23148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47015" y="3072861"/>
            <a:ext cx="643218" cy="318903"/>
          </a:xfrm>
          <a:prstGeom prst="rect">
            <a:avLst/>
          </a:prstGeom>
        </p:spPr>
        <p:txBody>
          <a:bodyPr vert="horz" wrap="square" lIns="0" tIns="36419" rIns="0" bIns="0" rtlCol="0">
            <a:spAutoFit/>
          </a:bodyPr>
          <a:lstStyle/>
          <a:p>
            <a:pPr marL="56593" marR="4483" indent="-45946">
              <a:lnSpc>
                <a:spcPts val="1077"/>
              </a:lnSpc>
              <a:spcBef>
                <a:spcPts val="287"/>
              </a:spcBef>
            </a:pPr>
            <a:r>
              <a:rPr sz="1059" spc="-9" dirty="0">
                <a:solidFill>
                  <a:srgbClr val="AB1700"/>
                </a:solidFill>
                <a:latin typeface="Arial"/>
                <a:cs typeface="Arial"/>
              </a:rPr>
              <a:t>secondary bonding</a:t>
            </a:r>
            <a:endParaRPr sz="1059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494888" y="4823897"/>
            <a:ext cx="1181100" cy="347382"/>
            <a:chOff x="3214606" y="5467083"/>
            <a:chExt cx="1338580" cy="393700"/>
          </a:xfrm>
        </p:grpSpPr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54228" y="5557253"/>
              <a:ext cx="298703" cy="21488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3220956" y="547343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999" y="190499"/>
                  </a:move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499" y="380999"/>
                  </a:lnTo>
                  <a:lnTo>
                    <a:pt x="146817" y="375969"/>
                  </a:lnTo>
                  <a:lnTo>
                    <a:pt x="106719" y="361638"/>
                  </a:lnTo>
                  <a:lnTo>
                    <a:pt x="71349" y="339151"/>
                  </a:lnTo>
                  <a:lnTo>
                    <a:pt x="41848" y="309650"/>
                  </a:lnTo>
                  <a:lnTo>
                    <a:pt x="19361" y="274280"/>
                  </a:lnTo>
                  <a:lnTo>
                    <a:pt x="5030" y="234182"/>
                  </a:lnTo>
                  <a:lnTo>
                    <a:pt x="0" y="190499"/>
                  </a:lnTo>
                  <a:lnTo>
                    <a:pt x="5030" y="146817"/>
                  </a:lnTo>
                  <a:lnTo>
                    <a:pt x="19361" y="106719"/>
                  </a:lnTo>
                  <a:lnTo>
                    <a:pt x="41848" y="71349"/>
                  </a:lnTo>
                  <a:lnTo>
                    <a:pt x="71349" y="41848"/>
                  </a:lnTo>
                  <a:lnTo>
                    <a:pt x="106719" y="19361"/>
                  </a:lnTo>
                  <a:lnTo>
                    <a:pt x="146817" y="5030"/>
                  </a:lnTo>
                  <a:lnTo>
                    <a:pt x="190499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0999" y="1904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592828" y="4874765"/>
            <a:ext cx="136151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H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831288" y="4707131"/>
            <a:ext cx="593351" cy="582706"/>
            <a:chOff x="3595859" y="5334749"/>
            <a:chExt cx="672465" cy="660400"/>
          </a:xfrm>
        </p:grpSpPr>
        <p:sp>
          <p:nvSpPr>
            <p:cNvPr id="55" name="object 55"/>
            <p:cNvSpPr/>
            <p:nvPr/>
          </p:nvSpPr>
          <p:spPr>
            <a:xfrm>
              <a:off x="3601956" y="5340845"/>
              <a:ext cx="660400" cy="647700"/>
            </a:xfrm>
            <a:custGeom>
              <a:avLst/>
              <a:gdLst/>
              <a:ahLst/>
              <a:cxnLst/>
              <a:rect l="l" t="t" r="r" b="b"/>
              <a:pathLst>
                <a:path w="660400" h="647700">
                  <a:moveTo>
                    <a:pt x="329946" y="647700"/>
                  </a:moveTo>
                  <a:lnTo>
                    <a:pt x="281188" y="644188"/>
                  </a:lnTo>
                  <a:lnTo>
                    <a:pt x="234653" y="633988"/>
                  </a:lnTo>
                  <a:lnTo>
                    <a:pt x="190848" y="617600"/>
                  </a:lnTo>
                  <a:lnTo>
                    <a:pt x="150286" y="595525"/>
                  </a:lnTo>
                  <a:lnTo>
                    <a:pt x="113476" y="568264"/>
                  </a:lnTo>
                  <a:lnTo>
                    <a:pt x="80930" y="536319"/>
                  </a:lnTo>
                  <a:lnTo>
                    <a:pt x="53156" y="500189"/>
                  </a:lnTo>
                  <a:lnTo>
                    <a:pt x="30665" y="460376"/>
                  </a:lnTo>
                  <a:lnTo>
                    <a:pt x="13969" y="417381"/>
                  </a:lnTo>
                  <a:lnTo>
                    <a:pt x="3577" y="371706"/>
                  </a:lnTo>
                  <a:lnTo>
                    <a:pt x="0" y="323850"/>
                  </a:lnTo>
                  <a:lnTo>
                    <a:pt x="3577" y="275994"/>
                  </a:lnTo>
                  <a:lnTo>
                    <a:pt x="13969" y="230318"/>
                  </a:lnTo>
                  <a:lnTo>
                    <a:pt x="30665" y="187323"/>
                  </a:lnTo>
                  <a:lnTo>
                    <a:pt x="53156" y="147510"/>
                  </a:lnTo>
                  <a:lnTo>
                    <a:pt x="80930" y="111380"/>
                  </a:lnTo>
                  <a:lnTo>
                    <a:pt x="113476" y="79435"/>
                  </a:lnTo>
                  <a:lnTo>
                    <a:pt x="150286" y="52174"/>
                  </a:lnTo>
                  <a:lnTo>
                    <a:pt x="190848" y="30099"/>
                  </a:lnTo>
                  <a:lnTo>
                    <a:pt x="234653" y="13711"/>
                  </a:lnTo>
                  <a:lnTo>
                    <a:pt x="281188" y="3511"/>
                  </a:lnTo>
                  <a:lnTo>
                    <a:pt x="329946" y="0"/>
                  </a:lnTo>
                  <a:lnTo>
                    <a:pt x="378703" y="3511"/>
                  </a:lnTo>
                  <a:lnTo>
                    <a:pt x="425238" y="13711"/>
                  </a:lnTo>
                  <a:lnTo>
                    <a:pt x="469043" y="30099"/>
                  </a:lnTo>
                  <a:lnTo>
                    <a:pt x="509605" y="52174"/>
                  </a:lnTo>
                  <a:lnTo>
                    <a:pt x="546415" y="79435"/>
                  </a:lnTo>
                  <a:lnTo>
                    <a:pt x="578962" y="111380"/>
                  </a:lnTo>
                  <a:lnTo>
                    <a:pt x="606735" y="147510"/>
                  </a:lnTo>
                  <a:lnTo>
                    <a:pt x="629226" y="187323"/>
                  </a:lnTo>
                  <a:lnTo>
                    <a:pt x="645922" y="230318"/>
                  </a:lnTo>
                  <a:lnTo>
                    <a:pt x="656314" y="275994"/>
                  </a:lnTo>
                  <a:lnTo>
                    <a:pt x="659892" y="323850"/>
                  </a:lnTo>
                  <a:lnTo>
                    <a:pt x="656314" y="371706"/>
                  </a:lnTo>
                  <a:lnTo>
                    <a:pt x="645922" y="417381"/>
                  </a:lnTo>
                  <a:lnTo>
                    <a:pt x="629226" y="460376"/>
                  </a:lnTo>
                  <a:lnTo>
                    <a:pt x="606735" y="500189"/>
                  </a:lnTo>
                  <a:lnTo>
                    <a:pt x="578962" y="536319"/>
                  </a:lnTo>
                  <a:lnTo>
                    <a:pt x="546415" y="568264"/>
                  </a:lnTo>
                  <a:lnTo>
                    <a:pt x="509605" y="595525"/>
                  </a:lnTo>
                  <a:lnTo>
                    <a:pt x="469043" y="617600"/>
                  </a:lnTo>
                  <a:lnTo>
                    <a:pt x="425238" y="633988"/>
                  </a:lnTo>
                  <a:lnTo>
                    <a:pt x="378703" y="644188"/>
                  </a:lnTo>
                  <a:lnTo>
                    <a:pt x="329946" y="64770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6" name="object 56"/>
            <p:cNvSpPr/>
            <p:nvPr/>
          </p:nvSpPr>
          <p:spPr>
            <a:xfrm>
              <a:off x="3601955" y="5340845"/>
              <a:ext cx="660400" cy="647700"/>
            </a:xfrm>
            <a:custGeom>
              <a:avLst/>
              <a:gdLst/>
              <a:ahLst/>
              <a:cxnLst/>
              <a:rect l="l" t="t" r="r" b="b"/>
              <a:pathLst>
                <a:path w="660400" h="647700">
                  <a:moveTo>
                    <a:pt x="659891" y="323849"/>
                  </a:moveTo>
                  <a:lnTo>
                    <a:pt x="656314" y="371705"/>
                  </a:lnTo>
                  <a:lnTo>
                    <a:pt x="645922" y="417381"/>
                  </a:lnTo>
                  <a:lnTo>
                    <a:pt x="629226" y="460376"/>
                  </a:lnTo>
                  <a:lnTo>
                    <a:pt x="606735" y="500189"/>
                  </a:lnTo>
                  <a:lnTo>
                    <a:pt x="578961" y="536319"/>
                  </a:lnTo>
                  <a:lnTo>
                    <a:pt x="546415" y="568264"/>
                  </a:lnTo>
                  <a:lnTo>
                    <a:pt x="509605" y="595525"/>
                  </a:lnTo>
                  <a:lnTo>
                    <a:pt x="469043" y="617600"/>
                  </a:lnTo>
                  <a:lnTo>
                    <a:pt x="425238" y="633988"/>
                  </a:lnTo>
                  <a:lnTo>
                    <a:pt x="378703" y="644188"/>
                  </a:lnTo>
                  <a:lnTo>
                    <a:pt x="329945" y="647699"/>
                  </a:lnTo>
                  <a:lnTo>
                    <a:pt x="281188" y="644188"/>
                  </a:lnTo>
                  <a:lnTo>
                    <a:pt x="234653" y="633988"/>
                  </a:lnTo>
                  <a:lnTo>
                    <a:pt x="190848" y="617600"/>
                  </a:lnTo>
                  <a:lnTo>
                    <a:pt x="150286" y="595525"/>
                  </a:lnTo>
                  <a:lnTo>
                    <a:pt x="113476" y="568264"/>
                  </a:lnTo>
                  <a:lnTo>
                    <a:pt x="80930" y="536319"/>
                  </a:lnTo>
                  <a:lnTo>
                    <a:pt x="53156" y="500189"/>
                  </a:lnTo>
                  <a:lnTo>
                    <a:pt x="30665" y="460376"/>
                  </a:lnTo>
                  <a:lnTo>
                    <a:pt x="13969" y="417381"/>
                  </a:lnTo>
                  <a:lnTo>
                    <a:pt x="3577" y="371705"/>
                  </a:lnTo>
                  <a:lnTo>
                    <a:pt x="0" y="323849"/>
                  </a:lnTo>
                  <a:lnTo>
                    <a:pt x="3577" y="275993"/>
                  </a:lnTo>
                  <a:lnTo>
                    <a:pt x="13969" y="230318"/>
                  </a:lnTo>
                  <a:lnTo>
                    <a:pt x="30665" y="187323"/>
                  </a:lnTo>
                  <a:lnTo>
                    <a:pt x="53156" y="147510"/>
                  </a:lnTo>
                  <a:lnTo>
                    <a:pt x="80930" y="111380"/>
                  </a:lnTo>
                  <a:lnTo>
                    <a:pt x="113476" y="79435"/>
                  </a:lnTo>
                  <a:lnTo>
                    <a:pt x="150286" y="52174"/>
                  </a:lnTo>
                  <a:lnTo>
                    <a:pt x="190848" y="30099"/>
                  </a:lnTo>
                  <a:lnTo>
                    <a:pt x="234653" y="13711"/>
                  </a:lnTo>
                  <a:lnTo>
                    <a:pt x="281188" y="3511"/>
                  </a:lnTo>
                  <a:lnTo>
                    <a:pt x="329945" y="0"/>
                  </a:lnTo>
                  <a:lnTo>
                    <a:pt x="378703" y="3511"/>
                  </a:lnTo>
                  <a:lnTo>
                    <a:pt x="425238" y="13711"/>
                  </a:lnTo>
                  <a:lnTo>
                    <a:pt x="469043" y="30099"/>
                  </a:lnTo>
                  <a:lnTo>
                    <a:pt x="509605" y="52174"/>
                  </a:lnTo>
                  <a:lnTo>
                    <a:pt x="546415" y="79435"/>
                  </a:lnTo>
                  <a:lnTo>
                    <a:pt x="578961" y="111380"/>
                  </a:lnTo>
                  <a:lnTo>
                    <a:pt x="606735" y="147510"/>
                  </a:lnTo>
                  <a:lnTo>
                    <a:pt x="629226" y="187323"/>
                  </a:lnTo>
                  <a:lnTo>
                    <a:pt x="645922" y="230318"/>
                  </a:lnTo>
                  <a:lnTo>
                    <a:pt x="656314" y="275993"/>
                  </a:lnTo>
                  <a:lnTo>
                    <a:pt x="659891" y="32384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006997" y="4870732"/>
            <a:ext cx="170890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22" dirty="0">
                <a:latin typeface="Arial"/>
                <a:cs typeface="Arial"/>
              </a:rPr>
              <a:t>Cl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685638" y="4707131"/>
            <a:ext cx="1192866" cy="582706"/>
            <a:chOff x="5697456" y="5334749"/>
            <a:chExt cx="1351915" cy="660400"/>
          </a:xfrm>
        </p:grpSpPr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97456" y="5557253"/>
              <a:ext cx="286511" cy="21488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988540" y="547343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999" y="190499"/>
                  </a:move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499" y="380999"/>
                  </a:lnTo>
                  <a:lnTo>
                    <a:pt x="146817" y="375969"/>
                  </a:lnTo>
                  <a:lnTo>
                    <a:pt x="106719" y="361638"/>
                  </a:lnTo>
                  <a:lnTo>
                    <a:pt x="71349" y="339151"/>
                  </a:lnTo>
                  <a:lnTo>
                    <a:pt x="41848" y="309650"/>
                  </a:lnTo>
                  <a:lnTo>
                    <a:pt x="19361" y="274280"/>
                  </a:lnTo>
                  <a:lnTo>
                    <a:pt x="5030" y="234182"/>
                  </a:lnTo>
                  <a:lnTo>
                    <a:pt x="0" y="190499"/>
                  </a:lnTo>
                  <a:lnTo>
                    <a:pt x="5030" y="146817"/>
                  </a:lnTo>
                  <a:lnTo>
                    <a:pt x="19361" y="106719"/>
                  </a:lnTo>
                  <a:lnTo>
                    <a:pt x="41848" y="71349"/>
                  </a:lnTo>
                  <a:lnTo>
                    <a:pt x="71349" y="41848"/>
                  </a:lnTo>
                  <a:lnTo>
                    <a:pt x="106719" y="19361"/>
                  </a:lnTo>
                  <a:lnTo>
                    <a:pt x="146817" y="5030"/>
                  </a:lnTo>
                  <a:lnTo>
                    <a:pt x="190499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0999" y="1904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6383256" y="5340845"/>
              <a:ext cx="660400" cy="647700"/>
            </a:xfrm>
            <a:custGeom>
              <a:avLst/>
              <a:gdLst/>
              <a:ahLst/>
              <a:cxnLst/>
              <a:rect l="l" t="t" r="r" b="b"/>
              <a:pathLst>
                <a:path w="660400" h="647700">
                  <a:moveTo>
                    <a:pt x="329946" y="647700"/>
                  </a:moveTo>
                  <a:lnTo>
                    <a:pt x="281188" y="644188"/>
                  </a:lnTo>
                  <a:lnTo>
                    <a:pt x="234653" y="633988"/>
                  </a:lnTo>
                  <a:lnTo>
                    <a:pt x="190848" y="617600"/>
                  </a:lnTo>
                  <a:lnTo>
                    <a:pt x="150286" y="595525"/>
                  </a:lnTo>
                  <a:lnTo>
                    <a:pt x="113476" y="568264"/>
                  </a:lnTo>
                  <a:lnTo>
                    <a:pt x="80930" y="536319"/>
                  </a:lnTo>
                  <a:lnTo>
                    <a:pt x="53156" y="500189"/>
                  </a:lnTo>
                  <a:lnTo>
                    <a:pt x="30665" y="460376"/>
                  </a:lnTo>
                  <a:lnTo>
                    <a:pt x="13969" y="417381"/>
                  </a:lnTo>
                  <a:lnTo>
                    <a:pt x="3577" y="371706"/>
                  </a:lnTo>
                  <a:lnTo>
                    <a:pt x="0" y="323850"/>
                  </a:lnTo>
                  <a:lnTo>
                    <a:pt x="3577" y="275994"/>
                  </a:lnTo>
                  <a:lnTo>
                    <a:pt x="13969" y="230318"/>
                  </a:lnTo>
                  <a:lnTo>
                    <a:pt x="30665" y="187323"/>
                  </a:lnTo>
                  <a:lnTo>
                    <a:pt x="53156" y="147510"/>
                  </a:lnTo>
                  <a:lnTo>
                    <a:pt x="80930" y="111380"/>
                  </a:lnTo>
                  <a:lnTo>
                    <a:pt x="113476" y="79435"/>
                  </a:lnTo>
                  <a:lnTo>
                    <a:pt x="150286" y="52174"/>
                  </a:lnTo>
                  <a:lnTo>
                    <a:pt x="190848" y="30099"/>
                  </a:lnTo>
                  <a:lnTo>
                    <a:pt x="234653" y="13711"/>
                  </a:lnTo>
                  <a:lnTo>
                    <a:pt x="281188" y="3511"/>
                  </a:lnTo>
                  <a:lnTo>
                    <a:pt x="329946" y="0"/>
                  </a:lnTo>
                  <a:lnTo>
                    <a:pt x="378703" y="3511"/>
                  </a:lnTo>
                  <a:lnTo>
                    <a:pt x="425238" y="13711"/>
                  </a:lnTo>
                  <a:lnTo>
                    <a:pt x="469043" y="30099"/>
                  </a:lnTo>
                  <a:lnTo>
                    <a:pt x="509605" y="52174"/>
                  </a:lnTo>
                  <a:lnTo>
                    <a:pt x="546415" y="79435"/>
                  </a:lnTo>
                  <a:lnTo>
                    <a:pt x="578962" y="111380"/>
                  </a:lnTo>
                  <a:lnTo>
                    <a:pt x="606735" y="147510"/>
                  </a:lnTo>
                  <a:lnTo>
                    <a:pt x="629226" y="187323"/>
                  </a:lnTo>
                  <a:lnTo>
                    <a:pt x="645922" y="230318"/>
                  </a:lnTo>
                  <a:lnTo>
                    <a:pt x="656314" y="275994"/>
                  </a:lnTo>
                  <a:lnTo>
                    <a:pt x="659892" y="323850"/>
                  </a:lnTo>
                  <a:lnTo>
                    <a:pt x="656314" y="371706"/>
                  </a:lnTo>
                  <a:lnTo>
                    <a:pt x="645922" y="417381"/>
                  </a:lnTo>
                  <a:lnTo>
                    <a:pt x="629226" y="460376"/>
                  </a:lnTo>
                  <a:lnTo>
                    <a:pt x="606735" y="500189"/>
                  </a:lnTo>
                  <a:lnTo>
                    <a:pt x="578962" y="536319"/>
                  </a:lnTo>
                  <a:lnTo>
                    <a:pt x="546415" y="568264"/>
                  </a:lnTo>
                  <a:lnTo>
                    <a:pt x="509605" y="595525"/>
                  </a:lnTo>
                  <a:lnTo>
                    <a:pt x="469043" y="617600"/>
                  </a:lnTo>
                  <a:lnTo>
                    <a:pt x="425238" y="633988"/>
                  </a:lnTo>
                  <a:lnTo>
                    <a:pt x="378703" y="644188"/>
                  </a:lnTo>
                  <a:lnTo>
                    <a:pt x="329946" y="64770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6383256" y="5340845"/>
              <a:ext cx="660400" cy="647700"/>
            </a:xfrm>
            <a:custGeom>
              <a:avLst/>
              <a:gdLst/>
              <a:ahLst/>
              <a:cxnLst/>
              <a:rect l="l" t="t" r="r" b="b"/>
              <a:pathLst>
                <a:path w="660400" h="647700">
                  <a:moveTo>
                    <a:pt x="659891" y="323849"/>
                  </a:moveTo>
                  <a:lnTo>
                    <a:pt x="656314" y="371705"/>
                  </a:lnTo>
                  <a:lnTo>
                    <a:pt x="645922" y="417381"/>
                  </a:lnTo>
                  <a:lnTo>
                    <a:pt x="629226" y="460376"/>
                  </a:lnTo>
                  <a:lnTo>
                    <a:pt x="606735" y="500189"/>
                  </a:lnTo>
                  <a:lnTo>
                    <a:pt x="578961" y="536319"/>
                  </a:lnTo>
                  <a:lnTo>
                    <a:pt x="546415" y="568264"/>
                  </a:lnTo>
                  <a:lnTo>
                    <a:pt x="509605" y="595525"/>
                  </a:lnTo>
                  <a:lnTo>
                    <a:pt x="469043" y="617600"/>
                  </a:lnTo>
                  <a:lnTo>
                    <a:pt x="425238" y="633988"/>
                  </a:lnTo>
                  <a:lnTo>
                    <a:pt x="378703" y="644188"/>
                  </a:lnTo>
                  <a:lnTo>
                    <a:pt x="329945" y="647699"/>
                  </a:lnTo>
                  <a:lnTo>
                    <a:pt x="281188" y="644188"/>
                  </a:lnTo>
                  <a:lnTo>
                    <a:pt x="234653" y="633988"/>
                  </a:lnTo>
                  <a:lnTo>
                    <a:pt x="190848" y="617600"/>
                  </a:lnTo>
                  <a:lnTo>
                    <a:pt x="150286" y="595525"/>
                  </a:lnTo>
                  <a:lnTo>
                    <a:pt x="113476" y="568264"/>
                  </a:lnTo>
                  <a:lnTo>
                    <a:pt x="80930" y="536319"/>
                  </a:lnTo>
                  <a:lnTo>
                    <a:pt x="53156" y="500189"/>
                  </a:lnTo>
                  <a:lnTo>
                    <a:pt x="30665" y="460376"/>
                  </a:lnTo>
                  <a:lnTo>
                    <a:pt x="13969" y="417381"/>
                  </a:lnTo>
                  <a:lnTo>
                    <a:pt x="3577" y="371705"/>
                  </a:lnTo>
                  <a:lnTo>
                    <a:pt x="0" y="323849"/>
                  </a:lnTo>
                  <a:lnTo>
                    <a:pt x="3577" y="275993"/>
                  </a:lnTo>
                  <a:lnTo>
                    <a:pt x="13969" y="230318"/>
                  </a:lnTo>
                  <a:lnTo>
                    <a:pt x="30665" y="187323"/>
                  </a:lnTo>
                  <a:lnTo>
                    <a:pt x="53156" y="147510"/>
                  </a:lnTo>
                  <a:lnTo>
                    <a:pt x="80930" y="111380"/>
                  </a:lnTo>
                  <a:lnTo>
                    <a:pt x="113476" y="79435"/>
                  </a:lnTo>
                  <a:lnTo>
                    <a:pt x="150286" y="52174"/>
                  </a:lnTo>
                  <a:lnTo>
                    <a:pt x="190848" y="30099"/>
                  </a:lnTo>
                  <a:lnTo>
                    <a:pt x="234653" y="13711"/>
                  </a:lnTo>
                  <a:lnTo>
                    <a:pt x="281188" y="3511"/>
                  </a:lnTo>
                  <a:lnTo>
                    <a:pt x="329945" y="0"/>
                  </a:lnTo>
                  <a:lnTo>
                    <a:pt x="378703" y="3511"/>
                  </a:lnTo>
                  <a:lnTo>
                    <a:pt x="425238" y="13711"/>
                  </a:lnTo>
                  <a:lnTo>
                    <a:pt x="469043" y="30099"/>
                  </a:lnTo>
                  <a:lnTo>
                    <a:pt x="509605" y="52174"/>
                  </a:lnTo>
                  <a:lnTo>
                    <a:pt x="546415" y="79435"/>
                  </a:lnTo>
                  <a:lnTo>
                    <a:pt x="578961" y="111380"/>
                  </a:lnTo>
                  <a:lnTo>
                    <a:pt x="606735" y="147510"/>
                  </a:lnTo>
                  <a:lnTo>
                    <a:pt x="629226" y="187323"/>
                  </a:lnTo>
                  <a:lnTo>
                    <a:pt x="645922" y="230318"/>
                  </a:lnTo>
                  <a:lnTo>
                    <a:pt x="656314" y="275993"/>
                  </a:lnTo>
                  <a:lnTo>
                    <a:pt x="659891" y="32384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026744" y="4881489"/>
            <a:ext cx="597274" cy="20143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437053" algn="l"/>
              </a:tabLst>
            </a:pPr>
            <a:r>
              <a:rPr sz="1235" spc="-44" dirty="0">
                <a:latin typeface="Arial"/>
                <a:cs typeface="Arial"/>
              </a:rPr>
              <a:t>H</a:t>
            </a:r>
            <a:r>
              <a:rPr sz="1235" dirty="0">
                <a:latin typeface="Arial"/>
                <a:cs typeface="Arial"/>
              </a:rPr>
              <a:t>	</a:t>
            </a:r>
            <a:r>
              <a:rPr sz="1853" spc="-33" baseline="1984" dirty="0">
                <a:latin typeface="Arial"/>
                <a:cs typeface="Arial"/>
              </a:rPr>
              <a:t>Cl</a:t>
            </a:r>
            <a:endParaRPr sz="1853" baseline="1984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694142" y="4707215"/>
            <a:ext cx="746872" cy="4631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45684" marR="4483" indent="-134478">
              <a:lnSpc>
                <a:spcPct val="125000"/>
              </a:lnSpc>
              <a:spcBef>
                <a:spcPts val="88"/>
              </a:spcBef>
            </a:pPr>
            <a:r>
              <a:rPr sz="1235" spc="-9" dirty="0">
                <a:solidFill>
                  <a:srgbClr val="AB1700"/>
                </a:solidFill>
                <a:latin typeface="Arial"/>
                <a:cs typeface="Arial"/>
              </a:rPr>
              <a:t>secondary bonding</a:t>
            </a:r>
            <a:endParaRPr sz="1235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692797" y="4034862"/>
            <a:ext cx="746872" cy="46310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45684" marR="4483" indent="-134478">
              <a:lnSpc>
                <a:spcPct val="125000"/>
              </a:lnSpc>
              <a:spcBef>
                <a:spcPts val="88"/>
              </a:spcBef>
            </a:pPr>
            <a:r>
              <a:rPr sz="1235" spc="-9" dirty="0">
                <a:solidFill>
                  <a:srgbClr val="AB1700"/>
                </a:solidFill>
                <a:latin typeface="Arial"/>
                <a:cs typeface="Arial"/>
              </a:rPr>
              <a:t>secondary bonding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494888" y="4034554"/>
            <a:ext cx="930088" cy="582706"/>
            <a:chOff x="3214606" y="4572495"/>
            <a:chExt cx="1054100" cy="660400"/>
          </a:xfrm>
        </p:grpSpPr>
        <p:sp>
          <p:nvSpPr>
            <p:cNvPr id="67" name="object 67"/>
            <p:cNvSpPr/>
            <p:nvPr/>
          </p:nvSpPr>
          <p:spPr>
            <a:xfrm>
              <a:off x="3220956" y="471295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999" y="190499"/>
                  </a:move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499" y="380999"/>
                  </a:lnTo>
                  <a:lnTo>
                    <a:pt x="146817" y="375969"/>
                  </a:lnTo>
                  <a:lnTo>
                    <a:pt x="106719" y="361638"/>
                  </a:lnTo>
                  <a:lnTo>
                    <a:pt x="71349" y="339151"/>
                  </a:lnTo>
                  <a:lnTo>
                    <a:pt x="41848" y="309650"/>
                  </a:lnTo>
                  <a:lnTo>
                    <a:pt x="19361" y="274280"/>
                  </a:lnTo>
                  <a:lnTo>
                    <a:pt x="5030" y="234182"/>
                  </a:lnTo>
                  <a:lnTo>
                    <a:pt x="0" y="190499"/>
                  </a:lnTo>
                  <a:lnTo>
                    <a:pt x="5030" y="146817"/>
                  </a:lnTo>
                  <a:lnTo>
                    <a:pt x="19361" y="106719"/>
                  </a:lnTo>
                  <a:lnTo>
                    <a:pt x="41848" y="71349"/>
                  </a:lnTo>
                  <a:lnTo>
                    <a:pt x="71349" y="41848"/>
                  </a:lnTo>
                  <a:lnTo>
                    <a:pt x="106719" y="19361"/>
                  </a:lnTo>
                  <a:lnTo>
                    <a:pt x="146817" y="5030"/>
                  </a:lnTo>
                  <a:lnTo>
                    <a:pt x="190499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0999" y="1904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3601956" y="4578845"/>
              <a:ext cx="660400" cy="647700"/>
            </a:xfrm>
            <a:custGeom>
              <a:avLst/>
              <a:gdLst/>
              <a:ahLst/>
              <a:cxnLst/>
              <a:rect l="l" t="t" r="r" b="b"/>
              <a:pathLst>
                <a:path w="660400" h="647700">
                  <a:moveTo>
                    <a:pt x="329946" y="647700"/>
                  </a:moveTo>
                  <a:lnTo>
                    <a:pt x="281188" y="644188"/>
                  </a:lnTo>
                  <a:lnTo>
                    <a:pt x="234653" y="633988"/>
                  </a:lnTo>
                  <a:lnTo>
                    <a:pt x="190848" y="617600"/>
                  </a:lnTo>
                  <a:lnTo>
                    <a:pt x="150286" y="595525"/>
                  </a:lnTo>
                  <a:lnTo>
                    <a:pt x="113476" y="568264"/>
                  </a:lnTo>
                  <a:lnTo>
                    <a:pt x="80930" y="536319"/>
                  </a:lnTo>
                  <a:lnTo>
                    <a:pt x="53156" y="500189"/>
                  </a:lnTo>
                  <a:lnTo>
                    <a:pt x="30665" y="460376"/>
                  </a:lnTo>
                  <a:lnTo>
                    <a:pt x="13969" y="417381"/>
                  </a:lnTo>
                  <a:lnTo>
                    <a:pt x="3577" y="371706"/>
                  </a:lnTo>
                  <a:lnTo>
                    <a:pt x="0" y="323850"/>
                  </a:lnTo>
                  <a:lnTo>
                    <a:pt x="3577" y="275994"/>
                  </a:lnTo>
                  <a:lnTo>
                    <a:pt x="13969" y="230318"/>
                  </a:lnTo>
                  <a:lnTo>
                    <a:pt x="30665" y="187323"/>
                  </a:lnTo>
                  <a:lnTo>
                    <a:pt x="53156" y="147510"/>
                  </a:lnTo>
                  <a:lnTo>
                    <a:pt x="80930" y="111380"/>
                  </a:lnTo>
                  <a:lnTo>
                    <a:pt x="113476" y="79435"/>
                  </a:lnTo>
                  <a:lnTo>
                    <a:pt x="150286" y="52174"/>
                  </a:lnTo>
                  <a:lnTo>
                    <a:pt x="190848" y="30099"/>
                  </a:lnTo>
                  <a:lnTo>
                    <a:pt x="234653" y="13711"/>
                  </a:lnTo>
                  <a:lnTo>
                    <a:pt x="281188" y="3511"/>
                  </a:lnTo>
                  <a:lnTo>
                    <a:pt x="329946" y="0"/>
                  </a:lnTo>
                  <a:lnTo>
                    <a:pt x="378703" y="3511"/>
                  </a:lnTo>
                  <a:lnTo>
                    <a:pt x="425238" y="13711"/>
                  </a:lnTo>
                  <a:lnTo>
                    <a:pt x="469043" y="30099"/>
                  </a:lnTo>
                  <a:lnTo>
                    <a:pt x="509605" y="52174"/>
                  </a:lnTo>
                  <a:lnTo>
                    <a:pt x="546415" y="79435"/>
                  </a:lnTo>
                  <a:lnTo>
                    <a:pt x="578962" y="111380"/>
                  </a:lnTo>
                  <a:lnTo>
                    <a:pt x="606735" y="147510"/>
                  </a:lnTo>
                  <a:lnTo>
                    <a:pt x="629226" y="187323"/>
                  </a:lnTo>
                  <a:lnTo>
                    <a:pt x="645922" y="230318"/>
                  </a:lnTo>
                  <a:lnTo>
                    <a:pt x="656314" y="275994"/>
                  </a:lnTo>
                  <a:lnTo>
                    <a:pt x="659892" y="323850"/>
                  </a:lnTo>
                  <a:lnTo>
                    <a:pt x="656314" y="371706"/>
                  </a:lnTo>
                  <a:lnTo>
                    <a:pt x="645922" y="417381"/>
                  </a:lnTo>
                  <a:lnTo>
                    <a:pt x="629226" y="460376"/>
                  </a:lnTo>
                  <a:lnTo>
                    <a:pt x="606735" y="500189"/>
                  </a:lnTo>
                  <a:lnTo>
                    <a:pt x="578962" y="536319"/>
                  </a:lnTo>
                  <a:lnTo>
                    <a:pt x="546415" y="568264"/>
                  </a:lnTo>
                  <a:lnTo>
                    <a:pt x="509605" y="595525"/>
                  </a:lnTo>
                  <a:lnTo>
                    <a:pt x="469043" y="617600"/>
                  </a:lnTo>
                  <a:lnTo>
                    <a:pt x="425238" y="633988"/>
                  </a:lnTo>
                  <a:lnTo>
                    <a:pt x="378703" y="644188"/>
                  </a:lnTo>
                  <a:lnTo>
                    <a:pt x="329946" y="64770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3601956" y="4578845"/>
              <a:ext cx="660400" cy="647700"/>
            </a:xfrm>
            <a:custGeom>
              <a:avLst/>
              <a:gdLst/>
              <a:ahLst/>
              <a:cxnLst/>
              <a:rect l="l" t="t" r="r" b="b"/>
              <a:pathLst>
                <a:path w="660400" h="647700">
                  <a:moveTo>
                    <a:pt x="659891" y="323849"/>
                  </a:moveTo>
                  <a:lnTo>
                    <a:pt x="656314" y="371705"/>
                  </a:lnTo>
                  <a:lnTo>
                    <a:pt x="645922" y="417381"/>
                  </a:lnTo>
                  <a:lnTo>
                    <a:pt x="629226" y="460376"/>
                  </a:lnTo>
                  <a:lnTo>
                    <a:pt x="606735" y="500189"/>
                  </a:lnTo>
                  <a:lnTo>
                    <a:pt x="578961" y="536319"/>
                  </a:lnTo>
                  <a:lnTo>
                    <a:pt x="546415" y="568264"/>
                  </a:lnTo>
                  <a:lnTo>
                    <a:pt x="509605" y="595525"/>
                  </a:lnTo>
                  <a:lnTo>
                    <a:pt x="469043" y="617600"/>
                  </a:lnTo>
                  <a:lnTo>
                    <a:pt x="425238" y="633988"/>
                  </a:lnTo>
                  <a:lnTo>
                    <a:pt x="378703" y="644188"/>
                  </a:lnTo>
                  <a:lnTo>
                    <a:pt x="329945" y="647699"/>
                  </a:lnTo>
                  <a:lnTo>
                    <a:pt x="281188" y="644188"/>
                  </a:lnTo>
                  <a:lnTo>
                    <a:pt x="234653" y="633988"/>
                  </a:lnTo>
                  <a:lnTo>
                    <a:pt x="190848" y="617600"/>
                  </a:lnTo>
                  <a:lnTo>
                    <a:pt x="150286" y="595525"/>
                  </a:lnTo>
                  <a:lnTo>
                    <a:pt x="113476" y="568264"/>
                  </a:lnTo>
                  <a:lnTo>
                    <a:pt x="80930" y="536319"/>
                  </a:lnTo>
                  <a:lnTo>
                    <a:pt x="53156" y="500189"/>
                  </a:lnTo>
                  <a:lnTo>
                    <a:pt x="30665" y="460376"/>
                  </a:lnTo>
                  <a:lnTo>
                    <a:pt x="13969" y="417381"/>
                  </a:lnTo>
                  <a:lnTo>
                    <a:pt x="3577" y="371705"/>
                  </a:lnTo>
                  <a:lnTo>
                    <a:pt x="0" y="323849"/>
                  </a:lnTo>
                  <a:lnTo>
                    <a:pt x="3577" y="275993"/>
                  </a:lnTo>
                  <a:lnTo>
                    <a:pt x="13969" y="230318"/>
                  </a:lnTo>
                  <a:lnTo>
                    <a:pt x="30665" y="187323"/>
                  </a:lnTo>
                  <a:lnTo>
                    <a:pt x="53156" y="147510"/>
                  </a:lnTo>
                  <a:lnTo>
                    <a:pt x="80930" y="111380"/>
                  </a:lnTo>
                  <a:lnTo>
                    <a:pt x="113476" y="79435"/>
                  </a:lnTo>
                  <a:lnTo>
                    <a:pt x="150286" y="52174"/>
                  </a:lnTo>
                  <a:lnTo>
                    <a:pt x="190848" y="30099"/>
                  </a:lnTo>
                  <a:lnTo>
                    <a:pt x="234653" y="13711"/>
                  </a:lnTo>
                  <a:lnTo>
                    <a:pt x="281188" y="3511"/>
                  </a:lnTo>
                  <a:lnTo>
                    <a:pt x="329945" y="0"/>
                  </a:lnTo>
                  <a:lnTo>
                    <a:pt x="378703" y="3511"/>
                  </a:lnTo>
                  <a:lnTo>
                    <a:pt x="425238" y="13711"/>
                  </a:lnTo>
                  <a:lnTo>
                    <a:pt x="469043" y="30099"/>
                  </a:lnTo>
                  <a:lnTo>
                    <a:pt x="509605" y="52174"/>
                  </a:lnTo>
                  <a:lnTo>
                    <a:pt x="546415" y="79435"/>
                  </a:lnTo>
                  <a:lnTo>
                    <a:pt x="578961" y="111380"/>
                  </a:lnTo>
                  <a:lnTo>
                    <a:pt x="606735" y="147510"/>
                  </a:lnTo>
                  <a:lnTo>
                    <a:pt x="629226" y="187323"/>
                  </a:lnTo>
                  <a:lnTo>
                    <a:pt x="645922" y="230318"/>
                  </a:lnTo>
                  <a:lnTo>
                    <a:pt x="656314" y="275993"/>
                  </a:lnTo>
                  <a:lnTo>
                    <a:pt x="659891" y="32384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606275" y="4195689"/>
            <a:ext cx="535081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470672" algn="l"/>
              </a:tabLst>
            </a:pPr>
            <a:r>
              <a:rPr sz="1235" spc="-44" dirty="0">
                <a:latin typeface="Arial"/>
                <a:cs typeface="Arial"/>
              </a:rPr>
              <a:t>+</a:t>
            </a:r>
            <a:r>
              <a:rPr sz="1235" dirty="0">
                <a:latin typeface="Arial"/>
                <a:cs typeface="Arial"/>
              </a:rPr>
              <a:t>	</a:t>
            </a:r>
            <a:r>
              <a:rPr sz="1235" spc="-44" dirty="0">
                <a:latin typeface="Arial"/>
                <a:cs typeface="Arial"/>
              </a:rPr>
              <a:t>-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936874" y="4034554"/>
            <a:ext cx="941854" cy="582706"/>
            <a:chOff x="5982190" y="4572495"/>
            <a:chExt cx="1067435" cy="660400"/>
          </a:xfrm>
        </p:grpSpPr>
        <p:sp>
          <p:nvSpPr>
            <p:cNvPr id="72" name="object 72"/>
            <p:cNvSpPr/>
            <p:nvPr/>
          </p:nvSpPr>
          <p:spPr>
            <a:xfrm>
              <a:off x="5988540" y="4712957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80999" y="190499"/>
                  </a:moveTo>
                  <a:lnTo>
                    <a:pt x="375969" y="234182"/>
                  </a:lnTo>
                  <a:lnTo>
                    <a:pt x="361638" y="274280"/>
                  </a:lnTo>
                  <a:lnTo>
                    <a:pt x="339151" y="309650"/>
                  </a:lnTo>
                  <a:lnTo>
                    <a:pt x="309650" y="339151"/>
                  </a:lnTo>
                  <a:lnTo>
                    <a:pt x="274280" y="361638"/>
                  </a:lnTo>
                  <a:lnTo>
                    <a:pt x="234182" y="375969"/>
                  </a:lnTo>
                  <a:lnTo>
                    <a:pt x="190499" y="380999"/>
                  </a:lnTo>
                  <a:lnTo>
                    <a:pt x="146817" y="375969"/>
                  </a:lnTo>
                  <a:lnTo>
                    <a:pt x="106719" y="361638"/>
                  </a:lnTo>
                  <a:lnTo>
                    <a:pt x="71349" y="339151"/>
                  </a:lnTo>
                  <a:lnTo>
                    <a:pt x="41848" y="309650"/>
                  </a:lnTo>
                  <a:lnTo>
                    <a:pt x="19361" y="274280"/>
                  </a:lnTo>
                  <a:lnTo>
                    <a:pt x="5030" y="234182"/>
                  </a:lnTo>
                  <a:lnTo>
                    <a:pt x="0" y="190499"/>
                  </a:lnTo>
                  <a:lnTo>
                    <a:pt x="5030" y="146817"/>
                  </a:lnTo>
                  <a:lnTo>
                    <a:pt x="19361" y="106719"/>
                  </a:lnTo>
                  <a:lnTo>
                    <a:pt x="41848" y="71349"/>
                  </a:lnTo>
                  <a:lnTo>
                    <a:pt x="71349" y="41848"/>
                  </a:lnTo>
                  <a:lnTo>
                    <a:pt x="106719" y="19361"/>
                  </a:lnTo>
                  <a:lnTo>
                    <a:pt x="146817" y="5030"/>
                  </a:lnTo>
                  <a:lnTo>
                    <a:pt x="190499" y="0"/>
                  </a:lnTo>
                  <a:lnTo>
                    <a:pt x="234182" y="5030"/>
                  </a:lnTo>
                  <a:lnTo>
                    <a:pt x="274280" y="19361"/>
                  </a:lnTo>
                  <a:lnTo>
                    <a:pt x="309650" y="41848"/>
                  </a:lnTo>
                  <a:lnTo>
                    <a:pt x="339151" y="71349"/>
                  </a:lnTo>
                  <a:lnTo>
                    <a:pt x="361638" y="106719"/>
                  </a:lnTo>
                  <a:lnTo>
                    <a:pt x="375969" y="146817"/>
                  </a:lnTo>
                  <a:lnTo>
                    <a:pt x="380999" y="19049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6383256" y="4578845"/>
              <a:ext cx="660400" cy="647700"/>
            </a:xfrm>
            <a:custGeom>
              <a:avLst/>
              <a:gdLst/>
              <a:ahLst/>
              <a:cxnLst/>
              <a:rect l="l" t="t" r="r" b="b"/>
              <a:pathLst>
                <a:path w="660400" h="647700">
                  <a:moveTo>
                    <a:pt x="329946" y="647700"/>
                  </a:moveTo>
                  <a:lnTo>
                    <a:pt x="281188" y="644188"/>
                  </a:lnTo>
                  <a:lnTo>
                    <a:pt x="234653" y="633988"/>
                  </a:lnTo>
                  <a:lnTo>
                    <a:pt x="190848" y="617600"/>
                  </a:lnTo>
                  <a:lnTo>
                    <a:pt x="150286" y="595525"/>
                  </a:lnTo>
                  <a:lnTo>
                    <a:pt x="113476" y="568264"/>
                  </a:lnTo>
                  <a:lnTo>
                    <a:pt x="80930" y="536319"/>
                  </a:lnTo>
                  <a:lnTo>
                    <a:pt x="53156" y="500189"/>
                  </a:lnTo>
                  <a:lnTo>
                    <a:pt x="30665" y="460376"/>
                  </a:lnTo>
                  <a:lnTo>
                    <a:pt x="13969" y="417381"/>
                  </a:lnTo>
                  <a:lnTo>
                    <a:pt x="3577" y="371706"/>
                  </a:lnTo>
                  <a:lnTo>
                    <a:pt x="0" y="323850"/>
                  </a:lnTo>
                  <a:lnTo>
                    <a:pt x="3577" y="275994"/>
                  </a:lnTo>
                  <a:lnTo>
                    <a:pt x="13969" y="230318"/>
                  </a:lnTo>
                  <a:lnTo>
                    <a:pt x="30665" y="187323"/>
                  </a:lnTo>
                  <a:lnTo>
                    <a:pt x="53156" y="147510"/>
                  </a:lnTo>
                  <a:lnTo>
                    <a:pt x="80930" y="111380"/>
                  </a:lnTo>
                  <a:lnTo>
                    <a:pt x="113476" y="79435"/>
                  </a:lnTo>
                  <a:lnTo>
                    <a:pt x="150286" y="52174"/>
                  </a:lnTo>
                  <a:lnTo>
                    <a:pt x="190848" y="30099"/>
                  </a:lnTo>
                  <a:lnTo>
                    <a:pt x="234653" y="13711"/>
                  </a:lnTo>
                  <a:lnTo>
                    <a:pt x="281188" y="3511"/>
                  </a:lnTo>
                  <a:lnTo>
                    <a:pt x="329946" y="0"/>
                  </a:lnTo>
                  <a:lnTo>
                    <a:pt x="378703" y="3511"/>
                  </a:lnTo>
                  <a:lnTo>
                    <a:pt x="425238" y="13711"/>
                  </a:lnTo>
                  <a:lnTo>
                    <a:pt x="469043" y="30099"/>
                  </a:lnTo>
                  <a:lnTo>
                    <a:pt x="509605" y="52174"/>
                  </a:lnTo>
                  <a:lnTo>
                    <a:pt x="546415" y="79435"/>
                  </a:lnTo>
                  <a:lnTo>
                    <a:pt x="578962" y="111380"/>
                  </a:lnTo>
                  <a:lnTo>
                    <a:pt x="606735" y="147510"/>
                  </a:lnTo>
                  <a:lnTo>
                    <a:pt x="629226" y="187323"/>
                  </a:lnTo>
                  <a:lnTo>
                    <a:pt x="645922" y="230318"/>
                  </a:lnTo>
                  <a:lnTo>
                    <a:pt x="656314" y="275994"/>
                  </a:lnTo>
                  <a:lnTo>
                    <a:pt x="659892" y="323850"/>
                  </a:lnTo>
                  <a:lnTo>
                    <a:pt x="656314" y="371706"/>
                  </a:lnTo>
                  <a:lnTo>
                    <a:pt x="645922" y="417381"/>
                  </a:lnTo>
                  <a:lnTo>
                    <a:pt x="629226" y="460376"/>
                  </a:lnTo>
                  <a:lnTo>
                    <a:pt x="606735" y="500189"/>
                  </a:lnTo>
                  <a:lnTo>
                    <a:pt x="578962" y="536319"/>
                  </a:lnTo>
                  <a:lnTo>
                    <a:pt x="546415" y="568264"/>
                  </a:lnTo>
                  <a:lnTo>
                    <a:pt x="509605" y="595525"/>
                  </a:lnTo>
                  <a:lnTo>
                    <a:pt x="469043" y="617600"/>
                  </a:lnTo>
                  <a:lnTo>
                    <a:pt x="425238" y="633988"/>
                  </a:lnTo>
                  <a:lnTo>
                    <a:pt x="378703" y="644188"/>
                  </a:lnTo>
                  <a:lnTo>
                    <a:pt x="329946" y="64770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6383256" y="4578845"/>
              <a:ext cx="660400" cy="647700"/>
            </a:xfrm>
            <a:custGeom>
              <a:avLst/>
              <a:gdLst/>
              <a:ahLst/>
              <a:cxnLst/>
              <a:rect l="l" t="t" r="r" b="b"/>
              <a:pathLst>
                <a:path w="660400" h="647700">
                  <a:moveTo>
                    <a:pt x="659891" y="323849"/>
                  </a:moveTo>
                  <a:lnTo>
                    <a:pt x="656314" y="371705"/>
                  </a:lnTo>
                  <a:lnTo>
                    <a:pt x="645922" y="417381"/>
                  </a:lnTo>
                  <a:lnTo>
                    <a:pt x="629226" y="460376"/>
                  </a:lnTo>
                  <a:lnTo>
                    <a:pt x="606735" y="500189"/>
                  </a:lnTo>
                  <a:lnTo>
                    <a:pt x="578961" y="536319"/>
                  </a:lnTo>
                  <a:lnTo>
                    <a:pt x="546415" y="568264"/>
                  </a:lnTo>
                  <a:lnTo>
                    <a:pt x="509605" y="595525"/>
                  </a:lnTo>
                  <a:lnTo>
                    <a:pt x="469043" y="617600"/>
                  </a:lnTo>
                  <a:lnTo>
                    <a:pt x="425238" y="633988"/>
                  </a:lnTo>
                  <a:lnTo>
                    <a:pt x="378703" y="644188"/>
                  </a:lnTo>
                  <a:lnTo>
                    <a:pt x="329945" y="647699"/>
                  </a:lnTo>
                  <a:lnTo>
                    <a:pt x="281188" y="644188"/>
                  </a:lnTo>
                  <a:lnTo>
                    <a:pt x="234653" y="633988"/>
                  </a:lnTo>
                  <a:lnTo>
                    <a:pt x="190848" y="617600"/>
                  </a:lnTo>
                  <a:lnTo>
                    <a:pt x="150286" y="595525"/>
                  </a:lnTo>
                  <a:lnTo>
                    <a:pt x="113476" y="568264"/>
                  </a:lnTo>
                  <a:lnTo>
                    <a:pt x="80930" y="536319"/>
                  </a:lnTo>
                  <a:lnTo>
                    <a:pt x="53156" y="500189"/>
                  </a:lnTo>
                  <a:lnTo>
                    <a:pt x="30665" y="460376"/>
                  </a:lnTo>
                  <a:lnTo>
                    <a:pt x="13969" y="417381"/>
                  </a:lnTo>
                  <a:lnTo>
                    <a:pt x="3577" y="371705"/>
                  </a:lnTo>
                  <a:lnTo>
                    <a:pt x="0" y="323849"/>
                  </a:lnTo>
                  <a:lnTo>
                    <a:pt x="3577" y="275993"/>
                  </a:lnTo>
                  <a:lnTo>
                    <a:pt x="13969" y="230318"/>
                  </a:lnTo>
                  <a:lnTo>
                    <a:pt x="30665" y="187323"/>
                  </a:lnTo>
                  <a:lnTo>
                    <a:pt x="53156" y="147510"/>
                  </a:lnTo>
                  <a:lnTo>
                    <a:pt x="80930" y="111380"/>
                  </a:lnTo>
                  <a:lnTo>
                    <a:pt x="113476" y="79435"/>
                  </a:lnTo>
                  <a:lnTo>
                    <a:pt x="150286" y="52174"/>
                  </a:lnTo>
                  <a:lnTo>
                    <a:pt x="190848" y="30099"/>
                  </a:lnTo>
                  <a:lnTo>
                    <a:pt x="234653" y="13711"/>
                  </a:lnTo>
                  <a:lnTo>
                    <a:pt x="281188" y="3511"/>
                  </a:lnTo>
                  <a:lnTo>
                    <a:pt x="329945" y="0"/>
                  </a:lnTo>
                  <a:lnTo>
                    <a:pt x="378703" y="3511"/>
                  </a:lnTo>
                  <a:lnTo>
                    <a:pt x="425238" y="13711"/>
                  </a:lnTo>
                  <a:lnTo>
                    <a:pt x="469043" y="30099"/>
                  </a:lnTo>
                  <a:lnTo>
                    <a:pt x="509605" y="52174"/>
                  </a:lnTo>
                  <a:lnTo>
                    <a:pt x="546415" y="79435"/>
                  </a:lnTo>
                  <a:lnTo>
                    <a:pt x="578961" y="111380"/>
                  </a:lnTo>
                  <a:lnTo>
                    <a:pt x="606735" y="147510"/>
                  </a:lnTo>
                  <a:lnTo>
                    <a:pt x="629226" y="187323"/>
                  </a:lnTo>
                  <a:lnTo>
                    <a:pt x="645922" y="230318"/>
                  </a:lnTo>
                  <a:lnTo>
                    <a:pt x="656314" y="275993"/>
                  </a:lnTo>
                  <a:lnTo>
                    <a:pt x="659891" y="32384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033469" y="4214516"/>
            <a:ext cx="11429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+</a:t>
            </a:r>
            <a:endParaRPr sz="1235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543112" y="4214516"/>
            <a:ext cx="7507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-</a:t>
            </a:r>
            <a:endParaRPr sz="1235">
              <a:latin typeface="Arial"/>
              <a:cs typeface="Arial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408168" y="4231106"/>
            <a:ext cx="263561" cy="189603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81604" y="4231106"/>
            <a:ext cx="252804" cy="189603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6741667" y="5658730"/>
            <a:ext cx="134862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dirty="0">
                <a:latin typeface="Arial"/>
                <a:cs typeface="Arial"/>
              </a:rPr>
              <a:t>secondary</a:t>
            </a:r>
            <a:r>
              <a:rPr sz="1235" spc="-40" dirty="0"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bonding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507214" y="5407724"/>
            <a:ext cx="1344706" cy="842122"/>
            <a:chOff x="3228576" y="6128753"/>
            <a:chExt cx="1524000" cy="954405"/>
          </a:xfrm>
        </p:grpSpPr>
        <p:sp>
          <p:nvSpPr>
            <p:cNvPr id="81" name="object 81"/>
            <p:cNvSpPr/>
            <p:nvPr/>
          </p:nvSpPr>
          <p:spPr>
            <a:xfrm>
              <a:off x="3284969" y="6229324"/>
              <a:ext cx="1423670" cy="762000"/>
            </a:xfrm>
            <a:custGeom>
              <a:avLst/>
              <a:gdLst/>
              <a:ahLst/>
              <a:cxnLst/>
              <a:rect l="l" t="t" r="r" b="b"/>
              <a:pathLst>
                <a:path w="1423670" h="762000">
                  <a:moveTo>
                    <a:pt x="242315" y="0"/>
                  </a:moveTo>
                  <a:lnTo>
                    <a:pt x="89915" y="25908"/>
                  </a:lnTo>
                  <a:lnTo>
                    <a:pt x="13715" y="64008"/>
                  </a:lnTo>
                  <a:lnTo>
                    <a:pt x="0" y="342906"/>
                  </a:lnTo>
                  <a:lnTo>
                    <a:pt x="356615" y="356622"/>
                  </a:lnTo>
                  <a:lnTo>
                    <a:pt x="749808" y="445014"/>
                  </a:lnTo>
                  <a:lnTo>
                    <a:pt x="1130808" y="597414"/>
                  </a:lnTo>
                  <a:lnTo>
                    <a:pt x="1295400" y="762006"/>
                  </a:lnTo>
                  <a:lnTo>
                    <a:pt x="1423415" y="114300"/>
                  </a:lnTo>
                  <a:lnTo>
                    <a:pt x="1130808" y="140208"/>
                  </a:lnTo>
                  <a:lnTo>
                    <a:pt x="876300" y="102108"/>
                  </a:lnTo>
                  <a:lnTo>
                    <a:pt x="635508" y="38100"/>
                  </a:lnTo>
                  <a:lnTo>
                    <a:pt x="470915" y="25908"/>
                  </a:lnTo>
                  <a:lnTo>
                    <a:pt x="242315" y="0"/>
                  </a:lnTo>
                  <a:close/>
                </a:path>
              </a:pathLst>
            </a:custGeom>
            <a:solidFill>
              <a:srgbClr val="FFD7D5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3247626" y="6179807"/>
              <a:ext cx="1485900" cy="826135"/>
            </a:xfrm>
            <a:custGeom>
              <a:avLst/>
              <a:gdLst/>
              <a:ahLst/>
              <a:cxnLst/>
              <a:rect l="l" t="t" r="r" b="b"/>
              <a:pathLst>
                <a:path w="1485900" h="826134">
                  <a:moveTo>
                    <a:pt x="13715" y="406907"/>
                  </a:moveTo>
                  <a:lnTo>
                    <a:pt x="140207" y="393191"/>
                  </a:lnTo>
                  <a:lnTo>
                    <a:pt x="280415" y="406907"/>
                  </a:lnTo>
                  <a:lnTo>
                    <a:pt x="470915" y="431291"/>
                  </a:lnTo>
                  <a:lnTo>
                    <a:pt x="685799" y="483107"/>
                  </a:lnTo>
                  <a:lnTo>
                    <a:pt x="890015" y="545591"/>
                  </a:lnTo>
                  <a:lnTo>
                    <a:pt x="978407" y="597407"/>
                  </a:lnTo>
                  <a:lnTo>
                    <a:pt x="1104899" y="659891"/>
                  </a:lnTo>
                  <a:lnTo>
                    <a:pt x="1207007" y="723899"/>
                  </a:lnTo>
                  <a:lnTo>
                    <a:pt x="1257299" y="761999"/>
                  </a:lnTo>
                  <a:lnTo>
                    <a:pt x="1321307" y="812291"/>
                  </a:lnTo>
                </a:path>
                <a:path w="1485900" h="826134">
                  <a:moveTo>
                    <a:pt x="38099" y="431291"/>
                  </a:moveTo>
                  <a:lnTo>
                    <a:pt x="102107" y="419099"/>
                  </a:lnTo>
                  <a:lnTo>
                    <a:pt x="216407" y="419099"/>
                  </a:lnTo>
                  <a:lnTo>
                    <a:pt x="406907" y="431291"/>
                  </a:lnTo>
                  <a:lnTo>
                    <a:pt x="585215" y="469391"/>
                  </a:lnTo>
                  <a:lnTo>
                    <a:pt x="826007" y="533399"/>
                  </a:lnTo>
                  <a:lnTo>
                    <a:pt x="1004315" y="609599"/>
                  </a:lnTo>
                  <a:lnTo>
                    <a:pt x="1181099" y="711707"/>
                  </a:lnTo>
                  <a:lnTo>
                    <a:pt x="1283207" y="787907"/>
                  </a:lnTo>
                  <a:lnTo>
                    <a:pt x="1347215" y="826007"/>
                  </a:lnTo>
                </a:path>
                <a:path w="1485900" h="826134">
                  <a:moveTo>
                    <a:pt x="25907" y="76199"/>
                  </a:moveTo>
                  <a:lnTo>
                    <a:pt x="102107" y="64007"/>
                  </a:lnTo>
                  <a:lnTo>
                    <a:pt x="228599" y="38099"/>
                  </a:lnTo>
                  <a:lnTo>
                    <a:pt x="457199" y="25907"/>
                  </a:lnTo>
                  <a:lnTo>
                    <a:pt x="635507" y="50291"/>
                  </a:lnTo>
                  <a:lnTo>
                    <a:pt x="890015" y="88391"/>
                  </a:lnTo>
                  <a:lnTo>
                    <a:pt x="1080515" y="140207"/>
                  </a:lnTo>
                  <a:lnTo>
                    <a:pt x="1283207" y="152399"/>
                  </a:lnTo>
                  <a:lnTo>
                    <a:pt x="1409699" y="126491"/>
                  </a:lnTo>
                  <a:lnTo>
                    <a:pt x="1485899" y="126491"/>
                  </a:lnTo>
                </a:path>
                <a:path w="1485900" h="826134">
                  <a:moveTo>
                    <a:pt x="0" y="64007"/>
                  </a:moveTo>
                  <a:lnTo>
                    <a:pt x="140207" y="25907"/>
                  </a:lnTo>
                  <a:lnTo>
                    <a:pt x="304799" y="12191"/>
                  </a:lnTo>
                  <a:lnTo>
                    <a:pt x="419099" y="0"/>
                  </a:lnTo>
                  <a:lnTo>
                    <a:pt x="521207" y="12191"/>
                  </a:lnTo>
                  <a:lnTo>
                    <a:pt x="737615" y="64007"/>
                  </a:lnTo>
                  <a:lnTo>
                    <a:pt x="864107" y="76199"/>
                  </a:lnTo>
                  <a:lnTo>
                    <a:pt x="966215" y="102107"/>
                  </a:lnTo>
                  <a:lnTo>
                    <a:pt x="1194815" y="140207"/>
                  </a:lnTo>
                  <a:lnTo>
                    <a:pt x="1321307" y="114299"/>
                  </a:lnTo>
                  <a:lnTo>
                    <a:pt x="1461515" y="10210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3" name="object 83"/>
            <p:cNvSpPr/>
            <p:nvPr/>
          </p:nvSpPr>
          <p:spPr>
            <a:xfrm>
              <a:off x="3272777" y="6166840"/>
              <a:ext cx="88900" cy="140335"/>
            </a:xfrm>
            <a:custGeom>
              <a:avLst/>
              <a:gdLst/>
              <a:ahLst/>
              <a:cxnLst/>
              <a:rect l="l" t="t" r="r" b="b"/>
              <a:pathLst>
                <a:path w="88900" h="140335">
                  <a:moveTo>
                    <a:pt x="88391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88391" y="140208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3273534" y="6167615"/>
              <a:ext cx="88900" cy="140335"/>
            </a:xfrm>
            <a:custGeom>
              <a:avLst/>
              <a:gdLst/>
              <a:ahLst/>
              <a:cxnLst/>
              <a:rect l="l" t="t" r="r" b="b"/>
              <a:pathLst>
                <a:path w="88900" h="140335">
                  <a:moveTo>
                    <a:pt x="0" y="0"/>
                  </a:moveTo>
                  <a:lnTo>
                    <a:pt x="88391" y="0"/>
                  </a:lnTo>
                  <a:lnTo>
                    <a:pt x="88391" y="140207"/>
                  </a:lnTo>
                  <a:lnTo>
                    <a:pt x="0" y="14020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3425177" y="6166840"/>
              <a:ext cx="88900" cy="127000"/>
            </a:xfrm>
            <a:custGeom>
              <a:avLst/>
              <a:gdLst/>
              <a:ahLst/>
              <a:cxnLst/>
              <a:rect l="l" t="t" r="r" b="b"/>
              <a:pathLst>
                <a:path w="88900" h="127000">
                  <a:moveTo>
                    <a:pt x="88391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88391" y="1264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6" name="object 86"/>
            <p:cNvSpPr/>
            <p:nvPr/>
          </p:nvSpPr>
          <p:spPr>
            <a:xfrm>
              <a:off x="3425934" y="6167615"/>
              <a:ext cx="88900" cy="127000"/>
            </a:xfrm>
            <a:custGeom>
              <a:avLst/>
              <a:gdLst/>
              <a:ahLst/>
              <a:cxnLst/>
              <a:rect l="l" t="t" r="r" b="b"/>
              <a:pathLst>
                <a:path w="88900" h="127000">
                  <a:moveTo>
                    <a:pt x="0" y="0"/>
                  </a:moveTo>
                  <a:lnTo>
                    <a:pt x="88391" y="0"/>
                  </a:lnTo>
                  <a:lnTo>
                    <a:pt x="88391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7" name="object 87"/>
            <p:cNvSpPr/>
            <p:nvPr/>
          </p:nvSpPr>
          <p:spPr>
            <a:xfrm>
              <a:off x="4606277" y="6268948"/>
              <a:ext cx="88900" cy="127000"/>
            </a:xfrm>
            <a:custGeom>
              <a:avLst/>
              <a:gdLst/>
              <a:ahLst/>
              <a:cxnLst/>
              <a:rect l="l" t="t" r="r" b="b"/>
              <a:pathLst>
                <a:path w="88900" h="127000">
                  <a:moveTo>
                    <a:pt x="88392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88392" y="126491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8" name="object 88"/>
            <p:cNvSpPr/>
            <p:nvPr/>
          </p:nvSpPr>
          <p:spPr>
            <a:xfrm>
              <a:off x="4607034" y="6269723"/>
              <a:ext cx="88900" cy="127000"/>
            </a:xfrm>
            <a:custGeom>
              <a:avLst/>
              <a:gdLst/>
              <a:ahLst/>
              <a:cxnLst/>
              <a:rect l="l" t="t" r="r" b="b"/>
              <a:pathLst>
                <a:path w="88900" h="127000">
                  <a:moveTo>
                    <a:pt x="0" y="0"/>
                  </a:moveTo>
                  <a:lnTo>
                    <a:pt x="88391" y="0"/>
                  </a:lnTo>
                  <a:lnTo>
                    <a:pt x="88391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9" name="object 89"/>
            <p:cNvSpPr/>
            <p:nvPr/>
          </p:nvSpPr>
          <p:spPr>
            <a:xfrm>
              <a:off x="3577577" y="6140932"/>
              <a:ext cx="88900" cy="140335"/>
            </a:xfrm>
            <a:custGeom>
              <a:avLst/>
              <a:gdLst/>
              <a:ahLst/>
              <a:cxnLst/>
              <a:rect l="l" t="t" r="r" b="b"/>
              <a:pathLst>
                <a:path w="88900" h="140335">
                  <a:moveTo>
                    <a:pt x="88391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8391" y="140207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0" name="object 90"/>
            <p:cNvSpPr/>
            <p:nvPr/>
          </p:nvSpPr>
          <p:spPr>
            <a:xfrm>
              <a:off x="3578334" y="6141707"/>
              <a:ext cx="88900" cy="140335"/>
            </a:xfrm>
            <a:custGeom>
              <a:avLst/>
              <a:gdLst/>
              <a:ahLst/>
              <a:cxnLst/>
              <a:rect l="l" t="t" r="r" b="b"/>
              <a:pathLst>
                <a:path w="88900" h="140335">
                  <a:moveTo>
                    <a:pt x="0" y="0"/>
                  </a:moveTo>
                  <a:lnTo>
                    <a:pt x="88391" y="0"/>
                  </a:lnTo>
                  <a:lnTo>
                    <a:pt x="88391" y="140207"/>
                  </a:lnTo>
                  <a:lnTo>
                    <a:pt x="0" y="14020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1" name="object 91"/>
            <p:cNvSpPr/>
            <p:nvPr/>
          </p:nvSpPr>
          <p:spPr>
            <a:xfrm>
              <a:off x="3717785" y="6154661"/>
              <a:ext cx="88900" cy="127000"/>
            </a:xfrm>
            <a:custGeom>
              <a:avLst/>
              <a:gdLst/>
              <a:ahLst/>
              <a:cxnLst/>
              <a:rect l="l" t="t" r="r" b="b"/>
              <a:pathLst>
                <a:path w="88900" h="127000">
                  <a:moveTo>
                    <a:pt x="88391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88391" y="1264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2" name="object 92"/>
            <p:cNvSpPr/>
            <p:nvPr/>
          </p:nvSpPr>
          <p:spPr>
            <a:xfrm>
              <a:off x="3718542" y="6155423"/>
              <a:ext cx="88900" cy="127000"/>
            </a:xfrm>
            <a:custGeom>
              <a:avLst/>
              <a:gdLst/>
              <a:ahLst/>
              <a:cxnLst/>
              <a:rect l="l" t="t" r="r" b="b"/>
              <a:pathLst>
                <a:path w="88900" h="127000">
                  <a:moveTo>
                    <a:pt x="0" y="0"/>
                  </a:moveTo>
                  <a:lnTo>
                    <a:pt x="88391" y="0"/>
                  </a:lnTo>
                  <a:lnTo>
                    <a:pt x="88391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3" name="object 93"/>
            <p:cNvSpPr/>
            <p:nvPr/>
          </p:nvSpPr>
          <p:spPr>
            <a:xfrm>
              <a:off x="3870185" y="6179032"/>
              <a:ext cx="88900" cy="140335"/>
            </a:xfrm>
            <a:custGeom>
              <a:avLst/>
              <a:gdLst/>
              <a:ahLst/>
              <a:cxnLst/>
              <a:rect l="l" t="t" r="r" b="b"/>
              <a:pathLst>
                <a:path w="88900" h="140335">
                  <a:moveTo>
                    <a:pt x="88391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8391" y="140207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4" name="object 94"/>
            <p:cNvSpPr/>
            <p:nvPr/>
          </p:nvSpPr>
          <p:spPr>
            <a:xfrm>
              <a:off x="3870942" y="6179807"/>
              <a:ext cx="88900" cy="140335"/>
            </a:xfrm>
            <a:custGeom>
              <a:avLst/>
              <a:gdLst/>
              <a:ahLst/>
              <a:cxnLst/>
              <a:rect l="l" t="t" r="r" b="b"/>
              <a:pathLst>
                <a:path w="88900" h="140335">
                  <a:moveTo>
                    <a:pt x="0" y="0"/>
                  </a:moveTo>
                  <a:lnTo>
                    <a:pt x="88391" y="0"/>
                  </a:lnTo>
                  <a:lnTo>
                    <a:pt x="88391" y="140207"/>
                  </a:lnTo>
                  <a:lnTo>
                    <a:pt x="0" y="14020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5" name="object 95"/>
            <p:cNvSpPr/>
            <p:nvPr/>
          </p:nvSpPr>
          <p:spPr>
            <a:xfrm>
              <a:off x="4022585" y="6217132"/>
              <a:ext cx="88900" cy="128270"/>
            </a:xfrm>
            <a:custGeom>
              <a:avLst/>
              <a:gdLst/>
              <a:ahLst/>
              <a:cxnLst/>
              <a:rect l="l" t="t" r="r" b="b"/>
              <a:pathLst>
                <a:path w="88900" h="128270">
                  <a:moveTo>
                    <a:pt x="88391" y="0"/>
                  </a:moveTo>
                  <a:lnTo>
                    <a:pt x="0" y="0"/>
                  </a:lnTo>
                  <a:lnTo>
                    <a:pt x="0" y="128015"/>
                  </a:lnTo>
                  <a:lnTo>
                    <a:pt x="88391" y="128015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6" name="object 96"/>
            <p:cNvSpPr/>
            <p:nvPr/>
          </p:nvSpPr>
          <p:spPr>
            <a:xfrm>
              <a:off x="4023342" y="6217907"/>
              <a:ext cx="88900" cy="128270"/>
            </a:xfrm>
            <a:custGeom>
              <a:avLst/>
              <a:gdLst/>
              <a:ahLst/>
              <a:cxnLst/>
              <a:rect l="l" t="t" r="r" b="b"/>
              <a:pathLst>
                <a:path w="88900" h="128270">
                  <a:moveTo>
                    <a:pt x="0" y="0"/>
                  </a:moveTo>
                  <a:lnTo>
                    <a:pt x="88391" y="0"/>
                  </a:lnTo>
                  <a:lnTo>
                    <a:pt x="88391" y="128015"/>
                  </a:lnTo>
                  <a:lnTo>
                    <a:pt x="0" y="128015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7" name="object 97"/>
            <p:cNvSpPr/>
            <p:nvPr/>
          </p:nvSpPr>
          <p:spPr>
            <a:xfrm>
              <a:off x="4161269" y="6243040"/>
              <a:ext cx="90170" cy="140335"/>
            </a:xfrm>
            <a:custGeom>
              <a:avLst/>
              <a:gdLst/>
              <a:ahLst/>
              <a:cxnLst/>
              <a:rect l="l" t="t" r="r" b="b"/>
              <a:pathLst>
                <a:path w="90170" h="140335">
                  <a:moveTo>
                    <a:pt x="89915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89915" y="140208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8" name="object 98"/>
            <p:cNvSpPr/>
            <p:nvPr/>
          </p:nvSpPr>
          <p:spPr>
            <a:xfrm>
              <a:off x="4162026" y="6243815"/>
              <a:ext cx="90170" cy="140335"/>
            </a:xfrm>
            <a:custGeom>
              <a:avLst/>
              <a:gdLst/>
              <a:ahLst/>
              <a:cxnLst/>
              <a:rect l="l" t="t" r="r" b="b"/>
              <a:pathLst>
                <a:path w="90170" h="140335">
                  <a:moveTo>
                    <a:pt x="0" y="0"/>
                  </a:moveTo>
                  <a:lnTo>
                    <a:pt x="89915" y="0"/>
                  </a:lnTo>
                  <a:lnTo>
                    <a:pt x="89915" y="140207"/>
                  </a:lnTo>
                  <a:lnTo>
                    <a:pt x="0" y="14020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9" name="object 99"/>
            <p:cNvSpPr/>
            <p:nvPr/>
          </p:nvSpPr>
          <p:spPr>
            <a:xfrm>
              <a:off x="4313669" y="6281140"/>
              <a:ext cx="90170" cy="127000"/>
            </a:xfrm>
            <a:custGeom>
              <a:avLst/>
              <a:gdLst/>
              <a:ahLst/>
              <a:cxnLst/>
              <a:rect l="l" t="t" r="r" b="b"/>
              <a:pathLst>
                <a:path w="90170" h="127000">
                  <a:moveTo>
                    <a:pt x="89915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89915" y="126491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314426" y="6281915"/>
              <a:ext cx="90170" cy="127000"/>
            </a:xfrm>
            <a:custGeom>
              <a:avLst/>
              <a:gdLst/>
              <a:ahLst/>
              <a:cxnLst/>
              <a:rect l="l" t="t" r="r" b="b"/>
              <a:pathLst>
                <a:path w="90170" h="127000">
                  <a:moveTo>
                    <a:pt x="0" y="0"/>
                  </a:moveTo>
                  <a:lnTo>
                    <a:pt x="89915" y="0"/>
                  </a:lnTo>
                  <a:lnTo>
                    <a:pt x="89915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466069" y="6268948"/>
              <a:ext cx="90170" cy="139065"/>
            </a:xfrm>
            <a:custGeom>
              <a:avLst/>
              <a:gdLst/>
              <a:ahLst/>
              <a:cxnLst/>
              <a:rect l="l" t="t" r="r" b="b"/>
              <a:pathLst>
                <a:path w="90170" h="139064">
                  <a:moveTo>
                    <a:pt x="89915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89915" y="138684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466826" y="6269723"/>
              <a:ext cx="90170" cy="139065"/>
            </a:xfrm>
            <a:custGeom>
              <a:avLst/>
              <a:gdLst/>
              <a:ahLst/>
              <a:cxnLst/>
              <a:rect l="l" t="t" r="r" b="b"/>
              <a:pathLst>
                <a:path w="90170" h="139064">
                  <a:moveTo>
                    <a:pt x="0" y="0"/>
                  </a:moveTo>
                  <a:lnTo>
                    <a:pt x="89915" y="0"/>
                  </a:lnTo>
                  <a:lnTo>
                    <a:pt x="89915" y="138683"/>
                  </a:lnTo>
                  <a:lnTo>
                    <a:pt x="0" y="138683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298685" y="6535654"/>
              <a:ext cx="88900" cy="139065"/>
            </a:xfrm>
            <a:custGeom>
              <a:avLst/>
              <a:gdLst/>
              <a:ahLst/>
              <a:cxnLst/>
              <a:rect l="l" t="t" r="r" b="b"/>
              <a:pathLst>
                <a:path w="88900" h="139065">
                  <a:moveTo>
                    <a:pt x="88391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88391" y="138683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299442" y="6536423"/>
              <a:ext cx="88900" cy="139065"/>
            </a:xfrm>
            <a:custGeom>
              <a:avLst/>
              <a:gdLst/>
              <a:ahLst/>
              <a:cxnLst/>
              <a:rect l="l" t="t" r="r" b="b"/>
              <a:pathLst>
                <a:path w="88900" h="139065">
                  <a:moveTo>
                    <a:pt x="0" y="0"/>
                  </a:moveTo>
                  <a:lnTo>
                    <a:pt x="88391" y="0"/>
                  </a:lnTo>
                  <a:lnTo>
                    <a:pt x="88391" y="138683"/>
                  </a:lnTo>
                  <a:lnTo>
                    <a:pt x="0" y="138683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437369" y="6535654"/>
              <a:ext cx="90170" cy="127000"/>
            </a:xfrm>
            <a:custGeom>
              <a:avLst/>
              <a:gdLst/>
              <a:ahLst/>
              <a:cxnLst/>
              <a:rect l="l" t="t" r="r" b="b"/>
              <a:pathLst>
                <a:path w="90170" h="127000">
                  <a:moveTo>
                    <a:pt x="89916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89916" y="126491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438126" y="6536423"/>
              <a:ext cx="90170" cy="127000"/>
            </a:xfrm>
            <a:custGeom>
              <a:avLst/>
              <a:gdLst/>
              <a:ahLst/>
              <a:cxnLst/>
              <a:rect l="l" t="t" r="r" b="b"/>
              <a:pathLst>
                <a:path w="90170" h="127000">
                  <a:moveTo>
                    <a:pt x="0" y="0"/>
                  </a:moveTo>
                  <a:lnTo>
                    <a:pt x="89915" y="0"/>
                  </a:lnTo>
                  <a:lnTo>
                    <a:pt x="89915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542269" y="6928846"/>
              <a:ext cx="76200" cy="140335"/>
            </a:xfrm>
            <a:custGeom>
              <a:avLst/>
              <a:gdLst/>
              <a:ahLst/>
              <a:cxnLst/>
              <a:rect l="l" t="t" r="r" b="b"/>
              <a:pathLst>
                <a:path w="76200" h="140334">
                  <a:moveTo>
                    <a:pt x="76200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76200" y="140208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43026" y="6929615"/>
              <a:ext cx="76200" cy="140335"/>
            </a:xfrm>
            <a:custGeom>
              <a:avLst/>
              <a:gdLst/>
              <a:ahLst/>
              <a:cxnLst/>
              <a:rect l="l" t="t" r="r" b="b"/>
              <a:pathLst>
                <a:path w="76200" h="140334">
                  <a:moveTo>
                    <a:pt x="0" y="0"/>
                  </a:moveTo>
                  <a:lnTo>
                    <a:pt x="76199" y="0"/>
                  </a:lnTo>
                  <a:lnTo>
                    <a:pt x="76199" y="140207"/>
                  </a:lnTo>
                  <a:lnTo>
                    <a:pt x="0" y="14020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704069" y="6573754"/>
              <a:ext cx="90170" cy="127000"/>
            </a:xfrm>
            <a:custGeom>
              <a:avLst/>
              <a:gdLst/>
              <a:ahLst/>
              <a:cxnLst/>
              <a:rect l="l" t="t" r="r" b="b"/>
              <a:pathLst>
                <a:path w="90170" h="127000">
                  <a:moveTo>
                    <a:pt x="89916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89916" y="126491"/>
                  </a:lnTo>
                  <a:lnTo>
                    <a:pt x="89916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704826" y="6574523"/>
              <a:ext cx="90170" cy="127000"/>
            </a:xfrm>
            <a:custGeom>
              <a:avLst/>
              <a:gdLst/>
              <a:ahLst/>
              <a:cxnLst/>
              <a:rect l="l" t="t" r="r" b="b"/>
              <a:pathLst>
                <a:path w="90170" h="127000">
                  <a:moveTo>
                    <a:pt x="0" y="0"/>
                  </a:moveTo>
                  <a:lnTo>
                    <a:pt x="89915" y="0"/>
                  </a:lnTo>
                  <a:lnTo>
                    <a:pt x="89915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844277" y="6598138"/>
              <a:ext cx="88900" cy="140335"/>
            </a:xfrm>
            <a:custGeom>
              <a:avLst/>
              <a:gdLst/>
              <a:ahLst/>
              <a:cxnLst/>
              <a:rect l="l" t="t" r="r" b="b"/>
              <a:pathLst>
                <a:path w="88900" h="140334">
                  <a:moveTo>
                    <a:pt x="88392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88392" y="140207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45034" y="6598907"/>
              <a:ext cx="88900" cy="140335"/>
            </a:xfrm>
            <a:custGeom>
              <a:avLst/>
              <a:gdLst/>
              <a:ahLst/>
              <a:cxnLst/>
              <a:rect l="l" t="t" r="r" b="b"/>
              <a:pathLst>
                <a:path w="88900" h="140334">
                  <a:moveTo>
                    <a:pt x="0" y="0"/>
                  </a:moveTo>
                  <a:lnTo>
                    <a:pt x="88391" y="0"/>
                  </a:lnTo>
                  <a:lnTo>
                    <a:pt x="88391" y="140207"/>
                  </a:lnTo>
                  <a:lnTo>
                    <a:pt x="0" y="14020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984485" y="6649954"/>
              <a:ext cx="88900" cy="139065"/>
            </a:xfrm>
            <a:custGeom>
              <a:avLst/>
              <a:gdLst/>
              <a:ahLst/>
              <a:cxnLst/>
              <a:rect l="l" t="t" r="r" b="b"/>
              <a:pathLst>
                <a:path w="88900" h="139065">
                  <a:moveTo>
                    <a:pt x="88391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88391" y="138683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985242" y="6650723"/>
              <a:ext cx="88900" cy="139065"/>
            </a:xfrm>
            <a:custGeom>
              <a:avLst/>
              <a:gdLst/>
              <a:ahLst/>
              <a:cxnLst/>
              <a:rect l="l" t="t" r="r" b="b"/>
              <a:pathLst>
                <a:path w="88900" h="139065">
                  <a:moveTo>
                    <a:pt x="0" y="0"/>
                  </a:moveTo>
                  <a:lnTo>
                    <a:pt x="88391" y="0"/>
                  </a:lnTo>
                  <a:lnTo>
                    <a:pt x="88391" y="138683"/>
                  </a:lnTo>
                  <a:lnTo>
                    <a:pt x="0" y="138683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123169" y="6700246"/>
              <a:ext cx="90170" cy="140335"/>
            </a:xfrm>
            <a:custGeom>
              <a:avLst/>
              <a:gdLst/>
              <a:ahLst/>
              <a:cxnLst/>
              <a:rect l="l" t="t" r="r" b="b"/>
              <a:pathLst>
                <a:path w="90170" h="140334">
                  <a:moveTo>
                    <a:pt x="89915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89915" y="140208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123926" y="6701015"/>
              <a:ext cx="90170" cy="140335"/>
            </a:xfrm>
            <a:custGeom>
              <a:avLst/>
              <a:gdLst/>
              <a:ahLst/>
              <a:cxnLst/>
              <a:rect l="l" t="t" r="r" b="b"/>
              <a:pathLst>
                <a:path w="90170" h="140334">
                  <a:moveTo>
                    <a:pt x="0" y="0"/>
                  </a:moveTo>
                  <a:lnTo>
                    <a:pt x="89915" y="0"/>
                  </a:lnTo>
                  <a:lnTo>
                    <a:pt x="89915" y="140207"/>
                  </a:lnTo>
                  <a:lnTo>
                    <a:pt x="0" y="140207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263377" y="6764254"/>
              <a:ext cx="88900" cy="139065"/>
            </a:xfrm>
            <a:custGeom>
              <a:avLst/>
              <a:gdLst/>
              <a:ahLst/>
              <a:cxnLst/>
              <a:rect l="l" t="t" r="r" b="b"/>
              <a:pathLst>
                <a:path w="88900" h="139065">
                  <a:moveTo>
                    <a:pt x="88392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88392" y="138683"/>
                  </a:lnTo>
                  <a:lnTo>
                    <a:pt x="88392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264134" y="6765023"/>
              <a:ext cx="88900" cy="139065"/>
            </a:xfrm>
            <a:custGeom>
              <a:avLst/>
              <a:gdLst/>
              <a:ahLst/>
              <a:cxnLst/>
              <a:rect l="l" t="t" r="r" b="b"/>
              <a:pathLst>
                <a:path w="88900" h="139065">
                  <a:moveTo>
                    <a:pt x="0" y="0"/>
                  </a:moveTo>
                  <a:lnTo>
                    <a:pt x="88391" y="0"/>
                  </a:lnTo>
                  <a:lnTo>
                    <a:pt x="88391" y="138683"/>
                  </a:lnTo>
                  <a:lnTo>
                    <a:pt x="0" y="138683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403585" y="6840454"/>
              <a:ext cx="88900" cy="127000"/>
            </a:xfrm>
            <a:custGeom>
              <a:avLst/>
              <a:gdLst/>
              <a:ahLst/>
              <a:cxnLst/>
              <a:rect l="l" t="t" r="r" b="b"/>
              <a:pathLst>
                <a:path w="88900" h="127000">
                  <a:moveTo>
                    <a:pt x="88391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88391" y="126491"/>
                  </a:lnTo>
                  <a:lnTo>
                    <a:pt x="88391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404342" y="6841223"/>
              <a:ext cx="88900" cy="127000"/>
            </a:xfrm>
            <a:custGeom>
              <a:avLst/>
              <a:gdLst/>
              <a:ahLst/>
              <a:cxnLst/>
              <a:rect l="l" t="t" r="r" b="b"/>
              <a:pathLst>
                <a:path w="88900" h="127000">
                  <a:moveTo>
                    <a:pt x="0" y="0"/>
                  </a:moveTo>
                  <a:lnTo>
                    <a:pt x="88391" y="0"/>
                  </a:lnTo>
                  <a:lnTo>
                    <a:pt x="88391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1" name="object 121"/>
          <p:cNvGrpSpPr/>
          <p:nvPr/>
        </p:nvGrpSpPr>
        <p:grpSpPr>
          <a:xfrm>
            <a:off x="4804395" y="5789620"/>
            <a:ext cx="90207" cy="134471"/>
            <a:chOff x="3565380" y="6561569"/>
            <a:chExt cx="102235" cy="152400"/>
          </a:xfrm>
        </p:grpSpPr>
        <p:sp>
          <p:nvSpPr>
            <p:cNvPr id="122" name="object 122"/>
            <p:cNvSpPr/>
            <p:nvPr/>
          </p:nvSpPr>
          <p:spPr>
            <a:xfrm>
              <a:off x="3577577" y="6573755"/>
              <a:ext cx="76200" cy="127000"/>
            </a:xfrm>
            <a:custGeom>
              <a:avLst/>
              <a:gdLst/>
              <a:ahLst/>
              <a:cxnLst/>
              <a:rect l="l" t="t" r="r" b="b"/>
              <a:pathLst>
                <a:path w="76200" h="127000">
                  <a:moveTo>
                    <a:pt x="76200" y="0"/>
                  </a:moveTo>
                  <a:lnTo>
                    <a:pt x="0" y="0"/>
                  </a:lnTo>
                  <a:lnTo>
                    <a:pt x="0" y="126491"/>
                  </a:lnTo>
                  <a:lnTo>
                    <a:pt x="76200" y="12649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A8A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578334" y="6574523"/>
              <a:ext cx="76200" cy="127000"/>
            </a:xfrm>
            <a:custGeom>
              <a:avLst/>
              <a:gdLst/>
              <a:ahLst/>
              <a:cxnLst/>
              <a:rect l="l" t="t" r="r" b="b"/>
              <a:pathLst>
                <a:path w="76200" h="127000">
                  <a:moveTo>
                    <a:pt x="0" y="0"/>
                  </a:moveTo>
                  <a:lnTo>
                    <a:pt x="76199" y="0"/>
                  </a:lnTo>
                  <a:lnTo>
                    <a:pt x="76199" y="126491"/>
                  </a:lnTo>
                  <a:lnTo>
                    <a:pt x="0" y="126491"/>
                  </a:lnTo>
                  <a:lnTo>
                    <a:pt x="0" y="0"/>
                  </a:lnTo>
                  <a:close/>
                </a:path>
              </a:pathLst>
            </a:custGeom>
            <a:ln w="25907">
              <a:solidFill>
                <a:srgbClr val="00A8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24" name="object 124"/>
          <p:cNvSpPr txBox="1"/>
          <p:nvPr/>
        </p:nvSpPr>
        <p:spPr>
          <a:xfrm rot="660000">
            <a:off x="4500527" y="5693185"/>
            <a:ext cx="147806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853" spc="66" baseline="3968" dirty="0">
                <a:latin typeface="Arial"/>
                <a:cs typeface="Arial"/>
              </a:rPr>
              <a:t>sec</a:t>
            </a:r>
            <a:r>
              <a:rPr sz="1853" spc="66" baseline="1984" dirty="0">
                <a:latin typeface="Arial"/>
                <a:cs typeface="Arial"/>
              </a:rPr>
              <a:t>onda</a:t>
            </a:r>
            <a:r>
              <a:rPr sz="1235" spc="44" dirty="0">
                <a:latin typeface="Arial"/>
                <a:cs typeface="Arial"/>
              </a:rPr>
              <a:t>ry</a:t>
            </a:r>
            <a:r>
              <a:rPr sz="1235" spc="-53" dirty="0">
                <a:latin typeface="Arial"/>
                <a:cs typeface="Arial"/>
              </a:rPr>
              <a:t> </a:t>
            </a:r>
            <a:r>
              <a:rPr sz="1235" spc="35" dirty="0">
                <a:latin typeface="Arial"/>
                <a:cs typeface="Arial"/>
              </a:rPr>
              <a:t>b</a:t>
            </a:r>
            <a:r>
              <a:rPr sz="1853" spc="53" baseline="-1984" dirty="0">
                <a:latin typeface="Arial"/>
                <a:cs typeface="Arial"/>
              </a:rPr>
              <a:t>ond</a:t>
            </a:r>
            <a:r>
              <a:rPr sz="1853" spc="53" baseline="-3968" dirty="0">
                <a:latin typeface="Arial"/>
                <a:cs typeface="Arial"/>
              </a:rPr>
              <a:t>ing</a:t>
            </a:r>
            <a:endParaRPr sz="1853" baseline="-3968">
              <a:latin typeface="Arial"/>
              <a:cs typeface="Arial"/>
            </a:endParaRPr>
          </a:p>
        </p:txBody>
      </p:sp>
      <p:sp>
        <p:nvSpPr>
          <p:cNvPr id="125" name="object 125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21</a:t>
            </a:fld>
            <a:endParaRPr spc="-22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B8BE-A16B-B9C1-5FB6-CC148075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438400"/>
            <a:ext cx="4576259" cy="1846659"/>
          </a:xfrm>
        </p:spPr>
        <p:txBody>
          <a:bodyPr/>
          <a:lstStyle/>
          <a:p>
            <a:r>
              <a:rPr lang="en-US" sz="4000" dirty="0"/>
              <a:t>Bonding Energy and Melting Points of various substances</a:t>
            </a: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9534B-7BD4-37D7-1135-3E8B7F3A6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60" y="0"/>
            <a:ext cx="7234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1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01161"/>
              </p:ext>
            </p:extLst>
          </p:nvPr>
        </p:nvGraphicFramePr>
        <p:xfrm>
          <a:off x="7162800" y="4384287"/>
          <a:ext cx="4034118" cy="1880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49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2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Ceramics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(Ionic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covalent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bonding)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93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88925">
                        <a:lnSpc>
                          <a:spcPct val="115700"/>
                        </a:lnSpc>
                        <a:spcBef>
                          <a:spcPts val="2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Large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bond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energy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Large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aseline="-2469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202" baseline="-2469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small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Symbol"/>
                          <a:cs typeface="Symbol"/>
                        </a:rPr>
                        <a:t>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224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938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200" spc="-10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Metals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(Metallic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bonding)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37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06400">
                        <a:lnSpc>
                          <a:spcPct val="116399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Variable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bond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energy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Moderate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aseline="-2469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Symbol"/>
                          <a:cs typeface="Symbol"/>
                        </a:rPr>
                        <a:t></a:t>
                      </a:r>
                      <a:endParaRPr sz="1200">
                        <a:latin typeface="Symbol"/>
                        <a:cs typeface="Symbol"/>
                      </a:endParaRPr>
                    </a:p>
                  </a:txBody>
                  <a:tcPr marL="0" marR="0" marT="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05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solidFill>
                            <a:srgbClr val="008F00"/>
                          </a:solidFill>
                          <a:latin typeface="Arial"/>
                          <a:cs typeface="Arial"/>
                        </a:rPr>
                        <a:t>Polymers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(Covalent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&amp;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secondary)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57834">
                        <a:lnSpc>
                          <a:spcPct val="996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Directional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properties,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Secondary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bonding dominates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ts val="1290"/>
                        </a:lnSpc>
                        <a:spcBef>
                          <a:spcPts val="2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Small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aseline="-24691" dirty="0">
                          <a:latin typeface="Arial"/>
                          <a:cs typeface="Arial"/>
                        </a:rPr>
                        <a:t>m</a:t>
                      </a:r>
                      <a:r>
                        <a:rPr sz="1200" spc="202" baseline="-2469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E,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large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latin typeface="Symbol"/>
                          <a:cs typeface="Symbol"/>
                        </a:rPr>
                        <a:t></a:t>
                      </a:r>
                      <a:endParaRPr sz="1200" dirty="0">
                        <a:latin typeface="Symbol"/>
                        <a:cs typeface="Symbol"/>
                      </a:endParaRPr>
                    </a:p>
                    <a:p>
                      <a:pPr marL="1691639">
                        <a:lnSpc>
                          <a:spcPts val="770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305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9" dirty="0"/>
              <a:t>Summary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86613" y="1333265"/>
          <a:ext cx="4437528" cy="30510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36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Bond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Energy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Comments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8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Ionic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866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Large!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8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Non-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directional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ceramics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986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8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Covalent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67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Variable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 marR="226060">
                        <a:lnSpc>
                          <a:spcPct val="119300"/>
                        </a:lnSpc>
                        <a:spcBef>
                          <a:spcPts val="1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Diamond</a:t>
                      </a:r>
                      <a:r>
                        <a:rPr sz="1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(large)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Bismuth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(small)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5885">
                        <a:lnSpc>
                          <a:spcPct val="99600"/>
                        </a:lnSpc>
                        <a:spcBef>
                          <a:spcPts val="62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Directional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dirty="0">
                          <a:solidFill>
                            <a:srgbClr val="0096FF"/>
                          </a:solidFill>
                          <a:latin typeface="Arial"/>
                          <a:cs typeface="Arial"/>
                        </a:rPr>
                        <a:t>semiconductors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,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ceramics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1200" dirty="0">
                          <a:solidFill>
                            <a:srgbClr val="008F00"/>
                          </a:solidFill>
                          <a:latin typeface="Arial"/>
                          <a:cs typeface="Arial"/>
                        </a:rPr>
                        <a:t>polymer</a:t>
                      </a:r>
                      <a:r>
                        <a:rPr sz="1200" spc="-15" dirty="0">
                          <a:solidFill>
                            <a:srgbClr val="008F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chains)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476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7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Metallic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96215">
                        <a:lnSpc>
                          <a:spcPts val="202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Variable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Tungsten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(large)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Mercury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(small)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72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Non-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directional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spc="-10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metals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2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Secondary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Smallest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5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78815">
                        <a:lnSpc>
                          <a:spcPts val="2000"/>
                        </a:lnSpc>
                        <a:spcBef>
                          <a:spcPts val="9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Directional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Interchain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(</a:t>
                      </a:r>
                      <a:r>
                        <a:rPr sz="1200" spc="-10" dirty="0">
                          <a:solidFill>
                            <a:srgbClr val="008F00"/>
                          </a:solidFill>
                          <a:latin typeface="Arial"/>
                          <a:cs typeface="Arial"/>
                        </a:rPr>
                        <a:t>polymer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)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Intermolecular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Electronic</a:t>
            </a:r>
            <a:r>
              <a:rPr spc="-97" dirty="0"/>
              <a:t> </a:t>
            </a:r>
            <a:r>
              <a:rPr spc="-9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00957" y="1366428"/>
            <a:ext cx="5554196" cy="309221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600" dirty="0">
                <a:latin typeface="Arial"/>
                <a:cs typeface="Arial"/>
              </a:rPr>
              <a:t>Valence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electrons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determine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following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properties:</a:t>
            </a:r>
            <a:endParaRPr sz="1600" dirty="0">
              <a:latin typeface="Arial"/>
              <a:cs typeface="Arial"/>
            </a:endParaRPr>
          </a:p>
          <a:p>
            <a:pPr marL="718334" indent="-309299">
              <a:spcBef>
                <a:spcPts val="1160"/>
              </a:spcBef>
              <a:buFont typeface="Times New Roman"/>
              <a:buChar char="•"/>
              <a:tabLst>
                <a:tab pos="718334" algn="l"/>
              </a:tabLst>
            </a:pPr>
            <a:r>
              <a:rPr sz="1600" spc="-9" dirty="0">
                <a:latin typeface="Arial"/>
                <a:cs typeface="Arial"/>
              </a:rPr>
              <a:t>Chemical</a:t>
            </a:r>
            <a:endParaRPr sz="1600" dirty="0">
              <a:latin typeface="Arial"/>
              <a:cs typeface="Arial"/>
            </a:endParaRPr>
          </a:p>
          <a:p>
            <a:pPr marL="718334" indent="-309299">
              <a:spcBef>
                <a:spcPts val="287"/>
              </a:spcBef>
              <a:buFont typeface="Times New Roman"/>
              <a:buChar char="•"/>
              <a:tabLst>
                <a:tab pos="718334" algn="l"/>
              </a:tabLst>
            </a:pPr>
            <a:r>
              <a:rPr sz="1600" spc="-9" dirty="0">
                <a:latin typeface="Arial"/>
                <a:cs typeface="Arial"/>
              </a:rPr>
              <a:t>Electrical</a:t>
            </a:r>
            <a:endParaRPr sz="1600" dirty="0">
              <a:latin typeface="Arial"/>
              <a:cs typeface="Arial"/>
            </a:endParaRPr>
          </a:p>
          <a:p>
            <a:pPr marL="718334" indent="-309299">
              <a:spcBef>
                <a:spcPts val="300"/>
              </a:spcBef>
              <a:buFont typeface="Times New Roman"/>
              <a:buChar char="•"/>
              <a:tabLst>
                <a:tab pos="718334" algn="l"/>
              </a:tabLst>
            </a:pPr>
            <a:r>
              <a:rPr sz="1600" spc="-9" dirty="0">
                <a:latin typeface="Arial"/>
                <a:cs typeface="Arial"/>
              </a:rPr>
              <a:t>Thermal</a:t>
            </a:r>
            <a:endParaRPr sz="1600" dirty="0">
              <a:latin typeface="Arial"/>
              <a:cs typeface="Arial"/>
            </a:endParaRPr>
          </a:p>
          <a:p>
            <a:pPr marL="718334" indent="-309299">
              <a:spcBef>
                <a:spcPts val="296"/>
              </a:spcBef>
              <a:buFont typeface="Times New Roman"/>
              <a:buChar char="•"/>
              <a:tabLst>
                <a:tab pos="718334" algn="l"/>
              </a:tabLst>
            </a:pPr>
            <a:r>
              <a:rPr sz="1600" spc="-9" dirty="0">
                <a:latin typeface="Arial"/>
                <a:cs typeface="Arial"/>
              </a:rPr>
              <a:t>Optical</a:t>
            </a:r>
            <a:endParaRPr sz="1600" dirty="0">
              <a:latin typeface="Arial"/>
              <a:cs typeface="Arial"/>
            </a:endParaRPr>
          </a:p>
          <a:p>
            <a:pPr>
              <a:spcBef>
                <a:spcPts val="238"/>
              </a:spcBef>
              <a:buFont typeface="Times New Roman"/>
              <a:buChar char="•"/>
            </a:pPr>
            <a:endParaRPr sz="1600" dirty="0">
              <a:latin typeface="Arial"/>
              <a:cs typeface="Arial"/>
            </a:endParaRPr>
          </a:p>
          <a:p>
            <a:pPr marL="11206">
              <a:spcBef>
                <a:spcPts val="4"/>
              </a:spcBef>
            </a:pPr>
            <a:r>
              <a:rPr sz="1600" dirty="0">
                <a:latin typeface="Arial"/>
                <a:cs typeface="Arial"/>
              </a:rPr>
              <a:t>Electrons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have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wavelike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particulate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properties.</a:t>
            </a:r>
            <a:endParaRPr sz="1600" dirty="0">
              <a:latin typeface="Arial"/>
              <a:cs typeface="Arial"/>
            </a:endParaRPr>
          </a:p>
          <a:p>
            <a:pPr marL="667346" indent="-252706">
              <a:spcBef>
                <a:spcPts val="282"/>
              </a:spcBef>
              <a:buFont typeface="Times New Roman"/>
              <a:buChar char="•"/>
              <a:tabLst>
                <a:tab pos="667346" algn="l"/>
              </a:tabLst>
            </a:pPr>
            <a:r>
              <a:rPr sz="1600" dirty="0">
                <a:latin typeface="Arial"/>
                <a:cs typeface="Arial"/>
              </a:rPr>
              <a:t>This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means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electrons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are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34DD6"/>
                </a:solidFill>
                <a:latin typeface="Arial"/>
                <a:cs typeface="Arial"/>
              </a:rPr>
              <a:t>orbitals</a:t>
            </a:r>
            <a:r>
              <a:rPr sz="1600" spc="-9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defined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spc="-9" dirty="0">
                <a:latin typeface="Arial"/>
                <a:cs typeface="Arial"/>
              </a:rPr>
              <a:t>probability.</a:t>
            </a:r>
            <a:endParaRPr sz="1600" dirty="0">
              <a:latin typeface="Arial"/>
              <a:cs typeface="Arial"/>
            </a:endParaRPr>
          </a:p>
          <a:p>
            <a:pPr marL="667346" indent="-252706">
              <a:spcBef>
                <a:spcPts val="300"/>
              </a:spcBef>
              <a:buFont typeface="Times New Roman"/>
              <a:buChar char="•"/>
              <a:tabLst>
                <a:tab pos="667346" algn="l"/>
              </a:tabLst>
            </a:pPr>
            <a:r>
              <a:rPr sz="1600" dirty="0">
                <a:latin typeface="Arial"/>
                <a:cs typeface="Arial"/>
              </a:rPr>
              <a:t>Each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orbital</a:t>
            </a:r>
            <a:r>
              <a:rPr sz="1600" spc="-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discrete</a:t>
            </a:r>
            <a:r>
              <a:rPr sz="1600" spc="-2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energy</a:t>
            </a:r>
            <a:r>
              <a:rPr sz="1600" spc="-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level</a:t>
            </a:r>
            <a:r>
              <a:rPr sz="1600" spc="-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determined</a:t>
            </a:r>
            <a:r>
              <a:rPr sz="1600" spc="-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by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34DD6"/>
                </a:solidFill>
                <a:latin typeface="Arial"/>
                <a:cs typeface="Arial"/>
              </a:rPr>
              <a:t>quantum</a:t>
            </a:r>
            <a:r>
              <a:rPr sz="1600" spc="-22" dirty="0">
                <a:solidFill>
                  <a:srgbClr val="434DD6"/>
                </a:solidFill>
                <a:latin typeface="Arial"/>
                <a:cs typeface="Arial"/>
              </a:rPr>
              <a:t> </a:t>
            </a:r>
            <a:r>
              <a:rPr sz="1600" spc="-9" dirty="0">
                <a:solidFill>
                  <a:srgbClr val="434DD6"/>
                </a:solidFill>
                <a:latin typeface="Arial"/>
                <a:cs typeface="Arial"/>
              </a:rPr>
              <a:t>numbers</a:t>
            </a:r>
            <a:r>
              <a:rPr sz="1600" spc="-9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3</a:t>
            </a:fld>
            <a:endParaRPr spc="-22" dirty="0"/>
          </a:p>
        </p:txBody>
      </p:sp>
      <p:sp>
        <p:nvSpPr>
          <p:cNvPr id="5" name="object 5"/>
          <p:cNvSpPr txBox="1"/>
          <p:nvPr/>
        </p:nvSpPr>
        <p:spPr>
          <a:xfrm>
            <a:off x="2971799" y="4583160"/>
            <a:ext cx="3204145" cy="1689505"/>
          </a:xfrm>
          <a:prstGeom prst="rect">
            <a:avLst/>
          </a:prstGeom>
        </p:spPr>
        <p:txBody>
          <a:bodyPr vert="horz" wrap="square" lIns="0" tIns="91888" rIns="0" bIns="0" rtlCol="0">
            <a:spAutoFit/>
          </a:bodyPr>
          <a:lstStyle/>
          <a:p>
            <a:pPr marL="324988">
              <a:spcBef>
                <a:spcPts val="724"/>
              </a:spcBef>
            </a:pP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Quantum</a:t>
            </a:r>
            <a:r>
              <a:rPr sz="1600" u="sng" spc="-31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4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#</a:t>
            </a:r>
            <a:endParaRPr sz="1600" dirty="0">
              <a:latin typeface="Arial"/>
              <a:cs typeface="Arial"/>
            </a:endParaRPr>
          </a:p>
          <a:p>
            <a:pPr marL="41464" marR="26896">
              <a:lnSpc>
                <a:spcPct val="142900"/>
              </a:lnSpc>
            </a:pPr>
            <a:r>
              <a:rPr sz="1600" i="1" dirty="0">
                <a:solidFill>
                  <a:srgbClr val="4348AA"/>
                </a:solidFill>
                <a:latin typeface="Arial"/>
                <a:cs typeface="Arial"/>
              </a:rPr>
              <a:t>n</a:t>
            </a:r>
            <a:r>
              <a:rPr sz="1600" i="1" spc="-4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=</a:t>
            </a:r>
            <a:r>
              <a:rPr sz="1600" spc="-9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principal</a:t>
            </a:r>
            <a:r>
              <a:rPr sz="1600" spc="-9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(energy</a:t>
            </a:r>
            <a:r>
              <a:rPr sz="1600" spc="-9" dirty="0">
                <a:solidFill>
                  <a:srgbClr val="4348AA"/>
                </a:solidFill>
                <a:latin typeface="Arial"/>
                <a:cs typeface="Arial"/>
              </a:rPr>
              <a:t> level-shell) </a:t>
            </a:r>
            <a:endParaRPr lang="en-US" sz="1600" spc="-9" dirty="0">
              <a:solidFill>
                <a:srgbClr val="4348AA"/>
              </a:solidFill>
              <a:latin typeface="Arial"/>
              <a:cs typeface="Arial"/>
            </a:endParaRPr>
          </a:p>
          <a:p>
            <a:pPr marL="41464" marR="26896">
              <a:lnSpc>
                <a:spcPct val="142900"/>
              </a:lnSpc>
            </a:pP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l</a:t>
            </a:r>
            <a:r>
              <a:rPr sz="1600" spc="-4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=</a:t>
            </a:r>
            <a:r>
              <a:rPr sz="1600" spc="-18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subsidiary</a:t>
            </a:r>
            <a:r>
              <a:rPr sz="1600" spc="-18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spc="-9" dirty="0">
                <a:solidFill>
                  <a:srgbClr val="D81F00"/>
                </a:solidFill>
                <a:latin typeface="Arial"/>
                <a:cs typeface="Arial"/>
              </a:rPr>
              <a:t>(orbitals)</a:t>
            </a:r>
            <a:endParaRPr sz="1600" dirty="0">
              <a:latin typeface="Arial"/>
              <a:cs typeface="Arial"/>
            </a:endParaRPr>
          </a:p>
          <a:p>
            <a:pPr marL="33619">
              <a:spcBef>
                <a:spcPts val="631"/>
              </a:spcBef>
            </a:pPr>
            <a:r>
              <a:rPr sz="1600" i="1" dirty="0">
                <a:solidFill>
                  <a:srgbClr val="008F00"/>
                </a:solidFill>
                <a:latin typeface="Arial"/>
                <a:cs typeface="Arial"/>
              </a:rPr>
              <a:t>m</a:t>
            </a:r>
            <a:r>
              <a:rPr sz="1400" i="1" baseline="-24691" dirty="0">
                <a:solidFill>
                  <a:srgbClr val="008F00"/>
                </a:solidFill>
                <a:latin typeface="Arial"/>
                <a:cs typeface="Arial"/>
              </a:rPr>
              <a:t>l</a:t>
            </a:r>
            <a:r>
              <a:rPr sz="1400" i="1" spc="184" baseline="-24691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F00"/>
                </a:solidFill>
                <a:latin typeface="Arial"/>
                <a:cs typeface="Arial"/>
              </a:rPr>
              <a:t>=</a:t>
            </a:r>
            <a:r>
              <a:rPr sz="1600" spc="-9" dirty="0">
                <a:solidFill>
                  <a:srgbClr val="008F00"/>
                </a:solidFill>
                <a:latin typeface="Arial"/>
                <a:cs typeface="Arial"/>
              </a:rPr>
              <a:t> magnetic</a:t>
            </a:r>
            <a:endParaRPr sz="1600" dirty="0">
              <a:latin typeface="Arial"/>
              <a:cs typeface="Arial"/>
            </a:endParaRPr>
          </a:p>
          <a:p>
            <a:pPr marL="41464">
              <a:spcBef>
                <a:spcPts val="635"/>
              </a:spcBef>
            </a:pPr>
            <a:r>
              <a:rPr sz="1600" i="1" dirty="0">
                <a:solidFill>
                  <a:srgbClr val="FF4C00"/>
                </a:solidFill>
                <a:latin typeface="Arial"/>
                <a:cs typeface="Arial"/>
              </a:rPr>
              <a:t>m</a:t>
            </a:r>
            <a:r>
              <a:rPr sz="1400" i="1" baseline="-24691" dirty="0">
                <a:solidFill>
                  <a:srgbClr val="FF4C00"/>
                </a:solidFill>
                <a:latin typeface="Arial"/>
                <a:cs typeface="Arial"/>
              </a:rPr>
              <a:t>s</a:t>
            </a:r>
            <a:r>
              <a:rPr sz="1400" i="1" spc="184" baseline="-24691" dirty="0">
                <a:solidFill>
                  <a:srgbClr val="FF4C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4C00"/>
                </a:solidFill>
                <a:latin typeface="Arial"/>
                <a:cs typeface="Arial"/>
              </a:rPr>
              <a:t>=</a:t>
            </a:r>
            <a:r>
              <a:rPr sz="1600" spc="-4" dirty="0">
                <a:solidFill>
                  <a:srgbClr val="FF4C00"/>
                </a:solidFill>
                <a:latin typeface="Arial"/>
                <a:cs typeface="Arial"/>
              </a:rPr>
              <a:t> </a:t>
            </a:r>
            <a:r>
              <a:rPr sz="1600" spc="-18" dirty="0">
                <a:solidFill>
                  <a:srgbClr val="FF4C00"/>
                </a:solidFill>
                <a:latin typeface="Arial"/>
                <a:cs typeface="Arial"/>
              </a:rPr>
              <a:t>spin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25662" y="4592778"/>
            <a:ext cx="2794538" cy="1631668"/>
          </a:xfrm>
          <a:prstGeom prst="rect">
            <a:avLst/>
          </a:prstGeom>
        </p:spPr>
        <p:txBody>
          <a:bodyPr vert="horz" wrap="square" lIns="0" tIns="91888" rIns="0" bIns="0" rtlCol="0">
            <a:spAutoFit/>
          </a:bodyPr>
          <a:lstStyle/>
          <a:p>
            <a:pPr marL="304256">
              <a:spcBef>
                <a:spcPts val="724"/>
              </a:spcBef>
            </a:pPr>
            <a:r>
              <a:rPr sz="1600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Designation</a:t>
            </a:r>
            <a:endParaRPr sz="1600" dirty="0">
              <a:latin typeface="Arial"/>
              <a:cs typeface="Arial"/>
            </a:endParaRPr>
          </a:p>
          <a:p>
            <a:pPr marL="21853">
              <a:spcBef>
                <a:spcPts val="635"/>
              </a:spcBef>
            </a:pPr>
            <a:r>
              <a:rPr sz="1600" i="1" dirty="0">
                <a:solidFill>
                  <a:srgbClr val="4348AA"/>
                </a:solidFill>
                <a:latin typeface="Arial"/>
                <a:cs typeface="Arial"/>
              </a:rPr>
              <a:t>K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,</a:t>
            </a:r>
            <a:r>
              <a:rPr sz="1600" spc="-4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4348AA"/>
                </a:solidFill>
                <a:latin typeface="Arial"/>
                <a:cs typeface="Arial"/>
              </a:rPr>
              <a:t>L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,</a:t>
            </a:r>
            <a:r>
              <a:rPr sz="1600" spc="9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4348AA"/>
                </a:solidFill>
                <a:latin typeface="Arial"/>
                <a:cs typeface="Arial"/>
              </a:rPr>
              <a:t>M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,</a:t>
            </a:r>
            <a:r>
              <a:rPr sz="1600" spc="9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4348AA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,</a:t>
            </a:r>
            <a:r>
              <a:rPr sz="1600" spc="9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4348AA"/>
                </a:solidFill>
                <a:latin typeface="Arial"/>
                <a:cs typeface="Arial"/>
              </a:rPr>
              <a:t>O</a:t>
            </a:r>
            <a:r>
              <a:rPr sz="1600" i="1" spc="349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(1,</a:t>
            </a:r>
            <a:r>
              <a:rPr sz="1600" spc="-4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2,</a:t>
            </a:r>
            <a:r>
              <a:rPr sz="1600" spc="-4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4348AA"/>
                </a:solidFill>
                <a:latin typeface="Arial"/>
                <a:cs typeface="Arial"/>
              </a:rPr>
              <a:t>3,</a:t>
            </a:r>
            <a:r>
              <a:rPr sz="1600" spc="-4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600" spc="-18" dirty="0">
                <a:solidFill>
                  <a:srgbClr val="4348AA"/>
                </a:solidFill>
                <a:latin typeface="Arial"/>
                <a:cs typeface="Arial"/>
              </a:rPr>
              <a:t>etc.)</a:t>
            </a:r>
            <a:endParaRPr sz="1600" dirty="0">
              <a:latin typeface="Arial"/>
              <a:cs typeface="Arial"/>
            </a:endParaRPr>
          </a:p>
          <a:p>
            <a:pPr marL="20172">
              <a:spcBef>
                <a:spcPts val="635"/>
              </a:spcBef>
              <a:tabLst>
                <a:tab pos="713853" algn="l"/>
              </a:tabLst>
            </a:pPr>
            <a:r>
              <a:rPr sz="1600" i="1" dirty="0">
                <a:solidFill>
                  <a:srgbClr val="D81F00"/>
                </a:solidFill>
                <a:latin typeface="Arial"/>
                <a:cs typeface="Arial"/>
              </a:rPr>
              <a:t>s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,</a:t>
            </a:r>
            <a:r>
              <a:rPr sz="1600" spc="9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D81F00"/>
                </a:solidFill>
                <a:latin typeface="Arial"/>
                <a:cs typeface="Arial"/>
              </a:rPr>
              <a:t>p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,</a:t>
            </a:r>
            <a:r>
              <a:rPr sz="1600" spc="4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D81F00"/>
                </a:solidFill>
                <a:latin typeface="Arial"/>
                <a:cs typeface="Arial"/>
              </a:rPr>
              <a:t>d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,</a:t>
            </a:r>
            <a:r>
              <a:rPr sz="1600" spc="4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i="1" spc="-44" dirty="0">
                <a:solidFill>
                  <a:srgbClr val="D81F00"/>
                </a:solidFill>
                <a:latin typeface="Arial"/>
                <a:cs typeface="Arial"/>
              </a:rPr>
              <a:t>f</a:t>
            </a:r>
            <a:r>
              <a:rPr sz="1600" i="1" dirty="0">
                <a:solidFill>
                  <a:srgbClr val="D81F00"/>
                </a:solidFill>
                <a:latin typeface="Arial"/>
                <a:cs typeface="Arial"/>
              </a:rPr>
              <a:t>	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(0,</a:t>
            </a:r>
            <a:r>
              <a:rPr sz="1600" spc="-9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1,</a:t>
            </a:r>
            <a:r>
              <a:rPr sz="1600" spc="-9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2,</a:t>
            </a:r>
            <a:r>
              <a:rPr sz="1600" spc="-4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3,…,</a:t>
            </a:r>
            <a:r>
              <a:rPr sz="1600" spc="4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D81F00"/>
                </a:solidFill>
                <a:latin typeface="Arial"/>
                <a:cs typeface="Arial"/>
              </a:rPr>
              <a:t>n </a:t>
            </a:r>
            <a:r>
              <a:rPr sz="1600" dirty="0">
                <a:solidFill>
                  <a:srgbClr val="D81F00"/>
                </a:solidFill>
                <a:latin typeface="Arial"/>
                <a:cs typeface="Arial"/>
              </a:rPr>
              <a:t>-</a:t>
            </a:r>
            <a:r>
              <a:rPr sz="1600" spc="-22" dirty="0">
                <a:solidFill>
                  <a:srgbClr val="D81F00"/>
                </a:solidFill>
                <a:latin typeface="Arial"/>
                <a:cs typeface="Arial"/>
              </a:rPr>
              <a:t>1)</a:t>
            </a:r>
            <a:endParaRPr sz="1600" dirty="0">
              <a:latin typeface="Arial"/>
              <a:cs typeface="Arial"/>
            </a:endParaRPr>
          </a:p>
          <a:p>
            <a:pPr marL="13448">
              <a:spcBef>
                <a:spcPts val="635"/>
              </a:spcBef>
            </a:pPr>
            <a:r>
              <a:rPr sz="1600" dirty="0">
                <a:solidFill>
                  <a:srgbClr val="008F00"/>
                </a:solidFill>
                <a:latin typeface="Arial"/>
                <a:cs typeface="Arial"/>
              </a:rPr>
              <a:t>1,</a:t>
            </a:r>
            <a:r>
              <a:rPr sz="1600" spc="-9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F00"/>
                </a:solidFill>
                <a:latin typeface="Arial"/>
                <a:cs typeface="Arial"/>
              </a:rPr>
              <a:t>3,</a:t>
            </a:r>
            <a:r>
              <a:rPr sz="1600" spc="-4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F00"/>
                </a:solidFill>
                <a:latin typeface="Arial"/>
                <a:cs typeface="Arial"/>
              </a:rPr>
              <a:t>5,</a:t>
            </a:r>
            <a:r>
              <a:rPr sz="1600" spc="-9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F00"/>
                </a:solidFill>
                <a:latin typeface="Arial"/>
                <a:cs typeface="Arial"/>
              </a:rPr>
              <a:t>7</a:t>
            </a:r>
            <a:r>
              <a:rPr sz="1600" spc="-4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08F00"/>
                </a:solidFill>
                <a:latin typeface="Arial"/>
                <a:cs typeface="Arial"/>
              </a:rPr>
              <a:t>(-l to</a:t>
            </a:r>
            <a:r>
              <a:rPr sz="1600" spc="-4" dirty="0">
                <a:solidFill>
                  <a:srgbClr val="008F00"/>
                </a:solidFill>
                <a:latin typeface="Arial"/>
                <a:cs typeface="Arial"/>
              </a:rPr>
              <a:t> </a:t>
            </a:r>
            <a:r>
              <a:rPr sz="1600" spc="-22" dirty="0">
                <a:solidFill>
                  <a:srgbClr val="008F00"/>
                </a:solidFill>
                <a:latin typeface="Arial"/>
                <a:cs typeface="Arial"/>
              </a:rPr>
              <a:t>+l)</a:t>
            </a:r>
            <a:endParaRPr sz="1600" dirty="0">
              <a:latin typeface="Arial"/>
              <a:cs typeface="Arial"/>
            </a:endParaRPr>
          </a:p>
          <a:p>
            <a:pPr marL="11206">
              <a:spcBef>
                <a:spcPts val="635"/>
              </a:spcBef>
            </a:pPr>
            <a:r>
              <a:rPr sz="1600" dirty="0">
                <a:solidFill>
                  <a:srgbClr val="FF4C00"/>
                </a:solidFill>
                <a:latin typeface="Arial"/>
                <a:cs typeface="Arial"/>
              </a:rPr>
              <a:t>½,</a:t>
            </a:r>
            <a:r>
              <a:rPr sz="1600" spc="-4" dirty="0">
                <a:solidFill>
                  <a:srgbClr val="FF4C00"/>
                </a:solidFill>
                <a:latin typeface="Arial"/>
                <a:cs typeface="Arial"/>
              </a:rPr>
              <a:t> </a:t>
            </a:r>
            <a:r>
              <a:rPr sz="1600" spc="-9" dirty="0">
                <a:solidFill>
                  <a:srgbClr val="FF4C00"/>
                </a:solidFill>
                <a:latin typeface="Arial"/>
                <a:cs typeface="Arial"/>
              </a:rPr>
              <a:t>-</a:t>
            </a:r>
            <a:r>
              <a:rPr sz="1600" spc="-44" dirty="0">
                <a:solidFill>
                  <a:srgbClr val="FF4C00"/>
                </a:solidFill>
                <a:latin typeface="Arial"/>
                <a:cs typeface="Arial"/>
              </a:rPr>
              <a:t>½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Electronic</a:t>
            </a:r>
            <a:r>
              <a:rPr spc="-97" dirty="0"/>
              <a:t> </a:t>
            </a:r>
            <a:r>
              <a:rPr spc="-9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52142" y="1333265"/>
          <a:ext cx="5044326" cy="3157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4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9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4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90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806">
                <a:tc rowSpan="2">
                  <a:txBody>
                    <a:bodyPr/>
                    <a:lstStyle/>
                    <a:p>
                      <a:pPr marL="111760" marR="103505" indent="13081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Principal </a:t>
                      </a:r>
                      <a:r>
                        <a:rPr sz="110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quantum </a:t>
                      </a:r>
                      <a:r>
                        <a:rPr sz="1100" spc="-25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4300" marR="102870" indent="2190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Shell designation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360"/>
                        </a:spcBef>
                      </a:pPr>
                      <a:r>
                        <a:rPr sz="11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Subshells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152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1770" marR="1797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10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No. </a:t>
                      </a:r>
                      <a:r>
                        <a:rPr sz="1100" spc="-25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1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states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717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04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Number of </a:t>
                      </a:r>
                      <a:r>
                        <a:rPr sz="11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electrons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249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6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sz="1100" spc="-5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subshell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Per </a:t>
                      </a:r>
                      <a:r>
                        <a:rPr sz="1100" spc="-10" dirty="0">
                          <a:solidFill>
                            <a:srgbClr val="4348AA"/>
                          </a:solidFill>
                          <a:latin typeface="Arial"/>
                          <a:cs typeface="Arial"/>
                        </a:rPr>
                        <a:t>shell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3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4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473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6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M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94335" marR="384175" algn="ctr">
                        <a:lnSpc>
                          <a:spcPct val="149200"/>
                        </a:lnSpc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p 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2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s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94335" marR="384175" algn="just">
                        <a:lnSpc>
                          <a:spcPct val="149200"/>
                        </a:lnSpc>
                        <a:spcBef>
                          <a:spcPts val="10"/>
                        </a:spcBef>
                      </a:pPr>
                      <a:r>
                        <a:rPr sz="1100" i="1" spc="-50" dirty="0">
                          <a:latin typeface="Arial"/>
                          <a:cs typeface="Arial"/>
                        </a:rPr>
                        <a:t>p d f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3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5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2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0" dirty="0">
                          <a:latin typeface="Arial"/>
                          <a:cs typeface="Arial"/>
                        </a:rPr>
                        <a:t>6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14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100" spc="-25" dirty="0"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3618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7307564" y="5649098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7778211" y="5312921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7778211" y="5178451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FF28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8248858" y="4842274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8248858" y="4707804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8248858" y="4304392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4348A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8732953" y="4371627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8732953" y="3900980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8732953" y="3564804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008F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9257388" y="3968216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9257388" y="3833745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9257388" y="3497569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9257388" y="3161392"/>
            <a:ext cx="336176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0999" y="0"/>
                </a:lnTo>
              </a:path>
            </a:pathLst>
          </a:custGeom>
          <a:ln w="22859">
            <a:solidFill>
              <a:srgbClr val="942192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7416709" y="5758238"/>
            <a:ext cx="11037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1</a:t>
            </a:r>
            <a:endParaRPr sz="1235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4</a:t>
            </a:fld>
            <a:endParaRPr spc="-22" dirty="0"/>
          </a:p>
        </p:txBody>
      </p:sp>
      <p:sp>
        <p:nvSpPr>
          <p:cNvPr id="20" name="object 20"/>
          <p:cNvSpPr txBox="1"/>
          <p:nvPr/>
        </p:nvSpPr>
        <p:spPr>
          <a:xfrm>
            <a:off x="7872564" y="5758238"/>
            <a:ext cx="11037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2</a:t>
            </a:r>
            <a:endParaRPr sz="123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39178" y="5758238"/>
            <a:ext cx="11037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3</a:t>
            </a:r>
            <a:endParaRPr sz="123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96377" y="5758238"/>
            <a:ext cx="11037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4</a:t>
            </a:r>
            <a:endParaRPr sz="123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58957" y="5758238"/>
            <a:ext cx="11037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44" dirty="0">
                <a:latin typeface="Arial"/>
                <a:cs typeface="Arial"/>
              </a:rPr>
              <a:t>5</a:t>
            </a:r>
            <a:endParaRPr sz="123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07427" y="4548002"/>
            <a:ext cx="1112184" cy="1175049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 marL="1008583" marR="4483" indent="3922" algn="r">
              <a:lnSpc>
                <a:spcPts val="1429"/>
              </a:lnSpc>
              <a:spcBef>
                <a:spcPts val="180"/>
              </a:spcBef>
            </a:pPr>
            <a:r>
              <a:rPr sz="1235" i="1" spc="-44" dirty="0">
                <a:latin typeface="Arial"/>
                <a:cs typeface="Arial"/>
              </a:rPr>
              <a:t>p s</a:t>
            </a:r>
            <a:endParaRPr sz="1235">
              <a:latin typeface="Arial"/>
              <a:cs typeface="Arial"/>
            </a:endParaRPr>
          </a:p>
          <a:p>
            <a:pPr marL="544635" marR="468991" indent="3922" algn="ctr">
              <a:lnSpc>
                <a:spcPts val="1429"/>
              </a:lnSpc>
              <a:spcBef>
                <a:spcPts val="847"/>
              </a:spcBef>
            </a:pPr>
            <a:r>
              <a:rPr sz="1235" i="1" spc="-44" dirty="0">
                <a:latin typeface="Arial"/>
                <a:cs typeface="Arial"/>
              </a:rPr>
              <a:t>p s</a:t>
            </a:r>
            <a:endParaRPr sz="1235">
              <a:latin typeface="Arial"/>
              <a:cs typeface="Arial"/>
            </a:endParaRPr>
          </a:p>
          <a:p>
            <a:pPr marL="11206">
              <a:spcBef>
                <a:spcPts val="1063"/>
              </a:spcBef>
            </a:pPr>
            <a:r>
              <a:rPr sz="1235" i="1" spc="-44" dirty="0"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19991" y="4191655"/>
            <a:ext cx="11037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spc="-44" dirty="0"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06775" y="4257546"/>
            <a:ext cx="101413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spc="-44" dirty="0"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10808" y="4076010"/>
            <a:ext cx="469526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457785" algn="l"/>
              </a:tabLst>
            </a:pPr>
            <a:r>
              <a:rPr sz="1235" i="1" dirty="0">
                <a:latin typeface="Arial"/>
                <a:cs typeface="Arial"/>
              </a:rPr>
              <a:t>p</a:t>
            </a:r>
            <a:r>
              <a:rPr sz="1235" i="1" spc="-154" dirty="0">
                <a:latin typeface="Arial"/>
                <a:cs typeface="Arial"/>
              </a:rPr>
              <a:t> </a:t>
            </a:r>
            <a:r>
              <a:rPr sz="1235" i="1" u="heavy" dirty="0">
                <a:uFill>
                  <a:solidFill>
                    <a:srgbClr val="008F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20222" y="3786899"/>
            <a:ext cx="110378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i="1" spc="-44" dirty="0"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29634" y="3450722"/>
            <a:ext cx="66675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i="1" spc="-44" dirty="0">
                <a:latin typeface="Arial"/>
                <a:cs typeface="Arial"/>
              </a:rPr>
              <a:t>f</a:t>
            </a:r>
            <a:endParaRPr sz="1235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05660" y="3295274"/>
            <a:ext cx="123825" cy="778825"/>
          </a:xfrm>
          <a:prstGeom prst="rect">
            <a:avLst/>
          </a:prstGeom>
        </p:spPr>
        <p:txBody>
          <a:bodyPr vert="horz" wrap="square" lIns="0" tIns="113179" rIns="0" bIns="0" rtlCol="0">
            <a:spAutoFit/>
          </a:bodyPr>
          <a:lstStyle/>
          <a:p>
            <a:pPr marL="15129" indent="8965">
              <a:spcBef>
                <a:spcPts val="891"/>
              </a:spcBef>
            </a:pPr>
            <a:r>
              <a:rPr sz="1235" i="1" spc="-44" dirty="0">
                <a:latin typeface="Arial"/>
                <a:cs typeface="Arial"/>
              </a:rPr>
              <a:t>d</a:t>
            </a:r>
            <a:endParaRPr sz="1235" dirty="0">
              <a:latin typeface="Arial"/>
              <a:cs typeface="Arial"/>
            </a:endParaRPr>
          </a:p>
          <a:p>
            <a:pPr marL="11206" marR="13448" indent="3922">
              <a:lnSpc>
                <a:spcPts val="1421"/>
              </a:lnSpc>
              <a:spcBef>
                <a:spcPts val="904"/>
              </a:spcBef>
            </a:pPr>
            <a:r>
              <a:rPr sz="1235" i="1" spc="-44" dirty="0">
                <a:latin typeface="Arial"/>
                <a:cs typeface="Arial"/>
              </a:rPr>
              <a:t>p s</a:t>
            </a:r>
            <a:endParaRPr sz="1235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113728" y="2579147"/>
            <a:ext cx="479835" cy="69745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endParaRPr sz="1235" dirty="0">
              <a:latin typeface="Arial"/>
              <a:cs typeface="Arial"/>
            </a:endParaRPr>
          </a:p>
          <a:p>
            <a:pPr>
              <a:spcBef>
                <a:spcPts val="904"/>
              </a:spcBef>
            </a:pPr>
            <a:endParaRPr sz="1235" dirty="0">
              <a:latin typeface="Arial"/>
              <a:cs typeface="Arial"/>
            </a:endParaRPr>
          </a:p>
          <a:p>
            <a:pPr marL="25774">
              <a:spcBef>
                <a:spcPts val="4"/>
              </a:spcBef>
            </a:pPr>
            <a:r>
              <a:rPr sz="1235" i="1" spc="-44" dirty="0">
                <a:latin typeface="Arial"/>
                <a:cs typeface="Arial"/>
              </a:rPr>
              <a:t>f</a:t>
            </a:r>
            <a:endParaRPr sz="123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2" descr="Image resul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5" t="18900" r="16260" b="6763"/>
          <a:stretch>
            <a:fillRect/>
          </a:stretch>
        </p:blipFill>
        <p:spPr bwMode="auto">
          <a:xfrm>
            <a:off x="2568575" y="2060575"/>
            <a:ext cx="54737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2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3287713" y="117476"/>
            <a:ext cx="7777162" cy="61555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solidFill>
                  <a:schemeClr val="accent6">
                    <a:lumMod val="50000"/>
                  </a:schemeClr>
                </a:solidFill>
                <a:cs typeface="ＭＳ Ｐゴシック" charset="0"/>
              </a:rPr>
              <a:t>Atomic Structure</a:t>
            </a:r>
          </a:p>
        </p:txBody>
      </p:sp>
      <p:sp>
        <p:nvSpPr>
          <p:cNvPr id="7172" name="Rectangle 1"/>
          <p:cNvSpPr>
            <a:spLocks noChangeArrowheads="1"/>
          </p:cNvSpPr>
          <p:nvPr/>
        </p:nvSpPr>
        <p:spPr bwMode="auto">
          <a:xfrm>
            <a:off x="1973263" y="1041401"/>
            <a:ext cx="82169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200" dirty="0">
                <a:solidFill>
                  <a:srgbClr val="0000FF"/>
                </a:solidFill>
                <a:latin typeface="+mn-lt"/>
              </a:rPr>
              <a:t>Electron energy state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200" dirty="0">
                <a:latin typeface="+mn-lt"/>
              </a:rPr>
              <a:t>Occupy the atomic no. at the lowest energy state to higher energy state</a:t>
            </a:r>
          </a:p>
        </p:txBody>
      </p:sp>
      <p:sp>
        <p:nvSpPr>
          <p:cNvPr id="42" name="Down Arrow 41"/>
          <p:cNvSpPr/>
          <p:nvPr/>
        </p:nvSpPr>
        <p:spPr>
          <a:xfrm>
            <a:off x="2419350" y="2312988"/>
            <a:ext cx="431800" cy="3744912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557" name="TextBox 3"/>
          <p:cNvSpPr txBox="1">
            <a:spLocks noChangeArrowheads="1"/>
          </p:cNvSpPr>
          <p:nvPr/>
        </p:nvSpPr>
        <p:spPr bwMode="auto">
          <a:xfrm>
            <a:off x="1774826" y="2263775"/>
            <a:ext cx="56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Low</a:t>
            </a:r>
          </a:p>
        </p:txBody>
      </p:sp>
      <p:sp>
        <p:nvSpPr>
          <p:cNvPr id="23558" name="TextBox 43"/>
          <p:cNvSpPr txBox="1">
            <a:spLocks noChangeArrowheads="1"/>
          </p:cNvSpPr>
          <p:nvPr/>
        </p:nvSpPr>
        <p:spPr bwMode="auto">
          <a:xfrm>
            <a:off x="1774826" y="5688014"/>
            <a:ext cx="612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High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000375" y="2632075"/>
            <a:ext cx="7056438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000375" y="3213100"/>
            <a:ext cx="7056438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000375" y="3860800"/>
            <a:ext cx="7056438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00375" y="4437063"/>
            <a:ext cx="7056438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63" name="TextBox 50"/>
          <p:cNvSpPr txBox="1">
            <a:spLocks noChangeArrowheads="1"/>
          </p:cNvSpPr>
          <p:nvPr/>
        </p:nvSpPr>
        <p:spPr bwMode="auto">
          <a:xfrm>
            <a:off x="9191625" y="2251075"/>
            <a:ext cx="858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000"/>
              <a:t>K shell</a:t>
            </a:r>
          </a:p>
        </p:txBody>
      </p:sp>
      <p:sp>
        <p:nvSpPr>
          <p:cNvPr id="23564" name="TextBox 52"/>
          <p:cNvSpPr txBox="1">
            <a:spLocks noChangeArrowheads="1"/>
          </p:cNvSpPr>
          <p:nvPr/>
        </p:nvSpPr>
        <p:spPr bwMode="auto">
          <a:xfrm>
            <a:off x="9223375" y="2784475"/>
            <a:ext cx="833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000"/>
              <a:t>L shell</a:t>
            </a:r>
          </a:p>
        </p:txBody>
      </p:sp>
      <p:sp>
        <p:nvSpPr>
          <p:cNvPr id="23565" name="TextBox 53"/>
          <p:cNvSpPr txBox="1">
            <a:spLocks noChangeArrowheads="1"/>
          </p:cNvSpPr>
          <p:nvPr/>
        </p:nvSpPr>
        <p:spPr bwMode="auto">
          <a:xfrm>
            <a:off x="9220200" y="3470275"/>
            <a:ext cx="94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000" dirty="0"/>
              <a:t>M shell</a:t>
            </a:r>
          </a:p>
        </p:txBody>
      </p:sp>
      <p:sp>
        <p:nvSpPr>
          <p:cNvPr id="23566" name="TextBox 54"/>
          <p:cNvSpPr txBox="1">
            <a:spLocks noChangeArrowheads="1"/>
          </p:cNvSpPr>
          <p:nvPr/>
        </p:nvSpPr>
        <p:spPr bwMode="auto">
          <a:xfrm>
            <a:off x="9259889" y="4033838"/>
            <a:ext cx="890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2000"/>
              <a:t>N shell</a:t>
            </a:r>
          </a:p>
        </p:txBody>
      </p:sp>
      <p:sp>
        <p:nvSpPr>
          <p:cNvPr id="23567" name="TextBox 8"/>
          <p:cNvSpPr txBox="1">
            <a:spLocks noChangeArrowheads="1"/>
          </p:cNvSpPr>
          <p:nvPr/>
        </p:nvSpPr>
        <p:spPr bwMode="auto">
          <a:xfrm>
            <a:off x="6657975" y="5549901"/>
            <a:ext cx="39179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sz="1800"/>
              <a:t>No. of electron can occupy each orbital:</a:t>
            </a:r>
          </a:p>
          <a:p>
            <a:r>
              <a:rPr lang="en-US" sz="1800"/>
              <a:t>s = 2; p = 6; d = 10; f = 14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Electron</a:t>
            </a:r>
            <a:r>
              <a:rPr spc="-88" dirty="0"/>
              <a:t> </a:t>
            </a:r>
            <a:r>
              <a:rPr dirty="0"/>
              <a:t>energy</a:t>
            </a:r>
            <a:r>
              <a:rPr spc="-88" dirty="0"/>
              <a:t> </a:t>
            </a:r>
            <a:r>
              <a:rPr spc="-9" dirty="0"/>
              <a:t>states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96180" y="2085628"/>
            <a:ext cx="87406" cy="3803837"/>
            <a:chOff x="2196071" y="2363711"/>
            <a:chExt cx="99060" cy="4311015"/>
          </a:xfrm>
        </p:grpSpPr>
        <p:sp>
          <p:nvSpPr>
            <p:cNvPr id="5" name="object 5"/>
            <p:cNvSpPr/>
            <p:nvPr/>
          </p:nvSpPr>
          <p:spPr>
            <a:xfrm>
              <a:off x="2244072" y="2462009"/>
              <a:ext cx="0" cy="4212590"/>
            </a:xfrm>
            <a:custGeom>
              <a:avLst/>
              <a:gdLst/>
              <a:ahLst/>
              <a:cxnLst/>
              <a:rect l="l" t="t" r="r" b="b"/>
              <a:pathLst>
                <a:path h="4212590">
                  <a:moveTo>
                    <a:pt x="0" y="421233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196071" y="2363711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48767" y="0"/>
                  </a:moveTo>
                  <a:lnTo>
                    <a:pt x="0" y="100583"/>
                  </a:lnTo>
                  <a:lnTo>
                    <a:pt x="99059" y="100583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51764" y="5397857"/>
            <a:ext cx="18881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22" dirty="0">
                <a:solidFill>
                  <a:srgbClr val="7B0D00"/>
                </a:solidFill>
                <a:latin typeface="Arial"/>
                <a:cs typeface="Arial"/>
              </a:rPr>
              <a:t>1</a:t>
            </a:r>
            <a:r>
              <a:rPr sz="1235" i="1" spc="-22" dirty="0">
                <a:solidFill>
                  <a:srgbClr val="7B0D00"/>
                </a:solidFill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6</a:t>
            </a:fld>
            <a:endParaRPr spc="-22" dirty="0"/>
          </a:p>
        </p:txBody>
      </p:sp>
      <p:sp>
        <p:nvSpPr>
          <p:cNvPr id="8" name="object 8"/>
          <p:cNvSpPr txBox="1"/>
          <p:nvPr/>
        </p:nvSpPr>
        <p:spPr>
          <a:xfrm>
            <a:off x="5495797" y="5397857"/>
            <a:ext cx="331694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19945" algn="l"/>
              </a:tabLst>
            </a:pPr>
            <a:r>
              <a:rPr sz="1235" i="1" u="heavy" dirty="0">
                <a:solidFill>
                  <a:srgbClr val="7B0D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5040" y="4528370"/>
            <a:ext cx="206749" cy="48915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8965">
              <a:lnSpc>
                <a:spcPct val="132900"/>
              </a:lnSpc>
              <a:spcBef>
                <a:spcPts val="84"/>
              </a:spcBef>
            </a:pPr>
            <a:r>
              <a:rPr sz="1235" spc="-22" dirty="0">
                <a:solidFill>
                  <a:srgbClr val="D81F00"/>
                </a:solidFill>
                <a:latin typeface="Arial"/>
                <a:cs typeface="Arial"/>
              </a:rPr>
              <a:t>2</a:t>
            </a:r>
            <a:r>
              <a:rPr sz="1235" i="1" spc="-22" dirty="0">
                <a:solidFill>
                  <a:srgbClr val="D81F00"/>
                </a:solidFill>
                <a:latin typeface="Arial"/>
                <a:cs typeface="Arial"/>
              </a:rPr>
              <a:t>p </a:t>
            </a:r>
            <a:r>
              <a:rPr sz="1235" spc="-22" dirty="0">
                <a:solidFill>
                  <a:srgbClr val="D81F00"/>
                </a:solidFill>
                <a:latin typeface="Arial"/>
                <a:cs typeface="Arial"/>
              </a:rPr>
              <a:t>2</a:t>
            </a:r>
            <a:r>
              <a:rPr sz="1235" i="1" spc="-22" dirty="0">
                <a:solidFill>
                  <a:srgbClr val="D81F00"/>
                </a:solidFill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038" y="4528369"/>
            <a:ext cx="1086410" cy="709712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>
              <a:spcBef>
                <a:spcPts val="388"/>
              </a:spcBef>
            </a:pPr>
            <a:endParaRPr sz="1235">
              <a:latin typeface="Times New Roman"/>
              <a:cs typeface="Times New Roman"/>
            </a:endParaRPr>
          </a:p>
          <a:p>
            <a:pPr algn="ctr">
              <a:tabLst>
                <a:tab pos="307618" algn="l"/>
                <a:tab pos="685276" algn="l"/>
                <a:tab pos="1063495" algn="l"/>
              </a:tabLst>
            </a:pPr>
            <a:r>
              <a:rPr sz="1235" i="1" u="heavy" dirty="0">
                <a:solidFill>
                  <a:srgbClr val="D81F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235" i="1" spc="202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D81F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235" i="1" spc="202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D81F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  <a:p>
            <a:pPr marR="3922" algn="ctr">
              <a:spcBef>
                <a:spcPts val="732"/>
              </a:spcBef>
              <a:tabLst>
                <a:tab pos="307618" algn="l"/>
              </a:tabLst>
            </a:pPr>
            <a:r>
              <a:rPr sz="1235" i="1" u="heavy" dirty="0">
                <a:solidFill>
                  <a:srgbClr val="D81F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1803" y="5479883"/>
            <a:ext cx="945776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spc="-9" dirty="0">
                <a:solidFill>
                  <a:srgbClr val="7B0D00"/>
                </a:solidFill>
                <a:latin typeface="Arial"/>
                <a:cs typeface="Arial"/>
              </a:rPr>
              <a:t>K</a:t>
            </a:r>
            <a:r>
              <a:rPr sz="1235" spc="-9" dirty="0">
                <a:solidFill>
                  <a:srgbClr val="7B0D00"/>
                </a:solidFill>
                <a:latin typeface="Arial"/>
                <a:cs typeface="Arial"/>
              </a:rPr>
              <a:t>-</a:t>
            </a:r>
            <a:r>
              <a:rPr sz="1235" dirty="0">
                <a:solidFill>
                  <a:srgbClr val="7B0D00"/>
                </a:solidFill>
                <a:latin typeface="Arial"/>
                <a:cs typeface="Arial"/>
              </a:rPr>
              <a:t>shell</a:t>
            </a:r>
            <a:r>
              <a:rPr sz="1235" spc="322" dirty="0">
                <a:solidFill>
                  <a:srgbClr val="7B0D00"/>
                </a:solidFill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7B0D00"/>
                </a:solidFill>
                <a:latin typeface="Arial"/>
                <a:cs typeface="Arial"/>
              </a:rPr>
              <a:t>n</a:t>
            </a:r>
            <a:r>
              <a:rPr sz="1235" i="1" spc="4" dirty="0">
                <a:solidFill>
                  <a:srgbClr val="7B0D00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7B0D00"/>
                </a:solidFill>
                <a:latin typeface="Arial"/>
                <a:cs typeface="Arial"/>
              </a:rPr>
              <a:t>= </a:t>
            </a:r>
            <a:r>
              <a:rPr sz="1235" spc="-44" dirty="0">
                <a:solidFill>
                  <a:srgbClr val="7B0D00"/>
                </a:solidFill>
                <a:latin typeface="Arial"/>
                <a:cs typeface="Arial"/>
              </a:rPr>
              <a:t>1</a:t>
            </a:r>
            <a:endParaRPr sz="1235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3147" y="4757776"/>
            <a:ext cx="92952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dirty="0">
                <a:solidFill>
                  <a:srgbClr val="D81F00"/>
                </a:solidFill>
                <a:latin typeface="Arial"/>
                <a:cs typeface="Arial"/>
              </a:rPr>
              <a:t>L</a:t>
            </a:r>
            <a:r>
              <a:rPr sz="1235" dirty="0">
                <a:solidFill>
                  <a:srgbClr val="D81F00"/>
                </a:solidFill>
                <a:latin typeface="Arial"/>
                <a:cs typeface="Arial"/>
              </a:rPr>
              <a:t>-shell</a:t>
            </a:r>
            <a:r>
              <a:rPr sz="1235" spc="331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D81F00"/>
                </a:solidFill>
                <a:latin typeface="Arial"/>
                <a:cs typeface="Arial"/>
              </a:rPr>
              <a:t>n </a:t>
            </a:r>
            <a:r>
              <a:rPr sz="1235" dirty="0">
                <a:solidFill>
                  <a:srgbClr val="D81F00"/>
                </a:solidFill>
                <a:latin typeface="Arial"/>
                <a:cs typeface="Arial"/>
              </a:rPr>
              <a:t>= </a:t>
            </a:r>
            <a:r>
              <a:rPr sz="1235" spc="-44" dirty="0">
                <a:solidFill>
                  <a:srgbClr val="D81F00"/>
                </a:solidFill>
                <a:latin typeface="Arial"/>
                <a:cs typeface="Arial"/>
              </a:rPr>
              <a:t>2</a:t>
            </a:r>
            <a:endParaRPr sz="1235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6385" y="3663724"/>
            <a:ext cx="197783" cy="48915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5129" marR="4483" indent="-4483">
              <a:lnSpc>
                <a:spcPct val="132900"/>
              </a:lnSpc>
              <a:spcBef>
                <a:spcPts val="84"/>
              </a:spcBef>
            </a:pPr>
            <a:r>
              <a:rPr sz="1235" spc="-22" dirty="0">
                <a:solidFill>
                  <a:srgbClr val="FF7C00"/>
                </a:solidFill>
                <a:latin typeface="Arial"/>
                <a:cs typeface="Arial"/>
              </a:rPr>
              <a:t>3</a:t>
            </a:r>
            <a:r>
              <a:rPr sz="1235" i="1" spc="-22" dirty="0">
                <a:solidFill>
                  <a:srgbClr val="FF7C00"/>
                </a:solidFill>
                <a:latin typeface="Arial"/>
                <a:cs typeface="Arial"/>
              </a:rPr>
              <a:t>p </a:t>
            </a:r>
            <a:r>
              <a:rPr sz="1235" spc="-22" dirty="0">
                <a:solidFill>
                  <a:srgbClr val="FF7C00"/>
                </a:solidFill>
                <a:latin typeface="Arial"/>
                <a:cs typeface="Arial"/>
              </a:rPr>
              <a:t>3</a:t>
            </a:r>
            <a:r>
              <a:rPr sz="1235" i="1" spc="-22" dirty="0">
                <a:solidFill>
                  <a:srgbClr val="FF7C00"/>
                </a:solidFill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35416" y="3663723"/>
            <a:ext cx="1086410" cy="709712"/>
          </a:xfrm>
          <a:prstGeom prst="rect">
            <a:avLst/>
          </a:prstGeom>
        </p:spPr>
        <p:txBody>
          <a:bodyPr vert="horz" wrap="square" lIns="0" tIns="49306" rIns="0" bIns="0" rtlCol="0">
            <a:spAutoFit/>
          </a:bodyPr>
          <a:lstStyle/>
          <a:p>
            <a:pPr>
              <a:spcBef>
                <a:spcPts val="388"/>
              </a:spcBef>
            </a:pPr>
            <a:endParaRPr sz="1235">
              <a:latin typeface="Times New Roman"/>
              <a:cs typeface="Times New Roman"/>
            </a:endParaRPr>
          </a:p>
          <a:p>
            <a:pPr algn="ctr">
              <a:tabLst>
                <a:tab pos="307618" algn="l"/>
                <a:tab pos="685276" algn="l"/>
                <a:tab pos="1063495" algn="l"/>
              </a:tabLst>
            </a:pPr>
            <a:r>
              <a:rPr sz="1235" i="1" u="heavy" dirty="0">
                <a:solidFill>
                  <a:srgbClr val="FF7C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r>
              <a:rPr sz="1235" i="1" spc="202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7C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r>
              <a:rPr sz="1235" i="1" spc="202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7C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  <a:p>
            <a:pPr marR="3922" algn="ctr">
              <a:spcBef>
                <a:spcPts val="732"/>
              </a:spcBef>
              <a:tabLst>
                <a:tab pos="307618" algn="l"/>
              </a:tabLst>
            </a:pPr>
            <a:r>
              <a:rPr sz="1235" i="1" u="heavy" dirty="0">
                <a:solidFill>
                  <a:srgbClr val="FF7C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1803" y="3801690"/>
            <a:ext cx="97042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i="1" spc="-9" dirty="0">
                <a:solidFill>
                  <a:srgbClr val="FF7C00"/>
                </a:solidFill>
                <a:latin typeface="Arial"/>
                <a:cs typeface="Arial"/>
              </a:rPr>
              <a:t>M</a:t>
            </a:r>
            <a:r>
              <a:rPr sz="1235" spc="-9" dirty="0">
                <a:solidFill>
                  <a:srgbClr val="FF7C00"/>
                </a:solidFill>
                <a:latin typeface="Arial"/>
                <a:cs typeface="Arial"/>
              </a:rPr>
              <a:t>-</a:t>
            </a:r>
            <a:r>
              <a:rPr sz="1235" dirty="0">
                <a:solidFill>
                  <a:srgbClr val="FF7C00"/>
                </a:solidFill>
                <a:latin typeface="Arial"/>
                <a:cs typeface="Arial"/>
              </a:rPr>
              <a:t>shell</a:t>
            </a:r>
            <a:r>
              <a:rPr sz="1235" spc="335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FF7C00"/>
                </a:solidFill>
                <a:latin typeface="Arial"/>
                <a:cs typeface="Arial"/>
              </a:rPr>
              <a:t>n </a:t>
            </a:r>
            <a:r>
              <a:rPr sz="1235" dirty="0">
                <a:solidFill>
                  <a:srgbClr val="FF7C00"/>
                </a:solidFill>
                <a:latin typeface="Arial"/>
                <a:cs typeface="Arial"/>
              </a:rPr>
              <a:t>=</a:t>
            </a:r>
            <a:r>
              <a:rPr sz="1235" spc="-4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spc="-44" dirty="0">
                <a:solidFill>
                  <a:srgbClr val="FF7C00"/>
                </a:solidFill>
                <a:latin typeface="Arial"/>
                <a:cs typeface="Arial"/>
              </a:rPr>
              <a:t>3</a:t>
            </a:r>
            <a:endParaRPr sz="123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28904" y="2849639"/>
            <a:ext cx="197783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22" dirty="0">
                <a:solidFill>
                  <a:srgbClr val="FF7C00"/>
                </a:solidFill>
                <a:latin typeface="Arial"/>
                <a:cs typeface="Arial"/>
              </a:rPr>
              <a:t>3</a:t>
            </a:r>
            <a:r>
              <a:rPr sz="1235" i="1" spc="-22" dirty="0">
                <a:solidFill>
                  <a:srgbClr val="FF7C00"/>
                </a:solidFill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71001" y="2849639"/>
            <a:ext cx="1822076" cy="360348"/>
          </a:xfrm>
          <a:prstGeom prst="rect">
            <a:avLst/>
          </a:prstGeom>
        </p:spPr>
        <p:txBody>
          <a:bodyPr vert="horz" wrap="square" lIns="0" tIns="168649" rIns="0" bIns="0" rtlCol="0">
            <a:spAutoFit/>
          </a:bodyPr>
          <a:lstStyle/>
          <a:p>
            <a:pPr marL="11206">
              <a:spcBef>
                <a:spcPts val="1328"/>
              </a:spcBef>
              <a:tabLst>
                <a:tab pos="318824" algn="l"/>
                <a:tab pos="691440" algn="l"/>
                <a:tab pos="1064055" algn="l"/>
                <a:tab pos="1436110" algn="l"/>
                <a:tab pos="1810407" algn="l"/>
              </a:tabLst>
            </a:pPr>
            <a:r>
              <a:rPr sz="1235" i="1" u="heavy" dirty="0">
                <a:solidFill>
                  <a:srgbClr val="FF7C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7C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7C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7C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7C00"/>
                </a:solidFill>
                <a:uFill>
                  <a:solidFill>
                    <a:srgbClr val="FF4C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5041" y="3265153"/>
            <a:ext cx="18881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22" dirty="0">
                <a:solidFill>
                  <a:srgbClr val="FFD400"/>
                </a:solidFill>
                <a:latin typeface="Arial"/>
                <a:cs typeface="Arial"/>
              </a:rPr>
              <a:t>4</a:t>
            </a:r>
            <a:r>
              <a:rPr sz="1235" i="1" spc="-22" dirty="0">
                <a:solidFill>
                  <a:srgbClr val="FFD400"/>
                </a:solidFill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2520" y="3265153"/>
            <a:ext cx="330574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318824" algn="l"/>
              </a:tabLst>
            </a:pP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28904" y="2081005"/>
            <a:ext cx="204507" cy="48311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indent="6724">
              <a:lnSpc>
                <a:spcPct val="131400"/>
              </a:lnSpc>
              <a:spcBef>
                <a:spcPts val="88"/>
              </a:spcBef>
            </a:pPr>
            <a:r>
              <a:rPr sz="1235" spc="-22" dirty="0">
                <a:solidFill>
                  <a:srgbClr val="FFD400"/>
                </a:solidFill>
                <a:latin typeface="Arial"/>
                <a:cs typeface="Arial"/>
              </a:rPr>
              <a:t>4</a:t>
            </a:r>
            <a:r>
              <a:rPr sz="1235" i="1" spc="-22" dirty="0">
                <a:solidFill>
                  <a:srgbClr val="FFD400"/>
                </a:solidFill>
                <a:latin typeface="Arial"/>
                <a:cs typeface="Arial"/>
              </a:rPr>
              <a:t>d </a:t>
            </a:r>
            <a:r>
              <a:rPr sz="1235" spc="-22" dirty="0">
                <a:solidFill>
                  <a:srgbClr val="FFD400"/>
                </a:solidFill>
                <a:latin typeface="Arial"/>
                <a:cs typeface="Arial"/>
              </a:rPr>
              <a:t>4</a:t>
            </a:r>
            <a:r>
              <a:rPr sz="1235" i="1" spc="-22" dirty="0">
                <a:solidFill>
                  <a:srgbClr val="FFD400"/>
                </a:solidFill>
                <a:latin typeface="Arial"/>
                <a:cs typeface="Arial"/>
              </a:rPr>
              <a:t>p</a:t>
            </a:r>
            <a:endParaRPr sz="1235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65622" y="2081005"/>
            <a:ext cx="1822076" cy="871286"/>
          </a:xfrm>
          <a:prstGeom prst="rect">
            <a:avLst/>
          </a:prstGeom>
        </p:spPr>
        <p:txBody>
          <a:bodyPr vert="horz" wrap="square" lIns="0" tIns="46504" rIns="0" bIns="0" rtlCol="0">
            <a:spAutoFit/>
          </a:bodyPr>
          <a:lstStyle/>
          <a:p>
            <a:pPr>
              <a:spcBef>
                <a:spcPts val="366"/>
              </a:spcBef>
            </a:pPr>
            <a:endParaRPr sz="1235">
              <a:latin typeface="Times New Roman"/>
              <a:cs typeface="Times New Roman"/>
            </a:endParaRPr>
          </a:p>
          <a:p>
            <a:pPr algn="ctr">
              <a:tabLst>
                <a:tab pos="307618" algn="l"/>
                <a:tab pos="680233" algn="l"/>
                <a:tab pos="1052849" algn="l"/>
                <a:tab pos="1424904" algn="l"/>
                <a:tab pos="1799200" algn="l"/>
              </a:tabLst>
            </a:pP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  <a:p>
            <a:pPr>
              <a:spcBef>
                <a:spcPts val="529"/>
              </a:spcBef>
            </a:pPr>
            <a:endParaRPr sz="1235">
              <a:latin typeface="Arial"/>
              <a:cs typeface="Arial"/>
            </a:endParaRPr>
          </a:p>
          <a:p>
            <a:pPr marR="25215" algn="ctr">
              <a:tabLst>
                <a:tab pos="307618" algn="l"/>
                <a:tab pos="686957" algn="l"/>
                <a:tab pos="1064616" algn="l"/>
              </a:tabLst>
            </a:pP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spc="202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spc="202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7569" y="3855479"/>
            <a:ext cx="519953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9" dirty="0">
                <a:latin typeface="Arial"/>
                <a:cs typeface="Arial"/>
              </a:rPr>
              <a:t>Energy</a:t>
            </a:r>
            <a:endParaRPr sz="1235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51803" y="2439503"/>
            <a:ext cx="953060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i="1" spc="-9" dirty="0">
                <a:solidFill>
                  <a:srgbClr val="FFD400"/>
                </a:solidFill>
                <a:latin typeface="Arial"/>
                <a:cs typeface="Arial"/>
              </a:rPr>
              <a:t>N</a:t>
            </a:r>
            <a:r>
              <a:rPr sz="1235" spc="-9" dirty="0">
                <a:solidFill>
                  <a:srgbClr val="FFD400"/>
                </a:solidFill>
                <a:latin typeface="Arial"/>
                <a:cs typeface="Arial"/>
              </a:rPr>
              <a:t>-</a:t>
            </a:r>
            <a:r>
              <a:rPr sz="1235" dirty="0">
                <a:solidFill>
                  <a:srgbClr val="FFD400"/>
                </a:solidFill>
                <a:latin typeface="Arial"/>
                <a:cs typeface="Arial"/>
              </a:rPr>
              <a:t>shell</a:t>
            </a:r>
            <a:r>
              <a:rPr sz="1235" spc="335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n </a:t>
            </a:r>
            <a:r>
              <a:rPr sz="1235" dirty="0">
                <a:solidFill>
                  <a:srgbClr val="FFD400"/>
                </a:solidFill>
                <a:latin typeface="Arial"/>
                <a:cs typeface="Arial"/>
              </a:rPr>
              <a:t>=</a:t>
            </a:r>
            <a:r>
              <a:rPr sz="1235" spc="-4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spc="-44" dirty="0">
                <a:solidFill>
                  <a:srgbClr val="FFD400"/>
                </a:solidFill>
                <a:latin typeface="Arial"/>
                <a:cs typeface="Arial"/>
              </a:rPr>
              <a:t>4</a:t>
            </a:r>
            <a:endParaRPr sz="1235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04369" y="1240563"/>
            <a:ext cx="3342154" cy="704997"/>
          </a:xfrm>
          <a:prstGeom prst="rect">
            <a:avLst/>
          </a:prstGeom>
        </p:spPr>
        <p:txBody>
          <a:bodyPr vert="horz" wrap="square" lIns="0" tIns="70037" rIns="0" bIns="0" rtlCol="0">
            <a:spAutoFit/>
          </a:bodyPr>
          <a:lstStyle/>
          <a:p>
            <a:pPr marL="11206">
              <a:spcBef>
                <a:spcPts val="552"/>
              </a:spcBef>
            </a:pPr>
            <a:r>
              <a:rPr sz="1235" spc="-9" dirty="0">
                <a:latin typeface="Arial"/>
                <a:cs typeface="Arial"/>
              </a:rPr>
              <a:t>Electrons...</a:t>
            </a:r>
            <a:endParaRPr sz="1235">
              <a:latin typeface="Arial"/>
              <a:cs typeface="Arial"/>
            </a:endParaRPr>
          </a:p>
          <a:p>
            <a:pPr marL="207320" indent="-142883">
              <a:spcBef>
                <a:spcPts val="468"/>
              </a:spcBef>
              <a:buChar char="•"/>
              <a:tabLst>
                <a:tab pos="207320" algn="l"/>
              </a:tabLst>
            </a:pPr>
            <a:r>
              <a:rPr sz="1235" dirty="0">
                <a:latin typeface="Arial"/>
                <a:cs typeface="Arial"/>
              </a:rPr>
              <a:t>have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discrete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energy</a:t>
            </a:r>
            <a:r>
              <a:rPr sz="1235" spc="-22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4348AA"/>
                </a:solidFill>
                <a:latin typeface="Arial"/>
                <a:cs typeface="Arial"/>
              </a:rPr>
              <a:t>states</a:t>
            </a:r>
            <a:endParaRPr sz="1235">
              <a:latin typeface="Arial"/>
              <a:cs typeface="Arial"/>
            </a:endParaRPr>
          </a:p>
          <a:p>
            <a:pPr marL="207320" indent="-142883">
              <a:buChar char="•"/>
              <a:tabLst>
                <a:tab pos="207320" algn="l"/>
              </a:tabLst>
            </a:pPr>
            <a:r>
              <a:rPr sz="1235" dirty="0">
                <a:latin typeface="Arial"/>
                <a:cs typeface="Arial"/>
              </a:rPr>
              <a:t>tend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to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occupy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lowest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available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energy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state.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Electronic</a:t>
            </a:r>
            <a:r>
              <a:rPr spc="-97" dirty="0"/>
              <a:t> </a:t>
            </a:r>
            <a:r>
              <a:rPr spc="-9" dirty="0"/>
              <a:t>configuration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67701" y="1379875"/>
            <a:ext cx="1665754" cy="20199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853" baseline="1984" dirty="0">
                <a:latin typeface="Arial"/>
                <a:cs typeface="Arial"/>
              </a:rPr>
              <a:t>ex:</a:t>
            </a:r>
            <a:r>
              <a:rPr sz="1853" spc="490" baseline="1984" dirty="0">
                <a:latin typeface="Arial"/>
                <a:cs typeface="Arial"/>
              </a:rPr>
              <a:t> </a:t>
            </a:r>
            <a:r>
              <a:rPr sz="1853" baseline="1984" dirty="0">
                <a:latin typeface="Arial"/>
                <a:cs typeface="Arial"/>
              </a:rPr>
              <a:t>Fe</a:t>
            </a:r>
            <a:r>
              <a:rPr sz="1853" spc="-13" baseline="1984" dirty="0">
                <a:latin typeface="Arial"/>
                <a:cs typeface="Arial"/>
              </a:rPr>
              <a:t> </a:t>
            </a:r>
            <a:r>
              <a:rPr sz="1853" baseline="1984" dirty="0">
                <a:latin typeface="Arial"/>
                <a:cs typeface="Arial"/>
              </a:rPr>
              <a:t>-</a:t>
            </a:r>
            <a:r>
              <a:rPr sz="1853" spc="-6" baseline="1984" dirty="0">
                <a:latin typeface="Arial"/>
                <a:cs typeface="Arial"/>
              </a:rPr>
              <a:t> </a:t>
            </a:r>
            <a:r>
              <a:rPr sz="1853" baseline="1984" dirty="0">
                <a:latin typeface="Arial"/>
                <a:cs typeface="Arial"/>
              </a:rPr>
              <a:t>atomic</a:t>
            </a:r>
            <a:r>
              <a:rPr sz="1853" spc="-13" baseline="1984" dirty="0">
                <a:latin typeface="Arial"/>
                <a:cs typeface="Arial"/>
              </a:rPr>
              <a:t> </a:t>
            </a:r>
            <a:r>
              <a:rPr sz="1853" baseline="1984" dirty="0">
                <a:latin typeface="Arial"/>
                <a:cs typeface="Arial"/>
              </a:rPr>
              <a:t>#</a:t>
            </a:r>
            <a:r>
              <a:rPr sz="1853" spc="496" baseline="1984" dirty="0">
                <a:latin typeface="Arial"/>
                <a:cs typeface="Arial"/>
              </a:rPr>
              <a:t> </a:t>
            </a:r>
            <a:r>
              <a:rPr sz="1853" baseline="1984" dirty="0">
                <a:latin typeface="Arial"/>
                <a:cs typeface="Arial"/>
              </a:rPr>
              <a:t>=</a:t>
            </a:r>
            <a:r>
              <a:rPr sz="1853" spc="377" baseline="1984" dirty="0">
                <a:latin typeface="Arial"/>
                <a:cs typeface="Arial"/>
              </a:rPr>
              <a:t> </a:t>
            </a:r>
            <a:r>
              <a:rPr sz="1235" spc="-22" dirty="0">
                <a:latin typeface="Arial"/>
                <a:cs typeface="Arial"/>
              </a:rPr>
              <a:t>26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97458" y="5503859"/>
            <a:ext cx="308162" cy="344581"/>
            <a:chOff x="4690853" y="6237706"/>
            <a:chExt cx="349250" cy="390525"/>
          </a:xfrm>
        </p:grpSpPr>
        <p:sp>
          <p:nvSpPr>
            <p:cNvPr id="6" name="object 6"/>
            <p:cNvSpPr/>
            <p:nvPr/>
          </p:nvSpPr>
          <p:spPr>
            <a:xfrm>
              <a:off x="4784579" y="6334493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275843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4736579" y="6237706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50291" y="0"/>
                  </a:moveTo>
                  <a:lnTo>
                    <a:pt x="0" y="99059"/>
                  </a:lnTo>
                  <a:lnTo>
                    <a:pt x="99060" y="99059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4915643" y="624914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4867643" y="6527272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5">
                  <a:moveTo>
                    <a:pt x="99060" y="0"/>
                  </a:moveTo>
                  <a:lnTo>
                    <a:pt x="0" y="0"/>
                  </a:lnTo>
                  <a:lnTo>
                    <a:pt x="50291" y="100584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4690853" y="6405359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802838" y="4662073"/>
            <a:ext cx="314885" cy="626969"/>
            <a:chOff x="4696950" y="5283682"/>
            <a:chExt cx="356870" cy="710565"/>
          </a:xfrm>
        </p:grpSpPr>
        <p:sp>
          <p:nvSpPr>
            <p:cNvPr id="12" name="object 12"/>
            <p:cNvSpPr/>
            <p:nvPr/>
          </p:nvSpPr>
          <p:spPr>
            <a:xfrm>
              <a:off x="4776960" y="5702033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4728959" y="5603735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48768" y="0"/>
                  </a:moveTo>
                  <a:lnTo>
                    <a:pt x="0" y="100571"/>
                  </a:lnTo>
                  <a:lnTo>
                    <a:pt x="99060" y="100571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09548" y="561668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861547" y="5894806"/>
              <a:ext cx="99060" cy="99695"/>
            </a:xfrm>
            <a:custGeom>
              <a:avLst/>
              <a:gdLst/>
              <a:ahLst/>
              <a:cxnLst/>
              <a:rect l="l" t="t" r="r" b="b"/>
              <a:pathLst>
                <a:path w="99060" h="99695">
                  <a:moveTo>
                    <a:pt x="99060" y="0"/>
                  </a:moveTo>
                  <a:lnTo>
                    <a:pt x="0" y="0"/>
                  </a:lnTo>
                  <a:lnTo>
                    <a:pt x="50292" y="99072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776960" y="5381993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275843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728959" y="5283682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48768" y="0"/>
                  </a:moveTo>
                  <a:lnTo>
                    <a:pt x="0" y="100596"/>
                  </a:lnTo>
                  <a:lnTo>
                    <a:pt x="99060" y="100596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909548" y="529664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861547" y="5574779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60" y="0"/>
                  </a:moveTo>
                  <a:lnTo>
                    <a:pt x="0" y="0"/>
                  </a:lnTo>
                  <a:lnTo>
                    <a:pt x="50292" y="99059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696950" y="5475719"/>
              <a:ext cx="356870" cy="283845"/>
            </a:xfrm>
            <a:custGeom>
              <a:avLst/>
              <a:gdLst/>
              <a:ahLst/>
              <a:cxnLst/>
              <a:rect l="l" t="t" r="r" b="b"/>
              <a:pathLst>
                <a:path w="356870" h="283845">
                  <a:moveTo>
                    <a:pt x="0" y="283463"/>
                  </a:moveTo>
                  <a:lnTo>
                    <a:pt x="348995" y="283463"/>
                  </a:lnTo>
                </a:path>
                <a:path w="356870" h="283845">
                  <a:moveTo>
                    <a:pt x="6095" y="0"/>
                  </a:moveTo>
                  <a:lnTo>
                    <a:pt x="356615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430355" y="4680899"/>
            <a:ext cx="308162" cy="344581"/>
            <a:chOff x="4274802" y="5305018"/>
            <a:chExt cx="349250" cy="390525"/>
          </a:xfrm>
        </p:grpSpPr>
        <p:sp>
          <p:nvSpPr>
            <p:cNvPr id="22" name="object 22"/>
            <p:cNvSpPr/>
            <p:nvPr/>
          </p:nvSpPr>
          <p:spPr>
            <a:xfrm>
              <a:off x="4362432" y="540332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4314431" y="5305018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48768" y="0"/>
                  </a:moveTo>
                  <a:lnTo>
                    <a:pt x="0" y="100584"/>
                  </a:lnTo>
                  <a:lnTo>
                    <a:pt x="99060" y="100584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4495020" y="5319509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0"/>
                  </a:moveTo>
                  <a:lnTo>
                    <a:pt x="0" y="27584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47019" y="5596102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60" y="0"/>
                  </a:moveTo>
                  <a:lnTo>
                    <a:pt x="0" y="0"/>
                  </a:lnTo>
                  <a:lnTo>
                    <a:pt x="50292" y="99059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4274802" y="5477243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187424" y="4686277"/>
            <a:ext cx="308162" cy="347382"/>
            <a:chOff x="5132814" y="5311114"/>
            <a:chExt cx="349250" cy="393700"/>
          </a:xfrm>
        </p:grpSpPr>
        <p:sp>
          <p:nvSpPr>
            <p:cNvPr id="28" name="object 28"/>
            <p:cNvSpPr/>
            <p:nvPr/>
          </p:nvSpPr>
          <p:spPr>
            <a:xfrm>
              <a:off x="5212824" y="540942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164823" y="5311114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48768" y="0"/>
                  </a:moveTo>
                  <a:lnTo>
                    <a:pt x="0" y="100584"/>
                  </a:lnTo>
                  <a:lnTo>
                    <a:pt x="99060" y="100584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343888" y="532560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295887" y="5603735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99059" y="0"/>
                  </a:moveTo>
                  <a:lnTo>
                    <a:pt x="0" y="0"/>
                  </a:lnTo>
                  <a:lnTo>
                    <a:pt x="48767" y="100571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5132814" y="5475719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5808217" y="3796093"/>
            <a:ext cx="314885" cy="589429"/>
            <a:chOff x="4703046" y="4302239"/>
            <a:chExt cx="356870" cy="668020"/>
          </a:xfrm>
        </p:grpSpPr>
        <p:sp>
          <p:nvSpPr>
            <p:cNvPr id="34" name="object 34"/>
            <p:cNvSpPr/>
            <p:nvPr/>
          </p:nvSpPr>
          <p:spPr>
            <a:xfrm>
              <a:off x="4799820" y="4677905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4751819" y="4579607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50292" y="0"/>
                  </a:moveTo>
                  <a:lnTo>
                    <a:pt x="0" y="100584"/>
                  </a:lnTo>
                  <a:lnTo>
                    <a:pt x="99060" y="100584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4930884" y="4594085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0"/>
                  </a:moveTo>
                  <a:lnTo>
                    <a:pt x="0" y="27584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2883" y="4870691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60" y="0"/>
                  </a:moveTo>
                  <a:lnTo>
                    <a:pt x="0" y="0"/>
                  </a:lnTo>
                  <a:lnTo>
                    <a:pt x="50292" y="99047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4799820" y="4400537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4751819" y="4302239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50292" y="0"/>
                  </a:moveTo>
                  <a:lnTo>
                    <a:pt x="0" y="100583"/>
                  </a:lnTo>
                  <a:lnTo>
                    <a:pt x="99060" y="100583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4930884" y="4315193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2883" y="4593323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60" y="0"/>
                  </a:moveTo>
                  <a:lnTo>
                    <a:pt x="0" y="0"/>
                  </a:lnTo>
                  <a:lnTo>
                    <a:pt x="50292" y="9906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4703046" y="4492739"/>
              <a:ext cx="356870" cy="287020"/>
            </a:xfrm>
            <a:custGeom>
              <a:avLst/>
              <a:gdLst/>
              <a:ahLst/>
              <a:cxnLst/>
              <a:rect l="l" t="t" r="r" b="b"/>
              <a:pathLst>
                <a:path w="356870" h="287020">
                  <a:moveTo>
                    <a:pt x="0" y="286511"/>
                  </a:moveTo>
                  <a:lnTo>
                    <a:pt x="350519" y="286511"/>
                  </a:lnTo>
                </a:path>
                <a:path w="356870" h="287020">
                  <a:moveTo>
                    <a:pt x="7619" y="0"/>
                  </a:moveTo>
                  <a:lnTo>
                    <a:pt x="356615" y="0"/>
                  </a:lnTo>
                </a:path>
              </a:pathLst>
            </a:custGeom>
            <a:ln w="28955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435733" y="3814919"/>
            <a:ext cx="308162" cy="347382"/>
            <a:chOff x="4280898" y="4323575"/>
            <a:chExt cx="349250" cy="393700"/>
          </a:xfrm>
        </p:grpSpPr>
        <p:sp>
          <p:nvSpPr>
            <p:cNvPr id="44" name="object 44"/>
            <p:cNvSpPr/>
            <p:nvPr/>
          </p:nvSpPr>
          <p:spPr>
            <a:xfrm>
              <a:off x="4385292" y="4421873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37291" y="4323575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50291" y="0"/>
                  </a:moveTo>
                  <a:lnTo>
                    <a:pt x="0" y="100583"/>
                  </a:lnTo>
                  <a:lnTo>
                    <a:pt x="99060" y="100583"/>
                  </a:lnTo>
                  <a:lnTo>
                    <a:pt x="50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4517879" y="4338053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4469879" y="4616183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99060" y="0"/>
                  </a:moveTo>
                  <a:lnTo>
                    <a:pt x="0" y="0"/>
                  </a:lnTo>
                  <a:lnTo>
                    <a:pt x="48767" y="100583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4280898" y="4492739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6192802" y="3822988"/>
            <a:ext cx="308162" cy="344581"/>
            <a:chOff x="5138909" y="4332719"/>
            <a:chExt cx="349250" cy="390525"/>
          </a:xfrm>
        </p:grpSpPr>
        <p:sp>
          <p:nvSpPr>
            <p:cNvPr id="50" name="object 50"/>
            <p:cNvSpPr/>
            <p:nvPr/>
          </p:nvSpPr>
          <p:spPr>
            <a:xfrm>
              <a:off x="5234159" y="4429493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275843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5186159" y="4332719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48768" y="0"/>
                  </a:moveTo>
                  <a:lnTo>
                    <a:pt x="0" y="99060"/>
                  </a:lnTo>
                  <a:lnTo>
                    <a:pt x="99060" y="99060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5366747" y="434414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5318747" y="4622279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99060" y="0"/>
                  </a:moveTo>
                  <a:lnTo>
                    <a:pt x="0" y="0"/>
                  </a:lnTo>
                  <a:lnTo>
                    <a:pt x="50292" y="100583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4" name="object 54"/>
            <p:cNvSpPr/>
            <p:nvPr/>
          </p:nvSpPr>
          <p:spPr>
            <a:xfrm>
              <a:off x="5138909" y="4492739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802838" y="3344272"/>
            <a:ext cx="308162" cy="344581"/>
            <a:chOff x="4696950" y="3790175"/>
            <a:chExt cx="349250" cy="390525"/>
          </a:xfrm>
        </p:grpSpPr>
        <p:sp>
          <p:nvSpPr>
            <p:cNvPr id="56" name="object 56"/>
            <p:cNvSpPr/>
            <p:nvPr/>
          </p:nvSpPr>
          <p:spPr>
            <a:xfrm>
              <a:off x="4792200" y="388694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7" name="object 57"/>
            <p:cNvSpPr/>
            <p:nvPr/>
          </p:nvSpPr>
          <p:spPr>
            <a:xfrm>
              <a:off x="4744199" y="3790175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48767" y="0"/>
                  </a:moveTo>
                  <a:lnTo>
                    <a:pt x="0" y="99059"/>
                  </a:lnTo>
                  <a:lnTo>
                    <a:pt x="99059" y="99059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4923264" y="380312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0"/>
                  </a:moveTo>
                  <a:lnTo>
                    <a:pt x="0" y="277367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4875263" y="4081259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59" y="0"/>
                  </a:moveTo>
                  <a:lnTo>
                    <a:pt x="0" y="0"/>
                  </a:lnTo>
                  <a:lnTo>
                    <a:pt x="48767" y="99060"/>
                  </a:lnTo>
                  <a:lnTo>
                    <a:pt x="99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4696950" y="3960863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FFD4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071318" y="2922035"/>
            <a:ext cx="309282" cy="355226"/>
            <a:chOff x="3867894" y="3311639"/>
            <a:chExt cx="350520" cy="402590"/>
          </a:xfrm>
        </p:grpSpPr>
        <p:sp>
          <p:nvSpPr>
            <p:cNvPr id="62" name="object 62"/>
            <p:cNvSpPr/>
            <p:nvPr/>
          </p:nvSpPr>
          <p:spPr>
            <a:xfrm>
              <a:off x="4005816" y="3409937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3957815" y="3311639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48767" y="0"/>
                  </a:moveTo>
                  <a:lnTo>
                    <a:pt x="0" y="100583"/>
                  </a:lnTo>
                  <a:lnTo>
                    <a:pt x="99060" y="100583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4095732" y="3338309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h="276225">
                  <a:moveTo>
                    <a:pt x="0" y="0"/>
                  </a:moveTo>
                  <a:lnTo>
                    <a:pt x="0" y="275843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4047731" y="3614915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60" y="0"/>
                  </a:moveTo>
                  <a:lnTo>
                    <a:pt x="0" y="0"/>
                  </a:lnTo>
                  <a:lnTo>
                    <a:pt x="50291" y="99060"/>
                  </a:lnTo>
                  <a:lnTo>
                    <a:pt x="99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3867894" y="3500615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20">
                  <a:moveTo>
                    <a:pt x="0" y="0"/>
                  </a:moveTo>
                  <a:lnTo>
                    <a:pt x="350519" y="0"/>
                  </a:lnTo>
                </a:path>
              </a:pathLst>
            </a:custGeom>
            <a:ln w="28955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5445145" y="2940860"/>
            <a:ext cx="308162" cy="330574"/>
            <a:chOff x="4291565" y="3332975"/>
            <a:chExt cx="349250" cy="374650"/>
          </a:xfrm>
        </p:grpSpPr>
        <p:sp>
          <p:nvSpPr>
            <p:cNvPr id="68" name="object 68"/>
            <p:cNvSpPr/>
            <p:nvPr/>
          </p:nvSpPr>
          <p:spPr>
            <a:xfrm>
              <a:off x="4389863" y="342974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4341863" y="3332975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48767" y="0"/>
                  </a:moveTo>
                  <a:lnTo>
                    <a:pt x="0" y="99059"/>
                  </a:lnTo>
                  <a:lnTo>
                    <a:pt x="99059" y="99059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4291565" y="3500615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5817630" y="2940860"/>
            <a:ext cx="308162" cy="331694"/>
            <a:chOff x="4713714" y="3332975"/>
            <a:chExt cx="349250" cy="375920"/>
          </a:xfrm>
        </p:grpSpPr>
        <p:sp>
          <p:nvSpPr>
            <p:cNvPr id="72" name="object 72"/>
            <p:cNvSpPr/>
            <p:nvPr/>
          </p:nvSpPr>
          <p:spPr>
            <a:xfrm>
              <a:off x="4796772" y="3431273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4748771" y="3332975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50292" y="0"/>
                  </a:moveTo>
                  <a:lnTo>
                    <a:pt x="0" y="100571"/>
                  </a:lnTo>
                  <a:lnTo>
                    <a:pt x="99060" y="100571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4713714" y="3502139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6190113" y="2940860"/>
            <a:ext cx="308162" cy="331694"/>
            <a:chOff x="5135862" y="3332975"/>
            <a:chExt cx="349250" cy="375920"/>
          </a:xfrm>
        </p:grpSpPr>
        <p:sp>
          <p:nvSpPr>
            <p:cNvPr id="76" name="object 76"/>
            <p:cNvSpPr/>
            <p:nvPr/>
          </p:nvSpPr>
          <p:spPr>
            <a:xfrm>
              <a:off x="5217396" y="3431273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7" name="object 77"/>
            <p:cNvSpPr/>
            <p:nvPr/>
          </p:nvSpPr>
          <p:spPr>
            <a:xfrm>
              <a:off x="5169395" y="3332975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50292" y="0"/>
                  </a:moveTo>
                  <a:lnTo>
                    <a:pt x="0" y="100571"/>
                  </a:lnTo>
                  <a:lnTo>
                    <a:pt x="99060" y="100571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8" name="object 78"/>
            <p:cNvSpPr/>
            <p:nvPr/>
          </p:nvSpPr>
          <p:spPr>
            <a:xfrm>
              <a:off x="5135862" y="3500615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9" name="object 79"/>
          <p:cNvGrpSpPr/>
          <p:nvPr/>
        </p:nvGrpSpPr>
        <p:grpSpPr>
          <a:xfrm>
            <a:off x="6563942" y="2940860"/>
            <a:ext cx="308162" cy="330574"/>
            <a:chOff x="5559534" y="3332975"/>
            <a:chExt cx="349250" cy="374650"/>
          </a:xfrm>
        </p:grpSpPr>
        <p:sp>
          <p:nvSpPr>
            <p:cNvPr id="80" name="object 80"/>
            <p:cNvSpPr/>
            <p:nvPr/>
          </p:nvSpPr>
          <p:spPr>
            <a:xfrm>
              <a:off x="5682216" y="3429749"/>
              <a:ext cx="0" cy="277495"/>
            </a:xfrm>
            <a:custGeom>
              <a:avLst/>
              <a:gdLst/>
              <a:ahLst/>
              <a:cxnLst/>
              <a:rect l="l" t="t" r="r" b="b"/>
              <a:pathLst>
                <a:path h="277495">
                  <a:moveTo>
                    <a:pt x="0" y="277367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1" name="object 81"/>
            <p:cNvSpPr/>
            <p:nvPr/>
          </p:nvSpPr>
          <p:spPr>
            <a:xfrm>
              <a:off x="5634215" y="3332975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48767" y="0"/>
                  </a:moveTo>
                  <a:lnTo>
                    <a:pt x="0" y="99059"/>
                  </a:lnTo>
                  <a:lnTo>
                    <a:pt x="99060" y="99059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2" name="object 82"/>
            <p:cNvSpPr/>
            <p:nvPr/>
          </p:nvSpPr>
          <p:spPr>
            <a:xfrm>
              <a:off x="5559534" y="3502139"/>
              <a:ext cx="349250" cy="0"/>
            </a:xfrm>
            <a:custGeom>
              <a:avLst/>
              <a:gdLst/>
              <a:ahLst/>
              <a:cxnLst/>
              <a:rect l="l" t="t" r="r" b="b"/>
              <a:pathLst>
                <a:path w="349250">
                  <a:moveTo>
                    <a:pt x="0" y="0"/>
                  </a:moveTo>
                  <a:lnTo>
                    <a:pt x="348995" y="0"/>
                  </a:lnTo>
                </a:path>
              </a:pathLst>
            </a:custGeom>
            <a:ln w="28955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4081619" y="2074870"/>
            <a:ext cx="87406" cy="3803837"/>
            <a:chOff x="2746235" y="2351519"/>
            <a:chExt cx="99060" cy="4311015"/>
          </a:xfrm>
        </p:grpSpPr>
        <p:sp>
          <p:nvSpPr>
            <p:cNvPr id="84" name="object 84"/>
            <p:cNvSpPr/>
            <p:nvPr/>
          </p:nvSpPr>
          <p:spPr>
            <a:xfrm>
              <a:off x="2794236" y="2449817"/>
              <a:ext cx="0" cy="4212590"/>
            </a:xfrm>
            <a:custGeom>
              <a:avLst/>
              <a:gdLst/>
              <a:ahLst/>
              <a:cxnLst/>
              <a:rect l="l" t="t" r="r" b="b"/>
              <a:pathLst>
                <a:path h="4212590">
                  <a:moveTo>
                    <a:pt x="0" y="4212335"/>
                  </a:moveTo>
                  <a:lnTo>
                    <a:pt x="0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5" name="object 85"/>
            <p:cNvSpPr/>
            <p:nvPr/>
          </p:nvSpPr>
          <p:spPr>
            <a:xfrm>
              <a:off x="2746235" y="2351519"/>
              <a:ext cx="99060" cy="100965"/>
            </a:xfrm>
            <a:custGeom>
              <a:avLst/>
              <a:gdLst/>
              <a:ahLst/>
              <a:cxnLst/>
              <a:rect l="l" t="t" r="r" b="b"/>
              <a:pathLst>
                <a:path w="99060" h="100964">
                  <a:moveTo>
                    <a:pt x="50292" y="0"/>
                  </a:moveTo>
                  <a:lnTo>
                    <a:pt x="0" y="100584"/>
                  </a:lnTo>
                  <a:lnTo>
                    <a:pt x="99059" y="100584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4442221" y="5427440"/>
            <a:ext cx="188819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22" dirty="0">
                <a:solidFill>
                  <a:srgbClr val="7B0D00"/>
                </a:solidFill>
                <a:latin typeface="Arial"/>
                <a:cs typeface="Arial"/>
              </a:rPr>
              <a:t>1</a:t>
            </a:r>
            <a:r>
              <a:rPr sz="1235" i="1" spc="-22" dirty="0">
                <a:solidFill>
                  <a:srgbClr val="7B0D00"/>
                </a:solidFill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435497" y="4556608"/>
            <a:ext cx="205628" cy="49248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7845">
              <a:lnSpc>
                <a:spcPct val="133600"/>
              </a:lnSpc>
              <a:spcBef>
                <a:spcPts val="84"/>
              </a:spcBef>
            </a:pPr>
            <a:r>
              <a:rPr sz="1235" spc="-22" dirty="0">
                <a:solidFill>
                  <a:srgbClr val="D81F00"/>
                </a:solidFill>
                <a:latin typeface="Arial"/>
                <a:cs typeface="Arial"/>
              </a:rPr>
              <a:t>2</a:t>
            </a:r>
            <a:r>
              <a:rPr sz="1235" i="1" spc="-22" dirty="0">
                <a:solidFill>
                  <a:srgbClr val="D81F00"/>
                </a:solidFill>
                <a:latin typeface="Arial"/>
                <a:cs typeface="Arial"/>
              </a:rPr>
              <a:t>p </a:t>
            </a:r>
            <a:r>
              <a:rPr sz="1235" spc="-22" dirty="0">
                <a:solidFill>
                  <a:srgbClr val="D81F00"/>
                </a:solidFill>
                <a:latin typeface="Arial"/>
                <a:cs typeface="Arial"/>
              </a:rPr>
              <a:t>2</a:t>
            </a:r>
            <a:r>
              <a:rPr sz="1235" i="1" spc="-22" dirty="0">
                <a:solidFill>
                  <a:srgbClr val="D81F00"/>
                </a:solidFill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440914" y="5510811"/>
            <a:ext cx="945776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spc="-9" dirty="0">
                <a:solidFill>
                  <a:srgbClr val="7B0D00"/>
                </a:solidFill>
                <a:latin typeface="Arial"/>
                <a:cs typeface="Arial"/>
              </a:rPr>
              <a:t>K</a:t>
            </a:r>
            <a:r>
              <a:rPr sz="1235" spc="-9" dirty="0">
                <a:solidFill>
                  <a:srgbClr val="7B0D00"/>
                </a:solidFill>
                <a:latin typeface="Arial"/>
                <a:cs typeface="Arial"/>
              </a:rPr>
              <a:t>-</a:t>
            </a:r>
            <a:r>
              <a:rPr sz="1235" dirty="0">
                <a:solidFill>
                  <a:srgbClr val="7B0D00"/>
                </a:solidFill>
                <a:latin typeface="Arial"/>
                <a:cs typeface="Arial"/>
              </a:rPr>
              <a:t>shell</a:t>
            </a:r>
            <a:r>
              <a:rPr sz="1235" spc="322" dirty="0">
                <a:solidFill>
                  <a:srgbClr val="7B0D00"/>
                </a:solidFill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7B0D00"/>
                </a:solidFill>
                <a:latin typeface="Arial"/>
                <a:cs typeface="Arial"/>
              </a:rPr>
              <a:t>n</a:t>
            </a:r>
            <a:r>
              <a:rPr sz="1235" i="1" spc="4" dirty="0">
                <a:solidFill>
                  <a:srgbClr val="7B0D00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7B0D00"/>
                </a:solidFill>
                <a:latin typeface="Arial"/>
                <a:cs typeface="Arial"/>
              </a:rPr>
              <a:t>= </a:t>
            </a:r>
            <a:r>
              <a:rPr sz="1235" spc="-44" dirty="0">
                <a:solidFill>
                  <a:srgbClr val="7B0D00"/>
                </a:solidFill>
                <a:latin typeface="Arial"/>
                <a:cs typeface="Arial"/>
              </a:rPr>
              <a:t>1</a:t>
            </a:r>
            <a:endParaRPr sz="1235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442259" y="4787360"/>
            <a:ext cx="92952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i="1" dirty="0">
                <a:solidFill>
                  <a:srgbClr val="D81F00"/>
                </a:solidFill>
                <a:latin typeface="Arial"/>
                <a:cs typeface="Arial"/>
              </a:rPr>
              <a:t>L</a:t>
            </a:r>
            <a:r>
              <a:rPr sz="1235" dirty="0">
                <a:solidFill>
                  <a:srgbClr val="D81F00"/>
                </a:solidFill>
                <a:latin typeface="Arial"/>
                <a:cs typeface="Arial"/>
              </a:rPr>
              <a:t>-shell</a:t>
            </a:r>
            <a:r>
              <a:rPr sz="1235" spc="331" dirty="0">
                <a:solidFill>
                  <a:srgbClr val="D81F00"/>
                </a:solidFill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D81F00"/>
                </a:solidFill>
                <a:latin typeface="Arial"/>
                <a:cs typeface="Arial"/>
              </a:rPr>
              <a:t>n </a:t>
            </a:r>
            <a:r>
              <a:rPr sz="1235" dirty="0">
                <a:solidFill>
                  <a:srgbClr val="D81F00"/>
                </a:solidFill>
                <a:latin typeface="Arial"/>
                <a:cs typeface="Arial"/>
              </a:rPr>
              <a:t>= </a:t>
            </a:r>
            <a:r>
              <a:rPr sz="1235" spc="-44" dirty="0">
                <a:solidFill>
                  <a:srgbClr val="D81F00"/>
                </a:solidFill>
                <a:latin typeface="Arial"/>
                <a:cs typeface="Arial"/>
              </a:rPr>
              <a:t>2</a:t>
            </a:r>
            <a:endParaRPr sz="1235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436841" y="3694652"/>
            <a:ext cx="197783" cy="48915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5129" marR="4483" indent="-4483">
              <a:lnSpc>
                <a:spcPct val="132900"/>
              </a:lnSpc>
              <a:spcBef>
                <a:spcPts val="84"/>
              </a:spcBef>
            </a:pPr>
            <a:r>
              <a:rPr sz="1235" spc="-22" dirty="0">
                <a:solidFill>
                  <a:srgbClr val="FF7C00"/>
                </a:solidFill>
                <a:latin typeface="Arial"/>
                <a:cs typeface="Arial"/>
              </a:rPr>
              <a:t>3</a:t>
            </a:r>
            <a:r>
              <a:rPr sz="1235" i="1" spc="-22" dirty="0">
                <a:solidFill>
                  <a:srgbClr val="FF7C00"/>
                </a:solidFill>
                <a:latin typeface="Arial"/>
                <a:cs typeface="Arial"/>
              </a:rPr>
              <a:t>p </a:t>
            </a:r>
            <a:r>
              <a:rPr sz="1235" spc="-22" dirty="0">
                <a:solidFill>
                  <a:srgbClr val="FF7C00"/>
                </a:solidFill>
                <a:latin typeface="Arial"/>
                <a:cs typeface="Arial"/>
              </a:rPr>
              <a:t>3</a:t>
            </a:r>
            <a:r>
              <a:rPr sz="1235" i="1" spc="-22" dirty="0">
                <a:solidFill>
                  <a:srgbClr val="FF7C00"/>
                </a:solidFill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440914" y="3832619"/>
            <a:ext cx="970429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i="1" spc="-9" dirty="0">
                <a:solidFill>
                  <a:srgbClr val="FF7C00"/>
                </a:solidFill>
                <a:latin typeface="Arial"/>
                <a:cs typeface="Arial"/>
              </a:rPr>
              <a:t>M</a:t>
            </a:r>
            <a:r>
              <a:rPr sz="1235" spc="-9" dirty="0">
                <a:solidFill>
                  <a:srgbClr val="FF7C00"/>
                </a:solidFill>
                <a:latin typeface="Arial"/>
                <a:cs typeface="Arial"/>
              </a:rPr>
              <a:t>-</a:t>
            </a:r>
            <a:r>
              <a:rPr sz="1235" dirty="0">
                <a:solidFill>
                  <a:srgbClr val="FF7C00"/>
                </a:solidFill>
                <a:latin typeface="Arial"/>
                <a:cs typeface="Arial"/>
              </a:rPr>
              <a:t>shell</a:t>
            </a:r>
            <a:r>
              <a:rPr sz="1235" spc="335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FF7C00"/>
                </a:solidFill>
                <a:latin typeface="Arial"/>
                <a:cs typeface="Arial"/>
              </a:rPr>
              <a:t>n </a:t>
            </a:r>
            <a:r>
              <a:rPr sz="1235" dirty="0">
                <a:solidFill>
                  <a:srgbClr val="FF7C00"/>
                </a:solidFill>
                <a:latin typeface="Arial"/>
                <a:cs typeface="Arial"/>
              </a:rPr>
              <a:t>=</a:t>
            </a:r>
            <a:r>
              <a:rPr sz="1235" spc="-4" dirty="0">
                <a:solidFill>
                  <a:srgbClr val="FF7C00"/>
                </a:solidFill>
                <a:latin typeface="Arial"/>
                <a:cs typeface="Arial"/>
              </a:rPr>
              <a:t> </a:t>
            </a:r>
            <a:r>
              <a:rPr sz="1235" spc="-44" dirty="0">
                <a:solidFill>
                  <a:srgbClr val="FF7C00"/>
                </a:solidFill>
                <a:latin typeface="Arial"/>
                <a:cs typeface="Arial"/>
              </a:rPr>
              <a:t>3</a:t>
            </a:r>
            <a:endParaRPr sz="1235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418016" y="2880567"/>
            <a:ext cx="206187" cy="6333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22" dirty="0">
                <a:solidFill>
                  <a:srgbClr val="FF7C00"/>
                </a:solidFill>
                <a:latin typeface="Arial"/>
                <a:cs typeface="Arial"/>
              </a:rPr>
              <a:t>3</a:t>
            </a:r>
            <a:r>
              <a:rPr sz="1235" i="1" spc="-22" dirty="0">
                <a:solidFill>
                  <a:srgbClr val="FF7C00"/>
                </a:solidFill>
                <a:latin typeface="Arial"/>
                <a:cs typeface="Arial"/>
              </a:rPr>
              <a:t>d</a:t>
            </a:r>
            <a:endParaRPr sz="1235">
              <a:latin typeface="Arial"/>
              <a:cs typeface="Arial"/>
            </a:endParaRPr>
          </a:p>
          <a:p>
            <a:pPr>
              <a:spcBef>
                <a:spcPts val="366"/>
              </a:spcBef>
            </a:pPr>
            <a:endParaRPr sz="1235">
              <a:latin typeface="Arial"/>
              <a:cs typeface="Arial"/>
            </a:endParaRPr>
          </a:p>
          <a:p>
            <a:pPr marL="28576"/>
            <a:r>
              <a:rPr sz="1235" spc="-22" dirty="0">
                <a:solidFill>
                  <a:srgbClr val="FFD400"/>
                </a:solidFill>
                <a:latin typeface="Arial"/>
                <a:cs typeface="Arial"/>
              </a:rPr>
              <a:t>4</a:t>
            </a:r>
            <a:r>
              <a:rPr sz="1235" i="1" spc="-22" dirty="0">
                <a:solidFill>
                  <a:srgbClr val="FFD400"/>
                </a:solidFill>
                <a:latin typeface="Arial"/>
                <a:cs typeface="Arial"/>
              </a:rPr>
              <a:t>s</a:t>
            </a:r>
            <a:endParaRPr sz="1235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418016" y="2111933"/>
            <a:ext cx="205628" cy="48311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indent="7845">
              <a:lnSpc>
                <a:spcPct val="131400"/>
              </a:lnSpc>
              <a:spcBef>
                <a:spcPts val="88"/>
              </a:spcBef>
            </a:pPr>
            <a:r>
              <a:rPr sz="1235" spc="-22" dirty="0">
                <a:solidFill>
                  <a:srgbClr val="FFD400"/>
                </a:solidFill>
                <a:latin typeface="Arial"/>
                <a:cs typeface="Arial"/>
              </a:rPr>
              <a:t>4</a:t>
            </a:r>
            <a:r>
              <a:rPr sz="1235" i="1" spc="-22" dirty="0">
                <a:solidFill>
                  <a:srgbClr val="FFD400"/>
                </a:solidFill>
                <a:latin typeface="Arial"/>
                <a:cs typeface="Arial"/>
              </a:rPr>
              <a:t>d </a:t>
            </a:r>
            <a:r>
              <a:rPr sz="1235" spc="-22" dirty="0">
                <a:solidFill>
                  <a:srgbClr val="FFD400"/>
                </a:solidFill>
                <a:latin typeface="Arial"/>
                <a:cs typeface="Arial"/>
              </a:rPr>
              <a:t>4</a:t>
            </a:r>
            <a:r>
              <a:rPr sz="1235" i="1" spc="-22" dirty="0">
                <a:solidFill>
                  <a:srgbClr val="FFD400"/>
                </a:solidFill>
                <a:latin typeface="Arial"/>
                <a:cs typeface="Arial"/>
              </a:rPr>
              <a:t>p</a:t>
            </a:r>
            <a:endParaRPr sz="1235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054734" y="2111933"/>
            <a:ext cx="1823196" cy="871286"/>
          </a:xfrm>
          <a:prstGeom prst="rect">
            <a:avLst/>
          </a:prstGeom>
        </p:spPr>
        <p:txBody>
          <a:bodyPr vert="horz" wrap="square" lIns="0" tIns="46504" rIns="0" bIns="0" rtlCol="0">
            <a:spAutoFit/>
          </a:bodyPr>
          <a:lstStyle/>
          <a:p>
            <a:pPr>
              <a:spcBef>
                <a:spcPts val="366"/>
              </a:spcBef>
            </a:pPr>
            <a:endParaRPr sz="1235">
              <a:latin typeface="Times New Roman"/>
              <a:cs typeface="Times New Roman"/>
            </a:endParaRPr>
          </a:p>
          <a:p>
            <a:pPr algn="ctr">
              <a:tabLst>
                <a:tab pos="307618" algn="l"/>
                <a:tab pos="681354" algn="l"/>
                <a:tab pos="1053969" algn="l"/>
                <a:tab pos="1426585" algn="l"/>
                <a:tab pos="1800321" algn="l"/>
              </a:tabLst>
            </a:pP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  <a:p>
            <a:pPr>
              <a:spcBef>
                <a:spcPts val="529"/>
              </a:spcBef>
            </a:pPr>
            <a:endParaRPr sz="1235">
              <a:latin typeface="Arial"/>
              <a:cs typeface="Arial"/>
            </a:endParaRPr>
          </a:p>
          <a:p>
            <a:pPr marR="25215" algn="ctr">
              <a:tabLst>
                <a:tab pos="307618" algn="l"/>
                <a:tab pos="685276" algn="l"/>
                <a:tab pos="1063495" algn="l"/>
              </a:tabLst>
            </a:pP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spc="202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r>
              <a:rPr sz="1235" i="1" spc="202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u="heavy" dirty="0">
                <a:solidFill>
                  <a:srgbClr val="FFD400"/>
                </a:solidFill>
                <a:uFill>
                  <a:solidFill>
                    <a:srgbClr val="FFD400"/>
                  </a:solidFill>
                </a:uFill>
                <a:latin typeface="Arial"/>
                <a:cs typeface="Arial"/>
              </a:rPr>
              <a:t>	</a:t>
            </a:r>
            <a:endParaRPr sz="1235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158026" y="3886408"/>
            <a:ext cx="519953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9" dirty="0">
                <a:latin typeface="Arial"/>
                <a:cs typeface="Arial"/>
              </a:rPr>
              <a:t>Energy</a:t>
            </a:r>
            <a:endParaRPr sz="1235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440915" y="2469088"/>
            <a:ext cx="953060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i="1" spc="-9" dirty="0">
                <a:solidFill>
                  <a:srgbClr val="FFD400"/>
                </a:solidFill>
                <a:latin typeface="Arial"/>
                <a:cs typeface="Arial"/>
              </a:rPr>
              <a:t>N</a:t>
            </a:r>
            <a:r>
              <a:rPr sz="1235" spc="-9" dirty="0">
                <a:solidFill>
                  <a:srgbClr val="FFD400"/>
                </a:solidFill>
                <a:latin typeface="Arial"/>
                <a:cs typeface="Arial"/>
              </a:rPr>
              <a:t>-</a:t>
            </a:r>
            <a:r>
              <a:rPr sz="1235" dirty="0">
                <a:solidFill>
                  <a:srgbClr val="FFD400"/>
                </a:solidFill>
                <a:latin typeface="Arial"/>
                <a:cs typeface="Arial"/>
              </a:rPr>
              <a:t>shell</a:t>
            </a:r>
            <a:r>
              <a:rPr sz="1235" spc="335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i="1" dirty="0">
                <a:solidFill>
                  <a:srgbClr val="FFD400"/>
                </a:solidFill>
                <a:latin typeface="Arial"/>
                <a:cs typeface="Arial"/>
              </a:rPr>
              <a:t>n </a:t>
            </a:r>
            <a:r>
              <a:rPr sz="1235" dirty="0">
                <a:solidFill>
                  <a:srgbClr val="FFD400"/>
                </a:solidFill>
                <a:latin typeface="Arial"/>
                <a:cs typeface="Arial"/>
              </a:rPr>
              <a:t>=</a:t>
            </a:r>
            <a:r>
              <a:rPr sz="1235" spc="-4" dirty="0">
                <a:solidFill>
                  <a:srgbClr val="FFD400"/>
                </a:solidFill>
                <a:latin typeface="Arial"/>
                <a:cs typeface="Arial"/>
              </a:rPr>
              <a:t> </a:t>
            </a:r>
            <a:r>
              <a:rPr sz="1235" spc="-44" dirty="0">
                <a:solidFill>
                  <a:srgbClr val="FFD400"/>
                </a:solidFill>
                <a:latin typeface="Arial"/>
                <a:cs typeface="Arial"/>
              </a:rPr>
              <a:t>4</a:t>
            </a:r>
            <a:endParaRPr sz="1235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4451633" y="1366428"/>
            <a:ext cx="1562100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44826">
              <a:spcBef>
                <a:spcPts val="93"/>
              </a:spcBef>
              <a:tabLst>
                <a:tab pos="399511" algn="l"/>
                <a:tab pos="1014747" algn="l"/>
              </a:tabLst>
            </a:pPr>
            <a:r>
              <a:rPr sz="1235" spc="-22" dirty="0">
                <a:latin typeface="Arial"/>
                <a:cs typeface="Arial"/>
              </a:rPr>
              <a:t>1</a:t>
            </a:r>
            <a:r>
              <a:rPr sz="1235" i="1" spc="-22" dirty="0">
                <a:latin typeface="Arial"/>
                <a:cs typeface="Arial"/>
              </a:rPr>
              <a:t>s</a:t>
            </a:r>
            <a:r>
              <a:rPr sz="1191" spc="-33" baseline="24691" dirty="0">
                <a:latin typeface="Arial"/>
                <a:cs typeface="Arial"/>
              </a:rPr>
              <a:t>2</a:t>
            </a:r>
            <a:r>
              <a:rPr sz="1191" baseline="24691" dirty="0">
                <a:latin typeface="Arial"/>
                <a:cs typeface="Arial"/>
              </a:rPr>
              <a:t>	</a:t>
            </a:r>
            <a:r>
              <a:rPr sz="1235" dirty="0">
                <a:latin typeface="Arial"/>
                <a:cs typeface="Arial"/>
              </a:rPr>
              <a:t>2</a:t>
            </a:r>
            <a:r>
              <a:rPr sz="1235" i="1" dirty="0">
                <a:latin typeface="Arial"/>
                <a:cs typeface="Arial"/>
              </a:rPr>
              <a:t>s</a:t>
            </a:r>
            <a:r>
              <a:rPr sz="1191" baseline="24691" dirty="0">
                <a:latin typeface="Arial"/>
                <a:cs typeface="Arial"/>
              </a:rPr>
              <a:t>2</a:t>
            </a:r>
            <a:r>
              <a:rPr sz="1191" spc="-13" baseline="24691" dirty="0">
                <a:latin typeface="Arial"/>
                <a:cs typeface="Arial"/>
              </a:rPr>
              <a:t> </a:t>
            </a:r>
            <a:r>
              <a:rPr sz="1235" spc="-22" dirty="0">
                <a:latin typeface="Arial"/>
                <a:cs typeface="Arial"/>
              </a:rPr>
              <a:t>2</a:t>
            </a:r>
            <a:r>
              <a:rPr sz="1235" i="1" spc="-22" dirty="0">
                <a:latin typeface="Arial"/>
                <a:cs typeface="Arial"/>
              </a:rPr>
              <a:t>p</a:t>
            </a:r>
            <a:r>
              <a:rPr sz="1191" spc="-33" baseline="24691" dirty="0">
                <a:latin typeface="Arial"/>
                <a:cs typeface="Arial"/>
              </a:rPr>
              <a:t>6</a:t>
            </a:r>
            <a:r>
              <a:rPr sz="1191" baseline="24691" dirty="0">
                <a:latin typeface="Arial"/>
                <a:cs typeface="Arial"/>
              </a:rPr>
              <a:t>	</a:t>
            </a:r>
            <a:r>
              <a:rPr sz="1235" dirty="0">
                <a:latin typeface="Arial"/>
                <a:cs typeface="Arial"/>
              </a:rPr>
              <a:t>3</a:t>
            </a:r>
            <a:r>
              <a:rPr sz="1235" i="1" dirty="0">
                <a:latin typeface="Arial"/>
                <a:cs typeface="Arial"/>
              </a:rPr>
              <a:t>s</a:t>
            </a:r>
            <a:r>
              <a:rPr sz="1191" baseline="24691" dirty="0">
                <a:latin typeface="Arial"/>
                <a:cs typeface="Arial"/>
              </a:rPr>
              <a:t>2</a:t>
            </a:r>
            <a:r>
              <a:rPr sz="1191" spc="205" baseline="24691" dirty="0">
                <a:latin typeface="Arial"/>
                <a:cs typeface="Arial"/>
              </a:rPr>
              <a:t> </a:t>
            </a:r>
            <a:r>
              <a:rPr sz="1235" spc="-22" dirty="0">
                <a:latin typeface="Arial"/>
                <a:cs typeface="Arial"/>
              </a:rPr>
              <a:t>3</a:t>
            </a:r>
            <a:r>
              <a:rPr sz="1235" i="1" spc="-22" dirty="0">
                <a:latin typeface="Arial"/>
                <a:cs typeface="Arial"/>
              </a:rPr>
              <a:t>p</a:t>
            </a:r>
            <a:r>
              <a:rPr sz="1191" spc="-33" baseline="24691" dirty="0">
                <a:latin typeface="Arial"/>
                <a:cs typeface="Arial"/>
              </a:rPr>
              <a:t>6</a:t>
            </a:r>
            <a:endParaRPr sz="1191" baseline="24691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6075813" y="1278802"/>
            <a:ext cx="672353" cy="290193"/>
          </a:xfrm>
          <a:prstGeom prst="rect">
            <a:avLst/>
          </a:prstGeom>
          <a:ln w="19811">
            <a:solidFill>
              <a:srgbClr val="FF4C00"/>
            </a:solidFill>
          </a:ln>
        </p:spPr>
        <p:txBody>
          <a:bodyPr vert="horz" wrap="square" lIns="0" tIns="99172" rIns="0" bIns="0" rtlCol="0">
            <a:spAutoFit/>
          </a:bodyPr>
          <a:lstStyle/>
          <a:p>
            <a:pPr marL="28576">
              <a:spcBef>
                <a:spcPts val="781"/>
              </a:spcBef>
            </a:pPr>
            <a:r>
              <a:rPr sz="1235" dirty="0">
                <a:latin typeface="Arial"/>
                <a:cs typeface="Arial"/>
              </a:rPr>
              <a:t>3</a:t>
            </a:r>
            <a:r>
              <a:rPr sz="1235" i="1" dirty="0">
                <a:latin typeface="Arial"/>
                <a:cs typeface="Arial"/>
              </a:rPr>
              <a:t>d </a:t>
            </a:r>
            <a:r>
              <a:rPr sz="1191" baseline="24691" dirty="0">
                <a:latin typeface="Arial"/>
                <a:cs typeface="Arial"/>
              </a:rPr>
              <a:t>6</a:t>
            </a:r>
            <a:r>
              <a:rPr sz="1191" spc="191" baseline="24691" dirty="0">
                <a:latin typeface="Arial"/>
                <a:cs typeface="Arial"/>
              </a:rPr>
              <a:t>  </a:t>
            </a:r>
            <a:r>
              <a:rPr sz="1235" spc="-22" dirty="0">
                <a:latin typeface="Arial"/>
                <a:cs typeface="Arial"/>
              </a:rPr>
              <a:t>4</a:t>
            </a:r>
            <a:r>
              <a:rPr sz="1235" i="1" spc="-22" dirty="0">
                <a:latin typeface="Arial"/>
                <a:cs typeface="Arial"/>
              </a:rPr>
              <a:t>s</a:t>
            </a:r>
            <a:r>
              <a:rPr sz="1191" spc="-33" baseline="24691" dirty="0">
                <a:latin typeface="Arial"/>
                <a:cs typeface="Arial"/>
              </a:rPr>
              <a:t>2</a:t>
            </a:r>
            <a:endParaRPr sz="1191" baseline="24691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779781" y="1837074"/>
            <a:ext cx="659466" cy="391337"/>
          </a:xfrm>
          <a:prstGeom prst="rect">
            <a:avLst/>
          </a:prstGeom>
        </p:spPr>
        <p:txBody>
          <a:bodyPr vert="horz" wrap="square" lIns="0" tIns="18490" rIns="0" bIns="0" rtlCol="0">
            <a:spAutoFit/>
          </a:bodyPr>
          <a:lstStyle/>
          <a:p>
            <a:pPr marL="11206" marR="4483" indent="26896">
              <a:lnSpc>
                <a:spcPts val="1474"/>
              </a:lnSpc>
              <a:spcBef>
                <a:spcPts val="146"/>
              </a:spcBef>
            </a:pPr>
            <a:r>
              <a:rPr sz="1235" spc="-9" dirty="0">
                <a:solidFill>
                  <a:srgbClr val="FF4C00"/>
                </a:solidFill>
                <a:latin typeface="Arial"/>
                <a:cs typeface="Arial"/>
              </a:rPr>
              <a:t>valence electrons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6500745" y="1674148"/>
            <a:ext cx="1280832" cy="347943"/>
            <a:chOff x="5487911" y="1897367"/>
            <a:chExt cx="1451610" cy="394335"/>
          </a:xfrm>
        </p:grpSpPr>
        <p:sp>
          <p:nvSpPr>
            <p:cNvPr id="101" name="object 101"/>
            <p:cNvSpPr/>
            <p:nvPr/>
          </p:nvSpPr>
          <p:spPr>
            <a:xfrm>
              <a:off x="5581631" y="1942325"/>
              <a:ext cx="1353820" cy="344805"/>
            </a:xfrm>
            <a:custGeom>
              <a:avLst/>
              <a:gdLst/>
              <a:ahLst/>
              <a:cxnLst/>
              <a:rect l="l" t="t" r="r" b="b"/>
              <a:pathLst>
                <a:path w="1353820" h="344805">
                  <a:moveTo>
                    <a:pt x="1353311" y="344423"/>
                  </a:moveTo>
                  <a:lnTo>
                    <a:pt x="1339769" y="273840"/>
                  </a:lnTo>
                  <a:lnTo>
                    <a:pt x="1304686" y="209334"/>
                  </a:lnTo>
                  <a:lnTo>
                    <a:pt x="1271869" y="181027"/>
                  </a:lnTo>
                  <a:lnTo>
                    <a:pt x="1225029" y="156238"/>
                  </a:lnTo>
                  <a:lnTo>
                    <a:pt x="1161287" y="135635"/>
                  </a:lnTo>
                  <a:lnTo>
                    <a:pt x="1089961" y="123221"/>
                  </a:lnTo>
                  <a:lnTo>
                    <a:pt x="1046970" y="118773"/>
                  </a:lnTo>
                  <a:lnTo>
                    <a:pt x="999970" y="115296"/>
                  </a:lnTo>
                  <a:lnTo>
                    <a:pt x="949618" y="112641"/>
                  </a:lnTo>
                  <a:lnTo>
                    <a:pt x="896571" y="110655"/>
                  </a:lnTo>
                  <a:lnTo>
                    <a:pt x="841486" y="109188"/>
                  </a:lnTo>
                  <a:lnTo>
                    <a:pt x="785020" y="108090"/>
                  </a:lnTo>
                  <a:lnTo>
                    <a:pt x="727831" y="107210"/>
                  </a:lnTo>
                  <a:lnTo>
                    <a:pt x="670574" y="106396"/>
                  </a:lnTo>
                  <a:lnTo>
                    <a:pt x="613907" y="105499"/>
                  </a:lnTo>
                  <a:lnTo>
                    <a:pt x="558487" y="104368"/>
                  </a:lnTo>
                  <a:lnTo>
                    <a:pt x="504971" y="102851"/>
                  </a:lnTo>
                  <a:lnTo>
                    <a:pt x="454016" y="100798"/>
                  </a:lnTo>
                  <a:lnTo>
                    <a:pt x="406279" y="98058"/>
                  </a:lnTo>
                  <a:lnTo>
                    <a:pt x="362417" y="94481"/>
                  </a:lnTo>
                  <a:lnTo>
                    <a:pt x="323087" y="89915"/>
                  </a:lnTo>
                  <a:lnTo>
                    <a:pt x="265602" y="80296"/>
                  </a:lnTo>
                  <a:lnTo>
                    <a:pt x="211982" y="68757"/>
                  </a:lnTo>
                  <a:lnTo>
                    <a:pt x="162174" y="55805"/>
                  </a:lnTo>
                  <a:lnTo>
                    <a:pt x="116126" y="41947"/>
                  </a:lnTo>
                  <a:lnTo>
                    <a:pt x="73782" y="27689"/>
                  </a:lnTo>
                  <a:lnTo>
                    <a:pt x="35091" y="13538"/>
                  </a:lnTo>
                  <a:lnTo>
                    <a:pt x="0" y="0"/>
                  </a:lnTo>
                </a:path>
              </a:pathLst>
            </a:custGeom>
            <a:ln w="9143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487911" y="1897367"/>
              <a:ext cx="113030" cy="93345"/>
            </a:xfrm>
            <a:custGeom>
              <a:avLst/>
              <a:gdLst/>
              <a:ahLst/>
              <a:cxnLst/>
              <a:rect l="l" t="t" r="r" b="b"/>
              <a:pathLst>
                <a:path w="113029" h="93344">
                  <a:moveTo>
                    <a:pt x="112775" y="0"/>
                  </a:moveTo>
                  <a:lnTo>
                    <a:pt x="0" y="9144"/>
                  </a:lnTo>
                  <a:lnTo>
                    <a:pt x="76200" y="92963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4C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4" name="object 104"/>
          <p:cNvSpPr txBox="1">
            <a:spLocks noGrp="1"/>
          </p:cNvSpPr>
          <p:nvPr>
            <p:ph type="sldNum" sz="quarter" idx="7"/>
          </p:nvPr>
        </p:nvSpPr>
        <p:spPr>
          <a:xfrm>
            <a:off x="9403976" y="5627594"/>
            <a:ext cx="2474259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456"/>
              </a:lnSpc>
            </a:pPr>
            <a:fld id="{81D60167-4931-47E6-BA6A-407CBD079E47}" type="slidenum">
              <a:rPr spc="-22" dirty="0"/>
              <a:pPr marL="33619">
                <a:lnSpc>
                  <a:spcPts val="1456"/>
                </a:lnSpc>
              </a:pPr>
              <a:t>7</a:t>
            </a:fld>
            <a:endParaRPr spc="-2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Survey</a:t>
            </a:r>
            <a:r>
              <a:rPr spc="-35" dirty="0"/>
              <a:t> </a:t>
            </a:r>
            <a:r>
              <a:rPr dirty="0"/>
              <a:t>of</a:t>
            </a:r>
            <a:r>
              <a:rPr spc="-31" dirty="0"/>
              <a:t> </a:t>
            </a:r>
            <a:r>
              <a:rPr spc="-9" dirty="0"/>
              <a:t>elements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21980" y="5493331"/>
            <a:ext cx="4091268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54089" indent="-142883">
              <a:spcBef>
                <a:spcPts val="88"/>
              </a:spcBef>
              <a:buChar char="•"/>
              <a:tabLst>
                <a:tab pos="154089" algn="l"/>
              </a:tabLst>
            </a:pPr>
            <a:r>
              <a:rPr sz="1235" dirty="0">
                <a:latin typeface="Arial"/>
                <a:cs typeface="Arial"/>
              </a:rPr>
              <a:t>Why?</a:t>
            </a:r>
            <a:r>
              <a:rPr sz="1235" spc="309" dirty="0"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Valence</a:t>
            </a:r>
            <a:r>
              <a:rPr sz="1235" spc="-22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(outer)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shell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usually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not</a:t>
            </a:r>
            <a:r>
              <a:rPr sz="1235" spc="-22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filled</a:t>
            </a:r>
            <a:r>
              <a:rPr sz="1235" spc="-18" dirty="0"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completely.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02663" y="1379875"/>
            <a:ext cx="3601570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54089" indent="-142883">
              <a:spcBef>
                <a:spcPts val="93"/>
              </a:spcBef>
              <a:buChar char="•"/>
              <a:tabLst>
                <a:tab pos="154089" algn="l"/>
              </a:tabLst>
            </a:pPr>
            <a:r>
              <a:rPr sz="1235" dirty="0">
                <a:latin typeface="Arial"/>
                <a:cs typeface="Arial"/>
              </a:rPr>
              <a:t>Most</a:t>
            </a:r>
            <a:r>
              <a:rPr sz="1235" spc="-31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elements:</a:t>
            </a:r>
            <a:r>
              <a:rPr sz="1235" spc="291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Electron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configuration</a:t>
            </a:r>
            <a:r>
              <a:rPr sz="1235" spc="-31" dirty="0"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not</a:t>
            </a:r>
            <a:r>
              <a:rPr sz="1235" spc="-31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4348AA"/>
                </a:solidFill>
                <a:latin typeface="Arial"/>
                <a:cs typeface="Arial"/>
              </a:rPr>
              <a:t>stable</a:t>
            </a:r>
            <a:r>
              <a:rPr sz="1235" spc="-9" dirty="0">
                <a:latin typeface="Arial"/>
                <a:cs typeface="Arial"/>
              </a:rPr>
              <a:t>.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8032" y="1645320"/>
            <a:ext cx="1585071" cy="42989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 marR="26896">
              <a:lnSpc>
                <a:spcPct val="114999"/>
              </a:lnSpc>
              <a:spcBef>
                <a:spcPts val="88"/>
              </a:spcBef>
            </a:pPr>
            <a:r>
              <a:rPr sz="1235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Electron</a:t>
            </a:r>
            <a:r>
              <a:rPr sz="1235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35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configuration</a:t>
            </a:r>
            <a:r>
              <a:rPr sz="1235" spc="-9" dirty="0"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0A8A9"/>
                </a:solidFill>
                <a:latin typeface="Arial"/>
                <a:cs typeface="Arial"/>
              </a:rPr>
              <a:t>1</a:t>
            </a:r>
            <a:r>
              <a:rPr sz="1235" i="1" dirty="0">
                <a:solidFill>
                  <a:srgbClr val="00A8A9"/>
                </a:solidFill>
                <a:latin typeface="Arial"/>
                <a:cs typeface="Arial"/>
              </a:rPr>
              <a:t>s</a:t>
            </a:r>
            <a:r>
              <a:rPr sz="1235" i="1" spc="110" dirty="0">
                <a:solidFill>
                  <a:srgbClr val="00A8A9"/>
                </a:solidFill>
                <a:latin typeface="Arial"/>
                <a:cs typeface="Arial"/>
              </a:rPr>
              <a:t> </a:t>
            </a:r>
            <a:r>
              <a:rPr sz="1324" spc="-66" baseline="22222" dirty="0">
                <a:solidFill>
                  <a:srgbClr val="00A8A9"/>
                </a:solidFill>
                <a:latin typeface="Arial"/>
                <a:cs typeface="Arial"/>
              </a:rPr>
              <a:t>1</a:t>
            </a:r>
            <a:endParaRPr sz="1324" baseline="2222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76399" y="2140979"/>
            <a:ext cx="545726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9" dirty="0">
                <a:solidFill>
                  <a:srgbClr val="00A8A9"/>
                </a:solidFill>
                <a:latin typeface="Arial"/>
                <a:cs typeface="Arial"/>
              </a:rPr>
              <a:t>(stable)</a:t>
            </a:r>
            <a:endParaRPr sz="1235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0443" y="3224812"/>
            <a:ext cx="153521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22" dirty="0">
                <a:latin typeface="Arial"/>
                <a:cs typeface="Arial"/>
              </a:rPr>
              <a:t>...</a:t>
            </a:r>
            <a:endParaRPr sz="1235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0443" y="4401429"/>
            <a:ext cx="153521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22" dirty="0">
                <a:latin typeface="Arial"/>
                <a:cs typeface="Arial"/>
              </a:rPr>
              <a:t>...</a:t>
            </a:r>
            <a:endParaRPr sz="1235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02799" y="2384152"/>
            <a:ext cx="5647765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799" y="0"/>
                </a:lnTo>
              </a:path>
            </a:pathLst>
          </a:custGeom>
          <a:ln w="28955">
            <a:solidFill>
              <a:srgbClr val="00A8A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2802799" y="4972711"/>
            <a:ext cx="5647765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799" y="0"/>
                </a:lnTo>
              </a:path>
            </a:pathLst>
          </a:custGeom>
          <a:ln w="28955">
            <a:solidFill>
              <a:srgbClr val="00A8A9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50989"/>
              </p:ext>
            </p:extLst>
          </p:nvPr>
        </p:nvGraphicFramePr>
        <p:xfrm>
          <a:off x="2802799" y="2842131"/>
          <a:ext cx="6722201" cy="260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5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3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63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1231">
                <a:tc>
                  <a:txBody>
                    <a:bodyPr/>
                    <a:lstStyle/>
                    <a:p>
                      <a:pPr marL="11430">
                        <a:lnSpc>
                          <a:spcPts val="1550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Boron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313" indent="-14288" algn="ctr">
                        <a:lnSpc>
                          <a:spcPts val="1550"/>
                        </a:lnSpc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5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670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spc="-25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285"/>
                        </a:lnSpc>
                      </a:pPr>
                      <a:r>
                        <a:rPr sz="9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00" spc="-35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aseline="-15873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00" i="1" baseline="-15873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00" i="1" spc="359" baseline="-15873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84">
                <a:tc>
                  <a:txBody>
                    <a:bodyPr/>
                    <a:lstStyle/>
                    <a:p>
                      <a:pPr marL="11430">
                        <a:lnSpc>
                          <a:spcPts val="1560"/>
                        </a:lnSpc>
                        <a:spcBef>
                          <a:spcPts val="7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Carbon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430">
                        <a:lnSpc>
                          <a:spcPts val="1560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...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44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5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44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1291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spc="-25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1291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85"/>
                        </a:lnSpc>
                      </a:pPr>
                      <a:r>
                        <a:rPr sz="9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900" spc="-35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900" baseline="-15873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900" i="1" baseline="-15873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900" i="1" spc="359" baseline="-15873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54"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20" dirty="0">
                          <a:latin typeface="Arial"/>
                          <a:cs typeface="Arial"/>
                        </a:rPr>
                        <a:t>Neon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022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022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469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spc="-25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469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1303020" algn="l"/>
                        </a:tabLst>
                      </a:pPr>
                      <a:r>
                        <a:rPr sz="1300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52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24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75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300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(stable)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5469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429">
                <a:tc>
                  <a:txBody>
                    <a:bodyPr/>
                    <a:lstStyle/>
                    <a:p>
                      <a:pPr marL="11430">
                        <a:lnSpc>
                          <a:spcPts val="154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Sodium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00A8A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ts val="1545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00A8A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70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00A8A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0"/>
                        </a:lnSpc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00A8A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570"/>
                        </a:lnSpc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52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i="1" spc="13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89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00" baseline="22222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38100">
                      <a:solidFill>
                        <a:srgbClr val="00A8A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168"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Magnesium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128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128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52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i="1" spc="13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89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300" baseline="22222">
                        <a:latin typeface="Arial"/>
                        <a:cs typeface="Arial"/>
                      </a:endParaRPr>
                    </a:p>
                  </a:txBody>
                  <a:tcPr marL="0" marR="0" marT="2857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228">
                <a:tc>
                  <a:txBody>
                    <a:bodyPr/>
                    <a:lstStyle/>
                    <a:p>
                      <a:pPr marL="11430">
                        <a:lnSpc>
                          <a:spcPts val="1555"/>
                        </a:lnSpc>
                        <a:spcBef>
                          <a:spcPts val="85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Aluminum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1430">
                        <a:lnSpc>
                          <a:spcPts val="1555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...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971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971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52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i="1" spc="13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67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25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75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300" baseline="22222">
                        <a:latin typeface="Arial"/>
                        <a:cs typeface="Arial"/>
                      </a:endParaRPr>
                    </a:p>
                  </a:txBody>
                  <a:tcPr marL="0" marR="0" marT="22971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976"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Argon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943" marB="0"/>
                </a:tc>
                <a:tc>
                  <a:txBody>
                    <a:bodyPr/>
                    <a:lstStyle/>
                    <a:p>
                      <a:pPr marL="37846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5943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391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391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217420" algn="l"/>
                        </a:tabLst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52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i="1" spc="13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67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25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75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300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(stable)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9391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444">
                <a:tc>
                  <a:txBody>
                    <a:bodyPr/>
                    <a:lstStyle/>
                    <a:p>
                      <a:pPr marL="11430">
                        <a:lnSpc>
                          <a:spcPts val="1645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...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ts val="1645"/>
                        </a:lnSpc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...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...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9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310">
                <a:tc>
                  <a:txBody>
                    <a:bodyPr/>
                    <a:lstStyle/>
                    <a:p>
                      <a:pPr marL="114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Krypton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38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36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412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spc="-2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44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20"/>
                        </a:spcBef>
                        <a:tabLst>
                          <a:tab pos="2674620" algn="l"/>
                        </a:tabLst>
                      </a:pP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52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300" spc="-52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200" i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67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latin typeface="Arial"/>
                          <a:cs typeface="Arial"/>
                        </a:rPr>
                        <a:t>6</a:t>
                      </a:r>
                      <a:r>
                        <a:rPr sz="1300" spc="-67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200" i="1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300" spc="442" baseline="22222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00" i="1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200" i="1" spc="125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44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1200" i="1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200" i="1" spc="16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75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1300" baseline="22222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-10" dirty="0">
                          <a:solidFill>
                            <a:srgbClr val="00A8A9"/>
                          </a:solidFill>
                          <a:latin typeface="Arial"/>
                          <a:cs typeface="Arial"/>
                        </a:rPr>
                        <a:t>(stable)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5859" marB="0">
                    <a:lnB w="38100">
                      <a:solidFill>
                        <a:srgbClr val="00A8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4998032" y="2124843"/>
            <a:ext cx="354106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235" dirty="0">
                <a:solidFill>
                  <a:srgbClr val="00A8A9"/>
                </a:solidFill>
                <a:latin typeface="Arial"/>
                <a:cs typeface="Arial"/>
              </a:rPr>
              <a:t>1</a:t>
            </a:r>
            <a:r>
              <a:rPr sz="1235" i="1" dirty="0">
                <a:solidFill>
                  <a:srgbClr val="00A8A9"/>
                </a:solidFill>
                <a:latin typeface="Arial"/>
                <a:cs typeface="Arial"/>
              </a:rPr>
              <a:t>s</a:t>
            </a:r>
            <a:r>
              <a:rPr sz="1235" i="1" spc="110" dirty="0">
                <a:solidFill>
                  <a:srgbClr val="00A8A9"/>
                </a:solidFill>
                <a:latin typeface="Arial"/>
                <a:cs typeface="Arial"/>
              </a:rPr>
              <a:t> </a:t>
            </a:r>
            <a:r>
              <a:rPr sz="1324" spc="-66" baseline="22222" dirty="0">
                <a:solidFill>
                  <a:srgbClr val="00A8A9"/>
                </a:solidFill>
                <a:latin typeface="Arial"/>
                <a:cs typeface="Arial"/>
              </a:rPr>
              <a:t>2</a:t>
            </a:r>
            <a:endParaRPr sz="1324" baseline="2222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01157" y="1591532"/>
            <a:ext cx="633132" cy="974067"/>
          </a:xfrm>
          <a:prstGeom prst="rect">
            <a:avLst/>
          </a:prstGeom>
        </p:spPr>
        <p:txBody>
          <a:bodyPr vert="horz" wrap="square" lIns="0" tIns="59391" rIns="0" bIns="0" rtlCol="0">
            <a:spAutoFit/>
          </a:bodyPr>
          <a:lstStyle/>
          <a:p>
            <a:pPr marL="11206">
              <a:spcBef>
                <a:spcPts val="468"/>
              </a:spcBef>
            </a:pPr>
            <a:r>
              <a:rPr sz="1235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Atomic</a:t>
            </a:r>
            <a:r>
              <a:rPr sz="1235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35" u="sng" spc="-4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#</a:t>
            </a:r>
            <a:endParaRPr sz="1235">
              <a:latin typeface="Arial"/>
              <a:cs typeface="Arial"/>
            </a:endParaRPr>
          </a:p>
          <a:p>
            <a:pPr marL="347401">
              <a:spcBef>
                <a:spcPts val="379"/>
              </a:spcBef>
            </a:pPr>
            <a:r>
              <a:rPr sz="1235" spc="-44" dirty="0">
                <a:latin typeface="Arial"/>
                <a:cs typeface="Arial"/>
              </a:rPr>
              <a:t>1</a:t>
            </a:r>
            <a:endParaRPr sz="1235">
              <a:latin typeface="Arial"/>
              <a:cs typeface="Arial"/>
            </a:endParaRPr>
          </a:p>
          <a:p>
            <a:pPr marL="347401">
              <a:spcBef>
                <a:spcPts val="371"/>
              </a:spcBef>
            </a:pPr>
            <a:r>
              <a:rPr sz="1235" spc="-44" dirty="0">
                <a:latin typeface="Arial"/>
                <a:cs typeface="Arial"/>
              </a:rPr>
              <a:t>2</a:t>
            </a:r>
            <a:endParaRPr sz="1235">
              <a:latin typeface="Arial"/>
              <a:cs typeface="Arial"/>
            </a:endParaRPr>
          </a:p>
          <a:p>
            <a:pPr marL="347401">
              <a:spcBef>
                <a:spcPts val="371"/>
              </a:spcBef>
            </a:pPr>
            <a:r>
              <a:rPr sz="1235" spc="-44" dirty="0">
                <a:latin typeface="Arial"/>
                <a:cs typeface="Arial"/>
              </a:rPr>
              <a:t>3</a:t>
            </a:r>
            <a:endParaRPr sz="123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1679" y="1591532"/>
            <a:ext cx="703169" cy="938801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4483">
              <a:lnSpc>
                <a:spcPct val="125200"/>
              </a:lnSpc>
              <a:spcBef>
                <a:spcPts val="93"/>
              </a:spcBef>
            </a:pPr>
            <a:r>
              <a:rPr sz="1235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</a:t>
            </a:r>
            <a:r>
              <a:rPr sz="1235" spc="-9" dirty="0">
                <a:latin typeface="Arial"/>
                <a:cs typeface="Arial"/>
              </a:rPr>
              <a:t> Hydrogen Helium Lithium</a:t>
            </a:r>
            <a:endParaRPr sz="123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98032" y="2314984"/>
            <a:ext cx="667310" cy="488543"/>
          </a:xfrm>
          <a:prstGeom prst="rect">
            <a:avLst/>
          </a:prstGeom>
        </p:spPr>
        <p:txBody>
          <a:bodyPr vert="horz" wrap="square" lIns="0" tIns="56590" rIns="0" bIns="0" rtlCol="0">
            <a:spAutoFit/>
          </a:bodyPr>
          <a:lstStyle/>
          <a:p>
            <a:pPr marL="33619">
              <a:spcBef>
                <a:spcPts val="446"/>
              </a:spcBef>
            </a:pPr>
            <a:r>
              <a:rPr sz="1235" dirty="0">
                <a:latin typeface="Arial"/>
                <a:cs typeface="Arial"/>
              </a:rPr>
              <a:t>1</a:t>
            </a:r>
            <a:r>
              <a:rPr sz="1235" i="1" dirty="0">
                <a:latin typeface="Arial"/>
                <a:cs typeface="Arial"/>
              </a:rPr>
              <a:t>s</a:t>
            </a:r>
            <a:r>
              <a:rPr sz="1235" i="1" spc="110" dirty="0">
                <a:latin typeface="Arial"/>
                <a:cs typeface="Arial"/>
              </a:rPr>
              <a:t> </a:t>
            </a:r>
            <a:r>
              <a:rPr sz="1324" baseline="22222" dirty="0">
                <a:latin typeface="Arial"/>
                <a:cs typeface="Arial"/>
              </a:rPr>
              <a:t>2</a:t>
            </a:r>
            <a:r>
              <a:rPr sz="1324" spc="-46" baseline="22222" dirty="0"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0A8A9"/>
                </a:solidFill>
                <a:latin typeface="Arial"/>
                <a:cs typeface="Arial"/>
              </a:rPr>
              <a:t>2</a:t>
            </a:r>
            <a:r>
              <a:rPr sz="1235" i="1" dirty="0">
                <a:solidFill>
                  <a:srgbClr val="00A8A9"/>
                </a:solidFill>
                <a:latin typeface="Arial"/>
                <a:cs typeface="Arial"/>
              </a:rPr>
              <a:t>s</a:t>
            </a:r>
            <a:r>
              <a:rPr sz="1235" i="1" spc="106" dirty="0">
                <a:solidFill>
                  <a:srgbClr val="00A8A9"/>
                </a:solidFill>
                <a:latin typeface="Arial"/>
                <a:cs typeface="Arial"/>
              </a:rPr>
              <a:t> </a:t>
            </a:r>
            <a:r>
              <a:rPr sz="1324" spc="-66" baseline="22222" dirty="0">
                <a:solidFill>
                  <a:srgbClr val="00A8A9"/>
                </a:solidFill>
                <a:latin typeface="Arial"/>
                <a:cs typeface="Arial"/>
              </a:rPr>
              <a:t>1</a:t>
            </a:r>
            <a:endParaRPr sz="1324" baseline="22222">
              <a:latin typeface="Arial"/>
              <a:cs typeface="Arial"/>
            </a:endParaRPr>
          </a:p>
          <a:p>
            <a:pPr marL="33619">
              <a:spcBef>
                <a:spcPts val="361"/>
              </a:spcBef>
            </a:pPr>
            <a:r>
              <a:rPr sz="1235" dirty="0">
                <a:latin typeface="Arial"/>
                <a:cs typeface="Arial"/>
              </a:rPr>
              <a:t>1</a:t>
            </a:r>
            <a:r>
              <a:rPr sz="1235" i="1" dirty="0">
                <a:latin typeface="Arial"/>
                <a:cs typeface="Arial"/>
              </a:rPr>
              <a:t>s</a:t>
            </a:r>
            <a:r>
              <a:rPr sz="1235" i="1" spc="110" dirty="0">
                <a:latin typeface="Arial"/>
                <a:cs typeface="Arial"/>
              </a:rPr>
              <a:t> </a:t>
            </a:r>
            <a:r>
              <a:rPr sz="1324" baseline="22222" dirty="0">
                <a:latin typeface="Arial"/>
                <a:cs typeface="Arial"/>
              </a:rPr>
              <a:t>2</a:t>
            </a:r>
            <a:r>
              <a:rPr sz="1324" spc="-46" baseline="22222" dirty="0"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00A8A9"/>
                </a:solidFill>
                <a:latin typeface="Arial"/>
                <a:cs typeface="Arial"/>
              </a:rPr>
              <a:t>2</a:t>
            </a:r>
            <a:r>
              <a:rPr sz="1235" i="1" dirty="0">
                <a:solidFill>
                  <a:srgbClr val="00A8A9"/>
                </a:solidFill>
                <a:latin typeface="Arial"/>
                <a:cs typeface="Arial"/>
              </a:rPr>
              <a:t>s </a:t>
            </a:r>
            <a:r>
              <a:rPr sz="1324" spc="-66" baseline="22222" dirty="0">
                <a:solidFill>
                  <a:srgbClr val="00A8A9"/>
                </a:solidFill>
                <a:latin typeface="Arial"/>
                <a:cs typeface="Arial"/>
              </a:rPr>
              <a:t>2</a:t>
            </a:r>
            <a:endParaRPr sz="1324" baseline="2222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37333" y="2580698"/>
            <a:ext cx="110378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44" dirty="0">
                <a:latin typeface="Arial"/>
                <a:cs typeface="Arial"/>
              </a:rPr>
              <a:t>4</a:t>
            </a:r>
            <a:endParaRPr sz="1235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1679" y="2580698"/>
            <a:ext cx="667871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235" spc="-9" dirty="0">
                <a:latin typeface="Arial"/>
                <a:cs typeface="Arial"/>
              </a:rPr>
              <a:t>Beryllium</a:t>
            </a:r>
            <a:endParaRPr sz="123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dirty="0"/>
              <a:t>The</a:t>
            </a:r>
            <a:r>
              <a:rPr spc="-62" dirty="0"/>
              <a:t> </a:t>
            </a:r>
            <a:r>
              <a:rPr dirty="0"/>
              <a:t>periodic</a:t>
            </a:r>
            <a:r>
              <a:rPr spc="-62" dirty="0"/>
              <a:t> </a:t>
            </a:r>
            <a:r>
              <a:rPr spc="-9" dirty="0"/>
              <a:t>table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99843" y="1336844"/>
            <a:ext cx="2687731" cy="201933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54089" indent="-142883">
              <a:spcBef>
                <a:spcPts val="93"/>
              </a:spcBef>
              <a:buChar char="•"/>
              <a:tabLst>
                <a:tab pos="154089" algn="l"/>
              </a:tabLst>
            </a:pPr>
            <a:r>
              <a:rPr sz="1235" dirty="0">
                <a:latin typeface="Arial"/>
                <a:cs typeface="Arial"/>
              </a:rPr>
              <a:t>Columns:</a:t>
            </a:r>
            <a:r>
              <a:rPr sz="1235" spc="291" dirty="0">
                <a:latin typeface="Arial"/>
                <a:cs typeface="Arial"/>
              </a:rPr>
              <a:t> </a:t>
            </a:r>
            <a:r>
              <a:rPr sz="1235" dirty="0">
                <a:latin typeface="Arial"/>
                <a:cs typeface="Arial"/>
              </a:rPr>
              <a:t>Similar</a:t>
            </a:r>
            <a:r>
              <a:rPr sz="1235" spc="-26" dirty="0"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4348AA"/>
                </a:solidFill>
                <a:latin typeface="Arial"/>
                <a:cs typeface="Arial"/>
              </a:rPr>
              <a:t>Valence</a:t>
            </a:r>
            <a:r>
              <a:rPr sz="1235" spc="-13" dirty="0">
                <a:solidFill>
                  <a:srgbClr val="4348AA"/>
                </a:solidFill>
                <a:latin typeface="Arial"/>
                <a:cs typeface="Arial"/>
              </a:rPr>
              <a:t> </a:t>
            </a:r>
            <a:r>
              <a:rPr sz="1235" spc="-9" dirty="0">
                <a:latin typeface="Arial"/>
                <a:cs typeface="Arial"/>
              </a:rPr>
              <a:t>Structure</a:t>
            </a:r>
            <a:endParaRPr sz="1235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8804" y="5135639"/>
            <a:ext cx="1775571" cy="58260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 algn="just">
              <a:lnSpc>
                <a:spcPct val="99600"/>
              </a:lnSpc>
              <a:spcBef>
                <a:spcPts val="97"/>
              </a:spcBef>
            </a:pP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Electropositive</a:t>
            </a:r>
            <a:r>
              <a:rPr sz="1235" spc="-62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FF6962"/>
                </a:solidFill>
                <a:latin typeface="Arial"/>
                <a:cs typeface="Arial"/>
              </a:rPr>
              <a:t>elements: </a:t>
            </a: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Readily</a:t>
            </a:r>
            <a:r>
              <a:rPr sz="1235" spc="-18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give</a:t>
            </a:r>
            <a:r>
              <a:rPr sz="1235" spc="-13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up</a:t>
            </a:r>
            <a:r>
              <a:rPr sz="1235" spc="-13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FF6962"/>
                </a:solidFill>
                <a:latin typeface="Arial"/>
                <a:cs typeface="Arial"/>
              </a:rPr>
              <a:t>electrons </a:t>
            </a: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to</a:t>
            </a:r>
            <a:r>
              <a:rPr sz="1235" spc="-13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become</a:t>
            </a:r>
            <a:r>
              <a:rPr sz="1235" spc="-13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FF6962"/>
                </a:solidFill>
                <a:latin typeface="Arial"/>
                <a:cs typeface="Arial"/>
              </a:rPr>
              <a:t>+</a:t>
            </a:r>
            <a:r>
              <a:rPr sz="1235" spc="-13" dirty="0">
                <a:solidFill>
                  <a:srgbClr val="FF6962"/>
                </a:solidFill>
                <a:latin typeface="Arial"/>
                <a:cs typeface="Arial"/>
              </a:rPr>
              <a:t> </a:t>
            </a:r>
            <a:r>
              <a:rPr sz="1235" spc="-18" dirty="0">
                <a:solidFill>
                  <a:srgbClr val="FF6962"/>
                </a:solidFill>
                <a:latin typeface="Arial"/>
                <a:cs typeface="Arial"/>
              </a:rPr>
              <a:t>ions.</a:t>
            </a:r>
            <a:endParaRPr sz="1235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26745" y="5068403"/>
            <a:ext cx="1828240" cy="582602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 marR="4483" algn="just">
              <a:lnSpc>
                <a:spcPct val="99600"/>
              </a:lnSpc>
              <a:spcBef>
                <a:spcPts val="97"/>
              </a:spcBef>
            </a:pPr>
            <a:r>
              <a:rPr sz="1235" dirty="0">
                <a:solidFill>
                  <a:srgbClr val="3EACFF"/>
                </a:solidFill>
                <a:latin typeface="Arial"/>
                <a:cs typeface="Arial"/>
              </a:rPr>
              <a:t>Electronegative</a:t>
            </a:r>
            <a:r>
              <a:rPr sz="1235" spc="-66" dirty="0">
                <a:solidFill>
                  <a:srgbClr val="3EACFF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3EACFF"/>
                </a:solidFill>
                <a:latin typeface="Arial"/>
                <a:cs typeface="Arial"/>
              </a:rPr>
              <a:t>elements: </a:t>
            </a:r>
            <a:r>
              <a:rPr sz="1235" dirty="0">
                <a:solidFill>
                  <a:srgbClr val="3EACFF"/>
                </a:solidFill>
                <a:latin typeface="Arial"/>
                <a:cs typeface="Arial"/>
              </a:rPr>
              <a:t>Readily</a:t>
            </a:r>
            <a:r>
              <a:rPr sz="1235" spc="-26" dirty="0">
                <a:solidFill>
                  <a:srgbClr val="3EACFF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3EACFF"/>
                </a:solidFill>
                <a:latin typeface="Arial"/>
                <a:cs typeface="Arial"/>
              </a:rPr>
              <a:t>acquire</a:t>
            </a:r>
            <a:r>
              <a:rPr sz="1235" spc="-22" dirty="0">
                <a:solidFill>
                  <a:srgbClr val="3EACFF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3EACFF"/>
                </a:solidFill>
                <a:latin typeface="Arial"/>
                <a:cs typeface="Arial"/>
              </a:rPr>
              <a:t>electrons </a:t>
            </a:r>
            <a:r>
              <a:rPr sz="1235" dirty="0">
                <a:solidFill>
                  <a:srgbClr val="3EACFF"/>
                </a:solidFill>
                <a:latin typeface="Arial"/>
                <a:cs typeface="Arial"/>
              </a:rPr>
              <a:t>to</a:t>
            </a:r>
            <a:r>
              <a:rPr sz="1235" spc="-13" dirty="0">
                <a:solidFill>
                  <a:srgbClr val="3EACFF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3EACFF"/>
                </a:solidFill>
                <a:latin typeface="Arial"/>
                <a:cs typeface="Arial"/>
              </a:rPr>
              <a:t>become</a:t>
            </a:r>
            <a:r>
              <a:rPr sz="1235" spc="-13" dirty="0">
                <a:solidFill>
                  <a:srgbClr val="3EACFF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3EACFF"/>
                </a:solidFill>
                <a:latin typeface="Arial"/>
                <a:cs typeface="Arial"/>
              </a:rPr>
              <a:t>-</a:t>
            </a:r>
            <a:r>
              <a:rPr sz="1235" spc="-13" dirty="0">
                <a:solidFill>
                  <a:srgbClr val="3EACFF"/>
                </a:solidFill>
                <a:latin typeface="Arial"/>
                <a:cs typeface="Arial"/>
              </a:rPr>
              <a:t> </a:t>
            </a:r>
            <a:r>
              <a:rPr sz="1235" spc="-18" dirty="0">
                <a:solidFill>
                  <a:srgbClr val="3EACFF"/>
                </a:solidFill>
                <a:latin typeface="Arial"/>
                <a:cs typeface="Arial"/>
              </a:rPr>
              <a:t>ions.</a:t>
            </a:r>
            <a:endParaRPr sz="1235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30995" y="2123952"/>
            <a:ext cx="5957607" cy="3082738"/>
            <a:chOff x="1442194" y="2407145"/>
            <a:chExt cx="6751955" cy="3493770"/>
          </a:xfrm>
        </p:grpSpPr>
        <p:sp>
          <p:nvSpPr>
            <p:cNvPr id="9" name="object 9"/>
            <p:cNvSpPr/>
            <p:nvPr/>
          </p:nvSpPr>
          <p:spPr>
            <a:xfrm>
              <a:off x="1448544" y="5461241"/>
              <a:ext cx="355600" cy="433070"/>
            </a:xfrm>
            <a:custGeom>
              <a:avLst/>
              <a:gdLst/>
              <a:ahLst/>
              <a:cxnLst/>
              <a:rect l="l" t="t" r="r" b="b"/>
              <a:pathLst>
                <a:path w="355600" h="433070">
                  <a:moveTo>
                    <a:pt x="355091" y="432815"/>
                  </a:moveTo>
                  <a:lnTo>
                    <a:pt x="0" y="216407"/>
                  </a:lnTo>
                  <a:lnTo>
                    <a:pt x="355091" y="0"/>
                  </a:lnTo>
                  <a:lnTo>
                    <a:pt x="240791" y="216407"/>
                  </a:lnTo>
                  <a:lnTo>
                    <a:pt x="355091" y="432815"/>
                  </a:lnTo>
                  <a:close/>
                </a:path>
              </a:pathLst>
            </a:custGeom>
            <a:solidFill>
              <a:srgbClr val="FF7E7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8544" y="5461241"/>
              <a:ext cx="355600" cy="433070"/>
            </a:xfrm>
            <a:custGeom>
              <a:avLst/>
              <a:gdLst/>
              <a:ahLst/>
              <a:cxnLst/>
              <a:rect l="l" t="t" r="r" b="b"/>
              <a:pathLst>
                <a:path w="355600" h="433070">
                  <a:moveTo>
                    <a:pt x="0" y="216407"/>
                  </a:moveTo>
                  <a:lnTo>
                    <a:pt x="355091" y="0"/>
                  </a:lnTo>
                  <a:lnTo>
                    <a:pt x="240791" y="216407"/>
                  </a:lnTo>
                  <a:lnTo>
                    <a:pt x="355091" y="432815"/>
                  </a:lnTo>
                  <a:lnTo>
                    <a:pt x="0" y="216407"/>
                  </a:lnTo>
                  <a:close/>
                </a:path>
              </a:pathLst>
            </a:custGeom>
            <a:ln w="12191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0098" y="5678411"/>
              <a:ext cx="1614170" cy="1905"/>
            </a:xfrm>
            <a:custGeom>
              <a:avLst/>
              <a:gdLst/>
              <a:ahLst/>
              <a:cxnLst/>
              <a:rect l="l" t="t" r="r" b="b"/>
              <a:pathLst>
                <a:path w="1614170" h="1904">
                  <a:moveTo>
                    <a:pt x="0" y="0"/>
                  </a:moveTo>
                  <a:lnTo>
                    <a:pt x="1613915" y="1523"/>
                  </a:lnTo>
                </a:path>
              </a:pathLst>
            </a:custGeom>
            <a:ln w="102107">
              <a:solidFill>
                <a:srgbClr val="FF7E7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3369" y="2407145"/>
              <a:ext cx="6280404" cy="300380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289919" y="1766377"/>
            <a:ext cx="802271" cy="12091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472913">
              <a:lnSpc>
                <a:spcPts val="1456"/>
              </a:lnSpc>
            </a:pPr>
            <a:r>
              <a:rPr sz="1235" dirty="0">
                <a:solidFill>
                  <a:srgbClr val="FF2800"/>
                </a:solidFill>
                <a:latin typeface="Arial"/>
                <a:cs typeface="Arial"/>
              </a:rPr>
              <a:t>give</a:t>
            </a:r>
            <a:r>
              <a:rPr sz="1235" spc="-13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FF2800"/>
                </a:solidFill>
                <a:latin typeface="Arial"/>
                <a:cs typeface="Arial"/>
              </a:rPr>
              <a:t>up</a:t>
            </a:r>
            <a:r>
              <a:rPr sz="1235" spc="-9" dirty="0">
                <a:solidFill>
                  <a:srgbClr val="FF2800"/>
                </a:solidFill>
                <a:latin typeface="Arial"/>
                <a:cs typeface="Arial"/>
              </a:rPr>
              <a:t> </a:t>
            </a:r>
            <a:r>
              <a:rPr sz="1235" spc="-22" dirty="0">
                <a:solidFill>
                  <a:srgbClr val="FF2800"/>
                </a:solidFill>
                <a:latin typeface="Arial"/>
                <a:cs typeface="Arial"/>
              </a:rPr>
              <a:t>1e</a:t>
            </a:r>
            <a:endParaRPr sz="1235">
              <a:latin typeface="Arial"/>
              <a:cs typeface="Arial"/>
            </a:endParaRPr>
          </a:p>
          <a:p>
            <a:pPr marL="11206" marR="295851" indent="170338">
              <a:lnSpc>
                <a:spcPts val="2497"/>
              </a:lnSpc>
              <a:spcBef>
                <a:spcPts val="97"/>
              </a:spcBef>
            </a:pPr>
            <a:r>
              <a:rPr sz="1235" dirty="0">
                <a:solidFill>
                  <a:srgbClr val="FF7E79"/>
                </a:solidFill>
                <a:latin typeface="Arial"/>
                <a:cs typeface="Arial"/>
              </a:rPr>
              <a:t>give</a:t>
            </a:r>
            <a:r>
              <a:rPr sz="1235" spc="-13" dirty="0">
                <a:solidFill>
                  <a:srgbClr val="FF7E79"/>
                </a:solidFill>
                <a:latin typeface="Arial"/>
                <a:cs typeface="Arial"/>
              </a:rPr>
              <a:t> </a:t>
            </a:r>
            <a:r>
              <a:rPr sz="1235" dirty="0">
                <a:solidFill>
                  <a:srgbClr val="FF7E79"/>
                </a:solidFill>
                <a:latin typeface="Arial"/>
                <a:cs typeface="Arial"/>
              </a:rPr>
              <a:t>up</a:t>
            </a:r>
            <a:r>
              <a:rPr sz="1235" spc="-9" dirty="0">
                <a:solidFill>
                  <a:srgbClr val="FF7E79"/>
                </a:solidFill>
                <a:latin typeface="Arial"/>
                <a:cs typeface="Arial"/>
              </a:rPr>
              <a:t> </a:t>
            </a:r>
            <a:r>
              <a:rPr sz="1235" spc="-22" dirty="0">
                <a:solidFill>
                  <a:srgbClr val="FF7E79"/>
                </a:solidFill>
                <a:latin typeface="Arial"/>
                <a:cs typeface="Arial"/>
              </a:rPr>
              <a:t>2e </a:t>
            </a:r>
            <a:r>
              <a:rPr sz="1235" dirty="0">
                <a:solidFill>
                  <a:srgbClr val="FFACA9"/>
                </a:solidFill>
                <a:latin typeface="Arial"/>
                <a:cs typeface="Arial"/>
              </a:rPr>
              <a:t>p</a:t>
            </a:r>
            <a:r>
              <a:rPr sz="1235" spc="-13" dirty="0">
                <a:solidFill>
                  <a:srgbClr val="FFACA9"/>
                </a:solidFill>
                <a:latin typeface="Arial"/>
                <a:cs typeface="Arial"/>
              </a:rPr>
              <a:t> </a:t>
            </a:r>
            <a:r>
              <a:rPr sz="1235" spc="-31" dirty="0">
                <a:solidFill>
                  <a:srgbClr val="FFACA9"/>
                </a:solidFill>
                <a:latin typeface="Arial"/>
                <a:cs typeface="Arial"/>
              </a:rPr>
              <a:t>3e</a:t>
            </a:r>
            <a:endParaRPr sz="123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2260" y="1686662"/>
            <a:ext cx="828945" cy="1117226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1456"/>
              </a:lnSpc>
            </a:pPr>
            <a:r>
              <a:rPr sz="1235" dirty="0">
                <a:solidFill>
                  <a:srgbClr val="A8D6FF"/>
                </a:solidFill>
                <a:latin typeface="Arial"/>
                <a:cs typeface="Arial"/>
              </a:rPr>
              <a:t>accept</a:t>
            </a:r>
            <a:r>
              <a:rPr sz="1235" spc="-26" dirty="0">
                <a:solidFill>
                  <a:srgbClr val="A8D6FF"/>
                </a:solidFill>
                <a:latin typeface="Arial"/>
                <a:cs typeface="Arial"/>
              </a:rPr>
              <a:t> </a:t>
            </a:r>
            <a:r>
              <a:rPr sz="1235" spc="-22" dirty="0">
                <a:solidFill>
                  <a:srgbClr val="A8D6FF"/>
                </a:solidFill>
                <a:latin typeface="Arial"/>
                <a:cs typeface="Arial"/>
              </a:rPr>
              <a:t>2e</a:t>
            </a:r>
            <a:endParaRPr sz="1235">
              <a:latin typeface="Arial"/>
              <a:cs typeface="Arial"/>
            </a:endParaRPr>
          </a:p>
          <a:p>
            <a:pPr marL="11206">
              <a:spcBef>
                <a:spcPts val="900"/>
              </a:spcBef>
            </a:pPr>
            <a:r>
              <a:rPr sz="1235" dirty="0">
                <a:solidFill>
                  <a:srgbClr val="78ACFF"/>
                </a:solidFill>
                <a:latin typeface="Arial"/>
                <a:cs typeface="Arial"/>
              </a:rPr>
              <a:t>accept</a:t>
            </a:r>
            <a:r>
              <a:rPr sz="1235" spc="-26" dirty="0">
                <a:solidFill>
                  <a:srgbClr val="78ACFF"/>
                </a:solidFill>
                <a:latin typeface="Arial"/>
                <a:cs typeface="Arial"/>
              </a:rPr>
              <a:t> </a:t>
            </a:r>
            <a:r>
              <a:rPr sz="1235" spc="-22" dirty="0">
                <a:solidFill>
                  <a:srgbClr val="78ACFF"/>
                </a:solidFill>
                <a:latin typeface="Arial"/>
                <a:cs typeface="Arial"/>
              </a:rPr>
              <a:t>1e</a:t>
            </a:r>
            <a:endParaRPr sz="1235">
              <a:latin typeface="Arial"/>
              <a:cs typeface="Arial"/>
            </a:endParaRPr>
          </a:p>
          <a:p>
            <a:pPr marL="337875">
              <a:spcBef>
                <a:spcPts val="1077"/>
              </a:spcBef>
            </a:pPr>
            <a:r>
              <a:rPr sz="1235" dirty="0">
                <a:solidFill>
                  <a:srgbClr val="007FFF"/>
                </a:solidFill>
                <a:latin typeface="Arial"/>
                <a:cs typeface="Arial"/>
              </a:rPr>
              <a:t>inert</a:t>
            </a:r>
            <a:r>
              <a:rPr sz="1235" spc="-22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235" spc="-9" dirty="0">
                <a:solidFill>
                  <a:srgbClr val="007FFF"/>
                </a:solidFill>
                <a:latin typeface="Arial"/>
                <a:cs typeface="Arial"/>
              </a:rPr>
              <a:t>gases</a:t>
            </a:r>
            <a:endParaRPr sz="1235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940248" y="2604012"/>
          <a:ext cx="936251" cy="184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24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7FFF"/>
                      </a:solidFill>
                      <a:prstDash val="solid"/>
                    </a:lnR>
                    <a:lnB w="28575">
                      <a:solidFill>
                        <a:srgbClr val="A8D6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88265" marR="44450">
                        <a:lnSpc>
                          <a:spcPct val="155000"/>
                        </a:lnSpc>
                        <a:spcBef>
                          <a:spcPts val="140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He 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5688" marB="0">
                    <a:lnL w="28575" cap="flat" cmpd="sng" algn="ctr">
                      <a:solidFill>
                        <a:srgbClr val="007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7FFF"/>
                      </a:solidFill>
                      <a:prstDash val="solid"/>
                    </a:lnR>
                    <a:lnT w="28575">
                      <a:solidFill>
                        <a:srgbClr val="007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04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0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449" marB="0">
                    <a:lnL w="28575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A8D6FF"/>
                      </a:solidFill>
                      <a:prstDash val="solid"/>
                    </a:lnR>
                    <a:lnT w="28575">
                      <a:solidFill>
                        <a:srgbClr val="A8D6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0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2449" marB="0">
                    <a:lnL w="57150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78ACFF"/>
                      </a:solidFill>
                      <a:prstDash val="solid"/>
                    </a:lnR>
                    <a:lnT w="28575">
                      <a:solidFill>
                        <a:srgbClr val="78ACFF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780" marB="0">
                    <a:lnL w="57150">
                      <a:solidFill>
                        <a:srgbClr val="007FFF"/>
                      </a:solidFill>
                      <a:prstDash val="solid"/>
                    </a:lnL>
                    <a:lnR w="28575">
                      <a:solidFill>
                        <a:srgbClr val="007FFF"/>
                      </a:solidFill>
                      <a:prstDash val="solid"/>
                    </a:lnR>
                    <a:lnT w="28575">
                      <a:solidFill>
                        <a:srgbClr val="007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601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spc="-50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28575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A8D6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Cl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57150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78A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4348" marB="0">
                    <a:lnL w="57150">
                      <a:solidFill>
                        <a:srgbClr val="78ACFF"/>
                      </a:solidFill>
                      <a:prstDash val="solid"/>
                    </a:lnL>
                    <a:lnR w="28575">
                      <a:solidFill>
                        <a:srgbClr val="007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28575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A8D6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Br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57150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78A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Kr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57150">
                      <a:solidFill>
                        <a:srgbClr val="78ACFF"/>
                      </a:solidFill>
                      <a:prstDash val="solid"/>
                    </a:lnL>
                    <a:lnR w="28575">
                      <a:solidFill>
                        <a:srgbClr val="007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28575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A8D6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0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57150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78AC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Xe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57150">
                      <a:solidFill>
                        <a:srgbClr val="78ACFF"/>
                      </a:solidFill>
                      <a:prstDash val="solid"/>
                    </a:lnL>
                    <a:lnR w="28575">
                      <a:solidFill>
                        <a:srgbClr val="007FF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976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Po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28575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A8D6FF"/>
                      </a:solidFill>
                      <a:prstDash val="solid"/>
                    </a:lnR>
                    <a:lnB w="28575">
                      <a:solidFill>
                        <a:srgbClr val="A8D6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At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57150">
                      <a:solidFill>
                        <a:srgbClr val="A8D6FF"/>
                      </a:solidFill>
                      <a:prstDash val="solid"/>
                    </a:lnL>
                    <a:lnR w="57150">
                      <a:solidFill>
                        <a:srgbClr val="78ACFF"/>
                      </a:solidFill>
                      <a:prstDash val="solid"/>
                    </a:lnR>
                    <a:lnB w="28575">
                      <a:solidFill>
                        <a:srgbClr val="78AC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200" spc="-25" dirty="0">
                          <a:solidFill>
                            <a:srgbClr val="007FFF"/>
                          </a:solidFill>
                          <a:latin typeface="Arial"/>
                          <a:cs typeface="Arial"/>
                        </a:rPr>
                        <a:t>Rn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8745" marB="0">
                    <a:lnL w="57150">
                      <a:solidFill>
                        <a:srgbClr val="78ACFF"/>
                      </a:solidFill>
                      <a:prstDash val="solid"/>
                    </a:lnL>
                    <a:lnR w="28575">
                      <a:solidFill>
                        <a:srgbClr val="007FFF"/>
                      </a:solidFill>
                      <a:prstDash val="solid"/>
                    </a:lnR>
                    <a:lnB w="28575">
                      <a:solidFill>
                        <a:srgbClr val="007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348078" y="2604011"/>
          <a:ext cx="910478" cy="2178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204">
                <a:tc rowSpan="2"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200" spc="-50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7150" marR="48260" indent="43815">
                        <a:lnSpc>
                          <a:spcPct val="157900"/>
                        </a:lnSpc>
                      </a:pPr>
                      <a:r>
                        <a:rPr sz="12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Li 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3740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38100">
                      <a:solidFill>
                        <a:srgbClr val="FF7E79"/>
                      </a:solidFill>
                      <a:prstDash val="solid"/>
                    </a:lnR>
                    <a:lnT w="28575">
                      <a:solidFill>
                        <a:srgbClr val="FF28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FF7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8905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38100">
                      <a:solidFill>
                        <a:srgbClr val="FF7E79"/>
                      </a:solidFill>
                      <a:prstDash val="solid"/>
                    </a:lnR>
                    <a:lnT w="28575">
                      <a:solidFill>
                        <a:srgbClr val="FF28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720" marR="45085" indent="13335">
                        <a:lnSpc>
                          <a:spcPts val="2650"/>
                        </a:lnSpc>
                      </a:pPr>
                      <a:r>
                        <a:rPr sz="1200" spc="-25" dirty="0">
                          <a:solidFill>
                            <a:srgbClr val="FF7E79"/>
                          </a:solidFill>
                          <a:latin typeface="Arial"/>
                          <a:cs typeface="Arial"/>
                        </a:rPr>
                        <a:t>Be Mg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7E79"/>
                      </a:solidFill>
                      <a:prstDash val="solid"/>
                    </a:lnL>
                    <a:lnR w="28575">
                      <a:solidFill>
                        <a:srgbClr val="FF7E7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ts val="1275"/>
                        </a:lnSpc>
                      </a:pPr>
                      <a:r>
                        <a:rPr sz="1200" dirty="0">
                          <a:solidFill>
                            <a:srgbClr val="FFACA9"/>
                          </a:solidFill>
                          <a:latin typeface="Arial"/>
                          <a:cs typeface="Arial"/>
                        </a:rPr>
                        <a:t>give</a:t>
                      </a:r>
                      <a:r>
                        <a:rPr sz="1200" spc="-25" dirty="0">
                          <a:solidFill>
                            <a:srgbClr val="FFACA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0" dirty="0">
                          <a:solidFill>
                            <a:srgbClr val="FFACA9"/>
                          </a:solidFill>
                          <a:latin typeface="Arial"/>
                          <a:cs typeface="Arial"/>
                        </a:rPr>
                        <a:t>u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 vert="vert270">
                    <a:lnL w="28575">
                      <a:solidFill>
                        <a:srgbClr val="FF7E79"/>
                      </a:solidFill>
                      <a:prstDash val="solid"/>
                    </a:lnL>
                    <a:lnB w="28575">
                      <a:solidFill>
                        <a:srgbClr val="FFAC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751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50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8697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38100">
                      <a:solidFill>
                        <a:srgbClr val="FF7E7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25" dirty="0">
                          <a:solidFill>
                            <a:srgbClr val="FF7E79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8697" marB="0">
                    <a:lnL w="38100">
                      <a:solidFill>
                        <a:srgbClr val="FF7E79"/>
                      </a:solidFill>
                      <a:prstDash val="solid"/>
                    </a:lnL>
                    <a:lnR w="38100">
                      <a:solidFill>
                        <a:srgbClr val="FFACA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970"/>
                        </a:spcBef>
                      </a:pPr>
                      <a:r>
                        <a:rPr sz="1200" spc="-25" dirty="0">
                          <a:solidFill>
                            <a:srgbClr val="FFACA9"/>
                          </a:solidFill>
                          <a:latin typeface="Arial"/>
                          <a:cs typeface="Arial"/>
                        </a:rPr>
                        <a:t>Sc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8697" marB="0">
                    <a:lnL w="38100">
                      <a:solidFill>
                        <a:srgbClr val="FFACA9"/>
                      </a:solidFill>
                      <a:prstDash val="solid"/>
                    </a:lnL>
                    <a:lnR w="28575">
                      <a:solidFill>
                        <a:srgbClr val="FFACA9"/>
                      </a:solidFill>
                      <a:prstDash val="solid"/>
                    </a:lnR>
                    <a:lnT w="28575">
                      <a:solidFill>
                        <a:srgbClr val="FFACA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654"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Rb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87630" marR="53340" indent="-26034">
                        <a:lnSpc>
                          <a:spcPct val="160700"/>
                        </a:lnSpc>
                      </a:pPr>
                      <a:r>
                        <a:rPr sz="1200" spc="-25" dirty="0">
                          <a:solidFill>
                            <a:srgbClr val="FF2800"/>
                          </a:solidFill>
                          <a:latin typeface="Arial"/>
                          <a:cs typeface="Arial"/>
                        </a:rPr>
                        <a:t>Cs Fr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28575">
                      <a:solidFill>
                        <a:srgbClr val="FF2800"/>
                      </a:solidFill>
                      <a:prstDash val="solid"/>
                    </a:lnL>
                    <a:lnR w="38100">
                      <a:solidFill>
                        <a:srgbClr val="FF7E79"/>
                      </a:solidFill>
                      <a:prstDash val="solid"/>
                    </a:lnR>
                    <a:lnB w="28575">
                      <a:solidFill>
                        <a:srgbClr val="FF28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25" dirty="0">
                          <a:solidFill>
                            <a:srgbClr val="FF7E79"/>
                          </a:solidFill>
                          <a:latin typeface="Arial"/>
                          <a:cs typeface="Arial"/>
                        </a:rPr>
                        <a:t>Sr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54610" marR="55880" indent="4445">
                        <a:lnSpc>
                          <a:spcPct val="160700"/>
                        </a:lnSpc>
                      </a:pPr>
                      <a:r>
                        <a:rPr sz="1200" spc="-25" dirty="0">
                          <a:solidFill>
                            <a:srgbClr val="FF7E79"/>
                          </a:solidFill>
                          <a:latin typeface="Arial"/>
                          <a:cs typeface="Arial"/>
                        </a:rPr>
                        <a:t>Ba Ra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38100">
                      <a:solidFill>
                        <a:srgbClr val="FF7E79"/>
                      </a:solidFill>
                      <a:prstDash val="solid"/>
                    </a:lnL>
                    <a:lnR w="38100">
                      <a:solidFill>
                        <a:srgbClr val="FFACA9"/>
                      </a:solidFill>
                      <a:prstDash val="solid"/>
                    </a:lnR>
                    <a:lnB w="28575">
                      <a:solidFill>
                        <a:srgbClr val="FF7E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0" dirty="0">
                          <a:solidFill>
                            <a:srgbClr val="FFACA9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1546" marB="0">
                    <a:lnL w="38100">
                      <a:solidFill>
                        <a:srgbClr val="FFACA9"/>
                      </a:solidFill>
                      <a:prstDash val="solid"/>
                    </a:lnL>
                    <a:lnR w="28575">
                      <a:solidFill>
                        <a:srgbClr val="FFACA9"/>
                      </a:solidFill>
                      <a:prstDash val="solid"/>
                    </a:lnR>
                    <a:lnB w="28575">
                      <a:solidFill>
                        <a:srgbClr val="FFACA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7655171" y="4701753"/>
            <a:ext cx="1674159" cy="391646"/>
            <a:chOff x="6796260" y="5328653"/>
            <a:chExt cx="1897380" cy="443865"/>
          </a:xfrm>
        </p:grpSpPr>
        <p:sp>
          <p:nvSpPr>
            <p:cNvPr id="18" name="object 18"/>
            <p:cNvSpPr/>
            <p:nvPr/>
          </p:nvSpPr>
          <p:spPr>
            <a:xfrm>
              <a:off x="8332452" y="5334749"/>
              <a:ext cx="355600" cy="431800"/>
            </a:xfrm>
            <a:custGeom>
              <a:avLst/>
              <a:gdLst/>
              <a:ahLst/>
              <a:cxnLst/>
              <a:rect l="l" t="t" r="r" b="b"/>
              <a:pathLst>
                <a:path w="355600" h="431800">
                  <a:moveTo>
                    <a:pt x="0" y="431291"/>
                  </a:moveTo>
                  <a:lnTo>
                    <a:pt x="114299" y="216407"/>
                  </a:lnTo>
                  <a:lnTo>
                    <a:pt x="0" y="0"/>
                  </a:lnTo>
                  <a:lnTo>
                    <a:pt x="355091" y="216407"/>
                  </a:lnTo>
                  <a:lnTo>
                    <a:pt x="0" y="431291"/>
                  </a:lnTo>
                  <a:close/>
                </a:path>
              </a:pathLst>
            </a:custGeom>
            <a:solidFill>
              <a:srgbClr val="78AC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8332452" y="5334749"/>
              <a:ext cx="355600" cy="431800"/>
            </a:xfrm>
            <a:custGeom>
              <a:avLst/>
              <a:gdLst/>
              <a:ahLst/>
              <a:cxnLst/>
              <a:rect l="l" t="t" r="r" b="b"/>
              <a:pathLst>
                <a:path w="355600" h="431800">
                  <a:moveTo>
                    <a:pt x="355091" y="216407"/>
                  </a:moveTo>
                  <a:lnTo>
                    <a:pt x="0" y="431291"/>
                  </a:lnTo>
                  <a:lnTo>
                    <a:pt x="114299" y="216407"/>
                  </a:lnTo>
                  <a:lnTo>
                    <a:pt x="0" y="0"/>
                  </a:lnTo>
                  <a:lnTo>
                    <a:pt x="355091" y="216407"/>
                  </a:lnTo>
                  <a:close/>
                </a:path>
              </a:pathLst>
            </a:custGeom>
            <a:ln w="12191">
              <a:solidFill>
                <a:srgbClr val="78AC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6847314" y="5551919"/>
              <a:ext cx="1600200" cy="1905"/>
            </a:xfrm>
            <a:custGeom>
              <a:avLst/>
              <a:gdLst/>
              <a:ahLst/>
              <a:cxnLst/>
              <a:rect l="l" t="t" r="r" b="b"/>
              <a:pathLst>
                <a:path w="1600200" h="1904">
                  <a:moveTo>
                    <a:pt x="0" y="0"/>
                  </a:moveTo>
                  <a:lnTo>
                    <a:pt x="1600199" y="1523"/>
                  </a:lnTo>
                </a:path>
              </a:pathLst>
            </a:custGeom>
            <a:ln w="102107">
              <a:solidFill>
                <a:srgbClr val="78AC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10877</TotalTime>
  <Words>1725</Words>
  <Application>Microsoft Office PowerPoint</Application>
  <PresentationFormat>Widescreen</PresentationFormat>
  <Paragraphs>505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ＭＳ Ｐゴシック</vt:lpstr>
      <vt:lpstr>Arial</vt:lpstr>
      <vt:lpstr>Calibri</vt:lpstr>
      <vt:lpstr>Carlito</vt:lpstr>
      <vt:lpstr>HighlanderStd-Bold</vt:lpstr>
      <vt:lpstr>STIXTwoMath</vt:lpstr>
      <vt:lpstr>Symbol</vt:lpstr>
      <vt:lpstr>Times</vt:lpstr>
      <vt:lpstr>Times New Roman</vt:lpstr>
      <vt:lpstr>TimesTenLTStd-Bold</vt:lpstr>
      <vt:lpstr>TimesTenLTStd-Italic</vt:lpstr>
      <vt:lpstr>TimesTenLTStd-Roman</vt:lpstr>
      <vt:lpstr>Office Theme</vt:lpstr>
      <vt:lpstr>Materials Science and Engineering</vt:lpstr>
      <vt:lpstr>Atomic structure</vt:lpstr>
      <vt:lpstr>Electronic structure</vt:lpstr>
      <vt:lpstr>Electronic structure</vt:lpstr>
      <vt:lpstr>Atomic Structure</vt:lpstr>
      <vt:lpstr>Electron energy states</vt:lpstr>
      <vt:lpstr>Electronic configuration</vt:lpstr>
      <vt:lpstr>Survey of elements</vt:lpstr>
      <vt:lpstr>The periodic table</vt:lpstr>
      <vt:lpstr>Electronegativity</vt:lpstr>
      <vt:lpstr>PowerPoint Presentation</vt:lpstr>
      <vt:lpstr>Properties from bonding</vt:lpstr>
      <vt:lpstr>Properties from bonding: thermal expansion coefficient</vt:lpstr>
      <vt:lpstr>Properties from bonding: modulus E</vt:lpstr>
      <vt:lpstr>Types of bonding: ionic</vt:lpstr>
      <vt:lpstr>Examples of ionic bonding</vt:lpstr>
      <vt:lpstr>Covalent bonding</vt:lpstr>
      <vt:lpstr>Metallic bonding</vt:lpstr>
      <vt:lpstr>Ionic-covalent mixed bonding</vt:lpstr>
      <vt:lpstr>Secondary Bonding</vt:lpstr>
      <vt:lpstr>Secondary bonding</vt:lpstr>
      <vt:lpstr>Bonding Energy and Melting Points of various substances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Nanotechnology</dc:title>
  <dc:creator>Aadil Abass shah</dc:creator>
  <cp:lastModifiedBy>Ranjit Kumar</cp:lastModifiedBy>
  <cp:revision>51</cp:revision>
  <dcterms:created xsi:type="dcterms:W3CDTF">2022-10-18T13:55:46Z</dcterms:created>
  <dcterms:modified xsi:type="dcterms:W3CDTF">2024-08-21T05:19:12Z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2022-10-18T00:00:00Z</vt:filetime>
  </property>
</Properties>
</file>