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60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70" autoAdjust="0"/>
  </p:normalViewPr>
  <p:slideViewPr>
    <p:cSldViewPr>
      <p:cViewPr varScale="1">
        <p:scale>
          <a:sx n="51" d="100"/>
          <a:sy n="51" d="100"/>
        </p:scale>
        <p:origin x="11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0626-4655-403C-8639-4C898839F292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1CE6D-A815-4E4D-B249-9DE18FE05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6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60194" y="1491088"/>
            <a:ext cx="2965450" cy="446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7775" y="1622501"/>
            <a:ext cx="2715259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6941" y="324993"/>
            <a:ext cx="9163092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7408" y="3279088"/>
            <a:ext cx="9979025" cy="220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4711D-9DBD-D888-BE49-9E444FD15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t="27930" b="26185"/>
          <a:stretch/>
        </p:blipFill>
        <p:spPr>
          <a:xfrm>
            <a:off x="-10885" y="76200"/>
            <a:ext cx="1987826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4F01-62C0-1F96-13BE-8CC8DD26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10363200" cy="1354217"/>
          </a:xfrm>
        </p:spPr>
        <p:txBody>
          <a:bodyPr/>
          <a:lstStyle/>
          <a:p>
            <a:pPr algn="ctr"/>
            <a:r>
              <a:rPr lang="en-US" dirty="0"/>
              <a:t>Equilibrium, Kinetics and Thermodynamics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52522-B00E-4F42-AC61-D1066177EB7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429000"/>
            <a:ext cx="8534400" cy="1969770"/>
          </a:xfrm>
        </p:spPr>
        <p:txBody>
          <a:bodyPr/>
          <a:lstStyle/>
          <a:p>
            <a:pPr algn="ctr"/>
            <a:r>
              <a:rPr lang="en-US" dirty="0"/>
              <a:t>Dr. Ranjit Kumar</a:t>
            </a:r>
          </a:p>
          <a:p>
            <a:pPr algn="ctr"/>
            <a:r>
              <a:rPr lang="en-US" dirty="0"/>
              <a:t>Department of Chemical Engineering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Email: ranjit.kumar@snu.edu.in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42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2C936-9D7A-C7B3-5986-136D5CC2E004}"/>
              </a:ext>
            </a:extLst>
          </p:cNvPr>
          <p:cNvSpPr txBox="1"/>
          <p:nvPr/>
        </p:nvSpPr>
        <p:spPr>
          <a:xfrm>
            <a:off x="178861" y="68579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Q.</a:t>
            </a:r>
            <a:endParaRPr lang="en-IN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57A442-3F39-7486-93F2-5DFF227518AA}"/>
              </a:ext>
            </a:extLst>
          </p:cNvPr>
          <p:cNvGrpSpPr/>
          <p:nvPr/>
        </p:nvGrpSpPr>
        <p:grpSpPr>
          <a:xfrm>
            <a:off x="550188" y="685799"/>
            <a:ext cx="11260812" cy="6093055"/>
            <a:chOff x="550188" y="685799"/>
            <a:chExt cx="11260812" cy="60930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AD6866-0E3A-0005-825F-B4E3E93907F7}"/>
                </a:ext>
              </a:extLst>
            </p:cNvPr>
            <p:cNvGrpSpPr/>
            <p:nvPr/>
          </p:nvGrpSpPr>
          <p:grpSpPr>
            <a:xfrm>
              <a:off x="550188" y="685799"/>
              <a:ext cx="11260812" cy="6093055"/>
              <a:chOff x="550188" y="685799"/>
              <a:chExt cx="11260812" cy="609305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74BBDCF-4E23-6EA4-97A8-89711C7B3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" y="685799"/>
                <a:ext cx="11201400" cy="6093055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7C5043-35BA-9754-ABD8-A00084E715AD}"/>
                  </a:ext>
                </a:extLst>
              </p:cNvPr>
              <p:cNvSpPr/>
              <p:nvPr/>
            </p:nvSpPr>
            <p:spPr>
              <a:xfrm>
                <a:off x="550188" y="3429000"/>
                <a:ext cx="8593812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F847E1-6E61-BF6F-875C-84984F0317E3}"/>
                </a:ext>
              </a:extLst>
            </p:cNvPr>
            <p:cNvSpPr/>
            <p:nvPr/>
          </p:nvSpPr>
          <p:spPr>
            <a:xfrm>
              <a:off x="4381500" y="6019801"/>
              <a:ext cx="30099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211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A97B7E-7A3A-4A32-44D7-FA63FBC49DD7}"/>
              </a:ext>
            </a:extLst>
          </p:cNvPr>
          <p:cNvSpPr txBox="1"/>
          <p:nvPr/>
        </p:nvSpPr>
        <p:spPr>
          <a:xfrm>
            <a:off x="178861" y="68579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Q.</a:t>
            </a:r>
            <a:endParaRPr lang="en-IN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3668D2-6EF5-97C2-C860-09D15E9D8B8A}"/>
              </a:ext>
            </a:extLst>
          </p:cNvPr>
          <p:cNvGrpSpPr/>
          <p:nvPr/>
        </p:nvGrpSpPr>
        <p:grpSpPr>
          <a:xfrm>
            <a:off x="685800" y="533400"/>
            <a:ext cx="10972800" cy="6283080"/>
            <a:chOff x="685800" y="533400"/>
            <a:chExt cx="10972800" cy="62830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804B54-9D71-6B28-FAD1-4F44F2BE1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533400"/>
              <a:ext cx="10972800" cy="628308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E2F524-43A6-3472-49F7-E72D7FB57B8D}"/>
                </a:ext>
              </a:extLst>
            </p:cNvPr>
            <p:cNvSpPr/>
            <p:nvPr/>
          </p:nvSpPr>
          <p:spPr>
            <a:xfrm>
              <a:off x="3352800" y="4267200"/>
              <a:ext cx="1714500" cy="304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404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89105-082D-CE04-1D1C-17C6C93F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110490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3D278-E53F-685B-C107-BEAD26F2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667000"/>
            <a:ext cx="10977152" cy="19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60F34-E626-14D1-3B9C-5D2BE4B4E1DD}"/>
              </a:ext>
            </a:extLst>
          </p:cNvPr>
          <p:cNvSpPr txBox="1"/>
          <p:nvPr/>
        </p:nvSpPr>
        <p:spPr>
          <a:xfrm>
            <a:off x="762000" y="1066800"/>
            <a:ext cx="10134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Consider the air pollutants NO and NO2, contributors to photochemical smog. Both can be formed by the reaction between atmospheric nitrogen and oxygen. At 25</a:t>
            </a:r>
            <a:r>
              <a:rPr lang="en-US" sz="2000" b="1" baseline="30000" dirty="0"/>
              <a:t>o</a:t>
            </a:r>
            <a:r>
              <a:rPr lang="en-US" sz="2000" b="1" dirty="0"/>
              <a:t>C,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74679-4940-375D-A66D-A337036A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7883897" cy="707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85A3B-5A60-48A3-070A-3DF40BB63E48}"/>
              </a:ext>
            </a:extLst>
          </p:cNvPr>
          <p:cNvSpPr txBox="1"/>
          <p:nvPr/>
        </p:nvSpPr>
        <p:spPr>
          <a:xfrm>
            <a:off x="1234664" y="2514600"/>
            <a:ext cx="8976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(a) Write the equilibrium constant expression for the formation of two moles of NO at 25</a:t>
            </a:r>
            <a:r>
              <a:rPr lang="en-US" baseline="30000" dirty="0"/>
              <a:t>o</a:t>
            </a:r>
            <a:r>
              <a:rPr lang="en-US" dirty="0"/>
              <a:t>C.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82625-7877-23BA-DB47-6F50C688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962296"/>
            <a:ext cx="2819400" cy="1485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1FAC8C-A615-160B-8133-32D1B04888FF}"/>
              </a:ext>
            </a:extLst>
          </p:cNvPr>
          <p:cNvSpPr txBox="1"/>
          <p:nvPr/>
        </p:nvSpPr>
        <p:spPr>
          <a:xfrm>
            <a:off x="1234664" y="4541630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(b) Calculate K for the formation of one mole of NO at 25</a:t>
            </a:r>
            <a:r>
              <a:rPr lang="en-US" baseline="30000" dirty="0"/>
              <a:t>o</a:t>
            </a:r>
            <a:r>
              <a:rPr lang="en-US" dirty="0"/>
              <a:t>C.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F3517-D6C5-6E66-D3F7-C43A47946CFB}"/>
              </a:ext>
            </a:extLst>
          </p:cNvPr>
          <p:cNvSpPr txBox="1"/>
          <p:nvPr/>
        </p:nvSpPr>
        <p:spPr>
          <a:xfrm>
            <a:off x="1215874" y="4910962"/>
            <a:ext cx="10595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STRATEGY</a:t>
            </a:r>
          </a:p>
          <a:p>
            <a:r>
              <a:rPr lang="en-US" dirty="0"/>
              <a:t>1. Write the reaction for the formation of one mole of NO. Note that all the coefficients of the original equation</a:t>
            </a:r>
          </a:p>
          <a:p>
            <a:r>
              <a:rPr lang="en-US" dirty="0"/>
              <a:t>are divided by two.</a:t>
            </a:r>
          </a:p>
          <a:p>
            <a:r>
              <a:rPr lang="en-US" dirty="0"/>
              <a:t>2. Find K. Apply the coefficient rule.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50AE2F-65E6-0DE4-081C-22CB032E2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4994396"/>
            <a:ext cx="11678513" cy="1480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9F2401-096A-B408-D444-1D23CF3ECE2E}"/>
              </a:ext>
            </a:extLst>
          </p:cNvPr>
          <p:cNvSpPr txBox="1"/>
          <p:nvPr/>
        </p:nvSpPr>
        <p:spPr>
          <a:xfrm>
            <a:off x="3200400" y="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Chemical Equilibrium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42990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42632-338E-9867-3986-47A52DDF1D2D}"/>
              </a:ext>
            </a:extLst>
          </p:cNvPr>
          <p:cNvSpPr txBox="1"/>
          <p:nvPr/>
        </p:nvSpPr>
        <p:spPr>
          <a:xfrm>
            <a:off x="423275" y="390634"/>
            <a:ext cx="801143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(c) Calculate K for the decomposition of one mole of NO2 at 25</a:t>
            </a:r>
            <a:r>
              <a:rPr lang="en-US" sz="2000" baseline="30000" dirty="0"/>
              <a:t>o</a:t>
            </a:r>
            <a:r>
              <a:rPr lang="en-US" sz="2000" dirty="0"/>
              <a:t>C.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F2BCD-B240-49C1-7870-FBAE851017E7}"/>
              </a:ext>
            </a:extLst>
          </p:cNvPr>
          <p:cNvSpPr txBox="1"/>
          <p:nvPr/>
        </p:nvSpPr>
        <p:spPr>
          <a:xfrm>
            <a:off x="457200" y="1371600"/>
            <a:ext cx="11582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STRATEGY</a:t>
            </a:r>
          </a:p>
          <a:p>
            <a:r>
              <a:rPr lang="en-US" dirty="0"/>
              <a:t>1. Write the reaction for the decomposition of NO2 and note that you are asked for the decomposition of one mole.</a:t>
            </a:r>
          </a:p>
          <a:p>
            <a:r>
              <a:rPr lang="en-US" dirty="0"/>
              <a:t>2. To arrive at the equation for the decomposition of one mole of NO2, you switch sides (reciprocal rule).</a:t>
            </a:r>
          </a:p>
          <a:p>
            <a:r>
              <a:rPr lang="en-US" dirty="0"/>
              <a:t>3. To arrive at the equation for the decomposition of one mole of NO2, multiply the coefficients by ½ (coefficient rule).</a:t>
            </a:r>
          </a:p>
          <a:p>
            <a:r>
              <a:rPr lang="en-US" dirty="0"/>
              <a:t>4. Apply both rules.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7011F-92C3-BADB-1F38-B2F78AF7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5" y="952218"/>
            <a:ext cx="11277600" cy="1881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7BD72-83F9-B157-9DED-5DBF23A0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9873"/>
            <a:ext cx="3886200" cy="411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DFFA1-16B4-83AF-A402-0B5CA2B974BE}"/>
              </a:ext>
            </a:extLst>
          </p:cNvPr>
          <p:cNvSpPr txBox="1"/>
          <p:nvPr/>
        </p:nvSpPr>
        <p:spPr>
          <a:xfrm>
            <a:off x="423275" y="2987504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(d) Calculate K for the following reaction at 25</a:t>
            </a:r>
            <a:r>
              <a:rPr lang="en-US" baseline="30000" dirty="0"/>
              <a:t>o</a:t>
            </a:r>
            <a:r>
              <a:rPr lang="en-US" dirty="0"/>
              <a:t>C: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5B6-6011-B805-C373-192FEC312F42}"/>
              </a:ext>
            </a:extLst>
          </p:cNvPr>
          <p:cNvSpPr txBox="1"/>
          <p:nvPr/>
        </p:nvSpPr>
        <p:spPr>
          <a:xfrm>
            <a:off x="340499" y="3886200"/>
            <a:ext cx="1158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STRATEGY</a:t>
            </a:r>
          </a:p>
          <a:p>
            <a:r>
              <a:rPr lang="en-US" dirty="0"/>
              <a:t>1. Start with two moles of NO, which is a product in Equation (1) but a reactant in the desired equation. Reverse Equation (1) and apply the reciprocal rule.</a:t>
            </a:r>
          </a:p>
          <a:p>
            <a:r>
              <a:rPr lang="en-US" dirty="0"/>
              <a:t>2. Focus on two moles of NO2, which is the product in Equation (2) and in the desired equation. Change is unnecessary.</a:t>
            </a:r>
          </a:p>
          <a:p>
            <a:r>
              <a:rPr lang="en-US" dirty="0"/>
              <a:t>3. Add the two equations to get the overall equation.</a:t>
            </a:r>
          </a:p>
          <a:p>
            <a:r>
              <a:rPr lang="en-US" dirty="0"/>
              <a:t>4. Apply the rule of multiple equilibria.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01C058-E6BC-EE15-19C4-0E8C3ECA2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8" y="3749309"/>
            <a:ext cx="11328122" cy="2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74597-471B-5B47-66F9-F6FFFDF1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58" y="762000"/>
            <a:ext cx="11169041" cy="1649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85156-DB00-F89E-F434-5C06F7829627}"/>
              </a:ext>
            </a:extLst>
          </p:cNvPr>
          <p:cNvSpPr txBox="1"/>
          <p:nvPr/>
        </p:nvSpPr>
        <p:spPr>
          <a:xfrm>
            <a:off x="88303" y="77366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Q2.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A9585-2F1D-BDA5-E3F3-33BBFB6B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9" y="3041248"/>
            <a:ext cx="11243780" cy="30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8D377-AB6E-2ED4-28B7-7DBF4BAD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0"/>
            <a:ext cx="10158159" cy="182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9BF6AB-AE57-9F59-0C5A-FFFB0A4DD934}"/>
              </a:ext>
            </a:extLst>
          </p:cNvPr>
          <p:cNvSpPr txBox="1"/>
          <p:nvPr/>
        </p:nvSpPr>
        <p:spPr>
          <a:xfrm>
            <a:off x="88303" y="77366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Q3.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25744-08B3-9D51-5B98-9A463317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80818"/>
            <a:ext cx="10158158" cy="2329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155A1-C8ED-F1CD-55D9-EDBE3C02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5" y="3030554"/>
            <a:ext cx="10158158" cy="2002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507075-F101-1FC3-5695-8B4931CE9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182648"/>
            <a:ext cx="10591800" cy="379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30D2C1-4836-B760-404C-FF00B9FA8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05" y="5105649"/>
            <a:ext cx="10158158" cy="16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C1DC3-BC10-D920-2449-FD59E008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799"/>
            <a:ext cx="11125200" cy="1725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E7008-72FF-FE34-BB1F-FE1D3669AC37}"/>
              </a:ext>
            </a:extLst>
          </p:cNvPr>
          <p:cNvSpPr txBox="1"/>
          <p:nvPr/>
        </p:nvSpPr>
        <p:spPr>
          <a:xfrm>
            <a:off x="3048000" y="76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Thermodynamics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8DA7B-83CB-E1CE-15B1-82DC3690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74" y="3187484"/>
            <a:ext cx="10007661" cy="1467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113EB-72E9-5E68-1E6B-8BCCA32FACBE}"/>
              </a:ext>
            </a:extLst>
          </p:cNvPr>
          <p:cNvSpPr txBox="1"/>
          <p:nvPr/>
        </p:nvSpPr>
        <p:spPr>
          <a:xfrm>
            <a:off x="44151" y="106679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900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9922F-B3A1-6818-D5EB-90A0735E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10515600" cy="145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B314D-647D-6DC0-69F7-36131E36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10515600" cy="2384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A9B05-3891-1131-EE7A-C7ED8BC28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969294"/>
            <a:ext cx="11345973" cy="440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A0D62-1E31-B4F2-FAC5-F225A9AD7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556112"/>
            <a:ext cx="10515600" cy="1100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305EA4-B6B6-5089-E40C-8FD0B57D91BA}"/>
              </a:ext>
            </a:extLst>
          </p:cNvPr>
          <p:cNvSpPr txBox="1"/>
          <p:nvPr/>
        </p:nvSpPr>
        <p:spPr>
          <a:xfrm>
            <a:off x="228600" y="91533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19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96F3A83-BBB0-D6C4-EE61-1538F7D789C5}"/>
              </a:ext>
            </a:extLst>
          </p:cNvPr>
          <p:cNvGrpSpPr/>
          <p:nvPr/>
        </p:nvGrpSpPr>
        <p:grpSpPr>
          <a:xfrm>
            <a:off x="533400" y="914400"/>
            <a:ext cx="11201400" cy="5808307"/>
            <a:chOff x="533400" y="914400"/>
            <a:chExt cx="11201400" cy="58083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0861DE-5B65-EB8F-666A-410DF965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606"/>
            <a:stretch/>
          </p:blipFill>
          <p:spPr>
            <a:xfrm>
              <a:off x="533400" y="914400"/>
              <a:ext cx="11201400" cy="580830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4F7508-CBA3-C441-E7AC-AB08A515E96F}"/>
                </a:ext>
              </a:extLst>
            </p:cNvPr>
            <p:cNvSpPr/>
            <p:nvPr/>
          </p:nvSpPr>
          <p:spPr>
            <a:xfrm>
              <a:off x="5334000" y="3429000"/>
              <a:ext cx="1828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4906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6E634-73E3-0E11-9267-29B12661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11125200" cy="3096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27F12-77B8-AF55-8875-7C5E63E4DBCB}"/>
              </a:ext>
            </a:extLst>
          </p:cNvPr>
          <p:cNvSpPr txBox="1"/>
          <p:nvPr/>
        </p:nvSpPr>
        <p:spPr>
          <a:xfrm>
            <a:off x="88303" y="77366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Q.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C0801-C1E5-6571-029E-8BA5528C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38601"/>
            <a:ext cx="11125200" cy="2602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BE20F-E82D-56FC-E964-48CF335B3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6" y="3858706"/>
            <a:ext cx="11112674" cy="29992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7DB91-F768-68DB-D913-BC3DA83A8193}"/>
              </a:ext>
            </a:extLst>
          </p:cNvPr>
          <p:cNvSpPr txBox="1"/>
          <p:nvPr/>
        </p:nvSpPr>
        <p:spPr>
          <a:xfrm>
            <a:off x="3505200" y="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Chemical Kinetics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782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14815</TotalTime>
  <Words>339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Carlito</vt:lpstr>
      <vt:lpstr>Times New Roman</vt:lpstr>
      <vt:lpstr>Office Theme</vt:lpstr>
      <vt:lpstr>Equilibrium, Kinetics and Thermodynamics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Nanotechnology</dc:title>
  <dc:creator>Aadil Abass shah</dc:creator>
  <cp:lastModifiedBy>Ranjit Kumar</cp:lastModifiedBy>
  <cp:revision>64</cp:revision>
  <dcterms:created xsi:type="dcterms:W3CDTF">2022-10-18T13:55:46Z</dcterms:created>
  <dcterms:modified xsi:type="dcterms:W3CDTF">2024-09-01T07:08:12Z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2022-10-18T00:00:00Z</vt:filetime>
  </property>
</Properties>
</file>