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60" r:id="rId2"/>
    <p:sldId id="368" r:id="rId3"/>
    <p:sldId id="430" r:id="rId4"/>
    <p:sldId id="281" r:id="rId5"/>
    <p:sldId id="409" r:id="rId6"/>
    <p:sldId id="283" r:id="rId7"/>
    <p:sldId id="284" r:id="rId8"/>
    <p:sldId id="285" r:id="rId9"/>
    <p:sldId id="261" r:id="rId10"/>
    <p:sldId id="411" r:id="rId11"/>
    <p:sldId id="263" r:id="rId12"/>
    <p:sldId id="264" r:id="rId13"/>
    <p:sldId id="431" r:id="rId14"/>
    <p:sldId id="410" r:id="rId15"/>
    <p:sldId id="266" r:id="rId16"/>
    <p:sldId id="279" r:id="rId17"/>
    <p:sldId id="286" r:id="rId18"/>
    <p:sldId id="267" r:id="rId19"/>
    <p:sldId id="268" r:id="rId20"/>
    <p:sldId id="269" r:id="rId21"/>
    <p:sldId id="308" r:id="rId22"/>
    <p:sldId id="332" r:id="rId23"/>
    <p:sldId id="333" r:id="rId24"/>
    <p:sldId id="334" r:id="rId25"/>
    <p:sldId id="354" r:id="rId26"/>
    <p:sldId id="432" r:id="rId27"/>
    <p:sldId id="361" r:id="rId28"/>
    <p:sldId id="270" r:id="rId29"/>
    <p:sldId id="271" r:id="rId30"/>
    <p:sldId id="433" r:id="rId31"/>
    <p:sldId id="434" r:id="rId32"/>
    <p:sldId id="435" r:id="rId33"/>
    <p:sldId id="436" r:id="rId34"/>
    <p:sldId id="272" r:id="rId35"/>
    <p:sldId id="358" r:id="rId36"/>
    <p:sldId id="259" r:id="rId37"/>
    <p:sldId id="391" r:id="rId38"/>
    <p:sldId id="440" r:id="rId3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70" autoAdjust="0"/>
  </p:normalViewPr>
  <p:slideViewPr>
    <p:cSldViewPr>
      <p:cViewPr varScale="1">
        <p:scale>
          <a:sx n="51" d="100"/>
          <a:sy n="51" d="100"/>
        </p:scale>
        <p:origin x="116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7BC1E-7533-4AEB-9790-E26C89853F43}" type="doc">
      <dgm:prSet loTypeId="urn:microsoft.com/office/officeart/2005/8/layout/orgChart1" loCatId="hierarchy" qsTypeId="urn:microsoft.com/office/officeart/2005/8/quickstyle/simple1" qsCatId="simple" csTypeId="urn:microsoft.com/office/officeart/2005/8/colors/accent1_2" csCatId="accent1"/>
      <dgm:spPr/>
    </dgm:pt>
    <dgm:pt modelId="{D47582F3-883D-41E9-8540-63F80B42057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0" i="0" u="none" strike="noStrike" cap="none" normalizeH="0" baseline="0">
              <a:ln>
                <a:noFill/>
              </a:ln>
              <a:solidFill>
                <a:schemeClr val="tx1"/>
              </a:solidFill>
              <a:effectLst/>
            </a:rPr>
            <a:t>SOLID MATERIALS</a:t>
          </a:r>
        </a:p>
      </dgm:t>
    </dgm:pt>
    <dgm:pt modelId="{22FE956F-2D5E-452C-BF25-26660E6DF3E4}" type="parTrans" cxnId="{80D78060-B9B1-442E-A287-48FA346C1EAB}">
      <dgm:prSet/>
      <dgm:spPr/>
      <dgm:t>
        <a:bodyPr/>
        <a:lstStyle/>
        <a:p>
          <a:endParaRPr lang="en-IN"/>
        </a:p>
      </dgm:t>
    </dgm:pt>
    <dgm:pt modelId="{B2FD5A41-9D09-4515-9D71-1A551E85B2DA}" type="sibTrans" cxnId="{80D78060-B9B1-442E-A287-48FA346C1EAB}">
      <dgm:prSet/>
      <dgm:spPr/>
      <dgm:t>
        <a:bodyPr/>
        <a:lstStyle/>
        <a:p>
          <a:endParaRPr lang="en-IN"/>
        </a:p>
      </dgm:t>
    </dgm:pt>
    <dgm:pt modelId="{9BDE350D-C947-4CA2-9F1F-99772849585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CRYSTALLINE</a:t>
          </a:r>
        </a:p>
      </dgm:t>
    </dgm:pt>
    <dgm:pt modelId="{E0F5DE15-4046-4A1C-BCD3-2565129E31B1}" type="parTrans" cxnId="{8AA15B3A-918C-492F-BE51-D73F979B8977}">
      <dgm:prSet/>
      <dgm:spPr/>
      <dgm:t>
        <a:bodyPr/>
        <a:lstStyle/>
        <a:p>
          <a:endParaRPr lang="en-IN"/>
        </a:p>
      </dgm:t>
    </dgm:pt>
    <dgm:pt modelId="{9DD3996E-D8A0-479A-972D-FABC84038715}" type="sibTrans" cxnId="{8AA15B3A-918C-492F-BE51-D73F979B8977}">
      <dgm:prSet/>
      <dgm:spPr/>
      <dgm:t>
        <a:bodyPr/>
        <a:lstStyle/>
        <a:p>
          <a:endParaRPr lang="en-IN"/>
        </a:p>
      </dgm:t>
    </dgm:pt>
    <dgm:pt modelId="{15B7B5DD-B3E0-40FC-8419-8413DD808B2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latin typeface="Arial" panose="020B0604020202020204" pitchFamily="34" charset="0"/>
            </a:rPr>
            <a:t>Single Crystal</a:t>
          </a:r>
        </a:p>
      </dgm:t>
    </dgm:pt>
    <dgm:pt modelId="{08E4AC6E-F03E-452A-8F04-1B2295B7B58A}" type="parTrans" cxnId="{02F084EC-ED5C-4061-BA25-E7F0BFE4D5C5}">
      <dgm:prSet/>
      <dgm:spPr/>
      <dgm:t>
        <a:bodyPr/>
        <a:lstStyle/>
        <a:p>
          <a:endParaRPr lang="en-IN"/>
        </a:p>
      </dgm:t>
    </dgm:pt>
    <dgm:pt modelId="{89C5495E-2F76-4E5F-8B0D-8EAD882E5964}" type="sibTrans" cxnId="{02F084EC-ED5C-4061-BA25-E7F0BFE4D5C5}">
      <dgm:prSet/>
      <dgm:spPr/>
      <dgm:t>
        <a:bodyPr/>
        <a:lstStyle/>
        <a:p>
          <a:endParaRPr lang="en-IN"/>
        </a:p>
      </dgm:t>
    </dgm:pt>
    <dgm:pt modelId="{2ACB2C3A-591A-4E14-9DCB-3C11F8739DD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POLYCRYSTALLINE</a:t>
          </a:r>
        </a:p>
      </dgm:t>
    </dgm:pt>
    <dgm:pt modelId="{CC58CFA9-5842-430C-A3C9-861F084A2F7D}" type="parTrans" cxnId="{DFD11E97-B507-47C3-8CE1-E9017DD26D10}">
      <dgm:prSet/>
      <dgm:spPr/>
      <dgm:t>
        <a:bodyPr/>
        <a:lstStyle/>
        <a:p>
          <a:endParaRPr lang="en-IN"/>
        </a:p>
      </dgm:t>
    </dgm:pt>
    <dgm:pt modelId="{BCB0EC39-542C-4596-84D2-FC913A9BC028}" type="sibTrans" cxnId="{DFD11E97-B507-47C3-8CE1-E9017DD26D10}">
      <dgm:prSet/>
      <dgm:spPr/>
      <dgm:t>
        <a:bodyPr/>
        <a:lstStyle/>
        <a:p>
          <a:endParaRPr lang="en-IN"/>
        </a:p>
      </dgm:t>
    </dgm:pt>
    <dgm:pt modelId="{3157FC2D-163E-4849-B775-4FC62CF91EE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AMORPHOUS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1" i="0" u="none" strike="noStrike" cap="none" normalizeH="0" baseline="0">
              <a:ln>
                <a:noFill/>
              </a:ln>
              <a:solidFill>
                <a:schemeClr val="tx1"/>
              </a:solidFill>
              <a:effectLst/>
            </a:rPr>
            <a:t>(Non-crystalline)</a:t>
          </a:r>
        </a:p>
      </dgm:t>
    </dgm:pt>
    <dgm:pt modelId="{8F4876E0-6C8C-438F-94C7-9CC5ACFE94EB}" type="parTrans" cxnId="{DCDA03A3-8D94-44DA-BC13-7F798433BB8F}">
      <dgm:prSet/>
      <dgm:spPr/>
      <dgm:t>
        <a:bodyPr/>
        <a:lstStyle/>
        <a:p>
          <a:endParaRPr lang="en-IN"/>
        </a:p>
      </dgm:t>
    </dgm:pt>
    <dgm:pt modelId="{E4F6D95B-471B-4988-9169-77C7DDAF70C5}" type="sibTrans" cxnId="{DCDA03A3-8D94-44DA-BC13-7F798433BB8F}">
      <dgm:prSet/>
      <dgm:spPr/>
      <dgm:t>
        <a:bodyPr/>
        <a:lstStyle/>
        <a:p>
          <a:endParaRPr lang="en-IN"/>
        </a:p>
      </dgm:t>
    </dgm:pt>
    <dgm:pt modelId="{BC7EAB0F-8429-4E81-9361-02891305B877}" type="pres">
      <dgm:prSet presAssocID="{6277BC1E-7533-4AEB-9790-E26C89853F43}" presName="hierChild1" presStyleCnt="0">
        <dgm:presLayoutVars>
          <dgm:orgChart val="1"/>
          <dgm:chPref val="1"/>
          <dgm:dir/>
          <dgm:animOne val="branch"/>
          <dgm:animLvl val="lvl"/>
          <dgm:resizeHandles/>
        </dgm:presLayoutVars>
      </dgm:prSet>
      <dgm:spPr/>
    </dgm:pt>
    <dgm:pt modelId="{31C2122A-ACA9-4402-A6F2-27E553B379DC}" type="pres">
      <dgm:prSet presAssocID="{D47582F3-883D-41E9-8540-63F80B42057A}" presName="hierRoot1" presStyleCnt="0">
        <dgm:presLayoutVars>
          <dgm:hierBranch/>
        </dgm:presLayoutVars>
      </dgm:prSet>
      <dgm:spPr/>
    </dgm:pt>
    <dgm:pt modelId="{0158DD5D-D81B-4EE5-A083-71EA5ACE642E}" type="pres">
      <dgm:prSet presAssocID="{D47582F3-883D-41E9-8540-63F80B42057A}" presName="rootComposite1" presStyleCnt="0"/>
      <dgm:spPr/>
    </dgm:pt>
    <dgm:pt modelId="{05414018-F663-401D-B0AE-3D17BE70E054}" type="pres">
      <dgm:prSet presAssocID="{D47582F3-883D-41E9-8540-63F80B42057A}" presName="rootText1" presStyleLbl="node0" presStyleIdx="0" presStyleCnt="1">
        <dgm:presLayoutVars>
          <dgm:chPref val="3"/>
        </dgm:presLayoutVars>
      </dgm:prSet>
      <dgm:spPr/>
    </dgm:pt>
    <dgm:pt modelId="{818C4781-3E20-46F0-B0B4-D62A153D4CD3}" type="pres">
      <dgm:prSet presAssocID="{D47582F3-883D-41E9-8540-63F80B42057A}" presName="rootConnector1" presStyleLbl="node1" presStyleIdx="0" presStyleCnt="0"/>
      <dgm:spPr/>
    </dgm:pt>
    <dgm:pt modelId="{75F1B0F2-07BC-4670-B144-4D68FCFAA029}" type="pres">
      <dgm:prSet presAssocID="{D47582F3-883D-41E9-8540-63F80B42057A}" presName="hierChild2" presStyleCnt="0"/>
      <dgm:spPr/>
    </dgm:pt>
    <dgm:pt modelId="{19D96D4B-0D2E-41F4-8607-6537F867ED78}" type="pres">
      <dgm:prSet presAssocID="{E0F5DE15-4046-4A1C-BCD3-2565129E31B1}" presName="Name35" presStyleLbl="parChTrans1D2" presStyleIdx="0" presStyleCnt="3"/>
      <dgm:spPr/>
    </dgm:pt>
    <dgm:pt modelId="{41F1EE2D-D195-4A49-9139-7073BA55D9E1}" type="pres">
      <dgm:prSet presAssocID="{9BDE350D-C947-4CA2-9F1F-997728495857}" presName="hierRoot2" presStyleCnt="0">
        <dgm:presLayoutVars>
          <dgm:hierBranch/>
        </dgm:presLayoutVars>
      </dgm:prSet>
      <dgm:spPr/>
    </dgm:pt>
    <dgm:pt modelId="{EB3A2B48-80E3-4B8B-BA6B-797F52678768}" type="pres">
      <dgm:prSet presAssocID="{9BDE350D-C947-4CA2-9F1F-997728495857}" presName="rootComposite" presStyleCnt="0"/>
      <dgm:spPr/>
    </dgm:pt>
    <dgm:pt modelId="{BD5D9F95-CFB7-444C-817D-26DCFAB7551A}" type="pres">
      <dgm:prSet presAssocID="{9BDE350D-C947-4CA2-9F1F-997728495857}" presName="rootText" presStyleLbl="node2" presStyleIdx="0" presStyleCnt="3">
        <dgm:presLayoutVars>
          <dgm:chPref val="3"/>
        </dgm:presLayoutVars>
      </dgm:prSet>
      <dgm:spPr/>
    </dgm:pt>
    <dgm:pt modelId="{15B18589-266C-4A4E-B30A-8280F16FE274}" type="pres">
      <dgm:prSet presAssocID="{9BDE350D-C947-4CA2-9F1F-997728495857}" presName="rootConnector" presStyleLbl="node2" presStyleIdx="0" presStyleCnt="3"/>
      <dgm:spPr/>
    </dgm:pt>
    <dgm:pt modelId="{5DC45D97-58B6-46A0-A3C3-DB46B795C404}" type="pres">
      <dgm:prSet presAssocID="{9BDE350D-C947-4CA2-9F1F-997728495857}" presName="hierChild4" presStyleCnt="0"/>
      <dgm:spPr/>
    </dgm:pt>
    <dgm:pt modelId="{549E6DD3-E5D1-4036-BCB9-CA1397800BC6}" type="pres">
      <dgm:prSet presAssocID="{08E4AC6E-F03E-452A-8F04-1B2295B7B58A}" presName="Name35" presStyleLbl="parChTrans1D3" presStyleIdx="0" presStyleCnt="1"/>
      <dgm:spPr/>
    </dgm:pt>
    <dgm:pt modelId="{1DAB9862-231D-4EEC-A49F-68EFAB8F5176}" type="pres">
      <dgm:prSet presAssocID="{15B7B5DD-B3E0-40FC-8419-8413DD808B27}" presName="hierRoot2" presStyleCnt="0">
        <dgm:presLayoutVars>
          <dgm:hierBranch val="r"/>
        </dgm:presLayoutVars>
      </dgm:prSet>
      <dgm:spPr/>
    </dgm:pt>
    <dgm:pt modelId="{80B1D024-BE11-46D4-B613-382CB789FEF5}" type="pres">
      <dgm:prSet presAssocID="{15B7B5DD-B3E0-40FC-8419-8413DD808B27}" presName="rootComposite" presStyleCnt="0"/>
      <dgm:spPr/>
    </dgm:pt>
    <dgm:pt modelId="{1957C6C1-5A14-4E51-A08B-0FC7EAE00B47}" type="pres">
      <dgm:prSet presAssocID="{15B7B5DD-B3E0-40FC-8419-8413DD808B27}" presName="rootText" presStyleLbl="node3" presStyleIdx="0" presStyleCnt="1">
        <dgm:presLayoutVars>
          <dgm:chPref val="3"/>
        </dgm:presLayoutVars>
      </dgm:prSet>
      <dgm:spPr/>
    </dgm:pt>
    <dgm:pt modelId="{22D010F6-90B3-40D1-860B-AA16486DFFE0}" type="pres">
      <dgm:prSet presAssocID="{15B7B5DD-B3E0-40FC-8419-8413DD808B27}" presName="rootConnector" presStyleLbl="node3" presStyleIdx="0" presStyleCnt="1"/>
      <dgm:spPr/>
    </dgm:pt>
    <dgm:pt modelId="{FF46831A-2DFB-45F5-9682-584BBB6EBB2E}" type="pres">
      <dgm:prSet presAssocID="{15B7B5DD-B3E0-40FC-8419-8413DD808B27}" presName="hierChild4" presStyleCnt="0"/>
      <dgm:spPr/>
    </dgm:pt>
    <dgm:pt modelId="{463AAC15-C757-40D6-8EA7-4FD6C92E3DD2}" type="pres">
      <dgm:prSet presAssocID="{15B7B5DD-B3E0-40FC-8419-8413DD808B27}" presName="hierChild5" presStyleCnt="0"/>
      <dgm:spPr/>
    </dgm:pt>
    <dgm:pt modelId="{2E86AADF-7FFE-43F5-8A9E-06FE751DEEFA}" type="pres">
      <dgm:prSet presAssocID="{9BDE350D-C947-4CA2-9F1F-997728495857}" presName="hierChild5" presStyleCnt="0"/>
      <dgm:spPr/>
    </dgm:pt>
    <dgm:pt modelId="{3EB65FD0-E609-4FCB-B0DB-5F000A9D02D8}" type="pres">
      <dgm:prSet presAssocID="{CC58CFA9-5842-430C-A3C9-861F084A2F7D}" presName="Name35" presStyleLbl="parChTrans1D2" presStyleIdx="1" presStyleCnt="3"/>
      <dgm:spPr/>
    </dgm:pt>
    <dgm:pt modelId="{56835E82-87EB-4C44-B8D6-3F8B9D281609}" type="pres">
      <dgm:prSet presAssocID="{2ACB2C3A-591A-4E14-9DCB-3C11F8739DDE}" presName="hierRoot2" presStyleCnt="0">
        <dgm:presLayoutVars>
          <dgm:hierBranch/>
        </dgm:presLayoutVars>
      </dgm:prSet>
      <dgm:spPr/>
    </dgm:pt>
    <dgm:pt modelId="{EAC53809-2CFC-4319-9694-AC6EFA7DB6DB}" type="pres">
      <dgm:prSet presAssocID="{2ACB2C3A-591A-4E14-9DCB-3C11F8739DDE}" presName="rootComposite" presStyleCnt="0"/>
      <dgm:spPr/>
    </dgm:pt>
    <dgm:pt modelId="{D3B05719-CEB9-4430-9E09-EDD839394E2C}" type="pres">
      <dgm:prSet presAssocID="{2ACB2C3A-591A-4E14-9DCB-3C11F8739DDE}" presName="rootText" presStyleLbl="node2" presStyleIdx="1" presStyleCnt="3">
        <dgm:presLayoutVars>
          <dgm:chPref val="3"/>
        </dgm:presLayoutVars>
      </dgm:prSet>
      <dgm:spPr/>
    </dgm:pt>
    <dgm:pt modelId="{ADD7C0BD-E3CA-42EB-B140-3542D095FD8E}" type="pres">
      <dgm:prSet presAssocID="{2ACB2C3A-591A-4E14-9DCB-3C11F8739DDE}" presName="rootConnector" presStyleLbl="node2" presStyleIdx="1" presStyleCnt="3"/>
      <dgm:spPr/>
    </dgm:pt>
    <dgm:pt modelId="{4E3A8AE3-CB1D-4556-AA82-EC5DCA70C89F}" type="pres">
      <dgm:prSet presAssocID="{2ACB2C3A-591A-4E14-9DCB-3C11F8739DDE}" presName="hierChild4" presStyleCnt="0"/>
      <dgm:spPr/>
    </dgm:pt>
    <dgm:pt modelId="{70BFF197-1FF0-4205-A881-BF3661BB01E9}" type="pres">
      <dgm:prSet presAssocID="{2ACB2C3A-591A-4E14-9DCB-3C11F8739DDE}" presName="hierChild5" presStyleCnt="0"/>
      <dgm:spPr/>
    </dgm:pt>
    <dgm:pt modelId="{5D1FBD90-C99A-4400-AF2B-66EDE44DADA3}" type="pres">
      <dgm:prSet presAssocID="{8F4876E0-6C8C-438F-94C7-9CC5ACFE94EB}" presName="Name35" presStyleLbl="parChTrans1D2" presStyleIdx="2" presStyleCnt="3"/>
      <dgm:spPr/>
    </dgm:pt>
    <dgm:pt modelId="{8194DB72-B1AB-4235-BADE-99E8EBC27A2A}" type="pres">
      <dgm:prSet presAssocID="{3157FC2D-163E-4849-B775-4FC62CF91EEB}" presName="hierRoot2" presStyleCnt="0">
        <dgm:presLayoutVars>
          <dgm:hierBranch/>
        </dgm:presLayoutVars>
      </dgm:prSet>
      <dgm:spPr/>
    </dgm:pt>
    <dgm:pt modelId="{D2B0C62C-C7AB-49A8-BAB0-D5F178AF3CEE}" type="pres">
      <dgm:prSet presAssocID="{3157FC2D-163E-4849-B775-4FC62CF91EEB}" presName="rootComposite" presStyleCnt="0"/>
      <dgm:spPr/>
    </dgm:pt>
    <dgm:pt modelId="{4DB1CEB8-710C-4927-9575-D8490C89DFD2}" type="pres">
      <dgm:prSet presAssocID="{3157FC2D-163E-4849-B775-4FC62CF91EEB}" presName="rootText" presStyleLbl="node2" presStyleIdx="2" presStyleCnt="3">
        <dgm:presLayoutVars>
          <dgm:chPref val="3"/>
        </dgm:presLayoutVars>
      </dgm:prSet>
      <dgm:spPr/>
    </dgm:pt>
    <dgm:pt modelId="{9C12E9E7-6EE8-492F-9133-D5AC3FD5A31A}" type="pres">
      <dgm:prSet presAssocID="{3157FC2D-163E-4849-B775-4FC62CF91EEB}" presName="rootConnector" presStyleLbl="node2" presStyleIdx="2" presStyleCnt="3"/>
      <dgm:spPr/>
    </dgm:pt>
    <dgm:pt modelId="{BB68DC50-27C3-4BAE-96E6-84A4DD009275}" type="pres">
      <dgm:prSet presAssocID="{3157FC2D-163E-4849-B775-4FC62CF91EEB}" presName="hierChild4" presStyleCnt="0"/>
      <dgm:spPr/>
    </dgm:pt>
    <dgm:pt modelId="{6E005507-FA56-4761-B28D-C75822601E8F}" type="pres">
      <dgm:prSet presAssocID="{3157FC2D-163E-4849-B775-4FC62CF91EEB}" presName="hierChild5" presStyleCnt="0"/>
      <dgm:spPr/>
    </dgm:pt>
    <dgm:pt modelId="{BCEA7104-73B9-490C-AB7F-EC1F7937B8AA}" type="pres">
      <dgm:prSet presAssocID="{D47582F3-883D-41E9-8540-63F80B42057A}" presName="hierChild3" presStyleCnt="0"/>
      <dgm:spPr/>
    </dgm:pt>
  </dgm:ptLst>
  <dgm:cxnLst>
    <dgm:cxn modelId="{C5BF5C0D-F16A-47F2-A838-858A7A22299A}" type="presOf" srcId="{D47582F3-883D-41E9-8540-63F80B42057A}" destId="{818C4781-3E20-46F0-B0B4-D62A153D4CD3}" srcOrd="1" destOrd="0" presId="urn:microsoft.com/office/officeart/2005/8/layout/orgChart1"/>
    <dgm:cxn modelId="{1FF21A2E-F77E-47EE-91E3-0CFA7C3EB337}" type="presOf" srcId="{E0F5DE15-4046-4A1C-BCD3-2565129E31B1}" destId="{19D96D4B-0D2E-41F4-8607-6537F867ED78}" srcOrd="0" destOrd="0" presId="urn:microsoft.com/office/officeart/2005/8/layout/orgChart1"/>
    <dgm:cxn modelId="{8AA15B3A-918C-492F-BE51-D73F979B8977}" srcId="{D47582F3-883D-41E9-8540-63F80B42057A}" destId="{9BDE350D-C947-4CA2-9F1F-997728495857}" srcOrd="0" destOrd="0" parTransId="{E0F5DE15-4046-4A1C-BCD3-2565129E31B1}" sibTransId="{9DD3996E-D8A0-479A-972D-FABC84038715}"/>
    <dgm:cxn modelId="{80D78060-B9B1-442E-A287-48FA346C1EAB}" srcId="{6277BC1E-7533-4AEB-9790-E26C89853F43}" destId="{D47582F3-883D-41E9-8540-63F80B42057A}" srcOrd="0" destOrd="0" parTransId="{22FE956F-2D5E-452C-BF25-26660E6DF3E4}" sibTransId="{B2FD5A41-9D09-4515-9D71-1A551E85B2DA}"/>
    <dgm:cxn modelId="{19BDB44F-A54A-43DF-BCBC-6C40D1508CD3}" type="presOf" srcId="{9BDE350D-C947-4CA2-9F1F-997728495857}" destId="{BD5D9F95-CFB7-444C-817D-26DCFAB7551A}" srcOrd="0" destOrd="0" presId="urn:microsoft.com/office/officeart/2005/8/layout/orgChart1"/>
    <dgm:cxn modelId="{54A44D54-5362-48DA-9F62-BF831FFBB00A}" type="presOf" srcId="{8F4876E0-6C8C-438F-94C7-9CC5ACFE94EB}" destId="{5D1FBD90-C99A-4400-AF2B-66EDE44DADA3}" srcOrd="0" destOrd="0" presId="urn:microsoft.com/office/officeart/2005/8/layout/orgChart1"/>
    <dgm:cxn modelId="{14E47E56-3BA0-44A9-BD27-A81F8ECB50E0}" type="presOf" srcId="{15B7B5DD-B3E0-40FC-8419-8413DD808B27}" destId="{1957C6C1-5A14-4E51-A08B-0FC7EAE00B47}" srcOrd="0" destOrd="0" presId="urn:microsoft.com/office/officeart/2005/8/layout/orgChart1"/>
    <dgm:cxn modelId="{41E9B487-2FF1-4B4A-9158-53C1450C8996}" type="presOf" srcId="{D47582F3-883D-41E9-8540-63F80B42057A}" destId="{05414018-F663-401D-B0AE-3D17BE70E054}" srcOrd="0" destOrd="0" presId="urn:microsoft.com/office/officeart/2005/8/layout/orgChart1"/>
    <dgm:cxn modelId="{2E032F8C-7D33-4CA1-A952-BBB2FA4F82AF}" type="presOf" srcId="{3157FC2D-163E-4849-B775-4FC62CF91EEB}" destId="{9C12E9E7-6EE8-492F-9133-D5AC3FD5A31A}" srcOrd="1" destOrd="0" presId="urn:microsoft.com/office/officeart/2005/8/layout/orgChart1"/>
    <dgm:cxn modelId="{DFD11E97-B507-47C3-8CE1-E9017DD26D10}" srcId="{D47582F3-883D-41E9-8540-63F80B42057A}" destId="{2ACB2C3A-591A-4E14-9DCB-3C11F8739DDE}" srcOrd="1" destOrd="0" parTransId="{CC58CFA9-5842-430C-A3C9-861F084A2F7D}" sibTransId="{BCB0EC39-542C-4596-84D2-FC913A9BC028}"/>
    <dgm:cxn modelId="{7E6777A1-268C-4C77-A548-17ED4C2447F7}" type="presOf" srcId="{6277BC1E-7533-4AEB-9790-E26C89853F43}" destId="{BC7EAB0F-8429-4E81-9361-02891305B877}" srcOrd="0" destOrd="0" presId="urn:microsoft.com/office/officeart/2005/8/layout/orgChart1"/>
    <dgm:cxn modelId="{DCDA03A3-8D94-44DA-BC13-7F798433BB8F}" srcId="{D47582F3-883D-41E9-8540-63F80B42057A}" destId="{3157FC2D-163E-4849-B775-4FC62CF91EEB}" srcOrd="2" destOrd="0" parTransId="{8F4876E0-6C8C-438F-94C7-9CC5ACFE94EB}" sibTransId="{E4F6D95B-471B-4988-9169-77C7DDAF70C5}"/>
    <dgm:cxn modelId="{556F7AA8-66BA-43B8-BA8B-599AA034CB80}" type="presOf" srcId="{CC58CFA9-5842-430C-A3C9-861F084A2F7D}" destId="{3EB65FD0-E609-4FCB-B0DB-5F000A9D02D8}" srcOrd="0" destOrd="0" presId="urn:microsoft.com/office/officeart/2005/8/layout/orgChart1"/>
    <dgm:cxn modelId="{D118B4D3-5153-4B61-A680-DA6359254702}" type="presOf" srcId="{08E4AC6E-F03E-452A-8F04-1B2295B7B58A}" destId="{549E6DD3-E5D1-4036-BCB9-CA1397800BC6}" srcOrd="0" destOrd="0" presId="urn:microsoft.com/office/officeart/2005/8/layout/orgChart1"/>
    <dgm:cxn modelId="{029833EB-5E91-4993-BABA-526E60191C77}" type="presOf" srcId="{2ACB2C3A-591A-4E14-9DCB-3C11F8739DDE}" destId="{ADD7C0BD-E3CA-42EB-B140-3542D095FD8E}" srcOrd="1" destOrd="0" presId="urn:microsoft.com/office/officeart/2005/8/layout/orgChart1"/>
    <dgm:cxn modelId="{02F084EC-ED5C-4061-BA25-E7F0BFE4D5C5}" srcId="{9BDE350D-C947-4CA2-9F1F-997728495857}" destId="{15B7B5DD-B3E0-40FC-8419-8413DD808B27}" srcOrd="0" destOrd="0" parTransId="{08E4AC6E-F03E-452A-8F04-1B2295B7B58A}" sibTransId="{89C5495E-2F76-4E5F-8B0D-8EAD882E5964}"/>
    <dgm:cxn modelId="{E32A61EF-CBAA-4640-B60B-4C56026F3D6E}" type="presOf" srcId="{15B7B5DD-B3E0-40FC-8419-8413DD808B27}" destId="{22D010F6-90B3-40D1-860B-AA16486DFFE0}" srcOrd="1" destOrd="0" presId="urn:microsoft.com/office/officeart/2005/8/layout/orgChart1"/>
    <dgm:cxn modelId="{57436CF2-3C9C-406A-A6A8-6271DBF3895B}" type="presOf" srcId="{9BDE350D-C947-4CA2-9F1F-997728495857}" destId="{15B18589-266C-4A4E-B30A-8280F16FE274}" srcOrd="1" destOrd="0" presId="urn:microsoft.com/office/officeart/2005/8/layout/orgChart1"/>
    <dgm:cxn modelId="{614545F3-19C6-4FE6-AC71-B6F93DEC52ED}" type="presOf" srcId="{3157FC2D-163E-4849-B775-4FC62CF91EEB}" destId="{4DB1CEB8-710C-4927-9575-D8490C89DFD2}" srcOrd="0" destOrd="0" presId="urn:microsoft.com/office/officeart/2005/8/layout/orgChart1"/>
    <dgm:cxn modelId="{433704F5-011B-43AF-BC8E-941DD3AE4D59}" type="presOf" srcId="{2ACB2C3A-591A-4E14-9DCB-3C11F8739DDE}" destId="{D3B05719-CEB9-4430-9E09-EDD839394E2C}" srcOrd="0" destOrd="0" presId="urn:microsoft.com/office/officeart/2005/8/layout/orgChart1"/>
    <dgm:cxn modelId="{C2AAA79D-DF88-4C96-AF4D-C8EB20D42729}" type="presParOf" srcId="{BC7EAB0F-8429-4E81-9361-02891305B877}" destId="{31C2122A-ACA9-4402-A6F2-27E553B379DC}" srcOrd="0" destOrd="0" presId="urn:microsoft.com/office/officeart/2005/8/layout/orgChart1"/>
    <dgm:cxn modelId="{07DC31C2-4FA8-4647-AAE3-C1E0B3959FD8}" type="presParOf" srcId="{31C2122A-ACA9-4402-A6F2-27E553B379DC}" destId="{0158DD5D-D81B-4EE5-A083-71EA5ACE642E}" srcOrd="0" destOrd="0" presId="urn:microsoft.com/office/officeart/2005/8/layout/orgChart1"/>
    <dgm:cxn modelId="{A557FF43-090E-40B2-AA85-8D8259BD8FFB}" type="presParOf" srcId="{0158DD5D-D81B-4EE5-A083-71EA5ACE642E}" destId="{05414018-F663-401D-B0AE-3D17BE70E054}" srcOrd="0" destOrd="0" presId="urn:microsoft.com/office/officeart/2005/8/layout/orgChart1"/>
    <dgm:cxn modelId="{B0C1BA69-8EF3-4A72-B0BA-AB49AACA92D5}" type="presParOf" srcId="{0158DD5D-D81B-4EE5-A083-71EA5ACE642E}" destId="{818C4781-3E20-46F0-B0B4-D62A153D4CD3}" srcOrd="1" destOrd="0" presId="urn:microsoft.com/office/officeart/2005/8/layout/orgChart1"/>
    <dgm:cxn modelId="{08DF68C0-49F1-4CDB-8F48-E0644FD142A4}" type="presParOf" srcId="{31C2122A-ACA9-4402-A6F2-27E553B379DC}" destId="{75F1B0F2-07BC-4670-B144-4D68FCFAA029}" srcOrd="1" destOrd="0" presId="urn:microsoft.com/office/officeart/2005/8/layout/orgChart1"/>
    <dgm:cxn modelId="{E97F9E35-8CA7-409A-AD34-53663D07FB4F}" type="presParOf" srcId="{75F1B0F2-07BC-4670-B144-4D68FCFAA029}" destId="{19D96D4B-0D2E-41F4-8607-6537F867ED78}" srcOrd="0" destOrd="0" presId="urn:microsoft.com/office/officeart/2005/8/layout/orgChart1"/>
    <dgm:cxn modelId="{7369815C-8550-4DEF-86D7-3F8A833AFA52}" type="presParOf" srcId="{75F1B0F2-07BC-4670-B144-4D68FCFAA029}" destId="{41F1EE2D-D195-4A49-9139-7073BA55D9E1}" srcOrd="1" destOrd="0" presId="urn:microsoft.com/office/officeart/2005/8/layout/orgChart1"/>
    <dgm:cxn modelId="{659ADB78-957C-43DB-A86F-F21B3156ECD8}" type="presParOf" srcId="{41F1EE2D-D195-4A49-9139-7073BA55D9E1}" destId="{EB3A2B48-80E3-4B8B-BA6B-797F52678768}" srcOrd="0" destOrd="0" presId="urn:microsoft.com/office/officeart/2005/8/layout/orgChart1"/>
    <dgm:cxn modelId="{B64767CC-7F23-467D-B3B1-D29C410D8141}" type="presParOf" srcId="{EB3A2B48-80E3-4B8B-BA6B-797F52678768}" destId="{BD5D9F95-CFB7-444C-817D-26DCFAB7551A}" srcOrd="0" destOrd="0" presId="urn:microsoft.com/office/officeart/2005/8/layout/orgChart1"/>
    <dgm:cxn modelId="{11105DBD-D443-4C02-A1A8-53262426E918}" type="presParOf" srcId="{EB3A2B48-80E3-4B8B-BA6B-797F52678768}" destId="{15B18589-266C-4A4E-B30A-8280F16FE274}" srcOrd="1" destOrd="0" presId="urn:microsoft.com/office/officeart/2005/8/layout/orgChart1"/>
    <dgm:cxn modelId="{E3A1BF37-A1E6-4B53-AE23-91FFCDB53993}" type="presParOf" srcId="{41F1EE2D-D195-4A49-9139-7073BA55D9E1}" destId="{5DC45D97-58B6-46A0-A3C3-DB46B795C404}" srcOrd="1" destOrd="0" presId="urn:microsoft.com/office/officeart/2005/8/layout/orgChart1"/>
    <dgm:cxn modelId="{3E0DFE92-DA27-44B3-AE3B-5CBCAF6050BA}" type="presParOf" srcId="{5DC45D97-58B6-46A0-A3C3-DB46B795C404}" destId="{549E6DD3-E5D1-4036-BCB9-CA1397800BC6}" srcOrd="0" destOrd="0" presId="urn:microsoft.com/office/officeart/2005/8/layout/orgChart1"/>
    <dgm:cxn modelId="{F9ED9547-E499-4EEC-9418-155EC6E7151F}" type="presParOf" srcId="{5DC45D97-58B6-46A0-A3C3-DB46B795C404}" destId="{1DAB9862-231D-4EEC-A49F-68EFAB8F5176}" srcOrd="1" destOrd="0" presId="urn:microsoft.com/office/officeart/2005/8/layout/orgChart1"/>
    <dgm:cxn modelId="{A05A9101-C2E6-4CE5-8110-C56A0C06FC64}" type="presParOf" srcId="{1DAB9862-231D-4EEC-A49F-68EFAB8F5176}" destId="{80B1D024-BE11-46D4-B613-382CB789FEF5}" srcOrd="0" destOrd="0" presId="urn:microsoft.com/office/officeart/2005/8/layout/orgChart1"/>
    <dgm:cxn modelId="{B0848E08-8D9E-4662-8614-9AE3ABF8DE46}" type="presParOf" srcId="{80B1D024-BE11-46D4-B613-382CB789FEF5}" destId="{1957C6C1-5A14-4E51-A08B-0FC7EAE00B47}" srcOrd="0" destOrd="0" presId="urn:microsoft.com/office/officeart/2005/8/layout/orgChart1"/>
    <dgm:cxn modelId="{84E6E5D3-64F6-4ACE-A3BD-9149488364E8}" type="presParOf" srcId="{80B1D024-BE11-46D4-B613-382CB789FEF5}" destId="{22D010F6-90B3-40D1-860B-AA16486DFFE0}" srcOrd="1" destOrd="0" presId="urn:microsoft.com/office/officeart/2005/8/layout/orgChart1"/>
    <dgm:cxn modelId="{BD2D506A-C417-4187-A5F1-A0D7E8C6AD42}" type="presParOf" srcId="{1DAB9862-231D-4EEC-A49F-68EFAB8F5176}" destId="{FF46831A-2DFB-45F5-9682-584BBB6EBB2E}" srcOrd="1" destOrd="0" presId="urn:microsoft.com/office/officeart/2005/8/layout/orgChart1"/>
    <dgm:cxn modelId="{55610E2E-830E-4390-ACBE-00C83537C71F}" type="presParOf" srcId="{1DAB9862-231D-4EEC-A49F-68EFAB8F5176}" destId="{463AAC15-C757-40D6-8EA7-4FD6C92E3DD2}" srcOrd="2" destOrd="0" presId="urn:microsoft.com/office/officeart/2005/8/layout/orgChart1"/>
    <dgm:cxn modelId="{2A1414BE-5C7B-4CF7-B78A-016BCCEDEEBE}" type="presParOf" srcId="{41F1EE2D-D195-4A49-9139-7073BA55D9E1}" destId="{2E86AADF-7FFE-43F5-8A9E-06FE751DEEFA}" srcOrd="2" destOrd="0" presId="urn:microsoft.com/office/officeart/2005/8/layout/orgChart1"/>
    <dgm:cxn modelId="{D95DA295-44DC-47C2-98A3-4B5953C31EA9}" type="presParOf" srcId="{75F1B0F2-07BC-4670-B144-4D68FCFAA029}" destId="{3EB65FD0-E609-4FCB-B0DB-5F000A9D02D8}" srcOrd="2" destOrd="0" presId="urn:microsoft.com/office/officeart/2005/8/layout/orgChart1"/>
    <dgm:cxn modelId="{1ED95CD0-546D-4116-BB53-E8843CAEBA48}" type="presParOf" srcId="{75F1B0F2-07BC-4670-B144-4D68FCFAA029}" destId="{56835E82-87EB-4C44-B8D6-3F8B9D281609}" srcOrd="3" destOrd="0" presId="urn:microsoft.com/office/officeart/2005/8/layout/orgChart1"/>
    <dgm:cxn modelId="{705DC250-5A4C-43C9-B63F-11FF25023CA3}" type="presParOf" srcId="{56835E82-87EB-4C44-B8D6-3F8B9D281609}" destId="{EAC53809-2CFC-4319-9694-AC6EFA7DB6DB}" srcOrd="0" destOrd="0" presId="urn:microsoft.com/office/officeart/2005/8/layout/orgChart1"/>
    <dgm:cxn modelId="{26792435-8682-4880-A41B-CB5A65280666}" type="presParOf" srcId="{EAC53809-2CFC-4319-9694-AC6EFA7DB6DB}" destId="{D3B05719-CEB9-4430-9E09-EDD839394E2C}" srcOrd="0" destOrd="0" presId="urn:microsoft.com/office/officeart/2005/8/layout/orgChart1"/>
    <dgm:cxn modelId="{3D8BC306-C2F4-46C7-85C4-E4D93A239E30}" type="presParOf" srcId="{EAC53809-2CFC-4319-9694-AC6EFA7DB6DB}" destId="{ADD7C0BD-E3CA-42EB-B140-3542D095FD8E}" srcOrd="1" destOrd="0" presId="urn:microsoft.com/office/officeart/2005/8/layout/orgChart1"/>
    <dgm:cxn modelId="{43547763-9C45-4705-BE0F-4ACEA98EB9B1}" type="presParOf" srcId="{56835E82-87EB-4C44-B8D6-3F8B9D281609}" destId="{4E3A8AE3-CB1D-4556-AA82-EC5DCA70C89F}" srcOrd="1" destOrd="0" presId="urn:microsoft.com/office/officeart/2005/8/layout/orgChart1"/>
    <dgm:cxn modelId="{4E4E579F-55FC-45B9-A6F4-217876E482E4}" type="presParOf" srcId="{56835E82-87EB-4C44-B8D6-3F8B9D281609}" destId="{70BFF197-1FF0-4205-A881-BF3661BB01E9}" srcOrd="2" destOrd="0" presId="urn:microsoft.com/office/officeart/2005/8/layout/orgChart1"/>
    <dgm:cxn modelId="{D79CDF5B-D5C3-409F-A1DE-B91890662BAC}" type="presParOf" srcId="{75F1B0F2-07BC-4670-B144-4D68FCFAA029}" destId="{5D1FBD90-C99A-4400-AF2B-66EDE44DADA3}" srcOrd="4" destOrd="0" presId="urn:microsoft.com/office/officeart/2005/8/layout/orgChart1"/>
    <dgm:cxn modelId="{2C10B11D-F00E-484C-B2DD-CF61DC89E1AC}" type="presParOf" srcId="{75F1B0F2-07BC-4670-B144-4D68FCFAA029}" destId="{8194DB72-B1AB-4235-BADE-99E8EBC27A2A}" srcOrd="5" destOrd="0" presId="urn:microsoft.com/office/officeart/2005/8/layout/orgChart1"/>
    <dgm:cxn modelId="{C046E387-3744-47EF-ADB3-B505656335F8}" type="presParOf" srcId="{8194DB72-B1AB-4235-BADE-99E8EBC27A2A}" destId="{D2B0C62C-C7AB-49A8-BAB0-D5F178AF3CEE}" srcOrd="0" destOrd="0" presId="urn:microsoft.com/office/officeart/2005/8/layout/orgChart1"/>
    <dgm:cxn modelId="{BEC2714F-BD24-4CAA-AF75-4D633A2EB248}" type="presParOf" srcId="{D2B0C62C-C7AB-49A8-BAB0-D5F178AF3CEE}" destId="{4DB1CEB8-710C-4927-9575-D8490C89DFD2}" srcOrd="0" destOrd="0" presId="urn:microsoft.com/office/officeart/2005/8/layout/orgChart1"/>
    <dgm:cxn modelId="{0B444FB4-DB77-4CEF-8BB6-9A3C7388CE03}" type="presParOf" srcId="{D2B0C62C-C7AB-49A8-BAB0-D5F178AF3CEE}" destId="{9C12E9E7-6EE8-492F-9133-D5AC3FD5A31A}" srcOrd="1" destOrd="0" presId="urn:microsoft.com/office/officeart/2005/8/layout/orgChart1"/>
    <dgm:cxn modelId="{31777600-475C-4B04-922E-C1846BFDB131}" type="presParOf" srcId="{8194DB72-B1AB-4235-BADE-99E8EBC27A2A}" destId="{BB68DC50-27C3-4BAE-96E6-84A4DD009275}" srcOrd="1" destOrd="0" presId="urn:microsoft.com/office/officeart/2005/8/layout/orgChart1"/>
    <dgm:cxn modelId="{E217E8BE-1B7C-4EB0-98E3-798EFDABDCB8}" type="presParOf" srcId="{8194DB72-B1AB-4235-BADE-99E8EBC27A2A}" destId="{6E005507-FA56-4761-B28D-C75822601E8F}" srcOrd="2" destOrd="0" presId="urn:microsoft.com/office/officeart/2005/8/layout/orgChart1"/>
    <dgm:cxn modelId="{8DE7C71A-F697-4733-BFB6-26AEA51C3FC6}" type="presParOf" srcId="{31C2122A-ACA9-4402-A6F2-27E553B379DC}" destId="{BCEA7104-73B9-490C-AB7F-EC1F7937B8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FBD90-C99A-4400-AF2B-66EDE44DADA3}">
      <dsp:nvSpPr>
        <dsp:cNvPr id="0" name=""/>
        <dsp:cNvSpPr/>
      </dsp:nvSpPr>
      <dsp:spPr>
        <a:xfrm>
          <a:off x="3852862" y="770001"/>
          <a:ext cx="1858070" cy="322474"/>
        </a:xfrm>
        <a:custGeom>
          <a:avLst/>
          <a:gdLst/>
          <a:ahLst/>
          <a:cxnLst/>
          <a:rect l="0" t="0" r="0" b="0"/>
          <a:pathLst>
            <a:path>
              <a:moveTo>
                <a:pt x="0" y="0"/>
              </a:moveTo>
              <a:lnTo>
                <a:pt x="0" y="161237"/>
              </a:lnTo>
              <a:lnTo>
                <a:pt x="1858070" y="161237"/>
              </a:lnTo>
              <a:lnTo>
                <a:pt x="1858070" y="3224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B65FD0-E609-4FCB-B0DB-5F000A9D02D8}">
      <dsp:nvSpPr>
        <dsp:cNvPr id="0" name=""/>
        <dsp:cNvSpPr/>
      </dsp:nvSpPr>
      <dsp:spPr>
        <a:xfrm>
          <a:off x="3807142" y="770001"/>
          <a:ext cx="91440" cy="322474"/>
        </a:xfrm>
        <a:custGeom>
          <a:avLst/>
          <a:gdLst/>
          <a:ahLst/>
          <a:cxnLst/>
          <a:rect l="0" t="0" r="0" b="0"/>
          <a:pathLst>
            <a:path>
              <a:moveTo>
                <a:pt x="45720" y="0"/>
              </a:moveTo>
              <a:lnTo>
                <a:pt x="45720" y="3224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E6DD3-E5D1-4036-BCB9-CA1397800BC6}">
      <dsp:nvSpPr>
        <dsp:cNvPr id="0" name=""/>
        <dsp:cNvSpPr/>
      </dsp:nvSpPr>
      <dsp:spPr>
        <a:xfrm>
          <a:off x="1949072" y="1860273"/>
          <a:ext cx="91440" cy="322474"/>
        </a:xfrm>
        <a:custGeom>
          <a:avLst/>
          <a:gdLst/>
          <a:ahLst/>
          <a:cxnLst/>
          <a:rect l="0" t="0" r="0" b="0"/>
          <a:pathLst>
            <a:path>
              <a:moveTo>
                <a:pt x="45720" y="0"/>
              </a:moveTo>
              <a:lnTo>
                <a:pt x="45720" y="32247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D96D4B-0D2E-41F4-8607-6537F867ED78}">
      <dsp:nvSpPr>
        <dsp:cNvPr id="0" name=""/>
        <dsp:cNvSpPr/>
      </dsp:nvSpPr>
      <dsp:spPr>
        <a:xfrm>
          <a:off x="1994792" y="770001"/>
          <a:ext cx="1858070" cy="322474"/>
        </a:xfrm>
        <a:custGeom>
          <a:avLst/>
          <a:gdLst/>
          <a:ahLst/>
          <a:cxnLst/>
          <a:rect l="0" t="0" r="0" b="0"/>
          <a:pathLst>
            <a:path>
              <a:moveTo>
                <a:pt x="1858070" y="0"/>
              </a:moveTo>
              <a:lnTo>
                <a:pt x="1858070" y="161237"/>
              </a:lnTo>
              <a:lnTo>
                <a:pt x="0" y="161237"/>
              </a:lnTo>
              <a:lnTo>
                <a:pt x="0" y="3224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14018-F663-401D-B0AE-3D17BE70E054}">
      <dsp:nvSpPr>
        <dsp:cNvPr id="0" name=""/>
        <dsp:cNvSpPr/>
      </dsp:nvSpPr>
      <dsp:spPr>
        <a:xfrm>
          <a:off x="3085064" y="2203"/>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0" i="0" u="none" strike="noStrike" kern="1200" cap="none" normalizeH="0" baseline="0">
              <a:ln>
                <a:noFill/>
              </a:ln>
              <a:solidFill>
                <a:schemeClr val="tx1"/>
              </a:solidFill>
              <a:effectLst/>
            </a:rPr>
            <a:t>SOLID MATERIALS</a:t>
          </a:r>
        </a:p>
      </dsp:txBody>
      <dsp:txXfrm>
        <a:off x="3085064" y="2203"/>
        <a:ext cx="1535595" cy="767797"/>
      </dsp:txXfrm>
    </dsp:sp>
    <dsp:sp modelId="{BD5D9F95-CFB7-444C-817D-26DCFAB7551A}">
      <dsp:nvSpPr>
        <dsp:cNvPr id="0" name=""/>
        <dsp:cNvSpPr/>
      </dsp:nvSpPr>
      <dsp:spPr>
        <a:xfrm>
          <a:off x="1226994" y="1092476"/>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CRYSTALLINE</a:t>
          </a:r>
        </a:p>
      </dsp:txBody>
      <dsp:txXfrm>
        <a:off x="1226994" y="1092476"/>
        <a:ext cx="1535595" cy="767797"/>
      </dsp:txXfrm>
    </dsp:sp>
    <dsp:sp modelId="{1957C6C1-5A14-4E51-A08B-0FC7EAE00B47}">
      <dsp:nvSpPr>
        <dsp:cNvPr id="0" name=""/>
        <dsp:cNvSpPr/>
      </dsp:nvSpPr>
      <dsp:spPr>
        <a:xfrm>
          <a:off x="1226994" y="2182748"/>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latin typeface="Arial" panose="020B0604020202020204" pitchFamily="34" charset="0"/>
            </a:rPr>
            <a:t>Single Crystal</a:t>
          </a:r>
        </a:p>
      </dsp:txBody>
      <dsp:txXfrm>
        <a:off x="1226994" y="2182748"/>
        <a:ext cx="1535595" cy="767797"/>
      </dsp:txXfrm>
    </dsp:sp>
    <dsp:sp modelId="{D3B05719-CEB9-4430-9E09-EDD839394E2C}">
      <dsp:nvSpPr>
        <dsp:cNvPr id="0" name=""/>
        <dsp:cNvSpPr/>
      </dsp:nvSpPr>
      <dsp:spPr>
        <a:xfrm>
          <a:off x="3085064" y="1092476"/>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POLYCRYSTALLINE</a:t>
          </a:r>
        </a:p>
      </dsp:txBody>
      <dsp:txXfrm>
        <a:off x="3085064" y="1092476"/>
        <a:ext cx="1535595" cy="767797"/>
      </dsp:txXfrm>
    </dsp:sp>
    <dsp:sp modelId="{4DB1CEB8-710C-4927-9575-D8490C89DFD2}">
      <dsp:nvSpPr>
        <dsp:cNvPr id="0" name=""/>
        <dsp:cNvSpPr/>
      </dsp:nvSpPr>
      <dsp:spPr>
        <a:xfrm>
          <a:off x="4943135" y="1092476"/>
          <a:ext cx="1535595" cy="7677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AMORPHOUS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1600" b="1" i="0" u="none" strike="noStrike" kern="1200" cap="none" normalizeH="0" baseline="0">
              <a:ln>
                <a:noFill/>
              </a:ln>
              <a:solidFill>
                <a:schemeClr val="tx1"/>
              </a:solidFill>
              <a:effectLst/>
            </a:rPr>
            <a:t>(Non-crystalline)</a:t>
          </a:r>
        </a:p>
      </dsp:txBody>
      <dsp:txXfrm>
        <a:off x="4943135" y="1092476"/>
        <a:ext cx="1535595" cy="7677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E30626-4655-403C-8639-4C898839F292}"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231CE6D-A815-4E4D-B249-9DE18FE05255}" type="slidenum">
              <a:rPr lang="en-IN" smtClean="0"/>
              <a:t>‹#›</a:t>
            </a:fld>
            <a:endParaRPr lang="en-IN"/>
          </a:p>
        </p:txBody>
      </p:sp>
    </p:spTree>
    <p:extLst>
      <p:ext uri="{BB962C8B-B14F-4D97-AF65-F5344CB8AC3E}">
        <p14:creationId xmlns:p14="http://schemas.microsoft.com/office/powerpoint/2010/main" val="278566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7F1D41A-4E68-06A6-8D3A-13CF5B4757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42A959-EE18-49A7-AF66-88C063F0E6E9}" type="slidenum">
              <a:rPr lang="en-US" altLang="en-US" sz="1200">
                <a:latin typeface="Times" panose="02020603050405020304" pitchFamily="18" charset="0"/>
              </a:rPr>
              <a:pPr/>
              <a:t>21</a:t>
            </a:fld>
            <a:endParaRPr lang="en-US" altLang="en-US" sz="1200">
              <a:latin typeface="Times" panose="02020603050405020304" pitchFamily="18" charset="0"/>
            </a:endParaRPr>
          </a:p>
        </p:txBody>
      </p:sp>
      <p:sp>
        <p:nvSpPr>
          <p:cNvPr id="49154" name="Rectangle 2">
            <a:extLst>
              <a:ext uri="{FF2B5EF4-FFF2-40B4-BE49-F238E27FC236}">
                <a16:creationId xmlns:a16="http://schemas.microsoft.com/office/drawing/2014/main" id="{F3717416-2C3E-5D12-89CE-2CC2FBA3C136}"/>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8B36B68-401B-53CB-96BE-C068FD07B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panose="02020603050405020304" pitchFamily="18" charset="0"/>
            </a:endParaRPr>
          </a:p>
        </p:txBody>
      </p:sp>
    </p:spTree>
    <p:extLst>
      <p:ext uri="{BB962C8B-B14F-4D97-AF65-F5344CB8AC3E}">
        <p14:creationId xmlns:p14="http://schemas.microsoft.com/office/powerpoint/2010/main" val="13639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31CE6D-A815-4E4D-B249-9DE18FE05255}" type="slidenum">
              <a:rPr lang="en-IN" smtClean="0"/>
              <a:t>36</a:t>
            </a:fld>
            <a:endParaRPr lang="en-IN"/>
          </a:p>
        </p:txBody>
      </p:sp>
    </p:spTree>
    <p:extLst>
      <p:ext uri="{BB962C8B-B14F-4D97-AF65-F5344CB8AC3E}">
        <p14:creationId xmlns:p14="http://schemas.microsoft.com/office/powerpoint/2010/main" val="255555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2060194" y="1491088"/>
            <a:ext cx="2965450" cy="4462145"/>
          </a:xfrm>
          <a:prstGeom prst="rect">
            <a:avLst/>
          </a:prstGeom>
        </p:spPr>
        <p:txBody>
          <a:bodyPr wrap="square" lIns="0" tIns="0" rIns="0" bIns="0">
            <a:spAutoFit/>
          </a:bodyPr>
          <a:lstStyle>
            <a:lvl1pPr>
              <a:defRPr sz="3000" b="0" i="0">
                <a:solidFill>
                  <a:schemeClr val="tx1"/>
                </a:solidFill>
                <a:latin typeface="Carlito"/>
                <a:cs typeface="Carlito"/>
              </a:defRPr>
            </a:lvl1pPr>
          </a:lstStyle>
          <a:p>
            <a:endParaRPr/>
          </a:p>
        </p:txBody>
      </p:sp>
      <p:sp>
        <p:nvSpPr>
          <p:cNvPr id="4" name="Holder 4"/>
          <p:cNvSpPr>
            <a:spLocks noGrp="1"/>
          </p:cNvSpPr>
          <p:nvPr>
            <p:ph sz="half" idx="3"/>
          </p:nvPr>
        </p:nvSpPr>
        <p:spPr>
          <a:xfrm>
            <a:off x="6327775" y="1622501"/>
            <a:ext cx="2715259" cy="414147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6941" y="324993"/>
            <a:ext cx="9163092" cy="1300480"/>
          </a:xfrm>
          <a:prstGeom prst="rect">
            <a:avLst/>
          </a:prstGeom>
        </p:spPr>
        <p:txBody>
          <a:bodyPr wrap="square" lIns="0" tIns="0" rIns="0" bIns="0">
            <a:spAutoFit/>
          </a:bodyPr>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1367408" y="3279088"/>
            <a:ext cx="9979025" cy="2202179"/>
          </a:xfrm>
          <a:prstGeom prst="rect">
            <a:avLst/>
          </a:prstGeom>
        </p:spPr>
        <p:txBody>
          <a:bodyPr wrap="square" lIns="0" tIns="0" rIns="0" bIns="0">
            <a:spAutoFit/>
          </a:bodyPr>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a:extLst>
              <a:ext uri="{FF2B5EF4-FFF2-40B4-BE49-F238E27FC236}">
                <a16:creationId xmlns:a16="http://schemas.microsoft.com/office/drawing/2014/main" id="{F904711D-9DBD-D888-BE49-9E444FD15620}"/>
              </a:ext>
            </a:extLst>
          </p:cNvPr>
          <p:cNvPicPr>
            <a:picLocks noChangeAspect="1"/>
          </p:cNvPicPr>
          <p:nvPr userDrawn="1"/>
        </p:nvPicPr>
        <p:blipFill rotWithShape="1">
          <a:blip r:embed="rId7"/>
          <a:srcRect t="27930" b="26185"/>
          <a:stretch/>
        </p:blipFill>
        <p:spPr>
          <a:xfrm>
            <a:off x="-10885" y="76200"/>
            <a:ext cx="1987826" cy="6096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nationmaster.com/encyclopedia/Image:Triclinic.png" TargetMode="Externa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hyperlink" Target="http://www.alaskanessences.com/gembig/Pyrite.jpg" TargetMode="Externa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eblog.burningbird.net/fires/001936.htm" TargetMode="Externa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alaskanessences.com/gembig/Pyrite.jpg" TargetMode="Externa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4F01-62C0-1F96-13BE-8CC8DD265000}"/>
              </a:ext>
            </a:extLst>
          </p:cNvPr>
          <p:cNvSpPr>
            <a:spLocks noGrp="1"/>
          </p:cNvSpPr>
          <p:nvPr>
            <p:ph type="ctrTitle"/>
          </p:nvPr>
        </p:nvSpPr>
        <p:spPr>
          <a:xfrm>
            <a:off x="914400" y="1371600"/>
            <a:ext cx="10363200" cy="1354217"/>
          </a:xfrm>
        </p:spPr>
        <p:txBody>
          <a:bodyPr/>
          <a:lstStyle/>
          <a:p>
            <a:pPr lvl="0" algn="ctr"/>
            <a:r>
              <a:rPr lang="en-US" b="1" dirty="0">
                <a:effectLst/>
                <a:latin typeface="Arial" panose="020B0604020202020204" pitchFamily="34" charset="0"/>
                <a:ea typeface="Arial" panose="020B0604020202020204" pitchFamily="34" charset="0"/>
              </a:rPr>
              <a:t>Crystal Geometry and </a:t>
            </a:r>
            <a:br>
              <a:rPr lang="en-US" b="1" dirty="0">
                <a:effectLst/>
                <a:latin typeface="Arial" panose="020B0604020202020204" pitchFamily="34" charset="0"/>
                <a:ea typeface="Arial" panose="020B0604020202020204" pitchFamily="34" charset="0"/>
              </a:rPr>
            </a:br>
            <a:r>
              <a:rPr lang="en-US" b="1" dirty="0">
                <a:effectLst/>
                <a:latin typeface="Arial" panose="020B0604020202020204" pitchFamily="34" charset="0"/>
                <a:ea typeface="Arial" panose="020B0604020202020204" pitchFamily="34" charset="0"/>
              </a:rPr>
              <a:t>Structure Determination</a:t>
            </a:r>
            <a:endParaRPr lang="en-IN"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3CB52522-B00E-4F42-AC61-D1066177EB77}"/>
              </a:ext>
            </a:extLst>
          </p:cNvPr>
          <p:cNvSpPr>
            <a:spLocks noGrp="1"/>
          </p:cNvSpPr>
          <p:nvPr>
            <p:ph type="subTitle" idx="4"/>
          </p:nvPr>
        </p:nvSpPr>
        <p:spPr>
          <a:xfrm>
            <a:off x="1828800" y="3429000"/>
            <a:ext cx="8534400" cy="1969770"/>
          </a:xfrm>
        </p:spPr>
        <p:txBody>
          <a:bodyPr/>
          <a:lstStyle/>
          <a:p>
            <a:pPr algn="ctr"/>
            <a:r>
              <a:rPr lang="en-US" dirty="0"/>
              <a:t>Dr. Ranjit Kumar</a:t>
            </a:r>
          </a:p>
          <a:p>
            <a:pPr algn="ctr"/>
            <a:r>
              <a:rPr lang="en-US" dirty="0"/>
              <a:t>Department of Chemical Engineering</a:t>
            </a:r>
          </a:p>
          <a:p>
            <a:pPr algn="ctr"/>
            <a:endParaRPr lang="en-US" dirty="0"/>
          </a:p>
          <a:p>
            <a:pPr algn="ctr"/>
            <a:r>
              <a:rPr lang="en-US" dirty="0"/>
              <a:t>Email: ranjit.kumar@snu.edu.in</a:t>
            </a:r>
            <a:endParaRPr lang="en-IN" dirty="0"/>
          </a:p>
        </p:txBody>
      </p:sp>
    </p:spTree>
    <p:extLst>
      <p:ext uri="{BB962C8B-B14F-4D97-AF65-F5344CB8AC3E}">
        <p14:creationId xmlns:p14="http://schemas.microsoft.com/office/powerpoint/2010/main" val="104142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609600"/>
            <a:ext cx="7772400" cy="1569660"/>
          </a:xfrm>
          <a:prstGeom prst="rect">
            <a:avLst/>
          </a:prstGeom>
          <a:noFill/>
        </p:spPr>
        <p:txBody>
          <a:bodyPr wrap="square" rtlCol="0">
            <a:spAutoFit/>
          </a:bodyPr>
          <a:lstStyle/>
          <a:p>
            <a:r>
              <a:rPr lang="en-US" sz="3200" b="1" i="1" dirty="0"/>
              <a:t>For better understanding of crystal structure,            we must know the following technical terms             of crystals like…..                              </a:t>
            </a:r>
          </a:p>
        </p:txBody>
      </p:sp>
      <p:sp>
        <p:nvSpPr>
          <p:cNvPr id="3" name="TextBox 2"/>
          <p:cNvSpPr txBox="1"/>
          <p:nvPr/>
        </p:nvSpPr>
        <p:spPr>
          <a:xfrm>
            <a:off x="2220684" y="2513894"/>
            <a:ext cx="1905000" cy="523220"/>
          </a:xfrm>
          <a:prstGeom prst="rect">
            <a:avLst/>
          </a:prstGeom>
          <a:noFill/>
        </p:spPr>
        <p:txBody>
          <a:bodyPr wrap="square" rtlCol="0">
            <a:spAutoFit/>
          </a:bodyPr>
          <a:lstStyle/>
          <a:p>
            <a:pPr>
              <a:buFont typeface="Wingdings" pitchFamily="2" charset="2"/>
              <a:buChar char="Ø"/>
            </a:pPr>
            <a:r>
              <a:rPr lang="en-US" sz="2800" b="1" i="1" dirty="0"/>
              <a:t>  Lattice                              </a:t>
            </a:r>
          </a:p>
        </p:txBody>
      </p:sp>
      <p:sp>
        <p:nvSpPr>
          <p:cNvPr id="5" name="TextBox 4"/>
          <p:cNvSpPr txBox="1"/>
          <p:nvPr/>
        </p:nvSpPr>
        <p:spPr>
          <a:xfrm>
            <a:off x="2209800" y="2960914"/>
            <a:ext cx="2928256" cy="523220"/>
          </a:xfrm>
          <a:prstGeom prst="rect">
            <a:avLst/>
          </a:prstGeom>
          <a:noFill/>
        </p:spPr>
        <p:txBody>
          <a:bodyPr wrap="square" rtlCol="0">
            <a:spAutoFit/>
          </a:bodyPr>
          <a:lstStyle/>
          <a:p>
            <a:pPr>
              <a:buFont typeface="Wingdings" pitchFamily="2" charset="2"/>
              <a:buChar char="Ø"/>
            </a:pPr>
            <a:r>
              <a:rPr lang="en-US" sz="2800" b="1" i="1" dirty="0">
                <a:solidFill>
                  <a:srgbClr val="00FF00"/>
                </a:solidFill>
              </a:rPr>
              <a:t>  Space Lattice                              </a:t>
            </a:r>
          </a:p>
        </p:txBody>
      </p:sp>
      <p:sp>
        <p:nvSpPr>
          <p:cNvPr id="6" name="TextBox 5"/>
          <p:cNvSpPr txBox="1"/>
          <p:nvPr/>
        </p:nvSpPr>
        <p:spPr>
          <a:xfrm>
            <a:off x="2231570" y="3439886"/>
            <a:ext cx="1763486" cy="523220"/>
          </a:xfrm>
          <a:prstGeom prst="rect">
            <a:avLst/>
          </a:prstGeom>
          <a:noFill/>
        </p:spPr>
        <p:txBody>
          <a:bodyPr wrap="square" rtlCol="0">
            <a:spAutoFit/>
          </a:bodyPr>
          <a:lstStyle/>
          <a:p>
            <a:pPr>
              <a:buFont typeface="Wingdings" pitchFamily="2" charset="2"/>
              <a:buChar char="Ø"/>
            </a:pPr>
            <a:r>
              <a:rPr lang="en-US" sz="2800" b="1" i="1" dirty="0">
                <a:solidFill>
                  <a:srgbClr val="FF00FF"/>
                </a:solidFill>
              </a:rPr>
              <a:t>  Basis                              </a:t>
            </a:r>
          </a:p>
        </p:txBody>
      </p:sp>
      <p:sp>
        <p:nvSpPr>
          <p:cNvPr id="7" name="TextBox 6"/>
          <p:cNvSpPr txBox="1"/>
          <p:nvPr/>
        </p:nvSpPr>
        <p:spPr>
          <a:xfrm>
            <a:off x="2209800" y="3885494"/>
            <a:ext cx="2166256" cy="523220"/>
          </a:xfrm>
          <a:prstGeom prst="rect">
            <a:avLst/>
          </a:prstGeom>
          <a:noFill/>
        </p:spPr>
        <p:txBody>
          <a:bodyPr wrap="square" rtlCol="0">
            <a:spAutoFit/>
          </a:bodyPr>
          <a:lstStyle/>
          <a:p>
            <a:pPr>
              <a:buFont typeface="Wingdings" pitchFamily="2" charset="2"/>
              <a:buChar char="Ø"/>
            </a:pPr>
            <a:r>
              <a:rPr lang="en-US" sz="2800" b="1" i="1" dirty="0">
                <a:solidFill>
                  <a:srgbClr val="0000FF"/>
                </a:solidFill>
              </a:rPr>
              <a:t>  Unit cell                              </a:t>
            </a:r>
          </a:p>
        </p:txBody>
      </p:sp>
      <p:sp>
        <p:nvSpPr>
          <p:cNvPr id="8" name="TextBox 7"/>
          <p:cNvSpPr txBox="1"/>
          <p:nvPr/>
        </p:nvSpPr>
        <p:spPr>
          <a:xfrm>
            <a:off x="2220684" y="4342694"/>
            <a:ext cx="3526972" cy="523220"/>
          </a:xfrm>
          <a:prstGeom prst="rect">
            <a:avLst/>
          </a:prstGeom>
          <a:noFill/>
        </p:spPr>
        <p:txBody>
          <a:bodyPr wrap="square" rtlCol="0">
            <a:spAutoFit/>
          </a:bodyPr>
          <a:lstStyle/>
          <a:p>
            <a:pPr>
              <a:buFont typeface="Wingdings" pitchFamily="2" charset="2"/>
              <a:buChar char="Ø"/>
            </a:pPr>
            <a:r>
              <a:rPr lang="en-US" sz="2800" b="1" i="1" dirty="0">
                <a:solidFill>
                  <a:srgbClr val="FF0000"/>
                </a:solidFill>
              </a:rPr>
              <a:t>  Lattice parameters                             </a:t>
            </a:r>
          </a:p>
        </p:txBody>
      </p:sp>
      <p:sp>
        <p:nvSpPr>
          <p:cNvPr id="9" name="TextBox 8"/>
          <p:cNvSpPr txBox="1"/>
          <p:nvPr/>
        </p:nvSpPr>
        <p:spPr>
          <a:xfrm>
            <a:off x="2220686" y="4876094"/>
            <a:ext cx="3374570" cy="523220"/>
          </a:xfrm>
          <a:prstGeom prst="rect">
            <a:avLst/>
          </a:prstGeom>
          <a:noFill/>
        </p:spPr>
        <p:txBody>
          <a:bodyPr wrap="square" rtlCol="0">
            <a:spAutoFit/>
          </a:bodyPr>
          <a:lstStyle/>
          <a:p>
            <a:pPr>
              <a:buFont typeface="Wingdings" pitchFamily="2" charset="2"/>
              <a:buChar char="Ø"/>
            </a:pPr>
            <a:r>
              <a:rPr lang="en-US" sz="2800" b="1" i="1" dirty="0">
                <a:solidFill>
                  <a:srgbClr val="00B0F0"/>
                </a:solidFill>
              </a:rPr>
              <a:t>  Lattice constant                              </a:t>
            </a:r>
          </a:p>
        </p:txBody>
      </p:sp>
      <p:sp>
        <p:nvSpPr>
          <p:cNvPr id="10" name="TextBox 9"/>
          <p:cNvSpPr txBox="1"/>
          <p:nvPr/>
        </p:nvSpPr>
        <p:spPr>
          <a:xfrm>
            <a:off x="2220684" y="5333294"/>
            <a:ext cx="5050972" cy="523220"/>
          </a:xfrm>
          <a:prstGeom prst="rect">
            <a:avLst/>
          </a:prstGeom>
          <a:noFill/>
        </p:spPr>
        <p:txBody>
          <a:bodyPr wrap="square" rtlCol="0">
            <a:spAutoFit/>
          </a:bodyPr>
          <a:lstStyle/>
          <a:p>
            <a:pPr>
              <a:buFont typeface="Wingdings" pitchFamily="2" charset="2"/>
              <a:buChar char="Ø"/>
            </a:pPr>
            <a:r>
              <a:rPr lang="en-US" sz="2800" b="1" i="1" dirty="0">
                <a:solidFill>
                  <a:srgbClr val="FF0000"/>
                </a:solidFill>
              </a:rPr>
              <a:t>  Atomic  packing factor </a:t>
            </a:r>
            <a:r>
              <a:rPr lang="en-US" sz="2800" b="1" i="1" dirty="0">
                <a:solidFill>
                  <a:schemeClr val="bg1"/>
                </a:solidFill>
              </a:rPr>
              <a:t>( APF )</a:t>
            </a:r>
            <a:r>
              <a:rPr lang="en-US" sz="2800" b="1" i="1" dirty="0">
                <a:solidFill>
                  <a:srgbClr val="FF0000"/>
                </a:solidFill>
              </a:rPr>
              <a:t>                             </a:t>
            </a:r>
          </a:p>
        </p:txBody>
      </p:sp>
      <p:sp>
        <p:nvSpPr>
          <p:cNvPr id="11" name="TextBox 10"/>
          <p:cNvSpPr txBox="1"/>
          <p:nvPr/>
        </p:nvSpPr>
        <p:spPr>
          <a:xfrm>
            <a:off x="2220680" y="5801380"/>
            <a:ext cx="4865920" cy="523220"/>
          </a:xfrm>
          <a:prstGeom prst="rect">
            <a:avLst/>
          </a:prstGeom>
          <a:noFill/>
        </p:spPr>
        <p:txBody>
          <a:bodyPr wrap="square" rtlCol="0">
            <a:spAutoFit/>
          </a:bodyPr>
          <a:lstStyle/>
          <a:p>
            <a:pPr>
              <a:buFont typeface="Wingdings" pitchFamily="2" charset="2"/>
              <a:buChar char="Ø"/>
            </a:pPr>
            <a:r>
              <a:rPr lang="en-US" sz="2800" b="1" i="1" dirty="0">
                <a:solidFill>
                  <a:srgbClr val="00B050"/>
                </a:solidFill>
              </a:rPr>
              <a:t>  Co-ordination number…….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 calcmode="lin" valueType="num">
                                      <p:cBhvr additive="base">
                                        <p:cTn id="3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additive="base">
                                        <p:cTn id="3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 calcmode="lin" valueType="num">
                                      <p:cBhvr additive="base">
                                        <p:cTn id="4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nodeType="click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 calcmode="lin" valueType="num">
                                      <p:cBhvr additive="base">
                                        <p:cTn id="4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nodeType="click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 calcmode="lin" valueType="num">
                                      <p:cBhvr additive="base">
                                        <p:cTn id="5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5084" y="33403"/>
            <a:ext cx="3984360" cy="923330"/>
          </a:xfrm>
          <a:prstGeom prst="rect">
            <a:avLst/>
          </a:prstGeom>
          <a:noFill/>
        </p:spPr>
        <p:txBody>
          <a:bodyPr wrap="none" lIns="91440" tIns="45720" rIns="91440" bIns="45720">
            <a:spAutoFit/>
          </a:bodyPr>
          <a:lstStyle/>
          <a:p>
            <a:pPr algn="ctr"/>
            <a:r>
              <a:rPr lang="en-US" sz="5400" b="1" i="1" u="sng" spc="100" dirty="0">
                <a:ln w="18000">
                  <a:solidFill>
                    <a:schemeClr val="accent1">
                      <a:satMod val="200000"/>
                      <a:tint val="72000"/>
                    </a:schemeClr>
                  </a:solidFill>
                  <a:prstDash val="solid"/>
                </a:ln>
                <a:effectLst>
                  <a:outerShdw blurRad="25000" dist="20000" dir="16020000" algn="tl">
                    <a:schemeClr val="accent1">
                      <a:satMod val="200000"/>
                      <a:shade val="1000"/>
                      <a:alpha val="60000"/>
                    </a:schemeClr>
                  </a:outerShdw>
                </a:effectLst>
              </a:rPr>
              <a:t>Space lattice</a:t>
            </a:r>
            <a:endParaRPr lang="en-US" sz="5400" b="1" spc="100" dirty="0">
              <a:ln w="18000">
                <a:solidFill>
                  <a:schemeClr val="accent1">
                    <a:satMod val="200000"/>
                    <a:tint val="72000"/>
                  </a:schemeClr>
                </a:solidFill>
                <a:prstDash val="solid"/>
              </a:ln>
              <a:effectLst>
                <a:outerShdw blurRad="25000" dist="20000" dir="16020000" algn="tl">
                  <a:schemeClr val="accent1">
                    <a:satMod val="200000"/>
                    <a:shade val="1000"/>
                    <a:alpha val="60000"/>
                  </a:schemeClr>
                </a:outerShdw>
              </a:effectLst>
            </a:endParaRPr>
          </a:p>
        </p:txBody>
      </p:sp>
      <p:sp>
        <p:nvSpPr>
          <p:cNvPr id="4" name="Text Box 2"/>
          <p:cNvSpPr txBox="1">
            <a:spLocks noChangeArrowheads="1"/>
          </p:cNvSpPr>
          <p:nvPr/>
        </p:nvSpPr>
        <p:spPr bwMode="auto">
          <a:xfrm>
            <a:off x="2590800" y="1676400"/>
            <a:ext cx="7467600" cy="954107"/>
          </a:xfrm>
          <a:prstGeom prst="rect">
            <a:avLst/>
          </a:prstGeom>
          <a:noFill/>
          <a:ln w="9525">
            <a:noFill/>
            <a:miter lim="800000"/>
            <a:headEnd/>
            <a:tailEnd/>
          </a:ln>
        </p:spPr>
        <p:txBody>
          <a:bodyPr wrap="square">
            <a:spAutoFit/>
          </a:bodyPr>
          <a:lstStyle/>
          <a:p>
            <a:pPr>
              <a:spcBef>
                <a:spcPct val="50000"/>
              </a:spcBef>
            </a:pPr>
            <a:r>
              <a:rPr lang="en-US" sz="2800" b="1" i="1" dirty="0"/>
              <a:t>A three dimensional translational periodic arrangement of points in space is called a lattice.</a:t>
            </a:r>
          </a:p>
        </p:txBody>
      </p:sp>
      <p:sp>
        <p:nvSpPr>
          <p:cNvPr id="5" name="TextBox 4"/>
          <p:cNvSpPr txBox="1"/>
          <p:nvPr/>
        </p:nvSpPr>
        <p:spPr>
          <a:xfrm>
            <a:off x="5206128" y="2822376"/>
            <a:ext cx="1042273" cy="646331"/>
          </a:xfrm>
          <a:prstGeom prst="rect">
            <a:avLst/>
          </a:prstGeom>
          <a:noFill/>
        </p:spPr>
        <p:txBody>
          <a:bodyPr wrap="none" rtlCol="0">
            <a:spAutoFit/>
          </a:bodyPr>
          <a:lstStyle/>
          <a:p>
            <a:r>
              <a:rPr lang="en-US" sz="3600" b="1" i="1" dirty="0"/>
              <a:t>(OR)</a:t>
            </a:r>
          </a:p>
        </p:txBody>
      </p:sp>
      <p:sp>
        <p:nvSpPr>
          <p:cNvPr id="6" name="TextBox 5"/>
          <p:cNvSpPr txBox="1"/>
          <p:nvPr/>
        </p:nvSpPr>
        <p:spPr>
          <a:xfrm>
            <a:off x="2514600" y="3455312"/>
            <a:ext cx="7620000" cy="1384995"/>
          </a:xfrm>
          <a:prstGeom prst="rect">
            <a:avLst/>
          </a:prstGeom>
          <a:noFill/>
        </p:spPr>
        <p:txBody>
          <a:bodyPr wrap="square" rtlCol="0">
            <a:spAutoFit/>
          </a:bodyPr>
          <a:lstStyle/>
          <a:p>
            <a:r>
              <a:rPr lang="en-US" sz="2800" b="1" i="1" dirty="0"/>
              <a:t>An infinite array of points in three dimensional in   which every point has an identical environment to </a:t>
            </a:r>
          </a:p>
          <a:p>
            <a:r>
              <a:rPr lang="en-US" sz="2800" b="1" i="1" dirty="0"/>
              <a:t>all others is called space lattice.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4" presetClass="entr" presetSubtype="0" accel="10000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strVal val="#ppt_w*0.05"/>
                                          </p:val>
                                        </p:tav>
                                        <p:tav tm="100000">
                                          <p:val>
                                            <p:strVal val="#ppt_w"/>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anim calcmode="lin" valueType="num">
                                      <p:cBhvr>
                                        <p:cTn id="20" dur="500" fill="hold"/>
                                        <p:tgtEl>
                                          <p:spTgt spid="5"/>
                                        </p:tgtEl>
                                        <p:attrNameLst>
                                          <p:attrName>ppt_x</p:attrName>
                                        </p:attrNameLst>
                                      </p:cBhvr>
                                      <p:tavLst>
                                        <p:tav tm="0">
                                          <p:val>
                                            <p:strVal val="#ppt_x-.2"/>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91001" y="2202360"/>
            <a:ext cx="3919663" cy="769441"/>
          </a:xfrm>
          <a:prstGeom prst="rect">
            <a:avLst/>
          </a:prstGeom>
        </p:spPr>
        <p:txBody>
          <a:bodyPr wrap="none">
            <a:spAutoFit/>
          </a:bodyPr>
          <a:lstStyle/>
          <a:p>
            <a:pPr>
              <a:spcBef>
                <a:spcPct val="50000"/>
              </a:spcBef>
            </a:pPr>
            <a:r>
              <a:rPr lang="en-US" sz="4400" b="1" i="1" u="sng" dirty="0"/>
              <a:t>Basis </a:t>
            </a:r>
            <a:r>
              <a:rPr lang="en-US" sz="4400" b="1" i="1" dirty="0"/>
              <a:t> (or) </a:t>
            </a:r>
            <a:r>
              <a:rPr lang="en-US" sz="4400" b="1" i="1" u="sng" dirty="0"/>
              <a:t>Motif</a:t>
            </a:r>
          </a:p>
        </p:txBody>
      </p:sp>
      <p:sp>
        <p:nvSpPr>
          <p:cNvPr id="8" name="Rectangle 7"/>
          <p:cNvSpPr/>
          <p:nvPr/>
        </p:nvSpPr>
        <p:spPr>
          <a:xfrm>
            <a:off x="2133600" y="3274874"/>
            <a:ext cx="8229600" cy="1754326"/>
          </a:xfrm>
          <a:prstGeom prst="rect">
            <a:avLst/>
          </a:prstGeom>
        </p:spPr>
        <p:txBody>
          <a:bodyPr wrap="square">
            <a:spAutoFit/>
          </a:bodyPr>
          <a:lstStyle/>
          <a:p>
            <a:r>
              <a:rPr lang="en-US" sz="3600" b="1" i="1" dirty="0"/>
              <a:t>   An atom or a group of atoms associated</a:t>
            </a:r>
          </a:p>
          <a:p>
            <a:r>
              <a:rPr lang="en-US" sz="3600" b="1" i="1" dirty="0"/>
              <a:t>   with each lattice point is called as basis </a:t>
            </a:r>
          </a:p>
          <a:p>
            <a:r>
              <a:rPr lang="en-US" sz="3600" b="1" i="1" dirty="0"/>
              <a:t>   or motif.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2046516" y="3886200"/>
            <a:ext cx="8077200" cy="707886"/>
          </a:xfrm>
          <a:prstGeom prst="rect">
            <a:avLst/>
          </a:prstGeom>
          <a:noFill/>
          <a:ln w="9525">
            <a:solidFill>
              <a:srgbClr val="CC00CC"/>
            </a:solidFill>
            <a:miter lim="800000"/>
            <a:headEnd/>
            <a:tailEnd/>
          </a:ln>
        </p:spPr>
        <p:txBody>
          <a:bodyPr wrap="square">
            <a:spAutoFit/>
          </a:bodyPr>
          <a:lstStyle/>
          <a:p>
            <a:pPr>
              <a:spcBef>
                <a:spcPct val="50000"/>
              </a:spcBef>
            </a:pPr>
            <a:r>
              <a:rPr lang="en-US" sz="4000" b="1" i="1" dirty="0">
                <a:solidFill>
                  <a:srgbClr val="FF00FF"/>
                </a:solidFill>
              </a:rPr>
              <a:t>Crystal = </a:t>
            </a:r>
            <a:r>
              <a:rPr lang="en-US" sz="4000" b="1" i="1" dirty="0"/>
              <a:t>Space Lattice </a:t>
            </a:r>
            <a:r>
              <a:rPr lang="en-US" sz="4000" b="1" i="1" dirty="0">
                <a:solidFill>
                  <a:srgbClr val="FF00FF"/>
                </a:solidFill>
              </a:rPr>
              <a:t>+ </a:t>
            </a:r>
            <a:r>
              <a:rPr lang="en-US" sz="4000" b="1" i="1" dirty="0">
                <a:solidFill>
                  <a:srgbClr val="00FF00"/>
                </a:solidFill>
              </a:rPr>
              <a:t>Motif </a:t>
            </a:r>
            <a:r>
              <a:rPr lang="en-US" sz="4000" b="1" i="1" dirty="0">
                <a:solidFill>
                  <a:srgbClr val="00B0F0"/>
                </a:solidFill>
              </a:rPr>
              <a:t>(basis)</a:t>
            </a:r>
          </a:p>
        </p:txBody>
      </p:sp>
      <p:sp>
        <p:nvSpPr>
          <p:cNvPr id="4" name="Rectangle 3"/>
          <p:cNvSpPr/>
          <p:nvPr/>
        </p:nvSpPr>
        <p:spPr>
          <a:xfrm>
            <a:off x="2133600" y="1677650"/>
            <a:ext cx="7620000" cy="1446550"/>
          </a:xfrm>
          <a:prstGeom prst="rect">
            <a:avLst/>
          </a:prstGeom>
        </p:spPr>
        <p:txBody>
          <a:bodyPr wrap="square">
            <a:spAutoFit/>
          </a:bodyPr>
          <a:lstStyle/>
          <a:p>
            <a:r>
              <a:rPr lang="en-US" sz="4400" b="1" i="1" dirty="0">
                <a:solidFill>
                  <a:srgbClr val="FFC000"/>
                </a:solidFill>
              </a:rPr>
              <a:t>What is the relation between </a:t>
            </a:r>
          </a:p>
          <a:p>
            <a:r>
              <a:rPr lang="en-US" sz="4400" b="1" i="1" dirty="0">
                <a:solidFill>
                  <a:srgbClr val="FFC000"/>
                </a:solidFill>
              </a:rPr>
              <a:t>the lattice, basis &amp; the crystal ? </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057400" y="19050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18" name="Rectangle 17"/>
          <p:cNvSpPr/>
          <p:nvPr/>
        </p:nvSpPr>
        <p:spPr>
          <a:xfrm>
            <a:off x="1905000" y="4712495"/>
            <a:ext cx="14478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dirty="0">
                <a:ln w="11430"/>
                <a:effectLst>
                  <a:outerShdw blurRad="76200" dist="50800" dir="5400000" algn="tl" rotWithShape="0">
                    <a:srgbClr val="000000">
                      <a:alpha val="65000"/>
                    </a:srgbClr>
                  </a:outerShdw>
                </a:effectLst>
              </a:rPr>
              <a:t>Lattice</a:t>
            </a:r>
            <a:endParaRPr lang="en-US" sz="3200" b="1" spc="50" dirty="0">
              <a:ln w="11430"/>
              <a:effectLst>
                <a:outerShdw blurRad="76200" dist="50800" dir="5400000" algn="tl" rotWithShape="0">
                  <a:srgbClr val="000000">
                    <a:alpha val="65000"/>
                  </a:srgbClr>
                </a:outerShdw>
              </a:effectLst>
            </a:endParaRPr>
          </a:p>
        </p:txBody>
      </p:sp>
      <p:sp>
        <p:nvSpPr>
          <p:cNvPr id="20" name="Rectangle 19"/>
          <p:cNvSpPr/>
          <p:nvPr/>
        </p:nvSpPr>
        <p:spPr>
          <a:xfrm>
            <a:off x="4267200" y="2438401"/>
            <a:ext cx="4572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effectLst>
                  <a:outerShdw blurRad="76200" dist="50800" dir="5400000" algn="tl" rotWithShape="0">
                    <a:srgbClr val="000000">
                      <a:alpha val="65000"/>
                    </a:srgbClr>
                  </a:outerShdw>
                </a:effectLst>
              </a:rPr>
              <a:t>+</a:t>
            </a:r>
          </a:p>
        </p:txBody>
      </p:sp>
      <p:grpSp>
        <p:nvGrpSpPr>
          <p:cNvPr id="24" name="Group 23"/>
          <p:cNvGrpSpPr/>
          <p:nvPr/>
        </p:nvGrpSpPr>
        <p:grpSpPr>
          <a:xfrm>
            <a:off x="4953000" y="2514600"/>
            <a:ext cx="598716" cy="424542"/>
            <a:chOff x="4049484" y="2547258"/>
            <a:chExt cx="598716" cy="424542"/>
          </a:xfrm>
        </p:grpSpPr>
        <p:sp>
          <p:nvSpPr>
            <p:cNvPr id="21" name="Oval 20"/>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22" name="Rectangle 21"/>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75" name="Group 74"/>
          <p:cNvGrpSpPr/>
          <p:nvPr/>
        </p:nvGrpSpPr>
        <p:grpSpPr>
          <a:xfrm>
            <a:off x="4267200" y="4687670"/>
            <a:ext cx="1676400" cy="646331"/>
            <a:chOff x="2743200" y="4687669"/>
            <a:chExt cx="1676400" cy="646331"/>
          </a:xfrm>
        </p:grpSpPr>
        <p:sp>
          <p:nvSpPr>
            <p:cNvPr id="19" name="Rectangle 18"/>
            <p:cNvSpPr/>
            <p:nvPr/>
          </p:nvSpPr>
          <p:spPr>
            <a:xfrm>
              <a:off x="2743200" y="4687669"/>
              <a:ext cx="4572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effectLst>
                    <a:outerShdw blurRad="76200" dist="50800" dir="5400000" algn="tl" rotWithShape="0">
                      <a:srgbClr val="000000">
                        <a:alpha val="65000"/>
                      </a:srgbClr>
                    </a:outerShdw>
                  </a:effectLst>
                </a:rPr>
                <a:t>+</a:t>
              </a:r>
            </a:p>
          </p:txBody>
        </p:sp>
        <p:sp>
          <p:nvSpPr>
            <p:cNvPr id="23" name="Rectangle 22"/>
            <p:cNvSpPr/>
            <p:nvPr/>
          </p:nvSpPr>
          <p:spPr>
            <a:xfrm>
              <a:off x="3276600" y="4687669"/>
              <a:ext cx="11430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dirty="0">
                  <a:ln w="11430"/>
                  <a:effectLst>
                    <a:outerShdw blurRad="76200" dist="50800" dir="5400000" algn="tl" rotWithShape="0">
                      <a:srgbClr val="000000">
                        <a:alpha val="65000"/>
                      </a:srgbClr>
                    </a:outerShdw>
                  </a:effectLst>
                </a:rPr>
                <a:t>Basis</a:t>
              </a:r>
              <a:endParaRPr lang="en-US" sz="3200" b="1" spc="50" dirty="0">
                <a:ln w="11430"/>
                <a:effectLst>
                  <a:outerShdw blurRad="76200" dist="50800" dir="5400000" algn="tl" rotWithShape="0">
                    <a:srgbClr val="000000">
                      <a:alpha val="65000"/>
                    </a:srgbClr>
                  </a:outerShdw>
                </a:effectLst>
              </a:endParaRPr>
            </a:p>
          </p:txBody>
        </p:sp>
      </p:grpSp>
      <p:grpSp>
        <p:nvGrpSpPr>
          <p:cNvPr id="55" name="Group 54"/>
          <p:cNvGrpSpPr/>
          <p:nvPr/>
        </p:nvGrpSpPr>
        <p:grpSpPr>
          <a:xfrm>
            <a:off x="7021284" y="1621972"/>
            <a:ext cx="2884718" cy="2721428"/>
            <a:chOff x="5497284" y="1621972"/>
            <a:chExt cx="2884718" cy="2721428"/>
          </a:xfrm>
        </p:grpSpPr>
        <p:grpSp>
          <p:nvGrpSpPr>
            <p:cNvPr id="34" name="Group 33"/>
            <p:cNvGrpSpPr/>
            <p:nvPr/>
          </p:nvGrpSpPr>
          <p:grpSpPr>
            <a:xfrm>
              <a:off x="5497284" y="1621972"/>
              <a:ext cx="2884716" cy="435428"/>
              <a:chOff x="5497284" y="1621972"/>
              <a:chExt cx="2884716" cy="435428"/>
            </a:xfrm>
          </p:grpSpPr>
          <p:grpSp>
            <p:nvGrpSpPr>
              <p:cNvPr id="25" name="Group 24"/>
              <p:cNvGrpSpPr/>
              <p:nvPr/>
            </p:nvGrpSpPr>
            <p:grpSpPr>
              <a:xfrm>
                <a:off x="5497284" y="1632858"/>
                <a:ext cx="598716" cy="424542"/>
                <a:chOff x="4049484" y="2547258"/>
                <a:chExt cx="598716" cy="424542"/>
              </a:xfrm>
            </p:grpSpPr>
            <p:sp>
              <p:nvSpPr>
                <p:cNvPr id="26" name="Oval 25"/>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27" name="Rectangle 26"/>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6640284" y="1632858"/>
                <a:ext cx="598716" cy="424542"/>
                <a:chOff x="4049484" y="2547258"/>
                <a:chExt cx="598716" cy="424542"/>
              </a:xfrm>
            </p:grpSpPr>
            <p:sp>
              <p:nvSpPr>
                <p:cNvPr id="29" name="Oval 28"/>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30" name="Rectangle 29"/>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7783284" y="1621972"/>
                <a:ext cx="598716" cy="424542"/>
                <a:chOff x="4049484" y="2547258"/>
                <a:chExt cx="598716" cy="424542"/>
              </a:xfrm>
            </p:grpSpPr>
            <p:sp>
              <p:nvSpPr>
                <p:cNvPr id="32" name="Oval 31"/>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33" name="Rectangle 32"/>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grpSp>
          <p:nvGrpSpPr>
            <p:cNvPr id="35" name="Group 34"/>
            <p:cNvGrpSpPr/>
            <p:nvPr/>
          </p:nvGrpSpPr>
          <p:grpSpPr>
            <a:xfrm>
              <a:off x="5497286" y="2764972"/>
              <a:ext cx="2884716" cy="435428"/>
              <a:chOff x="5497284" y="1621972"/>
              <a:chExt cx="2884716" cy="435428"/>
            </a:xfrm>
          </p:grpSpPr>
          <p:grpSp>
            <p:nvGrpSpPr>
              <p:cNvPr id="36" name="Group 24"/>
              <p:cNvGrpSpPr/>
              <p:nvPr/>
            </p:nvGrpSpPr>
            <p:grpSpPr>
              <a:xfrm>
                <a:off x="5497284" y="1632858"/>
                <a:ext cx="598716" cy="424542"/>
                <a:chOff x="4049484" y="2547258"/>
                <a:chExt cx="598716" cy="424542"/>
              </a:xfrm>
            </p:grpSpPr>
            <p:sp>
              <p:nvSpPr>
                <p:cNvPr id="43" name="Oval 42"/>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44" name="Rectangle 43"/>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37" name="Group 27"/>
              <p:cNvGrpSpPr/>
              <p:nvPr/>
            </p:nvGrpSpPr>
            <p:grpSpPr>
              <a:xfrm>
                <a:off x="6640284" y="1632858"/>
                <a:ext cx="598716" cy="424542"/>
                <a:chOff x="4049484" y="2547258"/>
                <a:chExt cx="598716" cy="424542"/>
              </a:xfrm>
            </p:grpSpPr>
            <p:sp>
              <p:nvSpPr>
                <p:cNvPr id="41" name="Oval 40"/>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42" name="Rectangle 41"/>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38" name="Group 30"/>
              <p:cNvGrpSpPr/>
              <p:nvPr/>
            </p:nvGrpSpPr>
            <p:grpSpPr>
              <a:xfrm>
                <a:off x="7783284" y="1621972"/>
                <a:ext cx="598716" cy="424542"/>
                <a:chOff x="4049484" y="2547258"/>
                <a:chExt cx="598716" cy="424542"/>
              </a:xfrm>
            </p:grpSpPr>
            <p:sp>
              <p:nvSpPr>
                <p:cNvPr id="39" name="Oval 38"/>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40" name="Rectangle 39"/>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grpSp>
          <p:nvGrpSpPr>
            <p:cNvPr id="45" name="Group 44"/>
            <p:cNvGrpSpPr/>
            <p:nvPr/>
          </p:nvGrpSpPr>
          <p:grpSpPr>
            <a:xfrm>
              <a:off x="5497286" y="3907972"/>
              <a:ext cx="2884716" cy="435428"/>
              <a:chOff x="5497284" y="1621972"/>
              <a:chExt cx="2884716" cy="435428"/>
            </a:xfrm>
          </p:grpSpPr>
          <p:grpSp>
            <p:nvGrpSpPr>
              <p:cNvPr id="46" name="Group 24"/>
              <p:cNvGrpSpPr/>
              <p:nvPr/>
            </p:nvGrpSpPr>
            <p:grpSpPr>
              <a:xfrm>
                <a:off x="5497284" y="1632858"/>
                <a:ext cx="598716" cy="424542"/>
                <a:chOff x="4049484" y="2547258"/>
                <a:chExt cx="598716" cy="424542"/>
              </a:xfrm>
            </p:grpSpPr>
            <p:sp>
              <p:nvSpPr>
                <p:cNvPr id="53" name="Oval 52"/>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54" name="Rectangle 53"/>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47" name="Group 27"/>
              <p:cNvGrpSpPr/>
              <p:nvPr/>
            </p:nvGrpSpPr>
            <p:grpSpPr>
              <a:xfrm>
                <a:off x="6640284" y="1632858"/>
                <a:ext cx="598716" cy="424542"/>
                <a:chOff x="4049484" y="2547258"/>
                <a:chExt cx="598716" cy="424542"/>
              </a:xfrm>
            </p:grpSpPr>
            <p:sp>
              <p:nvSpPr>
                <p:cNvPr id="51" name="Oval 50"/>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52" name="Rectangle 51"/>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nvGrpSpPr>
              <p:cNvPr id="48" name="Group 30"/>
              <p:cNvGrpSpPr/>
              <p:nvPr/>
            </p:nvGrpSpPr>
            <p:grpSpPr>
              <a:xfrm>
                <a:off x="7783284" y="1621972"/>
                <a:ext cx="598716" cy="424542"/>
                <a:chOff x="4049484" y="2547258"/>
                <a:chExt cx="598716" cy="424542"/>
              </a:xfrm>
            </p:grpSpPr>
            <p:sp>
              <p:nvSpPr>
                <p:cNvPr id="49" name="Oval 48"/>
                <p:cNvSpPr/>
                <p:nvPr/>
              </p:nvSpPr>
              <p:spPr>
                <a:xfrm>
                  <a:off x="4419600" y="2743200"/>
                  <a:ext cx="228600" cy="2286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50" name="Rectangle 49"/>
                <p:cNvSpPr/>
                <p:nvPr/>
              </p:nvSpPr>
              <p:spPr>
                <a:xfrm>
                  <a:off x="4049484" y="2547258"/>
                  <a:ext cx="228600" cy="228600"/>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grpSp>
      </p:grpSp>
      <p:sp>
        <p:nvSpPr>
          <p:cNvPr id="56" name="Rectangle 55"/>
          <p:cNvSpPr/>
          <p:nvPr/>
        </p:nvSpPr>
        <p:spPr>
          <a:xfrm>
            <a:off x="6096000" y="2438401"/>
            <a:ext cx="4572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solidFill>
                  <a:schemeClr val="bg1"/>
                </a:solidFill>
                <a:effectLst>
                  <a:outerShdw blurRad="76200" dist="50800" dir="5400000" algn="tl" rotWithShape="0">
                    <a:srgbClr val="000000">
                      <a:alpha val="65000"/>
                    </a:srgbClr>
                  </a:outerShdw>
                </a:effectLst>
              </a:rPr>
              <a:t>=</a:t>
            </a:r>
          </a:p>
        </p:txBody>
      </p:sp>
      <p:sp>
        <p:nvSpPr>
          <p:cNvPr id="66" name="Oval 65"/>
          <p:cNvSpPr/>
          <p:nvPr/>
        </p:nvSpPr>
        <p:spPr>
          <a:xfrm>
            <a:off x="2895600" y="19050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67" name="Oval 66"/>
          <p:cNvSpPr/>
          <p:nvPr/>
        </p:nvSpPr>
        <p:spPr>
          <a:xfrm>
            <a:off x="3733800" y="19050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68" name="Oval 67"/>
          <p:cNvSpPr/>
          <p:nvPr/>
        </p:nvSpPr>
        <p:spPr>
          <a:xfrm>
            <a:off x="2057400" y="27432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69" name="Oval 68"/>
          <p:cNvSpPr/>
          <p:nvPr/>
        </p:nvSpPr>
        <p:spPr>
          <a:xfrm>
            <a:off x="2895600" y="27432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70" name="Oval 69"/>
          <p:cNvSpPr/>
          <p:nvPr/>
        </p:nvSpPr>
        <p:spPr>
          <a:xfrm>
            <a:off x="3733800" y="27432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71" name="Oval 70"/>
          <p:cNvSpPr/>
          <p:nvPr/>
        </p:nvSpPr>
        <p:spPr>
          <a:xfrm>
            <a:off x="2057400" y="35814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72" name="Oval 71"/>
          <p:cNvSpPr/>
          <p:nvPr/>
        </p:nvSpPr>
        <p:spPr>
          <a:xfrm>
            <a:off x="2895600" y="35814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sp>
        <p:nvSpPr>
          <p:cNvPr id="73" name="Oval 72"/>
          <p:cNvSpPr/>
          <p:nvPr/>
        </p:nvSpPr>
        <p:spPr>
          <a:xfrm>
            <a:off x="3733800" y="3581400"/>
            <a:ext cx="152400" cy="152400"/>
          </a:xfrm>
          <a:prstGeom prst="ellipse">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600" dirty="0"/>
          </a:p>
        </p:txBody>
      </p:sp>
      <p:grpSp>
        <p:nvGrpSpPr>
          <p:cNvPr id="76" name="Group 75"/>
          <p:cNvGrpSpPr/>
          <p:nvPr/>
        </p:nvGrpSpPr>
        <p:grpSpPr>
          <a:xfrm>
            <a:off x="6172202" y="4655012"/>
            <a:ext cx="3886198" cy="646331"/>
            <a:chOff x="4648202" y="4655011"/>
            <a:chExt cx="3886198" cy="646331"/>
          </a:xfrm>
        </p:grpSpPr>
        <p:sp>
          <p:nvSpPr>
            <p:cNvPr id="57" name="Rectangle 56"/>
            <p:cNvSpPr/>
            <p:nvPr/>
          </p:nvSpPr>
          <p:spPr>
            <a:xfrm>
              <a:off x="5410200" y="4673025"/>
              <a:ext cx="3124200"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dirty="0">
                  <a:ln w="11430"/>
                  <a:effectLst>
                    <a:outerShdw blurRad="76200" dist="50800" dir="5400000" algn="tl" rotWithShape="0">
                      <a:srgbClr val="000000">
                        <a:alpha val="65000"/>
                      </a:srgbClr>
                    </a:outerShdw>
                  </a:effectLst>
                </a:rPr>
                <a:t>Crystal structure</a:t>
              </a:r>
            </a:p>
          </p:txBody>
        </p:sp>
        <p:sp>
          <p:nvSpPr>
            <p:cNvPr id="74" name="Rectangle 73"/>
            <p:cNvSpPr/>
            <p:nvPr/>
          </p:nvSpPr>
          <p:spPr>
            <a:xfrm>
              <a:off x="4648202" y="4655011"/>
              <a:ext cx="4572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a:ln w="11430"/>
                  <a:effectLst>
                    <a:outerShdw blurRad="76200" dist="50800" dir="5400000" algn="tl" rotWithShape="0">
                      <a:srgbClr val="000000">
                        <a:alpha val="65000"/>
                      </a:srgbClr>
                    </a:outerShdw>
                  </a:effectLst>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 calcmode="lin" valueType="num">
                                      <p:cBhvr>
                                        <p:cTn id="14" dur="500" fill="hold"/>
                                        <p:tgtEl>
                                          <p:spTgt spid="66"/>
                                        </p:tgtEl>
                                        <p:attrNameLst>
                                          <p:attrName>ppt_w</p:attrName>
                                        </p:attrNameLst>
                                      </p:cBhvr>
                                      <p:tavLst>
                                        <p:tav tm="0">
                                          <p:val>
                                            <p:fltVal val="0"/>
                                          </p:val>
                                        </p:tav>
                                        <p:tav tm="100000">
                                          <p:val>
                                            <p:strVal val="#ppt_w"/>
                                          </p:val>
                                        </p:tav>
                                      </p:tavLst>
                                    </p:anim>
                                    <p:anim calcmode="lin" valueType="num">
                                      <p:cBhvr>
                                        <p:cTn id="15" dur="500" fill="hold"/>
                                        <p:tgtEl>
                                          <p:spTgt spid="66"/>
                                        </p:tgtEl>
                                        <p:attrNameLst>
                                          <p:attrName>ppt_h</p:attrName>
                                        </p:attrNameLst>
                                      </p:cBhvr>
                                      <p:tavLst>
                                        <p:tav tm="0">
                                          <p:val>
                                            <p:fltVal val="0"/>
                                          </p:val>
                                        </p:tav>
                                        <p:tav tm="100000">
                                          <p:val>
                                            <p:strVal val="#ppt_h"/>
                                          </p:val>
                                        </p:tav>
                                      </p:tavLst>
                                    </p:anim>
                                    <p:animEffect transition="in" filter="fade">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p:cTn id="21" dur="500" fill="hold"/>
                                        <p:tgtEl>
                                          <p:spTgt spid="67"/>
                                        </p:tgtEl>
                                        <p:attrNameLst>
                                          <p:attrName>ppt_w</p:attrName>
                                        </p:attrNameLst>
                                      </p:cBhvr>
                                      <p:tavLst>
                                        <p:tav tm="0">
                                          <p:val>
                                            <p:fltVal val="0"/>
                                          </p:val>
                                        </p:tav>
                                        <p:tav tm="100000">
                                          <p:val>
                                            <p:strVal val="#ppt_w"/>
                                          </p:val>
                                        </p:tav>
                                      </p:tavLst>
                                    </p:anim>
                                    <p:anim calcmode="lin" valueType="num">
                                      <p:cBhvr>
                                        <p:cTn id="22" dur="500" fill="hold"/>
                                        <p:tgtEl>
                                          <p:spTgt spid="67"/>
                                        </p:tgtEl>
                                        <p:attrNameLst>
                                          <p:attrName>ppt_h</p:attrName>
                                        </p:attrNameLst>
                                      </p:cBhvr>
                                      <p:tavLst>
                                        <p:tav tm="0">
                                          <p:val>
                                            <p:fltVal val="0"/>
                                          </p:val>
                                        </p:tav>
                                        <p:tav tm="100000">
                                          <p:val>
                                            <p:strVal val="#ppt_h"/>
                                          </p:val>
                                        </p:tav>
                                      </p:tavLst>
                                    </p:anim>
                                    <p:animEffect transition="in" filter="fade">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p:cTn id="28" dur="500" fill="hold"/>
                                        <p:tgtEl>
                                          <p:spTgt spid="68"/>
                                        </p:tgtEl>
                                        <p:attrNameLst>
                                          <p:attrName>ppt_w</p:attrName>
                                        </p:attrNameLst>
                                      </p:cBhvr>
                                      <p:tavLst>
                                        <p:tav tm="0">
                                          <p:val>
                                            <p:fltVal val="0"/>
                                          </p:val>
                                        </p:tav>
                                        <p:tav tm="100000">
                                          <p:val>
                                            <p:strVal val="#ppt_w"/>
                                          </p:val>
                                        </p:tav>
                                      </p:tavLst>
                                    </p:anim>
                                    <p:anim calcmode="lin" valueType="num">
                                      <p:cBhvr>
                                        <p:cTn id="29" dur="500" fill="hold"/>
                                        <p:tgtEl>
                                          <p:spTgt spid="68"/>
                                        </p:tgtEl>
                                        <p:attrNameLst>
                                          <p:attrName>ppt_h</p:attrName>
                                        </p:attrNameLst>
                                      </p:cBhvr>
                                      <p:tavLst>
                                        <p:tav tm="0">
                                          <p:val>
                                            <p:fltVal val="0"/>
                                          </p:val>
                                        </p:tav>
                                        <p:tav tm="100000">
                                          <p:val>
                                            <p:strVal val="#ppt_h"/>
                                          </p:val>
                                        </p:tav>
                                      </p:tavLst>
                                    </p:anim>
                                    <p:animEffect transition="in" filter="fade">
                                      <p:cBhvr>
                                        <p:cTn id="30" dur="500"/>
                                        <p:tgtEl>
                                          <p:spTgt spid="6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 calcmode="lin" valueType="num">
                                      <p:cBhvr>
                                        <p:cTn id="35" dur="500" fill="hold"/>
                                        <p:tgtEl>
                                          <p:spTgt spid="69"/>
                                        </p:tgtEl>
                                        <p:attrNameLst>
                                          <p:attrName>ppt_w</p:attrName>
                                        </p:attrNameLst>
                                      </p:cBhvr>
                                      <p:tavLst>
                                        <p:tav tm="0">
                                          <p:val>
                                            <p:fltVal val="0"/>
                                          </p:val>
                                        </p:tav>
                                        <p:tav tm="100000">
                                          <p:val>
                                            <p:strVal val="#ppt_w"/>
                                          </p:val>
                                        </p:tav>
                                      </p:tavLst>
                                    </p:anim>
                                    <p:anim calcmode="lin" valueType="num">
                                      <p:cBhvr>
                                        <p:cTn id="36" dur="500" fill="hold"/>
                                        <p:tgtEl>
                                          <p:spTgt spid="69"/>
                                        </p:tgtEl>
                                        <p:attrNameLst>
                                          <p:attrName>ppt_h</p:attrName>
                                        </p:attrNameLst>
                                      </p:cBhvr>
                                      <p:tavLst>
                                        <p:tav tm="0">
                                          <p:val>
                                            <p:fltVal val="0"/>
                                          </p:val>
                                        </p:tav>
                                        <p:tav tm="100000">
                                          <p:val>
                                            <p:strVal val="#ppt_h"/>
                                          </p:val>
                                        </p:tav>
                                      </p:tavLst>
                                    </p:anim>
                                    <p:animEffect transition="in" filter="fade">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p:cTn id="42" dur="500" fill="hold"/>
                                        <p:tgtEl>
                                          <p:spTgt spid="70"/>
                                        </p:tgtEl>
                                        <p:attrNameLst>
                                          <p:attrName>ppt_w</p:attrName>
                                        </p:attrNameLst>
                                      </p:cBhvr>
                                      <p:tavLst>
                                        <p:tav tm="0">
                                          <p:val>
                                            <p:fltVal val="0"/>
                                          </p:val>
                                        </p:tav>
                                        <p:tav tm="100000">
                                          <p:val>
                                            <p:strVal val="#ppt_w"/>
                                          </p:val>
                                        </p:tav>
                                      </p:tavLst>
                                    </p:anim>
                                    <p:anim calcmode="lin" valueType="num">
                                      <p:cBhvr>
                                        <p:cTn id="43" dur="500" fill="hold"/>
                                        <p:tgtEl>
                                          <p:spTgt spid="70"/>
                                        </p:tgtEl>
                                        <p:attrNameLst>
                                          <p:attrName>ppt_h</p:attrName>
                                        </p:attrNameLst>
                                      </p:cBhvr>
                                      <p:tavLst>
                                        <p:tav tm="0">
                                          <p:val>
                                            <p:fltVal val="0"/>
                                          </p:val>
                                        </p:tav>
                                        <p:tav tm="100000">
                                          <p:val>
                                            <p:strVal val="#ppt_h"/>
                                          </p:val>
                                        </p:tav>
                                      </p:tavLst>
                                    </p:anim>
                                    <p:animEffect transition="in" filter="fade">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p:cTn id="56" dur="500" fill="hold"/>
                                        <p:tgtEl>
                                          <p:spTgt spid="72"/>
                                        </p:tgtEl>
                                        <p:attrNameLst>
                                          <p:attrName>ppt_w</p:attrName>
                                        </p:attrNameLst>
                                      </p:cBhvr>
                                      <p:tavLst>
                                        <p:tav tm="0">
                                          <p:val>
                                            <p:fltVal val="0"/>
                                          </p:val>
                                        </p:tav>
                                        <p:tav tm="100000">
                                          <p:val>
                                            <p:strVal val="#ppt_w"/>
                                          </p:val>
                                        </p:tav>
                                      </p:tavLst>
                                    </p:anim>
                                    <p:anim calcmode="lin" valueType="num">
                                      <p:cBhvr>
                                        <p:cTn id="57" dur="500" fill="hold"/>
                                        <p:tgtEl>
                                          <p:spTgt spid="72"/>
                                        </p:tgtEl>
                                        <p:attrNameLst>
                                          <p:attrName>ppt_h</p:attrName>
                                        </p:attrNameLst>
                                      </p:cBhvr>
                                      <p:tavLst>
                                        <p:tav tm="0">
                                          <p:val>
                                            <p:fltVal val="0"/>
                                          </p:val>
                                        </p:tav>
                                        <p:tav tm="100000">
                                          <p:val>
                                            <p:strVal val="#ppt_h"/>
                                          </p:val>
                                        </p:tav>
                                      </p:tavLst>
                                    </p:anim>
                                    <p:animEffect transition="in" filter="fade">
                                      <p:cBhvr>
                                        <p:cTn id="58" dur="500"/>
                                        <p:tgtEl>
                                          <p:spTgt spid="72"/>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additive="base">
                                        <p:cTn id="70" dur="500" fill="hold"/>
                                        <p:tgtEl>
                                          <p:spTgt spid="18"/>
                                        </p:tgtEl>
                                        <p:attrNameLst>
                                          <p:attrName>ppt_x</p:attrName>
                                        </p:attrNameLst>
                                      </p:cBhvr>
                                      <p:tavLst>
                                        <p:tav tm="0">
                                          <p:val>
                                            <p:strVal val="#ppt_x"/>
                                          </p:val>
                                        </p:tav>
                                        <p:tav tm="100000">
                                          <p:val>
                                            <p:strVal val="#ppt_x"/>
                                          </p:val>
                                        </p:tav>
                                      </p:tavLst>
                                    </p:anim>
                                    <p:anim calcmode="lin" valueType="num">
                                      <p:cBhvr additive="base">
                                        <p:cTn id="7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p:cTn id="76" dur="500" fill="hold"/>
                                        <p:tgtEl>
                                          <p:spTgt spid="20"/>
                                        </p:tgtEl>
                                        <p:attrNameLst>
                                          <p:attrName>ppt_w</p:attrName>
                                        </p:attrNameLst>
                                      </p:cBhvr>
                                      <p:tavLst>
                                        <p:tav tm="0">
                                          <p:val>
                                            <p:fltVal val="0"/>
                                          </p:val>
                                        </p:tav>
                                        <p:tav tm="100000">
                                          <p:val>
                                            <p:strVal val="#ppt_w"/>
                                          </p:val>
                                        </p:tav>
                                      </p:tavLst>
                                    </p:anim>
                                    <p:anim calcmode="lin" valueType="num">
                                      <p:cBhvr>
                                        <p:cTn id="77" dur="500" fill="hold"/>
                                        <p:tgtEl>
                                          <p:spTgt spid="20"/>
                                        </p:tgtEl>
                                        <p:attrNameLst>
                                          <p:attrName>ppt_h</p:attrName>
                                        </p:attrNameLst>
                                      </p:cBhvr>
                                      <p:tavLst>
                                        <p:tav tm="0">
                                          <p:val>
                                            <p:fltVal val="0"/>
                                          </p:val>
                                        </p:tav>
                                        <p:tav tm="100000">
                                          <p:val>
                                            <p:strVal val="#ppt_h"/>
                                          </p:val>
                                        </p:tav>
                                      </p:tavLst>
                                    </p:anim>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p:cTn id="83" dur="500" fill="hold"/>
                                        <p:tgtEl>
                                          <p:spTgt spid="24"/>
                                        </p:tgtEl>
                                        <p:attrNameLst>
                                          <p:attrName>ppt_w</p:attrName>
                                        </p:attrNameLst>
                                      </p:cBhvr>
                                      <p:tavLst>
                                        <p:tav tm="0">
                                          <p:val>
                                            <p:fltVal val="0"/>
                                          </p:val>
                                        </p:tav>
                                        <p:tav tm="100000">
                                          <p:val>
                                            <p:strVal val="#ppt_w"/>
                                          </p:val>
                                        </p:tav>
                                      </p:tavLst>
                                    </p:anim>
                                    <p:anim calcmode="lin" valueType="num">
                                      <p:cBhvr>
                                        <p:cTn id="84" dur="500" fill="hold"/>
                                        <p:tgtEl>
                                          <p:spTgt spid="24"/>
                                        </p:tgtEl>
                                        <p:attrNameLst>
                                          <p:attrName>ppt_h</p:attrName>
                                        </p:attrNameLst>
                                      </p:cBhvr>
                                      <p:tavLst>
                                        <p:tav tm="0">
                                          <p:val>
                                            <p:fltVal val="0"/>
                                          </p:val>
                                        </p:tav>
                                        <p:tav tm="100000">
                                          <p:val>
                                            <p:strVal val="#ppt_h"/>
                                          </p:val>
                                        </p:tav>
                                      </p:tavLst>
                                    </p:anim>
                                    <p:animEffect transition="in" filter="fade">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5"/>
                                        </p:tgtEl>
                                        <p:attrNameLst>
                                          <p:attrName>style.visibility</p:attrName>
                                        </p:attrNameLst>
                                      </p:cBhvr>
                                      <p:to>
                                        <p:strVal val="visible"/>
                                      </p:to>
                                    </p:set>
                                    <p:anim calcmode="lin" valueType="num">
                                      <p:cBhvr additive="base">
                                        <p:cTn id="90" dur="500" fill="hold"/>
                                        <p:tgtEl>
                                          <p:spTgt spid="75"/>
                                        </p:tgtEl>
                                        <p:attrNameLst>
                                          <p:attrName>ppt_x</p:attrName>
                                        </p:attrNameLst>
                                      </p:cBhvr>
                                      <p:tavLst>
                                        <p:tav tm="0">
                                          <p:val>
                                            <p:strVal val="#ppt_x"/>
                                          </p:val>
                                        </p:tav>
                                        <p:tav tm="100000">
                                          <p:val>
                                            <p:strVal val="#ppt_x"/>
                                          </p:val>
                                        </p:tav>
                                      </p:tavLst>
                                    </p:anim>
                                    <p:anim calcmode="lin" valueType="num">
                                      <p:cBhvr additive="base">
                                        <p:cTn id="91"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53" presetClass="entr" presetSubtype="0" fill="hold" grpId="0" nodeType="clickEffect">
                                  <p:stCondLst>
                                    <p:cond delay="0"/>
                                  </p:stCondLst>
                                  <p:childTnLst>
                                    <p:set>
                                      <p:cBhvr>
                                        <p:cTn id="95" dur="1" fill="hold">
                                          <p:stCondLst>
                                            <p:cond delay="0"/>
                                          </p:stCondLst>
                                        </p:cTn>
                                        <p:tgtEl>
                                          <p:spTgt spid="56"/>
                                        </p:tgtEl>
                                        <p:attrNameLst>
                                          <p:attrName>style.visibility</p:attrName>
                                        </p:attrNameLst>
                                      </p:cBhvr>
                                      <p:to>
                                        <p:strVal val="visible"/>
                                      </p:to>
                                    </p:set>
                                    <p:anim calcmode="lin" valueType="num">
                                      <p:cBhvr>
                                        <p:cTn id="96" dur="500" fill="hold"/>
                                        <p:tgtEl>
                                          <p:spTgt spid="56"/>
                                        </p:tgtEl>
                                        <p:attrNameLst>
                                          <p:attrName>ppt_w</p:attrName>
                                        </p:attrNameLst>
                                      </p:cBhvr>
                                      <p:tavLst>
                                        <p:tav tm="0">
                                          <p:val>
                                            <p:fltVal val="0"/>
                                          </p:val>
                                        </p:tav>
                                        <p:tav tm="100000">
                                          <p:val>
                                            <p:strVal val="#ppt_w"/>
                                          </p:val>
                                        </p:tav>
                                      </p:tavLst>
                                    </p:anim>
                                    <p:anim calcmode="lin" valueType="num">
                                      <p:cBhvr>
                                        <p:cTn id="97" dur="500" fill="hold"/>
                                        <p:tgtEl>
                                          <p:spTgt spid="56"/>
                                        </p:tgtEl>
                                        <p:attrNameLst>
                                          <p:attrName>ppt_h</p:attrName>
                                        </p:attrNameLst>
                                      </p:cBhvr>
                                      <p:tavLst>
                                        <p:tav tm="0">
                                          <p:val>
                                            <p:fltVal val="0"/>
                                          </p:val>
                                        </p:tav>
                                        <p:tav tm="100000">
                                          <p:val>
                                            <p:strVal val="#ppt_h"/>
                                          </p:val>
                                        </p:tav>
                                      </p:tavLst>
                                    </p:anim>
                                    <p:animEffect transition="in" filter="fade">
                                      <p:cBhvr>
                                        <p:cTn id="98" dur="500"/>
                                        <p:tgtEl>
                                          <p:spTgt spid="56"/>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0" fill="hold" nodeType="click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p:cTn id="103" dur="2000" fill="hold"/>
                                        <p:tgtEl>
                                          <p:spTgt spid="55"/>
                                        </p:tgtEl>
                                        <p:attrNameLst>
                                          <p:attrName>ppt_w</p:attrName>
                                        </p:attrNameLst>
                                      </p:cBhvr>
                                      <p:tavLst>
                                        <p:tav tm="0">
                                          <p:val>
                                            <p:fltVal val="0"/>
                                          </p:val>
                                        </p:tav>
                                        <p:tav tm="100000">
                                          <p:val>
                                            <p:strVal val="#ppt_w"/>
                                          </p:val>
                                        </p:tav>
                                      </p:tavLst>
                                    </p:anim>
                                    <p:anim calcmode="lin" valueType="num">
                                      <p:cBhvr>
                                        <p:cTn id="104" dur="2000" fill="hold"/>
                                        <p:tgtEl>
                                          <p:spTgt spid="55"/>
                                        </p:tgtEl>
                                        <p:attrNameLst>
                                          <p:attrName>ppt_h</p:attrName>
                                        </p:attrNameLst>
                                      </p:cBhvr>
                                      <p:tavLst>
                                        <p:tav tm="0">
                                          <p:val>
                                            <p:fltVal val="0"/>
                                          </p:val>
                                        </p:tav>
                                        <p:tav tm="100000">
                                          <p:val>
                                            <p:strVal val="#ppt_h"/>
                                          </p:val>
                                        </p:tav>
                                      </p:tavLst>
                                    </p:anim>
                                    <p:animEffect transition="in" filter="fade">
                                      <p:cBhvr>
                                        <p:cTn id="105" dur="2000"/>
                                        <p:tgtEl>
                                          <p:spTgt spid="55"/>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76"/>
                                        </p:tgtEl>
                                        <p:attrNameLst>
                                          <p:attrName>style.visibility</p:attrName>
                                        </p:attrNameLst>
                                      </p:cBhvr>
                                      <p:to>
                                        <p:strVal val="visible"/>
                                      </p:to>
                                    </p:set>
                                    <p:anim calcmode="lin" valueType="num">
                                      <p:cBhvr additive="base">
                                        <p:cTn id="110" dur="500" fill="hold"/>
                                        <p:tgtEl>
                                          <p:spTgt spid="76"/>
                                        </p:tgtEl>
                                        <p:attrNameLst>
                                          <p:attrName>ppt_x</p:attrName>
                                        </p:attrNameLst>
                                      </p:cBhvr>
                                      <p:tavLst>
                                        <p:tav tm="0">
                                          <p:val>
                                            <p:strVal val="#ppt_x"/>
                                          </p:val>
                                        </p:tav>
                                        <p:tav tm="100000">
                                          <p:val>
                                            <p:strVal val="#ppt_x"/>
                                          </p:val>
                                        </p:tav>
                                      </p:tavLst>
                                    </p:anim>
                                    <p:anim calcmode="lin" valueType="num">
                                      <p:cBhvr additive="base">
                                        <p:cTn id="11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P spid="20" grpId="0"/>
      <p:bldP spid="56" grpId="0"/>
      <p:bldP spid="66" grpId="0" animBg="1"/>
      <p:bldP spid="67" grpId="0" animBg="1"/>
      <p:bldP spid="68" grpId="0" animBg="1"/>
      <p:bldP spid="69" grpId="0" animBg="1"/>
      <p:bldP spid="70" grpId="0" animBg="1"/>
      <p:bldP spid="71" grpId="0" animBg="1"/>
      <p:bldP spid="72"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3000" y="464403"/>
            <a:ext cx="2362200" cy="91440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u="sng" dirty="0">
                <a:ln w="11430"/>
                <a:solidFill>
                  <a:schemeClr val="accent1"/>
                </a:solidFill>
                <a:effectLst>
                  <a:outerShdw blurRad="50800" dist="39000" dir="5460000" algn="tl">
                    <a:srgbClr val="000000">
                      <a:alpha val="38000"/>
                    </a:srgbClr>
                  </a:outerShdw>
                </a:effectLst>
              </a:rPr>
              <a:t>Lattice</a:t>
            </a:r>
          </a:p>
        </p:txBody>
      </p:sp>
      <p:sp>
        <p:nvSpPr>
          <p:cNvPr id="9" name="Down Arrow 8"/>
          <p:cNvSpPr/>
          <p:nvPr/>
        </p:nvSpPr>
        <p:spPr>
          <a:xfrm rot="18977019">
            <a:off x="6640482" y="1326331"/>
            <a:ext cx="484632" cy="1104977"/>
          </a:xfrm>
          <a:prstGeom prst="downArrow">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Down Arrow 9"/>
          <p:cNvSpPr/>
          <p:nvPr/>
        </p:nvSpPr>
        <p:spPr>
          <a:xfrm rot="2295136">
            <a:off x="5045672" y="1295344"/>
            <a:ext cx="484632" cy="1205892"/>
          </a:xfrm>
          <a:prstGeom prst="downArrow">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7" name="Rectangle 6"/>
          <p:cNvSpPr/>
          <p:nvPr/>
        </p:nvSpPr>
        <p:spPr>
          <a:xfrm>
            <a:off x="5433584" y="3200400"/>
            <a:ext cx="165301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Basis</a:t>
            </a:r>
            <a:endParaRPr lang="en-US" sz="54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2057400" y="2369404"/>
            <a:ext cx="3810000"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i="1" spc="50" dirty="0">
                <a:ln w="11430"/>
                <a:effectLst>
                  <a:outerShdw blurRad="76200" dist="50800" dir="5400000" algn="tl" rotWithShape="0">
                    <a:srgbClr val="000000">
                      <a:alpha val="65000"/>
                    </a:srgbClr>
                  </a:outerShdw>
                </a:effectLst>
              </a:rPr>
              <a:t>The underlying periodicity </a:t>
            </a:r>
          </a:p>
          <a:p>
            <a:r>
              <a:rPr lang="en-US" sz="2400" b="1" i="1" spc="50" dirty="0">
                <a:ln w="11430"/>
                <a:effectLst>
                  <a:outerShdw blurRad="76200" dist="50800" dir="5400000" algn="tl" rotWithShape="0">
                    <a:srgbClr val="000000">
                      <a:alpha val="65000"/>
                    </a:srgbClr>
                  </a:outerShdw>
                </a:effectLst>
              </a:rPr>
              <a:t>of the crystal</a:t>
            </a:r>
            <a:endParaRPr lang="en-US" sz="2400" b="1" spc="50" dirty="0">
              <a:ln w="11430"/>
              <a:effectLst>
                <a:outerShdw blurRad="76200" dist="50800" dir="5400000" algn="tl" rotWithShape="0">
                  <a:srgbClr val="000000">
                    <a:alpha val="65000"/>
                  </a:srgbClr>
                </a:outerShdw>
              </a:effectLst>
            </a:endParaRPr>
          </a:p>
        </p:txBody>
      </p:sp>
      <p:sp>
        <p:nvSpPr>
          <p:cNvPr id="20" name="Rectangle 19"/>
          <p:cNvSpPr/>
          <p:nvPr/>
        </p:nvSpPr>
        <p:spPr>
          <a:xfrm>
            <a:off x="6934200" y="2303383"/>
            <a:ext cx="35814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i="1" spc="50" dirty="0">
                <a:ln w="11430"/>
                <a:effectLst>
                  <a:outerShdw blurRad="76200" dist="50800" dir="5400000" algn="tl" rotWithShape="0">
                    <a:srgbClr val="000000">
                      <a:alpha val="65000"/>
                    </a:srgbClr>
                  </a:outerShdw>
                </a:effectLst>
                <a:latin typeface="Bodoni MT" panose="02070603080606020203" pitchFamily="18" charset="0"/>
              </a:rPr>
              <a:t>How to repeat</a:t>
            </a:r>
            <a:endParaRPr lang="en-US" b="1" spc="50" dirty="0">
              <a:ln w="11430"/>
              <a:effectLst>
                <a:outerShdw blurRad="76200" dist="50800" dir="5400000" algn="tl" rotWithShape="0">
                  <a:srgbClr val="000000">
                    <a:alpha val="65000"/>
                  </a:srgbClr>
                </a:outerShdw>
              </a:effectLst>
              <a:latin typeface="Bodoni MT" panose="02070603080606020203" pitchFamily="18" charset="0"/>
            </a:endParaRPr>
          </a:p>
        </p:txBody>
      </p:sp>
      <p:sp>
        <p:nvSpPr>
          <p:cNvPr id="21" name="Down Arrow 20"/>
          <p:cNvSpPr/>
          <p:nvPr/>
        </p:nvSpPr>
        <p:spPr>
          <a:xfrm rot="1741117">
            <a:off x="5343842" y="4061094"/>
            <a:ext cx="484632" cy="1104977"/>
          </a:xfrm>
          <a:prstGeom prst="downArrow">
            <a:avLst/>
          </a:prstGeom>
          <a:solidFill>
            <a:srgbClr val="FFC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2" name="Rectangle 21"/>
          <p:cNvSpPr/>
          <p:nvPr/>
        </p:nvSpPr>
        <p:spPr>
          <a:xfrm>
            <a:off x="2057400" y="5015806"/>
            <a:ext cx="4572000" cy="138499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i="1" spc="50" dirty="0">
                <a:ln w="11430"/>
                <a:effectLst>
                  <a:outerShdw blurRad="76200" dist="50800" dir="5400000" algn="tl" rotWithShape="0">
                    <a:srgbClr val="000000">
                      <a:alpha val="65000"/>
                    </a:srgbClr>
                  </a:outerShdw>
                </a:effectLst>
                <a:latin typeface="Bodoni MT" panose="02070603080606020203" pitchFamily="18" charset="0"/>
              </a:rPr>
              <a:t>Atom (OR) group of atoms associated with each lattice points</a:t>
            </a:r>
            <a:endParaRPr lang="en-US" b="1" spc="50" dirty="0">
              <a:ln w="11430"/>
              <a:effectLst>
                <a:outerShdw blurRad="76200" dist="50800" dir="5400000" algn="tl" rotWithShape="0">
                  <a:srgbClr val="000000">
                    <a:alpha val="65000"/>
                  </a:srgbClr>
                </a:outerShdw>
              </a:effectLst>
              <a:latin typeface="Bodoni MT" panose="02070603080606020203" pitchFamily="18" charset="0"/>
            </a:endParaRPr>
          </a:p>
        </p:txBody>
      </p:sp>
      <p:sp>
        <p:nvSpPr>
          <p:cNvPr id="23" name="Rectangle 22"/>
          <p:cNvSpPr/>
          <p:nvPr/>
        </p:nvSpPr>
        <p:spPr>
          <a:xfrm>
            <a:off x="7543800" y="5039380"/>
            <a:ext cx="2667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i="1" spc="50" dirty="0">
                <a:ln w="11430"/>
                <a:effectLst>
                  <a:outerShdw blurRad="76200" dist="50800" dir="5400000" algn="tl" rotWithShape="0">
                    <a:srgbClr val="000000">
                      <a:alpha val="65000"/>
                    </a:srgbClr>
                  </a:outerShdw>
                </a:effectLst>
              </a:rPr>
              <a:t>What to repeat</a:t>
            </a:r>
          </a:p>
        </p:txBody>
      </p:sp>
      <p:sp>
        <p:nvSpPr>
          <p:cNvPr id="24" name="Down Arrow 23"/>
          <p:cNvSpPr/>
          <p:nvPr/>
        </p:nvSpPr>
        <p:spPr>
          <a:xfrm rot="18858413">
            <a:off x="6911616" y="3954017"/>
            <a:ext cx="484632" cy="1205892"/>
          </a:xfrm>
          <a:prstGeom prst="downArrow">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2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Bottom)">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up)">
                                      <p:cBhvr>
                                        <p:cTn id="52" dur="20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7" grpId="0"/>
      <p:bldP spid="19" grpId="0"/>
      <p:bldP spid="20" grpId="0"/>
      <p:bldP spid="21" grpId="0" animBg="1"/>
      <p:bldP spid="22" grpId="0"/>
      <p:bldP spid="23"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1600200"/>
            <a:ext cx="7162800" cy="685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rgbClr val="0000FF"/>
                </a:solidFill>
              </a:rPr>
              <a:t>Facts about crystal cells</a:t>
            </a:r>
          </a:p>
        </p:txBody>
      </p:sp>
      <p:sp>
        <p:nvSpPr>
          <p:cNvPr id="3" name="TextBox 2"/>
          <p:cNvSpPr txBox="1"/>
          <p:nvPr/>
        </p:nvSpPr>
        <p:spPr>
          <a:xfrm>
            <a:off x="1927211" y="3134380"/>
            <a:ext cx="8512189" cy="523220"/>
          </a:xfrm>
          <a:prstGeom prst="rect">
            <a:avLst/>
          </a:prstGeom>
          <a:noFill/>
        </p:spPr>
        <p:txBody>
          <a:bodyPr wrap="square" rtlCol="0">
            <a:spAutoFit/>
          </a:bodyPr>
          <a:lstStyle/>
          <a:p>
            <a:pPr>
              <a:buFont typeface="Wingdings" pitchFamily="2" charset="2"/>
              <a:buChar char="Ø"/>
            </a:pPr>
            <a:r>
              <a:rPr lang="en-US" sz="2800" b="1" i="1" dirty="0"/>
              <a:t>  A cell is a finite representation of the infinite lattice. </a:t>
            </a:r>
          </a:p>
        </p:txBody>
      </p:sp>
      <p:sp>
        <p:nvSpPr>
          <p:cNvPr id="4" name="TextBox 3"/>
          <p:cNvSpPr txBox="1"/>
          <p:nvPr/>
        </p:nvSpPr>
        <p:spPr>
          <a:xfrm>
            <a:off x="1905000" y="4227494"/>
            <a:ext cx="8763000" cy="954107"/>
          </a:xfrm>
          <a:prstGeom prst="rect">
            <a:avLst/>
          </a:prstGeom>
          <a:noFill/>
        </p:spPr>
        <p:txBody>
          <a:bodyPr wrap="square" rtlCol="0">
            <a:spAutoFit/>
          </a:bodyPr>
          <a:lstStyle/>
          <a:p>
            <a:pPr>
              <a:buFont typeface="Wingdings" pitchFamily="2" charset="2"/>
              <a:buChar char="Ø"/>
            </a:pPr>
            <a:r>
              <a:rPr lang="en-US" sz="2800" b="1" i="1" dirty="0"/>
              <a:t>  A cell is a </a:t>
            </a:r>
            <a:r>
              <a:rPr lang="en-US" sz="2800" b="1" i="1" u="sng" dirty="0"/>
              <a:t>parallelogram (2D) </a:t>
            </a:r>
            <a:r>
              <a:rPr lang="en-US" sz="2800" b="1" i="1" dirty="0"/>
              <a:t> or </a:t>
            </a:r>
            <a:r>
              <a:rPr lang="en-US" sz="2800" b="1" i="1" u="sng" dirty="0"/>
              <a:t>a parallelopiped (3D)</a:t>
            </a:r>
          </a:p>
          <a:p>
            <a:r>
              <a:rPr lang="en-US" sz="2800" b="1" i="1" dirty="0"/>
              <a:t>     with lattice points at their corners.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3810001" y="1076326"/>
            <a:ext cx="3933825" cy="1285875"/>
            <a:chOff x="2543175" y="228600"/>
            <a:chExt cx="3933825" cy="1285875"/>
          </a:xfrm>
        </p:grpSpPr>
        <p:sp>
          <p:nvSpPr>
            <p:cNvPr id="2" name="TextBox 19"/>
            <p:cNvSpPr txBox="1">
              <a:spLocks noChangeArrowheads="1"/>
            </p:cNvSpPr>
            <p:nvPr/>
          </p:nvSpPr>
          <p:spPr bwMode="auto">
            <a:xfrm>
              <a:off x="3602037" y="228600"/>
              <a:ext cx="1784719" cy="523220"/>
            </a:xfrm>
            <a:prstGeom prst="rect">
              <a:avLst/>
            </a:prstGeom>
            <a:noFill/>
            <a:ln w="9525">
              <a:noFill/>
              <a:miter lim="800000"/>
              <a:headEnd/>
              <a:tailEnd/>
            </a:ln>
          </p:spPr>
          <p:txBody>
            <a:bodyPr wrap="none">
              <a:spAutoFit/>
            </a:bodyPr>
            <a:lstStyle/>
            <a:p>
              <a:r>
                <a:rPr lang="en-US" sz="2800" b="1" i="1" u="sng" dirty="0"/>
                <a:t>1-D Lattice</a:t>
              </a:r>
            </a:p>
          </p:txBody>
        </p:sp>
        <p:grpSp>
          <p:nvGrpSpPr>
            <p:cNvPr id="3" name="Group 37"/>
            <p:cNvGrpSpPr>
              <a:grpSpLocks/>
            </p:cNvGrpSpPr>
            <p:nvPr/>
          </p:nvGrpSpPr>
          <p:grpSpPr bwMode="auto">
            <a:xfrm>
              <a:off x="2543175" y="990600"/>
              <a:ext cx="3933825" cy="523875"/>
              <a:chOff x="4143281" y="3156529"/>
              <a:chExt cx="3933000" cy="523129"/>
            </a:xfrm>
          </p:grpSpPr>
          <p:cxnSp>
            <p:nvCxnSpPr>
              <p:cNvPr id="4" name="Straight Connector 3"/>
              <p:cNvCxnSpPr/>
              <p:nvPr/>
            </p:nvCxnSpPr>
            <p:spPr>
              <a:xfrm flipV="1">
                <a:off x="6906126" y="3410953"/>
                <a:ext cx="356938" cy="4009"/>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376736" y="3410953"/>
                <a:ext cx="356938" cy="4009"/>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015789" y="3410953"/>
                <a:ext cx="356938" cy="4009"/>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498431" y="3410953"/>
                <a:ext cx="356938" cy="4009"/>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057272" y="3404937"/>
                <a:ext cx="368971" cy="16040"/>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431891" y="3400656"/>
                <a:ext cx="372985" cy="12682"/>
              </a:xfrm>
              <a:prstGeom prst="straightConnector1">
                <a:avLst/>
              </a:prstGeom>
              <a:ln w="38100">
                <a:solidFill>
                  <a:srgbClr val="080808"/>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4484522" y="3400656"/>
                <a:ext cx="423773" cy="15852"/>
              </a:xfrm>
              <a:prstGeom prst="straightConnector1">
                <a:avLst/>
              </a:prstGeom>
              <a:ln w="38100">
                <a:solidFill>
                  <a:srgbClr val="080808"/>
                </a:solidFill>
                <a:tailEnd type="arrow"/>
              </a:ln>
            </p:spPr>
            <p:style>
              <a:lnRef idx="1">
                <a:schemeClr val="accent1"/>
              </a:lnRef>
              <a:fillRef idx="0">
                <a:schemeClr val="accent1"/>
              </a:fillRef>
              <a:effectRef idx="0">
                <a:schemeClr val="accent1"/>
              </a:effectRef>
              <a:fontRef idx="minor">
                <a:schemeClr val="tx1"/>
              </a:fontRef>
            </p:style>
          </p:cxnSp>
          <p:sp>
            <p:nvSpPr>
              <p:cNvPr id="11" name="TextBox 44"/>
              <p:cNvSpPr txBox="1">
                <a:spLocks noChangeArrowheads="1"/>
              </p:cNvSpPr>
              <p:nvPr/>
            </p:nvSpPr>
            <p:spPr bwMode="auto">
              <a:xfrm>
                <a:off x="4143281" y="3156529"/>
                <a:ext cx="355600" cy="519113"/>
              </a:xfrm>
              <a:prstGeom prst="rect">
                <a:avLst/>
              </a:prstGeom>
              <a:noFill/>
              <a:ln w="9525">
                <a:noFill/>
                <a:miter lim="800000"/>
                <a:headEnd/>
                <a:tailEnd/>
              </a:ln>
            </p:spPr>
            <p:txBody>
              <a:bodyPr>
                <a:spAutoFit/>
              </a:bodyPr>
              <a:lstStyle/>
              <a:p>
                <a:r>
                  <a:rPr lang="en-US" sz="2800" b="1" dirty="0"/>
                  <a:t>∞</a:t>
                </a:r>
              </a:p>
            </p:txBody>
          </p:sp>
          <p:sp>
            <p:nvSpPr>
              <p:cNvPr id="12" name="TextBox 44"/>
              <p:cNvSpPr txBox="1">
                <a:spLocks noChangeArrowheads="1"/>
              </p:cNvSpPr>
              <p:nvPr/>
            </p:nvSpPr>
            <p:spPr bwMode="auto">
              <a:xfrm>
                <a:off x="7720681" y="3160545"/>
                <a:ext cx="355600" cy="519113"/>
              </a:xfrm>
              <a:prstGeom prst="rect">
                <a:avLst/>
              </a:prstGeom>
              <a:noFill/>
              <a:ln w="9525">
                <a:noFill/>
                <a:miter lim="800000"/>
                <a:headEnd/>
                <a:tailEnd/>
              </a:ln>
            </p:spPr>
            <p:txBody>
              <a:bodyPr>
                <a:spAutoFit/>
              </a:bodyPr>
              <a:lstStyle/>
              <a:p>
                <a:r>
                  <a:rPr lang="en-US" sz="2800" b="1" dirty="0"/>
                  <a:t>∞</a:t>
                </a:r>
              </a:p>
            </p:txBody>
          </p:sp>
          <p:sp>
            <p:nvSpPr>
              <p:cNvPr id="13" name="Oval 12"/>
              <p:cNvSpPr/>
              <p:nvPr/>
            </p:nvSpPr>
            <p:spPr>
              <a:xfrm>
                <a:off x="5410201" y="3340767"/>
                <a:ext cx="156411" cy="168442"/>
              </a:xfrm>
              <a:prstGeom prst="ellipse">
                <a:avLst/>
              </a:prstGeom>
              <a:solidFill>
                <a:srgbClr val="00B050"/>
              </a:solidFill>
              <a:ln>
                <a:solidFill>
                  <a:srgbClr val="080808"/>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14" name="Oval 19"/>
              <p:cNvSpPr/>
              <p:nvPr/>
            </p:nvSpPr>
            <p:spPr>
              <a:xfrm>
                <a:off x="7218945" y="3340767"/>
                <a:ext cx="156411" cy="168442"/>
              </a:xfrm>
              <a:prstGeom prst="ellipse">
                <a:avLst/>
              </a:prstGeom>
              <a:solidFill>
                <a:srgbClr val="00B050"/>
              </a:solidFill>
              <a:ln>
                <a:solidFill>
                  <a:srgbClr val="080808"/>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15" name="Oval 14"/>
              <p:cNvSpPr/>
              <p:nvPr/>
            </p:nvSpPr>
            <p:spPr>
              <a:xfrm>
                <a:off x="6300498" y="3340767"/>
                <a:ext cx="156411" cy="168442"/>
              </a:xfrm>
              <a:prstGeom prst="ellipse">
                <a:avLst/>
              </a:prstGeom>
              <a:solidFill>
                <a:srgbClr val="00B050"/>
              </a:solidFill>
              <a:ln>
                <a:solidFill>
                  <a:srgbClr val="080808"/>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16" name="Oval 15"/>
              <p:cNvSpPr/>
              <p:nvPr/>
            </p:nvSpPr>
            <p:spPr>
              <a:xfrm>
                <a:off x="6765719" y="3340767"/>
                <a:ext cx="156411" cy="168442"/>
              </a:xfrm>
              <a:prstGeom prst="ellipse">
                <a:avLst/>
              </a:prstGeom>
              <a:solidFill>
                <a:srgbClr val="00B050"/>
              </a:solidFill>
              <a:ln>
                <a:solidFill>
                  <a:srgbClr val="080808"/>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17" name="Oval 16"/>
              <p:cNvSpPr/>
              <p:nvPr/>
            </p:nvSpPr>
            <p:spPr>
              <a:xfrm>
                <a:off x="5863389" y="3340767"/>
                <a:ext cx="156411" cy="168442"/>
              </a:xfrm>
              <a:prstGeom prst="ellipse">
                <a:avLst/>
              </a:prstGeom>
              <a:solidFill>
                <a:srgbClr val="00B050"/>
              </a:solidFill>
              <a:ln>
                <a:solidFill>
                  <a:srgbClr val="080808"/>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sp>
            <p:nvSpPr>
              <p:cNvPr id="18" name="Oval 17"/>
              <p:cNvSpPr/>
              <p:nvPr/>
            </p:nvSpPr>
            <p:spPr>
              <a:xfrm>
                <a:off x="4908847" y="3340767"/>
                <a:ext cx="156411" cy="168442"/>
              </a:xfrm>
              <a:prstGeom prst="ellipse">
                <a:avLst/>
              </a:prstGeom>
              <a:solidFill>
                <a:srgbClr val="00B050"/>
              </a:solidFill>
              <a:ln>
                <a:solidFill>
                  <a:srgbClr val="080808"/>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solidFill>
                    <a:schemeClr val="tx1"/>
                  </a:solidFill>
                </a:endParaRPr>
              </a:p>
            </p:txBody>
          </p:sp>
        </p:grpSp>
      </p:grpSp>
      <p:grpSp>
        <p:nvGrpSpPr>
          <p:cNvPr id="80" name="Group 79"/>
          <p:cNvGrpSpPr/>
          <p:nvPr/>
        </p:nvGrpSpPr>
        <p:grpSpPr>
          <a:xfrm>
            <a:off x="1968798" y="2743200"/>
            <a:ext cx="3593802" cy="3657600"/>
            <a:chOff x="194932" y="2895600"/>
            <a:chExt cx="3593802" cy="3462668"/>
          </a:xfrm>
        </p:grpSpPr>
        <p:grpSp>
          <p:nvGrpSpPr>
            <p:cNvPr id="24" name="Group 23"/>
            <p:cNvGrpSpPr/>
            <p:nvPr/>
          </p:nvGrpSpPr>
          <p:grpSpPr>
            <a:xfrm>
              <a:off x="457200" y="2895600"/>
              <a:ext cx="3190875" cy="3124200"/>
              <a:chOff x="457200" y="2895600"/>
              <a:chExt cx="3190875" cy="3124200"/>
            </a:xfrm>
          </p:grpSpPr>
          <p:sp>
            <p:nvSpPr>
              <p:cNvPr id="19" name="TextBox 63"/>
              <p:cNvSpPr txBox="1">
                <a:spLocks noChangeArrowheads="1"/>
              </p:cNvSpPr>
              <p:nvPr/>
            </p:nvSpPr>
            <p:spPr bwMode="auto">
              <a:xfrm>
                <a:off x="1221487" y="2895600"/>
                <a:ext cx="1784719" cy="523220"/>
              </a:xfrm>
              <a:prstGeom prst="rect">
                <a:avLst/>
              </a:prstGeom>
              <a:noFill/>
              <a:ln w="9525">
                <a:noFill/>
                <a:miter lim="800000"/>
                <a:headEnd/>
                <a:tailEnd/>
              </a:ln>
            </p:spPr>
            <p:txBody>
              <a:bodyPr wrap="none">
                <a:spAutoFit/>
              </a:bodyPr>
              <a:lstStyle/>
              <a:p>
                <a:r>
                  <a:rPr lang="en-US" sz="2800" b="1" i="1" u="sng" dirty="0">
                    <a:solidFill>
                      <a:srgbClr val="FF00FF"/>
                    </a:solidFill>
                  </a:rPr>
                  <a:t>2-D Lattice</a:t>
                </a:r>
              </a:p>
            </p:txBody>
          </p:sp>
          <p:pic>
            <p:nvPicPr>
              <p:cNvPr id="20" name="Picture 36" descr="2D_lattice.png"/>
              <p:cNvPicPr>
                <a:picLocks noChangeAspect="1"/>
              </p:cNvPicPr>
              <p:nvPr/>
            </p:nvPicPr>
            <p:blipFill>
              <a:blip r:embed="rId2"/>
              <a:srcRect l="4504" t="6590" r="4884" b="5849"/>
              <a:stretch>
                <a:fillRect/>
              </a:stretch>
            </p:blipFill>
            <p:spPr bwMode="auto">
              <a:xfrm>
                <a:off x="457200" y="3817937"/>
                <a:ext cx="3190875" cy="2201863"/>
              </a:xfrm>
              <a:prstGeom prst="rect">
                <a:avLst/>
              </a:prstGeom>
              <a:noFill/>
              <a:ln w="9525">
                <a:noFill/>
                <a:miter lim="800000"/>
                <a:headEnd/>
                <a:tailEnd/>
              </a:ln>
            </p:spPr>
          </p:pic>
        </p:grpSp>
        <p:cxnSp>
          <p:nvCxnSpPr>
            <p:cNvPr id="28" name="Straight Arrow Connector 27"/>
            <p:cNvCxnSpPr/>
            <p:nvPr/>
          </p:nvCxnSpPr>
          <p:spPr>
            <a:xfrm rot="10800000">
              <a:off x="609600" y="49530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flipV="1">
              <a:off x="3124200" y="49530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rot="5400000" flipH="1" flipV="1">
              <a:off x="1469860" y="4028942"/>
              <a:ext cx="457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rot="5400000">
              <a:off x="2253307" y="5834707"/>
              <a:ext cx="304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TextBox 44"/>
            <p:cNvSpPr txBox="1">
              <a:spLocks noChangeArrowheads="1"/>
            </p:cNvSpPr>
            <p:nvPr/>
          </p:nvSpPr>
          <p:spPr bwMode="auto">
            <a:xfrm>
              <a:off x="194932" y="4686551"/>
              <a:ext cx="355675" cy="519853"/>
            </a:xfrm>
            <a:prstGeom prst="rect">
              <a:avLst/>
            </a:prstGeom>
            <a:noFill/>
            <a:ln w="9525">
              <a:noFill/>
              <a:miter lim="800000"/>
              <a:headEnd/>
              <a:tailEnd/>
            </a:ln>
          </p:spPr>
          <p:txBody>
            <a:bodyPr>
              <a:spAutoFit/>
            </a:bodyPr>
            <a:lstStyle/>
            <a:p>
              <a:r>
                <a:rPr lang="en-US" sz="2800" b="1" dirty="0">
                  <a:solidFill>
                    <a:schemeClr val="bg1"/>
                  </a:solidFill>
                </a:rPr>
                <a:t>∞</a:t>
              </a:r>
            </a:p>
          </p:txBody>
        </p:sp>
        <p:sp>
          <p:nvSpPr>
            <p:cNvPr id="42" name="TextBox 44"/>
            <p:cNvSpPr txBox="1">
              <a:spLocks noChangeArrowheads="1"/>
            </p:cNvSpPr>
            <p:nvPr/>
          </p:nvSpPr>
          <p:spPr bwMode="auto">
            <a:xfrm>
              <a:off x="1492101" y="3418367"/>
              <a:ext cx="355675" cy="519853"/>
            </a:xfrm>
            <a:prstGeom prst="rect">
              <a:avLst/>
            </a:prstGeom>
            <a:noFill/>
            <a:ln w="9525">
              <a:noFill/>
              <a:miter lim="800000"/>
              <a:headEnd/>
              <a:tailEnd/>
            </a:ln>
          </p:spPr>
          <p:txBody>
            <a:bodyPr>
              <a:spAutoFit/>
            </a:bodyPr>
            <a:lstStyle/>
            <a:p>
              <a:r>
                <a:rPr lang="en-US" sz="2800" b="1" dirty="0">
                  <a:solidFill>
                    <a:schemeClr val="bg1"/>
                  </a:solidFill>
                </a:rPr>
                <a:t>∞</a:t>
              </a:r>
            </a:p>
          </p:txBody>
        </p:sp>
        <p:sp>
          <p:nvSpPr>
            <p:cNvPr id="43" name="TextBox 44"/>
            <p:cNvSpPr txBox="1">
              <a:spLocks noChangeArrowheads="1"/>
            </p:cNvSpPr>
            <p:nvPr/>
          </p:nvSpPr>
          <p:spPr bwMode="auto">
            <a:xfrm>
              <a:off x="2167268" y="5838415"/>
              <a:ext cx="355675" cy="519853"/>
            </a:xfrm>
            <a:prstGeom prst="rect">
              <a:avLst/>
            </a:prstGeom>
            <a:noFill/>
            <a:ln w="9525">
              <a:noFill/>
              <a:miter lim="800000"/>
              <a:headEnd/>
              <a:tailEnd/>
            </a:ln>
          </p:spPr>
          <p:txBody>
            <a:bodyPr>
              <a:spAutoFit/>
            </a:bodyPr>
            <a:lstStyle/>
            <a:p>
              <a:r>
                <a:rPr lang="en-US" sz="2800" b="1" dirty="0">
                  <a:solidFill>
                    <a:schemeClr val="bg1"/>
                  </a:solidFill>
                </a:rPr>
                <a:t>∞</a:t>
              </a:r>
            </a:p>
          </p:txBody>
        </p:sp>
        <p:sp>
          <p:nvSpPr>
            <p:cNvPr id="44" name="TextBox 44"/>
            <p:cNvSpPr txBox="1">
              <a:spLocks noChangeArrowheads="1"/>
            </p:cNvSpPr>
            <p:nvPr/>
          </p:nvSpPr>
          <p:spPr bwMode="auto">
            <a:xfrm>
              <a:off x="3433059" y="4684782"/>
              <a:ext cx="355675" cy="519853"/>
            </a:xfrm>
            <a:prstGeom prst="rect">
              <a:avLst/>
            </a:prstGeom>
            <a:noFill/>
            <a:ln w="9525">
              <a:noFill/>
              <a:miter lim="800000"/>
              <a:headEnd/>
              <a:tailEnd/>
            </a:ln>
          </p:spPr>
          <p:txBody>
            <a:bodyPr>
              <a:spAutoFit/>
            </a:bodyPr>
            <a:lstStyle/>
            <a:p>
              <a:r>
                <a:rPr lang="en-US" sz="2800" b="1" dirty="0">
                  <a:solidFill>
                    <a:schemeClr val="bg1"/>
                  </a:solidFill>
                </a:rPr>
                <a:t>∞</a:t>
              </a:r>
            </a:p>
          </p:txBody>
        </p:sp>
      </p:grpSp>
      <p:grpSp>
        <p:nvGrpSpPr>
          <p:cNvPr id="79" name="Group 78"/>
          <p:cNvGrpSpPr/>
          <p:nvPr/>
        </p:nvGrpSpPr>
        <p:grpSpPr>
          <a:xfrm>
            <a:off x="6519533" y="2668770"/>
            <a:ext cx="3784675" cy="3884431"/>
            <a:chOff x="4995532" y="2438400"/>
            <a:chExt cx="3784675" cy="3884431"/>
          </a:xfrm>
        </p:grpSpPr>
        <p:pic>
          <p:nvPicPr>
            <p:cNvPr id="21" name="Picture 56" descr="3D_lattice.png"/>
            <p:cNvPicPr>
              <a:picLocks noChangeAspect="1"/>
            </p:cNvPicPr>
            <p:nvPr/>
          </p:nvPicPr>
          <p:blipFill>
            <a:blip r:embed="rId3"/>
            <a:srcRect l="5040" t="6590" r="5040" b="5106"/>
            <a:stretch>
              <a:fillRect/>
            </a:stretch>
          </p:blipFill>
          <p:spPr bwMode="auto">
            <a:xfrm>
              <a:off x="5486400" y="3363913"/>
              <a:ext cx="2959100" cy="2503487"/>
            </a:xfrm>
            <a:prstGeom prst="rect">
              <a:avLst/>
            </a:prstGeom>
            <a:noFill/>
            <a:ln w="9525">
              <a:noFill/>
              <a:miter lim="800000"/>
              <a:headEnd/>
              <a:tailEnd/>
            </a:ln>
          </p:spPr>
        </p:pic>
        <p:sp>
          <p:nvSpPr>
            <p:cNvPr id="22" name="TextBox 67"/>
            <p:cNvSpPr txBox="1">
              <a:spLocks noChangeArrowheads="1"/>
            </p:cNvSpPr>
            <p:nvPr/>
          </p:nvSpPr>
          <p:spPr bwMode="auto">
            <a:xfrm>
              <a:off x="6324600" y="2438400"/>
              <a:ext cx="1784719" cy="523220"/>
            </a:xfrm>
            <a:prstGeom prst="rect">
              <a:avLst/>
            </a:prstGeom>
            <a:noFill/>
            <a:ln w="9525">
              <a:noFill/>
              <a:miter lim="800000"/>
              <a:headEnd/>
              <a:tailEnd/>
            </a:ln>
          </p:spPr>
          <p:txBody>
            <a:bodyPr wrap="none">
              <a:spAutoFit/>
            </a:bodyPr>
            <a:lstStyle/>
            <a:p>
              <a:r>
                <a:rPr lang="en-US" sz="2800" b="1" i="1" u="sng" dirty="0"/>
                <a:t>3-D Lattice</a:t>
              </a:r>
            </a:p>
          </p:txBody>
        </p:sp>
        <p:cxnSp>
          <p:nvCxnSpPr>
            <p:cNvPr id="50" name="Straight Arrow Connector 49"/>
            <p:cNvCxnSpPr/>
            <p:nvPr/>
          </p:nvCxnSpPr>
          <p:spPr>
            <a:xfrm flipV="1">
              <a:off x="8112637" y="4756299"/>
              <a:ext cx="381000" cy="1588"/>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rot="10800000" flipV="1">
              <a:off x="5387165" y="4463901"/>
              <a:ext cx="457200" cy="2"/>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52" name="Straight Arrow Connector 51"/>
            <p:cNvCxnSpPr/>
            <p:nvPr/>
          </p:nvCxnSpPr>
          <p:spPr>
            <a:xfrm rot="10800000">
              <a:off x="6477001" y="4267200"/>
              <a:ext cx="381000" cy="30480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53" name="Straight Arrow Connector 52"/>
            <p:cNvCxnSpPr/>
            <p:nvPr/>
          </p:nvCxnSpPr>
          <p:spPr>
            <a:xfrm>
              <a:off x="7021033" y="4681868"/>
              <a:ext cx="381000" cy="303212"/>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p:nvPr/>
          </p:nvCxnSpPr>
          <p:spPr>
            <a:xfrm rot="5400000">
              <a:off x="6520326" y="5769140"/>
              <a:ext cx="456406" cy="794"/>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55" name="Straight Arrow Connector 54"/>
            <p:cNvCxnSpPr/>
            <p:nvPr/>
          </p:nvCxnSpPr>
          <p:spPr>
            <a:xfrm rot="5400000" flipH="1" flipV="1">
              <a:off x="6944834" y="3504404"/>
              <a:ext cx="456403" cy="795"/>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sp>
          <p:nvSpPr>
            <p:cNvPr id="73" name="TextBox 44"/>
            <p:cNvSpPr txBox="1">
              <a:spLocks noChangeArrowheads="1"/>
            </p:cNvSpPr>
            <p:nvPr/>
          </p:nvSpPr>
          <p:spPr bwMode="auto">
            <a:xfrm>
              <a:off x="6935969" y="2907378"/>
              <a:ext cx="355675" cy="519853"/>
            </a:xfrm>
            <a:prstGeom prst="rect">
              <a:avLst/>
            </a:prstGeom>
            <a:noFill/>
            <a:ln w="9525">
              <a:noFill/>
              <a:miter lim="800000"/>
              <a:headEnd/>
              <a:tailEnd/>
            </a:ln>
          </p:spPr>
          <p:txBody>
            <a:bodyPr>
              <a:spAutoFit/>
            </a:bodyPr>
            <a:lstStyle/>
            <a:p>
              <a:r>
                <a:rPr lang="en-US" sz="2800" b="1" dirty="0">
                  <a:solidFill>
                    <a:srgbClr val="00B0F0"/>
                  </a:solidFill>
                </a:rPr>
                <a:t>∞</a:t>
              </a:r>
            </a:p>
          </p:txBody>
        </p:sp>
        <p:sp>
          <p:nvSpPr>
            <p:cNvPr id="74" name="TextBox 44"/>
            <p:cNvSpPr txBox="1">
              <a:spLocks noChangeArrowheads="1"/>
            </p:cNvSpPr>
            <p:nvPr/>
          </p:nvSpPr>
          <p:spPr bwMode="auto">
            <a:xfrm>
              <a:off x="6085367" y="3899747"/>
              <a:ext cx="355675" cy="519853"/>
            </a:xfrm>
            <a:prstGeom prst="rect">
              <a:avLst/>
            </a:prstGeom>
            <a:noFill/>
            <a:ln w="9525">
              <a:noFill/>
              <a:miter lim="800000"/>
              <a:headEnd/>
              <a:tailEnd/>
            </a:ln>
          </p:spPr>
          <p:txBody>
            <a:bodyPr>
              <a:spAutoFit/>
            </a:bodyPr>
            <a:lstStyle/>
            <a:p>
              <a:r>
                <a:rPr lang="en-US" sz="2800" b="1" dirty="0">
                  <a:solidFill>
                    <a:srgbClr val="00B0F0"/>
                  </a:solidFill>
                </a:rPr>
                <a:t>∞</a:t>
              </a:r>
            </a:p>
          </p:txBody>
        </p:sp>
        <p:sp>
          <p:nvSpPr>
            <p:cNvPr id="75" name="TextBox 44"/>
            <p:cNvSpPr txBox="1">
              <a:spLocks noChangeArrowheads="1"/>
            </p:cNvSpPr>
            <p:nvPr/>
          </p:nvSpPr>
          <p:spPr bwMode="auto">
            <a:xfrm>
              <a:off x="7374193" y="4771615"/>
              <a:ext cx="355675" cy="519853"/>
            </a:xfrm>
            <a:prstGeom prst="rect">
              <a:avLst/>
            </a:prstGeom>
            <a:noFill/>
            <a:ln w="9525">
              <a:noFill/>
              <a:miter lim="800000"/>
              <a:headEnd/>
              <a:tailEnd/>
            </a:ln>
          </p:spPr>
          <p:txBody>
            <a:bodyPr>
              <a:spAutoFit/>
            </a:bodyPr>
            <a:lstStyle/>
            <a:p>
              <a:r>
                <a:rPr lang="en-US" sz="2800" b="1" dirty="0">
                  <a:solidFill>
                    <a:srgbClr val="00B0F0"/>
                  </a:solidFill>
                </a:rPr>
                <a:t>∞</a:t>
              </a:r>
            </a:p>
          </p:txBody>
        </p:sp>
        <p:sp>
          <p:nvSpPr>
            <p:cNvPr id="76" name="TextBox 44"/>
            <p:cNvSpPr txBox="1">
              <a:spLocks noChangeArrowheads="1"/>
            </p:cNvSpPr>
            <p:nvPr/>
          </p:nvSpPr>
          <p:spPr bwMode="auto">
            <a:xfrm>
              <a:off x="4995532" y="4212266"/>
              <a:ext cx="355675" cy="519853"/>
            </a:xfrm>
            <a:prstGeom prst="rect">
              <a:avLst/>
            </a:prstGeom>
            <a:noFill/>
            <a:ln w="9525">
              <a:noFill/>
              <a:miter lim="800000"/>
              <a:headEnd/>
              <a:tailEnd/>
            </a:ln>
          </p:spPr>
          <p:txBody>
            <a:bodyPr>
              <a:spAutoFit/>
            </a:bodyPr>
            <a:lstStyle/>
            <a:p>
              <a:r>
                <a:rPr lang="en-US" sz="2800" b="1" dirty="0">
                  <a:solidFill>
                    <a:srgbClr val="00B0F0"/>
                  </a:solidFill>
                </a:rPr>
                <a:t>∞</a:t>
              </a:r>
            </a:p>
          </p:txBody>
        </p:sp>
        <p:sp>
          <p:nvSpPr>
            <p:cNvPr id="77" name="TextBox 44"/>
            <p:cNvSpPr txBox="1">
              <a:spLocks noChangeArrowheads="1"/>
            </p:cNvSpPr>
            <p:nvPr/>
          </p:nvSpPr>
          <p:spPr bwMode="auto">
            <a:xfrm>
              <a:off x="6510668" y="5802978"/>
              <a:ext cx="355675" cy="519853"/>
            </a:xfrm>
            <a:prstGeom prst="rect">
              <a:avLst/>
            </a:prstGeom>
            <a:noFill/>
            <a:ln w="9525">
              <a:noFill/>
              <a:miter lim="800000"/>
              <a:headEnd/>
              <a:tailEnd/>
            </a:ln>
          </p:spPr>
          <p:txBody>
            <a:bodyPr>
              <a:spAutoFit/>
            </a:bodyPr>
            <a:lstStyle/>
            <a:p>
              <a:r>
                <a:rPr lang="en-US" sz="2800" b="1" dirty="0">
                  <a:solidFill>
                    <a:srgbClr val="00B0F0"/>
                  </a:solidFill>
                </a:rPr>
                <a:t>∞</a:t>
              </a:r>
            </a:p>
          </p:txBody>
        </p:sp>
        <p:sp>
          <p:nvSpPr>
            <p:cNvPr id="78" name="TextBox 44"/>
            <p:cNvSpPr txBox="1">
              <a:spLocks noChangeArrowheads="1"/>
            </p:cNvSpPr>
            <p:nvPr/>
          </p:nvSpPr>
          <p:spPr bwMode="auto">
            <a:xfrm>
              <a:off x="8424532" y="4488081"/>
              <a:ext cx="355675" cy="519853"/>
            </a:xfrm>
            <a:prstGeom prst="rect">
              <a:avLst/>
            </a:prstGeom>
            <a:noFill/>
            <a:ln w="9525">
              <a:noFill/>
              <a:miter lim="800000"/>
              <a:headEnd/>
              <a:tailEnd/>
            </a:ln>
          </p:spPr>
          <p:txBody>
            <a:bodyPr>
              <a:spAutoFit/>
            </a:bodyPr>
            <a:lstStyle/>
            <a:p>
              <a:r>
                <a:rPr lang="en-US" sz="2800" b="1" dirty="0">
                  <a:solidFill>
                    <a:srgbClr val="00B0F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anim calcmode="lin" valueType="num">
                                      <p:cBhvr>
                                        <p:cTn id="13" dur="500" fill="hold"/>
                                        <p:tgtEl>
                                          <p:spTgt spid="80"/>
                                        </p:tgtEl>
                                        <p:attrNameLst>
                                          <p:attrName>ppt_w</p:attrName>
                                        </p:attrNameLst>
                                      </p:cBhvr>
                                      <p:tavLst>
                                        <p:tav tm="0">
                                          <p:val>
                                            <p:fltVal val="0"/>
                                          </p:val>
                                        </p:tav>
                                        <p:tav tm="100000">
                                          <p:val>
                                            <p:strVal val="#ppt_w"/>
                                          </p:val>
                                        </p:tav>
                                      </p:tavLst>
                                    </p:anim>
                                    <p:anim calcmode="lin" valueType="num">
                                      <p:cBhvr>
                                        <p:cTn id="14" dur="500" fill="hold"/>
                                        <p:tgtEl>
                                          <p:spTgt spid="8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828800" y="722294"/>
            <a:ext cx="8534400" cy="954107"/>
          </a:xfrm>
          <a:prstGeom prst="rect">
            <a:avLst/>
          </a:prstGeom>
          <a:noFill/>
        </p:spPr>
        <p:txBody>
          <a:bodyPr wrap="square" rtlCol="0">
            <a:spAutoFit/>
          </a:bodyPr>
          <a:lstStyle/>
          <a:p>
            <a:r>
              <a:rPr lang="en-US" sz="2400" b="1" i="1" dirty="0"/>
              <a:t>The smallest volume from which the entire crystal is build up by translational repetition in three dimensions, called as </a:t>
            </a:r>
            <a:r>
              <a:rPr lang="en-US" sz="3200" b="1" i="1" u="sng" dirty="0"/>
              <a:t>unit cell</a:t>
            </a:r>
            <a:r>
              <a:rPr lang="en-US" sz="2400" b="1" i="1" u="sng" dirty="0"/>
              <a:t>.   </a:t>
            </a:r>
          </a:p>
        </p:txBody>
      </p:sp>
      <p:sp>
        <p:nvSpPr>
          <p:cNvPr id="28" name="Rounded Rectangle 27"/>
          <p:cNvSpPr/>
          <p:nvPr/>
        </p:nvSpPr>
        <p:spPr>
          <a:xfrm>
            <a:off x="1905000" y="6172200"/>
            <a:ext cx="830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dirty="0">
                <a:solidFill>
                  <a:schemeClr val="tx1"/>
                </a:solidFill>
              </a:rPr>
              <a:t>It is the fundamental elementary pattern.</a:t>
            </a:r>
          </a:p>
        </p:txBody>
      </p:sp>
      <p:sp>
        <p:nvSpPr>
          <p:cNvPr id="11" name="TextBox 10"/>
          <p:cNvSpPr txBox="1"/>
          <p:nvPr/>
        </p:nvSpPr>
        <p:spPr>
          <a:xfrm>
            <a:off x="1905000" y="130314"/>
            <a:ext cx="2310248" cy="707886"/>
          </a:xfrm>
          <a:prstGeom prst="rect">
            <a:avLst/>
          </a:prstGeom>
          <a:noFill/>
        </p:spPr>
        <p:txBody>
          <a:bodyPr wrap="none" rtlCol="0">
            <a:spAutoFit/>
          </a:bodyPr>
          <a:lstStyle/>
          <a:p>
            <a:r>
              <a:rPr lang="en-US" sz="4000" b="1" i="1" u="sng" dirty="0"/>
              <a:t>UNIT CELL</a:t>
            </a:r>
          </a:p>
        </p:txBody>
      </p:sp>
      <p:grpSp>
        <p:nvGrpSpPr>
          <p:cNvPr id="30" name="Group 29"/>
          <p:cNvGrpSpPr/>
          <p:nvPr/>
        </p:nvGrpSpPr>
        <p:grpSpPr>
          <a:xfrm>
            <a:off x="2573670" y="1632856"/>
            <a:ext cx="6417930" cy="4386944"/>
            <a:chOff x="914400" y="1828798"/>
            <a:chExt cx="6417930" cy="4386944"/>
          </a:xfrm>
        </p:grpSpPr>
        <p:grpSp>
          <p:nvGrpSpPr>
            <p:cNvPr id="26" name="Group 25"/>
            <p:cNvGrpSpPr/>
            <p:nvPr/>
          </p:nvGrpSpPr>
          <p:grpSpPr>
            <a:xfrm>
              <a:off x="2286000" y="2268805"/>
              <a:ext cx="4419600" cy="3810000"/>
              <a:chOff x="2286000" y="2743200"/>
              <a:chExt cx="4419600" cy="3810000"/>
            </a:xfrm>
          </p:grpSpPr>
          <p:grpSp>
            <p:nvGrpSpPr>
              <p:cNvPr id="13" name="Group 12"/>
              <p:cNvGrpSpPr/>
              <p:nvPr/>
            </p:nvGrpSpPr>
            <p:grpSpPr>
              <a:xfrm>
                <a:off x="2286000" y="2743200"/>
                <a:ext cx="4419600" cy="3810000"/>
                <a:chOff x="3276600" y="1295400"/>
                <a:chExt cx="2971800" cy="3124200"/>
              </a:xfrm>
            </p:grpSpPr>
            <p:sp>
              <p:nvSpPr>
                <p:cNvPr id="2" name="Cube 1"/>
                <p:cNvSpPr/>
                <p:nvPr/>
              </p:nvSpPr>
              <p:spPr>
                <a:xfrm>
                  <a:off x="3276600" y="1295400"/>
                  <a:ext cx="2971800" cy="3124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rot="16200000" flipH="1">
                  <a:off x="2776927" y="2441542"/>
                  <a:ext cx="2311116" cy="20418"/>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3942693" y="3607308"/>
                  <a:ext cx="2305707" cy="18132"/>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grpSp>
          <p:cxnSp>
            <p:nvCxnSpPr>
              <p:cNvPr id="16" name="Straight Connector 15"/>
              <p:cNvCxnSpPr/>
              <p:nvPr/>
            </p:nvCxnSpPr>
            <p:spPr>
              <a:xfrm rot="10800000" flipV="1">
                <a:off x="2286002" y="5584370"/>
                <a:ext cx="990598" cy="968830"/>
              </a:xfrm>
              <a:prstGeom prst="line">
                <a:avLst/>
              </a:prstGeom>
              <a:ln>
                <a:solidFill>
                  <a:schemeClr val="bg1"/>
                </a:solidFill>
              </a:ln>
            </p:spPr>
            <p:style>
              <a:lnRef idx="3">
                <a:schemeClr val="accent6"/>
              </a:lnRef>
              <a:fillRef idx="0">
                <a:schemeClr val="accent6"/>
              </a:fillRef>
              <a:effectRef idx="2">
                <a:schemeClr val="accent6"/>
              </a:effectRef>
              <a:fontRef idx="minor">
                <a:schemeClr val="tx1"/>
              </a:fontRef>
            </p:style>
          </p:cxnSp>
        </p:grpSp>
        <p:sp>
          <p:nvSpPr>
            <p:cNvPr id="27" name="TextBox 26"/>
            <p:cNvSpPr txBox="1"/>
            <p:nvPr/>
          </p:nvSpPr>
          <p:spPr>
            <a:xfrm>
              <a:off x="914400" y="3696632"/>
              <a:ext cx="705642" cy="584775"/>
            </a:xfrm>
            <a:prstGeom prst="rect">
              <a:avLst/>
            </a:prstGeom>
            <a:noFill/>
          </p:spPr>
          <p:txBody>
            <a:bodyPr wrap="none" rtlCol="0">
              <a:spAutoFit/>
            </a:bodyPr>
            <a:lstStyle/>
            <a:p>
              <a:r>
                <a:rPr lang="en-US" sz="3200" b="1" i="1" dirty="0"/>
                <a:t>i.e.</a:t>
              </a:r>
            </a:p>
          </p:txBody>
        </p:sp>
        <p:cxnSp>
          <p:nvCxnSpPr>
            <p:cNvPr id="14" name="Straight Arrow Connector 13"/>
            <p:cNvCxnSpPr/>
            <p:nvPr/>
          </p:nvCxnSpPr>
          <p:spPr>
            <a:xfrm>
              <a:off x="6705600" y="5105400"/>
              <a:ext cx="304800" cy="1588"/>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rot="5400000" flipH="1" flipV="1">
              <a:off x="3054236" y="2105590"/>
              <a:ext cx="381000" cy="1588"/>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rot="5400000">
              <a:off x="2143692" y="5986348"/>
              <a:ext cx="230188" cy="228600"/>
            </a:xfrm>
            <a:prstGeom prst="straightConnector1">
              <a:avLst/>
            </a:prstGeom>
            <a:ln>
              <a:solidFill>
                <a:schemeClr val="bg1"/>
              </a:solidFill>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6977746" y="4887684"/>
              <a:ext cx="354584" cy="461665"/>
            </a:xfrm>
            <a:prstGeom prst="rect">
              <a:avLst/>
            </a:prstGeom>
            <a:noFill/>
          </p:spPr>
          <p:txBody>
            <a:bodyPr wrap="none" rtlCol="0">
              <a:spAutoFit/>
            </a:bodyPr>
            <a:lstStyle/>
            <a:p>
              <a:r>
                <a:rPr lang="en-US" sz="2400" b="1" dirty="0"/>
                <a:t>X</a:t>
              </a:r>
            </a:p>
          </p:txBody>
        </p:sp>
        <p:sp>
          <p:nvSpPr>
            <p:cNvPr id="24" name="TextBox 23"/>
            <p:cNvSpPr txBox="1"/>
            <p:nvPr/>
          </p:nvSpPr>
          <p:spPr>
            <a:xfrm>
              <a:off x="3270358" y="1828798"/>
              <a:ext cx="344966" cy="461665"/>
            </a:xfrm>
            <a:prstGeom prst="rect">
              <a:avLst/>
            </a:prstGeom>
            <a:noFill/>
          </p:spPr>
          <p:txBody>
            <a:bodyPr wrap="none" rtlCol="0">
              <a:spAutoFit/>
            </a:bodyPr>
            <a:lstStyle/>
            <a:p>
              <a:r>
                <a:rPr lang="en-US" sz="2400" b="1" dirty="0"/>
                <a:t>Y</a:t>
              </a:r>
            </a:p>
          </p:txBody>
        </p:sp>
        <p:sp>
          <p:nvSpPr>
            <p:cNvPr id="29" name="TextBox 28"/>
            <p:cNvSpPr txBox="1"/>
            <p:nvPr/>
          </p:nvSpPr>
          <p:spPr>
            <a:xfrm>
              <a:off x="1964748" y="5660576"/>
              <a:ext cx="332142" cy="461665"/>
            </a:xfrm>
            <a:prstGeom prst="rect">
              <a:avLst/>
            </a:prstGeom>
            <a:noFill/>
          </p:spPr>
          <p:txBody>
            <a:bodyPr wrap="none" rtlCol="0">
              <a:spAutoFit/>
            </a:bodyPr>
            <a:lstStyle/>
            <a:p>
              <a:r>
                <a:rPr lang="en-US" sz="2400" b="1" dirty="0"/>
                <a:t>Z</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slide(fromBottom)">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ppt_w</p:attrName>
                                        </p:attrNameLst>
                                      </p:cBhvr>
                                      <p:tavLst>
                                        <p:tav tm="0">
                                          <p:val>
                                            <p:fltVal val="0"/>
                                          </p:val>
                                        </p:tav>
                                        <p:tav tm="100000">
                                          <p:val>
                                            <p:strVal val="#ppt_w"/>
                                          </p:val>
                                        </p:tav>
                                      </p:tavLst>
                                    </p:anim>
                                    <p:anim calcmode="lin" valueType="num">
                                      <p:cBhvr>
                                        <p:cTn id="19"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arn(inHorizontal)">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3360" y="1134070"/>
            <a:ext cx="4065280" cy="923330"/>
          </a:xfrm>
          <a:prstGeom prst="rect">
            <a:avLst/>
          </a:prstGeom>
          <a:noFill/>
        </p:spPr>
        <p:txBody>
          <a:bodyPr wrap="none" lIns="91440" tIns="45720" rIns="91440" bIns="45720">
            <a:spAutoFit/>
          </a:bodyPr>
          <a:lstStyle/>
          <a:p>
            <a:pPr algn="ctr"/>
            <a:r>
              <a:rPr lang="en-US" sz="54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Primitive cell</a:t>
            </a:r>
            <a:endParaRPr lang="en-US" sz="5400" b="1"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endParaRPr>
          </a:p>
        </p:txBody>
      </p:sp>
      <p:sp>
        <p:nvSpPr>
          <p:cNvPr id="5" name="Rectangle 4"/>
          <p:cNvSpPr/>
          <p:nvPr/>
        </p:nvSpPr>
        <p:spPr>
          <a:xfrm>
            <a:off x="1906966" y="2199382"/>
            <a:ext cx="8380035" cy="10772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If the lattice points are only at the corners, the cell is a primitive cell.</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Rectangle 6"/>
          <p:cNvSpPr/>
          <p:nvPr/>
        </p:nvSpPr>
        <p:spPr>
          <a:xfrm>
            <a:off x="3276601" y="4182070"/>
            <a:ext cx="5511189" cy="923330"/>
          </a:xfrm>
          <a:prstGeom prst="rect">
            <a:avLst/>
          </a:prstGeom>
          <a:noFill/>
        </p:spPr>
        <p:txBody>
          <a:bodyPr wrap="none" lIns="91440" tIns="45720" rIns="91440" bIns="45720">
            <a:spAutoFit/>
          </a:bodyPr>
          <a:lstStyle/>
          <a:p>
            <a:pPr algn="ctr"/>
            <a:r>
              <a:rPr lang="en-US" sz="54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Non-primitive cell</a:t>
            </a:r>
            <a:endParaRPr lang="en-US" sz="5400" b="1"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endParaRPr>
          </a:p>
        </p:txBody>
      </p:sp>
      <p:sp>
        <p:nvSpPr>
          <p:cNvPr id="9" name="Rectangle 8"/>
          <p:cNvSpPr/>
          <p:nvPr/>
        </p:nvSpPr>
        <p:spPr>
          <a:xfrm>
            <a:off x="1676401" y="5181600"/>
            <a:ext cx="8839200" cy="10772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If there are lattice points in the cell other than the corners, the cell is non-primitive cell.</a:t>
            </a:r>
            <a:endPar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 name="TextBox 9"/>
          <p:cNvSpPr txBox="1"/>
          <p:nvPr/>
        </p:nvSpPr>
        <p:spPr>
          <a:xfrm>
            <a:off x="2666996" y="3515380"/>
            <a:ext cx="6553204" cy="523220"/>
          </a:xfrm>
          <a:prstGeom prst="rect">
            <a:avLst/>
          </a:prstGeom>
          <a:noFill/>
        </p:spPr>
        <p:txBody>
          <a:bodyPr wrap="none" rtlCol="0">
            <a:spAutoFit/>
          </a:bodyPr>
          <a:lstStyle/>
          <a:p>
            <a:r>
              <a:rPr lang="en-US" sz="2800" b="1" i="1" u="sng" dirty="0"/>
              <a:t>Example</a:t>
            </a:r>
            <a:r>
              <a:rPr lang="en-US" sz="2800" b="1" i="1" dirty="0"/>
              <a:t> </a:t>
            </a:r>
            <a:r>
              <a:rPr lang="en-US" sz="2400" b="1" i="1" dirty="0"/>
              <a:t>:      Unit cell of a simple cubic structure.</a:t>
            </a:r>
            <a:endParaRPr lang="en-US" sz="2400" b="1" i="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A3BD1905-E5FC-12DA-4E19-4CE25011C611}"/>
              </a:ext>
            </a:extLst>
          </p:cNvPr>
          <p:cNvSpPr txBox="1">
            <a:spLocks noChangeArrowheads="1"/>
          </p:cNvSpPr>
          <p:nvPr/>
        </p:nvSpPr>
        <p:spPr bwMode="auto">
          <a:xfrm>
            <a:off x="304800" y="525463"/>
            <a:ext cx="11506199" cy="4315027"/>
          </a:xfrm>
          <a:prstGeom prst="rect">
            <a:avLst/>
          </a:prstGeom>
          <a:solidFill>
            <a:srgbClr val="EFFFFF"/>
          </a:solidFill>
          <a:ln w="9525">
            <a:solidFill>
              <a:srgbClr val="0000FF"/>
            </a:solidFill>
            <a:miter lim="800000"/>
            <a:headEnd/>
            <a:tailEnd/>
          </a:ln>
        </p:spPr>
        <p:txBody>
          <a:bodyPr wrap="square" tIns="91440" bIns="91440">
            <a:spAutoFit/>
          </a:bodyPr>
          <a:lstStyle>
            <a:lvl1pPr marL="344488" indent="-344488"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Aft>
                <a:spcPct val="20000"/>
              </a:spcAft>
              <a:buClr>
                <a:srgbClr val="FF0000"/>
              </a:buClr>
              <a:buFont typeface="Wingdings" panose="05000000000000000000" pitchFamily="2" charset="2"/>
              <a:buChar char="q"/>
            </a:pPr>
            <a:r>
              <a:rPr lang="en-US" altLang="en-US" b="0" dirty="0">
                <a:cs typeface="Times New Roman" panose="02020603050405020304" pitchFamily="18" charset="0"/>
                <a:sym typeface="Symbol" panose="05050102010706020507" pitchFamily="18" charset="2"/>
              </a:rPr>
              <a:t>When we look around much of what we see is non-crystalline </a:t>
            </a:r>
            <a:r>
              <a:rPr lang="en-US" altLang="en-US" sz="2000" b="0" dirty="0">
                <a:cs typeface="Times New Roman" panose="02020603050405020304" pitchFamily="18" charset="0"/>
                <a:sym typeface="Symbol" panose="05050102010706020507" pitchFamily="18" charset="2"/>
              </a:rPr>
              <a:t>(organic things like wood, paper, sand; concrete walls, etc.  some of the things may have some crystalline parts!).</a:t>
            </a:r>
          </a:p>
          <a:p>
            <a:pPr eaLnBrk="1" hangingPunct="1">
              <a:spcAft>
                <a:spcPct val="20000"/>
              </a:spcAft>
              <a:buClr>
                <a:srgbClr val="FF0000"/>
              </a:buClr>
              <a:buFont typeface="Wingdings" panose="05000000000000000000" pitchFamily="2" charset="2"/>
              <a:buChar char="q"/>
            </a:pPr>
            <a:r>
              <a:rPr lang="en-US" altLang="en-US" b="0" dirty="0">
                <a:cs typeface="Times New Roman" panose="02020603050405020304" pitchFamily="18" charset="0"/>
                <a:sym typeface="Symbol" panose="05050102010706020507" pitchFamily="18" charset="2"/>
              </a:rPr>
              <a:t>But, many of the common ‘inorganic’ materials are </a:t>
            </a:r>
            <a:r>
              <a:rPr lang="en-US" altLang="en-US" b="0" i="1" dirty="0">
                <a:cs typeface="Times New Roman" panose="02020603050405020304" pitchFamily="18" charset="0"/>
                <a:sym typeface="Symbol" panose="05050102010706020507" pitchFamily="18" charset="2"/>
              </a:rPr>
              <a:t>‘usually</a:t>
            </a:r>
            <a:r>
              <a:rPr lang="en-US" altLang="en-US" b="0" i="1" baseline="30000" dirty="0">
                <a:cs typeface="Times New Roman" panose="02020603050405020304" pitchFamily="18" charset="0"/>
                <a:sym typeface="Symbol" panose="05050102010706020507" pitchFamily="18" charset="2"/>
              </a:rPr>
              <a:t>*</a:t>
            </a:r>
            <a:r>
              <a:rPr lang="en-US" altLang="en-US" b="0" i="1" dirty="0">
                <a:cs typeface="Times New Roman" panose="02020603050405020304" pitchFamily="18" charset="0"/>
                <a:sym typeface="Symbol" panose="05050102010706020507" pitchFamily="18" charset="2"/>
              </a:rPr>
              <a:t>’</a:t>
            </a:r>
            <a:r>
              <a:rPr lang="en-US" altLang="en-US" b="0" dirty="0">
                <a:cs typeface="Times New Roman" panose="02020603050405020304" pitchFamily="18" charset="0"/>
                <a:sym typeface="Symbol" panose="05050102010706020507" pitchFamily="18" charset="2"/>
              </a:rPr>
              <a:t> crystalline:</a:t>
            </a:r>
            <a:br>
              <a:rPr lang="en-US" altLang="en-US" b="0" dirty="0">
                <a:cs typeface="Times New Roman" panose="02020603050405020304" pitchFamily="18" charset="0"/>
                <a:sym typeface="Symbol" panose="05050102010706020507" pitchFamily="18" charset="2"/>
              </a:rPr>
            </a:br>
            <a:r>
              <a:rPr lang="en-US" altLang="en-US" b="0" dirty="0">
                <a:cs typeface="Times New Roman" panose="02020603050405020304" pitchFamily="18" charset="0"/>
                <a:sym typeface="Symbol" panose="05050102010706020507" pitchFamily="18" charset="2"/>
              </a:rPr>
              <a:t>◘ </a:t>
            </a:r>
            <a:r>
              <a:rPr lang="en-US" altLang="en-US" b="0" dirty="0">
                <a:solidFill>
                  <a:schemeClr val="hlink"/>
                </a:solidFill>
                <a:cs typeface="Times New Roman" panose="02020603050405020304" pitchFamily="18" charset="0"/>
                <a:sym typeface="Symbol" panose="05050102010706020507" pitchFamily="18" charset="2"/>
              </a:rPr>
              <a:t>Metals:</a:t>
            </a:r>
            <a:r>
              <a:rPr lang="en-US" altLang="en-US" b="0" dirty="0">
                <a:cs typeface="Times New Roman" panose="02020603050405020304" pitchFamily="18" charset="0"/>
                <a:sym typeface="Symbol" panose="05050102010706020507" pitchFamily="18" charset="2"/>
              </a:rPr>
              <a:t> Cu, Zn, Fe, Cu-Zn alloys</a:t>
            </a:r>
            <a:br>
              <a:rPr lang="en-US" altLang="en-US" b="0" dirty="0">
                <a:cs typeface="Times New Roman" panose="02020603050405020304" pitchFamily="18" charset="0"/>
                <a:sym typeface="Symbol" panose="05050102010706020507" pitchFamily="18" charset="2"/>
              </a:rPr>
            </a:br>
            <a:r>
              <a:rPr lang="en-US" altLang="en-US" b="0" dirty="0">
                <a:cs typeface="Times New Roman" panose="02020603050405020304" pitchFamily="18" charset="0"/>
                <a:sym typeface="Symbol" panose="05050102010706020507" pitchFamily="18" charset="2"/>
              </a:rPr>
              <a:t>◘ </a:t>
            </a:r>
            <a:r>
              <a:rPr lang="en-US" altLang="en-US" b="0" dirty="0">
                <a:solidFill>
                  <a:schemeClr val="hlink"/>
                </a:solidFill>
                <a:cs typeface="Times New Roman" panose="02020603050405020304" pitchFamily="18" charset="0"/>
                <a:sym typeface="Symbol" panose="05050102010706020507" pitchFamily="18" charset="2"/>
              </a:rPr>
              <a:t>Semiconductors:</a:t>
            </a:r>
            <a:r>
              <a:rPr lang="en-US" altLang="en-US" b="0" dirty="0">
                <a:cs typeface="Times New Roman" panose="02020603050405020304" pitchFamily="18" charset="0"/>
                <a:sym typeface="Symbol" panose="05050102010706020507" pitchFamily="18" charset="2"/>
              </a:rPr>
              <a:t> Si, Ge, GaAs </a:t>
            </a:r>
            <a:br>
              <a:rPr lang="en-US" altLang="en-US" b="0" dirty="0">
                <a:cs typeface="Times New Roman" panose="02020603050405020304" pitchFamily="18" charset="0"/>
                <a:sym typeface="Symbol" panose="05050102010706020507" pitchFamily="18" charset="2"/>
              </a:rPr>
            </a:br>
            <a:r>
              <a:rPr lang="en-US" altLang="en-US" b="0" dirty="0">
                <a:cs typeface="Times New Roman" panose="02020603050405020304" pitchFamily="18" charset="0"/>
                <a:sym typeface="Symbol" panose="05050102010706020507" pitchFamily="18" charset="2"/>
              </a:rPr>
              <a:t>◘</a:t>
            </a:r>
            <a:r>
              <a:rPr lang="en-US" altLang="en-US" b="0" dirty="0">
                <a:sym typeface="Symbol" panose="05050102010706020507" pitchFamily="18" charset="2"/>
              </a:rPr>
              <a:t> </a:t>
            </a:r>
            <a:r>
              <a:rPr lang="en-US" altLang="en-US" b="0" dirty="0">
                <a:solidFill>
                  <a:schemeClr val="hlink"/>
                </a:solidFill>
                <a:cs typeface="Times New Roman" panose="02020603050405020304" pitchFamily="18" charset="0"/>
                <a:sym typeface="Symbol" panose="05050102010706020507" pitchFamily="18" charset="2"/>
              </a:rPr>
              <a:t>Ceramics: </a:t>
            </a:r>
            <a:r>
              <a:rPr lang="en-US" altLang="en-US" b="0" dirty="0">
                <a:cs typeface="Times New Roman" panose="02020603050405020304" pitchFamily="18" charset="0"/>
                <a:sym typeface="Symbol" panose="05050102010706020507" pitchFamily="18" charset="2"/>
              </a:rPr>
              <a:t>Alumina (Al</a:t>
            </a:r>
            <a:r>
              <a:rPr lang="en-US" altLang="en-US" b="0" baseline="-25000" dirty="0">
                <a:cs typeface="Times New Roman" panose="02020603050405020304" pitchFamily="18" charset="0"/>
                <a:sym typeface="Symbol" panose="05050102010706020507" pitchFamily="18" charset="2"/>
              </a:rPr>
              <a:t>2</a:t>
            </a:r>
            <a:r>
              <a:rPr lang="en-US" altLang="en-US" b="0" dirty="0">
                <a:cs typeface="Times New Roman" panose="02020603050405020304" pitchFamily="18" charset="0"/>
                <a:sym typeface="Symbol" panose="05050102010706020507" pitchFamily="18" charset="2"/>
              </a:rPr>
              <a:t>O</a:t>
            </a:r>
            <a:r>
              <a:rPr lang="en-US" altLang="en-US" b="0" baseline="-25000" dirty="0">
                <a:cs typeface="Times New Roman" panose="02020603050405020304" pitchFamily="18" charset="0"/>
                <a:sym typeface="Symbol" panose="05050102010706020507" pitchFamily="18" charset="2"/>
              </a:rPr>
              <a:t>3</a:t>
            </a:r>
            <a:r>
              <a:rPr lang="en-US" altLang="en-US" b="0" dirty="0">
                <a:cs typeface="Times New Roman" panose="02020603050405020304" pitchFamily="18" charset="0"/>
                <a:sym typeface="Symbol" panose="05050102010706020507" pitchFamily="18" charset="2"/>
              </a:rPr>
              <a:t>), Zirconia (Zr</a:t>
            </a:r>
            <a:r>
              <a:rPr lang="en-US" altLang="en-US" b="0" baseline="-25000" dirty="0">
                <a:cs typeface="Times New Roman" panose="02020603050405020304" pitchFamily="18" charset="0"/>
                <a:sym typeface="Symbol" panose="05050102010706020507" pitchFamily="18" charset="2"/>
              </a:rPr>
              <a:t>2</a:t>
            </a:r>
            <a:r>
              <a:rPr lang="en-US" altLang="en-US" b="0" dirty="0">
                <a:cs typeface="Times New Roman" panose="02020603050405020304" pitchFamily="18" charset="0"/>
                <a:sym typeface="Symbol" panose="05050102010706020507" pitchFamily="18" charset="2"/>
              </a:rPr>
              <a:t>O</a:t>
            </a:r>
            <a:r>
              <a:rPr lang="en-US" altLang="en-US" b="0" baseline="-25000" dirty="0">
                <a:cs typeface="Times New Roman" panose="02020603050405020304" pitchFamily="18" charset="0"/>
                <a:sym typeface="Symbol" panose="05050102010706020507" pitchFamily="18" charset="2"/>
              </a:rPr>
              <a:t>3</a:t>
            </a:r>
            <a:r>
              <a:rPr lang="en-US" altLang="en-US" b="0" dirty="0">
                <a:cs typeface="Times New Roman" panose="02020603050405020304" pitchFamily="18" charset="0"/>
                <a:sym typeface="Symbol" panose="05050102010706020507" pitchFamily="18" charset="2"/>
              </a:rPr>
              <a:t>), </a:t>
            </a:r>
            <a:r>
              <a:rPr lang="en-US" altLang="en-US" b="0" dirty="0" err="1">
                <a:cs typeface="Times New Roman" panose="02020603050405020304" pitchFamily="18" charset="0"/>
                <a:sym typeface="Symbol" panose="05050102010706020507" pitchFamily="18" charset="2"/>
              </a:rPr>
              <a:t>SiC</a:t>
            </a:r>
            <a:r>
              <a:rPr lang="en-US" altLang="en-US" b="0" dirty="0">
                <a:cs typeface="Times New Roman" panose="02020603050405020304" pitchFamily="18" charset="0"/>
                <a:sym typeface="Symbol" panose="05050102010706020507" pitchFamily="18" charset="2"/>
              </a:rPr>
              <a:t>, SrTiO</a:t>
            </a:r>
            <a:r>
              <a:rPr lang="en-US" altLang="en-US" b="0" baseline="-25000" dirty="0">
                <a:cs typeface="Times New Roman" panose="02020603050405020304" pitchFamily="18" charset="0"/>
                <a:sym typeface="Symbol" panose="05050102010706020507" pitchFamily="18" charset="2"/>
              </a:rPr>
              <a:t>3</a:t>
            </a:r>
            <a:r>
              <a:rPr lang="en-US" altLang="en-US" b="0" dirty="0">
                <a:cs typeface="Times New Roman" panose="02020603050405020304" pitchFamily="18" charset="0"/>
                <a:sym typeface="Symbol" panose="05050102010706020507" pitchFamily="18" charset="2"/>
              </a:rPr>
              <a:t>.</a:t>
            </a:r>
            <a:endParaRPr lang="en-US" altLang="en-US" b="0" baseline="-25000" dirty="0">
              <a:cs typeface="Times New Roman" panose="02020603050405020304" pitchFamily="18" charset="0"/>
              <a:sym typeface="Symbol" panose="05050102010706020507" pitchFamily="18" charset="2"/>
            </a:endParaRPr>
          </a:p>
          <a:p>
            <a:pPr eaLnBrk="1" hangingPunct="1">
              <a:spcAft>
                <a:spcPct val="20000"/>
              </a:spcAft>
              <a:buClr>
                <a:srgbClr val="FF0000"/>
              </a:buClr>
              <a:buFont typeface="Wingdings" panose="05000000000000000000" pitchFamily="2" charset="2"/>
              <a:buChar char="q"/>
            </a:pPr>
            <a:r>
              <a:rPr lang="en-US" altLang="en-US" b="0" dirty="0">
                <a:cs typeface="Times New Roman" panose="02020603050405020304" pitchFamily="18" charset="0"/>
                <a:sym typeface="Symbol" panose="05050102010706020507" pitchFamily="18" charset="2"/>
              </a:rPr>
              <a:t>Also, the usual form of crystalline materials (say a Cu wire or a piece of alumina) is polycrystalline and special care has to be taken to produce single crystals.</a:t>
            </a:r>
          </a:p>
          <a:p>
            <a:pPr eaLnBrk="1" hangingPunct="1">
              <a:spcAft>
                <a:spcPct val="20000"/>
              </a:spcAft>
              <a:buClr>
                <a:srgbClr val="FF0000"/>
              </a:buClr>
              <a:buFont typeface="Wingdings" panose="05000000000000000000" pitchFamily="2" charset="2"/>
              <a:buChar char="q"/>
            </a:pPr>
            <a:r>
              <a:rPr lang="en-US" altLang="en-US" b="0" dirty="0">
                <a:cs typeface="Times New Roman" panose="02020603050405020304" pitchFamily="18" charset="0"/>
                <a:sym typeface="Symbol" panose="05050102010706020507" pitchFamily="18" charset="2"/>
              </a:rPr>
              <a:t>Polymeric materials are </a:t>
            </a:r>
            <a:r>
              <a:rPr lang="en-US" altLang="en-US" b="0" i="1" dirty="0">
                <a:cs typeface="Times New Roman" panose="02020603050405020304" pitchFamily="18" charset="0"/>
                <a:sym typeface="Symbol" panose="05050102010706020507" pitchFamily="18" charset="2"/>
              </a:rPr>
              <a:t>usually </a:t>
            </a:r>
            <a:r>
              <a:rPr lang="en-US" altLang="en-US" b="0" dirty="0">
                <a:cs typeface="Times New Roman" panose="02020603050405020304" pitchFamily="18" charset="0"/>
                <a:sym typeface="Symbol" panose="05050102010706020507" pitchFamily="18" charset="2"/>
              </a:rPr>
              <a:t>not ‘fully’ crystalline.</a:t>
            </a:r>
          </a:p>
          <a:p>
            <a:pPr eaLnBrk="1" hangingPunct="1">
              <a:spcAft>
                <a:spcPct val="20000"/>
              </a:spcAft>
              <a:buClr>
                <a:srgbClr val="FF0000"/>
              </a:buClr>
              <a:buFont typeface="Wingdings" panose="05000000000000000000" pitchFamily="2" charset="2"/>
              <a:buChar char="q"/>
            </a:pPr>
            <a:r>
              <a:rPr lang="en-US" altLang="en-US" b="0" dirty="0">
                <a:cs typeface="Times New Roman" panose="02020603050405020304" pitchFamily="18" charset="0"/>
                <a:sym typeface="Symbol" panose="05050102010706020507" pitchFamily="18" charset="2"/>
              </a:rPr>
              <a:t>The crystal structure directly influences the properties of the material</a:t>
            </a:r>
            <a:br>
              <a:rPr lang="en-US" altLang="en-US" sz="2800" b="0" dirty="0">
                <a:cs typeface="Times New Roman" panose="02020603050405020304" pitchFamily="18" charset="0"/>
                <a:sym typeface="Symbol" panose="05050102010706020507" pitchFamily="18" charset="2"/>
              </a:rPr>
            </a:br>
            <a:r>
              <a:rPr lang="en-US" altLang="en-US" sz="1600" b="0" i="1" dirty="0">
                <a:cs typeface="Times New Roman" panose="02020603050405020304" pitchFamily="18" charset="0"/>
                <a:sym typeface="Symbol" panose="05050102010706020507" pitchFamily="18" charset="2"/>
              </a:rPr>
              <a:t>(as we have seen in the Introduction chapter many additional factors come in this regard, apart from the crystal structure).</a:t>
            </a:r>
            <a:endParaRPr lang="en-US" altLang="en-US" sz="1600" b="0" dirty="0">
              <a:cs typeface="Times New Roman" panose="02020603050405020304" pitchFamily="18" charset="0"/>
              <a:sym typeface="Symbol" panose="05050102010706020507" pitchFamily="18" charset="2"/>
            </a:endParaRPr>
          </a:p>
        </p:txBody>
      </p:sp>
      <p:sp>
        <p:nvSpPr>
          <p:cNvPr id="24579" name="Text Box 3">
            <a:extLst>
              <a:ext uri="{FF2B5EF4-FFF2-40B4-BE49-F238E27FC236}">
                <a16:creationId xmlns:a16="http://schemas.microsoft.com/office/drawing/2014/main" id="{CA8D4DAF-5585-F758-0BA4-2BDBF1E78115}"/>
              </a:ext>
            </a:extLst>
          </p:cNvPr>
          <p:cNvSpPr txBox="1">
            <a:spLocks noChangeArrowheads="1"/>
          </p:cNvSpPr>
          <p:nvPr/>
        </p:nvSpPr>
        <p:spPr bwMode="auto">
          <a:xfrm>
            <a:off x="1589089" y="44451"/>
            <a:ext cx="3201987" cy="409575"/>
          </a:xfrm>
          <a:prstGeom prst="rect">
            <a:avLst/>
          </a:prstGeom>
          <a:solidFill>
            <a:srgbClr val="CCFFFF"/>
          </a:solidFill>
          <a:ln w="12700" algn="ctr">
            <a:solidFill>
              <a:srgbClr val="3366FF"/>
            </a:solidFill>
            <a:miter lim="800000"/>
            <a:headEnd/>
            <a:tailEnd/>
          </a:ln>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sz="2000" b="0">
                <a:solidFill>
                  <a:srgbClr val="0000FF"/>
                </a:solidFill>
              </a:rPr>
              <a:t>Why study crystal structures?</a:t>
            </a:r>
          </a:p>
        </p:txBody>
      </p:sp>
      <p:sp>
        <p:nvSpPr>
          <p:cNvPr id="24580" name="Text Box 4">
            <a:extLst>
              <a:ext uri="{FF2B5EF4-FFF2-40B4-BE49-F238E27FC236}">
                <a16:creationId xmlns:a16="http://schemas.microsoft.com/office/drawing/2014/main" id="{18D0A4DE-5AEB-351D-2ED3-793969CEFF74}"/>
              </a:ext>
            </a:extLst>
          </p:cNvPr>
          <p:cNvSpPr txBox="1">
            <a:spLocks noChangeArrowheads="1"/>
          </p:cNvSpPr>
          <p:nvPr/>
        </p:nvSpPr>
        <p:spPr bwMode="auto">
          <a:xfrm>
            <a:off x="304800" y="5373687"/>
            <a:ext cx="11506198" cy="997196"/>
          </a:xfrm>
          <a:prstGeom prst="rect">
            <a:avLst/>
          </a:prstGeom>
          <a:solidFill>
            <a:srgbClr val="EFFFFF"/>
          </a:solidFill>
          <a:ln w="9525">
            <a:solidFill>
              <a:srgbClr val="0000FF"/>
            </a:solidFill>
            <a:miter lim="800000"/>
            <a:headEnd/>
            <a:tailEnd/>
          </a:ln>
        </p:spPr>
        <p:txBody>
          <a:bodyPr wrap="square" tIns="91440" bIns="91440">
            <a:spAutoFit/>
          </a:bodyPr>
          <a:lstStyle>
            <a:lvl1pPr marL="344488" indent="-344488"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Aft>
                <a:spcPct val="20000"/>
              </a:spcAft>
              <a:buClr>
                <a:srgbClr val="FF0000"/>
              </a:buClr>
              <a:buFont typeface="Wingdings" panose="05000000000000000000" pitchFamily="2" charset="2"/>
              <a:buChar char="q"/>
            </a:pPr>
            <a:r>
              <a:rPr lang="en-US" altLang="en-US" b="0">
                <a:cs typeface="Times New Roman" panose="02020603050405020304" pitchFamily="18" charset="0"/>
                <a:sym typeface="Symbol" panose="05050102010706020507" pitchFamily="18" charset="2"/>
              </a:rPr>
              <a:t>Gives a terse (concise) representation of a large assemblage of species</a:t>
            </a:r>
          </a:p>
          <a:p>
            <a:pPr eaLnBrk="1" hangingPunct="1">
              <a:spcAft>
                <a:spcPct val="20000"/>
              </a:spcAft>
              <a:buClr>
                <a:srgbClr val="FF0000"/>
              </a:buClr>
              <a:buFont typeface="Wingdings" panose="05000000000000000000" pitchFamily="2" charset="2"/>
              <a:buChar char="q"/>
            </a:pPr>
            <a:r>
              <a:rPr lang="en-US" altLang="en-US" b="0">
                <a:cs typeface="Times New Roman" panose="02020603050405020304" pitchFamily="18" charset="0"/>
                <a:sym typeface="Symbol" panose="05050102010706020507" pitchFamily="18" charset="2"/>
              </a:rPr>
              <a:t>Gives the ‘first view’ towards understanding of the properties of the crystal</a:t>
            </a:r>
          </a:p>
        </p:txBody>
      </p:sp>
      <p:sp>
        <p:nvSpPr>
          <p:cNvPr id="24581" name="Text Box 5">
            <a:extLst>
              <a:ext uri="{FF2B5EF4-FFF2-40B4-BE49-F238E27FC236}">
                <a16:creationId xmlns:a16="http://schemas.microsoft.com/office/drawing/2014/main" id="{7AC070A5-1EE3-885B-9C3D-1F8E21ABDF47}"/>
              </a:ext>
            </a:extLst>
          </p:cNvPr>
          <p:cNvSpPr txBox="1">
            <a:spLocks noChangeArrowheads="1"/>
          </p:cNvSpPr>
          <p:nvPr/>
        </p:nvSpPr>
        <p:spPr bwMode="auto">
          <a:xfrm>
            <a:off x="304800" y="4924425"/>
            <a:ext cx="3055938" cy="409575"/>
          </a:xfrm>
          <a:prstGeom prst="rect">
            <a:avLst/>
          </a:prstGeom>
          <a:solidFill>
            <a:srgbClr val="CCFFFF"/>
          </a:solidFill>
          <a:ln w="12700" algn="ctr">
            <a:solidFill>
              <a:srgbClr val="3366FF"/>
            </a:solidFill>
            <a:miter lim="800000"/>
            <a:headEnd/>
            <a:tailEnd/>
          </a:ln>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sz="2000" b="0">
                <a:solidFill>
                  <a:srgbClr val="0000FF"/>
                </a:solidFill>
              </a:rPr>
              <a:t>Why study crystallography?</a:t>
            </a:r>
          </a:p>
        </p:txBody>
      </p:sp>
      <p:sp>
        <p:nvSpPr>
          <p:cNvPr id="24582" name="Text Box 6">
            <a:extLst>
              <a:ext uri="{FF2B5EF4-FFF2-40B4-BE49-F238E27FC236}">
                <a16:creationId xmlns:a16="http://schemas.microsoft.com/office/drawing/2014/main" id="{0BA172FF-7C92-69C5-D02D-E89C6E3B674B}"/>
              </a:ext>
            </a:extLst>
          </p:cNvPr>
          <p:cNvSpPr txBox="1">
            <a:spLocks noChangeArrowheads="1"/>
          </p:cNvSpPr>
          <p:nvPr/>
        </p:nvSpPr>
        <p:spPr bwMode="auto">
          <a:xfrm>
            <a:off x="1555751" y="6507163"/>
            <a:ext cx="803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36000" tIns="36000" rIns="36000" bIns="3600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600" b="0" i="1">
                <a:sym typeface="Wingdings" panose="05000000000000000000" pitchFamily="2" charset="2"/>
              </a:rPr>
              <a:t>* Many of the materials which are usually crystalline can also be obtained in an amorphous form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95870"/>
            <a:ext cx="5589608" cy="923330"/>
          </a:xfrm>
          <a:prstGeom prst="rect">
            <a:avLst/>
          </a:prstGeom>
          <a:noFill/>
        </p:spPr>
        <p:txBody>
          <a:bodyPr wrap="none" lIns="91440" tIns="45720" rIns="91440" bIns="45720">
            <a:spAutoFit/>
          </a:bodyPr>
          <a:lstStyle/>
          <a:p>
            <a:pPr algn="ctr"/>
            <a:r>
              <a:rPr lang="en-US" sz="5400" b="1" i="1" u="sng"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50"/>
                </a:solidFill>
                <a:effectLst>
                  <a:outerShdw blurRad="50800" dist="40000" dir="5400000" algn="tl" rotWithShape="0">
                    <a:srgbClr val="000000">
                      <a:shade val="5000"/>
                      <a:satMod val="120000"/>
                      <a:alpha val="33000"/>
                    </a:srgbClr>
                  </a:outerShdw>
                </a:effectLst>
              </a:rPr>
              <a:t>Lattice parameters</a:t>
            </a:r>
            <a:endPar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00B050"/>
              </a:solidFill>
              <a:effectLst>
                <a:outerShdw blurRad="50800" dist="40000" dir="5400000" algn="tl" rotWithShape="0">
                  <a:srgbClr val="000000">
                    <a:shade val="5000"/>
                    <a:satMod val="120000"/>
                    <a:alpha val="33000"/>
                  </a:srgbClr>
                </a:outerShdw>
              </a:effectLst>
            </a:endParaRPr>
          </a:p>
        </p:txBody>
      </p:sp>
      <p:grpSp>
        <p:nvGrpSpPr>
          <p:cNvPr id="71" name="Group 70"/>
          <p:cNvGrpSpPr/>
          <p:nvPr/>
        </p:nvGrpSpPr>
        <p:grpSpPr>
          <a:xfrm>
            <a:off x="5867400" y="1066800"/>
            <a:ext cx="4648200" cy="4548640"/>
            <a:chOff x="4104167" y="1205029"/>
            <a:chExt cx="4671327" cy="5059615"/>
          </a:xfrm>
        </p:grpSpPr>
        <p:sp>
          <p:nvSpPr>
            <p:cNvPr id="29" name="Cube 28"/>
            <p:cNvSpPr/>
            <p:nvPr/>
          </p:nvSpPr>
          <p:spPr>
            <a:xfrm>
              <a:off x="4648200" y="2057400"/>
              <a:ext cx="3505200" cy="3429000"/>
            </a:xfrm>
            <a:prstGeom prst="cub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rot="5400000">
              <a:off x="4609306" y="3771900"/>
              <a:ext cx="1753394" cy="79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a:xfrm rot="10800000">
              <a:off x="5486400" y="4637568"/>
              <a:ext cx="1828800" cy="10633"/>
            </a:xfrm>
            <a:prstGeom prst="line">
              <a:avLst/>
            </a:prstGeom>
          </p:spPr>
          <p:style>
            <a:lnRef idx="3">
              <a:schemeClr val="accent6"/>
            </a:lnRef>
            <a:fillRef idx="0">
              <a:schemeClr val="accent6"/>
            </a:fillRef>
            <a:effectRef idx="2">
              <a:schemeClr val="accent6"/>
            </a:effectRef>
            <a:fontRef idx="minor">
              <a:schemeClr val="tx1"/>
            </a:fontRef>
          </p:style>
        </p:cxnSp>
        <p:cxnSp>
          <p:nvCxnSpPr>
            <p:cNvPr id="36" name="Straight Connector 35"/>
            <p:cNvCxnSpPr/>
            <p:nvPr/>
          </p:nvCxnSpPr>
          <p:spPr>
            <a:xfrm rot="5400000">
              <a:off x="4648200" y="4648200"/>
              <a:ext cx="838200" cy="838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Straight Arrow Connector 48"/>
            <p:cNvCxnSpPr/>
            <p:nvPr/>
          </p:nvCxnSpPr>
          <p:spPr>
            <a:xfrm>
              <a:off x="7315200" y="4649676"/>
              <a:ext cx="1219200" cy="1588"/>
            </a:xfrm>
            <a:prstGeom prst="straightConnector1">
              <a:avLst/>
            </a:prstGeom>
            <a:ln>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844811" y="2275458"/>
              <a:ext cx="1284767" cy="1588"/>
            </a:xfrm>
            <a:prstGeom prst="straightConnector1">
              <a:avLst/>
            </a:prstGeom>
            <a:ln>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343400" y="5475767"/>
              <a:ext cx="304800" cy="304800"/>
            </a:xfrm>
            <a:prstGeom prst="straightConnector1">
              <a:avLst/>
            </a:prstGeom>
            <a:ln>
              <a:solidFill>
                <a:srgbClr val="FFC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470602" y="4377068"/>
              <a:ext cx="304892" cy="581996"/>
            </a:xfrm>
            <a:prstGeom prst="rect">
              <a:avLst/>
            </a:prstGeom>
            <a:noFill/>
          </p:spPr>
          <p:txBody>
            <a:bodyPr wrap="square" rtlCol="0">
              <a:spAutoFit/>
            </a:bodyPr>
            <a:lstStyle/>
            <a:p>
              <a:r>
                <a:rPr lang="en-US" sz="2800" b="1" dirty="0">
                  <a:solidFill>
                    <a:srgbClr val="FF00FF"/>
                  </a:solidFill>
                </a:rPr>
                <a:t>X</a:t>
              </a:r>
            </a:p>
          </p:txBody>
        </p:sp>
        <p:sp>
          <p:nvSpPr>
            <p:cNvPr id="59" name="TextBox 58"/>
            <p:cNvSpPr txBox="1"/>
            <p:nvPr/>
          </p:nvSpPr>
          <p:spPr>
            <a:xfrm>
              <a:off x="5323275" y="1205029"/>
              <a:ext cx="304892" cy="581996"/>
            </a:xfrm>
            <a:prstGeom prst="rect">
              <a:avLst/>
            </a:prstGeom>
            <a:noFill/>
          </p:spPr>
          <p:txBody>
            <a:bodyPr wrap="square" rtlCol="0">
              <a:spAutoFit/>
            </a:bodyPr>
            <a:lstStyle/>
            <a:p>
              <a:r>
                <a:rPr lang="en-US" sz="2800" b="1" dirty="0">
                  <a:solidFill>
                    <a:srgbClr val="FF00FF"/>
                  </a:solidFill>
                </a:rPr>
                <a:t>Y</a:t>
              </a:r>
            </a:p>
          </p:txBody>
        </p:sp>
        <p:sp>
          <p:nvSpPr>
            <p:cNvPr id="60" name="TextBox 59"/>
            <p:cNvSpPr txBox="1"/>
            <p:nvPr/>
          </p:nvSpPr>
          <p:spPr>
            <a:xfrm>
              <a:off x="4104167" y="5682648"/>
              <a:ext cx="304892" cy="581996"/>
            </a:xfrm>
            <a:prstGeom prst="rect">
              <a:avLst/>
            </a:prstGeom>
            <a:noFill/>
          </p:spPr>
          <p:txBody>
            <a:bodyPr wrap="square" rtlCol="0">
              <a:spAutoFit/>
            </a:bodyPr>
            <a:lstStyle/>
            <a:p>
              <a:r>
                <a:rPr lang="en-US" sz="2800" b="1" dirty="0">
                  <a:solidFill>
                    <a:srgbClr val="FF00FF"/>
                  </a:solidFill>
                </a:rPr>
                <a:t>Z</a:t>
              </a:r>
            </a:p>
          </p:txBody>
        </p:sp>
        <p:sp>
          <p:nvSpPr>
            <p:cNvPr id="61" name="Arc 60"/>
            <p:cNvSpPr/>
            <p:nvPr/>
          </p:nvSpPr>
          <p:spPr>
            <a:xfrm>
              <a:off x="5075270" y="4309732"/>
              <a:ext cx="609600" cy="838200"/>
            </a:xfrm>
            <a:prstGeom prst="arc">
              <a:avLst>
                <a:gd name="adj1" fmla="val 17208444"/>
                <a:gd name="adj2" fmla="val 20340430"/>
              </a:avLst>
            </a:prstGeom>
            <a:ln>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dirty="0"/>
            </a:p>
          </p:txBody>
        </p:sp>
        <p:sp>
          <p:nvSpPr>
            <p:cNvPr id="62" name="Arc 61"/>
            <p:cNvSpPr/>
            <p:nvPr/>
          </p:nvSpPr>
          <p:spPr>
            <a:xfrm rot="13148377">
              <a:off x="5062800" y="4081200"/>
              <a:ext cx="914400" cy="914400"/>
            </a:xfrm>
            <a:prstGeom prst="arc">
              <a:avLst>
                <a:gd name="adj1" fmla="val 16200000"/>
                <a:gd name="adj2" fmla="val 2712421"/>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63" name="Arc 62"/>
            <p:cNvSpPr/>
            <p:nvPr/>
          </p:nvSpPr>
          <p:spPr>
            <a:xfrm rot="5831187">
              <a:off x="4867497" y="3984996"/>
              <a:ext cx="914400" cy="914400"/>
            </a:xfrm>
            <a:prstGeom prst="arc">
              <a:avLst>
                <a:gd name="adj1" fmla="val 17553566"/>
                <a:gd name="adj2" fmla="val 21590945"/>
              </a:avLst>
            </a:prstGeom>
            <a:ln>
              <a:solidFill>
                <a:schemeClr val="bg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sp>
          <p:nvSpPr>
            <p:cNvPr id="64" name="TextBox 63"/>
            <p:cNvSpPr txBox="1"/>
            <p:nvPr/>
          </p:nvSpPr>
          <p:spPr>
            <a:xfrm>
              <a:off x="5079505" y="4199411"/>
              <a:ext cx="398234" cy="581996"/>
            </a:xfrm>
            <a:prstGeom prst="rect">
              <a:avLst/>
            </a:prstGeom>
            <a:noFill/>
          </p:spPr>
          <p:txBody>
            <a:bodyPr wrap="none" rtlCol="0">
              <a:spAutoFit/>
            </a:bodyPr>
            <a:lstStyle/>
            <a:p>
              <a:r>
                <a:rPr lang="el-GR" sz="2800" b="1" dirty="0">
                  <a:solidFill>
                    <a:srgbClr val="00B050"/>
                  </a:solidFill>
                </a:rPr>
                <a:t>α</a:t>
              </a:r>
              <a:endParaRPr lang="en-US" sz="2800" b="1" dirty="0">
                <a:solidFill>
                  <a:srgbClr val="00B050"/>
                </a:solidFill>
              </a:endParaRPr>
            </a:p>
          </p:txBody>
        </p:sp>
        <p:sp>
          <p:nvSpPr>
            <p:cNvPr id="65" name="TextBox 64"/>
            <p:cNvSpPr txBox="1"/>
            <p:nvPr/>
          </p:nvSpPr>
          <p:spPr>
            <a:xfrm>
              <a:off x="5373234" y="4777112"/>
              <a:ext cx="308098" cy="581996"/>
            </a:xfrm>
            <a:prstGeom prst="rect">
              <a:avLst/>
            </a:prstGeom>
            <a:noFill/>
          </p:spPr>
          <p:txBody>
            <a:bodyPr wrap="square" rtlCol="0">
              <a:spAutoFit/>
            </a:bodyPr>
            <a:lstStyle/>
            <a:p>
              <a:r>
                <a:rPr lang="el-GR" sz="2800" b="1" dirty="0">
                  <a:solidFill>
                    <a:srgbClr val="0070C0"/>
                  </a:solidFill>
                </a:rPr>
                <a:t>β</a:t>
              </a:r>
              <a:endParaRPr lang="en-US" sz="2800" b="1" dirty="0">
                <a:solidFill>
                  <a:srgbClr val="0070C0"/>
                </a:solidFill>
              </a:endParaRPr>
            </a:p>
          </p:txBody>
        </p:sp>
        <p:sp>
          <p:nvSpPr>
            <p:cNvPr id="67" name="TextBox 66"/>
            <p:cNvSpPr txBox="1"/>
            <p:nvPr/>
          </p:nvSpPr>
          <p:spPr>
            <a:xfrm>
              <a:off x="5583866" y="4080679"/>
              <a:ext cx="354738" cy="581996"/>
            </a:xfrm>
            <a:prstGeom prst="rect">
              <a:avLst/>
            </a:prstGeom>
            <a:noFill/>
          </p:spPr>
          <p:txBody>
            <a:bodyPr wrap="none" rtlCol="0">
              <a:spAutoFit/>
            </a:bodyPr>
            <a:lstStyle/>
            <a:p>
              <a:r>
                <a:rPr lang="el-GR" sz="2800" b="1" dirty="0"/>
                <a:t>γ</a:t>
              </a:r>
              <a:endParaRPr lang="en-US" sz="2800" b="1" dirty="0"/>
            </a:p>
          </p:txBody>
        </p:sp>
        <p:sp>
          <p:nvSpPr>
            <p:cNvPr id="68" name="TextBox 67"/>
            <p:cNvSpPr txBox="1"/>
            <p:nvPr/>
          </p:nvSpPr>
          <p:spPr>
            <a:xfrm>
              <a:off x="6869988" y="4201180"/>
              <a:ext cx="345072" cy="513526"/>
            </a:xfrm>
            <a:prstGeom prst="rect">
              <a:avLst/>
            </a:prstGeom>
            <a:noFill/>
          </p:spPr>
          <p:txBody>
            <a:bodyPr wrap="none" rtlCol="0">
              <a:spAutoFit/>
            </a:bodyPr>
            <a:lstStyle/>
            <a:p>
              <a:r>
                <a:rPr lang="en-US" sz="2400" i="1" dirty="0">
                  <a:solidFill>
                    <a:schemeClr val="bg1"/>
                  </a:solidFill>
                </a:rPr>
                <a:t>a</a:t>
              </a:r>
            </a:p>
          </p:txBody>
        </p:sp>
        <p:sp>
          <p:nvSpPr>
            <p:cNvPr id="69" name="TextBox 68"/>
            <p:cNvSpPr txBox="1"/>
            <p:nvPr/>
          </p:nvSpPr>
          <p:spPr>
            <a:xfrm>
              <a:off x="4640094" y="4876800"/>
              <a:ext cx="314463" cy="513526"/>
            </a:xfrm>
            <a:prstGeom prst="rect">
              <a:avLst/>
            </a:prstGeom>
            <a:noFill/>
          </p:spPr>
          <p:txBody>
            <a:bodyPr wrap="none" rtlCol="0">
              <a:spAutoFit/>
            </a:bodyPr>
            <a:lstStyle/>
            <a:p>
              <a:r>
                <a:rPr lang="en-US" sz="2400" i="1" dirty="0">
                  <a:solidFill>
                    <a:schemeClr val="bg1"/>
                  </a:solidFill>
                </a:rPr>
                <a:t>c</a:t>
              </a:r>
            </a:p>
          </p:txBody>
        </p:sp>
        <p:sp>
          <p:nvSpPr>
            <p:cNvPr id="70" name="TextBox 69"/>
            <p:cNvSpPr txBox="1"/>
            <p:nvPr/>
          </p:nvSpPr>
          <p:spPr>
            <a:xfrm>
              <a:off x="5498388" y="2905780"/>
              <a:ext cx="345072" cy="513526"/>
            </a:xfrm>
            <a:prstGeom prst="rect">
              <a:avLst/>
            </a:prstGeom>
            <a:noFill/>
          </p:spPr>
          <p:txBody>
            <a:bodyPr wrap="none" rtlCol="0">
              <a:spAutoFit/>
            </a:bodyPr>
            <a:lstStyle/>
            <a:p>
              <a:r>
                <a:rPr lang="en-US" sz="2400" i="1" dirty="0">
                  <a:solidFill>
                    <a:schemeClr val="bg1"/>
                  </a:solidFill>
                </a:rPr>
                <a:t>b</a:t>
              </a:r>
            </a:p>
          </p:txBody>
        </p:sp>
      </p:grpSp>
      <p:sp>
        <p:nvSpPr>
          <p:cNvPr id="73" name="TextBox 72"/>
          <p:cNvSpPr txBox="1"/>
          <p:nvPr/>
        </p:nvSpPr>
        <p:spPr>
          <a:xfrm>
            <a:off x="1600200" y="2304872"/>
            <a:ext cx="4648200" cy="1200329"/>
          </a:xfrm>
          <a:prstGeom prst="rect">
            <a:avLst/>
          </a:prstGeom>
          <a:noFill/>
        </p:spPr>
        <p:txBody>
          <a:bodyPr wrap="square" rtlCol="0">
            <a:spAutoFit/>
          </a:bodyPr>
          <a:lstStyle/>
          <a:p>
            <a:r>
              <a:rPr lang="en-US" sz="2400" b="1" i="1" dirty="0"/>
              <a:t>The primitives( a,b,c) and the  interfacial angles(</a:t>
            </a:r>
            <a:r>
              <a:rPr lang="el-GR" sz="2400" b="1" i="1" dirty="0"/>
              <a:t>α</a:t>
            </a:r>
            <a:r>
              <a:rPr lang="en-US" sz="2400" b="1" i="1" dirty="0"/>
              <a:t>,</a:t>
            </a:r>
            <a:r>
              <a:rPr lang="el-GR" sz="2400" b="1" dirty="0"/>
              <a:t>β</a:t>
            </a:r>
            <a:r>
              <a:rPr lang="en-US" sz="2400" b="1" i="1" dirty="0"/>
              <a:t>,</a:t>
            </a:r>
            <a:r>
              <a:rPr lang="el-GR" sz="2400" b="1" i="1" dirty="0"/>
              <a:t>γ</a:t>
            </a:r>
            <a:r>
              <a:rPr lang="en-US" sz="2400" b="1" i="1" dirty="0"/>
              <a:t>)  are called the lattice parameters. </a:t>
            </a:r>
          </a:p>
        </p:txBody>
      </p:sp>
      <p:sp>
        <p:nvSpPr>
          <p:cNvPr id="74" name="Rectangle 73"/>
          <p:cNvSpPr/>
          <p:nvPr/>
        </p:nvSpPr>
        <p:spPr>
          <a:xfrm>
            <a:off x="1534633" y="3733800"/>
            <a:ext cx="4343400" cy="1676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rgbClr val="FFFF00"/>
                </a:solidFill>
              </a:rPr>
              <a:t>Lattice parameters decide the actual </a:t>
            </a:r>
            <a:r>
              <a:rPr lang="en-US" sz="2800" b="1" i="1" u="sng" dirty="0">
                <a:solidFill>
                  <a:schemeClr val="tx1"/>
                </a:solidFill>
              </a:rPr>
              <a:t>size</a:t>
            </a:r>
            <a:r>
              <a:rPr lang="en-US" sz="2800" b="1" i="1" dirty="0">
                <a:solidFill>
                  <a:srgbClr val="FFFF00"/>
                </a:solidFill>
              </a:rPr>
              <a:t> and </a:t>
            </a:r>
            <a:r>
              <a:rPr lang="en-US" sz="2800" b="1" i="1" u="sng" dirty="0">
                <a:solidFill>
                  <a:srgbClr val="7030A0"/>
                </a:solidFill>
              </a:rPr>
              <a:t>shape</a:t>
            </a:r>
            <a:r>
              <a:rPr lang="en-US" sz="2800" b="1" i="1" dirty="0">
                <a:solidFill>
                  <a:srgbClr val="FFFF00"/>
                </a:solidFill>
              </a:rPr>
              <a:t> of the unit cell.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slide(fromBottom)">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ppt_x"/>
                                          </p:val>
                                        </p:tav>
                                        <p:tav tm="100000">
                                          <p:val>
                                            <p:strVal val="#ppt_x"/>
                                          </p:val>
                                        </p:tav>
                                      </p:tavLst>
                                    </p:anim>
                                    <p:anim calcmode="lin" valueType="num">
                                      <p:cBhvr additive="base">
                                        <p:cTn id="19"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slide(fromBottom)">
                                      <p:cBhvr>
                                        <p:cTn id="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3" grpId="0"/>
      <p:bldP spid="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a:extLst>
              <a:ext uri="{FF2B5EF4-FFF2-40B4-BE49-F238E27FC236}">
                <a16:creationId xmlns:a16="http://schemas.microsoft.com/office/drawing/2014/main" id="{831E4168-A611-8D11-D945-EE41B4B013B2}"/>
              </a:ext>
            </a:extLst>
          </p:cNvPr>
          <p:cNvSpPr>
            <a:spLocks noGrp="1"/>
          </p:cNvSpPr>
          <p:nvPr>
            <p:ph type="sldNum" sz="quarter" idx="12"/>
          </p:nvPr>
        </p:nvSpPr>
        <p:spPr bwMode="auto">
          <a:xfrm>
            <a:off x="7670800" y="6403975"/>
            <a:ext cx="1181100" cy="355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fld id="{0C32506A-7E52-45B3-8C60-0149F6A6823E}" type="slidenum">
              <a:rPr lang="en-US" altLang="en-US" smtClean="0"/>
              <a:pPr/>
              <a:t>21</a:t>
            </a:fld>
            <a:endParaRPr lang="en-US" altLang="en-US" sz="1200"/>
          </a:p>
        </p:txBody>
      </p:sp>
      <p:sp>
        <p:nvSpPr>
          <p:cNvPr id="48130" name="Rectangle 2">
            <a:extLst>
              <a:ext uri="{FF2B5EF4-FFF2-40B4-BE49-F238E27FC236}">
                <a16:creationId xmlns:a16="http://schemas.microsoft.com/office/drawing/2014/main" id="{AE847C00-13F9-C060-3F35-88C1B941B173}"/>
              </a:ext>
            </a:extLst>
          </p:cNvPr>
          <p:cNvSpPr>
            <a:spLocks noChangeArrowheads="1"/>
          </p:cNvSpPr>
          <p:nvPr/>
        </p:nvSpPr>
        <p:spPr bwMode="auto">
          <a:xfrm>
            <a:off x="1909764" y="1066800"/>
            <a:ext cx="71659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r>
              <a:rPr lang="en-US" altLang="en-US">
                <a:solidFill>
                  <a:schemeClr val="accent2"/>
                </a:solidFill>
              </a:rPr>
              <a:t>Transmittance</a:t>
            </a:r>
            <a:r>
              <a:rPr lang="en-US" altLang="en-US"/>
              <a:t>:</a:t>
            </a:r>
            <a:r>
              <a:rPr lang="en-US" altLang="en-US">
                <a:solidFill>
                  <a:srgbClr val="4D4D4D"/>
                </a:solidFill>
              </a:rPr>
              <a:t> </a:t>
            </a:r>
          </a:p>
          <a:p>
            <a:r>
              <a:rPr lang="en-US" altLang="en-US" sz="2200"/>
              <a:t>    -- Aluminum oxide may be transparent, translucent, or</a:t>
            </a:r>
          </a:p>
          <a:p>
            <a:r>
              <a:rPr lang="en-US" altLang="en-US" sz="2200"/>
              <a:t>       opaque depending on the material’s structure (i.e., </a:t>
            </a:r>
            <a:br>
              <a:rPr lang="en-US" altLang="en-US" sz="2200"/>
            </a:br>
            <a:r>
              <a:rPr lang="en-US" altLang="en-US" sz="2200"/>
              <a:t>       single crystal vs. polycrystal, and degree of porosity).</a:t>
            </a:r>
          </a:p>
        </p:txBody>
      </p:sp>
      <p:grpSp>
        <p:nvGrpSpPr>
          <p:cNvPr id="48132" name="Group 16">
            <a:extLst>
              <a:ext uri="{FF2B5EF4-FFF2-40B4-BE49-F238E27FC236}">
                <a16:creationId xmlns:a16="http://schemas.microsoft.com/office/drawing/2014/main" id="{B70B55FC-1C5A-68DC-9E86-7C38A36ABFF3}"/>
              </a:ext>
            </a:extLst>
          </p:cNvPr>
          <p:cNvGrpSpPr>
            <a:grpSpLocks/>
          </p:cNvGrpSpPr>
          <p:nvPr/>
        </p:nvGrpSpPr>
        <p:grpSpPr bwMode="auto">
          <a:xfrm>
            <a:off x="2057400" y="2555875"/>
            <a:ext cx="6573838" cy="3822700"/>
            <a:chOff x="336" y="1488"/>
            <a:chExt cx="4141" cy="2408"/>
          </a:xfrm>
        </p:grpSpPr>
        <p:pic>
          <p:nvPicPr>
            <p:cNvPr id="48134" name="Picture 15" descr="Photo of optical flats-nn">
              <a:extLst>
                <a:ext uri="{FF2B5EF4-FFF2-40B4-BE49-F238E27FC236}">
                  <a16:creationId xmlns:a16="http://schemas.microsoft.com/office/drawing/2014/main" id="{ADC3CD78-F50D-DAA2-C4E4-32FDBB0A8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 y="1907"/>
              <a:ext cx="3178" cy="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Line 4">
              <a:extLst>
                <a:ext uri="{FF2B5EF4-FFF2-40B4-BE49-F238E27FC236}">
                  <a16:creationId xmlns:a16="http://schemas.microsoft.com/office/drawing/2014/main" id="{BA8834F3-4574-C011-D363-9D6E95E8B6FF}"/>
                </a:ext>
              </a:extLst>
            </p:cNvPr>
            <p:cNvSpPr>
              <a:spLocks noChangeShapeType="1"/>
            </p:cNvSpPr>
            <p:nvPr/>
          </p:nvSpPr>
          <p:spPr bwMode="auto">
            <a:xfrm>
              <a:off x="991" y="1872"/>
              <a:ext cx="656" cy="10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36" name="Line 5">
              <a:extLst>
                <a:ext uri="{FF2B5EF4-FFF2-40B4-BE49-F238E27FC236}">
                  <a16:creationId xmlns:a16="http://schemas.microsoft.com/office/drawing/2014/main" id="{F558B455-D2CA-5ABB-27E0-F5FB9F8FF3CA}"/>
                </a:ext>
              </a:extLst>
            </p:cNvPr>
            <p:cNvSpPr>
              <a:spLocks noChangeShapeType="1"/>
            </p:cNvSpPr>
            <p:nvPr/>
          </p:nvSpPr>
          <p:spPr bwMode="auto">
            <a:xfrm>
              <a:off x="2471" y="1904"/>
              <a:ext cx="64" cy="9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37" name="Line 6">
              <a:extLst>
                <a:ext uri="{FF2B5EF4-FFF2-40B4-BE49-F238E27FC236}">
                  <a16:creationId xmlns:a16="http://schemas.microsoft.com/office/drawing/2014/main" id="{6E8D2724-78A1-5E5D-43C4-009D09356350}"/>
                </a:ext>
              </a:extLst>
            </p:cNvPr>
            <p:cNvSpPr>
              <a:spLocks noChangeShapeType="1"/>
            </p:cNvSpPr>
            <p:nvPr/>
          </p:nvSpPr>
          <p:spPr bwMode="auto">
            <a:xfrm flipH="1">
              <a:off x="3543" y="1872"/>
              <a:ext cx="328" cy="8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8138" name="Rectangle 9">
              <a:extLst>
                <a:ext uri="{FF2B5EF4-FFF2-40B4-BE49-F238E27FC236}">
                  <a16:creationId xmlns:a16="http://schemas.microsoft.com/office/drawing/2014/main" id="{97CA5B0E-DC54-EF3D-6C11-AB74B7B581CF}"/>
                </a:ext>
              </a:extLst>
            </p:cNvPr>
            <p:cNvSpPr>
              <a:spLocks noChangeArrowheads="1"/>
            </p:cNvSpPr>
            <p:nvPr/>
          </p:nvSpPr>
          <p:spPr bwMode="auto">
            <a:xfrm>
              <a:off x="336" y="1680"/>
              <a:ext cx="9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chemeClr val="tx2"/>
                  </a:solidFill>
                </a:rPr>
                <a:t>single crystal</a:t>
              </a:r>
            </a:p>
          </p:txBody>
        </p:sp>
        <p:sp>
          <p:nvSpPr>
            <p:cNvPr id="48139" name="Rectangle 10">
              <a:extLst>
                <a:ext uri="{FF2B5EF4-FFF2-40B4-BE49-F238E27FC236}">
                  <a16:creationId xmlns:a16="http://schemas.microsoft.com/office/drawing/2014/main" id="{9C826C99-36B1-8010-3F45-C89E3719FBA7}"/>
                </a:ext>
              </a:extLst>
            </p:cNvPr>
            <p:cNvSpPr>
              <a:spLocks noChangeArrowheads="1"/>
            </p:cNvSpPr>
            <p:nvPr/>
          </p:nvSpPr>
          <p:spPr bwMode="auto">
            <a:xfrm>
              <a:off x="2057" y="1488"/>
              <a:ext cx="82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solidFill>
                    <a:schemeClr val="tx2"/>
                  </a:solidFill>
                </a:rPr>
                <a:t>polycrystal:</a:t>
              </a:r>
            </a:p>
            <a:p>
              <a:pPr algn="ctr"/>
              <a:r>
                <a:rPr lang="en-US" altLang="en-US" sz="2000">
                  <a:solidFill>
                    <a:schemeClr val="tx2"/>
                  </a:solidFill>
                </a:rPr>
                <a:t>no porosity</a:t>
              </a:r>
            </a:p>
          </p:txBody>
        </p:sp>
        <p:sp>
          <p:nvSpPr>
            <p:cNvPr id="48140" name="Rectangle 11">
              <a:extLst>
                <a:ext uri="{FF2B5EF4-FFF2-40B4-BE49-F238E27FC236}">
                  <a16:creationId xmlns:a16="http://schemas.microsoft.com/office/drawing/2014/main" id="{8D29B6A8-90DD-7699-593F-76697423C508}"/>
                </a:ext>
              </a:extLst>
            </p:cNvPr>
            <p:cNvSpPr>
              <a:spLocks noChangeArrowheads="1"/>
            </p:cNvSpPr>
            <p:nvPr/>
          </p:nvSpPr>
          <p:spPr bwMode="auto">
            <a:xfrm>
              <a:off x="3471" y="1488"/>
              <a:ext cx="100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solidFill>
                    <a:schemeClr val="tx2"/>
                  </a:solidFill>
                </a:rPr>
                <a:t>polycrystal:</a:t>
              </a:r>
            </a:p>
            <a:p>
              <a:pPr algn="ctr"/>
              <a:r>
                <a:rPr lang="en-US" altLang="en-US" sz="2000">
                  <a:solidFill>
                    <a:schemeClr val="tx2"/>
                  </a:solidFill>
                </a:rPr>
                <a:t>some porosity</a:t>
              </a:r>
            </a:p>
          </p:txBody>
        </p:sp>
      </p:grpSp>
      <p:sp>
        <p:nvSpPr>
          <p:cNvPr id="48133" name="Rectangle 12">
            <a:extLst>
              <a:ext uri="{FF2B5EF4-FFF2-40B4-BE49-F238E27FC236}">
                <a16:creationId xmlns:a16="http://schemas.microsoft.com/office/drawing/2014/main" id="{BBA63E8F-EA59-29DB-1E3D-90812513730C}"/>
              </a:ext>
            </a:extLst>
          </p:cNvPr>
          <p:cNvSpPr>
            <a:spLocks noGrp="1" noChangeArrowheads="1"/>
          </p:cNvSpPr>
          <p:nvPr>
            <p:ph type="title" idx="4294967295"/>
          </p:nvPr>
        </p:nvSpPr>
        <p:spPr>
          <a:xfrm>
            <a:off x="1976941" y="324993"/>
            <a:ext cx="9163092" cy="677108"/>
          </a:xfrm>
        </p:spPr>
        <p:txBody>
          <a:bodyPr/>
          <a:lstStyle/>
          <a:p>
            <a:pPr algn="ctr"/>
            <a:r>
              <a:rPr lang="en-US" altLang="en-US" dirty="0"/>
              <a:t>Crystallinity vs property</a:t>
            </a:r>
          </a:p>
        </p:txBody>
      </p:sp>
    </p:spTree>
    <p:extLst>
      <p:ext uri="{BB962C8B-B14F-4D97-AF65-F5344CB8AC3E}">
        <p14:creationId xmlns:p14="http://schemas.microsoft.com/office/powerpoint/2010/main" val="97959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857072"/>
            <a:ext cx="7606698" cy="1200329"/>
          </a:xfrm>
          <a:prstGeom prst="rect">
            <a:avLst/>
          </a:prstGeom>
          <a:noFill/>
        </p:spPr>
        <p:txBody>
          <a:bodyPr wrap="none" lIns="91440" tIns="45720" rIns="91440" bIns="45720">
            <a:spAutoFit/>
          </a:bodyPr>
          <a:lstStyle/>
          <a:p>
            <a:pPr algn="ctr"/>
            <a:r>
              <a:rPr lang="en-US" sz="36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Relation between lattice constant(a)</a:t>
            </a:r>
          </a:p>
          <a:p>
            <a:pPr algn="ctr"/>
            <a:r>
              <a:rPr lang="en-US" sz="36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And crystal density(</a:t>
            </a:r>
            <a:r>
              <a:rPr lang="el-GR" sz="36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ρ</a:t>
            </a:r>
            <a:r>
              <a:rPr lang="en-US" sz="36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a:t>
            </a:r>
            <a:endParaRPr lang="en-US" sz="3600" b="1"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endParaRPr>
          </a:p>
        </p:txBody>
      </p:sp>
      <p:sp>
        <p:nvSpPr>
          <p:cNvPr id="4" name="TextBox 3"/>
          <p:cNvSpPr txBox="1"/>
          <p:nvPr/>
        </p:nvSpPr>
        <p:spPr>
          <a:xfrm>
            <a:off x="2057401" y="2439650"/>
            <a:ext cx="6962099" cy="1446550"/>
          </a:xfrm>
          <a:prstGeom prst="rect">
            <a:avLst/>
          </a:prstGeom>
          <a:noFill/>
        </p:spPr>
        <p:txBody>
          <a:bodyPr wrap="none" rtlCol="0">
            <a:spAutoFit/>
          </a:bodyPr>
          <a:lstStyle/>
          <a:p>
            <a:r>
              <a:rPr lang="en-US" sz="2400" b="1" i="1" dirty="0"/>
              <a:t>Volume of the unit cell   = a</a:t>
            </a:r>
            <a:r>
              <a:rPr lang="en-US" sz="2400" b="1" i="1" baseline="30000" dirty="0"/>
              <a:t>3</a:t>
            </a:r>
          </a:p>
          <a:p>
            <a:endParaRPr lang="en-US" sz="2400" b="1" i="1" baseline="30000" dirty="0"/>
          </a:p>
          <a:p>
            <a:r>
              <a:rPr lang="en-US" sz="2400" b="1" i="1" dirty="0"/>
              <a:t>Therefore, mass of the unit cell    =  volume  x  density</a:t>
            </a:r>
          </a:p>
          <a:p>
            <a:r>
              <a:rPr lang="en-US" sz="2400" b="1" i="1" dirty="0"/>
              <a:t>                                                   m    =   a</a:t>
            </a:r>
            <a:r>
              <a:rPr lang="en-US" sz="2400" b="1" i="1" baseline="30000" dirty="0"/>
              <a:t>3</a:t>
            </a:r>
            <a:r>
              <a:rPr lang="el-GR" sz="2400" b="1" i="1" dirty="0"/>
              <a:t>ρ</a:t>
            </a:r>
            <a:r>
              <a:rPr lang="en-US" sz="2400" b="1" i="1" dirty="0"/>
              <a:t>  -------------(1)</a:t>
            </a:r>
          </a:p>
        </p:txBody>
      </p:sp>
      <p:sp>
        <p:nvSpPr>
          <p:cNvPr id="5" name="TextBox 4"/>
          <p:cNvSpPr txBox="1"/>
          <p:nvPr/>
        </p:nvSpPr>
        <p:spPr>
          <a:xfrm>
            <a:off x="2057400" y="4045804"/>
            <a:ext cx="7947560" cy="830997"/>
          </a:xfrm>
          <a:prstGeom prst="rect">
            <a:avLst/>
          </a:prstGeom>
          <a:noFill/>
        </p:spPr>
        <p:txBody>
          <a:bodyPr wrap="none" rtlCol="0">
            <a:spAutoFit/>
          </a:bodyPr>
          <a:lstStyle/>
          <a:p>
            <a:r>
              <a:rPr lang="en-US" sz="2400" b="1" i="1" dirty="0"/>
              <a:t> Let say  ‘n’  molecules / unit cell , M is the molecular weight  </a:t>
            </a:r>
          </a:p>
          <a:p>
            <a:r>
              <a:rPr lang="en-US" sz="2400" b="1" i="1" dirty="0"/>
              <a:t>and  N  is the Avogadro number.  </a:t>
            </a:r>
          </a:p>
        </p:txBody>
      </p:sp>
      <p:sp>
        <p:nvSpPr>
          <p:cNvPr id="6" name="TextBox 5"/>
          <p:cNvSpPr txBox="1"/>
          <p:nvPr/>
        </p:nvSpPr>
        <p:spPr>
          <a:xfrm>
            <a:off x="2057400" y="5124272"/>
            <a:ext cx="6693820" cy="1200329"/>
          </a:xfrm>
          <a:prstGeom prst="rect">
            <a:avLst/>
          </a:prstGeom>
          <a:noFill/>
        </p:spPr>
        <p:txBody>
          <a:bodyPr wrap="none" rtlCol="0">
            <a:spAutoFit/>
          </a:bodyPr>
          <a:lstStyle/>
          <a:p>
            <a:r>
              <a:rPr lang="en-US" sz="2400" b="1" i="1" dirty="0">
                <a:solidFill>
                  <a:srgbClr val="00B0F0"/>
                </a:solidFill>
              </a:rPr>
              <a:t>Then  mass of the each molecule  =  M/N</a:t>
            </a:r>
          </a:p>
          <a:p>
            <a:endParaRPr lang="en-US" sz="2400" b="1" i="1" dirty="0">
              <a:solidFill>
                <a:srgbClr val="00B0F0"/>
              </a:solidFill>
            </a:endParaRPr>
          </a:p>
          <a:p>
            <a:r>
              <a:rPr lang="en-US" sz="2400" b="1" i="1" dirty="0">
                <a:solidFill>
                  <a:srgbClr val="00B0F0"/>
                </a:solidFill>
              </a:rPr>
              <a:t>Mass of the each unit cell   =  n x M/N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71801" y="1836004"/>
            <a:ext cx="5816785" cy="2278797"/>
            <a:chOff x="1859261" y="152400"/>
            <a:chExt cx="5816785" cy="2278797"/>
          </a:xfrm>
        </p:grpSpPr>
        <p:sp>
          <p:nvSpPr>
            <p:cNvPr id="2" name="TextBox 1"/>
            <p:cNvSpPr txBox="1"/>
            <p:nvPr/>
          </p:nvSpPr>
          <p:spPr>
            <a:xfrm>
              <a:off x="2145880" y="152400"/>
              <a:ext cx="3950120" cy="1200329"/>
            </a:xfrm>
            <a:prstGeom prst="rect">
              <a:avLst/>
            </a:prstGeom>
            <a:noFill/>
          </p:spPr>
          <p:txBody>
            <a:bodyPr wrap="none" rtlCol="0">
              <a:spAutoFit/>
            </a:bodyPr>
            <a:lstStyle/>
            <a:p>
              <a:r>
                <a:rPr lang="en-US" sz="2400" b="1" i="1" dirty="0"/>
                <a:t>Therefore,  Eq.(1)    =   Eq.(2)</a:t>
              </a:r>
            </a:p>
            <a:p>
              <a:endParaRPr lang="en-US" sz="2400" b="1" i="1" dirty="0"/>
            </a:p>
            <a:p>
              <a:r>
                <a:rPr lang="en-US" sz="2400" b="1" i="1" dirty="0"/>
                <a:t>                           a</a:t>
              </a:r>
              <a:r>
                <a:rPr lang="en-US" sz="2400" b="1" i="1" baseline="30000" dirty="0"/>
                <a:t>3</a:t>
              </a:r>
              <a:r>
                <a:rPr lang="el-GR" sz="2400" b="1" i="1" dirty="0"/>
                <a:t>ρ</a:t>
              </a:r>
              <a:r>
                <a:rPr lang="en-US" sz="2400" b="1" i="1" dirty="0"/>
                <a:t>  =  n x M/N</a:t>
              </a:r>
            </a:p>
          </p:txBody>
        </p:sp>
        <p:sp>
          <p:nvSpPr>
            <p:cNvPr id="3" name="TextBox 2"/>
            <p:cNvSpPr txBox="1"/>
            <p:nvPr/>
          </p:nvSpPr>
          <p:spPr>
            <a:xfrm>
              <a:off x="1859261" y="1600200"/>
              <a:ext cx="5816785" cy="830997"/>
            </a:xfrm>
            <a:prstGeom prst="rect">
              <a:avLst/>
            </a:prstGeom>
            <a:noFill/>
          </p:spPr>
          <p:txBody>
            <a:bodyPr wrap="none" rtlCol="0">
              <a:spAutoFit/>
            </a:bodyPr>
            <a:lstStyle/>
            <a:p>
              <a:r>
                <a:rPr lang="en-US" sz="2400" b="1" i="1" dirty="0"/>
                <a:t>Lattice constant(a)    =  (nM/N</a:t>
              </a:r>
              <a:r>
                <a:rPr lang="el-GR" sz="2400" b="1" i="1" dirty="0"/>
                <a:t>ρ</a:t>
              </a:r>
              <a:r>
                <a:rPr lang="en-US" sz="2400" b="1" i="1" dirty="0"/>
                <a:t>)</a:t>
              </a:r>
              <a:r>
                <a:rPr lang="en-US" sz="2400" b="1" i="1" baseline="30000" dirty="0"/>
                <a:t>1/3</a:t>
              </a:r>
              <a:r>
                <a:rPr lang="en-US" sz="2400" b="1" i="1" dirty="0"/>
                <a:t> ---------(3)</a:t>
              </a:r>
            </a:p>
            <a:p>
              <a:endParaRPr lang="en-US" sz="2400" b="1" i="1" dirty="0"/>
            </a:p>
          </p:txBody>
        </p:sp>
      </p:grpSp>
      <p:sp>
        <p:nvSpPr>
          <p:cNvPr id="5" name="TextBox 4"/>
          <p:cNvSpPr txBox="1"/>
          <p:nvPr/>
        </p:nvSpPr>
        <p:spPr>
          <a:xfrm>
            <a:off x="1905001" y="4796136"/>
            <a:ext cx="8676029" cy="461665"/>
          </a:xfrm>
          <a:prstGeom prst="rect">
            <a:avLst/>
          </a:prstGeom>
          <a:noFill/>
        </p:spPr>
        <p:txBody>
          <a:bodyPr wrap="square" rtlCol="0">
            <a:spAutoFit/>
          </a:bodyPr>
          <a:lstStyle/>
          <a:p>
            <a:r>
              <a:rPr lang="en-US" sz="2400" b="1" i="1" dirty="0"/>
              <a:t>Eq.(3) gives the relation between lattice constant &amp; crystal density.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1" y="600670"/>
            <a:ext cx="5849295" cy="923330"/>
          </a:xfrm>
          <a:prstGeom prst="rect">
            <a:avLst/>
          </a:prstGeom>
          <a:noFill/>
        </p:spPr>
        <p:txBody>
          <a:bodyPr wrap="none" lIns="91440" tIns="45720" rIns="91440" bIns="45720">
            <a:spAutoFit/>
          </a:bodyPr>
          <a:lstStyle/>
          <a:p>
            <a:pPr algn="ctr"/>
            <a:r>
              <a:rPr lang="en-US" sz="5400" b="1" i="1" u="sng"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rPr>
              <a:t>Stacking sequence</a:t>
            </a:r>
            <a:endParaRPr lang="en-US" sz="5400" b="1" spc="100" dirty="0">
              <a:ln w="18000">
                <a:solidFill>
                  <a:schemeClr val="accent1">
                    <a:satMod val="200000"/>
                    <a:tint val="72000"/>
                  </a:schemeClr>
                </a:solidFill>
                <a:prstDash val="solid"/>
              </a:ln>
              <a:solidFill>
                <a:srgbClr val="0000FF"/>
              </a:solidFill>
              <a:effectLst>
                <a:outerShdw blurRad="25000" dist="20000" dir="16020000" algn="tl">
                  <a:schemeClr val="accent1">
                    <a:satMod val="200000"/>
                    <a:shade val="1000"/>
                    <a:alpha val="60000"/>
                  </a:schemeClr>
                </a:outerShdw>
              </a:effectLst>
            </a:endParaRPr>
          </a:p>
        </p:txBody>
      </p:sp>
      <p:sp>
        <p:nvSpPr>
          <p:cNvPr id="3" name="Oval 16"/>
          <p:cNvSpPr>
            <a:spLocks noChangeArrowheads="1"/>
          </p:cNvSpPr>
          <p:nvPr/>
        </p:nvSpPr>
        <p:spPr bwMode="auto">
          <a:xfrm>
            <a:off x="2887663" y="1714396"/>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4" name="Oval 17"/>
          <p:cNvSpPr>
            <a:spLocks noChangeArrowheads="1"/>
          </p:cNvSpPr>
          <p:nvPr/>
        </p:nvSpPr>
        <p:spPr bwMode="auto">
          <a:xfrm>
            <a:off x="4123690" y="1714396"/>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5" name="Oval 18"/>
          <p:cNvSpPr>
            <a:spLocks noChangeArrowheads="1"/>
          </p:cNvSpPr>
          <p:nvPr/>
        </p:nvSpPr>
        <p:spPr bwMode="auto">
          <a:xfrm>
            <a:off x="5359718" y="1714396"/>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6" name="Oval 19"/>
          <p:cNvSpPr>
            <a:spLocks noChangeArrowheads="1"/>
          </p:cNvSpPr>
          <p:nvPr/>
        </p:nvSpPr>
        <p:spPr bwMode="auto">
          <a:xfrm>
            <a:off x="6595745" y="1714396"/>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7" name="Oval 20"/>
          <p:cNvSpPr>
            <a:spLocks noChangeArrowheads="1"/>
          </p:cNvSpPr>
          <p:nvPr/>
        </p:nvSpPr>
        <p:spPr bwMode="auto">
          <a:xfrm>
            <a:off x="7831773" y="1714396"/>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8" name="Oval 22"/>
          <p:cNvSpPr>
            <a:spLocks noChangeArrowheads="1"/>
          </p:cNvSpPr>
          <p:nvPr/>
        </p:nvSpPr>
        <p:spPr bwMode="auto">
          <a:xfrm>
            <a:off x="3498164" y="2783700"/>
            <a:ext cx="1236028"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9" name="Oval 23"/>
          <p:cNvSpPr>
            <a:spLocks noChangeArrowheads="1"/>
          </p:cNvSpPr>
          <p:nvPr/>
        </p:nvSpPr>
        <p:spPr bwMode="auto">
          <a:xfrm>
            <a:off x="4734192" y="2783700"/>
            <a:ext cx="1236028"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0" name="Oval 24"/>
          <p:cNvSpPr>
            <a:spLocks noChangeArrowheads="1"/>
          </p:cNvSpPr>
          <p:nvPr/>
        </p:nvSpPr>
        <p:spPr bwMode="auto">
          <a:xfrm>
            <a:off x="5970219" y="2783700"/>
            <a:ext cx="1236028"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1" name="Oval 25"/>
          <p:cNvSpPr>
            <a:spLocks noChangeArrowheads="1"/>
          </p:cNvSpPr>
          <p:nvPr/>
        </p:nvSpPr>
        <p:spPr bwMode="auto">
          <a:xfrm>
            <a:off x="7206247" y="2783700"/>
            <a:ext cx="1236028"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2" name="Oval 27"/>
          <p:cNvSpPr>
            <a:spLocks noChangeArrowheads="1"/>
          </p:cNvSpPr>
          <p:nvPr/>
        </p:nvSpPr>
        <p:spPr bwMode="auto">
          <a:xfrm>
            <a:off x="2887663" y="3847634"/>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3" name="Oval 28"/>
          <p:cNvSpPr>
            <a:spLocks noChangeArrowheads="1"/>
          </p:cNvSpPr>
          <p:nvPr/>
        </p:nvSpPr>
        <p:spPr bwMode="auto">
          <a:xfrm>
            <a:off x="4123690" y="3847634"/>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4" name="Oval 29"/>
          <p:cNvSpPr>
            <a:spLocks noChangeArrowheads="1"/>
          </p:cNvSpPr>
          <p:nvPr/>
        </p:nvSpPr>
        <p:spPr bwMode="auto">
          <a:xfrm>
            <a:off x="5359718" y="3847634"/>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5" name="Oval 30"/>
          <p:cNvSpPr>
            <a:spLocks noChangeArrowheads="1"/>
          </p:cNvSpPr>
          <p:nvPr/>
        </p:nvSpPr>
        <p:spPr bwMode="auto">
          <a:xfrm>
            <a:off x="6595745" y="3847634"/>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6" name="Oval 31"/>
          <p:cNvSpPr>
            <a:spLocks noChangeArrowheads="1"/>
          </p:cNvSpPr>
          <p:nvPr/>
        </p:nvSpPr>
        <p:spPr bwMode="auto">
          <a:xfrm>
            <a:off x="7831773" y="3847634"/>
            <a:ext cx="1236027" cy="1236783"/>
          </a:xfrm>
          <a:prstGeom prst="ellipse">
            <a:avLst/>
          </a:prstGeom>
          <a:gradFill rotWithShape="1">
            <a:gsLst>
              <a:gs pos="0">
                <a:srgbClr val="FFFF00"/>
              </a:gs>
              <a:gs pos="100000">
                <a:schemeClr val="accent1">
                  <a:gamma/>
                  <a:shade val="0"/>
                  <a:invGamma/>
                </a:schemeClr>
              </a:gs>
            </a:gsLst>
            <a:lin ang="0" scaled="1"/>
          </a:gradFill>
          <a:ln w="9525">
            <a:noFill/>
            <a:round/>
            <a:headEnd/>
            <a:tailEnd/>
          </a:ln>
          <a:effectLst/>
        </p:spPr>
        <p:txBody>
          <a:bodyPr wrap="none" anchor="ctr"/>
          <a:lstStyle/>
          <a:p>
            <a:pPr>
              <a:defRPr/>
            </a:pPr>
            <a:endParaRPr lang="en-US" sz="2000" dirty="0"/>
          </a:p>
        </p:txBody>
      </p:sp>
      <p:sp>
        <p:nvSpPr>
          <p:cNvPr id="17" name="Text Box 59"/>
          <p:cNvSpPr txBox="1">
            <a:spLocks noChangeArrowheads="1"/>
          </p:cNvSpPr>
          <p:nvPr/>
        </p:nvSpPr>
        <p:spPr bwMode="auto">
          <a:xfrm>
            <a:off x="3188176" y="1636776"/>
            <a:ext cx="540533" cy="707886"/>
          </a:xfrm>
          <a:prstGeom prst="rect">
            <a:avLst/>
          </a:prstGeom>
          <a:noFill/>
          <a:ln w="9525">
            <a:noFill/>
            <a:miter lim="800000"/>
            <a:headEnd/>
            <a:tailEnd/>
          </a:ln>
        </p:spPr>
        <p:txBody>
          <a:bodyPr wrap="none">
            <a:spAutoFit/>
          </a:bodyPr>
          <a:lstStyle/>
          <a:p>
            <a:r>
              <a:rPr lang="en-US" sz="4000" b="1" dirty="0">
                <a:latin typeface="Berlin Sans FB Demi" pitchFamily="34" charset="0"/>
              </a:rPr>
              <a:t>A</a:t>
            </a:r>
          </a:p>
        </p:txBody>
      </p:sp>
      <p:sp>
        <p:nvSpPr>
          <p:cNvPr id="32" name="Oval 34"/>
          <p:cNvSpPr>
            <a:spLocks noChangeArrowheads="1"/>
          </p:cNvSpPr>
          <p:nvPr/>
        </p:nvSpPr>
        <p:spPr bwMode="auto">
          <a:xfrm>
            <a:off x="3512114" y="2117454"/>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3" name="Oval 35"/>
          <p:cNvSpPr>
            <a:spLocks noChangeArrowheads="1"/>
          </p:cNvSpPr>
          <p:nvPr/>
        </p:nvSpPr>
        <p:spPr bwMode="auto">
          <a:xfrm>
            <a:off x="4748141" y="2117454"/>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4" name="Oval 36"/>
          <p:cNvSpPr>
            <a:spLocks noChangeArrowheads="1"/>
          </p:cNvSpPr>
          <p:nvPr/>
        </p:nvSpPr>
        <p:spPr bwMode="auto">
          <a:xfrm>
            <a:off x="5984169" y="2117454"/>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5" name="Oval 37"/>
          <p:cNvSpPr>
            <a:spLocks noChangeArrowheads="1"/>
          </p:cNvSpPr>
          <p:nvPr/>
        </p:nvSpPr>
        <p:spPr bwMode="auto">
          <a:xfrm>
            <a:off x="7220196" y="2117454"/>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6" name="Oval 39"/>
          <p:cNvSpPr>
            <a:spLocks noChangeArrowheads="1"/>
          </p:cNvSpPr>
          <p:nvPr/>
        </p:nvSpPr>
        <p:spPr bwMode="auto">
          <a:xfrm>
            <a:off x="4123689" y="3185683"/>
            <a:ext cx="1236028"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7" name="Oval 40"/>
          <p:cNvSpPr>
            <a:spLocks noChangeArrowheads="1"/>
          </p:cNvSpPr>
          <p:nvPr/>
        </p:nvSpPr>
        <p:spPr bwMode="auto">
          <a:xfrm>
            <a:off x="5359717" y="3185683"/>
            <a:ext cx="1236028"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8" name="Oval 41"/>
          <p:cNvSpPr>
            <a:spLocks noChangeArrowheads="1"/>
          </p:cNvSpPr>
          <p:nvPr/>
        </p:nvSpPr>
        <p:spPr bwMode="auto">
          <a:xfrm>
            <a:off x="6595744" y="3185683"/>
            <a:ext cx="1236028"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39" name="Oval 42"/>
          <p:cNvSpPr>
            <a:spLocks noChangeArrowheads="1"/>
          </p:cNvSpPr>
          <p:nvPr/>
        </p:nvSpPr>
        <p:spPr bwMode="auto">
          <a:xfrm>
            <a:off x="7831772" y="3185683"/>
            <a:ext cx="1236028"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40" name="Oval 43"/>
          <p:cNvSpPr>
            <a:spLocks noChangeArrowheads="1"/>
          </p:cNvSpPr>
          <p:nvPr/>
        </p:nvSpPr>
        <p:spPr bwMode="auto">
          <a:xfrm>
            <a:off x="3512114" y="4249618"/>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41" name="Oval 44"/>
          <p:cNvSpPr>
            <a:spLocks noChangeArrowheads="1"/>
          </p:cNvSpPr>
          <p:nvPr/>
        </p:nvSpPr>
        <p:spPr bwMode="auto">
          <a:xfrm>
            <a:off x="4748141" y="4249618"/>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42" name="Oval 45"/>
          <p:cNvSpPr>
            <a:spLocks noChangeArrowheads="1"/>
          </p:cNvSpPr>
          <p:nvPr/>
        </p:nvSpPr>
        <p:spPr bwMode="auto">
          <a:xfrm>
            <a:off x="5984169" y="4249618"/>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43" name="Oval 46"/>
          <p:cNvSpPr>
            <a:spLocks noChangeArrowheads="1"/>
          </p:cNvSpPr>
          <p:nvPr/>
        </p:nvSpPr>
        <p:spPr bwMode="auto">
          <a:xfrm>
            <a:off x="7220196" y="4249618"/>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44" name="Oval 47"/>
          <p:cNvSpPr>
            <a:spLocks noChangeArrowheads="1"/>
          </p:cNvSpPr>
          <p:nvPr/>
        </p:nvSpPr>
        <p:spPr bwMode="auto">
          <a:xfrm>
            <a:off x="2887663" y="3184609"/>
            <a:ext cx="1236027" cy="1236783"/>
          </a:xfrm>
          <a:prstGeom prst="ellipse">
            <a:avLst/>
          </a:prstGeom>
          <a:gradFill rotWithShape="1">
            <a:gsLst>
              <a:gs pos="0">
                <a:srgbClr val="CC0000">
                  <a:alpha val="79999"/>
                </a:srgbClr>
              </a:gs>
              <a:gs pos="100000">
                <a:srgbClr val="000000"/>
              </a:gs>
            </a:gsLst>
            <a:lin ang="0" scaled="1"/>
          </a:gradFill>
          <a:ln w="9525">
            <a:noFill/>
            <a:round/>
            <a:headEnd/>
            <a:tailEnd/>
          </a:ln>
        </p:spPr>
        <p:txBody>
          <a:bodyPr wrap="none" anchor="ctr"/>
          <a:lstStyle/>
          <a:p>
            <a:endParaRPr lang="en-US" sz="2000" dirty="0"/>
          </a:p>
        </p:txBody>
      </p:sp>
      <p:sp>
        <p:nvSpPr>
          <p:cNvPr id="45" name="Text Box 60"/>
          <p:cNvSpPr txBox="1">
            <a:spLocks noChangeArrowheads="1"/>
          </p:cNvSpPr>
          <p:nvPr/>
        </p:nvSpPr>
        <p:spPr bwMode="auto">
          <a:xfrm>
            <a:off x="3868585" y="2103069"/>
            <a:ext cx="506870" cy="646331"/>
          </a:xfrm>
          <a:prstGeom prst="rect">
            <a:avLst/>
          </a:prstGeom>
          <a:noFill/>
          <a:ln w="9525">
            <a:noFill/>
            <a:miter lim="800000"/>
            <a:headEnd/>
            <a:tailEnd/>
          </a:ln>
        </p:spPr>
        <p:txBody>
          <a:bodyPr wrap="none">
            <a:spAutoFit/>
          </a:bodyPr>
          <a:lstStyle/>
          <a:p>
            <a:r>
              <a:rPr lang="en-US" sz="3600" b="1" dirty="0">
                <a:solidFill>
                  <a:srgbClr val="FF00FF"/>
                </a:solidFill>
                <a:latin typeface="Berlin Sans FB" pitchFamily="34" charset="0"/>
              </a:rPr>
              <a:t>B</a:t>
            </a:r>
          </a:p>
        </p:txBody>
      </p:sp>
      <p:sp>
        <p:nvSpPr>
          <p:cNvPr id="46" name="Oval 49"/>
          <p:cNvSpPr>
            <a:spLocks noChangeArrowheads="1"/>
          </p:cNvSpPr>
          <p:nvPr/>
        </p:nvSpPr>
        <p:spPr bwMode="auto">
          <a:xfrm>
            <a:off x="2887663" y="2388887"/>
            <a:ext cx="1236027"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47" name="Oval 50"/>
          <p:cNvSpPr>
            <a:spLocks noChangeArrowheads="1"/>
          </p:cNvSpPr>
          <p:nvPr/>
        </p:nvSpPr>
        <p:spPr bwMode="auto">
          <a:xfrm>
            <a:off x="4123690" y="2388887"/>
            <a:ext cx="1236027"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48" name="Oval 51"/>
          <p:cNvSpPr>
            <a:spLocks noChangeArrowheads="1"/>
          </p:cNvSpPr>
          <p:nvPr/>
        </p:nvSpPr>
        <p:spPr bwMode="auto">
          <a:xfrm>
            <a:off x="5359718" y="2388887"/>
            <a:ext cx="1236027"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49" name="Oval 52"/>
          <p:cNvSpPr>
            <a:spLocks noChangeArrowheads="1"/>
          </p:cNvSpPr>
          <p:nvPr/>
        </p:nvSpPr>
        <p:spPr bwMode="auto">
          <a:xfrm>
            <a:off x="6595745" y="2388887"/>
            <a:ext cx="1236027"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50" name="Oval 53"/>
          <p:cNvSpPr>
            <a:spLocks noChangeArrowheads="1"/>
          </p:cNvSpPr>
          <p:nvPr/>
        </p:nvSpPr>
        <p:spPr bwMode="auto">
          <a:xfrm>
            <a:off x="7831773" y="2388887"/>
            <a:ext cx="1236027"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51" name="Oval 55"/>
          <p:cNvSpPr>
            <a:spLocks noChangeArrowheads="1"/>
          </p:cNvSpPr>
          <p:nvPr/>
        </p:nvSpPr>
        <p:spPr bwMode="auto">
          <a:xfrm>
            <a:off x="3498164" y="3458432"/>
            <a:ext cx="1236028"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52" name="Oval 56"/>
          <p:cNvSpPr>
            <a:spLocks noChangeArrowheads="1"/>
          </p:cNvSpPr>
          <p:nvPr/>
        </p:nvSpPr>
        <p:spPr bwMode="auto">
          <a:xfrm>
            <a:off x="4734192" y="3458432"/>
            <a:ext cx="1236028"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53" name="Oval 57"/>
          <p:cNvSpPr>
            <a:spLocks noChangeArrowheads="1"/>
          </p:cNvSpPr>
          <p:nvPr/>
        </p:nvSpPr>
        <p:spPr bwMode="auto">
          <a:xfrm>
            <a:off x="5970219" y="3458432"/>
            <a:ext cx="1236028"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54" name="Oval 58"/>
          <p:cNvSpPr>
            <a:spLocks noChangeArrowheads="1"/>
          </p:cNvSpPr>
          <p:nvPr/>
        </p:nvSpPr>
        <p:spPr bwMode="auto">
          <a:xfrm>
            <a:off x="7206247" y="3458432"/>
            <a:ext cx="1236028" cy="1237065"/>
          </a:xfrm>
          <a:prstGeom prst="ellipse">
            <a:avLst/>
          </a:prstGeom>
          <a:gradFill rotWithShape="1">
            <a:gsLst>
              <a:gs pos="0">
                <a:srgbClr val="0000FF"/>
              </a:gs>
              <a:gs pos="100000">
                <a:schemeClr val="accent2">
                  <a:gamma/>
                  <a:shade val="0"/>
                  <a:invGamma/>
                </a:schemeClr>
              </a:gs>
            </a:gsLst>
            <a:lin ang="0" scaled="1"/>
          </a:gradFill>
          <a:ln w="9525">
            <a:noFill/>
            <a:prstDash val="sysDot"/>
            <a:round/>
            <a:headEnd/>
            <a:tailEnd/>
          </a:ln>
          <a:effectLst/>
        </p:spPr>
        <p:txBody>
          <a:bodyPr wrap="none" anchor="ctr"/>
          <a:lstStyle/>
          <a:p>
            <a:pPr>
              <a:defRPr/>
            </a:pPr>
            <a:endParaRPr lang="en-US" sz="2000" dirty="0"/>
          </a:p>
        </p:txBody>
      </p:sp>
      <p:sp>
        <p:nvSpPr>
          <p:cNvPr id="55" name="Text Box 61"/>
          <p:cNvSpPr txBox="1">
            <a:spLocks noChangeArrowheads="1"/>
          </p:cNvSpPr>
          <p:nvPr/>
        </p:nvSpPr>
        <p:spPr bwMode="auto">
          <a:xfrm>
            <a:off x="4494289" y="2645962"/>
            <a:ext cx="486030" cy="646331"/>
          </a:xfrm>
          <a:prstGeom prst="rect">
            <a:avLst/>
          </a:prstGeom>
          <a:noFill/>
          <a:ln w="9525">
            <a:noFill/>
            <a:miter lim="800000"/>
            <a:headEnd/>
            <a:tailEnd/>
          </a:ln>
        </p:spPr>
        <p:txBody>
          <a:bodyPr wrap="none">
            <a:spAutoFit/>
          </a:bodyPr>
          <a:lstStyle/>
          <a:p>
            <a:r>
              <a:rPr lang="en-US" sz="3600" b="1" dirty="0">
                <a:solidFill>
                  <a:schemeClr val="bg1"/>
                </a:solidFill>
                <a:latin typeface="Berlin Sans FB" pitchFamily="34" charset="0"/>
              </a:rPr>
              <a:t>C</a:t>
            </a:r>
          </a:p>
        </p:txBody>
      </p:sp>
      <p:sp>
        <p:nvSpPr>
          <p:cNvPr id="57" name="TextBox 56"/>
          <p:cNvSpPr txBox="1"/>
          <p:nvPr/>
        </p:nvSpPr>
        <p:spPr>
          <a:xfrm>
            <a:off x="2590801" y="5562601"/>
            <a:ext cx="7217873" cy="584775"/>
          </a:xfrm>
          <a:prstGeom prst="rect">
            <a:avLst/>
          </a:prstGeom>
          <a:noFill/>
        </p:spPr>
        <p:txBody>
          <a:bodyPr wrap="none" rtlCol="0">
            <a:spAutoFit/>
          </a:bodyPr>
          <a:lstStyle/>
          <a:p>
            <a:r>
              <a:rPr lang="en-US" sz="3200" b="1" i="1" dirty="0">
                <a:solidFill>
                  <a:srgbClr val="92D050"/>
                </a:solidFill>
              </a:rPr>
              <a:t>The arrangement of atoms in the crystal.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childTnLst>
                                </p:cTn>
                              </p:par>
                              <p:par>
                                <p:cTn id="43" presetID="23" presetClass="entr" presetSubtype="16"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childTnLst>
                                </p:cTn>
                              </p:par>
                              <p:par>
                                <p:cTn id="51" presetID="23" presetClass="entr" presetSubtype="16"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par>
                                <p:cTn id="55" presetID="23" presetClass="entr" presetSubtype="16"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childTnLst>
                                </p:cTn>
                              </p:par>
                              <p:par>
                                <p:cTn id="59" presetID="23" presetClass="entr" presetSubtype="16"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childTnLst>
                                </p:cTn>
                              </p:par>
                              <p:par>
                                <p:cTn id="79" presetID="23" presetClass="entr" presetSubtype="16"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p:cTn id="81" dur="500" fill="hold"/>
                                        <p:tgtEl>
                                          <p:spTgt spid="33"/>
                                        </p:tgtEl>
                                        <p:attrNameLst>
                                          <p:attrName>ppt_w</p:attrName>
                                        </p:attrNameLst>
                                      </p:cBhvr>
                                      <p:tavLst>
                                        <p:tav tm="0">
                                          <p:val>
                                            <p:fltVal val="0"/>
                                          </p:val>
                                        </p:tav>
                                        <p:tav tm="100000">
                                          <p:val>
                                            <p:strVal val="#ppt_w"/>
                                          </p:val>
                                        </p:tav>
                                      </p:tavLst>
                                    </p:anim>
                                    <p:anim calcmode="lin" valueType="num">
                                      <p:cBhvr>
                                        <p:cTn id="82" dur="500" fill="hold"/>
                                        <p:tgtEl>
                                          <p:spTgt spid="33"/>
                                        </p:tgtEl>
                                        <p:attrNameLst>
                                          <p:attrName>ppt_h</p:attrName>
                                        </p:attrNameLst>
                                      </p:cBhvr>
                                      <p:tavLst>
                                        <p:tav tm="0">
                                          <p:val>
                                            <p:fltVal val="0"/>
                                          </p:val>
                                        </p:tav>
                                        <p:tav tm="100000">
                                          <p:val>
                                            <p:strVal val="#ppt_h"/>
                                          </p:val>
                                        </p:tav>
                                      </p:tavLst>
                                    </p:anim>
                                  </p:childTnLst>
                                </p:cTn>
                              </p:par>
                              <p:par>
                                <p:cTn id="83" presetID="23" presetClass="entr" presetSubtype="16"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p:cTn id="85" dur="500" fill="hold"/>
                                        <p:tgtEl>
                                          <p:spTgt spid="34"/>
                                        </p:tgtEl>
                                        <p:attrNameLst>
                                          <p:attrName>ppt_w</p:attrName>
                                        </p:attrNameLst>
                                      </p:cBhvr>
                                      <p:tavLst>
                                        <p:tav tm="0">
                                          <p:val>
                                            <p:fltVal val="0"/>
                                          </p:val>
                                        </p:tav>
                                        <p:tav tm="100000">
                                          <p:val>
                                            <p:strVal val="#ppt_w"/>
                                          </p:val>
                                        </p:tav>
                                      </p:tavLst>
                                    </p:anim>
                                    <p:anim calcmode="lin" valueType="num">
                                      <p:cBhvr>
                                        <p:cTn id="86" dur="500" fill="hold"/>
                                        <p:tgtEl>
                                          <p:spTgt spid="34"/>
                                        </p:tgtEl>
                                        <p:attrNameLst>
                                          <p:attrName>ppt_h</p:attrName>
                                        </p:attrNameLst>
                                      </p:cBhvr>
                                      <p:tavLst>
                                        <p:tav tm="0">
                                          <p:val>
                                            <p:fltVal val="0"/>
                                          </p:val>
                                        </p:tav>
                                        <p:tav tm="100000">
                                          <p:val>
                                            <p:strVal val="#ppt_h"/>
                                          </p:val>
                                        </p:tav>
                                      </p:tavLst>
                                    </p:anim>
                                  </p:childTnLst>
                                </p:cTn>
                              </p:par>
                              <p:par>
                                <p:cTn id="87" presetID="23" presetClass="entr" presetSubtype="16"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p:cTn id="89" dur="500" fill="hold"/>
                                        <p:tgtEl>
                                          <p:spTgt spid="35"/>
                                        </p:tgtEl>
                                        <p:attrNameLst>
                                          <p:attrName>ppt_w</p:attrName>
                                        </p:attrNameLst>
                                      </p:cBhvr>
                                      <p:tavLst>
                                        <p:tav tm="0">
                                          <p:val>
                                            <p:fltVal val="0"/>
                                          </p:val>
                                        </p:tav>
                                        <p:tav tm="100000">
                                          <p:val>
                                            <p:strVal val="#ppt_w"/>
                                          </p:val>
                                        </p:tav>
                                      </p:tavLst>
                                    </p:anim>
                                    <p:anim calcmode="lin" valueType="num">
                                      <p:cBhvr>
                                        <p:cTn id="90" dur="500" fill="hold"/>
                                        <p:tgtEl>
                                          <p:spTgt spid="35"/>
                                        </p:tgtEl>
                                        <p:attrNameLst>
                                          <p:attrName>ppt_h</p:attrName>
                                        </p:attrNameLst>
                                      </p:cBhvr>
                                      <p:tavLst>
                                        <p:tav tm="0">
                                          <p:val>
                                            <p:fltVal val="0"/>
                                          </p:val>
                                        </p:tav>
                                        <p:tav tm="100000">
                                          <p:val>
                                            <p:strVal val="#ppt_h"/>
                                          </p:val>
                                        </p:tav>
                                      </p:tavLst>
                                    </p:anim>
                                  </p:childTnLst>
                                </p:cTn>
                              </p:par>
                              <p:par>
                                <p:cTn id="91" presetID="23" presetClass="entr" presetSubtype="16"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p:cTn id="93" dur="500" fill="hold"/>
                                        <p:tgtEl>
                                          <p:spTgt spid="39"/>
                                        </p:tgtEl>
                                        <p:attrNameLst>
                                          <p:attrName>ppt_w</p:attrName>
                                        </p:attrNameLst>
                                      </p:cBhvr>
                                      <p:tavLst>
                                        <p:tav tm="0">
                                          <p:val>
                                            <p:fltVal val="0"/>
                                          </p:val>
                                        </p:tav>
                                        <p:tav tm="100000">
                                          <p:val>
                                            <p:strVal val="#ppt_w"/>
                                          </p:val>
                                        </p:tav>
                                      </p:tavLst>
                                    </p:anim>
                                    <p:anim calcmode="lin" valueType="num">
                                      <p:cBhvr>
                                        <p:cTn id="94" dur="500" fill="hold"/>
                                        <p:tgtEl>
                                          <p:spTgt spid="39"/>
                                        </p:tgtEl>
                                        <p:attrNameLst>
                                          <p:attrName>ppt_h</p:attrName>
                                        </p:attrNameLst>
                                      </p:cBhvr>
                                      <p:tavLst>
                                        <p:tav tm="0">
                                          <p:val>
                                            <p:fltVal val="0"/>
                                          </p:val>
                                        </p:tav>
                                        <p:tav tm="100000">
                                          <p:val>
                                            <p:strVal val="#ppt_h"/>
                                          </p:val>
                                        </p:tav>
                                      </p:tavLst>
                                    </p:anim>
                                  </p:childTnLst>
                                </p:cTn>
                              </p:par>
                              <p:par>
                                <p:cTn id="95" presetID="23" presetClass="entr" presetSubtype="16"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ppt_w</p:attrName>
                                        </p:attrNameLst>
                                      </p:cBhvr>
                                      <p:tavLst>
                                        <p:tav tm="0">
                                          <p:val>
                                            <p:fltVal val="0"/>
                                          </p:val>
                                        </p:tav>
                                        <p:tav tm="100000">
                                          <p:val>
                                            <p:strVal val="#ppt_w"/>
                                          </p:val>
                                        </p:tav>
                                      </p:tavLst>
                                    </p:anim>
                                    <p:anim calcmode="lin" valueType="num">
                                      <p:cBhvr>
                                        <p:cTn id="98" dur="500" fill="hold"/>
                                        <p:tgtEl>
                                          <p:spTgt spid="38"/>
                                        </p:tgtEl>
                                        <p:attrNameLst>
                                          <p:attrName>ppt_h</p:attrName>
                                        </p:attrNameLst>
                                      </p:cBhvr>
                                      <p:tavLst>
                                        <p:tav tm="0">
                                          <p:val>
                                            <p:fltVal val="0"/>
                                          </p:val>
                                        </p:tav>
                                        <p:tav tm="100000">
                                          <p:val>
                                            <p:strVal val="#ppt_h"/>
                                          </p:val>
                                        </p:tav>
                                      </p:tavLst>
                                    </p:anim>
                                  </p:childTnLst>
                                </p:cTn>
                              </p:par>
                              <p:par>
                                <p:cTn id="99" presetID="23" presetClass="entr" presetSubtype="16"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500" fill="hold"/>
                                        <p:tgtEl>
                                          <p:spTgt spid="37"/>
                                        </p:tgtEl>
                                        <p:attrNameLst>
                                          <p:attrName>ppt_w</p:attrName>
                                        </p:attrNameLst>
                                      </p:cBhvr>
                                      <p:tavLst>
                                        <p:tav tm="0">
                                          <p:val>
                                            <p:fltVal val="0"/>
                                          </p:val>
                                        </p:tav>
                                        <p:tav tm="100000">
                                          <p:val>
                                            <p:strVal val="#ppt_w"/>
                                          </p:val>
                                        </p:tav>
                                      </p:tavLst>
                                    </p:anim>
                                    <p:anim calcmode="lin" valueType="num">
                                      <p:cBhvr>
                                        <p:cTn id="102" dur="500" fill="hold"/>
                                        <p:tgtEl>
                                          <p:spTgt spid="37"/>
                                        </p:tgtEl>
                                        <p:attrNameLst>
                                          <p:attrName>ppt_h</p:attrName>
                                        </p:attrNameLst>
                                      </p:cBhvr>
                                      <p:tavLst>
                                        <p:tav tm="0">
                                          <p:val>
                                            <p:fltVal val="0"/>
                                          </p:val>
                                        </p:tav>
                                        <p:tav tm="100000">
                                          <p:val>
                                            <p:strVal val="#ppt_h"/>
                                          </p:val>
                                        </p:tav>
                                      </p:tavLst>
                                    </p:anim>
                                  </p:childTnLst>
                                </p:cTn>
                              </p:par>
                              <p:par>
                                <p:cTn id="103" presetID="23" presetClass="entr" presetSubtype="16"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p:cTn id="105" dur="500" fill="hold"/>
                                        <p:tgtEl>
                                          <p:spTgt spid="36"/>
                                        </p:tgtEl>
                                        <p:attrNameLst>
                                          <p:attrName>ppt_w</p:attrName>
                                        </p:attrNameLst>
                                      </p:cBhvr>
                                      <p:tavLst>
                                        <p:tav tm="0">
                                          <p:val>
                                            <p:fltVal val="0"/>
                                          </p:val>
                                        </p:tav>
                                        <p:tav tm="100000">
                                          <p:val>
                                            <p:strVal val="#ppt_w"/>
                                          </p:val>
                                        </p:tav>
                                      </p:tavLst>
                                    </p:anim>
                                    <p:anim calcmode="lin" valueType="num">
                                      <p:cBhvr>
                                        <p:cTn id="106" dur="500" fill="hold"/>
                                        <p:tgtEl>
                                          <p:spTgt spid="36"/>
                                        </p:tgtEl>
                                        <p:attrNameLst>
                                          <p:attrName>ppt_h</p:attrName>
                                        </p:attrNameLst>
                                      </p:cBhvr>
                                      <p:tavLst>
                                        <p:tav tm="0">
                                          <p:val>
                                            <p:fltVal val="0"/>
                                          </p:val>
                                        </p:tav>
                                        <p:tav tm="100000">
                                          <p:val>
                                            <p:strVal val="#ppt_h"/>
                                          </p:val>
                                        </p:tav>
                                      </p:tavLst>
                                    </p:anim>
                                  </p:childTnLst>
                                </p:cTn>
                              </p:par>
                              <p:par>
                                <p:cTn id="107" presetID="23" presetClass="entr" presetSubtype="16"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 calcmode="lin" valueType="num">
                                      <p:cBhvr>
                                        <p:cTn id="109" dur="500" fill="hold"/>
                                        <p:tgtEl>
                                          <p:spTgt spid="44"/>
                                        </p:tgtEl>
                                        <p:attrNameLst>
                                          <p:attrName>ppt_w</p:attrName>
                                        </p:attrNameLst>
                                      </p:cBhvr>
                                      <p:tavLst>
                                        <p:tav tm="0">
                                          <p:val>
                                            <p:fltVal val="0"/>
                                          </p:val>
                                        </p:tav>
                                        <p:tav tm="100000">
                                          <p:val>
                                            <p:strVal val="#ppt_w"/>
                                          </p:val>
                                        </p:tav>
                                      </p:tavLst>
                                    </p:anim>
                                    <p:anim calcmode="lin" valueType="num">
                                      <p:cBhvr>
                                        <p:cTn id="110" dur="500" fill="hold"/>
                                        <p:tgtEl>
                                          <p:spTgt spid="44"/>
                                        </p:tgtEl>
                                        <p:attrNameLst>
                                          <p:attrName>ppt_h</p:attrName>
                                        </p:attrNameLst>
                                      </p:cBhvr>
                                      <p:tavLst>
                                        <p:tav tm="0">
                                          <p:val>
                                            <p:fltVal val="0"/>
                                          </p:val>
                                        </p:tav>
                                        <p:tav tm="100000">
                                          <p:val>
                                            <p:strVal val="#ppt_h"/>
                                          </p:val>
                                        </p:tav>
                                      </p:tavLst>
                                    </p:anim>
                                  </p:childTnLst>
                                </p:cTn>
                              </p:par>
                              <p:par>
                                <p:cTn id="111" presetID="23" presetClass="entr" presetSubtype="16" fill="hold" grpId="0" nodeType="withEffect">
                                  <p:stCondLst>
                                    <p:cond delay="0"/>
                                  </p:stCondLst>
                                  <p:childTnLst>
                                    <p:set>
                                      <p:cBhvr>
                                        <p:cTn id="112" dur="1" fill="hold">
                                          <p:stCondLst>
                                            <p:cond delay="0"/>
                                          </p:stCondLst>
                                        </p:cTn>
                                        <p:tgtEl>
                                          <p:spTgt spid="40"/>
                                        </p:tgtEl>
                                        <p:attrNameLst>
                                          <p:attrName>style.visibility</p:attrName>
                                        </p:attrNameLst>
                                      </p:cBhvr>
                                      <p:to>
                                        <p:strVal val="visible"/>
                                      </p:to>
                                    </p:set>
                                    <p:anim calcmode="lin" valueType="num">
                                      <p:cBhvr>
                                        <p:cTn id="113" dur="500" fill="hold"/>
                                        <p:tgtEl>
                                          <p:spTgt spid="40"/>
                                        </p:tgtEl>
                                        <p:attrNameLst>
                                          <p:attrName>ppt_w</p:attrName>
                                        </p:attrNameLst>
                                      </p:cBhvr>
                                      <p:tavLst>
                                        <p:tav tm="0">
                                          <p:val>
                                            <p:fltVal val="0"/>
                                          </p:val>
                                        </p:tav>
                                        <p:tav tm="100000">
                                          <p:val>
                                            <p:strVal val="#ppt_w"/>
                                          </p:val>
                                        </p:tav>
                                      </p:tavLst>
                                    </p:anim>
                                    <p:anim calcmode="lin" valueType="num">
                                      <p:cBhvr>
                                        <p:cTn id="114" dur="500" fill="hold"/>
                                        <p:tgtEl>
                                          <p:spTgt spid="40"/>
                                        </p:tgtEl>
                                        <p:attrNameLst>
                                          <p:attrName>ppt_h</p:attrName>
                                        </p:attrNameLst>
                                      </p:cBhvr>
                                      <p:tavLst>
                                        <p:tav tm="0">
                                          <p:val>
                                            <p:fltVal val="0"/>
                                          </p:val>
                                        </p:tav>
                                        <p:tav tm="100000">
                                          <p:val>
                                            <p:strVal val="#ppt_h"/>
                                          </p:val>
                                        </p:tav>
                                      </p:tavLst>
                                    </p:anim>
                                  </p:childTnLst>
                                </p:cTn>
                              </p:par>
                              <p:par>
                                <p:cTn id="115" presetID="23" presetClass="entr" presetSubtype="16" fill="hold" grpId="0" nodeType="withEffect">
                                  <p:stCondLst>
                                    <p:cond delay="0"/>
                                  </p:stCondLst>
                                  <p:childTnLst>
                                    <p:set>
                                      <p:cBhvr>
                                        <p:cTn id="116" dur="1" fill="hold">
                                          <p:stCondLst>
                                            <p:cond delay="0"/>
                                          </p:stCondLst>
                                        </p:cTn>
                                        <p:tgtEl>
                                          <p:spTgt spid="41"/>
                                        </p:tgtEl>
                                        <p:attrNameLst>
                                          <p:attrName>style.visibility</p:attrName>
                                        </p:attrNameLst>
                                      </p:cBhvr>
                                      <p:to>
                                        <p:strVal val="visible"/>
                                      </p:to>
                                    </p:set>
                                    <p:anim calcmode="lin" valueType="num">
                                      <p:cBhvr>
                                        <p:cTn id="117" dur="500" fill="hold"/>
                                        <p:tgtEl>
                                          <p:spTgt spid="41"/>
                                        </p:tgtEl>
                                        <p:attrNameLst>
                                          <p:attrName>ppt_w</p:attrName>
                                        </p:attrNameLst>
                                      </p:cBhvr>
                                      <p:tavLst>
                                        <p:tav tm="0">
                                          <p:val>
                                            <p:fltVal val="0"/>
                                          </p:val>
                                        </p:tav>
                                        <p:tav tm="100000">
                                          <p:val>
                                            <p:strVal val="#ppt_w"/>
                                          </p:val>
                                        </p:tav>
                                      </p:tavLst>
                                    </p:anim>
                                    <p:anim calcmode="lin" valueType="num">
                                      <p:cBhvr>
                                        <p:cTn id="118" dur="500" fill="hold"/>
                                        <p:tgtEl>
                                          <p:spTgt spid="41"/>
                                        </p:tgtEl>
                                        <p:attrNameLst>
                                          <p:attrName>ppt_h</p:attrName>
                                        </p:attrNameLst>
                                      </p:cBhvr>
                                      <p:tavLst>
                                        <p:tav tm="0">
                                          <p:val>
                                            <p:fltVal val="0"/>
                                          </p:val>
                                        </p:tav>
                                        <p:tav tm="100000">
                                          <p:val>
                                            <p:strVal val="#ppt_h"/>
                                          </p:val>
                                        </p:tav>
                                      </p:tavLst>
                                    </p:anim>
                                  </p:childTnLst>
                                </p:cTn>
                              </p:par>
                              <p:par>
                                <p:cTn id="119" presetID="23" presetClass="entr" presetSubtype="16"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 calcmode="lin" valueType="num">
                                      <p:cBhvr>
                                        <p:cTn id="121" dur="500" fill="hold"/>
                                        <p:tgtEl>
                                          <p:spTgt spid="42"/>
                                        </p:tgtEl>
                                        <p:attrNameLst>
                                          <p:attrName>ppt_w</p:attrName>
                                        </p:attrNameLst>
                                      </p:cBhvr>
                                      <p:tavLst>
                                        <p:tav tm="0">
                                          <p:val>
                                            <p:fltVal val="0"/>
                                          </p:val>
                                        </p:tav>
                                        <p:tav tm="100000">
                                          <p:val>
                                            <p:strVal val="#ppt_w"/>
                                          </p:val>
                                        </p:tav>
                                      </p:tavLst>
                                    </p:anim>
                                    <p:anim calcmode="lin" valueType="num">
                                      <p:cBhvr>
                                        <p:cTn id="122" dur="500" fill="hold"/>
                                        <p:tgtEl>
                                          <p:spTgt spid="42"/>
                                        </p:tgtEl>
                                        <p:attrNameLst>
                                          <p:attrName>ppt_h</p:attrName>
                                        </p:attrNameLst>
                                      </p:cBhvr>
                                      <p:tavLst>
                                        <p:tav tm="0">
                                          <p:val>
                                            <p:fltVal val="0"/>
                                          </p:val>
                                        </p:tav>
                                        <p:tav tm="100000">
                                          <p:val>
                                            <p:strVal val="#ppt_h"/>
                                          </p:val>
                                        </p:tav>
                                      </p:tavLst>
                                    </p:anim>
                                  </p:childTnLst>
                                </p:cTn>
                              </p:par>
                              <p:par>
                                <p:cTn id="123" presetID="23" presetClass="entr" presetSubtype="16"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 calcmode="lin" valueType="num">
                                      <p:cBhvr>
                                        <p:cTn id="125" dur="500" fill="hold"/>
                                        <p:tgtEl>
                                          <p:spTgt spid="43"/>
                                        </p:tgtEl>
                                        <p:attrNameLst>
                                          <p:attrName>ppt_w</p:attrName>
                                        </p:attrNameLst>
                                      </p:cBhvr>
                                      <p:tavLst>
                                        <p:tav tm="0">
                                          <p:val>
                                            <p:fltVal val="0"/>
                                          </p:val>
                                        </p:tav>
                                        <p:tav tm="100000">
                                          <p:val>
                                            <p:strVal val="#ppt_w"/>
                                          </p:val>
                                        </p:tav>
                                      </p:tavLst>
                                    </p:anim>
                                    <p:anim calcmode="lin" valueType="num">
                                      <p:cBhvr>
                                        <p:cTn id="126"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anim calcmode="lin" valueType="num">
                                      <p:cBhvr>
                                        <p:cTn id="131" dur="500" fill="hold"/>
                                        <p:tgtEl>
                                          <p:spTgt spid="45"/>
                                        </p:tgtEl>
                                        <p:attrNameLst>
                                          <p:attrName>ppt_w</p:attrName>
                                        </p:attrNameLst>
                                      </p:cBhvr>
                                      <p:tavLst>
                                        <p:tav tm="0">
                                          <p:val>
                                            <p:fltVal val="0"/>
                                          </p:val>
                                        </p:tav>
                                        <p:tav tm="100000">
                                          <p:val>
                                            <p:strVal val="#ppt_w"/>
                                          </p:val>
                                        </p:tav>
                                      </p:tavLst>
                                    </p:anim>
                                    <p:anim calcmode="lin" valueType="num">
                                      <p:cBhvr>
                                        <p:cTn id="132" dur="500" fill="hold"/>
                                        <p:tgtEl>
                                          <p:spTgt spid="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23" presetClass="entr" presetSubtype="16" fill="hold" grpId="0" nodeType="clickEffect">
                                  <p:stCondLst>
                                    <p:cond delay="0"/>
                                  </p:stCondLst>
                                  <p:childTnLst>
                                    <p:set>
                                      <p:cBhvr>
                                        <p:cTn id="136" dur="1" fill="hold">
                                          <p:stCondLst>
                                            <p:cond delay="0"/>
                                          </p:stCondLst>
                                        </p:cTn>
                                        <p:tgtEl>
                                          <p:spTgt spid="50"/>
                                        </p:tgtEl>
                                        <p:attrNameLst>
                                          <p:attrName>style.visibility</p:attrName>
                                        </p:attrNameLst>
                                      </p:cBhvr>
                                      <p:to>
                                        <p:strVal val="visible"/>
                                      </p:to>
                                    </p:set>
                                    <p:anim calcmode="lin" valueType="num">
                                      <p:cBhvr>
                                        <p:cTn id="137" dur="500" fill="hold"/>
                                        <p:tgtEl>
                                          <p:spTgt spid="50"/>
                                        </p:tgtEl>
                                        <p:attrNameLst>
                                          <p:attrName>ppt_w</p:attrName>
                                        </p:attrNameLst>
                                      </p:cBhvr>
                                      <p:tavLst>
                                        <p:tav tm="0">
                                          <p:val>
                                            <p:fltVal val="0"/>
                                          </p:val>
                                        </p:tav>
                                        <p:tav tm="100000">
                                          <p:val>
                                            <p:strVal val="#ppt_w"/>
                                          </p:val>
                                        </p:tav>
                                      </p:tavLst>
                                    </p:anim>
                                    <p:anim calcmode="lin" valueType="num">
                                      <p:cBhvr>
                                        <p:cTn id="138" dur="500" fill="hold"/>
                                        <p:tgtEl>
                                          <p:spTgt spid="50"/>
                                        </p:tgtEl>
                                        <p:attrNameLst>
                                          <p:attrName>ppt_h</p:attrName>
                                        </p:attrNameLst>
                                      </p:cBhvr>
                                      <p:tavLst>
                                        <p:tav tm="0">
                                          <p:val>
                                            <p:fltVal val="0"/>
                                          </p:val>
                                        </p:tav>
                                        <p:tav tm="100000">
                                          <p:val>
                                            <p:strVal val="#ppt_h"/>
                                          </p:val>
                                        </p:tav>
                                      </p:tavLst>
                                    </p:anim>
                                  </p:childTnLst>
                                </p:cTn>
                              </p:par>
                              <p:par>
                                <p:cTn id="139" presetID="23" presetClass="entr" presetSubtype="16"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anim calcmode="lin" valueType="num">
                                      <p:cBhvr>
                                        <p:cTn id="141" dur="500" fill="hold"/>
                                        <p:tgtEl>
                                          <p:spTgt spid="49"/>
                                        </p:tgtEl>
                                        <p:attrNameLst>
                                          <p:attrName>ppt_w</p:attrName>
                                        </p:attrNameLst>
                                      </p:cBhvr>
                                      <p:tavLst>
                                        <p:tav tm="0">
                                          <p:val>
                                            <p:fltVal val="0"/>
                                          </p:val>
                                        </p:tav>
                                        <p:tav tm="100000">
                                          <p:val>
                                            <p:strVal val="#ppt_w"/>
                                          </p:val>
                                        </p:tav>
                                      </p:tavLst>
                                    </p:anim>
                                    <p:anim calcmode="lin" valueType="num">
                                      <p:cBhvr>
                                        <p:cTn id="142" dur="500" fill="hold"/>
                                        <p:tgtEl>
                                          <p:spTgt spid="49"/>
                                        </p:tgtEl>
                                        <p:attrNameLst>
                                          <p:attrName>ppt_h</p:attrName>
                                        </p:attrNameLst>
                                      </p:cBhvr>
                                      <p:tavLst>
                                        <p:tav tm="0">
                                          <p:val>
                                            <p:fltVal val="0"/>
                                          </p:val>
                                        </p:tav>
                                        <p:tav tm="100000">
                                          <p:val>
                                            <p:strVal val="#ppt_h"/>
                                          </p:val>
                                        </p:tav>
                                      </p:tavLst>
                                    </p:anim>
                                  </p:childTnLst>
                                </p:cTn>
                              </p:par>
                              <p:par>
                                <p:cTn id="143" presetID="23" presetClass="entr" presetSubtype="16" fill="hold" grpId="0" nodeType="withEffect">
                                  <p:stCondLst>
                                    <p:cond delay="0"/>
                                  </p:stCondLst>
                                  <p:childTnLst>
                                    <p:set>
                                      <p:cBhvr>
                                        <p:cTn id="144" dur="1" fill="hold">
                                          <p:stCondLst>
                                            <p:cond delay="0"/>
                                          </p:stCondLst>
                                        </p:cTn>
                                        <p:tgtEl>
                                          <p:spTgt spid="48"/>
                                        </p:tgtEl>
                                        <p:attrNameLst>
                                          <p:attrName>style.visibility</p:attrName>
                                        </p:attrNameLst>
                                      </p:cBhvr>
                                      <p:to>
                                        <p:strVal val="visible"/>
                                      </p:to>
                                    </p:set>
                                    <p:anim calcmode="lin" valueType="num">
                                      <p:cBhvr>
                                        <p:cTn id="145" dur="500" fill="hold"/>
                                        <p:tgtEl>
                                          <p:spTgt spid="48"/>
                                        </p:tgtEl>
                                        <p:attrNameLst>
                                          <p:attrName>ppt_w</p:attrName>
                                        </p:attrNameLst>
                                      </p:cBhvr>
                                      <p:tavLst>
                                        <p:tav tm="0">
                                          <p:val>
                                            <p:fltVal val="0"/>
                                          </p:val>
                                        </p:tav>
                                        <p:tav tm="100000">
                                          <p:val>
                                            <p:strVal val="#ppt_w"/>
                                          </p:val>
                                        </p:tav>
                                      </p:tavLst>
                                    </p:anim>
                                    <p:anim calcmode="lin" valueType="num">
                                      <p:cBhvr>
                                        <p:cTn id="146" dur="500" fill="hold"/>
                                        <p:tgtEl>
                                          <p:spTgt spid="48"/>
                                        </p:tgtEl>
                                        <p:attrNameLst>
                                          <p:attrName>ppt_h</p:attrName>
                                        </p:attrNameLst>
                                      </p:cBhvr>
                                      <p:tavLst>
                                        <p:tav tm="0">
                                          <p:val>
                                            <p:fltVal val="0"/>
                                          </p:val>
                                        </p:tav>
                                        <p:tav tm="100000">
                                          <p:val>
                                            <p:strVal val="#ppt_h"/>
                                          </p:val>
                                        </p:tav>
                                      </p:tavLst>
                                    </p:anim>
                                  </p:childTnLst>
                                </p:cTn>
                              </p:par>
                              <p:par>
                                <p:cTn id="147" presetID="23" presetClass="entr" presetSubtype="16" fill="hold" grpId="0" nodeType="withEffect">
                                  <p:stCondLst>
                                    <p:cond delay="0"/>
                                  </p:stCondLst>
                                  <p:childTnLst>
                                    <p:set>
                                      <p:cBhvr>
                                        <p:cTn id="148" dur="1" fill="hold">
                                          <p:stCondLst>
                                            <p:cond delay="0"/>
                                          </p:stCondLst>
                                        </p:cTn>
                                        <p:tgtEl>
                                          <p:spTgt spid="47"/>
                                        </p:tgtEl>
                                        <p:attrNameLst>
                                          <p:attrName>style.visibility</p:attrName>
                                        </p:attrNameLst>
                                      </p:cBhvr>
                                      <p:to>
                                        <p:strVal val="visible"/>
                                      </p:to>
                                    </p:set>
                                    <p:anim calcmode="lin" valueType="num">
                                      <p:cBhvr>
                                        <p:cTn id="149" dur="500" fill="hold"/>
                                        <p:tgtEl>
                                          <p:spTgt spid="47"/>
                                        </p:tgtEl>
                                        <p:attrNameLst>
                                          <p:attrName>ppt_w</p:attrName>
                                        </p:attrNameLst>
                                      </p:cBhvr>
                                      <p:tavLst>
                                        <p:tav tm="0">
                                          <p:val>
                                            <p:fltVal val="0"/>
                                          </p:val>
                                        </p:tav>
                                        <p:tav tm="100000">
                                          <p:val>
                                            <p:strVal val="#ppt_w"/>
                                          </p:val>
                                        </p:tav>
                                      </p:tavLst>
                                    </p:anim>
                                    <p:anim calcmode="lin" valueType="num">
                                      <p:cBhvr>
                                        <p:cTn id="150" dur="500" fill="hold"/>
                                        <p:tgtEl>
                                          <p:spTgt spid="47"/>
                                        </p:tgtEl>
                                        <p:attrNameLst>
                                          <p:attrName>ppt_h</p:attrName>
                                        </p:attrNameLst>
                                      </p:cBhvr>
                                      <p:tavLst>
                                        <p:tav tm="0">
                                          <p:val>
                                            <p:fltVal val="0"/>
                                          </p:val>
                                        </p:tav>
                                        <p:tav tm="100000">
                                          <p:val>
                                            <p:strVal val="#ppt_h"/>
                                          </p:val>
                                        </p:tav>
                                      </p:tavLst>
                                    </p:anim>
                                  </p:childTnLst>
                                </p:cTn>
                              </p:par>
                              <p:par>
                                <p:cTn id="151" presetID="23" presetClass="entr" presetSubtype="16" fill="hold" grpId="0" nodeType="withEffect">
                                  <p:stCondLst>
                                    <p:cond delay="0"/>
                                  </p:stCondLst>
                                  <p:childTnLst>
                                    <p:set>
                                      <p:cBhvr>
                                        <p:cTn id="152" dur="1" fill="hold">
                                          <p:stCondLst>
                                            <p:cond delay="0"/>
                                          </p:stCondLst>
                                        </p:cTn>
                                        <p:tgtEl>
                                          <p:spTgt spid="46"/>
                                        </p:tgtEl>
                                        <p:attrNameLst>
                                          <p:attrName>style.visibility</p:attrName>
                                        </p:attrNameLst>
                                      </p:cBhvr>
                                      <p:to>
                                        <p:strVal val="visible"/>
                                      </p:to>
                                    </p:set>
                                    <p:anim calcmode="lin" valueType="num">
                                      <p:cBhvr>
                                        <p:cTn id="153" dur="500" fill="hold"/>
                                        <p:tgtEl>
                                          <p:spTgt spid="46"/>
                                        </p:tgtEl>
                                        <p:attrNameLst>
                                          <p:attrName>ppt_w</p:attrName>
                                        </p:attrNameLst>
                                      </p:cBhvr>
                                      <p:tavLst>
                                        <p:tav tm="0">
                                          <p:val>
                                            <p:fltVal val="0"/>
                                          </p:val>
                                        </p:tav>
                                        <p:tav tm="100000">
                                          <p:val>
                                            <p:strVal val="#ppt_w"/>
                                          </p:val>
                                        </p:tav>
                                      </p:tavLst>
                                    </p:anim>
                                    <p:anim calcmode="lin" valueType="num">
                                      <p:cBhvr>
                                        <p:cTn id="154" dur="500" fill="hold"/>
                                        <p:tgtEl>
                                          <p:spTgt spid="46"/>
                                        </p:tgtEl>
                                        <p:attrNameLst>
                                          <p:attrName>ppt_h</p:attrName>
                                        </p:attrNameLst>
                                      </p:cBhvr>
                                      <p:tavLst>
                                        <p:tav tm="0">
                                          <p:val>
                                            <p:fltVal val="0"/>
                                          </p:val>
                                        </p:tav>
                                        <p:tav tm="100000">
                                          <p:val>
                                            <p:strVal val="#ppt_h"/>
                                          </p:val>
                                        </p:tav>
                                      </p:tavLst>
                                    </p:anim>
                                  </p:childTnLst>
                                </p:cTn>
                              </p:par>
                              <p:par>
                                <p:cTn id="155" presetID="23" presetClass="entr" presetSubtype="16"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p:cTn id="157" dur="500" fill="hold"/>
                                        <p:tgtEl>
                                          <p:spTgt spid="51"/>
                                        </p:tgtEl>
                                        <p:attrNameLst>
                                          <p:attrName>ppt_w</p:attrName>
                                        </p:attrNameLst>
                                      </p:cBhvr>
                                      <p:tavLst>
                                        <p:tav tm="0">
                                          <p:val>
                                            <p:fltVal val="0"/>
                                          </p:val>
                                        </p:tav>
                                        <p:tav tm="100000">
                                          <p:val>
                                            <p:strVal val="#ppt_w"/>
                                          </p:val>
                                        </p:tav>
                                      </p:tavLst>
                                    </p:anim>
                                    <p:anim calcmode="lin" valueType="num">
                                      <p:cBhvr>
                                        <p:cTn id="158" dur="500" fill="hold"/>
                                        <p:tgtEl>
                                          <p:spTgt spid="51"/>
                                        </p:tgtEl>
                                        <p:attrNameLst>
                                          <p:attrName>ppt_h</p:attrName>
                                        </p:attrNameLst>
                                      </p:cBhvr>
                                      <p:tavLst>
                                        <p:tav tm="0">
                                          <p:val>
                                            <p:fltVal val="0"/>
                                          </p:val>
                                        </p:tav>
                                        <p:tav tm="100000">
                                          <p:val>
                                            <p:strVal val="#ppt_h"/>
                                          </p:val>
                                        </p:tav>
                                      </p:tavLst>
                                    </p:anim>
                                  </p:childTnLst>
                                </p:cTn>
                              </p:par>
                              <p:par>
                                <p:cTn id="159" presetID="23" presetClass="entr" presetSubtype="16" fill="hold" grpId="0" nodeType="withEffect">
                                  <p:stCondLst>
                                    <p:cond delay="0"/>
                                  </p:stCondLst>
                                  <p:childTnLst>
                                    <p:set>
                                      <p:cBhvr>
                                        <p:cTn id="160" dur="1" fill="hold">
                                          <p:stCondLst>
                                            <p:cond delay="0"/>
                                          </p:stCondLst>
                                        </p:cTn>
                                        <p:tgtEl>
                                          <p:spTgt spid="52"/>
                                        </p:tgtEl>
                                        <p:attrNameLst>
                                          <p:attrName>style.visibility</p:attrName>
                                        </p:attrNameLst>
                                      </p:cBhvr>
                                      <p:to>
                                        <p:strVal val="visible"/>
                                      </p:to>
                                    </p:set>
                                    <p:anim calcmode="lin" valueType="num">
                                      <p:cBhvr>
                                        <p:cTn id="161" dur="500" fill="hold"/>
                                        <p:tgtEl>
                                          <p:spTgt spid="52"/>
                                        </p:tgtEl>
                                        <p:attrNameLst>
                                          <p:attrName>ppt_w</p:attrName>
                                        </p:attrNameLst>
                                      </p:cBhvr>
                                      <p:tavLst>
                                        <p:tav tm="0">
                                          <p:val>
                                            <p:fltVal val="0"/>
                                          </p:val>
                                        </p:tav>
                                        <p:tav tm="100000">
                                          <p:val>
                                            <p:strVal val="#ppt_w"/>
                                          </p:val>
                                        </p:tav>
                                      </p:tavLst>
                                    </p:anim>
                                    <p:anim calcmode="lin" valueType="num">
                                      <p:cBhvr>
                                        <p:cTn id="162" dur="500" fill="hold"/>
                                        <p:tgtEl>
                                          <p:spTgt spid="52"/>
                                        </p:tgtEl>
                                        <p:attrNameLst>
                                          <p:attrName>ppt_h</p:attrName>
                                        </p:attrNameLst>
                                      </p:cBhvr>
                                      <p:tavLst>
                                        <p:tav tm="0">
                                          <p:val>
                                            <p:fltVal val="0"/>
                                          </p:val>
                                        </p:tav>
                                        <p:tav tm="100000">
                                          <p:val>
                                            <p:strVal val="#ppt_h"/>
                                          </p:val>
                                        </p:tav>
                                      </p:tavLst>
                                    </p:anim>
                                  </p:childTnLst>
                                </p:cTn>
                              </p:par>
                              <p:par>
                                <p:cTn id="163" presetID="23" presetClass="entr" presetSubtype="16" fill="hold" grpId="0" nodeType="withEffect">
                                  <p:stCondLst>
                                    <p:cond delay="0"/>
                                  </p:stCondLst>
                                  <p:childTnLst>
                                    <p:set>
                                      <p:cBhvr>
                                        <p:cTn id="164" dur="1" fill="hold">
                                          <p:stCondLst>
                                            <p:cond delay="0"/>
                                          </p:stCondLst>
                                        </p:cTn>
                                        <p:tgtEl>
                                          <p:spTgt spid="53"/>
                                        </p:tgtEl>
                                        <p:attrNameLst>
                                          <p:attrName>style.visibility</p:attrName>
                                        </p:attrNameLst>
                                      </p:cBhvr>
                                      <p:to>
                                        <p:strVal val="visible"/>
                                      </p:to>
                                    </p:set>
                                    <p:anim calcmode="lin" valueType="num">
                                      <p:cBhvr>
                                        <p:cTn id="165" dur="500" fill="hold"/>
                                        <p:tgtEl>
                                          <p:spTgt spid="53"/>
                                        </p:tgtEl>
                                        <p:attrNameLst>
                                          <p:attrName>ppt_w</p:attrName>
                                        </p:attrNameLst>
                                      </p:cBhvr>
                                      <p:tavLst>
                                        <p:tav tm="0">
                                          <p:val>
                                            <p:fltVal val="0"/>
                                          </p:val>
                                        </p:tav>
                                        <p:tav tm="100000">
                                          <p:val>
                                            <p:strVal val="#ppt_w"/>
                                          </p:val>
                                        </p:tav>
                                      </p:tavLst>
                                    </p:anim>
                                    <p:anim calcmode="lin" valueType="num">
                                      <p:cBhvr>
                                        <p:cTn id="166" dur="500" fill="hold"/>
                                        <p:tgtEl>
                                          <p:spTgt spid="53"/>
                                        </p:tgtEl>
                                        <p:attrNameLst>
                                          <p:attrName>ppt_h</p:attrName>
                                        </p:attrNameLst>
                                      </p:cBhvr>
                                      <p:tavLst>
                                        <p:tav tm="0">
                                          <p:val>
                                            <p:fltVal val="0"/>
                                          </p:val>
                                        </p:tav>
                                        <p:tav tm="100000">
                                          <p:val>
                                            <p:strVal val="#ppt_h"/>
                                          </p:val>
                                        </p:tav>
                                      </p:tavLst>
                                    </p:anim>
                                  </p:childTnLst>
                                </p:cTn>
                              </p:par>
                              <p:par>
                                <p:cTn id="167" presetID="23" presetClass="entr" presetSubtype="16" fill="hold" grpId="0" nodeType="withEffect">
                                  <p:stCondLst>
                                    <p:cond delay="0"/>
                                  </p:stCondLst>
                                  <p:childTnLst>
                                    <p:set>
                                      <p:cBhvr>
                                        <p:cTn id="168" dur="1" fill="hold">
                                          <p:stCondLst>
                                            <p:cond delay="0"/>
                                          </p:stCondLst>
                                        </p:cTn>
                                        <p:tgtEl>
                                          <p:spTgt spid="54"/>
                                        </p:tgtEl>
                                        <p:attrNameLst>
                                          <p:attrName>style.visibility</p:attrName>
                                        </p:attrNameLst>
                                      </p:cBhvr>
                                      <p:to>
                                        <p:strVal val="visible"/>
                                      </p:to>
                                    </p:set>
                                    <p:anim calcmode="lin" valueType="num">
                                      <p:cBhvr>
                                        <p:cTn id="169" dur="500" fill="hold"/>
                                        <p:tgtEl>
                                          <p:spTgt spid="54"/>
                                        </p:tgtEl>
                                        <p:attrNameLst>
                                          <p:attrName>ppt_w</p:attrName>
                                        </p:attrNameLst>
                                      </p:cBhvr>
                                      <p:tavLst>
                                        <p:tav tm="0">
                                          <p:val>
                                            <p:fltVal val="0"/>
                                          </p:val>
                                        </p:tav>
                                        <p:tav tm="100000">
                                          <p:val>
                                            <p:strVal val="#ppt_w"/>
                                          </p:val>
                                        </p:tav>
                                      </p:tavLst>
                                    </p:anim>
                                    <p:anim calcmode="lin" valueType="num">
                                      <p:cBhvr>
                                        <p:cTn id="170"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17" presetClass="entr" presetSubtype="1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 calcmode="lin" valueType="num">
                                      <p:cBhvr>
                                        <p:cTn id="175" dur="500" fill="hold"/>
                                        <p:tgtEl>
                                          <p:spTgt spid="55"/>
                                        </p:tgtEl>
                                        <p:attrNameLst>
                                          <p:attrName>ppt_w</p:attrName>
                                        </p:attrNameLst>
                                      </p:cBhvr>
                                      <p:tavLst>
                                        <p:tav tm="0">
                                          <p:val>
                                            <p:fltVal val="0"/>
                                          </p:val>
                                        </p:tav>
                                        <p:tav tm="100000">
                                          <p:val>
                                            <p:strVal val="#ppt_w"/>
                                          </p:val>
                                        </p:tav>
                                      </p:tavLst>
                                    </p:anim>
                                    <p:anim calcmode="lin" valueType="num">
                                      <p:cBhvr>
                                        <p:cTn id="176"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3" fill="hold" grpId="0" nodeType="clickEffect">
                                  <p:stCondLst>
                                    <p:cond delay="0"/>
                                  </p:stCondLst>
                                  <p:childTnLst>
                                    <p:set>
                                      <p:cBhvr>
                                        <p:cTn id="180" dur="1" fill="hold">
                                          <p:stCondLst>
                                            <p:cond delay="0"/>
                                          </p:stCondLst>
                                        </p:cTn>
                                        <p:tgtEl>
                                          <p:spTgt spid="57"/>
                                        </p:tgtEl>
                                        <p:attrNameLst>
                                          <p:attrName>style.visibility</p:attrName>
                                        </p:attrNameLst>
                                      </p:cBhvr>
                                      <p:to>
                                        <p:strVal val="visible"/>
                                      </p:to>
                                    </p:set>
                                    <p:anim calcmode="lin" valueType="num">
                                      <p:cBhvr additive="base">
                                        <p:cTn id="181" dur="500" fill="hold"/>
                                        <p:tgtEl>
                                          <p:spTgt spid="57"/>
                                        </p:tgtEl>
                                        <p:attrNameLst>
                                          <p:attrName>ppt_x</p:attrName>
                                        </p:attrNameLst>
                                      </p:cBhvr>
                                      <p:tavLst>
                                        <p:tav tm="0">
                                          <p:val>
                                            <p:strVal val="1+#ppt_w/2"/>
                                          </p:val>
                                        </p:tav>
                                        <p:tav tm="100000">
                                          <p:val>
                                            <p:strVal val="#ppt_x"/>
                                          </p:val>
                                        </p:tav>
                                      </p:tavLst>
                                    </p:anim>
                                    <p:anim calcmode="lin" valueType="num">
                                      <p:cBhvr additive="base">
                                        <p:cTn id="182"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198"/>
          <p:cNvSpPr txBox="1">
            <a:spLocks noChangeArrowheads="1"/>
          </p:cNvSpPr>
          <p:nvPr/>
        </p:nvSpPr>
        <p:spPr bwMode="auto">
          <a:xfrm>
            <a:off x="4038600" y="830760"/>
            <a:ext cx="3780202" cy="769441"/>
          </a:xfrm>
          <a:prstGeom prst="rect">
            <a:avLst/>
          </a:prstGeom>
          <a:noFill/>
          <a:ln w="9525">
            <a:noFill/>
            <a:miter lim="800000"/>
            <a:headEnd/>
            <a:tailEnd/>
          </a:ln>
          <a:effectLst/>
        </p:spPr>
        <p:txBody>
          <a:bodyPr wrap="none">
            <a:spAutoFit/>
          </a:bodyPr>
          <a:lstStyle/>
          <a:p>
            <a:r>
              <a:rPr lang="en-US" sz="4400" b="1" i="1" u="sng" dirty="0">
                <a:solidFill>
                  <a:srgbClr val="FFFF00"/>
                </a:solidFill>
              </a:rPr>
              <a:t>Square packing</a:t>
            </a:r>
          </a:p>
        </p:txBody>
      </p:sp>
      <p:sp>
        <p:nvSpPr>
          <p:cNvPr id="147" name="Rectangle 146"/>
          <p:cNvSpPr/>
          <p:nvPr/>
        </p:nvSpPr>
        <p:spPr>
          <a:xfrm>
            <a:off x="2514600" y="5410200"/>
            <a:ext cx="6404638" cy="523220"/>
          </a:xfrm>
          <a:prstGeom prst="rect">
            <a:avLst/>
          </a:prstGeom>
        </p:spPr>
        <p:txBody>
          <a:bodyPr wrap="none">
            <a:spAutoFit/>
          </a:bodyPr>
          <a:lstStyle/>
          <a:p>
            <a:r>
              <a:rPr lang="en-US" sz="2800" b="1" i="1" u="sng" dirty="0"/>
              <a:t>CONCLUSION</a:t>
            </a:r>
            <a:r>
              <a:rPr lang="en-US" sz="2800" b="1" i="1" dirty="0"/>
              <a:t>:       Not most space efficient</a:t>
            </a:r>
          </a:p>
        </p:txBody>
      </p:sp>
      <p:grpSp>
        <p:nvGrpSpPr>
          <p:cNvPr id="40" name="Group 39"/>
          <p:cNvGrpSpPr/>
          <p:nvPr/>
        </p:nvGrpSpPr>
        <p:grpSpPr>
          <a:xfrm>
            <a:off x="3581400" y="1981200"/>
            <a:ext cx="4876800" cy="2971800"/>
            <a:chOff x="2057400" y="1752600"/>
            <a:chExt cx="4876800" cy="2971800"/>
          </a:xfrm>
        </p:grpSpPr>
        <p:grpSp>
          <p:nvGrpSpPr>
            <p:cNvPr id="2" name="Group 197"/>
            <p:cNvGrpSpPr>
              <a:grpSpLocks/>
            </p:cNvGrpSpPr>
            <p:nvPr/>
          </p:nvGrpSpPr>
          <p:grpSpPr bwMode="auto">
            <a:xfrm>
              <a:off x="2057400" y="1752600"/>
              <a:ext cx="4876800" cy="2971800"/>
              <a:chOff x="672" y="336"/>
              <a:chExt cx="2016" cy="1152"/>
            </a:xfrm>
            <a:solidFill>
              <a:srgbClr val="0000FF"/>
            </a:solidFill>
          </p:grpSpPr>
          <p:sp>
            <p:nvSpPr>
              <p:cNvPr id="3" name="Oval 28"/>
              <p:cNvSpPr>
                <a:spLocks noChangeArrowheads="1"/>
              </p:cNvSpPr>
              <p:nvPr/>
            </p:nvSpPr>
            <p:spPr bwMode="auto">
              <a:xfrm>
                <a:off x="672" y="336"/>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4" name="Oval 111"/>
              <p:cNvSpPr>
                <a:spLocks noChangeArrowheads="1"/>
              </p:cNvSpPr>
              <p:nvPr/>
            </p:nvSpPr>
            <p:spPr bwMode="auto">
              <a:xfrm>
                <a:off x="960" y="336"/>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5" name="Oval 112"/>
              <p:cNvSpPr>
                <a:spLocks noChangeArrowheads="1"/>
              </p:cNvSpPr>
              <p:nvPr/>
            </p:nvSpPr>
            <p:spPr bwMode="auto">
              <a:xfrm>
                <a:off x="1248" y="336"/>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6" name="Oval 113"/>
              <p:cNvSpPr>
                <a:spLocks noChangeArrowheads="1"/>
              </p:cNvSpPr>
              <p:nvPr/>
            </p:nvSpPr>
            <p:spPr bwMode="auto">
              <a:xfrm>
                <a:off x="1536" y="336"/>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7" name="Oval 114"/>
              <p:cNvSpPr>
                <a:spLocks noChangeArrowheads="1"/>
              </p:cNvSpPr>
              <p:nvPr/>
            </p:nvSpPr>
            <p:spPr bwMode="auto">
              <a:xfrm>
                <a:off x="1824" y="336"/>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8" name="Oval 115"/>
              <p:cNvSpPr>
                <a:spLocks noChangeArrowheads="1"/>
              </p:cNvSpPr>
              <p:nvPr/>
            </p:nvSpPr>
            <p:spPr bwMode="auto">
              <a:xfrm>
                <a:off x="2112" y="336"/>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9" name="Oval 116"/>
              <p:cNvSpPr>
                <a:spLocks noChangeArrowheads="1"/>
              </p:cNvSpPr>
              <p:nvPr/>
            </p:nvSpPr>
            <p:spPr bwMode="auto">
              <a:xfrm>
                <a:off x="2400"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0" name="Oval 117"/>
              <p:cNvSpPr>
                <a:spLocks noChangeArrowheads="1"/>
              </p:cNvSpPr>
              <p:nvPr/>
            </p:nvSpPr>
            <p:spPr bwMode="auto">
              <a:xfrm>
                <a:off x="672"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1" name="Oval 118"/>
              <p:cNvSpPr>
                <a:spLocks noChangeArrowheads="1"/>
              </p:cNvSpPr>
              <p:nvPr/>
            </p:nvSpPr>
            <p:spPr bwMode="auto">
              <a:xfrm>
                <a:off x="960"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2" name="Oval 119"/>
              <p:cNvSpPr>
                <a:spLocks noChangeArrowheads="1"/>
              </p:cNvSpPr>
              <p:nvPr/>
            </p:nvSpPr>
            <p:spPr bwMode="auto">
              <a:xfrm>
                <a:off x="1248"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3" name="Oval 120"/>
              <p:cNvSpPr>
                <a:spLocks noChangeArrowheads="1"/>
              </p:cNvSpPr>
              <p:nvPr/>
            </p:nvSpPr>
            <p:spPr bwMode="auto">
              <a:xfrm>
                <a:off x="1536"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4" name="Oval 121"/>
              <p:cNvSpPr>
                <a:spLocks noChangeArrowheads="1"/>
              </p:cNvSpPr>
              <p:nvPr/>
            </p:nvSpPr>
            <p:spPr bwMode="auto">
              <a:xfrm>
                <a:off x="1824"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5" name="Oval 122"/>
              <p:cNvSpPr>
                <a:spLocks noChangeArrowheads="1"/>
              </p:cNvSpPr>
              <p:nvPr/>
            </p:nvSpPr>
            <p:spPr bwMode="auto">
              <a:xfrm>
                <a:off x="2112"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6" name="Oval 123"/>
              <p:cNvSpPr>
                <a:spLocks noChangeArrowheads="1"/>
              </p:cNvSpPr>
              <p:nvPr/>
            </p:nvSpPr>
            <p:spPr bwMode="auto">
              <a:xfrm>
                <a:off x="2400" y="624"/>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7" name="Oval 124"/>
              <p:cNvSpPr>
                <a:spLocks noChangeArrowheads="1"/>
              </p:cNvSpPr>
              <p:nvPr/>
            </p:nvSpPr>
            <p:spPr bwMode="auto">
              <a:xfrm>
                <a:off x="672" y="912"/>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8" name="Oval 125"/>
              <p:cNvSpPr>
                <a:spLocks noChangeArrowheads="1"/>
              </p:cNvSpPr>
              <p:nvPr/>
            </p:nvSpPr>
            <p:spPr bwMode="auto">
              <a:xfrm>
                <a:off x="960" y="912"/>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9" name="Oval 126"/>
              <p:cNvSpPr>
                <a:spLocks noChangeArrowheads="1"/>
              </p:cNvSpPr>
              <p:nvPr/>
            </p:nvSpPr>
            <p:spPr bwMode="auto">
              <a:xfrm>
                <a:off x="1248" y="912"/>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0" name="Oval 127"/>
              <p:cNvSpPr>
                <a:spLocks noChangeArrowheads="1"/>
              </p:cNvSpPr>
              <p:nvPr/>
            </p:nvSpPr>
            <p:spPr bwMode="auto">
              <a:xfrm>
                <a:off x="1536" y="912"/>
                <a:ext cx="288" cy="288"/>
              </a:xfrm>
              <a:prstGeom prst="ellipse">
                <a:avLst/>
              </a:prstGeom>
              <a:grpFill/>
              <a:ln w="9525">
                <a:solidFill>
                  <a:schemeClr val="tx1"/>
                </a:solidFill>
                <a:round/>
                <a:headEnd/>
                <a:tailEnd/>
              </a:ln>
              <a:effectLst/>
            </p:spPr>
            <p:txBody>
              <a:bodyPr wrap="none" anchor="ctr"/>
              <a:lstStyle/>
              <a:p>
                <a:endParaRPr lang="en-US" dirty="0"/>
              </a:p>
            </p:txBody>
          </p:sp>
          <p:sp>
            <p:nvSpPr>
              <p:cNvPr id="21" name="Oval 128"/>
              <p:cNvSpPr>
                <a:spLocks noChangeArrowheads="1"/>
              </p:cNvSpPr>
              <p:nvPr/>
            </p:nvSpPr>
            <p:spPr bwMode="auto">
              <a:xfrm>
                <a:off x="1824" y="912"/>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2" name="Oval 129"/>
              <p:cNvSpPr>
                <a:spLocks noChangeArrowheads="1"/>
              </p:cNvSpPr>
              <p:nvPr/>
            </p:nvSpPr>
            <p:spPr bwMode="auto">
              <a:xfrm>
                <a:off x="2112" y="912"/>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3" name="Oval 130"/>
              <p:cNvSpPr>
                <a:spLocks noChangeArrowheads="1"/>
              </p:cNvSpPr>
              <p:nvPr/>
            </p:nvSpPr>
            <p:spPr bwMode="auto">
              <a:xfrm>
                <a:off x="2400" y="912"/>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4" name="Oval 131"/>
              <p:cNvSpPr>
                <a:spLocks noChangeArrowheads="1"/>
              </p:cNvSpPr>
              <p:nvPr/>
            </p:nvSpPr>
            <p:spPr bwMode="auto">
              <a:xfrm>
                <a:off x="672"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5" name="Oval 132"/>
              <p:cNvSpPr>
                <a:spLocks noChangeArrowheads="1"/>
              </p:cNvSpPr>
              <p:nvPr/>
            </p:nvSpPr>
            <p:spPr bwMode="auto">
              <a:xfrm>
                <a:off x="960"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6" name="Oval 133"/>
              <p:cNvSpPr>
                <a:spLocks noChangeArrowheads="1"/>
              </p:cNvSpPr>
              <p:nvPr/>
            </p:nvSpPr>
            <p:spPr bwMode="auto">
              <a:xfrm>
                <a:off x="1248"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7" name="Oval 134"/>
              <p:cNvSpPr>
                <a:spLocks noChangeArrowheads="1"/>
              </p:cNvSpPr>
              <p:nvPr/>
            </p:nvSpPr>
            <p:spPr bwMode="auto">
              <a:xfrm>
                <a:off x="1536"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8" name="Oval 135"/>
              <p:cNvSpPr>
                <a:spLocks noChangeArrowheads="1"/>
              </p:cNvSpPr>
              <p:nvPr/>
            </p:nvSpPr>
            <p:spPr bwMode="auto">
              <a:xfrm>
                <a:off x="1824"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29" name="Oval 136"/>
              <p:cNvSpPr>
                <a:spLocks noChangeArrowheads="1"/>
              </p:cNvSpPr>
              <p:nvPr/>
            </p:nvSpPr>
            <p:spPr bwMode="auto">
              <a:xfrm>
                <a:off x="2112"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30" name="Oval 137"/>
              <p:cNvSpPr>
                <a:spLocks noChangeArrowheads="1"/>
              </p:cNvSpPr>
              <p:nvPr/>
            </p:nvSpPr>
            <p:spPr bwMode="auto">
              <a:xfrm>
                <a:off x="2400" y="1200"/>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48" name="Oval 28"/>
              <p:cNvSpPr>
                <a:spLocks noChangeArrowheads="1"/>
              </p:cNvSpPr>
              <p:nvPr/>
            </p:nvSpPr>
            <p:spPr bwMode="auto">
              <a:xfrm>
                <a:off x="681"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49" name="Oval 111"/>
              <p:cNvSpPr>
                <a:spLocks noChangeArrowheads="1"/>
              </p:cNvSpPr>
              <p:nvPr/>
            </p:nvSpPr>
            <p:spPr bwMode="auto">
              <a:xfrm>
                <a:off x="969"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50" name="Oval 112"/>
              <p:cNvSpPr>
                <a:spLocks noChangeArrowheads="1"/>
              </p:cNvSpPr>
              <p:nvPr/>
            </p:nvSpPr>
            <p:spPr bwMode="auto">
              <a:xfrm>
                <a:off x="1257"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51" name="Oval 113"/>
              <p:cNvSpPr>
                <a:spLocks noChangeArrowheads="1"/>
              </p:cNvSpPr>
              <p:nvPr/>
            </p:nvSpPr>
            <p:spPr bwMode="auto">
              <a:xfrm>
                <a:off x="1545"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52" name="Oval 114"/>
              <p:cNvSpPr>
                <a:spLocks noChangeArrowheads="1"/>
              </p:cNvSpPr>
              <p:nvPr/>
            </p:nvSpPr>
            <p:spPr bwMode="auto">
              <a:xfrm>
                <a:off x="1833"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sp>
            <p:nvSpPr>
              <p:cNvPr id="153" name="Oval 115"/>
              <p:cNvSpPr>
                <a:spLocks noChangeArrowheads="1"/>
              </p:cNvSpPr>
              <p:nvPr/>
            </p:nvSpPr>
            <p:spPr bwMode="auto">
              <a:xfrm>
                <a:off x="2121" y="336"/>
                <a:ext cx="288" cy="288"/>
              </a:xfrm>
              <a:prstGeom prst="ellipse">
                <a:avLst/>
              </a:prstGeom>
              <a:grpFill/>
              <a:ln w="9525">
                <a:solidFill>
                  <a:schemeClr val="tx1"/>
                </a:solidFill>
                <a:round/>
                <a:headEnd/>
                <a:tailEnd/>
              </a:ln>
              <a:effectLst/>
              <a:scene3d>
                <a:camera prst="orthographicFront"/>
                <a:lightRig rig="threePt" dir="t"/>
              </a:scene3d>
              <a:sp3d prstMaterial="dkEdge">
                <a:bevelT/>
              </a:sp3d>
            </p:spPr>
            <p:txBody>
              <a:bodyPr wrap="none" anchor="ctr"/>
              <a:lstStyle/>
              <a:p>
                <a:endParaRPr lang="en-US" dirty="0"/>
              </a:p>
            </p:txBody>
          </p:sp>
        </p:grpSp>
        <p:sp>
          <p:nvSpPr>
            <p:cNvPr id="39" name="Rectangle 38"/>
            <p:cNvSpPr/>
            <p:nvPr/>
          </p:nvSpPr>
          <p:spPr>
            <a:xfrm>
              <a:off x="3816096" y="2097024"/>
              <a:ext cx="704088" cy="7162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wipe(left)">
                                      <p:cBhvr>
                                        <p:cTn id="1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autoUpdateAnimBg="0"/>
      <p:bldP spid="1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6"/>
          <p:cNvGrpSpPr>
            <a:grpSpLocks/>
          </p:cNvGrpSpPr>
          <p:nvPr/>
        </p:nvGrpSpPr>
        <p:grpSpPr bwMode="auto">
          <a:xfrm>
            <a:off x="4572000" y="3810000"/>
            <a:ext cx="3657600" cy="1905000"/>
            <a:chOff x="480" y="2784"/>
            <a:chExt cx="2304" cy="1200"/>
          </a:xfrm>
        </p:grpSpPr>
        <p:sp>
          <p:nvSpPr>
            <p:cNvPr id="3" name="Oval 210"/>
            <p:cNvSpPr>
              <a:spLocks noChangeArrowheads="1"/>
            </p:cNvSpPr>
            <p:nvPr/>
          </p:nvSpPr>
          <p:spPr bwMode="auto">
            <a:xfrm>
              <a:off x="480" y="288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 name="Oval 211"/>
            <p:cNvSpPr>
              <a:spLocks noChangeArrowheads="1"/>
            </p:cNvSpPr>
            <p:nvPr/>
          </p:nvSpPr>
          <p:spPr bwMode="auto">
            <a:xfrm>
              <a:off x="768" y="288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 name="Oval 212"/>
            <p:cNvSpPr>
              <a:spLocks noChangeArrowheads="1"/>
            </p:cNvSpPr>
            <p:nvPr/>
          </p:nvSpPr>
          <p:spPr bwMode="auto">
            <a:xfrm>
              <a:off x="1056" y="288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 name="Oval 213"/>
            <p:cNvSpPr>
              <a:spLocks noChangeArrowheads="1"/>
            </p:cNvSpPr>
            <p:nvPr/>
          </p:nvSpPr>
          <p:spPr bwMode="auto">
            <a:xfrm>
              <a:off x="1344" y="288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 name="Oval 214"/>
            <p:cNvSpPr>
              <a:spLocks noChangeArrowheads="1"/>
            </p:cNvSpPr>
            <p:nvPr/>
          </p:nvSpPr>
          <p:spPr bwMode="auto">
            <a:xfrm>
              <a:off x="1632" y="288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8" name="Oval 215"/>
            <p:cNvSpPr>
              <a:spLocks noChangeArrowheads="1"/>
            </p:cNvSpPr>
            <p:nvPr/>
          </p:nvSpPr>
          <p:spPr bwMode="auto">
            <a:xfrm>
              <a:off x="1920" y="2880"/>
              <a:ext cx="288" cy="288"/>
            </a:xfrm>
            <a:prstGeom prst="ellipse">
              <a:avLst/>
            </a:prstGeom>
            <a:solidFill>
              <a:srgbClr val="FFFF00">
                <a:alpha val="50000"/>
              </a:srgbClr>
            </a:solidFill>
            <a:ln w="9525">
              <a:solidFill>
                <a:schemeClr val="tx1"/>
              </a:solidFill>
              <a:round/>
              <a:headEnd/>
              <a:tailEnd/>
            </a:ln>
            <a:effectLst/>
          </p:spPr>
          <p:txBody>
            <a:bodyPr wrap="none" anchor="ctr"/>
            <a:lstStyle/>
            <a:p>
              <a:endParaRPr lang="en-US" dirty="0"/>
            </a:p>
          </p:txBody>
        </p:sp>
        <p:sp>
          <p:nvSpPr>
            <p:cNvPr id="9" name="Oval 216"/>
            <p:cNvSpPr>
              <a:spLocks noChangeArrowheads="1"/>
            </p:cNvSpPr>
            <p:nvPr/>
          </p:nvSpPr>
          <p:spPr bwMode="auto">
            <a:xfrm>
              <a:off x="2208" y="288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0" name="Oval 217"/>
            <p:cNvSpPr>
              <a:spLocks noChangeArrowheads="1"/>
            </p:cNvSpPr>
            <p:nvPr/>
          </p:nvSpPr>
          <p:spPr bwMode="auto">
            <a:xfrm>
              <a:off x="624"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1" name="Oval 218"/>
            <p:cNvSpPr>
              <a:spLocks noChangeArrowheads="1"/>
            </p:cNvSpPr>
            <p:nvPr/>
          </p:nvSpPr>
          <p:spPr bwMode="auto">
            <a:xfrm>
              <a:off x="912"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2" name="Oval 219"/>
            <p:cNvSpPr>
              <a:spLocks noChangeArrowheads="1"/>
            </p:cNvSpPr>
            <p:nvPr/>
          </p:nvSpPr>
          <p:spPr bwMode="auto">
            <a:xfrm>
              <a:off x="1200"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3" name="Oval 220"/>
            <p:cNvSpPr>
              <a:spLocks noChangeArrowheads="1"/>
            </p:cNvSpPr>
            <p:nvPr/>
          </p:nvSpPr>
          <p:spPr bwMode="auto">
            <a:xfrm>
              <a:off x="1488"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4" name="Oval 221"/>
            <p:cNvSpPr>
              <a:spLocks noChangeArrowheads="1"/>
            </p:cNvSpPr>
            <p:nvPr/>
          </p:nvSpPr>
          <p:spPr bwMode="auto">
            <a:xfrm>
              <a:off x="1776"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5" name="Oval 222"/>
            <p:cNvSpPr>
              <a:spLocks noChangeArrowheads="1"/>
            </p:cNvSpPr>
            <p:nvPr/>
          </p:nvSpPr>
          <p:spPr bwMode="auto">
            <a:xfrm>
              <a:off x="2064"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6" name="Oval 223"/>
            <p:cNvSpPr>
              <a:spLocks noChangeArrowheads="1"/>
            </p:cNvSpPr>
            <p:nvPr/>
          </p:nvSpPr>
          <p:spPr bwMode="auto">
            <a:xfrm>
              <a:off x="2352" y="312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7" name="Oval 224"/>
            <p:cNvSpPr>
              <a:spLocks noChangeArrowheads="1"/>
            </p:cNvSpPr>
            <p:nvPr/>
          </p:nvSpPr>
          <p:spPr bwMode="auto">
            <a:xfrm>
              <a:off x="480"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8" name="Oval 225"/>
            <p:cNvSpPr>
              <a:spLocks noChangeArrowheads="1"/>
            </p:cNvSpPr>
            <p:nvPr/>
          </p:nvSpPr>
          <p:spPr bwMode="auto">
            <a:xfrm>
              <a:off x="768"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9" name="Oval 226"/>
            <p:cNvSpPr>
              <a:spLocks noChangeArrowheads="1"/>
            </p:cNvSpPr>
            <p:nvPr/>
          </p:nvSpPr>
          <p:spPr bwMode="auto">
            <a:xfrm>
              <a:off x="1056"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0" name="Oval 227"/>
            <p:cNvSpPr>
              <a:spLocks noChangeArrowheads="1"/>
            </p:cNvSpPr>
            <p:nvPr/>
          </p:nvSpPr>
          <p:spPr bwMode="auto">
            <a:xfrm>
              <a:off x="1344"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1" name="Oval 228"/>
            <p:cNvSpPr>
              <a:spLocks noChangeArrowheads="1"/>
            </p:cNvSpPr>
            <p:nvPr/>
          </p:nvSpPr>
          <p:spPr bwMode="auto">
            <a:xfrm>
              <a:off x="1632"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2" name="Oval 229"/>
            <p:cNvSpPr>
              <a:spLocks noChangeArrowheads="1"/>
            </p:cNvSpPr>
            <p:nvPr/>
          </p:nvSpPr>
          <p:spPr bwMode="auto">
            <a:xfrm>
              <a:off x="1920"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3" name="Oval 230"/>
            <p:cNvSpPr>
              <a:spLocks noChangeArrowheads="1"/>
            </p:cNvSpPr>
            <p:nvPr/>
          </p:nvSpPr>
          <p:spPr bwMode="auto">
            <a:xfrm>
              <a:off x="2208" y="336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4" name="Oval 231"/>
            <p:cNvSpPr>
              <a:spLocks noChangeArrowheads="1"/>
            </p:cNvSpPr>
            <p:nvPr/>
          </p:nvSpPr>
          <p:spPr bwMode="auto">
            <a:xfrm>
              <a:off x="624" y="360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5" name="Oval 232"/>
            <p:cNvSpPr>
              <a:spLocks noChangeArrowheads="1"/>
            </p:cNvSpPr>
            <p:nvPr/>
          </p:nvSpPr>
          <p:spPr bwMode="auto">
            <a:xfrm>
              <a:off x="912" y="360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6" name="Oval 233"/>
            <p:cNvSpPr>
              <a:spLocks noChangeArrowheads="1"/>
            </p:cNvSpPr>
            <p:nvPr/>
          </p:nvSpPr>
          <p:spPr bwMode="auto">
            <a:xfrm>
              <a:off x="1200" y="360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7" name="Oval 234"/>
            <p:cNvSpPr>
              <a:spLocks noChangeArrowheads="1"/>
            </p:cNvSpPr>
            <p:nvPr/>
          </p:nvSpPr>
          <p:spPr bwMode="auto">
            <a:xfrm>
              <a:off x="1488" y="360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8" name="Oval 235"/>
            <p:cNvSpPr>
              <a:spLocks noChangeArrowheads="1"/>
            </p:cNvSpPr>
            <p:nvPr/>
          </p:nvSpPr>
          <p:spPr bwMode="auto">
            <a:xfrm>
              <a:off x="1776" y="360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9" name="Oval 236"/>
            <p:cNvSpPr>
              <a:spLocks noChangeArrowheads="1"/>
            </p:cNvSpPr>
            <p:nvPr/>
          </p:nvSpPr>
          <p:spPr bwMode="auto">
            <a:xfrm>
              <a:off x="2064" y="3600"/>
              <a:ext cx="288" cy="288"/>
            </a:xfrm>
            <a:prstGeom prst="ellipse">
              <a:avLst/>
            </a:prstGeom>
            <a:solidFill>
              <a:srgbClr val="FFFF00">
                <a:alpha val="50000"/>
              </a:srgbClr>
            </a:solid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0" name="Oval 237"/>
            <p:cNvSpPr>
              <a:spLocks noChangeArrowheads="1"/>
            </p:cNvSpPr>
            <p:nvPr/>
          </p:nvSpPr>
          <p:spPr bwMode="auto">
            <a:xfrm>
              <a:off x="2352" y="3600"/>
              <a:ext cx="288" cy="288"/>
            </a:xfrm>
            <a:prstGeom prst="ellipse">
              <a:avLst/>
            </a:prstGeom>
            <a:solidFill>
              <a:srgbClr val="FFFF00">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1" name="Line 240"/>
            <p:cNvSpPr>
              <a:spLocks noChangeShapeType="1"/>
            </p:cNvSpPr>
            <p:nvPr/>
          </p:nvSpPr>
          <p:spPr bwMode="auto">
            <a:xfrm>
              <a:off x="1920" y="3264"/>
              <a:ext cx="288" cy="0"/>
            </a:xfrm>
            <a:prstGeom prst="line">
              <a:avLst/>
            </a:prstGeom>
            <a:noFill/>
            <a:ln w="9525">
              <a:solidFill>
                <a:schemeClr val="bg1"/>
              </a:solidFill>
              <a:round/>
              <a:headEnd/>
              <a:tailEnd/>
            </a:ln>
            <a:effectLst/>
          </p:spPr>
          <p:txBody>
            <a:bodyPr wrap="none" anchor="ctr"/>
            <a:lstStyle/>
            <a:p>
              <a:endParaRPr lang="en-US" dirty="0"/>
            </a:p>
          </p:txBody>
        </p:sp>
        <p:sp>
          <p:nvSpPr>
            <p:cNvPr id="32" name="Line 241"/>
            <p:cNvSpPr>
              <a:spLocks noChangeShapeType="1"/>
            </p:cNvSpPr>
            <p:nvPr/>
          </p:nvSpPr>
          <p:spPr bwMode="auto">
            <a:xfrm>
              <a:off x="1920" y="3744"/>
              <a:ext cx="288" cy="0"/>
            </a:xfrm>
            <a:prstGeom prst="line">
              <a:avLst/>
            </a:prstGeom>
            <a:noFill/>
            <a:ln w="9525">
              <a:solidFill>
                <a:schemeClr val="bg1"/>
              </a:solidFill>
              <a:round/>
              <a:headEnd/>
              <a:tailEnd/>
            </a:ln>
            <a:effectLst/>
          </p:spPr>
          <p:txBody>
            <a:bodyPr wrap="none" anchor="ctr"/>
            <a:lstStyle/>
            <a:p>
              <a:endParaRPr lang="en-US" dirty="0"/>
            </a:p>
          </p:txBody>
        </p:sp>
        <p:sp>
          <p:nvSpPr>
            <p:cNvPr id="33" name="Line 242"/>
            <p:cNvSpPr>
              <a:spLocks noChangeShapeType="1"/>
            </p:cNvSpPr>
            <p:nvPr/>
          </p:nvSpPr>
          <p:spPr bwMode="auto">
            <a:xfrm flipV="1">
              <a:off x="2208"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34" name="Line 243"/>
            <p:cNvSpPr>
              <a:spLocks noChangeShapeType="1"/>
            </p:cNvSpPr>
            <p:nvPr/>
          </p:nvSpPr>
          <p:spPr bwMode="auto">
            <a:xfrm flipV="1">
              <a:off x="1776" y="3264"/>
              <a:ext cx="144" cy="240"/>
            </a:xfrm>
            <a:prstGeom prst="line">
              <a:avLst/>
            </a:prstGeom>
            <a:noFill/>
            <a:ln w="9525">
              <a:solidFill>
                <a:schemeClr val="bg1"/>
              </a:solidFill>
              <a:round/>
              <a:headEnd/>
              <a:tailEnd/>
            </a:ln>
            <a:effectLst/>
          </p:spPr>
          <p:txBody>
            <a:bodyPr wrap="none" anchor="ctr"/>
            <a:lstStyle/>
            <a:p>
              <a:endParaRPr lang="en-US" dirty="0"/>
            </a:p>
          </p:txBody>
        </p:sp>
        <p:sp>
          <p:nvSpPr>
            <p:cNvPr id="35" name="Line 244"/>
            <p:cNvSpPr>
              <a:spLocks noChangeShapeType="1"/>
            </p:cNvSpPr>
            <p:nvPr/>
          </p:nvSpPr>
          <p:spPr bwMode="auto">
            <a:xfrm flipH="1" flipV="1">
              <a:off x="2208" y="3264"/>
              <a:ext cx="144" cy="240"/>
            </a:xfrm>
            <a:prstGeom prst="line">
              <a:avLst/>
            </a:prstGeom>
            <a:noFill/>
            <a:ln w="9525">
              <a:solidFill>
                <a:schemeClr val="bg1"/>
              </a:solidFill>
              <a:round/>
              <a:headEnd/>
              <a:tailEnd/>
            </a:ln>
            <a:effectLst/>
          </p:spPr>
          <p:txBody>
            <a:bodyPr wrap="none" anchor="ctr"/>
            <a:lstStyle/>
            <a:p>
              <a:endParaRPr lang="en-US" dirty="0"/>
            </a:p>
          </p:txBody>
        </p:sp>
        <p:sp>
          <p:nvSpPr>
            <p:cNvPr id="36" name="Line 245"/>
            <p:cNvSpPr>
              <a:spLocks noChangeShapeType="1"/>
            </p:cNvSpPr>
            <p:nvPr/>
          </p:nvSpPr>
          <p:spPr bwMode="auto">
            <a:xfrm flipH="1" flipV="1">
              <a:off x="1776"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37" name="Line 246"/>
            <p:cNvSpPr>
              <a:spLocks noChangeShapeType="1"/>
            </p:cNvSpPr>
            <p:nvPr/>
          </p:nvSpPr>
          <p:spPr bwMode="auto">
            <a:xfrm>
              <a:off x="1488" y="3024"/>
              <a:ext cx="288" cy="0"/>
            </a:xfrm>
            <a:prstGeom prst="line">
              <a:avLst/>
            </a:prstGeom>
            <a:noFill/>
            <a:ln w="9525">
              <a:solidFill>
                <a:srgbClr val="0070C0"/>
              </a:solidFill>
              <a:round/>
              <a:headEnd/>
              <a:tailEnd/>
            </a:ln>
            <a:effectLst/>
          </p:spPr>
          <p:txBody>
            <a:bodyPr wrap="none" anchor="ctr"/>
            <a:lstStyle/>
            <a:p>
              <a:endParaRPr lang="en-US" dirty="0"/>
            </a:p>
          </p:txBody>
        </p:sp>
        <p:sp>
          <p:nvSpPr>
            <p:cNvPr id="38" name="Line 247"/>
            <p:cNvSpPr>
              <a:spLocks noChangeShapeType="1"/>
            </p:cNvSpPr>
            <p:nvPr/>
          </p:nvSpPr>
          <p:spPr bwMode="auto">
            <a:xfrm flipV="1">
              <a:off x="1776" y="3264"/>
              <a:ext cx="144" cy="240"/>
            </a:xfrm>
            <a:prstGeom prst="line">
              <a:avLst/>
            </a:prstGeom>
            <a:noFill/>
            <a:ln w="9525">
              <a:solidFill>
                <a:srgbClr val="0070C0"/>
              </a:solidFill>
              <a:round/>
              <a:headEnd/>
              <a:tailEnd/>
            </a:ln>
            <a:effectLst/>
          </p:spPr>
          <p:txBody>
            <a:bodyPr wrap="none" anchor="ctr"/>
            <a:lstStyle/>
            <a:p>
              <a:endParaRPr lang="en-US" dirty="0"/>
            </a:p>
          </p:txBody>
        </p:sp>
        <p:sp>
          <p:nvSpPr>
            <p:cNvPr id="39" name="Line 248"/>
            <p:cNvSpPr>
              <a:spLocks noChangeShapeType="1"/>
            </p:cNvSpPr>
            <p:nvPr/>
          </p:nvSpPr>
          <p:spPr bwMode="auto">
            <a:xfrm flipV="1">
              <a:off x="1344" y="3024"/>
              <a:ext cx="144" cy="240"/>
            </a:xfrm>
            <a:prstGeom prst="line">
              <a:avLst/>
            </a:prstGeom>
            <a:noFill/>
            <a:ln w="9525">
              <a:solidFill>
                <a:schemeClr val="bg1"/>
              </a:solidFill>
              <a:round/>
              <a:headEnd/>
              <a:tailEnd/>
            </a:ln>
            <a:effectLst/>
          </p:spPr>
          <p:txBody>
            <a:bodyPr wrap="none" anchor="ctr"/>
            <a:lstStyle/>
            <a:p>
              <a:endParaRPr lang="en-US" dirty="0"/>
            </a:p>
          </p:txBody>
        </p:sp>
        <p:sp>
          <p:nvSpPr>
            <p:cNvPr id="40" name="Line 249"/>
            <p:cNvSpPr>
              <a:spLocks noChangeShapeType="1"/>
            </p:cNvSpPr>
            <p:nvPr/>
          </p:nvSpPr>
          <p:spPr bwMode="auto">
            <a:xfrm flipH="1" flipV="1">
              <a:off x="1776" y="3024"/>
              <a:ext cx="144" cy="240"/>
            </a:xfrm>
            <a:prstGeom prst="line">
              <a:avLst/>
            </a:prstGeom>
            <a:noFill/>
            <a:ln w="9525">
              <a:solidFill>
                <a:schemeClr val="bg1"/>
              </a:solidFill>
              <a:round/>
              <a:headEnd/>
              <a:tailEnd/>
            </a:ln>
            <a:effectLst/>
          </p:spPr>
          <p:txBody>
            <a:bodyPr wrap="none" anchor="ctr"/>
            <a:lstStyle/>
            <a:p>
              <a:endParaRPr lang="en-US" dirty="0"/>
            </a:p>
          </p:txBody>
        </p:sp>
        <p:sp>
          <p:nvSpPr>
            <p:cNvPr id="41" name="Line 250"/>
            <p:cNvSpPr>
              <a:spLocks noChangeShapeType="1"/>
            </p:cNvSpPr>
            <p:nvPr/>
          </p:nvSpPr>
          <p:spPr bwMode="auto">
            <a:xfrm flipH="1" flipV="1">
              <a:off x="1344" y="3264"/>
              <a:ext cx="144" cy="240"/>
            </a:xfrm>
            <a:prstGeom prst="line">
              <a:avLst/>
            </a:prstGeom>
            <a:noFill/>
            <a:ln w="9525">
              <a:solidFill>
                <a:schemeClr val="bg1"/>
              </a:solidFill>
              <a:round/>
              <a:headEnd/>
              <a:tailEnd/>
            </a:ln>
            <a:effectLst/>
          </p:spPr>
          <p:txBody>
            <a:bodyPr wrap="none" anchor="ctr"/>
            <a:lstStyle/>
            <a:p>
              <a:endParaRPr lang="en-US" dirty="0"/>
            </a:p>
          </p:txBody>
        </p:sp>
        <p:sp>
          <p:nvSpPr>
            <p:cNvPr id="42" name="Line 251"/>
            <p:cNvSpPr>
              <a:spLocks noChangeShapeType="1"/>
            </p:cNvSpPr>
            <p:nvPr/>
          </p:nvSpPr>
          <p:spPr bwMode="auto">
            <a:xfrm>
              <a:off x="1488" y="3504"/>
              <a:ext cx="288" cy="0"/>
            </a:xfrm>
            <a:prstGeom prst="line">
              <a:avLst/>
            </a:prstGeom>
            <a:noFill/>
            <a:ln w="9525">
              <a:solidFill>
                <a:schemeClr val="bg1"/>
              </a:solidFill>
              <a:round/>
              <a:headEnd/>
              <a:tailEnd/>
            </a:ln>
            <a:effectLst/>
          </p:spPr>
          <p:txBody>
            <a:bodyPr wrap="none" anchor="ctr"/>
            <a:lstStyle/>
            <a:p>
              <a:endParaRPr lang="en-US" dirty="0"/>
            </a:p>
          </p:txBody>
        </p:sp>
        <p:sp>
          <p:nvSpPr>
            <p:cNvPr id="43" name="Line 253"/>
            <p:cNvSpPr>
              <a:spLocks noChangeShapeType="1"/>
            </p:cNvSpPr>
            <p:nvPr/>
          </p:nvSpPr>
          <p:spPr bwMode="auto">
            <a:xfrm>
              <a:off x="1056" y="3264"/>
              <a:ext cx="288" cy="0"/>
            </a:xfrm>
            <a:prstGeom prst="line">
              <a:avLst/>
            </a:prstGeom>
            <a:noFill/>
            <a:ln w="9525">
              <a:solidFill>
                <a:schemeClr val="bg1"/>
              </a:solidFill>
              <a:round/>
              <a:headEnd/>
              <a:tailEnd/>
            </a:ln>
            <a:effectLst/>
          </p:spPr>
          <p:txBody>
            <a:bodyPr wrap="none" anchor="ctr"/>
            <a:lstStyle/>
            <a:p>
              <a:endParaRPr lang="en-US" dirty="0"/>
            </a:p>
          </p:txBody>
        </p:sp>
        <p:sp>
          <p:nvSpPr>
            <p:cNvPr id="44" name="Line 254"/>
            <p:cNvSpPr>
              <a:spLocks noChangeShapeType="1"/>
            </p:cNvSpPr>
            <p:nvPr/>
          </p:nvSpPr>
          <p:spPr bwMode="auto">
            <a:xfrm flipV="1">
              <a:off x="1344"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45" name="Line 255"/>
            <p:cNvSpPr>
              <a:spLocks noChangeShapeType="1"/>
            </p:cNvSpPr>
            <p:nvPr/>
          </p:nvSpPr>
          <p:spPr bwMode="auto">
            <a:xfrm flipV="1">
              <a:off x="912" y="3264"/>
              <a:ext cx="144" cy="240"/>
            </a:xfrm>
            <a:prstGeom prst="line">
              <a:avLst/>
            </a:prstGeom>
            <a:noFill/>
            <a:ln w="9525">
              <a:solidFill>
                <a:schemeClr val="bg1"/>
              </a:solidFill>
              <a:round/>
              <a:headEnd/>
              <a:tailEnd/>
            </a:ln>
            <a:effectLst/>
          </p:spPr>
          <p:txBody>
            <a:bodyPr wrap="none" anchor="ctr"/>
            <a:lstStyle/>
            <a:p>
              <a:endParaRPr lang="en-US" dirty="0"/>
            </a:p>
          </p:txBody>
        </p:sp>
        <p:sp>
          <p:nvSpPr>
            <p:cNvPr id="46" name="Line 256"/>
            <p:cNvSpPr>
              <a:spLocks noChangeShapeType="1"/>
            </p:cNvSpPr>
            <p:nvPr/>
          </p:nvSpPr>
          <p:spPr bwMode="auto">
            <a:xfrm flipH="1" flipV="1">
              <a:off x="1344" y="3264"/>
              <a:ext cx="144" cy="240"/>
            </a:xfrm>
            <a:prstGeom prst="line">
              <a:avLst/>
            </a:prstGeom>
            <a:noFill/>
            <a:ln w="9525">
              <a:solidFill>
                <a:srgbClr val="0070C0"/>
              </a:solidFill>
              <a:round/>
              <a:headEnd/>
              <a:tailEnd/>
            </a:ln>
            <a:effectLst/>
          </p:spPr>
          <p:txBody>
            <a:bodyPr wrap="none" anchor="ctr"/>
            <a:lstStyle/>
            <a:p>
              <a:endParaRPr lang="en-US" dirty="0"/>
            </a:p>
          </p:txBody>
        </p:sp>
        <p:sp>
          <p:nvSpPr>
            <p:cNvPr id="47" name="Line 257"/>
            <p:cNvSpPr>
              <a:spLocks noChangeShapeType="1"/>
            </p:cNvSpPr>
            <p:nvPr/>
          </p:nvSpPr>
          <p:spPr bwMode="auto">
            <a:xfrm flipH="1" flipV="1">
              <a:off x="912"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48" name="Line 258"/>
            <p:cNvSpPr>
              <a:spLocks noChangeShapeType="1"/>
            </p:cNvSpPr>
            <p:nvPr/>
          </p:nvSpPr>
          <p:spPr bwMode="auto">
            <a:xfrm>
              <a:off x="1056" y="3744"/>
              <a:ext cx="288" cy="0"/>
            </a:xfrm>
            <a:prstGeom prst="line">
              <a:avLst/>
            </a:prstGeom>
            <a:noFill/>
            <a:ln w="9525">
              <a:solidFill>
                <a:schemeClr val="bg1"/>
              </a:solidFill>
              <a:round/>
              <a:headEnd/>
              <a:tailEnd/>
            </a:ln>
            <a:effectLst/>
          </p:spPr>
          <p:txBody>
            <a:bodyPr wrap="none" anchor="ctr"/>
            <a:lstStyle/>
            <a:p>
              <a:endParaRPr lang="en-US" dirty="0"/>
            </a:p>
          </p:txBody>
        </p:sp>
        <p:sp>
          <p:nvSpPr>
            <p:cNvPr id="49" name="Line 259"/>
            <p:cNvSpPr>
              <a:spLocks noChangeShapeType="1"/>
            </p:cNvSpPr>
            <p:nvPr/>
          </p:nvSpPr>
          <p:spPr bwMode="auto">
            <a:xfrm>
              <a:off x="624" y="3504"/>
              <a:ext cx="288" cy="0"/>
            </a:xfrm>
            <a:prstGeom prst="line">
              <a:avLst/>
            </a:prstGeom>
            <a:noFill/>
            <a:ln w="9525">
              <a:solidFill>
                <a:schemeClr val="bg1"/>
              </a:solidFill>
              <a:round/>
              <a:headEnd/>
              <a:tailEnd/>
            </a:ln>
            <a:effectLst/>
          </p:spPr>
          <p:txBody>
            <a:bodyPr wrap="none" anchor="ctr"/>
            <a:lstStyle/>
            <a:p>
              <a:endParaRPr lang="en-US" dirty="0"/>
            </a:p>
          </p:txBody>
        </p:sp>
        <p:sp>
          <p:nvSpPr>
            <p:cNvPr id="50" name="Line 260"/>
            <p:cNvSpPr>
              <a:spLocks noChangeShapeType="1"/>
            </p:cNvSpPr>
            <p:nvPr/>
          </p:nvSpPr>
          <p:spPr bwMode="auto">
            <a:xfrm flipV="1">
              <a:off x="912" y="3744"/>
              <a:ext cx="144" cy="240"/>
            </a:xfrm>
            <a:prstGeom prst="line">
              <a:avLst/>
            </a:prstGeom>
            <a:noFill/>
            <a:ln w="9525">
              <a:solidFill>
                <a:schemeClr val="bg1"/>
              </a:solidFill>
              <a:round/>
              <a:headEnd/>
              <a:tailEnd/>
            </a:ln>
            <a:effectLst/>
          </p:spPr>
          <p:txBody>
            <a:bodyPr wrap="none" anchor="ctr"/>
            <a:lstStyle/>
            <a:p>
              <a:endParaRPr lang="en-US" dirty="0"/>
            </a:p>
          </p:txBody>
        </p:sp>
        <p:sp>
          <p:nvSpPr>
            <p:cNvPr id="51" name="Line 261"/>
            <p:cNvSpPr>
              <a:spLocks noChangeShapeType="1"/>
            </p:cNvSpPr>
            <p:nvPr/>
          </p:nvSpPr>
          <p:spPr bwMode="auto">
            <a:xfrm flipV="1">
              <a:off x="480"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52" name="Line 262"/>
            <p:cNvSpPr>
              <a:spLocks noChangeShapeType="1"/>
            </p:cNvSpPr>
            <p:nvPr/>
          </p:nvSpPr>
          <p:spPr bwMode="auto">
            <a:xfrm flipH="1" flipV="1">
              <a:off x="912"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53" name="Line 263"/>
            <p:cNvSpPr>
              <a:spLocks noChangeShapeType="1"/>
            </p:cNvSpPr>
            <p:nvPr/>
          </p:nvSpPr>
          <p:spPr bwMode="auto">
            <a:xfrm flipH="1" flipV="1">
              <a:off x="480" y="3744"/>
              <a:ext cx="144" cy="240"/>
            </a:xfrm>
            <a:prstGeom prst="line">
              <a:avLst/>
            </a:prstGeom>
            <a:noFill/>
            <a:ln w="9525">
              <a:solidFill>
                <a:schemeClr val="bg1"/>
              </a:solidFill>
              <a:round/>
              <a:headEnd/>
              <a:tailEnd/>
            </a:ln>
            <a:effectLst/>
          </p:spPr>
          <p:txBody>
            <a:bodyPr wrap="none" anchor="ctr"/>
            <a:lstStyle/>
            <a:p>
              <a:endParaRPr lang="en-US" dirty="0"/>
            </a:p>
          </p:txBody>
        </p:sp>
        <p:sp>
          <p:nvSpPr>
            <p:cNvPr id="54" name="Line 264"/>
            <p:cNvSpPr>
              <a:spLocks noChangeShapeType="1"/>
            </p:cNvSpPr>
            <p:nvPr/>
          </p:nvSpPr>
          <p:spPr bwMode="auto">
            <a:xfrm>
              <a:off x="624" y="3984"/>
              <a:ext cx="288" cy="0"/>
            </a:xfrm>
            <a:prstGeom prst="line">
              <a:avLst/>
            </a:prstGeom>
            <a:noFill/>
            <a:ln w="9525">
              <a:solidFill>
                <a:schemeClr val="bg1"/>
              </a:solidFill>
              <a:round/>
              <a:headEnd/>
              <a:tailEnd/>
            </a:ln>
            <a:effectLst/>
          </p:spPr>
          <p:txBody>
            <a:bodyPr wrap="none" anchor="ctr"/>
            <a:lstStyle/>
            <a:p>
              <a:endParaRPr lang="en-US" dirty="0"/>
            </a:p>
          </p:txBody>
        </p:sp>
        <p:sp>
          <p:nvSpPr>
            <p:cNvPr id="55" name="Line 265"/>
            <p:cNvSpPr>
              <a:spLocks noChangeShapeType="1"/>
            </p:cNvSpPr>
            <p:nvPr/>
          </p:nvSpPr>
          <p:spPr bwMode="auto">
            <a:xfrm>
              <a:off x="1488" y="3504"/>
              <a:ext cx="288" cy="0"/>
            </a:xfrm>
            <a:prstGeom prst="line">
              <a:avLst/>
            </a:prstGeom>
            <a:noFill/>
            <a:ln w="9525">
              <a:solidFill>
                <a:srgbClr val="0070C0"/>
              </a:solidFill>
              <a:round/>
              <a:headEnd/>
              <a:tailEnd/>
            </a:ln>
            <a:effectLst/>
          </p:spPr>
          <p:txBody>
            <a:bodyPr wrap="none" anchor="ctr"/>
            <a:lstStyle/>
            <a:p>
              <a:endParaRPr lang="en-US" dirty="0"/>
            </a:p>
          </p:txBody>
        </p:sp>
        <p:sp>
          <p:nvSpPr>
            <p:cNvPr id="56" name="Line 266"/>
            <p:cNvSpPr>
              <a:spLocks noChangeShapeType="1"/>
            </p:cNvSpPr>
            <p:nvPr/>
          </p:nvSpPr>
          <p:spPr bwMode="auto">
            <a:xfrm flipV="1">
              <a:off x="1776" y="3744"/>
              <a:ext cx="144" cy="240"/>
            </a:xfrm>
            <a:prstGeom prst="line">
              <a:avLst/>
            </a:prstGeom>
            <a:noFill/>
            <a:ln w="9525">
              <a:solidFill>
                <a:schemeClr val="bg1"/>
              </a:solidFill>
              <a:round/>
              <a:headEnd/>
              <a:tailEnd/>
            </a:ln>
            <a:effectLst/>
          </p:spPr>
          <p:txBody>
            <a:bodyPr wrap="none" anchor="ctr"/>
            <a:lstStyle/>
            <a:p>
              <a:endParaRPr lang="en-US" dirty="0"/>
            </a:p>
          </p:txBody>
        </p:sp>
        <p:sp>
          <p:nvSpPr>
            <p:cNvPr id="57" name="Line 267"/>
            <p:cNvSpPr>
              <a:spLocks noChangeShapeType="1"/>
            </p:cNvSpPr>
            <p:nvPr/>
          </p:nvSpPr>
          <p:spPr bwMode="auto">
            <a:xfrm flipV="1">
              <a:off x="1344"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58" name="Line 268"/>
            <p:cNvSpPr>
              <a:spLocks noChangeShapeType="1"/>
            </p:cNvSpPr>
            <p:nvPr/>
          </p:nvSpPr>
          <p:spPr bwMode="auto">
            <a:xfrm flipH="1" flipV="1">
              <a:off x="1776"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59" name="Line 269"/>
            <p:cNvSpPr>
              <a:spLocks noChangeShapeType="1"/>
            </p:cNvSpPr>
            <p:nvPr/>
          </p:nvSpPr>
          <p:spPr bwMode="auto">
            <a:xfrm flipH="1" flipV="1">
              <a:off x="1344" y="3744"/>
              <a:ext cx="144" cy="240"/>
            </a:xfrm>
            <a:prstGeom prst="line">
              <a:avLst/>
            </a:prstGeom>
            <a:noFill/>
            <a:ln w="9525">
              <a:solidFill>
                <a:schemeClr val="bg1"/>
              </a:solidFill>
              <a:round/>
              <a:headEnd/>
              <a:tailEnd/>
            </a:ln>
            <a:effectLst/>
          </p:spPr>
          <p:txBody>
            <a:bodyPr wrap="none" anchor="ctr"/>
            <a:lstStyle/>
            <a:p>
              <a:endParaRPr lang="en-US" dirty="0"/>
            </a:p>
          </p:txBody>
        </p:sp>
        <p:sp>
          <p:nvSpPr>
            <p:cNvPr id="60" name="Line 270"/>
            <p:cNvSpPr>
              <a:spLocks noChangeShapeType="1"/>
            </p:cNvSpPr>
            <p:nvPr/>
          </p:nvSpPr>
          <p:spPr bwMode="auto">
            <a:xfrm>
              <a:off x="1488" y="3984"/>
              <a:ext cx="288" cy="0"/>
            </a:xfrm>
            <a:prstGeom prst="line">
              <a:avLst/>
            </a:prstGeom>
            <a:noFill/>
            <a:ln w="9525">
              <a:solidFill>
                <a:schemeClr val="bg1"/>
              </a:solidFill>
              <a:round/>
              <a:headEnd/>
              <a:tailEnd/>
            </a:ln>
            <a:effectLst/>
          </p:spPr>
          <p:txBody>
            <a:bodyPr wrap="none" anchor="ctr"/>
            <a:lstStyle/>
            <a:p>
              <a:endParaRPr lang="en-US" dirty="0"/>
            </a:p>
          </p:txBody>
        </p:sp>
        <p:sp>
          <p:nvSpPr>
            <p:cNvPr id="61" name="Line 271"/>
            <p:cNvSpPr>
              <a:spLocks noChangeShapeType="1"/>
            </p:cNvSpPr>
            <p:nvPr/>
          </p:nvSpPr>
          <p:spPr bwMode="auto">
            <a:xfrm>
              <a:off x="2352" y="3504"/>
              <a:ext cx="288" cy="0"/>
            </a:xfrm>
            <a:prstGeom prst="line">
              <a:avLst/>
            </a:prstGeom>
            <a:noFill/>
            <a:ln w="9525">
              <a:solidFill>
                <a:schemeClr val="bg1"/>
              </a:solidFill>
              <a:round/>
              <a:headEnd/>
              <a:tailEnd/>
            </a:ln>
            <a:effectLst/>
          </p:spPr>
          <p:txBody>
            <a:bodyPr wrap="none" anchor="ctr"/>
            <a:lstStyle/>
            <a:p>
              <a:endParaRPr lang="en-US" dirty="0"/>
            </a:p>
          </p:txBody>
        </p:sp>
        <p:sp>
          <p:nvSpPr>
            <p:cNvPr id="62" name="Line 272"/>
            <p:cNvSpPr>
              <a:spLocks noChangeShapeType="1"/>
            </p:cNvSpPr>
            <p:nvPr/>
          </p:nvSpPr>
          <p:spPr bwMode="auto">
            <a:xfrm flipV="1">
              <a:off x="2640" y="3744"/>
              <a:ext cx="144" cy="240"/>
            </a:xfrm>
            <a:prstGeom prst="line">
              <a:avLst/>
            </a:prstGeom>
            <a:noFill/>
            <a:ln w="9525">
              <a:solidFill>
                <a:schemeClr val="bg1"/>
              </a:solidFill>
              <a:round/>
              <a:headEnd/>
              <a:tailEnd/>
            </a:ln>
            <a:effectLst/>
          </p:spPr>
          <p:txBody>
            <a:bodyPr wrap="none" anchor="ctr"/>
            <a:lstStyle/>
            <a:p>
              <a:endParaRPr lang="en-US" dirty="0"/>
            </a:p>
          </p:txBody>
        </p:sp>
        <p:sp>
          <p:nvSpPr>
            <p:cNvPr id="63" name="Line 273"/>
            <p:cNvSpPr>
              <a:spLocks noChangeShapeType="1"/>
            </p:cNvSpPr>
            <p:nvPr/>
          </p:nvSpPr>
          <p:spPr bwMode="auto">
            <a:xfrm flipV="1">
              <a:off x="2208"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64" name="Line 274"/>
            <p:cNvSpPr>
              <a:spLocks noChangeShapeType="1"/>
            </p:cNvSpPr>
            <p:nvPr/>
          </p:nvSpPr>
          <p:spPr bwMode="auto">
            <a:xfrm flipH="1" flipV="1">
              <a:off x="2640" y="3504"/>
              <a:ext cx="144" cy="240"/>
            </a:xfrm>
            <a:prstGeom prst="line">
              <a:avLst/>
            </a:prstGeom>
            <a:noFill/>
            <a:ln w="9525">
              <a:solidFill>
                <a:schemeClr val="bg1"/>
              </a:solidFill>
              <a:round/>
              <a:headEnd/>
              <a:tailEnd/>
            </a:ln>
            <a:effectLst/>
          </p:spPr>
          <p:txBody>
            <a:bodyPr wrap="none" anchor="ctr"/>
            <a:lstStyle/>
            <a:p>
              <a:endParaRPr lang="en-US" dirty="0"/>
            </a:p>
          </p:txBody>
        </p:sp>
        <p:sp>
          <p:nvSpPr>
            <p:cNvPr id="65" name="Line 275"/>
            <p:cNvSpPr>
              <a:spLocks noChangeShapeType="1"/>
            </p:cNvSpPr>
            <p:nvPr/>
          </p:nvSpPr>
          <p:spPr bwMode="auto">
            <a:xfrm flipH="1" flipV="1">
              <a:off x="2208" y="3744"/>
              <a:ext cx="144" cy="240"/>
            </a:xfrm>
            <a:prstGeom prst="line">
              <a:avLst/>
            </a:prstGeom>
            <a:noFill/>
            <a:ln w="9525">
              <a:solidFill>
                <a:schemeClr val="bg1"/>
              </a:solidFill>
              <a:round/>
              <a:headEnd/>
              <a:tailEnd/>
            </a:ln>
            <a:effectLst/>
          </p:spPr>
          <p:txBody>
            <a:bodyPr wrap="none" anchor="ctr"/>
            <a:lstStyle/>
            <a:p>
              <a:endParaRPr lang="en-US" dirty="0"/>
            </a:p>
          </p:txBody>
        </p:sp>
        <p:sp>
          <p:nvSpPr>
            <p:cNvPr id="66" name="Line 276"/>
            <p:cNvSpPr>
              <a:spLocks noChangeShapeType="1"/>
            </p:cNvSpPr>
            <p:nvPr/>
          </p:nvSpPr>
          <p:spPr bwMode="auto">
            <a:xfrm>
              <a:off x="2352" y="3984"/>
              <a:ext cx="288" cy="0"/>
            </a:xfrm>
            <a:prstGeom prst="line">
              <a:avLst/>
            </a:prstGeom>
            <a:noFill/>
            <a:ln w="9525">
              <a:solidFill>
                <a:schemeClr val="bg1"/>
              </a:solidFill>
              <a:round/>
              <a:headEnd/>
              <a:tailEnd/>
            </a:ln>
            <a:effectLst/>
          </p:spPr>
          <p:txBody>
            <a:bodyPr wrap="none" anchor="ctr"/>
            <a:lstStyle/>
            <a:p>
              <a:endParaRPr lang="en-US" dirty="0"/>
            </a:p>
          </p:txBody>
        </p:sp>
        <p:sp>
          <p:nvSpPr>
            <p:cNvPr id="67" name="Line 277"/>
            <p:cNvSpPr>
              <a:spLocks noChangeShapeType="1"/>
            </p:cNvSpPr>
            <p:nvPr/>
          </p:nvSpPr>
          <p:spPr bwMode="auto">
            <a:xfrm>
              <a:off x="1056" y="2784"/>
              <a:ext cx="288" cy="0"/>
            </a:xfrm>
            <a:prstGeom prst="line">
              <a:avLst/>
            </a:prstGeom>
            <a:noFill/>
            <a:ln w="9525">
              <a:solidFill>
                <a:schemeClr val="bg1"/>
              </a:solidFill>
              <a:round/>
              <a:headEnd/>
              <a:tailEnd/>
            </a:ln>
            <a:effectLst/>
          </p:spPr>
          <p:txBody>
            <a:bodyPr wrap="none" anchor="ctr"/>
            <a:lstStyle/>
            <a:p>
              <a:endParaRPr lang="en-US" dirty="0"/>
            </a:p>
          </p:txBody>
        </p:sp>
        <p:sp>
          <p:nvSpPr>
            <p:cNvPr id="68" name="Line 278"/>
            <p:cNvSpPr>
              <a:spLocks noChangeShapeType="1"/>
            </p:cNvSpPr>
            <p:nvPr/>
          </p:nvSpPr>
          <p:spPr bwMode="auto">
            <a:xfrm flipV="1">
              <a:off x="1344" y="3024"/>
              <a:ext cx="144" cy="240"/>
            </a:xfrm>
            <a:prstGeom prst="line">
              <a:avLst/>
            </a:prstGeom>
            <a:noFill/>
            <a:ln w="9525">
              <a:solidFill>
                <a:srgbClr val="0070C0"/>
              </a:solidFill>
              <a:round/>
              <a:headEnd/>
              <a:tailEnd/>
            </a:ln>
            <a:effectLst/>
          </p:spPr>
          <p:txBody>
            <a:bodyPr wrap="none" anchor="ctr"/>
            <a:lstStyle/>
            <a:p>
              <a:endParaRPr lang="en-US" dirty="0"/>
            </a:p>
          </p:txBody>
        </p:sp>
        <p:sp>
          <p:nvSpPr>
            <p:cNvPr id="69" name="Line 279"/>
            <p:cNvSpPr>
              <a:spLocks noChangeShapeType="1"/>
            </p:cNvSpPr>
            <p:nvPr/>
          </p:nvSpPr>
          <p:spPr bwMode="auto">
            <a:xfrm flipV="1">
              <a:off x="912" y="2784"/>
              <a:ext cx="144" cy="240"/>
            </a:xfrm>
            <a:prstGeom prst="line">
              <a:avLst/>
            </a:prstGeom>
            <a:noFill/>
            <a:ln w="9525">
              <a:solidFill>
                <a:schemeClr val="bg1"/>
              </a:solidFill>
              <a:round/>
              <a:headEnd/>
              <a:tailEnd/>
            </a:ln>
            <a:effectLst/>
          </p:spPr>
          <p:txBody>
            <a:bodyPr wrap="none" anchor="ctr"/>
            <a:lstStyle/>
            <a:p>
              <a:endParaRPr lang="en-US" dirty="0"/>
            </a:p>
          </p:txBody>
        </p:sp>
        <p:sp>
          <p:nvSpPr>
            <p:cNvPr id="70" name="Line 280"/>
            <p:cNvSpPr>
              <a:spLocks noChangeShapeType="1"/>
            </p:cNvSpPr>
            <p:nvPr/>
          </p:nvSpPr>
          <p:spPr bwMode="auto">
            <a:xfrm flipH="1" flipV="1">
              <a:off x="1344" y="2784"/>
              <a:ext cx="144" cy="240"/>
            </a:xfrm>
            <a:prstGeom prst="line">
              <a:avLst/>
            </a:prstGeom>
            <a:noFill/>
            <a:ln w="9525">
              <a:solidFill>
                <a:schemeClr val="bg1"/>
              </a:solidFill>
              <a:round/>
              <a:headEnd/>
              <a:tailEnd/>
            </a:ln>
            <a:effectLst/>
          </p:spPr>
          <p:txBody>
            <a:bodyPr wrap="none" anchor="ctr"/>
            <a:lstStyle/>
            <a:p>
              <a:endParaRPr lang="en-US" dirty="0"/>
            </a:p>
          </p:txBody>
        </p:sp>
        <p:sp>
          <p:nvSpPr>
            <p:cNvPr id="71" name="Line 281"/>
            <p:cNvSpPr>
              <a:spLocks noChangeShapeType="1"/>
            </p:cNvSpPr>
            <p:nvPr/>
          </p:nvSpPr>
          <p:spPr bwMode="auto">
            <a:xfrm flipH="1" flipV="1">
              <a:off x="912" y="3024"/>
              <a:ext cx="144" cy="240"/>
            </a:xfrm>
            <a:prstGeom prst="line">
              <a:avLst/>
            </a:prstGeom>
            <a:noFill/>
            <a:ln w="9525">
              <a:solidFill>
                <a:schemeClr val="bg1"/>
              </a:solidFill>
              <a:round/>
              <a:headEnd/>
              <a:tailEnd/>
            </a:ln>
            <a:effectLst/>
          </p:spPr>
          <p:txBody>
            <a:bodyPr wrap="none" anchor="ctr"/>
            <a:lstStyle/>
            <a:p>
              <a:endParaRPr lang="en-US" dirty="0"/>
            </a:p>
          </p:txBody>
        </p:sp>
        <p:sp>
          <p:nvSpPr>
            <p:cNvPr id="72" name="Line 282"/>
            <p:cNvSpPr>
              <a:spLocks noChangeShapeType="1"/>
            </p:cNvSpPr>
            <p:nvPr/>
          </p:nvSpPr>
          <p:spPr bwMode="auto">
            <a:xfrm>
              <a:off x="1056" y="3264"/>
              <a:ext cx="288" cy="0"/>
            </a:xfrm>
            <a:prstGeom prst="line">
              <a:avLst/>
            </a:prstGeom>
            <a:noFill/>
            <a:ln w="9525">
              <a:solidFill>
                <a:schemeClr val="bg1"/>
              </a:solidFill>
              <a:round/>
              <a:headEnd/>
              <a:tailEnd/>
            </a:ln>
            <a:effectLst/>
          </p:spPr>
          <p:txBody>
            <a:bodyPr wrap="none" anchor="ctr"/>
            <a:lstStyle/>
            <a:p>
              <a:endParaRPr lang="en-US" dirty="0"/>
            </a:p>
          </p:txBody>
        </p:sp>
        <p:sp>
          <p:nvSpPr>
            <p:cNvPr id="73" name="Line 283"/>
            <p:cNvSpPr>
              <a:spLocks noChangeShapeType="1"/>
            </p:cNvSpPr>
            <p:nvPr/>
          </p:nvSpPr>
          <p:spPr bwMode="auto">
            <a:xfrm>
              <a:off x="1920" y="2784"/>
              <a:ext cx="288" cy="0"/>
            </a:xfrm>
            <a:prstGeom prst="line">
              <a:avLst/>
            </a:prstGeom>
            <a:noFill/>
            <a:ln w="9525">
              <a:solidFill>
                <a:schemeClr val="bg1"/>
              </a:solidFill>
              <a:round/>
              <a:headEnd/>
              <a:tailEnd/>
            </a:ln>
            <a:effectLst/>
          </p:spPr>
          <p:txBody>
            <a:bodyPr wrap="none" anchor="ctr"/>
            <a:lstStyle/>
            <a:p>
              <a:endParaRPr lang="en-US" dirty="0"/>
            </a:p>
          </p:txBody>
        </p:sp>
        <p:sp>
          <p:nvSpPr>
            <p:cNvPr id="74" name="Line 284"/>
            <p:cNvSpPr>
              <a:spLocks noChangeShapeType="1"/>
            </p:cNvSpPr>
            <p:nvPr/>
          </p:nvSpPr>
          <p:spPr bwMode="auto">
            <a:xfrm flipV="1">
              <a:off x="2208" y="3024"/>
              <a:ext cx="144" cy="240"/>
            </a:xfrm>
            <a:prstGeom prst="line">
              <a:avLst/>
            </a:prstGeom>
            <a:noFill/>
            <a:ln w="9525">
              <a:solidFill>
                <a:schemeClr val="bg1"/>
              </a:solidFill>
              <a:round/>
              <a:headEnd/>
              <a:tailEnd/>
            </a:ln>
            <a:effectLst/>
          </p:spPr>
          <p:txBody>
            <a:bodyPr wrap="none" anchor="ctr"/>
            <a:lstStyle/>
            <a:p>
              <a:endParaRPr lang="en-US" dirty="0"/>
            </a:p>
          </p:txBody>
        </p:sp>
        <p:sp>
          <p:nvSpPr>
            <p:cNvPr id="75" name="Line 285"/>
            <p:cNvSpPr>
              <a:spLocks noChangeShapeType="1"/>
            </p:cNvSpPr>
            <p:nvPr/>
          </p:nvSpPr>
          <p:spPr bwMode="auto">
            <a:xfrm flipV="1">
              <a:off x="1776" y="2784"/>
              <a:ext cx="144" cy="240"/>
            </a:xfrm>
            <a:prstGeom prst="line">
              <a:avLst/>
            </a:prstGeom>
            <a:noFill/>
            <a:ln w="9525">
              <a:solidFill>
                <a:schemeClr val="bg1"/>
              </a:solidFill>
              <a:round/>
              <a:headEnd/>
              <a:tailEnd/>
            </a:ln>
            <a:effectLst/>
          </p:spPr>
          <p:txBody>
            <a:bodyPr wrap="none" anchor="ctr"/>
            <a:lstStyle/>
            <a:p>
              <a:endParaRPr lang="en-US" dirty="0"/>
            </a:p>
          </p:txBody>
        </p:sp>
        <p:sp>
          <p:nvSpPr>
            <p:cNvPr id="76" name="Line 286"/>
            <p:cNvSpPr>
              <a:spLocks noChangeShapeType="1"/>
            </p:cNvSpPr>
            <p:nvPr/>
          </p:nvSpPr>
          <p:spPr bwMode="auto">
            <a:xfrm flipH="1" flipV="1">
              <a:off x="2208" y="2784"/>
              <a:ext cx="144" cy="240"/>
            </a:xfrm>
            <a:prstGeom prst="line">
              <a:avLst/>
            </a:prstGeom>
            <a:noFill/>
            <a:ln w="9525">
              <a:solidFill>
                <a:schemeClr val="bg1"/>
              </a:solidFill>
              <a:round/>
              <a:headEnd/>
              <a:tailEnd/>
            </a:ln>
            <a:effectLst/>
          </p:spPr>
          <p:txBody>
            <a:bodyPr wrap="none" anchor="ctr"/>
            <a:lstStyle/>
            <a:p>
              <a:endParaRPr lang="en-US" dirty="0"/>
            </a:p>
          </p:txBody>
        </p:sp>
        <p:sp>
          <p:nvSpPr>
            <p:cNvPr id="77" name="Line 287"/>
            <p:cNvSpPr>
              <a:spLocks noChangeShapeType="1"/>
            </p:cNvSpPr>
            <p:nvPr/>
          </p:nvSpPr>
          <p:spPr bwMode="auto">
            <a:xfrm flipH="1" flipV="1">
              <a:off x="1776" y="3024"/>
              <a:ext cx="144" cy="240"/>
            </a:xfrm>
            <a:prstGeom prst="line">
              <a:avLst/>
            </a:prstGeom>
            <a:noFill/>
            <a:ln w="9525">
              <a:solidFill>
                <a:srgbClr val="0070C0"/>
              </a:solidFill>
              <a:round/>
              <a:headEnd/>
              <a:tailEnd/>
            </a:ln>
            <a:effectLst/>
          </p:spPr>
          <p:txBody>
            <a:bodyPr wrap="none" anchor="ctr"/>
            <a:lstStyle/>
            <a:p>
              <a:endParaRPr lang="en-US" dirty="0"/>
            </a:p>
          </p:txBody>
        </p:sp>
        <p:sp>
          <p:nvSpPr>
            <p:cNvPr id="78" name="Line 288"/>
            <p:cNvSpPr>
              <a:spLocks noChangeShapeType="1"/>
            </p:cNvSpPr>
            <p:nvPr/>
          </p:nvSpPr>
          <p:spPr bwMode="auto">
            <a:xfrm>
              <a:off x="1920" y="3264"/>
              <a:ext cx="288" cy="0"/>
            </a:xfrm>
            <a:prstGeom prst="line">
              <a:avLst/>
            </a:prstGeom>
            <a:noFill/>
            <a:ln w="9525">
              <a:solidFill>
                <a:schemeClr val="bg1"/>
              </a:solidFill>
              <a:round/>
              <a:headEnd/>
              <a:tailEnd/>
            </a:ln>
            <a:effectLst/>
          </p:spPr>
          <p:txBody>
            <a:bodyPr wrap="none" anchor="ctr"/>
            <a:lstStyle/>
            <a:p>
              <a:endParaRPr lang="en-US" dirty="0"/>
            </a:p>
          </p:txBody>
        </p:sp>
      </p:grpSp>
      <p:sp>
        <p:nvSpPr>
          <p:cNvPr id="117" name="Rectangle 116"/>
          <p:cNvSpPr/>
          <p:nvPr/>
        </p:nvSpPr>
        <p:spPr>
          <a:xfrm>
            <a:off x="4495801" y="725270"/>
            <a:ext cx="3830921" cy="646331"/>
          </a:xfrm>
          <a:prstGeom prst="rect">
            <a:avLst/>
          </a:prstGeom>
        </p:spPr>
        <p:txBody>
          <a:bodyPr wrap="none">
            <a:spAutoFit/>
          </a:bodyPr>
          <a:lstStyle/>
          <a:p>
            <a:r>
              <a:rPr lang="en-US" sz="3600" b="1" i="1" u="sng" dirty="0"/>
              <a:t>Hexagonal packing</a:t>
            </a:r>
          </a:p>
        </p:txBody>
      </p:sp>
      <p:sp>
        <p:nvSpPr>
          <p:cNvPr id="119" name="Rectangle 118"/>
          <p:cNvSpPr/>
          <p:nvPr/>
        </p:nvSpPr>
        <p:spPr>
          <a:xfrm>
            <a:off x="3127804" y="6029980"/>
            <a:ext cx="5635197" cy="523220"/>
          </a:xfrm>
          <a:prstGeom prst="rect">
            <a:avLst/>
          </a:prstGeom>
        </p:spPr>
        <p:txBody>
          <a:bodyPr wrap="none">
            <a:spAutoFit/>
          </a:bodyPr>
          <a:lstStyle/>
          <a:p>
            <a:r>
              <a:rPr lang="en-US" sz="2800" b="1" i="1" u="sng" dirty="0"/>
              <a:t>CONCLUSION</a:t>
            </a:r>
            <a:r>
              <a:rPr lang="en-US" sz="2800" b="1" i="1" dirty="0"/>
              <a:t>:     Most space efficient</a:t>
            </a:r>
          </a:p>
        </p:txBody>
      </p:sp>
      <p:grpSp>
        <p:nvGrpSpPr>
          <p:cNvPr id="121" name="Group 120"/>
          <p:cNvGrpSpPr/>
          <p:nvPr/>
        </p:nvGrpSpPr>
        <p:grpSpPr>
          <a:xfrm>
            <a:off x="4572000" y="1752600"/>
            <a:ext cx="3429000" cy="1600200"/>
            <a:chOff x="3048000" y="1143000"/>
            <a:chExt cx="3429000" cy="1600200"/>
          </a:xfrm>
        </p:grpSpPr>
        <p:grpSp>
          <p:nvGrpSpPr>
            <p:cNvPr id="79" name="Group 365"/>
            <p:cNvGrpSpPr>
              <a:grpSpLocks/>
            </p:cNvGrpSpPr>
            <p:nvPr/>
          </p:nvGrpSpPr>
          <p:grpSpPr bwMode="auto">
            <a:xfrm>
              <a:off x="3048000" y="1143000"/>
              <a:ext cx="3429000" cy="1600200"/>
              <a:chOff x="2928" y="1536"/>
              <a:chExt cx="2160" cy="1008"/>
            </a:xfrm>
          </p:grpSpPr>
          <p:sp>
            <p:nvSpPr>
              <p:cNvPr id="80" name="Oval 169"/>
              <p:cNvSpPr>
                <a:spLocks noChangeArrowheads="1"/>
              </p:cNvSpPr>
              <p:nvPr/>
            </p:nvSpPr>
            <p:spPr bwMode="auto">
              <a:xfrm>
                <a:off x="2928"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1" name="Oval 170"/>
              <p:cNvSpPr>
                <a:spLocks noChangeArrowheads="1"/>
              </p:cNvSpPr>
              <p:nvPr/>
            </p:nvSpPr>
            <p:spPr bwMode="auto">
              <a:xfrm>
                <a:off x="3216"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2" name="Oval 171"/>
              <p:cNvSpPr>
                <a:spLocks noChangeArrowheads="1"/>
              </p:cNvSpPr>
              <p:nvPr/>
            </p:nvSpPr>
            <p:spPr bwMode="auto">
              <a:xfrm>
                <a:off x="3504"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3" name="Oval 172"/>
              <p:cNvSpPr>
                <a:spLocks noChangeArrowheads="1"/>
              </p:cNvSpPr>
              <p:nvPr/>
            </p:nvSpPr>
            <p:spPr bwMode="auto">
              <a:xfrm>
                <a:off x="3792"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4" name="Oval 173"/>
              <p:cNvSpPr>
                <a:spLocks noChangeArrowheads="1"/>
              </p:cNvSpPr>
              <p:nvPr/>
            </p:nvSpPr>
            <p:spPr bwMode="auto">
              <a:xfrm>
                <a:off x="4080"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5" name="Oval 174"/>
              <p:cNvSpPr>
                <a:spLocks noChangeArrowheads="1"/>
              </p:cNvSpPr>
              <p:nvPr/>
            </p:nvSpPr>
            <p:spPr bwMode="auto">
              <a:xfrm>
                <a:off x="4368"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6" name="Oval 175"/>
              <p:cNvSpPr>
                <a:spLocks noChangeArrowheads="1"/>
              </p:cNvSpPr>
              <p:nvPr/>
            </p:nvSpPr>
            <p:spPr bwMode="auto">
              <a:xfrm>
                <a:off x="4656" y="153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7" name="Oval 176"/>
              <p:cNvSpPr>
                <a:spLocks noChangeArrowheads="1"/>
              </p:cNvSpPr>
              <p:nvPr/>
            </p:nvSpPr>
            <p:spPr bwMode="auto">
              <a:xfrm>
                <a:off x="3072" y="177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8" name="Oval 177"/>
              <p:cNvSpPr>
                <a:spLocks noChangeArrowheads="1"/>
              </p:cNvSpPr>
              <p:nvPr/>
            </p:nvSpPr>
            <p:spPr bwMode="auto">
              <a:xfrm>
                <a:off x="3360" y="177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89" name="Oval 178"/>
              <p:cNvSpPr>
                <a:spLocks noChangeArrowheads="1"/>
              </p:cNvSpPr>
              <p:nvPr/>
            </p:nvSpPr>
            <p:spPr bwMode="auto">
              <a:xfrm>
                <a:off x="3648" y="177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0" name="Oval 179"/>
              <p:cNvSpPr>
                <a:spLocks noChangeArrowheads="1"/>
              </p:cNvSpPr>
              <p:nvPr/>
            </p:nvSpPr>
            <p:spPr bwMode="auto">
              <a:xfrm>
                <a:off x="3936" y="1776"/>
                <a:ext cx="288" cy="288"/>
              </a:xfrm>
              <a:prstGeom prst="ellipse">
                <a:avLst/>
              </a:prstGeom>
              <a:solidFill>
                <a:srgbClr val="00FFFF">
                  <a:alpha val="50000"/>
                </a:srgbClr>
              </a:solidFill>
              <a:ln w="9525">
                <a:solidFill>
                  <a:schemeClr val="tx1"/>
                </a:solidFill>
                <a:round/>
                <a:headEnd/>
                <a:tailEnd/>
              </a:ln>
              <a:effectLst/>
            </p:spPr>
            <p:txBody>
              <a:bodyPr wrap="none" anchor="ctr"/>
              <a:lstStyle/>
              <a:p>
                <a:endParaRPr lang="en-US" sz="2400" dirty="0"/>
              </a:p>
            </p:txBody>
          </p:sp>
          <p:sp>
            <p:nvSpPr>
              <p:cNvPr id="91" name="Oval 180"/>
              <p:cNvSpPr>
                <a:spLocks noChangeArrowheads="1"/>
              </p:cNvSpPr>
              <p:nvPr/>
            </p:nvSpPr>
            <p:spPr bwMode="auto">
              <a:xfrm>
                <a:off x="4224" y="177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2" name="Oval 181"/>
              <p:cNvSpPr>
                <a:spLocks noChangeArrowheads="1"/>
              </p:cNvSpPr>
              <p:nvPr/>
            </p:nvSpPr>
            <p:spPr bwMode="auto">
              <a:xfrm>
                <a:off x="4512" y="177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3" name="Oval 182"/>
              <p:cNvSpPr>
                <a:spLocks noChangeArrowheads="1"/>
              </p:cNvSpPr>
              <p:nvPr/>
            </p:nvSpPr>
            <p:spPr bwMode="auto">
              <a:xfrm>
                <a:off x="4800" y="177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4" name="Oval 183"/>
              <p:cNvSpPr>
                <a:spLocks noChangeArrowheads="1"/>
              </p:cNvSpPr>
              <p:nvPr/>
            </p:nvSpPr>
            <p:spPr bwMode="auto">
              <a:xfrm>
                <a:off x="2928"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5" name="Oval 184"/>
              <p:cNvSpPr>
                <a:spLocks noChangeArrowheads="1"/>
              </p:cNvSpPr>
              <p:nvPr/>
            </p:nvSpPr>
            <p:spPr bwMode="auto">
              <a:xfrm>
                <a:off x="3216"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6" name="Oval 185"/>
              <p:cNvSpPr>
                <a:spLocks noChangeArrowheads="1"/>
              </p:cNvSpPr>
              <p:nvPr/>
            </p:nvSpPr>
            <p:spPr bwMode="auto">
              <a:xfrm>
                <a:off x="3504"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7" name="Oval 186"/>
              <p:cNvSpPr>
                <a:spLocks noChangeArrowheads="1"/>
              </p:cNvSpPr>
              <p:nvPr/>
            </p:nvSpPr>
            <p:spPr bwMode="auto">
              <a:xfrm>
                <a:off x="3792"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8" name="Oval 187"/>
              <p:cNvSpPr>
                <a:spLocks noChangeArrowheads="1"/>
              </p:cNvSpPr>
              <p:nvPr/>
            </p:nvSpPr>
            <p:spPr bwMode="auto">
              <a:xfrm>
                <a:off x="4080"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99" name="Oval 188"/>
              <p:cNvSpPr>
                <a:spLocks noChangeArrowheads="1"/>
              </p:cNvSpPr>
              <p:nvPr/>
            </p:nvSpPr>
            <p:spPr bwMode="auto">
              <a:xfrm>
                <a:off x="4368"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0" name="Oval 189"/>
              <p:cNvSpPr>
                <a:spLocks noChangeArrowheads="1"/>
              </p:cNvSpPr>
              <p:nvPr/>
            </p:nvSpPr>
            <p:spPr bwMode="auto">
              <a:xfrm>
                <a:off x="4656" y="201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1" name="Oval 190"/>
              <p:cNvSpPr>
                <a:spLocks noChangeArrowheads="1"/>
              </p:cNvSpPr>
              <p:nvPr/>
            </p:nvSpPr>
            <p:spPr bwMode="auto">
              <a:xfrm>
                <a:off x="3072"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2" name="Oval 191"/>
              <p:cNvSpPr>
                <a:spLocks noChangeArrowheads="1"/>
              </p:cNvSpPr>
              <p:nvPr/>
            </p:nvSpPr>
            <p:spPr bwMode="auto">
              <a:xfrm>
                <a:off x="3360"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3" name="Oval 192"/>
              <p:cNvSpPr>
                <a:spLocks noChangeArrowheads="1"/>
              </p:cNvSpPr>
              <p:nvPr/>
            </p:nvSpPr>
            <p:spPr bwMode="auto">
              <a:xfrm>
                <a:off x="3648"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4" name="Oval 193"/>
              <p:cNvSpPr>
                <a:spLocks noChangeArrowheads="1"/>
              </p:cNvSpPr>
              <p:nvPr/>
            </p:nvSpPr>
            <p:spPr bwMode="auto">
              <a:xfrm>
                <a:off x="3936"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5" name="Oval 194"/>
              <p:cNvSpPr>
                <a:spLocks noChangeArrowheads="1"/>
              </p:cNvSpPr>
              <p:nvPr/>
            </p:nvSpPr>
            <p:spPr bwMode="auto">
              <a:xfrm>
                <a:off x="4224"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6" name="Oval 195"/>
              <p:cNvSpPr>
                <a:spLocks noChangeArrowheads="1"/>
              </p:cNvSpPr>
              <p:nvPr/>
            </p:nvSpPr>
            <p:spPr bwMode="auto">
              <a:xfrm>
                <a:off x="4512"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7" name="Oval 196"/>
              <p:cNvSpPr>
                <a:spLocks noChangeArrowheads="1"/>
              </p:cNvSpPr>
              <p:nvPr/>
            </p:nvSpPr>
            <p:spPr bwMode="auto">
              <a:xfrm>
                <a:off x="4800" y="2256"/>
                <a:ext cx="288" cy="288"/>
              </a:xfrm>
              <a:prstGeom prst="ellipse">
                <a:avLst/>
              </a:prstGeom>
              <a:solidFill>
                <a:srgbClr val="00FFFF">
                  <a:alpha val="50000"/>
                </a:srgbClr>
              </a:solidFill>
              <a:ln w="9525">
                <a:solidFill>
                  <a:schemeClr val="tx1"/>
                </a:solidFill>
                <a:round/>
                <a:headEnd/>
                <a:tailEnd/>
              </a:ln>
              <a:effectLst/>
              <a:scene3d>
                <a:camera prst="orthographicFront"/>
                <a:lightRig rig="threePt" dir="t"/>
              </a:scene3d>
              <a:sp3d prstMaterial="metal">
                <a:bevelT/>
              </a:sp3d>
            </p:spPr>
            <p:txBody>
              <a:bodyPr wrap="none" anchor="ctr"/>
              <a:lstStyle/>
              <a:p>
                <a:endParaRPr lang="en-US" sz="2400" dirty="0"/>
              </a:p>
            </p:txBody>
          </p:sp>
          <p:sp>
            <p:nvSpPr>
              <p:cNvPr id="108" name="Line 199"/>
              <p:cNvSpPr>
                <a:spLocks noChangeShapeType="1"/>
              </p:cNvSpPr>
              <p:nvPr/>
            </p:nvSpPr>
            <p:spPr bwMode="auto">
              <a:xfrm>
                <a:off x="2928" y="1536"/>
                <a:ext cx="2112" cy="0"/>
              </a:xfrm>
              <a:prstGeom prst="line">
                <a:avLst/>
              </a:prstGeom>
              <a:noFill/>
              <a:ln w="28575">
                <a:solidFill>
                  <a:schemeClr val="tx1"/>
                </a:solidFill>
                <a:round/>
                <a:headEnd/>
                <a:tailEnd/>
              </a:ln>
              <a:effectLst/>
            </p:spPr>
            <p:txBody>
              <a:bodyPr wrap="none" anchor="ctr"/>
              <a:lstStyle/>
              <a:p>
                <a:endParaRPr lang="en-US" sz="2400" dirty="0"/>
              </a:p>
            </p:txBody>
          </p:sp>
          <p:sp>
            <p:nvSpPr>
              <p:cNvPr id="109" name="Line 200"/>
              <p:cNvSpPr>
                <a:spLocks noChangeShapeType="1"/>
              </p:cNvSpPr>
              <p:nvPr/>
            </p:nvSpPr>
            <p:spPr bwMode="auto">
              <a:xfrm>
                <a:off x="2928" y="1536"/>
                <a:ext cx="0" cy="1008"/>
              </a:xfrm>
              <a:prstGeom prst="line">
                <a:avLst/>
              </a:prstGeom>
              <a:noFill/>
              <a:ln w="28575">
                <a:solidFill>
                  <a:schemeClr val="tx1"/>
                </a:solidFill>
                <a:round/>
                <a:headEnd/>
                <a:tailEnd/>
              </a:ln>
              <a:effectLst/>
            </p:spPr>
            <p:txBody>
              <a:bodyPr wrap="none" anchor="ctr"/>
              <a:lstStyle/>
              <a:p>
                <a:endParaRPr lang="en-US" sz="2400" dirty="0"/>
              </a:p>
            </p:txBody>
          </p:sp>
        </p:grpSp>
        <p:sp>
          <p:nvSpPr>
            <p:cNvPr id="120" name="Isosceles Triangle 119"/>
            <p:cNvSpPr/>
            <p:nvPr/>
          </p:nvSpPr>
          <p:spPr>
            <a:xfrm>
              <a:off x="4136570" y="1676400"/>
              <a:ext cx="533400" cy="45720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ppt_x"/>
                                          </p:val>
                                        </p:tav>
                                        <p:tav tm="100000">
                                          <p:val>
                                            <p:strVal val="#ppt_x"/>
                                          </p:val>
                                        </p:tav>
                                      </p:tavLst>
                                    </p:anim>
                                    <p:anim calcmode="lin" valueType="num">
                                      <p:cBhvr additive="base">
                                        <p:cTn id="8"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wipe(left)">
                                      <p:cBhvr>
                                        <p:cTn id="13" dur="500"/>
                                        <p:tgtEl>
                                          <p:spTgt spid="1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righ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wedge">
                                      <p:cBhvr>
                                        <p:cTn id="23" dur="2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9148" y="1762780"/>
            <a:ext cx="4460452" cy="523220"/>
          </a:xfrm>
          <a:prstGeom prst="rect">
            <a:avLst/>
          </a:prstGeom>
        </p:spPr>
        <p:txBody>
          <a:bodyPr wrap="none">
            <a:spAutoFit/>
          </a:bodyPr>
          <a:lstStyle/>
          <a:p>
            <a:r>
              <a:rPr lang="en-US" sz="2800" b="1" i="1" dirty="0"/>
              <a:t>The simplest repeating motif</a:t>
            </a:r>
            <a:endParaRPr lang="en-US" sz="2800" dirty="0"/>
          </a:p>
        </p:txBody>
      </p:sp>
      <p:sp>
        <p:nvSpPr>
          <p:cNvPr id="6" name="Rectangle 5"/>
          <p:cNvSpPr/>
          <p:nvPr/>
        </p:nvSpPr>
        <p:spPr>
          <a:xfrm>
            <a:off x="4628018" y="830760"/>
            <a:ext cx="2382383" cy="769441"/>
          </a:xfrm>
          <a:prstGeom prst="rect">
            <a:avLst/>
          </a:prstGeom>
        </p:spPr>
        <p:txBody>
          <a:bodyPr wrap="none">
            <a:spAutoFit/>
          </a:bodyPr>
          <a:lstStyle/>
          <a:p>
            <a:r>
              <a:rPr lang="en-US" sz="4400" b="1" i="1" u="sng" dirty="0"/>
              <a:t>Unit Cells</a:t>
            </a:r>
            <a:endParaRPr lang="en-US" sz="4400" u="sng" dirty="0"/>
          </a:p>
        </p:txBody>
      </p:sp>
      <p:grpSp>
        <p:nvGrpSpPr>
          <p:cNvPr id="82" name="Group 81"/>
          <p:cNvGrpSpPr/>
          <p:nvPr/>
        </p:nvGrpSpPr>
        <p:grpSpPr>
          <a:xfrm>
            <a:off x="4343400" y="4724400"/>
            <a:ext cx="3200400" cy="1828800"/>
            <a:chOff x="2743200" y="4114800"/>
            <a:chExt cx="3200400" cy="1828800"/>
          </a:xfrm>
        </p:grpSpPr>
        <p:grpSp>
          <p:nvGrpSpPr>
            <p:cNvPr id="36" name="Group 330"/>
            <p:cNvGrpSpPr>
              <a:grpSpLocks/>
            </p:cNvGrpSpPr>
            <p:nvPr/>
          </p:nvGrpSpPr>
          <p:grpSpPr bwMode="auto">
            <a:xfrm>
              <a:off x="2743200" y="4114800"/>
              <a:ext cx="3200400" cy="1828800"/>
              <a:chOff x="336" y="1488"/>
              <a:chExt cx="2016" cy="1152"/>
            </a:xfrm>
          </p:grpSpPr>
          <p:grpSp>
            <p:nvGrpSpPr>
              <p:cNvPr id="37" name="Group 236"/>
              <p:cNvGrpSpPr>
                <a:grpSpLocks/>
              </p:cNvGrpSpPr>
              <p:nvPr/>
            </p:nvGrpSpPr>
            <p:grpSpPr bwMode="auto">
              <a:xfrm>
                <a:off x="336" y="1488"/>
                <a:ext cx="2016" cy="1152"/>
                <a:chOff x="672" y="336"/>
                <a:chExt cx="2016" cy="1152"/>
              </a:xfrm>
            </p:grpSpPr>
            <p:sp>
              <p:nvSpPr>
                <p:cNvPr id="53" name="Oval 237"/>
                <p:cNvSpPr>
                  <a:spLocks noChangeArrowheads="1"/>
                </p:cNvSpPr>
                <p:nvPr/>
              </p:nvSpPr>
              <p:spPr bwMode="auto">
                <a:xfrm>
                  <a:off x="672"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4" name="Oval 238"/>
                <p:cNvSpPr>
                  <a:spLocks noChangeArrowheads="1"/>
                </p:cNvSpPr>
                <p:nvPr/>
              </p:nvSpPr>
              <p:spPr bwMode="auto">
                <a:xfrm>
                  <a:off x="960"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5" name="Oval 239"/>
                <p:cNvSpPr>
                  <a:spLocks noChangeArrowheads="1"/>
                </p:cNvSpPr>
                <p:nvPr/>
              </p:nvSpPr>
              <p:spPr bwMode="auto">
                <a:xfrm>
                  <a:off x="1248"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6" name="Oval 240"/>
                <p:cNvSpPr>
                  <a:spLocks noChangeArrowheads="1"/>
                </p:cNvSpPr>
                <p:nvPr/>
              </p:nvSpPr>
              <p:spPr bwMode="auto">
                <a:xfrm>
                  <a:off x="1536"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7" name="Oval 241"/>
                <p:cNvSpPr>
                  <a:spLocks noChangeArrowheads="1"/>
                </p:cNvSpPr>
                <p:nvPr/>
              </p:nvSpPr>
              <p:spPr bwMode="auto">
                <a:xfrm>
                  <a:off x="1824"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8" name="Oval 242"/>
                <p:cNvSpPr>
                  <a:spLocks noChangeArrowheads="1"/>
                </p:cNvSpPr>
                <p:nvPr/>
              </p:nvSpPr>
              <p:spPr bwMode="auto">
                <a:xfrm>
                  <a:off x="2112"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9" name="Oval 243"/>
                <p:cNvSpPr>
                  <a:spLocks noChangeArrowheads="1"/>
                </p:cNvSpPr>
                <p:nvPr/>
              </p:nvSpPr>
              <p:spPr bwMode="auto">
                <a:xfrm>
                  <a:off x="2400"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0" name="Oval 244"/>
                <p:cNvSpPr>
                  <a:spLocks noChangeArrowheads="1"/>
                </p:cNvSpPr>
                <p:nvPr/>
              </p:nvSpPr>
              <p:spPr bwMode="auto">
                <a:xfrm>
                  <a:off x="672"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1" name="Oval 245"/>
                <p:cNvSpPr>
                  <a:spLocks noChangeArrowheads="1"/>
                </p:cNvSpPr>
                <p:nvPr/>
              </p:nvSpPr>
              <p:spPr bwMode="auto">
                <a:xfrm>
                  <a:off x="960"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2" name="Oval 246"/>
                <p:cNvSpPr>
                  <a:spLocks noChangeArrowheads="1"/>
                </p:cNvSpPr>
                <p:nvPr/>
              </p:nvSpPr>
              <p:spPr bwMode="auto">
                <a:xfrm>
                  <a:off x="1248"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3" name="Oval 247"/>
                <p:cNvSpPr>
                  <a:spLocks noChangeArrowheads="1"/>
                </p:cNvSpPr>
                <p:nvPr/>
              </p:nvSpPr>
              <p:spPr bwMode="auto">
                <a:xfrm>
                  <a:off x="1536"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4" name="Oval 248"/>
                <p:cNvSpPr>
                  <a:spLocks noChangeArrowheads="1"/>
                </p:cNvSpPr>
                <p:nvPr/>
              </p:nvSpPr>
              <p:spPr bwMode="auto">
                <a:xfrm>
                  <a:off x="1824"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5" name="Oval 249"/>
                <p:cNvSpPr>
                  <a:spLocks noChangeArrowheads="1"/>
                </p:cNvSpPr>
                <p:nvPr/>
              </p:nvSpPr>
              <p:spPr bwMode="auto">
                <a:xfrm>
                  <a:off x="2112"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6" name="Oval 250"/>
                <p:cNvSpPr>
                  <a:spLocks noChangeArrowheads="1"/>
                </p:cNvSpPr>
                <p:nvPr/>
              </p:nvSpPr>
              <p:spPr bwMode="auto">
                <a:xfrm>
                  <a:off x="2400"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7" name="Oval 251"/>
                <p:cNvSpPr>
                  <a:spLocks noChangeArrowheads="1"/>
                </p:cNvSpPr>
                <p:nvPr/>
              </p:nvSpPr>
              <p:spPr bwMode="auto">
                <a:xfrm>
                  <a:off x="672"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8" name="Oval 252"/>
                <p:cNvSpPr>
                  <a:spLocks noChangeArrowheads="1"/>
                </p:cNvSpPr>
                <p:nvPr/>
              </p:nvSpPr>
              <p:spPr bwMode="auto">
                <a:xfrm>
                  <a:off x="960"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69" name="Oval 253"/>
                <p:cNvSpPr>
                  <a:spLocks noChangeArrowheads="1"/>
                </p:cNvSpPr>
                <p:nvPr/>
              </p:nvSpPr>
              <p:spPr bwMode="auto">
                <a:xfrm>
                  <a:off x="1248"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0" name="Oval 254"/>
                <p:cNvSpPr>
                  <a:spLocks noChangeArrowheads="1"/>
                </p:cNvSpPr>
                <p:nvPr/>
              </p:nvSpPr>
              <p:spPr bwMode="auto">
                <a:xfrm>
                  <a:off x="1536"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1" name="Oval 255"/>
                <p:cNvSpPr>
                  <a:spLocks noChangeArrowheads="1"/>
                </p:cNvSpPr>
                <p:nvPr/>
              </p:nvSpPr>
              <p:spPr bwMode="auto">
                <a:xfrm>
                  <a:off x="1824"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2" name="Oval 256"/>
                <p:cNvSpPr>
                  <a:spLocks noChangeArrowheads="1"/>
                </p:cNvSpPr>
                <p:nvPr/>
              </p:nvSpPr>
              <p:spPr bwMode="auto">
                <a:xfrm>
                  <a:off x="2112"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3" name="Oval 257"/>
                <p:cNvSpPr>
                  <a:spLocks noChangeArrowheads="1"/>
                </p:cNvSpPr>
                <p:nvPr/>
              </p:nvSpPr>
              <p:spPr bwMode="auto">
                <a:xfrm>
                  <a:off x="2400"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4" name="Oval 258"/>
                <p:cNvSpPr>
                  <a:spLocks noChangeArrowheads="1"/>
                </p:cNvSpPr>
                <p:nvPr/>
              </p:nvSpPr>
              <p:spPr bwMode="auto">
                <a:xfrm>
                  <a:off x="672"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5" name="Oval 259"/>
                <p:cNvSpPr>
                  <a:spLocks noChangeArrowheads="1"/>
                </p:cNvSpPr>
                <p:nvPr/>
              </p:nvSpPr>
              <p:spPr bwMode="auto">
                <a:xfrm>
                  <a:off x="960"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6" name="Oval 260"/>
                <p:cNvSpPr>
                  <a:spLocks noChangeArrowheads="1"/>
                </p:cNvSpPr>
                <p:nvPr/>
              </p:nvSpPr>
              <p:spPr bwMode="auto">
                <a:xfrm>
                  <a:off x="1248"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7" name="Oval 261"/>
                <p:cNvSpPr>
                  <a:spLocks noChangeArrowheads="1"/>
                </p:cNvSpPr>
                <p:nvPr/>
              </p:nvSpPr>
              <p:spPr bwMode="auto">
                <a:xfrm>
                  <a:off x="1536"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8" name="Oval 262"/>
                <p:cNvSpPr>
                  <a:spLocks noChangeArrowheads="1"/>
                </p:cNvSpPr>
                <p:nvPr/>
              </p:nvSpPr>
              <p:spPr bwMode="auto">
                <a:xfrm>
                  <a:off x="1824"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79" name="Oval 263"/>
                <p:cNvSpPr>
                  <a:spLocks noChangeArrowheads="1"/>
                </p:cNvSpPr>
                <p:nvPr/>
              </p:nvSpPr>
              <p:spPr bwMode="auto">
                <a:xfrm>
                  <a:off x="2112"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80" name="Oval 264"/>
                <p:cNvSpPr>
                  <a:spLocks noChangeArrowheads="1"/>
                </p:cNvSpPr>
                <p:nvPr/>
              </p:nvSpPr>
              <p:spPr bwMode="auto">
                <a:xfrm>
                  <a:off x="2400"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grpSp>
          <p:sp>
            <p:nvSpPr>
              <p:cNvPr id="38" name="Line 265"/>
              <p:cNvSpPr>
                <a:spLocks noChangeShapeType="1"/>
              </p:cNvSpPr>
              <p:nvPr/>
            </p:nvSpPr>
            <p:spPr bwMode="auto">
              <a:xfrm>
                <a:off x="768" y="1920"/>
                <a:ext cx="288" cy="0"/>
              </a:xfrm>
              <a:prstGeom prst="line">
                <a:avLst/>
              </a:prstGeom>
              <a:noFill/>
              <a:ln w="2857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1" name="Line 268"/>
              <p:cNvSpPr>
                <a:spLocks noChangeShapeType="1"/>
              </p:cNvSpPr>
              <p:nvPr/>
            </p:nvSpPr>
            <p:spPr bwMode="auto">
              <a:xfrm>
                <a:off x="768" y="2208"/>
                <a:ext cx="288" cy="0"/>
              </a:xfrm>
              <a:prstGeom prst="line">
                <a:avLst/>
              </a:prstGeom>
              <a:noFill/>
              <a:ln w="2857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2" name="Line 269"/>
              <p:cNvSpPr>
                <a:spLocks noChangeShapeType="1"/>
              </p:cNvSpPr>
              <p:nvPr/>
            </p:nvSpPr>
            <p:spPr bwMode="auto">
              <a:xfrm>
                <a:off x="480"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3" name="Line 270"/>
              <p:cNvSpPr>
                <a:spLocks noChangeShapeType="1"/>
              </p:cNvSpPr>
              <p:nvPr/>
            </p:nvSpPr>
            <p:spPr bwMode="auto">
              <a:xfrm>
                <a:off x="768"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4" name="Line 271"/>
              <p:cNvSpPr>
                <a:spLocks noChangeShapeType="1"/>
              </p:cNvSpPr>
              <p:nvPr/>
            </p:nvSpPr>
            <p:spPr bwMode="auto">
              <a:xfrm>
                <a:off x="1056"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5" name="Line 272"/>
              <p:cNvSpPr>
                <a:spLocks noChangeShapeType="1"/>
              </p:cNvSpPr>
              <p:nvPr/>
            </p:nvSpPr>
            <p:spPr bwMode="auto">
              <a:xfrm>
                <a:off x="1344"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6" name="Line 273"/>
              <p:cNvSpPr>
                <a:spLocks noChangeShapeType="1"/>
              </p:cNvSpPr>
              <p:nvPr/>
            </p:nvSpPr>
            <p:spPr bwMode="auto">
              <a:xfrm>
                <a:off x="1632"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7" name="Line 274"/>
              <p:cNvSpPr>
                <a:spLocks noChangeShapeType="1"/>
              </p:cNvSpPr>
              <p:nvPr/>
            </p:nvSpPr>
            <p:spPr bwMode="auto">
              <a:xfrm>
                <a:off x="1920"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8" name="Line 275"/>
              <p:cNvSpPr>
                <a:spLocks noChangeShapeType="1"/>
              </p:cNvSpPr>
              <p:nvPr/>
            </p:nvSpPr>
            <p:spPr bwMode="auto">
              <a:xfrm>
                <a:off x="2208" y="1584"/>
                <a:ext cx="0" cy="912"/>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49" name="Line 276"/>
              <p:cNvSpPr>
                <a:spLocks noChangeShapeType="1"/>
              </p:cNvSpPr>
              <p:nvPr/>
            </p:nvSpPr>
            <p:spPr bwMode="auto">
              <a:xfrm>
                <a:off x="480" y="1584"/>
                <a:ext cx="1728" cy="0"/>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0" name="Line 277"/>
              <p:cNvSpPr>
                <a:spLocks noChangeShapeType="1"/>
              </p:cNvSpPr>
              <p:nvPr/>
            </p:nvSpPr>
            <p:spPr bwMode="auto">
              <a:xfrm>
                <a:off x="480" y="1920"/>
                <a:ext cx="1728" cy="0"/>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1" name="Line 278"/>
              <p:cNvSpPr>
                <a:spLocks noChangeShapeType="1"/>
              </p:cNvSpPr>
              <p:nvPr/>
            </p:nvSpPr>
            <p:spPr bwMode="auto">
              <a:xfrm>
                <a:off x="480" y="2208"/>
                <a:ext cx="1728" cy="0"/>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52" name="Line 279"/>
              <p:cNvSpPr>
                <a:spLocks noChangeShapeType="1"/>
              </p:cNvSpPr>
              <p:nvPr/>
            </p:nvSpPr>
            <p:spPr bwMode="auto">
              <a:xfrm>
                <a:off x="480" y="2496"/>
                <a:ext cx="1728" cy="0"/>
              </a:xfrm>
              <a:prstGeom prst="line">
                <a:avLst/>
              </a:prstGeom>
              <a:noFill/>
              <a:ln w="9525">
                <a:solidFill>
                  <a:schemeClr val="bg1"/>
                </a:solidFill>
                <a:round/>
                <a:headEnd/>
                <a:tailEnd/>
              </a:ln>
              <a:effectLst/>
              <a:scene3d>
                <a:camera prst="orthographicFront"/>
                <a:lightRig rig="threePt" dir="t"/>
              </a:scene3d>
              <a:sp3d>
                <a:bevelT w="152400" h="50800" prst="softRound"/>
              </a:sp3d>
            </p:spPr>
            <p:txBody>
              <a:bodyPr wrap="none" anchor="ctr"/>
              <a:lstStyle/>
              <a:p>
                <a:endParaRPr lang="en-US" dirty="0"/>
              </a:p>
            </p:txBody>
          </p:sp>
        </p:grpSp>
        <p:sp>
          <p:nvSpPr>
            <p:cNvPr id="81" name="Rectangle 80"/>
            <p:cNvSpPr/>
            <p:nvPr/>
          </p:nvSpPr>
          <p:spPr>
            <a:xfrm>
              <a:off x="4343400" y="4800600"/>
              <a:ext cx="457200" cy="457200"/>
            </a:xfrm>
            <a:prstGeom prst="rect">
              <a:avLst/>
            </a:prstGeom>
            <a:noFill/>
            <a:ln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84" name="Group 83"/>
          <p:cNvGrpSpPr/>
          <p:nvPr/>
        </p:nvGrpSpPr>
        <p:grpSpPr>
          <a:xfrm>
            <a:off x="4343400" y="2514600"/>
            <a:ext cx="3200400" cy="1828800"/>
            <a:chOff x="2819400" y="2209800"/>
            <a:chExt cx="3200400" cy="1828800"/>
          </a:xfrm>
        </p:grpSpPr>
        <p:grpSp>
          <p:nvGrpSpPr>
            <p:cNvPr id="7" name="Group 2"/>
            <p:cNvGrpSpPr>
              <a:grpSpLocks/>
            </p:cNvGrpSpPr>
            <p:nvPr/>
          </p:nvGrpSpPr>
          <p:grpSpPr bwMode="auto">
            <a:xfrm>
              <a:off x="2819400" y="2209800"/>
              <a:ext cx="3200400" cy="1828800"/>
              <a:chOff x="672" y="336"/>
              <a:chExt cx="2016" cy="1152"/>
            </a:xfrm>
          </p:grpSpPr>
          <p:sp>
            <p:nvSpPr>
              <p:cNvPr id="8" name="Oval 3"/>
              <p:cNvSpPr>
                <a:spLocks noChangeArrowheads="1"/>
              </p:cNvSpPr>
              <p:nvPr/>
            </p:nvSpPr>
            <p:spPr bwMode="auto">
              <a:xfrm>
                <a:off x="672"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9" name="Oval 4"/>
              <p:cNvSpPr>
                <a:spLocks noChangeArrowheads="1"/>
              </p:cNvSpPr>
              <p:nvPr/>
            </p:nvSpPr>
            <p:spPr bwMode="auto">
              <a:xfrm>
                <a:off x="960"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0" name="Oval 5"/>
              <p:cNvSpPr>
                <a:spLocks noChangeArrowheads="1"/>
              </p:cNvSpPr>
              <p:nvPr/>
            </p:nvSpPr>
            <p:spPr bwMode="auto">
              <a:xfrm>
                <a:off x="1248"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1" name="Oval 6"/>
              <p:cNvSpPr>
                <a:spLocks noChangeArrowheads="1"/>
              </p:cNvSpPr>
              <p:nvPr/>
            </p:nvSpPr>
            <p:spPr bwMode="auto">
              <a:xfrm>
                <a:off x="1536"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2" name="Oval 7"/>
              <p:cNvSpPr>
                <a:spLocks noChangeArrowheads="1"/>
              </p:cNvSpPr>
              <p:nvPr/>
            </p:nvSpPr>
            <p:spPr bwMode="auto">
              <a:xfrm>
                <a:off x="1824"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3" name="Oval 8"/>
              <p:cNvSpPr>
                <a:spLocks noChangeArrowheads="1"/>
              </p:cNvSpPr>
              <p:nvPr/>
            </p:nvSpPr>
            <p:spPr bwMode="auto">
              <a:xfrm>
                <a:off x="2112"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4" name="Oval 9"/>
              <p:cNvSpPr>
                <a:spLocks noChangeArrowheads="1"/>
              </p:cNvSpPr>
              <p:nvPr/>
            </p:nvSpPr>
            <p:spPr bwMode="auto">
              <a:xfrm>
                <a:off x="2400" y="336"/>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5" name="Oval 10"/>
              <p:cNvSpPr>
                <a:spLocks noChangeArrowheads="1"/>
              </p:cNvSpPr>
              <p:nvPr/>
            </p:nvSpPr>
            <p:spPr bwMode="auto">
              <a:xfrm>
                <a:off x="672"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6" name="Oval 11"/>
              <p:cNvSpPr>
                <a:spLocks noChangeArrowheads="1"/>
              </p:cNvSpPr>
              <p:nvPr/>
            </p:nvSpPr>
            <p:spPr bwMode="auto">
              <a:xfrm>
                <a:off x="960"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7" name="Oval 12"/>
              <p:cNvSpPr>
                <a:spLocks noChangeArrowheads="1"/>
              </p:cNvSpPr>
              <p:nvPr/>
            </p:nvSpPr>
            <p:spPr bwMode="auto">
              <a:xfrm>
                <a:off x="1248"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8" name="Oval 13"/>
              <p:cNvSpPr>
                <a:spLocks noChangeArrowheads="1"/>
              </p:cNvSpPr>
              <p:nvPr/>
            </p:nvSpPr>
            <p:spPr bwMode="auto">
              <a:xfrm>
                <a:off x="1536"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19" name="Oval 14"/>
              <p:cNvSpPr>
                <a:spLocks noChangeArrowheads="1"/>
              </p:cNvSpPr>
              <p:nvPr/>
            </p:nvSpPr>
            <p:spPr bwMode="auto">
              <a:xfrm>
                <a:off x="1824"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0" name="Oval 15"/>
              <p:cNvSpPr>
                <a:spLocks noChangeArrowheads="1"/>
              </p:cNvSpPr>
              <p:nvPr/>
            </p:nvSpPr>
            <p:spPr bwMode="auto">
              <a:xfrm>
                <a:off x="2112"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1" name="Oval 16"/>
              <p:cNvSpPr>
                <a:spLocks noChangeArrowheads="1"/>
              </p:cNvSpPr>
              <p:nvPr/>
            </p:nvSpPr>
            <p:spPr bwMode="auto">
              <a:xfrm>
                <a:off x="2400" y="624"/>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2" name="Oval 17"/>
              <p:cNvSpPr>
                <a:spLocks noChangeArrowheads="1"/>
              </p:cNvSpPr>
              <p:nvPr/>
            </p:nvSpPr>
            <p:spPr bwMode="auto">
              <a:xfrm>
                <a:off x="672"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3" name="Oval 18"/>
              <p:cNvSpPr>
                <a:spLocks noChangeArrowheads="1"/>
              </p:cNvSpPr>
              <p:nvPr/>
            </p:nvSpPr>
            <p:spPr bwMode="auto">
              <a:xfrm>
                <a:off x="960"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4" name="Oval 19"/>
              <p:cNvSpPr>
                <a:spLocks noChangeArrowheads="1"/>
              </p:cNvSpPr>
              <p:nvPr/>
            </p:nvSpPr>
            <p:spPr bwMode="auto">
              <a:xfrm>
                <a:off x="1248"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5" name="Oval 20"/>
              <p:cNvSpPr>
                <a:spLocks noChangeArrowheads="1"/>
              </p:cNvSpPr>
              <p:nvPr/>
            </p:nvSpPr>
            <p:spPr bwMode="auto">
              <a:xfrm>
                <a:off x="1536"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6" name="Oval 21"/>
              <p:cNvSpPr>
                <a:spLocks noChangeArrowheads="1"/>
              </p:cNvSpPr>
              <p:nvPr/>
            </p:nvSpPr>
            <p:spPr bwMode="auto">
              <a:xfrm>
                <a:off x="1824"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7" name="Oval 22"/>
              <p:cNvSpPr>
                <a:spLocks noChangeArrowheads="1"/>
              </p:cNvSpPr>
              <p:nvPr/>
            </p:nvSpPr>
            <p:spPr bwMode="auto">
              <a:xfrm>
                <a:off x="2112"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8" name="Oval 23"/>
              <p:cNvSpPr>
                <a:spLocks noChangeArrowheads="1"/>
              </p:cNvSpPr>
              <p:nvPr/>
            </p:nvSpPr>
            <p:spPr bwMode="auto">
              <a:xfrm>
                <a:off x="2400" y="912"/>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29" name="Oval 24"/>
              <p:cNvSpPr>
                <a:spLocks noChangeArrowheads="1"/>
              </p:cNvSpPr>
              <p:nvPr/>
            </p:nvSpPr>
            <p:spPr bwMode="auto">
              <a:xfrm>
                <a:off x="672"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0" name="Oval 25"/>
              <p:cNvSpPr>
                <a:spLocks noChangeArrowheads="1"/>
              </p:cNvSpPr>
              <p:nvPr/>
            </p:nvSpPr>
            <p:spPr bwMode="auto">
              <a:xfrm>
                <a:off x="960"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1" name="Oval 26"/>
              <p:cNvSpPr>
                <a:spLocks noChangeArrowheads="1"/>
              </p:cNvSpPr>
              <p:nvPr/>
            </p:nvSpPr>
            <p:spPr bwMode="auto">
              <a:xfrm>
                <a:off x="1248"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2" name="Oval 27"/>
              <p:cNvSpPr>
                <a:spLocks noChangeArrowheads="1"/>
              </p:cNvSpPr>
              <p:nvPr/>
            </p:nvSpPr>
            <p:spPr bwMode="auto">
              <a:xfrm>
                <a:off x="1536"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3" name="Oval 28"/>
              <p:cNvSpPr>
                <a:spLocks noChangeArrowheads="1"/>
              </p:cNvSpPr>
              <p:nvPr/>
            </p:nvSpPr>
            <p:spPr bwMode="auto">
              <a:xfrm>
                <a:off x="1824"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4" name="Oval 29"/>
              <p:cNvSpPr>
                <a:spLocks noChangeArrowheads="1"/>
              </p:cNvSpPr>
              <p:nvPr/>
            </p:nvSpPr>
            <p:spPr bwMode="auto">
              <a:xfrm>
                <a:off x="2112"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sp>
            <p:nvSpPr>
              <p:cNvPr id="35" name="Oval 30"/>
              <p:cNvSpPr>
                <a:spLocks noChangeArrowheads="1"/>
              </p:cNvSpPr>
              <p:nvPr/>
            </p:nvSpPr>
            <p:spPr bwMode="auto">
              <a:xfrm>
                <a:off x="2400" y="1200"/>
                <a:ext cx="288" cy="288"/>
              </a:xfrm>
              <a:prstGeom prst="ellipse">
                <a:avLst/>
              </a:prstGeom>
              <a:solidFill>
                <a:srgbClr val="FF00FF">
                  <a:alpha val="50000"/>
                </a:srgbClr>
              </a:solidFill>
              <a:ln w="9525">
                <a:solidFill>
                  <a:schemeClr val="tx1"/>
                </a:solidFill>
                <a:round/>
                <a:headEnd/>
                <a:tailEnd/>
              </a:ln>
              <a:effectLst/>
              <a:scene3d>
                <a:camera prst="orthographicFront"/>
                <a:lightRig rig="threePt" dir="t"/>
              </a:scene3d>
              <a:sp3d>
                <a:bevelT w="152400" h="50800" prst="softRound"/>
              </a:sp3d>
            </p:spPr>
            <p:txBody>
              <a:bodyPr wrap="none" anchor="ctr"/>
              <a:lstStyle/>
              <a:p>
                <a:endParaRPr lang="en-US" dirty="0"/>
              </a:p>
            </p:txBody>
          </p:sp>
        </p:grpSp>
        <p:sp>
          <p:nvSpPr>
            <p:cNvPr id="83" name="Rectangle 82"/>
            <p:cNvSpPr/>
            <p:nvPr/>
          </p:nvSpPr>
          <p:spPr>
            <a:xfrm>
              <a:off x="4408714" y="2416628"/>
              <a:ext cx="457200" cy="457200"/>
            </a:xfrm>
            <a:prstGeom prst="rect">
              <a:avLst/>
            </a:prstGeom>
            <a:noFill/>
            <a:ln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82"/>
                                        </p:tgtEl>
                                        <p:attrNameLst>
                                          <p:attrName>style.visibility</p:attrName>
                                        </p:attrNameLst>
                                      </p:cBhvr>
                                      <p:to>
                                        <p:strVal val="visible"/>
                                      </p:to>
                                    </p:set>
                                    <p:anim calcmode="lin" valueType="num">
                                      <p:cBhvr>
                                        <p:cTn id="24" dur="500" fill="hold"/>
                                        <p:tgtEl>
                                          <p:spTgt spid="82"/>
                                        </p:tgtEl>
                                        <p:attrNameLst>
                                          <p:attrName>ppt_w</p:attrName>
                                        </p:attrNameLst>
                                      </p:cBhvr>
                                      <p:tavLst>
                                        <p:tav tm="0">
                                          <p:val>
                                            <p:fltVal val="0"/>
                                          </p:val>
                                        </p:tav>
                                        <p:tav tm="100000">
                                          <p:val>
                                            <p:strVal val="#ppt_w"/>
                                          </p:val>
                                        </p:tav>
                                      </p:tavLst>
                                    </p:anim>
                                    <p:anim calcmode="lin" valueType="num">
                                      <p:cBhvr>
                                        <p:cTn id="25" dur="500" fill="hold"/>
                                        <p:tgtEl>
                                          <p:spTgt spid="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25758" y="1438870"/>
            <a:ext cx="5603842" cy="923330"/>
          </a:xfrm>
          <a:prstGeom prst="rect">
            <a:avLst/>
          </a:prstGeom>
          <a:noFill/>
          <a:scene3d>
            <a:camera prst="orthographicFront"/>
            <a:lightRig rig="threePt" dir="t"/>
          </a:scene3d>
          <a:sp3d extrusionH="76200">
            <a:extrusionClr>
              <a:srgbClr val="0000FF"/>
            </a:extrusionClr>
          </a:sp3d>
        </p:spPr>
        <p:txBody>
          <a:bodyPr wrap="none" lIns="91440" tIns="45720" rIns="91440" bIns="45720">
            <a:spAutoFit/>
          </a:bodyPr>
          <a:lstStyle/>
          <a:p>
            <a:pPr algn="ctr"/>
            <a:r>
              <a:rPr lang="en-US" sz="5400" b="1" i="1" u="sng"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BRAVAIS LATTICE</a:t>
            </a:r>
            <a:endPar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47" name="Text Box 4"/>
          <p:cNvSpPr txBox="1">
            <a:spLocks noChangeArrowheads="1"/>
          </p:cNvSpPr>
          <p:nvPr/>
        </p:nvSpPr>
        <p:spPr bwMode="auto">
          <a:xfrm>
            <a:off x="2209800" y="2685872"/>
            <a:ext cx="7696200" cy="1200329"/>
          </a:xfrm>
          <a:prstGeom prst="rect">
            <a:avLst/>
          </a:prstGeom>
          <a:noFill/>
          <a:ln w="9525">
            <a:noFill/>
            <a:miter lim="800000"/>
            <a:headEnd/>
            <a:tailEnd/>
          </a:ln>
          <a:effectLst/>
        </p:spPr>
        <p:txBody>
          <a:bodyPr>
            <a:spAutoFit/>
          </a:bodyPr>
          <a:lstStyle/>
          <a:p>
            <a:pPr algn="ctr">
              <a:spcBef>
                <a:spcPct val="50000"/>
              </a:spcBef>
            </a:pPr>
            <a:r>
              <a:rPr lang="en-US" sz="3600" b="1" i="1" dirty="0">
                <a:solidFill>
                  <a:srgbClr val="92D050"/>
                </a:solidFill>
              </a:rPr>
              <a:t>Lattices are classified on the basis of their symmetry</a:t>
            </a:r>
          </a:p>
        </p:txBody>
      </p:sp>
      <p:sp>
        <p:nvSpPr>
          <p:cNvPr id="48" name="Rectangle 3"/>
          <p:cNvSpPr txBox="1">
            <a:spLocks noChangeArrowheads="1"/>
          </p:cNvSpPr>
          <p:nvPr/>
        </p:nvSpPr>
        <p:spPr>
          <a:xfrm>
            <a:off x="2493334" y="4191000"/>
            <a:ext cx="7162800" cy="2286000"/>
          </a:xfrm>
          <a:prstGeom prst="rect">
            <a:avLst/>
          </a:prstGeom>
        </p:spPr>
        <p:txBody>
          <a:bodyPr/>
          <a:lstStyle/>
          <a:p>
            <a:pPr marL="342900" indent="-342900">
              <a:lnSpc>
                <a:spcPct val="130000"/>
              </a:lnSpc>
              <a:spcBef>
                <a:spcPct val="20000"/>
              </a:spcBef>
              <a:defRPr/>
            </a:pPr>
            <a:r>
              <a:rPr lang="en-US" sz="2800" b="1" i="1" dirty="0"/>
              <a:t>     In 1850, M. A. Bravais showed that identical points can be arranged spatially to produce 14 types of regular pattern. These 14 space lattices are known as ‘Bravais lattices’.</a:t>
            </a:r>
          </a:p>
        </p:txBody>
      </p:sp>
      <p:grpSp>
        <p:nvGrpSpPr>
          <p:cNvPr id="7" name="Group 6"/>
          <p:cNvGrpSpPr/>
          <p:nvPr/>
        </p:nvGrpSpPr>
        <p:grpSpPr>
          <a:xfrm>
            <a:off x="8305800" y="798492"/>
            <a:ext cx="1600200" cy="1639909"/>
            <a:chOff x="7618231" y="10633"/>
            <a:chExt cx="1600200" cy="1639909"/>
          </a:xfrm>
        </p:grpSpPr>
        <p:pic>
          <p:nvPicPr>
            <p:cNvPr id="16386" name="Picture 2" descr="C:\Documents and Settings\Administrator\Desktop\index.jpeg"/>
            <p:cNvPicPr>
              <a:picLocks noChangeAspect="1" noChangeArrowheads="1"/>
            </p:cNvPicPr>
            <p:nvPr/>
          </p:nvPicPr>
          <p:blipFill>
            <a:blip r:embed="rId2"/>
            <a:srcRect/>
            <a:stretch>
              <a:fillRect/>
            </a:stretch>
          </p:blipFill>
          <p:spPr bwMode="auto">
            <a:xfrm>
              <a:off x="7827334" y="10633"/>
              <a:ext cx="1295400" cy="1371600"/>
            </a:xfrm>
            <a:prstGeom prst="rect">
              <a:avLst/>
            </a:prstGeom>
            <a:noFill/>
          </p:spPr>
        </p:pic>
        <p:sp>
          <p:nvSpPr>
            <p:cNvPr id="49" name="Rectangle 48"/>
            <p:cNvSpPr/>
            <p:nvPr/>
          </p:nvSpPr>
          <p:spPr>
            <a:xfrm>
              <a:off x="7618231" y="1281210"/>
              <a:ext cx="1600200" cy="369332"/>
            </a:xfrm>
            <a:prstGeom prst="rect">
              <a:avLst/>
            </a:prstGeom>
          </p:spPr>
          <p:txBody>
            <a:bodyPr wrap="square">
              <a:spAutoFit/>
            </a:bodyPr>
            <a:lstStyle/>
            <a:p>
              <a:r>
                <a:rPr lang="en-US" b="1" i="1" dirty="0">
                  <a:solidFill>
                    <a:srgbClr val="FF00FF"/>
                  </a:solidFill>
                </a:rPr>
                <a:t>  M. A. Bravais </a:t>
              </a:r>
              <a:endParaRPr lang="en-US" b="1" dirty="0">
                <a:solidFill>
                  <a:srgbClr val="FF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amond(in)">
                                      <p:cBhvr>
                                        <p:cTn id="18" dur="20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0-#ppt_w/2"/>
                                          </p:val>
                                        </p:tav>
                                        <p:tav tm="100000">
                                          <p:val>
                                            <p:strVal val="#ppt_x"/>
                                          </p:val>
                                        </p:tav>
                                      </p:tavLst>
                                    </p:anim>
                                    <p:anim calcmode="lin" valueType="num">
                                      <p:cBhvr additive="base">
                                        <p:cTn id="24"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7"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3206" y="769204"/>
            <a:ext cx="7543800" cy="830997"/>
          </a:xfrm>
          <a:prstGeom prst="rect">
            <a:avLst/>
          </a:prstGeom>
          <a:solidFill>
            <a:schemeClr val="tx2"/>
          </a:solidFill>
        </p:spPr>
        <p:txBody>
          <a:bodyPr wrap="square" rtlCol="0">
            <a:spAutoFit/>
          </a:bodyPr>
          <a:lstStyle/>
          <a:p>
            <a:r>
              <a:rPr lang="en-US" sz="2400" b="1" i="1" dirty="0">
                <a:solidFill>
                  <a:srgbClr val="FFFF00"/>
                </a:solidFill>
              </a:rPr>
              <a:t>      14 types of space  lattices in the 7 systems of crystal, </a:t>
            </a:r>
          </a:p>
          <a:p>
            <a:r>
              <a:rPr lang="en-US" sz="2400" b="1" i="1" dirty="0">
                <a:solidFill>
                  <a:srgbClr val="FFFF00"/>
                </a:solidFill>
              </a:rPr>
              <a:t>                       which are called Bravais lattices.</a:t>
            </a:r>
          </a:p>
        </p:txBody>
      </p:sp>
      <p:grpSp>
        <p:nvGrpSpPr>
          <p:cNvPr id="17" name="Group 16"/>
          <p:cNvGrpSpPr/>
          <p:nvPr/>
        </p:nvGrpSpPr>
        <p:grpSpPr>
          <a:xfrm>
            <a:off x="2006023" y="1880216"/>
            <a:ext cx="8071874" cy="4848331"/>
            <a:chOff x="482023" y="1880215"/>
            <a:chExt cx="8071874" cy="4848331"/>
          </a:xfrm>
        </p:grpSpPr>
        <p:grpSp>
          <p:nvGrpSpPr>
            <p:cNvPr id="22" name="Group 21"/>
            <p:cNvGrpSpPr/>
            <p:nvPr/>
          </p:nvGrpSpPr>
          <p:grpSpPr>
            <a:xfrm>
              <a:off x="482023" y="1880215"/>
              <a:ext cx="8071874" cy="4848331"/>
              <a:chOff x="152400" y="1295400"/>
              <a:chExt cx="8071874" cy="4848331"/>
            </a:xfrm>
          </p:grpSpPr>
          <p:sp>
            <p:nvSpPr>
              <p:cNvPr id="3" name="TextBox 2"/>
              <p:cNvSpPr txBox="1"/>
              <p:nvPr/>
            </p:nvSpPr>
            <p:spPr>
              <a:xfrm>
                <a:off x="1336144" y="1295400"/>
                <a:ext cx="6543779" cy="4524315"/>
              </a:xfrm>
              <a:prstGeom prst="rect">
                <a:avLst/>
              </a:prstGeom>
              <a:noFill/>
            </p:spPr>
            <p:txBody>
              <a:bodyPr wrap="none" rtlCol="0">
                <a:spAutoFit/>
              </a:bodyPr>
              <a:lstStyle/>
              <a:p>
                <a:r>
                  <a:rPr lang="en-US" sz="3600" b="1" i="1" dirty="0"/>
                  <a:t>Cubic    </a:t>
                </a:r>
                <a:r>
                  <a:rPr lang="en-US" sz="3600" b="1" i="1" dirty="0">
                    <a:solidFill>
                      <a:schemeClr val="bg1"/>
                    </a:solidFill>
                  </a:rPr>
                  <a:t>                                            </a:t>
                </a:r>
                <a:r>
                  <a:rPr lang="en-US" sz="3600" b="1" i="1" dirty="0"/>
                  <a:t>3</a:t>
                </a:r>
              </a:p>
              <a:p>
                <a:r>
                  <a:rPr lang="en-US" sz="3600" b="1" i="1" dirty="0">
                    <a:solidFill>
                      <a:srgbClr val="FF0000"/>
                    </a:solidFill>
                  </a:rPr>
                  <a:t>Tetragonal                                      2</a:t>
                </a:r>
              </a:p>
              <a:p>
                <a:r>
                  <a:rPr lang="en-US" sz="3600" b="1" i="1" dirty="0">
                    <a:solidFill>
                      <a:srgbClr val="00B050"/>
                    </a:solidFill>
                  </a:rPr>
                  <a:t>Orthorhombic                                4</a:t>
                </a:r>
              </a:p>
              <a:p>
                <a:r>
                  <a:rPr lang="en-US" sz="3600" b="1" i="1" dirty="0">
                    <a:solidFill>
                      <a:srgbClr val="00B0F0"/>
                    </a:solidFill>
                  </a:rPr>
                  <a:t>Monoclinic                                      2</a:t>
                </a:r>
              </a:p>
              <a:p>
                <a:r>
                  <a:rPr lang="en-US" sz="3600" b="1" i="1" dirty="0">
                    <a:solidFill>
                      <a:srgbClr val="FFFF00"/>
                    </a:solidFill>
                  </a:rPr>
                  <a:t>Triclinic                                            1</a:t>
                </a:r>
              </a:p>
              <a:p>
                <a:r>
                  <a:rPr lang="en-US" sz="3600" b="1" i="1" dirty="0">
                    <a:solidFill>
                      <a:srgbClr val="92D050"/>
                    </a:solidFill>
                  </a:rPr>
                  <a:t>Rhombohedral                               1</a:t>
                </a:r>
              </a:p>
              <a:p>
                <a:r>
                  <a:rPr lang="en-US" sz="3600" b="1" i="1" dirty="0">
                    <a:solidFill>
                      <a:srgbClr val="0000FF"/>
                    </a:solidFill>
                  </a:rPr>
                  <a:t>Hexagonal                                       1</a:t>
                </a:r>
              </a:p>
              <a:p>
                <a:r>
                  <a:rPr lang="en-US" sz="3600" b="1" i="1" dirty="0">
                    <a:solidFill>
                      <a:srgbClr val="FF0000"/>
                    </a:solidFill>
                  </a:rPr>
                  <a:t>                  </a:t>
                </a:r>
              </a:p>
            </p:txBody>
          </p:sp>
          <p:cxnSp>
            <p:nvCxnSpPr>
              <p:cNvPr id="5" name="Straight Arrow Connector 4"/>
              <p:cNvCxnSpPr/>
              <p:nvPr/>
            </p:nvCxnSpPr>
            <p:spPr>
              <a:xfrm>
                <a:off x="2828264" y="1676400"/>
                <a:ext cx="411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27470" y="2199167"/>
                <a:ext cx="3352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59369" y="3308499"/>
                <a:ext cx="3352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655831" y="3884612"/>
                <a:ext cx="3352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19600" y="4418012"/>
                <a:ext cx="2590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57600" y="4951412"/>
                <a:ext cx="3352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990600" y="1371600"/>
                <a:ext cx="457200" cy="3886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p:cNvSpPr/>
              <p:nvPr/>
            </p:nvSpPr>
            <p:spPr>
              <a:xfrm>
                <a:off x="152400" y="2895600"/>
                <a:ext cx="7620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0000FF"/>
                    </a:solidFill>
                  </a:rPr>
                  <a:t>07</a:t>
                </a:r>
                <a:endParaRPr lang="en-US" b="1" i="1" dirty="0">
                  <a:solidFill>
                    <a:srgbClr val="0000FF"/>
                  </a:solidFill>
                </a:endParaRPr>
              </a:p>
            </p:txBody>
          </p:sp>
          <p:cxnSp>
            <p:nvCxnSpPr>
              <p:cNvPr id="18" name="Straight Connector 17"/>
              <p:cNvCxnSpPr/>
              <p:nvPr/>
            </p:nvCxnSpPr>
            <p:spPr>
              <a:xfrm>
                <a:off x="7067103" y="5410200"/>
                <a:ext cx="1143000" cy="158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081274" y="6076684"/>
                <a:ext cx="1143000" cy="158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7169897" y="5312734"/>
                <a:ext cx="809837" cy="830997"/>
              </a:xfrm>
              <a:prstGeom prst="rect">
                <a:avLst/>
              </a:prstGeom>
              <a:noFill/>
            </p:spPr>
            <p:txBody>
              <a:bodyPr wrap="none" rtlCol="0">
                <a:spAutoFit/>
              </a:bodyPr>
              <a:lstStyle/>
              <a:p>
                <a:r>
                  <a:rPr lang="en-US" sz="4800" b="1" i="1" dirty="0"/>
                  <a:t>14</a:t>
                </a:r>
              </a:p>
            </p:txBody>
          </p:sp>
        </p:grpSp>
        <p:cxnSp>
          <p:nvCxnSpPr>
            <p:cNvPr id="25" name="Straight Arrow Connector 24"/>
            <p:cNvCxnSpPr/>
            <p:nvPr/>
          </p:nvCxnSpPr>
          <p:spPr>
            <a:xfrm>
              <a:off x="4648200" y="3352800"/>
              <a:ext cx="2667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97">
            <a:extLst>
              <a:ext uri="{FF2B5EF4-FFF2-40B4-BE49-F238E27FC236}">
                <a16:creationId xmlns:a16="http://schemas.microsoft.com/office/drawing/2014/main" id="{EA71340C-2DB2-80D3-7672-1990451A61FD}"/>
              </a:ext>
            </a:extLst>
          </p:cNvPr>
          <p:cNvSpPr>
            <a:spLocks noChangeArrowheads="1"/>
          </p:cNvSpPr>
          <p:nvPr/>
        </p:nvSpPr>
        <p:spPr bwMode="auto">
          <a:xfrm>
            <a:off x="1613293" y="78929"/>
            <a:ext cx="916791" cy="440630"/>
          </a:xfrm>
          <a:prstGeom prst="flowChartMagneticTape">
            <a:avLst/>
          </a:prstGeom>
          <a:solidFill>
            <a:srgbClr val="CCFFFF"/>
          </a:solidFill>
          <a:ln w="9525" algn="ctr">
            <a:solidFill>
              <a:srgbClr val="0066FF"/>
            </a:solidFill>
            <a:miter lim="800000"/>
            <a:headEnd/>
            <a:tailEnd/>
          </a:ln>
        </p:spPr>
        <p:txBody>
          <a:bodyPr wrap="none" lIns="18000" tIns="18000" rIns="18000" bIns="18000"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eaLnBrk="1" hangingPunct="1"/>
            <a:r>
              <a:rPr lang="en-US" altLang="en-US" sz="1800" b="0">
                <a:solidFill>
                  <a:srgbClr val="3333FF"/>
                </a:solidFill>
              </a:rPr>
              <a:t>Q &amp; A</a:t>
            </a:r>
          </a:p>
        </p:txBody>
      </p:sp>
      <p:sp>
        <p:nvSpPr>
          <p:cNvPr id="105475" name="Rectangle 3">
            <a:extLst>
              <a:ext uri="{FF2B5EF4-FFF2-40B4-BE49-F238E27FC236}">
                <a16:creationId xmlns:a16="http://schemas.microsoft.com/office/drawing/2014/main" id="{2E4CF0AF-851D-5AC8-C79B-A162CBAAD34A}"/>
              </a:ext>
            </a:extLst>
          </p:cNvPr>
          <p:cNvSpPr>
            <a:spLocks noChangeArrowheads="1"/>
          </p:cNvSpPr>
          <p:nvPr/>
        </p:nvSpPr>
        <p:spPr bwMode="auto">
          <a:xfrm>
            <a:off x="2660650" y="115888"/>
            <a:ext cx="7958138" cy="354012"/>
          </a:xfrm>
          <a:prstGeom prst="rect">
            <a:avLst/>
          </a:prstGeom>
          <a:solidFill>
            <a:schemeClr val="bg1"/>
          </a:solidFill>
          <a:ln w="6350" algn="ctr">
            <a:solidFill>
              <a:srgbClr val="0000FF"/>
            </a:solidFill>
            <a:miter lim="800000"/>
            <a:headEnd/>
            <a:tailEnd/>
          </a:ln>
        </p:spPr>
        <p:txBody>
          <a:bodyPr lIns="36000" tIns="36000" rIns="36000" bIns="36000">
            <a:spAutoFit/>
          </a:bodyPr>
          <a:lstStyle>
            <a:lvl1pPr indent="3175"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IN" altLang="en-US" sz="1800" b="0" dirty="0">
                <a:solidFill>
                  <a:srgbClr val="0000FF"/>
                </a:solidFill>
              </a:rPr>
              <a:t>What properties/characteristics of the crystal arise from the definitions?</a:t>
            </a:r>
          </a:p>
        </p:txBody>
      </p:sp>
      <p:sp>
        <p:nvSpPr>
          <p:cNvPr id="105476" name="Text Box 15">
            <a:extLst>
              <a:ext uri="{FF2B5EF4-FFF2-40B4-BE49-F238E27FC236}">
                <a16:creationId xmlns:a16="http://schemas.microsoft.com/office/drawing/2014/main" id="{E3E915CC-4A52-E3A4-FB00-F8A3CED21392}"/>
              </a:ext>
            </a:extLst>
          </p:cNvPr>
          <p:cNvSpPr txBox="1">
            <a:spLocks noChangeArrowheads="1"/>
          </p:cNvSpPr>
          <p:nvPr/>
        </p:nvSpPr>
        <p:spPr bwMode="auto">
          <a:xfrm>
            <a:off x="228600" y="636588"/>
            <a:ext cx="11658600" cy="2777940"/>
          </a:xfrm>
          <a:prstGeom prst="rect">
            <a:avLst/>
          </a:prstGeom>
          <a:solidFill>
            <a:srgbClr val="EFFFFF"/>
          </a:solidFill>
          <a:ln w="9525">
            <a:solidFill>
              <a:srgbClr val="0000FF"/>
            </a:solidFill>
            <a:miter lim="800000"/>
            <a:headEnd/>
            <a:tailEnd/>
          </a:ln>
        </p:spPr>
        <p:txBody>
          <a:bodyPr wrap="square" lIns="45720" rIns="45720">
            <a:spAutoFit/>
          </a:bodyPr>
          <a:lstStyle>
            <a:lvl1pPr marL="344488" indent="-344488"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lnSpc>
                <a:spcPct val="105000"/>
              </a:lnSpc>
              <a:spcAft>
                <a:spcPct val="5000"/>
              </a:spcAft>
              <a:buClr>
                <a:srgbClr val="FF0000"/>
              </a:buClr>
              <a:buFont typeface="Wingdings" panose="05000000000000000000" pitchFamily="2" charset="2"/>
              <a:buChar char="q"/>
            </a:pPr>
            <a:r>
              <a:rPr lang="en-IN" altLang="en-US" sz="2800" b="0" dirty="0">
                <a:cs typeface="Times New Roman" panose="02020603050405020304" pitchFamily="18" charset="0"/>
                <a:sym typeface="Symbol" panose="05050102010706020507" pitchFamily="18" charset="2"/>
              </a:rPr>
              <a:t>Crystals are endowed with the following characteristics.</a:t>
            </a:r>
            <a:br>
              <a:rPr lang="en-IN" altLang="en-US" sz="2800" b="0" dirty="0">
                <a:cs typeface="Times New Roman" panose="02020603050405020304" pitchFamily="18" charset="0"/>
                <a:sym typeface="Symbol" panose="05050102010706020507" pitchFamily="18" charset="2"/>
              </a:rPr>
            </a:br>
            <a:r>
              <a:rPr lang="en-IN" altLang="en-US" sz="2800" b="0" dirty="0">
                <a:cs typeface="Times New Roman" panose="02020603050405020304" pitchFamily="18" charset="0"/>
                <a:sym typeface="Wingdings" panose="05000000000000000000" pitchFamily="2" charset="2"/>
              </a:rPr>
              <a:t> Crystals are periodic.</a:t>
            </a:r>
            <a:br>
              <a:rPr lang="en-IN" altLang="en-US" sz="2800" b="0" dirty="0">
                <a:cs typeface="Times New Roman" panose="02020603050405020304" pitchFamily="18" charset="0"/>
                <a:sym typeface="Wingdings" panose="05000000000000000000" pitchFamily="2" charset="2"/>
              </a:rPr>
            </a:br>
            <a:r>
              <a:rPr lang="en-IN" altLang="en-US" sz="2800" b="0" dirty="0">
                <a:cs typeface="Times New Roman" panose="02020603050405020304" pitchFamily="18" charset="0"/>
                <a:sym typeface="Wingdings" panose="05000000000000000000" pitchFamily="2" charset="2"/>
              </a:rPr>
              <a:t> Crystals are infinite theoretically. (However, practical crystals are finite!).</a:t>
            </a:r>
            <a:br>
              <a:rPr lang="en-IN" altLang="en-US" sz="2800" b="0" dirty="0">
                <a:cs typeface="Times New Roman" panose="02020603050405020304" pitchFamily="18" charset="0"/>
                <a:sym typeface="Wingdings" panose="05000000000000000000" pitchFamily="2" charset="2"/>
              </a:rPr>
            </a:br>
            <a:r>
              <a:rPr lang="en-IN" altLang="en-US" sz="2800" b="0" dirty="0">
                <a:cs typeface="Times New Roman" panose="02020603050405020304" pitchFamily="18" charset="0"/>
                <a:sym typeface="Wingdings" panose="05000000000000000000" pitchFamily="2" charset="2"/>
              </a:rPr>
              <a:t> Crystals have orientational and positional order.</a:t>
            </a:r>
            <a:br>
              <a:rPr lang="en-IN" altLang="en-US" sz="2800" b="0" dirty="0">
                <a:cs typeface="Times New Roman" panose="02020603050405020304" pitchFamily="18" charset="0"/>
                <a:sym typeface="Wingdings" panose="05000000000000000000" pitchFamily="2" charset="2"/>
              </a:rPr>
            </a:br>
            <a:r>
              <a:rPr lang="en-IN" altLang="en-US" sz="2800" b="0" dirty="0">
                <a:cs typeface="Times New Roman" panose="02020603050405020304" pitchFamily="18" charset="0"/>
                <a:sym typeface="Wingdings" panose="05000000000000000000" pitchFamily="2" charset="2"/>
              </a:rPr>
              <a:t> Many/most crystals have additional symmetries associated with them (we will see this soon).</a:t>
            </a:r>
          </a:p>
        </p:txBody>
      </p:sp>
      <p:sp>
        <p:nvSpPr>
          <p:cNvPr id="105477" name="Text Box 15">
            <a:extLst>
              <a:ext uri="{FF2B5EF4-FFF2-40B4-BE49-F238E27FC236}">
                <a16:creationId xmlns:a16="http://schemas.microsoft.com/office/drawing/2014/main" id="{1C341DD3-6C72-3F24-CA08-5CCECBE0FE8C}"/>
              </a:ext>
            </a:extLst>
          </p:cNvPr>
          <p:cNvSpPr txBox="1">
            <a:spLocks noChangeArrowheads="1"/>
          </p:cNvSpPr>
          <p:nvPr/>
        </p:nvSpPr>
        <p:spPr bwMode="auto">
          <a:xfrm>
            <a:off x="228600" y="3523108"/>
            <a:ext cx="11658600" cy="1873077"/>
          </a:xfrm>
          <a:prstGeom prst="rect">
            <a:avLst/>
          </a:prstGeom>
          <a:solidFill>
            <a:srgbClr val="EFFFFF"/>
          </a:solidFill>
          <a:ln w="9525">
            <a:solidFill>
              <a:srgbClr val="0000FF"/>
            </a:solidFill>
            <a:miter lim="800000"/>
            <a:headEnd/>
            <a:tailEnd/>
          </a:ln>
        </p:spPr>
        <p:txBody>
          <a:bodyPr wrap="square" lIns="45720" rIns="45720">
            <a:spAutoFit/>
          </a:bodyPr>
          <a:lstStyle>
            <a:lvl1pPr marL="344488" indent="-344488"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lnSpc>
                <a:spcPct val="105000"/>
              </a:lnSpc>
              <a:spcAft>
                <a:spcPct val="5000"/>
              </a:spcAft>
              <a:buClr>
                <a:srgbClr val="FF0000"/>
              </a:buClr>
              <a:buFont typeface="Wingdings" panose="05000000000000000000" pitchFamily="2" charset="2"/>
              <a:buChar char="q"/>
            </a:pPr>
            <a:r>
              <a:rPr lang="en-IN" altLang="en-US" sz="2800" b="0" dirty="0">
                <a:cs typeface="Times New Roman" panose="02020603050405020304" pitchFamily="18" charset="0"/>
                <a:sym typeface="Symbol" panose="05050102010706020507" pitchFamily="18" charset="2"/>
              </a:rPr>
              <a:t>Additionally:</a:t>
            </a:r>
            <a:br>
              <a:rPr lang="en-IN" altLang="en-US" sz="2800" b="0" dirty="0">
                <a:cs typeface="Times New Roman" panose="02020603050405020304" pitchFamily="18" charset="0"/>
                <a:sym typeface="Symbol" panose="05050102010706020507" pitchFamily="18" charset="2"/>
              </a:rPr>
            </a:br>
            <a:r>
              <a:rPr lang="en-IN" altLang="en-US" sz="2800" b="0" dirty="0">
                <a:cs typeface="Times New Roman" panose="02020603050405020304" pitchFamily="18" charset="0"/>
                <a:sym typeface="Wingdings" panose="05000000000000000000" pitchFamily="2" charset="2"/>
              </a:rPr>
              <a:t> Crystals may be anisotropic with respect to many of the properties.</a:t>
            </a:r>
            <a:br>
              <a:rPr lang="en-IN" altLang="en-US" sz="2800" b="0" dirty="0">
                <a:cs typeface="Times New Roman" panose="02020603050405020304" pitchFamily="18" charset="0"/>
                <a:sym typeface="Wingdings" panose="05000000000000000000" pitchFamily="2" charset="2"/>
              </a:rPr>
            </a:br>
            <a:r>
              <a:rPr lang="en-IN" altLang="en-US" sz="2800" b="0" dirty="0">
                <a:cs typeface="Times New Roman" panose="02020603050405020304" pitchFamily="18" charset="0"/>
                <a:sym typeface="Wingdings" panose="05000000000000000000" pitchFamily="2" charset="2"/>
              </a:rPr>
              <a:t> Have well defined equilibrium shapes (at low temperatures), which reflect the internal symmetry present at the atomic level.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52962"/>
            <a:ext cx="5105400" cy="1323439"/>
          </a:xfrm>
          <a:prstGeom prst="rect">
            <a:avLst/>
          </a:prstGeom>
          <a:noFill/>
        </p:spPr>
        <p:txBody>
          <a:bodyPr wrap="square" rtlCol="0">
            <a:spAutoFit/>
          </a:bodyPr>
          <a:lstStyle/>
          <a:p>
            <a:r>
              <a:rPr lang="en-US" sz="3200" b="1" i="1" dirty="0"/>
              <a:t>1. </a:t>
            </a:r>
            <a:r>
              <a:rPr lang="en-US" sz="3200" b="1" i="1" u="sng" dirty="0"/>
              <a:t>Cubic crystals</a:t>
            </a:r>
            <a:r>
              <a:rPr lang="en-US" sz="3200" b="1" i="1" dirty="0"/>
              <a:t>(3)</a:t>
            </a:r>
            <a:endParaRPr lang="en-US" sz="3200" b="1" i="1" u="sng" dirty="0"/>
          </a:p>
          <a:p>
            <a:r>
              <a:rPr lang="en-US" sz="2400" b="1" i="1" dirty="0"/>
              <a:t>Three lengths of the unit cell are same</a:t>
            </a:r>
          </a:p>
          <a:p>
            <a:r>
              <a:rPr lang="en-US" sz="2400" b="1" i="1" dirty="0"/>
              <a:t> and they are at right angles.</a:t>
            </a:r>
            <a:endParaRPr lang="en-US" sz="3200" b="1" i="1" u="sng" dirty="0"/>
          </a:p>
        </p:txBody>
      </p:sp>
      <p:sp>
        <p:nvSpPr>
          <p:cNvPr id="3" name="TextBox 2"/>
          <p:cNvSpPr txBox="1"/>
          <p:nvPr/>
        </p:nvSpPr>
        <p:spPr>
          <a:xfrm>
            <a:off x="2133600" y="1602938"/>
            <a:ext cx="3666388" cy="1292662"/>
          </a:xfrm>
          <a:prstGeom prst="rect">
            <a:avLst/>
          </a:prstGeom>
          <a:noFill/>
        </p:spPr>
        <p:txBody>
          <a:bodyPr wrap="none" rtlCol="0">
            <a:spAutoFit/>
          </a:bodyPr>
          <a:lstStyle/>
          <a:p>
            <a:r>
              <a:rPr lang="en-US" sz="2800" b="1" dirty="0"/>
              <a:t>i.e.             </a:t>
            </a:r>
            <a:r>
              <a:rPr lang="en-US" sz="3200" b="1" dirty="0"/>
              <a:t>a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a:t>
            </a:r>
            <a:r>
              <a:rPr lang="el-GR" sz="2800" b="1" dirty="0"/>
              <a:t>γ</a:t>
            </a:r>
            <a:r>
              <a:rPr lang="en-US" sz="2800" b="1" dirty="0"/>
              <a:t> = 90</a:t>
            </a:r>
            <a:r>
              <a:rPr lang="en-US" sz="2800" b="1" baseline="30000" dirty="0"/>
              <a:t>0</a:t>
            </a:r>
          </a:p>
        </p:txBody>
      </p:sp>
      <p:sp>
        <p:nvSpPr>
          <p:cNvPr id="4" name="TextBox 3"/>
          <p:cNvSpPr txBox="1"/>
          <p:nvPr/>
        </p:nvSpPr>
        <p:spPr>
          <a:xfrm>
            <a:off x="1981201" y="3530026"/>
            <a:ext cx="4276555" cy="584775"/>
          </a:xfrm>
          <a:prstGeom prst="rect">
            <a:avLst/>
          </a:prstGeom>
          <a:noFill/>
        </p:spPr>
        <p:txBody>
          <a:bodyPr wrap="none" rtlCol="0">
            <a:spAutoFit/>
          </a:bodyPr>
          <a:lstStyle/>
          <a:p>
            <a:r>
              <a:rPr lang="en-US" sz="3200" b="1" i="1" dirty="0"/>
              <a:t>2. </a:t>
            </a:r>
            <a:r>
              <a:rPr lang="en-US" sz="3200" b="1" i="1" u="sng" dirty="0"/>
              <a:t>Tetragonal crystals(2)</a:t>
            </a:r>
          </a:p>
        </p:txBody>
      </p:sp>
      <p:sp>
        <p:nvSpPr>
          <p:cNvPr id="5" name="TextBox 4"/>
          <p:cNvSpPr txBox="1"/>
          <p:nvPr/>
        </p:nvSpPr>
        <p:spPr>
          <a:xfrm>
            <a:off x="1981200" y="4198204"/>
            <a:ext cx="5027658" cy="830997"/>
          </a:xfrm>
          <a:prstGeom prst="rect">
            <a:avLst/>
          </a:prstGeom>
          <a:noFill/>
        </p:spPr>
        <p:txBody>
          <a:bodyPr wrap="none" rtlCol="0">
            <a:spAutoFit/>
          </a:bodyPr>
          <a:lstStyle/>
          <a:p>
            <a:r>
              <a:rPr lang="en-US" sz="2400" b="1" i="1" dirty="0"/>
              <a:t>Two lengths of the unit cell are equal </a:t>
            </a:r>
          </a:p>
          <a:p>
            <a:r>
              <a:rPr lang="en-US" sz="2400" b="1" i="1" dirty="0"/>
              <a:t>third one is longer and all are at right.</a:t>
            </a:r>
          </a:p>
        </p:txBody>
      </p:sp>
      <p:sp>
        <p:nvSpPr>
          <p:cNvPr id="6" name="TextBox 5"/>
          <p:cNvSpPr txBox="1"/>
          <p:nvPr/>
        </p:nvSpPr>
        <p:spPr>
          <a:xfrm>
            <a:off x="2048612" y="5031938"/>
            <a:ext cx="3666388" cy="1292662"/>
          </a:xfrm>
          <a:prstGeom prst="rect">
            <a:avLst/>
          </a:prstGeom>
          <a:noFill/>
        </p:spPr>
        <p:txBody>
          <a:bodyPr wrap="none" rtlCol="0">
            <a:spAutoFit/>
          </a:bodyPr>
          <a:lstStyle/>
          <a:p>
            <a:r>
              <a:rPr lang="en-US" sz="2800" b="1" dirty="0"/>
              <a:t>i.e.             </a:t>
            </a:r>
            <a:r>
              <a:rPr lang="en-US" sz="3200" b="1" dirty="0"/>
              <a:t>a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a:t>
            </a:r>
            <a:r>
              <a:rPr lang="el-GR" sz="2800" b="1" dirty="0"/>
              <a:t>γ</a:t>
            </a:r>
            <a:r>
              <a:rPr lang="en-US" sz="2800" b="1" dirty="0"/>
              <a:t> = 90</a:t>
            </a:r>
            <a:r>
              <a:rPr lang="en-US" sz="2800" b="1" baseline="30000" dirty="0"/>
              <a:t>0</a:t>
            </a:r>
          </a:p>
        </p:txBody>
      </p:sp>
      <p:grpSp>
        <p:nvGrpSpPr>
          <p:cNvPr id="67" name="Group 66"/>
          <p:cNvGrpSpPr/>
          <p:nvPr/>
        </p:nvGrpSpPr>
        <p:grpSpPr>
          <a:xfrm>
            <a:off x="7270145" y="-31899"/>
            <a:ext cx="3146220" cy="3124200"/>
            <a:chOff x="4267200" y="914400"/>
            <a:chExt cx="3146220" cy="3124200"/>
          </a:xfrm>
        </p:grpSpPr>
        <p:sp>
          <p:nvSpPr>
            <p:cNvPr id="68" name="AutoShape 6"/>
            <p:cNvSpPr>
              <a:spLocks noChangeArrowheads="1"/>
            </p:cNvSpPr>
            <p:nvPr/>
          </p:nvSpPr>
          <p:spPr bwMode="auto">
            <a:xfrm>
              <a:off x="4572000" y="1382233"/>
              <a:ext cx="2438400" cy="2286000"/>
            </a:xfrm>
            <a:prstGeom prst="cube">
              <a:avLst>
                <a:gd name="adj" fmla="val 25000"/>
              </a:avLst>
            </a:prstGeom>
            <a:solidFill>
              <a:srgbClr val="92D050"/>
            </a:solidFill>
            <a:ln w="9525">
              <a:solidFill>
                <a:schemeClr val="tx1"/>
              </a:solidFill>
              <a:miter lim="800000"/>
              <a:headEnd/>
              <a:tailEnd/>
            </a:ln>
            <a:effectLst/>
          </p:spPr>
          <p:txBody>
            <a:bodyPr wrap="none" anchor="ctr"/>
            <a:lstStyle/>
            <a:p>
              <a:endParaRPr lang="en-US" dirty="0"/>
            </a:p>
          </p:txBody>
        </p:sp>
        <p:cxnSp>
          <p:nvCxnSpPr>
            <p:cNvPr id="69" name="Straight Connector 68"/>
            <p:cNvCxnSpPr/>
            <p:nvPr/>
          </p:nvCxnSpPr>
          <p:spPr>
            <a:xfrm rot="5400000">
              <a:off x="4322134" y="2231066"/>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149701" y="3079899"/>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4550734" y="3069266"/>
              <a:ext cx="6096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979416" y="914400"/>
              <a:ext cx="344966" cy="461665"/>
            </a:xfrm>
            <a:prstGeom prst="rect">
              <a:avLst/>
            </a:prstGeom>
            <a:noFill/>
          </p:spPr>
          <p:txBody>
            <a:bodyPr wrap="none" rtlCol="0">
              <a:spAutoFit/>
            </a:bodyPr>
            <a:lstStyle/>
            <a:p>
              <a:r>
                <a:rPr lang="en-US" sz="2400" b="1" dirty="0"/>
                <a:t>Y</a:t>
              </a:r>
            </a:p>
          </p:txBody>
        </p:sp>
        <p:sp>
          <p:nvSpPr>
            <p:cNvPr id="73" name="TextBox 72"/>
            <p:cNvSpPr txBox="1"/>
            <p:nvPr/>
          </p:nvSpPr>
          <p:spPr>
            <a:xfrm>
              <a:off x="4267200" y="3576935"/>
              <a:ext cx="332142" cy="461665"/>
            </a:xfrm>
            <a:prstGeom prst="rect">
              <a:avLst/>
            </a:prstGeom>
            <a:noFill/>
          </p:spPr>
          <p:txBody>
            <a:bodyPr wrap="none" rtlCol="0">
              <a:spAutoFit/>
            </a:bodyPr>
            <a:lstStyle/>
            <a:p>
              <a:r>
                <a:rPr lang="en-US" sz="2400" b="1" dirty="0"/>
                <a:t>Z</a:t>
              </a:r>
            </a:p>
          </p:txBody>
        </p:sp>
        <p:sp>
          <p:nvSpPr>
            <p:cNvPr id="74" name="Arc 73"/>
            <p:cNvSpPr/>
            <p:nvPr/>
          </p:nvSpPr>
          <p:spPr>
            <a:xfrm rot="15054448">
              <a:off x="4981002" y="2638998"/>
              <a:ext cx="914400" cy="914400"/>
            </a:xfrm>
            <a:prstGeom prst="arc">
              <a:avLst>
                <a:gd name="adj1" fmla="val 16200000"/>
                <a:gd name="adj2" fmla="val 204425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Arc 74"/>
            <p:cNvSpPr/>
            <p:nvPr/>
          </p:nvSpPr>
          <p:spPr>
            <a:xfrm>
              <a:off x="4692501" y="2590800"/>
              <a:ext cx="914400" cy="914400"/>
            </a:xfrm>
            <a:prstGeom prst="arc">
              <a:avLst>
                <a:gd name="adj1" fmla="val 16200000"/>
                <a:gd name="adj2" fmla="val 3264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Arc 75"/>
            <p:cNvSpPr/>
            <p:nvPr/>
          </p:nvSpPr>
          <p:spPr>
            <a:xfrm rot="6569090">
              <a:off x="4742620" y="2259919"/>
              <a:ext cx="914400" cy="914400"/>
            </a:xfrm>
            <a:prstGeom prst="arc">
              <a:avLst>
                <a:gd name="adj1" fmla="val 18236769"/>
                <a:gd name="adj2" fmla="val 213790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TextBox 76"/>
            <p:cNvSpPr txBox="1"/>
            <p:nvPr/>
          </p:nvSpPr>
          <p:spPr>
            <a:xfrm>
              <a:off x="4915612" y="2829299"/>
              <a:ext cx="320922" cy="369332"/>
            </a:xfrm>
            <a:prstGeom prst="rect">
              <a:avLst/>
            </a:prstGeom>
            <a:noFill/>
          </p:spPr>
          <p:txBody>
            <a:bodyPr wrap="none" rtlCol="0">
              <a:spAutoFit/>
            </a:bodyPr>
            <a:lstStyle/>
            <a:p>
              <a:r>
                <a:rPr lang="el-GR" b="1" dirty="0"/>
                <a:t>α</a:t>
              </a:r>
              <a:endParaRPr lang="en-US" b="1" dirty="0"/>
            </a:p>
          </p:txBody>
        </p:sp>
        <p:sp>
          <p:nvSpPr>
            <p:cNvPr id="78" name="TextBox 77"/>
            <p:cNvSpPr txBox="1"/>
            <p:nvPr/>
          </p:nvSpPr>
          <p:spPr>
            <a:xfrm>
              <a:off x="5099911" y="3091567"/>
              <a:ext cx="311304" cy="369332"/>
            </a:xfrm>
            <a:prstGeom prst="rect">
              <a:avLst/>
            </a:prstGeom>
            <a:noFill/>
          </p:spPr>
          <p:txBody>
            <a:bodyPr wrap="none" rtlCol="0">
              <a:spAutoFit/>
            </a:bodyPr>
            <a:lstStyle/>
            <a:p>
              <a:r>
                <a:rPr lang="el-GR" b="1" dirty="0"/>
                <a:t>β</a:t>
              </a:r>
              <a:endParaRPr lang="en-US" b="1" dirty="0"/>
            </a:p>
          </p:txBody>
        </p:sp>
        <p:sp>
          <p:nvSpPr>
            <p:cNvPr id="79" name="TextBox 78"/>
            <p:cNvSpPr txBox="1"/>
            <p:nvPr/>
          </p:nvSpPr>
          <p:spPr>
            <a:xfrm>
              <a:off x="5177880" y="2690035"/>
              <a:ext cx="292068" cy="369332"/>
            </a:xfrm>
            <a:prstGeom prst="rect">
              <a:avLst/>
            </a:prstGeom>
            <a:noFill/>
          </p:spPr>
          <p:txBody>
            <a:bodyPr wrap="none" rtlCol="0">
              <a:spAutoFit/>
            </a:bodyPr>
            <a:lstStyle/>
            <a:p>
              <a:r>
                <a:rPr lang="el-GR" b="1" dirty="0"/>
                <a:t>γ</a:t>
              </a:r>
              <a:endParaRPr lang="en-US" b="1" dirty="0"/>
            </a:p>
          </p:txBody>
        </p:sp>
        <p:sp>
          <p:nvSpPr>
            <p:cNvPr id="80" name="TextBox 79"/>
            <p:cNvSpPr txBox="1"/>
            <p:nvPr/>
          </p:nvSpPr>
          <p:spPr>
            <a:xfrm>
              <a:off x="5997427" y="2809802"/>
              <a:ext cx="306494" cy="369332"/>
            </a:xfrm>
            <a:prstGeom prst="rect">
              <a:avLst/>
            </a:prstGeom>
            <a:noFill/>
          </p:spPr>
          <p:txBody>
            <a:bodyPr wrap="none" rtlCol="0">
              <a:spAutoFit/>
            </a:bodyPr>
            <a:lstStyle/>
            <a:p>
              <a:r>
                <a:rPr lang="en-US" b="1" i="1" dirty="0"/>
                <a:t>a</a:t>
              </a:r>
            </a:p>
          </p:txBody>
        </p:sp>
        <p:sp>
          <p:nvSpPr>
            <p:cNvPr id="81" name="TextBox 80"/>
            <p:cNvSpPr txBox="1"/>
            <p:nvPr/>
          </p:nvSpPr>
          <p:spPr>
            <a:xfrm>
              <a:off x="4659495" y="3343202"/>
              <a:ext cx="282450" cy="369332"/>
            </a:xfrm>
            <a:prstGeom prst="rect">
              <a:avLst/>
            </a:prstGeom>
            <a:noFill/>
          </p:spPr>
          <p:txBody>
            <a:bodyPr wrap="none" rtlCol="0">
              <a:spAutoFit/>
            </a:bodyPr>
            <a:lstStyle/>
            <a:p>
              <a:r>
                <a:rPr lang="en-US" b="1" i="1" dirty="0"/>
                <a:t>c</a:t>
              </a:r>
            </a:p>
          </p:txBody>
        </p:sp>
        <p:sp>
          <p:nvSpPr>
            <p:cNvPr id="82" name="TextBox 81"/>
            <p:cNvSpPr txBox="1"/>
            <p:nvPr/>
          </p:nvSpPr>
          <p:spPr>
            <a:xfrm>
              <a:off x="5128435" y="1995371"/>
              <a:ext cx="306494" cy="369332"/>
            </a:xfrm>
            <a:prstGeom prst="rect">
              <a:avLst/>
            </a:prstGeom>
            <a:noFill/>
          </p:spPr>
          <p:txBody>
            <a:bodyPr wrap="none" rtlCol="0">
              <a:spAutoFit/>
            </a:bodyPr>
            <a:lstStyle/>
            <a:p>
              <a:r>
                <a:rPr lang="en-US" b="1" i="1" dirty="0"/>
                <a:t>b</a:t>
              </a:r>
            </a:p>
          </p:txBody>
        </p:sp>
        <p:sp>
          <p:nvSpPr>
            <p:cNvPr id="83" name="TextBox 82"/>
            <p:cNvSpPr txBox="1"/>
            <p:nvPr/>
          </p:nvSpPr>
          <p:spPr>
            <a:xfrm>
              <a:off x="7058836" y="2837970"/>
              <a:ext cx="354584" cy="461665"/>
            </a:xfrm>
            <a:prstGeom prst="rect">
              <a:avLst/>
            </a:prstGeom>
            <a:noFill/>
          </p:spPr>
          <p:txBody>
            <a:bodyPr wrap="none" rtlCol="0">
              <a:spAutoFit/>
            </a:bodyPr>
            <a:lstStyle/>
            <a:p>
              <a:r>
                <a:rPr lang="en-US" sz="2400" b="1" dirty="0"/>
                <a:t>X</a:t>
              </a:r>
            </a:p>
          </p:txBody>
        </p:sp>
      </p:grpSp>
      <p:grpSp>
        <p:nvGrpSpPr>
          <p:cNvPr id="99" name="Group 98"/>
          <p:cNvGrpSpPr/>
          <p:nvPr/>
        </p:nvGrpSpPr>
        <p:grpSpPr>
          <a:xfrm>
            <a:off x="7342636" y="2796366"/>
            <a:ext cx="3325365" cy="4049233"/>
            <a:chOff x="3802155" y="1219200"/>
            <a:chExt cx="3325365" cy="4049233"/>
          </a:xfrm>
        </p:grpSpPr>
        <p:grpSp>
          <p:nvGrpSpPr>
            <p:cNvPr id="100" name="Group 20"/>
            <p:cNvGrpSpPr/>
            <p:nvPr/>
          </p:nvGrpSpPr>
          <p:grpSpPr>
            <a:xfrm>
              <a:off x="3962400" y="1219200"/>
              <a:ext cx="3165120" cy="4049233"/>
              <a:chOff x="5867400" y="2667000"/>
              <a:chExt cx="3165120" cy="4049233"/>
            </a:xfrm>
          </p:grpSpPr>
          <p:sp>
            <p:nvSpPr>
              <p:cNvPr id="102" name="AutoShape 4"/>
              <p:cNvSpPr>
                <a:spLocks noChangeArrowheads="1"/>
              </p:cNvSpPr>
              <p:nvPr/>
            </p:nvSpPr>
            <p:spPr bwMode="auto">
              <a:xfrm>
                <a:off x="6126162" y="3124200"/>
                <a:ext cx="2255838" cy="3352800"/>
              </a:xfrm>
              <a:prstGeom prst="cube">
                <a:avLst>
                  <a:gd name="adj" fmla="val 25000"/>
                </a:avLst>
              </a:prstGeom>
              <a:solidFill>
                <a:srgbClr val="FF66FF"/>
              </a:solidFill>
              <a:ln w="9525">
                <a:solidFill>
                  <a:schemeClr val="tx1"/>
                </a:solidFill>
                <a:miter lim="800000"/>
                <a:headEnd/>
                <a:tailEnd/>
              </a:ln>
              <a:effectLst/>
            </p:spPr>
            <p:txBody>
              <a:bodyPr wrap="none" anchor="ctr"/>
              <a:lstStyle/>
              <a:p>
                <a:endParaRPr lang="en-US" dirty="0"/>
              </a:p>
            </p:txBody>
          </p:sp>
          <p:cxnSp>
            <p:nvCxnSpPr>
              <p:cNvPr id="103" name="Straight Arrow Connector 102"/>
              <p:cNvCxnSpPr/>
              <p:nvPr/>
            </p:nvCxnSpPr>
            <p:spPr>
              <a:xfrm>
                <a:off x="6694967" y="5899299"/>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5400000" flipH="1" flipV="1">
                <a:off x="5163872" y="4385932"/>
                <a:ext cx="3048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5400000">
                <a:off x="5867400" y="5878033"/>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8677936" y="5657370"/>
                <a:ext cx="354584" cy="461665"/>
              </a:xfrm>
              <a:prstGeom prst="rect">
                <a:avLst/>
              </a:prstGeom>
              <a:noFill/>
            </p:spPr>
            <p:txBody>
              <a:bodyPr wrap="none" rtlCol="0">
                <a:spAutoFit/>
              </a:bodyPr>
              <a:lstStyle/>
              <a:p>
                <a:r>
                  <a:rPr lang="en-US" sz="2400" b="1" dirty="0"/>
                  <a:t>X</a:t>
                </a:r>
              </a:p>
            </p:txBody>
          </p:sp>
          <p:sp>
            <p:nvSpPr>
              <p:cNvPr id="107" name="TextBox 106"/>
              <p:cNvSpPr txBox="1"/>
              <p:nvPr/>
            </p:nvSpPr>
            <p:spPr>
              <a:xfrm>
                <a:off x="6705600" y="2667000"/>
                <a:ext cx="332142" cy="461665"/>
              </a:xfrm>
              <a:prstGeom prst="rect">
                <a:avLst/>
              </a:prstGeom>
              <a:noFill/>
            </p:spPr>
            <p:txBody>
              <a:bodyPr wrap="none" rtlCol="0">
                <a:spAutoFit/>
              </a:bodyPr>
              <a:lstStyle/>
              <a:p>
                <a:r>
                  <a:rPr lang="en-US" sz="2400" b="1" dirty="0"/>
                  <a:t>Z</a:t>
                </a:r>
              </a:p>
            </p:txBody>
          </p:sp>
          <p:sp>
            <p:nvSpPr>
              <p:cNvPr id="108" name="TextBox 107"/>
              <p:cNvSpPr txBox="1"/>
              <p:nvPr/>
            </p:nvSpPr>
            <p:spPr>
              <a:xfrm>
                <a:off x="6248400" y="6183868"/>
                <a:ext cx="306494" cy="369332"/>
              </a:xfrm>
              <a:prstGeom prst="rect">
                <a:avLst/>
              </a:prstGeom>
              <a:noFill/>
            </p:spPr>
            <p:txBody>
              <a:bodyPr wrap="none" rtlCol="0">
                <a:spAutoFit/>
              </a:bodyPr>
              <a:lstStyle/>
              <a:p>
                <a:r>
                  <a:rPr lang="en-US" b="1" i="1" dirty="0"/>
                  <a:t>b</a:t>
                </a:r>
              </a:p>
            </p:txBody>
          </p:sp>
          <p:sp>
            <p:nvSpPr>
              <p:cNvPr id="109" name="TextBox 108"/>
              <p:cNvSpPr txBox="1"/>
              <p:nvPr/>
            </p:nvSpPr>
            <p:spPr>
              <a:xfrm>
                <a:off x="6650666" y="3724202"/>
                <a:ext cx="279244" cy="369332"/>
              </a:xfrm>
              <a:prstGeom prst="rect">
                <a:avLst/>
              </a:prstGeom>
              <a:noFill/>
            </p:spPr>
            <p:txBody>
              <a:bodyPr wrap="none" rtlCol="0">
                <a:spAutoFit/>
              </a:bodyPr>
              <a:lstStyle/>
              <a:p>
                <a:r>
                  <a:rPr lang="en-US" b="1" i="1" dirty="0"/>
                  <a:t>c</a:t>
                </a:r>
              </a:p>
            </p:txBody>
          </p:sp>
          <p:sp>
            <p:nvSpPr>
              <p:cNvPr id="110" name="TextBox 109"/>
              <p:cNvSpPr txBox="1"/>
              <p:nvPr/>
            </p:nvSpPr>
            <p:spPr>
              <a:xfrm>
                <a:off x="7488866" y="5597303"/>
                <a:ext cx="306494" cy="369332"/>
              </a:xfrm>
              <a:prstGeom prst="rect">
                <a:avLst/>
              </a:prstGeom>
              <a:noFill/>
            </p:spPr>
            <p:txBody>
              <a:bodyPr wrap="none" rtlCol="0">
                <a:spAutoFit/>
              </a:bodyPr>
              <a:lstStyle/>
              <a:p>
                <a:r>
                  <a:rPr lang="en-US" b="1" i="1" dirty="0"/>
                  <a:t>a</a:t>
                </a:r>
              </a:p>
            </p:txBody>
          </p:sp>
          <p:sp>
            <p:nvSpPr>
              <p:cNvPr id="111" name="TextBox 110"/>
              <p:cNvSpPr txBox="1"/>
              <p:nvPr/>
            </p:nvSpPr>
            <p:spPr>
              <a:xfrm>
                <a:off x="6400800" y="5626398"/>
                <a:ext cx="320922" cy="369332"/>
              </a:xfrm>
              <a:prstGeom prst="rect">
                <a:avLst/>
              </a:prstGeom>
              <a:noFill/>
            </p:spPr>
            <p:txBody>
              <a:bodyPr wrap="none" rtlCol="0">
                <a:spAutoFit/>
              </a:bodyPr>
              <a:lstStyle/>
              <a:p>
                <a:r>
                  <a:rPr lang="el-GR" b="1" dirty="0"/>
                  <a:t>α</a:t>
                </a:r>
                <a:endParaRPr lang="en-US" b="1" dirty="0"/>
              </a:p>
            </p:txBody>
          </p:sp>
          <p:sp>
            <p:nvSpPr>
              <p:cNvPr id="112" name="TextBox 111"/>
              <p:cNvSpPr txBox="1"/>
              <p:nvPr/>
            </p:nvSpPr>
            <p:spPr>
              <a:xfrm>
                <a:off x="6629400" y="5867400"/>
                <a:ext cx="311304" cy="369332"/>
              </a:xfrm>
              <a:prstGeom prst="rect">
                <a:avLst/>
              </a:prstGeom>
              <a:noFill/>
            </p:spPr>
            <p:txBody>
              <a:bodyPr wrap="none" rtlCol="0">
                <a:spAutoFit/>
              </a:bodyPr>
              <a:lstStyle/>
              <a:p>
                <a:r>
                  <a:rPr lang="el-GR" b="1" dirty="0"/>
                  <a:t>β</a:t>
                </a:r>
                <a:endParaRPr lang="en-US" b="1" dirty="0"/>
              </a:p>
            </p:txBody>
          </p:sp>
          <p:sp>
            <p:nvSpPr>
              <p:cNvPr id="113" name="TextBox 112"/>
              <p:cNvSpPr txBox="1"/>
              <p:nvPr/>
            </p:nvSpPr>
            <p:spPr>
              <a:xfrm>
                <a:off x="6673701" y="5542369"/>
                <a:ext cx="292068" cy="369332"/>
              </a:xfrm>
              <a:prstGeom prst="rect">
                <a:avLst/>
              </a:prstGeom>
              <a:noFill/>
            </p:spPr>
            <p:txBody>
              <a:bodyPr wrap="none" rtlCol="0">
                <a:spAutoFit/>
              </a:bodyPr>
              <a:lstStyle/>
              <a:p>
                <a:r>
                  <a:rPr lang="el-GR" b="1" dirty="0"/>
                  <a:t>γ</a:t>
                </a:r>
                <a:endParaRPr lang="en-US" b="1" dirty="0"/>
              </a:p>
            </p:txBody>
          </p:sp>
        </p:grpSp>
        <p:sp>
          <p:nvSpPr>
            <p:cNvPr id="101" name="TextBox 100"/>
            <p:cNvSpPr txBox="1"/>
            <p:nvPr/>
          </p:nvSpPr>
          <p:spPr>
            <a:xfrm>
              <a:off x="3802155" y="4724400"/>
              <a:ext cx="344966" cy="461665"/>
            </a:xfrm>
            <a:prstGeom prst="rect">
              <a:avLst/>
            </a:prstGeom>
            <a:noFill/>
          </p:spPr>
          <p:txBody>
            <a:bodyPr wrap="none" rtlCol="0">
              <a:spAutoFit/>
            </a:bodyPr>
            <a:lstStyle/>
            <a:p>
              <a:r>
                <a:rPr lang="en-US" sz="2400" b="1" dirty="0"/>
                <a:t>Y</a:t>
              </a:r>
            </a:p>
          </p:txBody>
        </p:sp>
      </p:grpSp>
      <p:sp>
        <p:nvSpPr>
          <p:cNvPr id="39" name="TextBox 38"/>
          <p:cNvSpPr txBox="1"/>
          <p:nvPr/>
        </p:nvSpPr>
        <p:spPr>
          <a:xfrm>
            <a:off x="2057401" y="2724090"/>
            <a:ext cx="4529189"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NaCl,Ag,Au,CaF,Pb,Cu,NaClo</a:t>
            </a:r>
            <a:r>
              <a:rPr lang="en-US" sz="2000" b="1" i="1" baseline="-25000" dirty="0">
                <a:latin typeface="Bell MT" pitchFamily="18" charset="0"/>
              </a:rPr>
              <a:t>2</a:t>
            </a:r>
            <a:r>
              <a:rPr lang="en-US" sz="2000" b="1" i="1" dirty="0">
                <a:latin typeface="Bell MT" pitchFamily="18" charset="0"/>
              </a:rPr>
              <a:t>  etc</a:t>
            </a:r>
            <a:endParaRPr lang="en-US" sz="2000" b="1" i="1" u="sng" dirty="0">
              <a:latin typeface="Bell MT" pitchFamily="18" charset="0"/>
            </a:endParaRPr>
          </a:p>
        </p:txBody>
      </p:sp>
      <p:sp>
        <p:nvSpPr>
          <p:cNvPr id="40" name="TextBox 39"/>
          <p:cNvSpPr txBox="1"/>
          <p:nvPr/>
        </p:nvSpPr>
        <p:spPr>
          <a:xfrm>
            <a:off x="2133601" y="6305490"/>
            <a:ext cx="2853795"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Tio</a:t>
            </a:r>
            <a:r>
              <a:rPr lang="en-US" sz="2000" b="1" i="1" baseline="-25000" dirty="0">
                <a:latin typeface="Bell MT" pitchFamily="18" charset="0"/>
              </a:rPr>
              <a:t>2 </a:t>
            </a:r>
            <a:r>
              <a:rPr lang="en-US" sz="2000" b="1" i="1" dirty="0">
                <a:latin typeface="Bell MT" pitchFamily="18" charset="0"/>
              </a:rPr>
              <a:t>, Sno</a:t>
            </a:r>
            <a:r>
              <a:rPr lang="en-US" sz="2000" b="1" i="1" baseline="-25000" dirty="0">
                <a:latin typeface="Bell MT" pitchFamily="18" charset="0"/>
              </a:rPr>
              <a:t>2 </a:t>
            </a:r>
            <a:r>
              <a:rPr lang="en-US" sz="2000" b="1" i="1" dirty="0">
                <a:latin typeface="Bell MT" pitchFamily="18" charset="0"/>
              </a:rPr>
              <a:t>, KH</a:t>
            </a:r>
            <a:r>
              <a:rPr lang="en-US" sz="2000" b="1" i="1" baseline="-25000" dirty="0">
                <a:latin typeface="Bell MT" pitchFamily="18" charset="0"/>
              </a:rPr>
              <a:t>2</a:t>
            </a:r>
            <a:r>
              <a:rPr lang="en-US" sz="2000" b="1" i="1" dirty="0">
                <a:latin typeface="Bell MT" pitchFamily="18" charset="0"/>
              </a:rPr>
              <a:t>Po</a:t>
            </a:r>
            <a:r>
              <a:rPr lang="en-US" sz="2000" b="1" i="1" baseline="-25000" dirty="0">
                <a:latin typeface="Bell MT" pitchFamily="18" charset="0"/>
              </a:rPr>
              <a:t>4</a:t>
            </a:r>
            <a:endParaRPr lang="en-US" sz="2000" b="1" i="1" u="sng" baseline="-25000" dirty="0">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lide(fromBottom)">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99"/>
                                        </p:tgtEl>
                                        <p:attrNameLst>
                                          <p:attrName>style.visibility</p:attrName>
                                        </p:attrNameLst>
                                      </p:cBhvr>
                                      <p:to>
                                        <p:strVal val="visible"/>
                                      </p:to>
                                    </p:set>
                                    <p:anim calcmode="lin" valueType="num">
                                      <p:cBhvr>
                                        <p:cTn id="48" dur="500" fill="hold"/>
                                        <p:tgtEl>
                                          <p:spTgt spid="99"/>
                                        </p:tgtEl>
                                        <p:attrNameLst>
                                          <p:attrName>ppt_w</p:attrName>
                                        </p:attrNameLst>
                                      </p:cBhvr>
                                      <p:tavLst>
                                        <p:tav tm="0">
                                          <p:val>
                                            <p:fltVal val="0"/>
                                          </p:val>
                                        </p:tav>
                                        <p:tav tm="100000">
                                          <p:val>
                                            <p:strVal val="#ppt_w"/>
                                          </p:val>
                                        </p:tav>
                                      </p:tavLst>
                                    </p:anim>
                                    <p:anim calcmode="lin" valueType="num">
                                      <p:cBhvr>
                                        <p:cTn id="49" dur="500" fill="hold"/>
                                        <p:tgtEl>
                                          <p:spTgt spid="99"/>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39" grpId="0"/>
      <p:bldP spid="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29162"/>
            <a:ext cx="4876800" cy="1323439"/>
          </a:xfrm>
          <a:prstGeom prst="rect">
            <a:avLst/>
          </a:prstGeom>
          <a:noFill/>
        </p:spPr>
        <p:txBody>
          <a:bodyPr wrap="square" rtlCol="0">
            <a:spAutoFit/>
          </a:bodyPr>
          <a:lstStyle/>
          <a:p>
            <a:r>
              <a:rPr lang="en-US" sz="3200" b="1" i="1" dirty="0"/>
              <a:t>3. </a:t>
            </a:r>
            <a:r>
              <a:rPr lang="en-US" sz="3200" b="1" i="1" u="sng" dirty="0"/>
              <a:t>Orthorhombic crystals</a:t>
            </a:r>
            <a:r>
              <a:rPr lang="en-US" sz="3200" b="1" i="1" dirty="0"/>
              <a:t>(4)</a:t>
            </a:r>
            <a:endParaRPr lang="en-US" sz="3200" b="1" i="1" u="sng" dirty="0"/>
          </a:p>
          <a:p>
            <a:r>
              <a:rPr lang="en-US" sz="2400" b="1" i="1" dirty="0"/>
              <a:t>Lengths of the unit cell are different, </a:t>
            </a:r>
          </a:p>
          <a:p>
            <a:r>
              <a:rPr lang="en-US" sz="2400" b="1" i="1" dirty="0"/>
              <a:t>but they are at right angles.</a:t>
            </a:r>
            <a:endParaRPr lang="en-US" sz="3200" b="1" i="1" u="sng" dirty="0"/>
          </a:p>
        </p:txBody>
      </p:sp>
      <p:sp>
        <p:nvSpPr>
          <p:cNvPr id="3" name="TextBox 2"/>
          <p:cNvSpPr txBox="1"/>
          <p:nvPr/>
        </p:nvSpPr>
        <p:spPr>
          <a:xfrm>
            <a:off x="2057400" y="1676400"/>
            <a:ext cx="3657600" cy="1295400"/>
          </a:xfrm>
          <a:prstGeom prst="rect">
            <a:avLst/>
          </a:prstGeom>
          <a:noFill/>
        </p:spPr>
        <p:txBody>
          <a:bodyPr wrap="square" rtlCol="0">
            <a:spAutoFit/>
          </a:bodyPr>
          <a:lstStyle/>
          <a:p>
            <a:r>
              <a:rPr lang="en-US" sz="2800" b="1" dirty="0"/>
              <a:t>i.e.             a</a:t>
            </a:r>
            <a:r>
              <a:rPr lang="en-US" sz="3200" b="1" dirty="0"/>
              <a:t>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a:t>
            </a:r>
            <a:r>
              <a:rPr lang="el-GR" sz="2800" b="1" dirty="0"/>
              <a:t>γ</a:t>
            </a:r>
            <a:r>
              <a:rPr lang="en-US" sz="2800" b="1" dirty="0"/>
              <a:t> = 90</a:t>
            </a:r>
            <a:r>
              <a:rPr lang="en-US" sz="2800" b="1" baseline="30000" dirty="0"/>
              <a:t>0</a:t>
            </a:r>
          </a:p>
        </p:txBody>
      </p:sp>
      <p:sp>
        <p:nvSpPr>
          <p:cNvPr id="4" name="TextBox 3"/>
          <p:cNvSpPr txBox="1"/>
          <p:nvPr/>
        </p:nvSpPr>
        <p:spPr>
          <a:xfrm>
            <a:off x="1905000" y="3412630"/>
            <a:ext cx="4953000" cy="1692771"/>
          </a:xfrm>
          <a:prstGeom prst="rect">
            <a:avLst/>
          </a:prstGeom>
          <a:noFill/>
        </p:spPr>
        <p:txBody>
          <a:bodyPr wrap="square" rtlCol="0">
            <a:spAutoFit/>
          </a:bodyPr>
          <a:lstStyle/>
          <a:p>
            <a:r>
              <a:rPr lang="en-US" sz="3200" b="1" i="1" dirty="0"/>
              <a:t>4. </a:t>
            </a:r>
            <a:r>
              <a:rPr lang="en-US" sz="3200" b="1" i="1" u="sng" dirty="0"/>
              <a:t>Monoclinic crystals</a:t>
            </a:r>
            <a:r>
              <a:rPr lang="en-US" sz="3200" b="1" i="1" dirty="0"/>
              <a:t>(2)</a:t>
            </a:r>
            <a:endParaRPr lang="en-US" sz="3200" b="1" i="1" u="sng" dirty="0"/>
          </a:p>
          <a:p>
            <a:r>
              <a:rPr lang="en-US" sz="2400" b="1" i="1" dirty="0"/>
              <a:t>Lengths of the unit cell are different, </a:t>
            </a:r>
          </a:p>
          <a:p>
            <a:r>
              <a:rPr lang="en-US" sz="2400" b="1" i="1" dirty="0"/>
              <a:t>two axes are at right angles and </a:t>
            </a:r>
          </a:p>
          <a:p>
            <a:r>
              <a:rPr lang="en-US" sz="2400" b="1" i="1" dirty="0"/>
              <a:t>third one is obliquely inclined. </a:t>
            </a:r>
            <a:endParaRPr lang="en-US" sz="3200" b="1" i="1" u="sng" dirty="0"/>
          </a:p>
        </p:txBody>
      </p:sp>
      <p:sp>
        <p:nvSpPr>
          <p:cNvPr id="5" name="TextBox 4"/>
          <p:cNvSpPr txBox="1"/>
          <p:nvPr/>
        </p:nvSpPr>
        <p:spPr>
          <a:xfrm>
            <a:off x="2043058" y="5031938"/>
            <a:ext cx="3748142" cy="1292662"/>
          </a:xfrm>
          <a:prstGeom prst="rect">
            <a:avLst/>
          </a:prstGeom>
          <a:noFill/>
        </p:spPr>
        <p:txBody>
          <a:bodyPr wrap="none" rtlCol="0">
            <a:spAutoFit/>
          </a:bodyPr>
          <a:lstStyle/>
          <a:p>
            <a:r>
              <a:rPr lang="en-US" sz="2800" b="1" dirty="0"/>
              <a:t>i.e.             a</a:t>
            </a:r>
            <a:r>
              <a:rPr lang="en-US" sz="3200" b="1" dirty="0"/>
              <a:t>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90</a:t>
            </a:r>
            <a:r>
              <a:rPr lang="en-US" sz="2800" b="1" baseline="30000" dirty="0"/>
              <a:t>0</a:t>
            </a:r>
            <a:r>
              <a:rPr lang="en-US" sz="2800" b="1" dirty="0"/>
              <a:t> ≠ </a:t>
            </a:r>
            <a:r>
              <a:rPr lang="el-GR" sz="2800" b="1" dirty="0"/>
              <a:t>γ</a:t>
            </a:r>
            <a:endParaRPr lang="en-US" sz="2800" b="1" baseline="30000" dirty="0"/>
          </a:p>
        </p:txBody>
      </p:sp>
      <p:grpSp>
        <p:nvGrpSpPr>
          <p:cNvPr id="25" name="Group 24"/>
          <p:cNvGrpSpPr/>
          <p:nvPr/>
        </p:nvGrpSpPr>
        <p:grpSpPr>
          <a:xfrm>
            <a:off x="7391401" y="152400"/>
            <a:ext cx="2544887" cy="3048000"/>
            <a:chOff x="6154315" y="131134"/>
            <a:chExt cx="2544887" cy="3048000"/>
          </a:xfrm>
        </p:grpSpPr>
        <p:sp>
          <p:nvSpPr>
            <p:cNvPr id="6" name="AutoShape 4"/>
            <p:cNvSpPr>
              <a:spLocks noChangeArrowheads="1"/>
            </p:cNvSpPr>
            <p:nvPr/>
          </p:nvSpPr>
          <p:spPr bwMode="auto">
            <a:xfrm>
              <a:off x="6477000" y="533400"/>
              <a:ext cx="1600200" cy="2438400"/>
            </a:xfrm>
            <a:prstGeom prst="cube">
              <a:avLst>
                <a:gd name="adj" fmla="val 25000"/>
              </a:avLst>
            </a:prstGeom>
            <a:solidFill>
              <a:srgbClr val="FFFF00"/>
            </a:solidFill>
            <a:ln w="9525">
              <a:solidFill>
                <a:schemeClr val="tx1"/>
              </a:solidFill>
              <a:miter lim="800000"/>
              <a:headEnd/>
              <a:tailEnd/>
            </a:ln>
            <a:effectLst/>
          </p:spPr>
          <p:txBody>
            <a:bodyPr wrap="none" anchor="ctr"/>
            <a:lstStyle/>
            <a:p>
              <a:endParaRPr lang="en-US" dirty="0"/>
            </a:p>
          </p:txBody>
        </p:sp>
        <p:cxnSp>
          <p:nvCxnSpPr>
            <p:cNvPr id="10" name="Straight Arrow Connector 9"/>
            <p:cNvCxnSpPr/>
            <p:nvPr/>
          </p:nvCxnSpPr>
          <p:spPr>
            <a:xfrm>
              <a:off x="6891668" y="25908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670790" y="1392775"/>
              <a:ext cx="2439194" cy="22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6227134" y="2569534"/>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44618" y="2362200"/>
              <a:ext cx="354584" cy="461665"/>
            </a:xfrm>
            <a:prstGeom prst="rect">
              <a:avLst/>
            </a:prstGeom>
            <a:noFill/>
          </p:spPr>
          <p:txBody>
            <a:bodyPr wrap="none" rtlCol="0">
              <a:spAutoFit/>
            </a:bodyPr>
            <a:lstStyle/>
            <a:p>
              <a:r>
                <a:rPr lang="en-US" sz="2400" b="1" dirty="0"/>
                <a:t>X</a:t>
              </a:r>
            </a:p>
          </p:txBody>
        </p:sp>
        <p:sp>
          <p:nvSpPr>
            <p:cNvPr id="17" name="TextBox 16"/>
            <p:cNvSpPr txBox="1"/>
            <p:nvPr/>
          </p:nvSpPr>
          <p:spPr>
            <a:xfrm>
              <a:off x="6154315" y="2662535"/>
              <a:ext cx="332142" cy="461665"/>
            </a:xfrm>
            <a:prstGeom prst="rect">
              <a:avLst/>
            </a:prstGeom>
            <a:noFill/>
          </p:spPr>
          <p:txBody>
            <a:bodyPr wrap="none" rtlCol="0">
              <a:spAutoFit/>
            </a:bodyPr>
            <a:lstStyle/>
            <a:p>
              <a:r>
                <a:rPr lang="en-US" sz="2400" b="1" dirty="0"/>
                <a:t>Z</a:t>
              </a:r>
            </a:p>
          </p:txBody>
        </p:sp>
        <p:sp>
          <p:nvSpPr>
            <p:cNvPr id="18" name="TextBox 17"/>
            <p:cNvSpPr txBox="1"/>
            <p:nvPr/>
          </p:nvSpPr>
          <p:spPr>
            <a:xfrm>
              <a:off x="6896818" y="131134"/>
              <a:ext cx="344966" cy="461665"/>
            </a:xfrm>
            <a:prstGeom prst="rect">
              <a:avLst/>
            </a:prstGeom>
            <a:noFill/>
          </p:spPr>
          <p:txBody>
            <a:bodyPr wrap="none" rtlCol="0">
              <a:spAutoFit/>
            </a:bodyPr>
            <a:lstStyle/>
            <a:p>
              <a:r>
                <a:rPr lang="en-US" sz="2400" b="1" dirty="0"/>
                <a:t>Y</a:t>
              </a:r>
            </a:p>
          </p:txBody>
        </p:sp>
        <p:sp>
          <p:nvSpPr>
            <p:cNvPr id="19" name="TextBox 18"/>
            <p:cNvSpPr txBox="1"/>
            <p:nvPr/>
          </p:nvSpPr>
          <p:spPr>
            <a:xfrm>
              <a:off x="7378998" y="2285266"/>
              <a:ext cx="306494" cy="369332"/>
            </a:xfrm>
            <a:prstGeom prst="rect">
              <a:avLst/>
            </a:prstGeom>
            <a:noFill/>
          </p:spPr>
          <p:txBody>
            <a:bodyPr wrap="none" rtlCol="0">
              <a:spAutoFit/>
            </a:bodyPr>
            <a:lstStyle/>
            <a:p>
              <a:r>
                <a:rPr lang="en-US" b="1" i="1" dirty="0"/>
                <a:t>a</a:t>
              </a:r>
            </a:p>
          </p:txBody>
        </p:sp>
        <p:sp>
          <p:nvSpPr>
            <p:cNvPr id="20" name="TextBox 19"/>
            <p:cNvSpPr txBox="1"/>
            <p:nvPr/>
          </p:nvSpPr>
          <p:spPr>
            <a:xfrm>
              <a:off x="6576235" y="2666266"/>
              <a:ext cx="279244" cy="369332"/>
            </a:xfrm>
            <a:prstGeom prst="rect">
              <a:avLst/>
            </a:prstGeom>
            <a:noFill/>
          </p:spPr>
          <p:txBody>
            <a:bodyPr wrap="none" rtlCol="0">
              <a:spAutoFit/>
            </a:bodyPr>
            <a:lstStyle/>
            <a:p>
              <a:r>
                <a:rPr lang="en-US" b="1" i="1" dirty="0"/>
                <a:t>c</a:t>
              </a:r>
            </a:p>
          </p:txBody>
        </p:sp>
        <p:sp>
          <p:nvSpPr>
            <p:cNvPr id="21" name="TextBox 20"/>
            <p:cNvSpPr txBox="1"/>
            <p:nvPr/>
          </p:nvSpPr>
          <p:spPr>
            <a:xfrm>
              <a:off x="6858000" y="926802"/>
              <a:ext cx="306494" cy="369332"/>
            </a:xfrm>
            <a:prstGeom prst="rect">
              <a:avLst/>
            </a:prstGeom>
            <a:noFill/>
          </p:spPr>
          <p:txBody>
            <a:bodyPr wrap="none" rtlCol="0">
              <a:spAutoFit/>
            </a:bodyPr>
            <a:lstStyle/>
            <a:p>
              <a:r>
                <a:rPr lang="en-US" b="1" i="1" dirty="0"/>
                <a:t>b</a:t>
              </a:r>
            </a:p>
          </p:txBody>
        </p:sp>
        <p:sp>
          <p:nvSpPr>
            <p:cNvPr id="22" name="TextBox 21"/>
            <p:cNvSpPr txBox="1"/>
            <p:nvPr/>
          </p:nvSpPr>
          <p:spPr>
            <a:xfrm>
              <a:off x="6623911" y="2340200"/>
              <a:ext cx="320922" cy="369332"/>
            </a:xfrm>
            <a:prstGeom prst="rect">
              <a:avLst/>
            </a:prstGeom>
            <a:noFill/>
          </p:spPr>
          <p:txBody>
            <a:bodyPr wrap="none" rtlCol="0">
              <a:spAutoFit/>
            </a:bodyPr>
            <a:lstStyle/>
            <a:p>
              <a:r>
                <a:rPr lang="el-GR" b="1" dirty="0"/>
                <a:t>α</a:t>
              </a:r>
              <a:endParaRPr lang="en-US" b="1" dirty="0"/>
            </a:p>
          </p:txBody>
        </p:sp>
        <p:sp>
          <p:nvSpPr>
            <p:cNvPr id="23" name="TextBox 22"/>
            <p:cNvSpPr txBox="1"/>
            <p:nvPr/>
          </p:nvSpPr>
          <p:spPr>
            <a:xfrm>
              <a:off x="6786944" y="2524499"/>
              <a:ext cx="311304" cy="369332"/>
            </a:xfrm>
            <a:prstGeom prst="rect">
              <a:avLst/>
            </a:prstGeom>
            <a:noFill/>
          </p:spPr>
          <p:txBody>
            <a:bodyPr wrap="none" rtlCol="0">
              <a:spAutoFit/>
            </a:bodyPr>
            <a:lstStyle/>
            <a:p>
              <a:r>
                <a:rPr lang="el-GR" b="1" dirty="0"/>
                <a:t>β</a:t>
              </a:r>
              <a:endParaRPr lang="en-US" b="1" dirty="0"/>
            </a:p>
          </p:txBody>
        </p:sp>
        <p:sp>
          <p:nvSpPr>
            <p:cNvPr id="24" name="TextBox 23"/>
            <p:cNvSpPr txBox="1"/>
            <p:nvPr/>
          </p:nvSpPr>
          <p:spPr>
            <a:xfrm>
              <a:off x="6854280" y="2252332"/>
              <a:ext cx="292068" cy="369332"/>
            </a:xfrm>
            <a:prstGeom prst="rect">
              <a:avLst/>
            </a:prstGeom>
            <a:noFill/>
          </p:spPr>
          <p:txBody>
            <a:bodyPr wrap="none" rtlCol="0">
              <a:spAutoFit/>
            </a:bodyPr>
            <a:lstStyle/>
            <a:p>
              <a:r>
                <a:rPr lang="el-GR" b="1" dirty="0"/>
                <a:t>γ</a:t>
              </a:r>
              <a:endParaRPr lang="en-US" b="1" dirty="0"/>
            </a:p>
          </p:txBody>
        </p:sp>
      </p:grpSp>
      <p:pic>
        <p:nvPicPr>
          <p:cNvPr id="26" name="Picture 13"/>
          <p:cNvPicPr>
            <a:picLocks noChangeAspect="1" noChangeArrowheads="1"/>
          </p:cNvPicPr>
          <p:nvPr/>
        </p:nvPicPr>
        <p:blipFill>
          <a:blip r:embed="rId2"/>
          <a:srcRect/>
          <a:stretch>
            <a:fillRect/>
          </a:stretch>
        </p:blipFill>
        <p:spPr>
          <a:xfrm>
            <a:off x="7772401" y="3944938"/>
            <a:ext cx="1527175" cy="2379662"/>
          </a:xfrm>
          <a:prstGeom prst="rect">
            <a:avLst/>
          </a:prstGeom>
          <a:noFill/>
          <a:ln/>
        </p:spPr>
      </p:pic>
      <p:sp>
        <p:nvSpPr>
          <p:cNvPr id="28" name="TextBox 27"/>
          <p:cNvSpPr txBox="1"/>
          <p:nvPr/>
        </p:nvSpPr>
        <p:spPr>
          <a:xfrm>
            <a:off x="1961708" y="2952690"/>
            <a:ext cx="5429692"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C</a:t>
            </a:r>
            <a:r>
              <a:rPr lang="en-US" sz="2000" b="1" i="1" baseline="-25000" dirty="0">
                <a:latin typeface="Bell MT" pitchFamily="18" charset="0"/>
              </a:rPr>
              <a:t>15</a:t>
            </a:r>
            <a:r>
              <a:rPr lang="en-US" sz="2000" b="1" i="1" dirty="0">
                <a:latin typeface="Bell MT" pitchFamily="18" charset="0"/>
              </a:rPr>
              <a:t>H</a:t>
            </a:r>
            <a:r>
              <a:rPr lang="en-US" sz="2000" b="1" i="1" baseline="-25000" dirty="0">
                <a:latin typeface="Bell MT" pitchFamily="18" charset="0"/>
              </a:rPr>
              <a:t>20</a:t>
            </a:r>
            <a:r>
              <a:rPr lang="en-US" sz="2000" b="1" i="1" dirty="0">
                <a:latin typeface="Bell MT" pitchFamily="18" charset="0"/>
              </a:rPr>
              <a:t>O</a:t>
            </a:r>
            <a:r>
              <a:rPr lang="en-US" sz="2000" b="1" i="1" baseline="-25000" dirty="0">
                <a:latin typeface="Bell MT" pitchFamily="18" charset="0"/>
              </a:rPr>
              <a:t>2</a:t>
            </a:r>
            <a:r>
              <a:rPr lang="en-US" sz="2000" b="1" i="1" dirty="0">
                <a:latin typeface="Bell MT" pitchFamily="18" charset="0"/>
              </a:rPr>
              <a:t>, PbCo</a:t>
            </a:r>
            <a:r>
              <a:rPr lang="en-US" sz="2000" b="1" i="1" baseline="-25000" dirty="0">
                <a:latin typeface="Bell MT" pitchFamily="18" charset="0"/>
              </a:rPr>
              <a:t>3</a:t>
            </a:r>
            <a:r>
              <a:rPr lang="en-US" sz="2000" b="1" i="1" dirty="0">
                <a:latin typeface="Bell MT" pitchFamily="18" charset="0"/>
              </a:rPr>
              <a:t>, BaSo</a:t>
            </a:r>
            <a:r>
              <a:rPr lang="en-US" sz="2000" b="1" i="1" baseline="-25000" dirty="0">
                <a:latin typeface="Bell MT" pitchFamily="18" charset="0"/>
              </a:rPr>
              <a:t>4</a:t>
            </a:r>
            <a:r>
              <a:rPr lang="en-US" sz="2000" b="1" i="1" dirty="0">
                <a:latin typeface="Bell MT" pitchFamily="18" charset="0"/>
              </a:rPr>
              <a:t>, KNo</a:t>
            </a:r>
            <a:r>
              <a:rPr lang="en-US" sz="2000" b="1" i="1" baseline="-25000" dirty="0">
                <a:latin typeface="Bell MT" pitchFamily="18" charset="0"/>
              </a:rPr>
              <a:t>3</a:t>
            </a:r>
            <a:r>
              <a:rPr lang="en-US" sz="2000" b="1" i="1" dirty="0">
                <a:latin typeface="Bell MT" pitchFamily="18" charset="0"/>
              </a:rPr>
              <a:t>, K</a:t>
            </a:r>
            <a:r>
              <a:rPr lang="en-US" sz="2000" b="1" i="1" baseline="-25000" dirty="0">
                <a:latin typeface="Bell MT" pitchFamily="18" charset="0"/>
              </a:rPr>
              <a:t>2</a:t>
            </a:r>
            <a:r>
              <a:rPr lang="en-US" sz="2000" b="1" i="1" dirty="0">
                <a:latin typeface="Bell MT" pitchFamily="18" charset="0"/>
              </a:rPr>
              <a:t>So</a:t>
            </a:r>
            <a:r>
              <a:rPr lang="en-US" sz="2000" b="1" i="1" baseline="-25000" dirty="0">
                <a:latin typeface="Bell MT" pitchFamily="18" charset="0"/>
              </a:rPr>
              <a:t>4</a:t>
            </a:r>
            <a:r>
              <a:rPr lang="en-US" sz="2000" b="1" i="1" dirty="0">
                <a:latin typeface="Bell MT" pitchFamily="18" charset="0"/>
              </a:rPr>
              <a:t>, </a:t>
            </a:r>
            <a:r>
              <a:rPr lang="el-GR" sz="2000" b="1" i="1" dirty="0">
                <a:latin typeface="Calibri"/>
              </a:rPr>
              <a:t>α</a:t>
            </a:r>
            <a:r>
              <a:rPr lang="en-US" sz="2000" b="1" i="1" dirty="0">
                <a:latin typeface="Calibri"/>
              </a:rPr>
              <a:t>-S</a:t>
            </a:r>
            <a:endParaRPr lang="en-US" sz="2000" b="1" i="1" u="sng" dirty="0">
              <a:latin typeface="Bell MT" pitchFamily="18" charset="0"/>
            </a:endParaRPr>
          </a:p>
        </p:txBody>
      </p:sp>
      <p:sp>
        <p:nvSpPr>
          <p:cNvPr id="29" name="TextBox 28"/>
          <p:cNvSpPr txBox="1"/>
          <p:nvPr/>
        </p:nvSpPr>
        <p:spPr>
          <a:xfrm>
            <a:off x="2119432" y="6305490"/>
            <a:ext cx="5043368"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CaSo</a:t>
            </a:r>
            <a:r>
              <a:rPr lang="en-US" sz="2000" b="1" i="1" baseline="-25000" dirty="0">
                <a:latin typeface="Bell MT" pitchFamily="18" charset="0"/>
              </a:rPr>
              <a:t>4</a:t>
            </a:r>
            <a:r>
              <a:rPr lang="en-US" sz="2000" b="1" i="1" dirty="0">
                <a:latin typeface="Bell MT" pitchFamily="18" charset="0"/>
              </a:rPr>
              <a:t> 2H</a:t>
            </a:r>
            <a:r>
              <a:rPr lang="en-US" sz="2000" b="1" i="1" baseline="-25000" dirty="0">
                <a:latin typeface="Bell MT" pitchFamily="18" charset="0"/>
              </a:rPr>
              <a:t>2</a:t>
            </a:r>
            <a:r>
              <a:rPr lang="en-US" sz="2000" b="1" i="1" dirty="0">
                <a:latin typeface="Bell MT" pitchFamily="18" charset="0"/>
              </a:rPr>
              <a:t>0(Gypsum), K</a:t>
            </a:r>
            <a:r>
              <a:rPr lang="en-US" sz="2000" b="1" i="1" baseline="-25000" dirty="0">
                <a:latin typeface="Bell MT" pitchFamily="18" charset="0"/>
              </a:rPr>
              <a:t>2</a:t>
            </a:r>
            <a:r>
              <a:rPr lang="en-US" sz="2000" b="1" i="1" dirty="0">
                <a:latin typeface="Bell MT" pitchFamily="18" charset="0"/>
              </a:rPr>
              <a:t>MgSo</a:t>
            </a:r>
            <a:r>
              <a:rPr lang="en-US" sz="2000" b="1" i="1" baseline="-25000" dirty="0">
                <a:latin typeface="Bell MT" pitchFamily="18" charset="0"/>
              </a:rPr>
              <a:t>4</a:t>
            </a:r>
            <a:r>
              <a:rPr lang="en-US" sz="2000" b="1" i="1" dirty="0">
                <a:latin typeface="Bell MT" pitchFamily="18" charset="0"/>
              </a:rPr>
              <a:t> .6H</a:t>
            </a:r>
            <a:r>
              <a:rPr lang="en-US" sz="2000" b="1" i="1" baseline="-25000" dirty="0">
                <a:latin typeface="Bell MT" pitchFamily="18" charset="0"/>
              </a:rPr>
              <a:t>2</a:t>
            </a:r>
            <a:r>
              <a:rPr lang="en-US" sz="2000" b="1" i="1" dirty="0">
                <a:latin typeface="Bell MT" pitchFamily="18" charset="0"/>
              </a:rPr>
              <a:t>o</a:t>
            </a:r>
            <a:endParaRPr lang="en-US" sz="2000" b="1" i="1" u="sng" dirty="0">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28"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40830"/>
            <a:ext cx="4953000" cy="1692771"/>
          </a:xfrm>
          <a:prstGeom prst="rect">
            <a:avLst/>
          </a:prstGeom>
          <a:noFill/>
        </p:spPr>
        <p:txBody>
          <a:bodyPr wrap="square" rtlCol="0">
            <a:spAutoFit/>
          </a:bodyPr>
          <a:lstStyle/>
          <a:p>
            <a:r>
              <a:rPr lang="en-US" sz="3200" b="1" i="1" dirty="0"/>
              <a:t>5. </a:t>
            </a:r>
            <a:r>
              <a:rPr lang="en-US" sz="3200" b="1" i="1" u="sng" dirty="0"/>
              <a:t>Triclinic crystal</a:t>
            </a:r>
            <a:r>
              <a:rPr lang="en-US" sz="3200" b="1" i="1" dirty="0"/>
              <a:t>(1)</a:t>
            </a:r>
            <a:endParaRPr lang="en-US" sz="3200" b="1" i="1" u="sng" dirty="0"/>
          </a:p>
          <a:p>
            <a:r>
              <a:rPr lang="en-US" sz="2400" b="1" i="1" dirty="0"/>
              <a:t>Lengths of the unit cell are different, </a:t>
            </a:r>
          </a:p>
          <a:p>
            <a:r>
              <a:rPr lang="en-US" sz="2400" b="1" i="1" dirty="0"/>
              <a:t>and they are  obliquely inclined to </a:t>
            </a:r>
          </a:p>
          <a:p>
            <a:r>
              <a:rPr lang="en-US" sz="2400" b="1" i="1" dirty="0"/>
              <a:t>each other.</a:t>
            </a:r>
            <a:endParaRPr lang="en-US" sz="3200" b="1" i="1" u="sng" dirty="0"/>
          </a:p>
        </p:txBody>
      </p:sp>
      <p:sp>
        <p:nvSpPr>
          <p:cNvPr id="3" name="TextBox 2"/>
          <p:cNvSpPr txBox="1"/>
          <p:nvPr/>
        </p:nvSpPr>
        <p:spPr>
          <a:xfrm>
            <a:off x="2819400" y="1983938"/>
            <a:ext cx="3666388" cy="1292662"/>
          </a:xfrm>
          <a:prstGeom prst="rect">
            <a:avLst/>
          </a:prstGeom>
          <a:noFill/>
        </p:spPr>
        <p:txBody>
          <a:bodyPr wrap="none" rtlCol="0">
            <a:spAutoFit/>
          </a:bodyPr>
          <a:lstStyle/>
          <a:p>
            <a:r>
              <a:rPr lang="en-US" sz="2800" b="1" dirty="0"/>
              <a:t>i.e.             a</a:t>
            </a:r>
            <a:r>
              <a:rPr lang="en-US" sz="3200" b="1" dirty="0"/>
              <a:t>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a:t>
            </a:r>
            <a:r>
              <a:rPr lang="el-GR" sz="2800" b="1" dirty="0"/>
              <a:t>γ</a:t>
            </a:r>
            <a:r>
              <a:rPr lang="en-US" sz="2800" b="1" dirty="0"/>
              <a:t> ≠ 90</a:t>
            </a:r>
            <a:r>
              <a:rPr lang="en-US" sz="2800" b="1" baseline="30000" dirty="0"/>
              <a:t>0</a:t>
            </a:r>
          </a:p>
        </p:txBody>
      </p:sp>
      <p:sp>
        <p:nvSpPr>
          <p:cNvPr id="4" name="TextBox 3"/>
          <p:cNvSpPr txBox="1"/>
          <p:nvPr/>
        </p:nvSpPr>
        <p:spPr>
          <a:xfrm>
            <a:off x="1981200" y="3488830"/>
            <a:ext cx="6324600" cy="1692771"/>
          </a:xfrm>
          <a:prstGeom prst="rect">
            <a:avLst/>
          </a:prstGeom>
          <a:noFill/>
        </p:spPr>
        <p:txBody>
          <a:bodyPr wrap="square" rtlCol="0">
            <a:spAutoFit/>
          </a:bodyPr>
          <a:lstStyle/>
          <a:p>
            <a:r>
              <a:rPr lang="en-US" sz="3200" b="1" i="1" dirty="0"/>
              <a:t>6. </a:t>
            </a:r>
            <a:r>
              <a:rPr lang="en-US" sz="3200" b="1" i="1" u="sng" dirty="0"/>
              <a:t>Rhombohedral(Trigonal)crystal</a:t>
            </a:r>
            <a:r>
              <a:rPr lang="en-US" sz="3200" b="1" i="1" dirty="0"/>
              <a:t>(1)</a:t>
            </a:r>
            <a:endParaRPr lang="en-US" sz="3200" b="1" i="1" u="sng" dirty="0"/>
          </a:p>
          <a:p>
            <a:r>
              <a:rPr lang="en-US" sz="2400" b="1" i="1" dirty="0"/>
              <a:t>Lengths of the unit cell are equal, </a:t>
            </a:r>
          </a:p>
          <a:p>
            <a:r>
              <a:rPr lang="en-US" sz="2400" b="1" i="1" dirty="0"/>
              <a:t>and axes are equally inclined to each</a:t>
            </a:r>
          </a:p>
          <a:p>
            <a:r>
              <a:rPr lang="en-US" sz="2400" b="1" i="1" dirty="0"/>
              <a:t>other at an angle other than 90</a:t>
            </a:r>
            <a:r>
              <a:rPr lang="en-US" sz="2400" b="1" i="1" baseline="30000" dirty="0"/>
              <a:t>0</a:t>
            </a:r>
            <a:r>
              <a:rPr lang="en-US" sz="2400" b="1" i="1" dirty="0"/>
              <a:t>.</a:t>
            </a:r>
            <a:endParaRPr lang="en-US" sz="3200" b="1" i="1" u="sng" dirty="0"/>
          </a:p>
        </p:txBody>
      </p:sp>
      <p:sp>
        <p:nvSpPr>
          <p:cNvPr id="5" name="TextBox 4"/>
          <p:cNvSpPr txBox="1"/>
          <p:nvPr/>
        </p:nvSpPr>
        <p:spPr>
          <a:xfrm>
            <a:off x="2819400" y="5108138"/>
            <a:ext cx="3666388" cy="1292662"/>
          </a:xfrm>
          <a:prstGeom prst="rect">
            <a:avLst/>
          </a:prstGeom>
          <a:noFill/>
        </p:spPr>
        <p:txBody>
          <a:bodyPr wrap="none" rtlCol="0">
            <a:spAutoFit/>
          </a:bodyPr>
          <a:lstStyle/>
          <a:p>
            <a:r>
              <a:rPr lang="en-US" sz="2800" b="1" dirty="0"/>
              <a:t>i.e.             a</a:t>
            </a:r>
            <a:r>
              <a:rPr lang="en-US" sz="3200" b="1" dirty="0"/>
              <a:t>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a:t>
            </a:r>
            <a:r>
              <a:rPr lang="el-GR" sz="2800" b="1" dirty="0"/>
              <a:t>γ</a:t>
            </a:r>
            <a:r>
              <a:rPr lang="en-US" sz="2800" b="1" dirty="0"/>
              <a:t> ≠ 90</a:t>
            </a:r>
            <a:r>
              <a:rPr lang="en-US" sz="2800" b="1" baseline="30000" dirty="0"/>
              <a:t>0</a:t>
            </a:r>
          </a:p>
        </p:txBody>
      </p:sp>
      <p:pic>
        <p:nvPicPr>
          <p:cNvPr id="6" name="Picture 6" descr="Triclinic">
            <a:hlinkClick r:id="rId2"/>
          </p:cNvPr>
          <p:cNvPicPr>
            <a:picLocks noChangeAspect="1" noChangeArrowheads="1"/>
          </p:cNvPicPr>
          <p:nvPr/>
        </p:nvPicPr>
        <p:blipFill>
          <a:blip r:embed="rId3"/>
          <a:srcRect/>
          <a:stretch>
            <a:fillRect/>
          </a:stretch>
        </p:blipFill>
        <p:spPr bwMode="auto">
          <a:xfrm>
            <a:off x="8749193" y="949326"/>
            <a:ext cx="1527175" cy="1946275"/>
          </a:xfrm>
          <a:prstGeom prst="rect">
            <a:avLst/>
          </a:prstGeom>
          <a:noFill/>
        </p:spPr>
      </p:pic>
      <p:pic>
        <p:nvPicPr>
          <p:cNvPr id="7" name="Picture 5"/>
          <p:cNvPicPr>
            <a:picLocks noChangeAspect="1" noChangeArrowheads="1"/>
          </p:cNvPicPr>
          <p:nvPr/>
        </p:nvPicPr>
        <p:blipFill>
          <a:blip r:embed="rId4"/>
          <a:srcRect/>
          <a:stretch>
            <a:fillRect/>
          </a:stretch>
        </p:blipFill>
        <p:spPr bwMode="auto">
          <a:xfrm>
            <a:off x="8759826" y="4664076"/>
            <a:ext cx="1527175" cy="1965325"/>
          </a:xfrm>
          <a:prstGeom prst="rect">
            <a:avLst/>
          </a:prstGeom>
          <a:noFill/>
          <a:ln w="9525">
            <a:noFill/>
            <a:miter lim="800000"/>
            <a:headEnd/>
            <a:tailEnd/>
          </a:ln>
          <a:effectLst/>
        </p:spPr>
      </p:pic>
      <p:sp>
        <p:nvSpPr>
          <p:cNvPr id="8" name="TextBox 7"/>
          <p:cNvSpPr txBox="1"/>
          <p:nvPr/>
        </p:nvSpPr>
        <p:spPr>
          <a:xfrm>
            <a:off x="2743201" y="3181290"/>
            <a:ext cx="3090911"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K</a:t>
            </a:r>
            <a:r>
              <a:rPr lang="en-US" sz="2000" b="1" i="1" baseline="-25000" dirty="0">
                <a:latin typeface="Bell MT" pitchFamily="18" charset="0"/>
              </a:rPr>
              <a:t>2</a:t>
            </a:r>
            <a:r>
              <a:rPr lang="en-US" sz="2000" b="1" i="1" dirty="0">
                <a:latin typeface="Bell MT" pitchFamily="18" charset="0"/>
              </a:rPr>
              <a:t>Cr</a:t>
            </a:r>
            <a:r>
              <a:rPr lang="en-US" sz="2000" b="1" i="1" baseline="-25000" dirty="0">
                <a:latin typeface="Bell MT" pitchFamily="18" charset="0"/>
              </a:rPr>
              <a:t>2</a:t>
            </a:r>
            <a:r>
              <a:rPr lang="en-US" sz="2000" b="1" i="1" dirty="0">
                <a:latin typeface="Bell MT" pitchFamily="18" charset="0"/>
              </a:rPr>
              <a:t>O</a:t>
            </a:r>
            <a:r>
              <a:rPr lang="en-US" sz="2000" b="1" i="1" baseline="-25000" dirty="0">
                <a:latin typeface="Bell MT" pitchFamily="18" charset="0"/>
              </a:rPr>
              <a:t>7</a:t>
            </a:r>
            <a:r>
              <a:rPr lang="en-US" sz="2000" b="1" i="1" dirty="0">
                <a:latin typeface="Bell MT" pitchFamily="18" charset="0"/>
              </a:rPr>
              <a:t>, CuSo</a:t>
            </a:r>
            <a:r>
              <a:rPr lang="en-US" sz="2000" b="1" i="1" baseline="-25000" dirty="0">
                <a:latin typeface="Bell MT" pitchFamily="18" charset="0"/>
              </a:rPr>
              <a:t>4</a:t>
            </a:r>
            <a:r>
              <a:rPr lang="en-US" sz="2000" b="1" i="1" dirty="0">
                <a:latin typeface="Bell MT" pitchFamily="18" charset="0"/>
              </a:rPr>
              <a:t> 5H</a:t>
            </a:r>
            <a:r>
              <a:rPr lang="en-US" sz="2000" b="1" i="1" baseline="-25000" dirty="0">
                <a:latin typeface="Bell MT" pitchFamily="18" charset="0"/>
              </a:rPr>
              <a:t>2</a:t>
            </a:r>
            <a:r>
              <a:rPr lang="en-US" sz="2000" b="1" i="1" dirty="0">
                <a:latin typeface="Bell MT" pitchFamily="18" charset="0"/>
              </a:rPr>
              <a:t>o</a:t>
            </a:r>
            <a:endParaRPr lang="en-US" sz="2000" b="1" i="1" u="sng" dirty="0">
              <a:latin typeface="Bell MT" pitchFamily="18" charset="0"/>
            </a:endParaRPr>
          </a:p>
        </p:txBody>
      </p:sp>
      <p:sp>
        <p:nvSpPr>
          <p:cNvPr id="9" name="TextBox 8"/>
          <p:cNvSpPr txBox="1"/>
          <p:nvPr/>
        </p:nvSpPr>
        <p:spPr>
          <a:xfrm>
            <a:off x="2895601" y="6381690"/>
            <a:ext cx="3034485"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Calcite, As, Sb, Bi etc</a:t>
            </a:r>
            <a:endParaRPr lang="en-US" sz="2000" b="1" i="1" u="sng" dirty="0">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1279030"/>
            <a:ext cx="5791200" cy="1692771"/>
          </a:xfrm>
          <a:prstGeom prst="rect">
            <a:avLst/>
          </a:prstGeom>
          <a:noFill/>
        </p:spPr>
        <p:txBody>
          <a:bodyPr wrap="square" rtlCol="0">
            <a:spAutoFit/>
          </a:bodyPr>
          <a:lstStyle/>
          <a:p>
            <a:r>
              <a:rPr lang="en-US" sz="3200" b="1" i="1" dirty="0"/>
              <a:t>7. </a:t>
            </a:r>
            <a:r>
              <a:rPr lang="en-US" sz="3200" b="1" i="1" u="sng" dirty="0"/>
              <a:t>Hexagonal crystal</a:t>
            </a:r>
            <a:r>
              <a:rPr lang="en-US" sz="3200" b="1" i="1" dirty="0"/>
              <a:t>(1)</a:t>
            </a:r>
            <a:endParaRPr lang="en-US" sz="3200" b="1" i="1" u="sng" dirty="0"/>
          </a:p>
          <a:p>
            <a:r>
              <a:rPr lang="en-US" sz="2400" b="1" i="1" dirty="0"/>
              <a:t>Two axes of the unit cell are equal in length </a:t>
            </a:r>
          </a:p>
          <a:p>
            <a:r>
              <a:rPr lang="en-US" sz="2400" b="1" i="1" dirty="0"/>
              <a:t>in one plane at 120</a:t>
            </a:r>
            <a:r>
              <a:rPr lang="en-US" sz="2400" b="1" i="1" baseline="30000" dirty="0"/>
              <a:t>0</a:t>
            </a:r>
            <a:r>
              <a:rPr lang="en-US" sz="2400" b="1" i="1" dirty="0"/>
              <a:t> with each other and </a:t>
            </a:r>
          </a:p>
          <a:p>
            <a:r>
              <a:rPr lang="en-US" sz="2400" b="1" i="1" dirty="0"/>
              <a:t>third axis is perpendicular to this plane.</a:t>
            </a:r>
            <a:endParaRPr lang="en-US" sz="3200" b="1" i="1" u="sng" dirty="0"/>
          </a:p>
        </p:txBody>
      </p:sp>
      <p:sp>
        <p:nvSpPr>
          <p:cNvPr id="3" name="TextBox 2"/>
          <p:cNvSpPr txBox="1"/>
          <p:nvPr/>
        </p:nvSpPr>
        <p:spPr>
          <a:xfrm>
            <a:off x="2277212" y="3050738"/>
            <a:ext cx="5190388" cy="1292662"/>
          </a:xfrm>
          <a:prstGeom prst="rect">
            <a:avLst/>
          </a:prstGeom>
          <a:noFill/>
        </p:spPr>
        <p:txBody>
          <a:bodyPr wrap="square" rtlCol="0">
            <a:spAutoFit/>
          </a:bodyPr>
          <a:lstStyle/>
          <a:p>
            <a:r>
              <a:rPr lang="en-US" sz="2800" b="1" dirty="0"/>
              <a:t>i.e.            a</a:t>
            </a:r>
            <a:r>
              <a:rPr lang="en-US" sz="3200" b="1" dirty="0"/>
              <a:t> = b ≠ c</a:t>
            </a:r>
            <a:endParaRPr lang="en-US" b="1" dirty="0"/>
          </a:p>
          <a:p>
            <a:r>
              <a:rPr lang="en-US" b="1" dirty="0"/>
              <a:t>                                       &amp;</a:t>
            </a:r>
          </a:p>
          <a:p>
            <a:r>
              <a:rPr lang="en-US" sz="2800" b="1" dirty="0"/>
              <a:t>                 </a:t>
            </a:r>
            <a:r>
              <a:rPr lang="el-GR" sz="2800" b="1" dirty="0"/>
              <a:t>α</a:t>
            </a:r>
            <a:r>
              <a:rPr lang="en-US" sz="2800" b="1" dirty="0"/>
              <a:t> = </a:t>
            </a:r>
            <a:r>
              <a:rPr lang="el-GR" sz="2800" b="1" dirty="0"/>
              <a:t>β</a:t>
            </a:r>
            <a:r>
              <a:rPr lang="en-US" sz="2800" b="1" dirty="0"/>
              <a:t> = 90</a:t>
            </a:r>
            <a:r>
              <a:rPr lang="en-US" sz="2800" b="1" baseline="30000" dirty="0"/>
              <a:t>0</a:t>
            </a:r>
            <a:r>
              <a:rPr lang="en-US" sz="2800" b="1" dirty="0"/>
              <a:t> , </a:t>
            </a:r>
            <a:r>
              <a:rPr lang="en-US" sz="2800" b="1" baseline="30000" dirty="0"/>
              <a:t> </a:t>
            </a:r>
            <a:r>
              <a:rPr lang="en-US" sz="2800" b="1" dirty="0"/>
              <a:t> </a:t>
            </a:r>
            <a:r>
              <a:rPr lang="el-GR" sz="2800" b="1" dirty="0"/>
              <a:t>γ</a:t>
            </a:r>
            <a:r>
              <a:rPr lang="en-US" sz="2800" b="1" dirty="0"/>
              <a:t> = 120</a:t>
            </a:r>
            <a:r>
              <a:rPr lang="en-US" sz="2800" b="1" baseline="30000" dirty="0"/>
              <a:t>0</a:t>
            </a:r>
          </a:p>
        </p:txBody>
      </p:sp>
      <p:sp>
        <p:nvSpPr>
          <p:cNvPr id="4" name="TextBox 3"/>
          <p:cNvSpPr txBox="1"/>
          <p:nvPr/>
        </p:nvSpPr>
        <p:spPr>
          <a:xfrm>
            <a:off x="2286000" y="4901626"/>
            <a:ext cx="2419188" cy="584775"/>
          </a:xfrm>
          <a:prstGeom prst="rect">
            <a:avLst/>
          </a:prstGeom>
          <a:noFill/>
        </p:spPr>
        <p:txBody>
          <a:bodyPr wrap="none" rtlCol="0">
            <a:spAutoFit/>
          </a:bodyPr>
          <a:lstStyle/>
          <a:p>
            <a:r>
              <a:rPr lang="en-US" sz="3200" b="1" i="1" u="sng" dirty="0"/>
              <a:t>CONCLUSION</a:t>
            </a:r>
          </a:p>
        </p:txBody>
      </p:sp>
      <p:sp>
        <p:nvSpPr>
          <p:cNvPr id="5" name="TextBox 4"/>
          <p:cNvSpPr txBox="1"/>
          <p:nvPr/>
        </p:nvSpPr>
        <p:spPr>
          <a:xfrm>
            <a:off x="2362200" y="5475982"/>
            <a:ext cx="7391400" cy="1077218"/>
          </a:xfrm>
          <a:prstGeom prst="rect">
            <a:avLst/>
          </a:prstGeom>
          <a:noFill/>
        </p:spPr>
        <p:txBody>
          <a:bodyPr wrap="square" rtlCol="0">
            <a:spAutoFit/>
          </a:bodyPr>
          <a:lstStyle/>
          <a:p>
            <a:r>
              <a:rPr lang="en-US" sz="3200" b="1" i="1" dirty="0"/>
              <a:t>Bravais lattices are explained on the basis of lattice parameters only. </a:t>
            </a:r>
          </a:p>
        </p:txBody>
      </p:sp>
      <p:pic>
        <p:nvPicPr>
          <p:cNvPr id="8" name="Picture 5"/>
          <p:cNvPicPr>
            <a:picLocks noChangeAspect="1" noChangeArrowheads="1"/>
          </p:cNvPicPr>
          <p:nvPr/>
        </p:nvPicPr>
        <p:blipFill>
          <a:blip r:embed="rId2"/>
          <a:srcRect/>
          <a:stretch>
            <a:fillRect/>
          </a:stretch>
        </p:blipFill>
        <p:spPr>
          <a:xfrm>
            <a:off x="8229601" y="1905000"/>
            <a:ext cx="1527175" cy="1928812"/>
          </a:xfrm>
          <a:prstGeom prst="rect">
            <a:avLst/>
          </a:prstGeom>
          <a:noFill/>
          <a:ln/>
        </p:spPr>
      </p:pic>
      <p:sp>
        <p:nvSpPr>
          <p:cNvPr id="7" name="TextBox 6"/>
          <p:cNvSpPr txBox="1"/>
          <p:nvPr/>
        </p:nvSpPr>
        <p:spPr>
          <a:xfrm>
            <a:off x="2240592" y="4400490"/>
            <a:ext cx="2712409" cy="400110"/>
          </a:xfrm>
          <a:prstGeom prst="rect">
            <a:avLst/>
          </a:prstGeom>
          <a:noFill/>
        </p:spPr>
        <p:txBody>
          <a:bodyPr wrap="none" rtlCol="0">
            <a:spAutoFit/>
          </a:bodyPr>
          <a:lstStyle/>
          <a:p>
            <a:r>
              <a:rPr lang="en-US" sz="2000" b="1" i="1" u="sng" dirty="0">
                <a:latin typeface="Bell MT" pitchFamily="18" charset="0"/>
              </a:rPr>
              <a:t>Ex</a:t>
            </a:r>
            <a:r>
              <a:rPr lang="en-US" sz="2000" b="1" i="1" dirty="0">
                <a:latin typeface="Bell MT" pitchFamily="18" charset="0"/>
              </a:rPr>
              <a:t>: Quartz, Zn, Cd etc</a:t>
            </a:r>
            <a:endParaRPr lang="en-US" sz="2000" b="1" i="1" u="sng" dirty="0">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50997427"/>
              </p:ext>
            </p:extLst>
          </p:nvPr>
        </p:nvGraphicFramePr>
        <p:xfrm>
          <a:off x="533400" y="0"/>
          <a:ext cx="11353799" cy="5886240"/>
        </p:xfrm>
        <a:graphic>
          <a:graphicData uri="http://schemas.openxmlformats.org/drawingml/2006/table">
            <a:tbl>
              <a:tblPr/>
              <a:tblGrid>
                <a:gridCol w="1600200">
                  <a:extLst>
                    <a:ext uri="{9D8B030D-6E8A-4147-A177-3AD203B41FA5}">
                      <a16:colId xmlns:a16="http://schemas.microsoft.com/office/drawing/2014/main" val="20000"/>
                    </a:ext>
                  </a:extLst>
                </a:gridCol>
                <a:gridCol w="2866870">
                  <a:extLst>
                    <a:ext uri="{9D8B030D-6E8A-4147-A177-3AD203B41FA5}">
                      <a16:colId xmlns:a16="http://schemas.microsoft.com/office/drawing/2014/main" val="20001"/>
                    </a:ext>
                  </a:extLst>
                </a:gridCol>
                <a:gridCol w="2521186">
                  <a:extLst>
                    <a:ext uri="{9D8B030D-6E8A-4147-A177-3AD203B41FA5}">
                      <a16:colId xmlns:a16="http://schemas.microsoft.com/office/drawing/2014/main" val="20002"/>
                    </a:ext>
                  </a:extLst>
                </a:gridCol>
                <a:gridCol w="1962803">
                  <a:extLst>
                    <a:ext uri="{9D8B030D-6E8A-4147-A177-3AD203B41FA5}">
                      <a16:colId xmlns:a16="http://schemas.microsoft.com/office/drawing/2014/main" val="20003"/>
                    </a:ext>
                  </a:extLst>
                </a:gridCol>
                <a:gridCol w="2402740">
                  <a:extLst>
                    <a:ext uri="{9D8B030D-6E8A-4147-A177-3AD203B41FA5}">
                      <a16:colId xmlns:a16="http://schemas.microsoft.com/office/drawing/2014/main" val="20004"/>
                    </a:ext>
                  </a:extLst>
                </a:gridCol>
              </a:tblGrid>
              <a:tr h="880640">
                <a:tc>
                  <a:txBody>
                    <a:bodyPr/>
                    <a:lstStyle/>
                    <a:p>
                      <a:pPr algn="ctr"/>
                      <a:r>
                        <a:rPr lang="en-US" sz="2000" b="1" i="1" dirty="0">
                          <a:solidFill>
                            <a:srgbClr val="7030A0"/>
                          </a:solidFill>
                        </a:rPr>
                        <a:t>Lattice Constant</a:t>
                      </a:r>
                      <a:br>
                        <a:rPr lang="en-US" sz="2000" b="1" dirty="0">
                          <a:solidFill>
                            <a:srgbClr val="7030A0"/>
                          </a:solidFill>
                        </a:rPr>
                      </a:br>
                      <a:r>
                        <a:rPr lang="en-US" sz="2000" b="1" dirty="0">
                          <a:solidFill>
                            <a:srgbClr val="7030A0"/>
                          </a:solidFill>
                        </a:rPr>
                        <a:t>(a, b, c)</a:t>
                      </a:r>
                      <a:endParaRPr lang="en-US" sz="2000" dirty="0">
                        <a:solidFill>
                          <a:srgbClr val="7030A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000" b="1" i="1" dirty="0">
                          <a:solidFill>
                            <a:srgbClr val="7030A0"/>
                          </a:solidFill>
                        </a:rPr>
                        <a:t>INTERFACIAL ANGLE</a:t>
                      </a:r>
                      <a:br>
                        <a:rPr lang="en-US" sz="2000" b="1" dirty="0">
                          <a:solidFill>
                            <a:srgbClr val="7030A0"/>
                          </a:solidFill>
                        </a:rPr>
                      </a:br>
                      <a:r>
                        <a:rPr lang="en-US" sz="2000" b="1" dirty="0">
                          <a:solidFill>
                            <a:srgbClr val="7030A0"/>
                          </a:solidFill>
                        </a:rPr>
                        <a:t>(</a:t>
                      </a:r>
                      <a:r>
                        <a:rPr lang="el-GR" sz="2000" b="1" dirty="0">
                          <a:solidFill>
                            <a:srgbClr val="7030A0"/>
                          </a:solidFill>
                          <a:latin typeface="Arial"/>
                          <a:cs typeface="Arial"/>
                        </a:rPr>
                        <a:t>α</a:t>
                      </a:r>
                      <a:r>
                        <a:rPr lang="en-US" sz="2000" b="1" dirty="0">
                          <a:solidFill>
                            <a:srgbClr val="7030A0"/>
                          </a:solidFill>
                          <a:latin typeface="Arial"/>
                          <a:cs typeface="Arial"/>
                        </a:rPr>
                        <a:t>,</a:t>
                      </a:r>
                      <a:r>
                        <a:rPr lang="el-GR" sz="2000" b="1" dirty="0">
                          <a:solidFill>
                            <a:srgbClr val="7030A0"/>
                          </a:solidFill>
                          <a:latin typeface="Arial"/>
                          <a:cs typeface="Arial"/>
                        </a:rPr>
                        <a:t>β</a:t>
                      </a:r>
                      <a:r>
                        <a:rPr lang="en-US" sz="2000" b="1" dirty="0">
                          <a:solidFill>
                            <a:srgbClr val="7030A0"/>
                          </a:solidFill>
                          <a:latin typeface="Arial"/>
                          <a:cs typeface="Arial"/>
                        </a:rPr>
                        <a:t>,</a:t>
                      </a:r>
                      <a:r>
                        <a:rPr lang="el-GR" sz="2000" b="1" dirty="0">
                          <a:solidFill>
                            <a:srgbClr val="7030A0"/>
                          </a:solidFill>
                          <a:latin typeface="Arial"/>
                          <a:cs typeface="Arial"/>
                        </a:rPr>
                        <a:t>γ</a:t>
                      </a:r>
                      <a:r>
                        <a:rPr lang="en-US" sz="2000" b="1" dirty="0">
                          <a:solidFill>
                            <a:srgbClr val="7030A0"/>
                          </a:solidFill>
                          <a:latin typeface="Arial"/>
                          <a:cs typeface="Arial"/>
                        </a:rPr>
                        <a:t>)</a:t>
                      </a:r>
                      <a:endParaRPr lang="en-US" sz="2000" dirty="0">
                        <a:solidFill>
                          <a:srgbClr val="7030A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000" b="1" i="1" dirty="0">
                          <a:solidFill>
                            <a:srgbClr val="7030A0"/>
                          </a:solidFill>
                        </a:rPr>
                        <a:t>NAME OF THE CRYSTAL</a:t>
                      </a:r>
                      <a:r>
                        <a:rPr lang="en-US" sz="2000" b="1" dirty="0">
                          <a:solidFill>
                            <a:srgbClr val="7030A0"/>
                          </a:solidFill>
                        </a:rPr>
                        <a:t> </a:t>
                      </a:r>
                      <a:endParaRPr lang="en-US" sz="2000" dirty="0">
                        <a:solidFill>
                          <a:srgbClr val="7030A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000" b="1" i="1" dirty="0">
                          <a:solidFill>
                            <a:srgbClr val="7030A0"/>
                          </a:solidFill>
                        </a:rPr>
                        <a:t>No. OF LATTICES</a:t>
                      </a:r>
                    </a:p>
                    <a:p>
                      <a:pPr algn="ctr"/>
                      <a:r>
                        <a:rPr lang="en-US" sz="2000" b="1" i="1" dirty="0">
                          <a:solidFill>
                            <a:srgbClr val="7030A0"/>
                          </a:solidFill>
                        </a:rPr>
                        <a:t>/ TYPES</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000" b="1" i="1" dirty="0">
                          <a:solidFill>
                            <a:srgbClr val="7030A0"/>
                          </a:solidFill>
                        </a:rPr>
                        <a:t>EXAMPLE</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571738">
                <a:tc>
                  <a:txBody>
                    <a:bodyPr/>
                    <a:lstStyle/>
                    <a:p>
                      <a:pPr algn="ctr"/>
                      <a:r>
                        <a:rPr lang="en-US" sz="2400" b="1" i="1" dirty="0">
                          <a:solidFill>
                            <a:srgbClr val="C00000"/>
                          </a:solidFill>
                        </a:rPr>
                        <a:t>a = b = 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l"/>
                      <a:r>
                        <a:rPr lang="en-US" sz="2400" b="1" i="1" dirty="0">
                          <a:solidFill>
                            <a:srgbClr val="C00000"/>
                          </a:solidFill>
                        </a:rPr>
                        <a:t>  </a:t>
                      </a:r>
                      <a:r>
                        <a:rPr lang="el-GR" sz="2400" b="1" i="1" dirty="0">
                          <a:solidFill>
                            <a:srgbClr val="C00000"/>
                          </a:solidFill>
                          <a:latin typeface="+mn-lt"/>
                          <a:cs typeface="Arial"/>
                        </a:rPr>
                        <a:t>α</a:t>
                      </a:r>
                      <a:r>
                        <a:rPr lang="en-US" sz="2400" b="1" i="1" baseline="0" dirty="0">
                          <a:solidFill>
                            <a:srgbClr val="C00000"/>
                          </a:solidFill>
                          <a:latin typeface="+mn-lt"/>
                          <a:cs typeface="Arial"/>
                        </a:rPr>
                        <a:t> = </a:t>
                      </a:r>
                      <a:r>
                        <a:rPr lang="el-GR" sz="2400" b="1" i="0" dirty="0">
                          <a:solidFill>
                            <a:srgbClr val="C00000"/>
                          </a:solidFill>
                          <a:latin typeface="+mn-lt"/>
                          <a:cs typeface="Arial"/>
                        </a:rPr>
                        <a:t>β</a:t>
                      </a:r>
                      <a:r>
                        <a:rPr lang="en-US" sz="2400" b="1" i="1" baseline="0" dirty="0">
                          <a:solidFill>
                            <a:srgbClr val="C00000"/>
                          </a:solidFill>
                          <a:latin typeface="+mn-lt"/>
                          <a:cs typeface="Arial"/>
                        </a:rPr>
                        <a:t> = </a:t>
                      </a:r>
                      <a:r>
                        <a:rPr lang="el-GR" sz="2400" b="1" i="1" dirty="0">
                          <a:solidFill>
                            <a:srgbClr val="C00000"/>
                          </a:solidFill>
                          <a:latin typeface="+mn-lt"/>
                          <a:cs typeface="Arial"/>
                        </a:rPr>
                        <a:t>γ</a:t>
                      </a:r>
                      <a:r>
                        <a:rPr lang="en-US" sz="2400" b="1" i="1" dirty="0">
                          <a:solidFill>
                            <a:srgbClr val="C00000"/>
                          </a:solidFill>
                        </a:rPr>
                        <a:t>  = 90</a:t>
                      </a:r>
                      <a:r>
                        <a:rPr lang="en-US" sz="2400" b="1" i="1" baseline="30000" dirty="0">
                          <a:solidFill>
                            <a:srgbClr val="C00000"/>
                          </a:solidFill>
                        </a:rPr>
                        <a:t>0</a:t>
                      </a:r>
                      <a:endParaRPr lang="en-US" sz="24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Cubic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3 </a:t>
                      </a:r>
                    </a:p>
                    <a:p>
                      <a:pPr algn="ctr"/>
                      <a:r>
                        <a:rPr lang="en-US" sz="2000" b="1" i="1" dirty="0">
                          <a:solidFill>
                            <a:srgbClr val="C00000"/>
                          </a:solidFill>
                        </a:rPr>
                        <a:t>P,I,F</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CsCl, NaCl</a:t>
                      </a:r>
                      <a:endParaRPr lang="en-US" sz="1800" b="1" i="1" dirty="0">
                        <a:solidFill>
                          <a:srgbClr val="C00000"/>
                        </a:solidFill>
                      </a:endParaRP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634737">
                <a:tc>
                  <a:txBody>
                    <a:bodyPr/>
                    <a:lstStyle/>
                    <a:p>
                      <a:pPr algn="ctr"/>
                      <a:r>
                        <a:rPr lang="en-US" sz="2400" b="1" i="1" dirty="0">
                          <a:solidFill>
                            <a:srgbClr val="C00000"/>
                          </a:solidFill>
                        </a:rPr>
                        <a:t>a = b </a:t>
                      </a:r>
                      <a:r>
                        <a:rPr lang="en-US" sz="1400" b="1" i="1" dirty="0">
                          <a:solidFill>
                            <a:srgbClr val="C00000"/>
                          </a:solidFill>
                          <a:latin typeface="Times New Roman"/>
                        </a:rPr>
                        <a:t>≠</a:t>
                      </a:r>
                      <a:r>
                        <a:rPr lang="en-US" sz="2400" b="1" i="1" dirty="0">
                          <a:solidFill>
                            <a:srgbClr val="C00000"/>
                          </a:solidFill>
                        </a:rPr>
                        <a:t> 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a:solidFill>
                            <a:srgbClr val="C00000"/>
                          </a:solidFill>
                        </a:rPr>
                        <a:t>  </a:t>
                      </a:r>
                      <a:r>
                        <a:rPr lang="el-GR" sz="2400" b="1" i="1" dirty="0">
                          <a:solidFill>
                            <a:srgbClr val="C00000"/>
                          </a:solidFill>
                          <a:latin typeface="+mn-lt"/>
                          <a:cs typeface="Arial"/>
                        </a:rPr>
                        <a:t>α</a:t>
                      </a:r>
                      <a:r>
                        <a:rPr lang="en-US" sz="2400" b="1" i="1" baseline="0" dirty="0">
                          <a:solidFill>
                            <a:srgbClr val="C00000"/>
                          </a:solidFill>
                          <a:latin typeface="+mn-lt"/>
                          <a:cs typeface="Arial"/>
                        </a:rPr>
                        <a:t> = </a:t>
                      </a:r>
                      <a:r>
                        <a:rPr lang="el-GR" sz="2400" b="1" i="0" dirty="0">
                          <a:solidFill>
                            <a:srgbClr val="C00000"/>
                          </a:solidFill>
                          <a:latin typeface="+mn-lt"/>
                          <a:cs typeface="Arial"/>
                        </a:rPr>
                        <a:t>β</a:t>
                      </a:r>
                      <a:r>
                        <a:rPr lang="en-US" sz="2400" b="1" i="1" baseline="0" dirty="0">
                          <a:solidFill>
                            <a:srgbClr val="C00000"/>
                          </a:solidFill>
                          <a:latin typeface="+mn-lt"/>
                          <a:cs typeface="Arial"/>
                        </a:rPr>
                        <a:t> = </a:t>
                      </a:r>
                      <a:r>
                        <a:rPr lang="el-GR" sz="2400" b="1" i="1" dirty="0">
                          <a:solidFill>
                            <a:srgbClr val="C00000"/>
                          </a:solidFill>
                          <a:latin typeface="+mn-lt"/>
                          <a:cs typeface="Arial"/>
                        </a:rPr>
                        <a:t>γ</a:t>
                      </a:r>
                      <a:r>
                        <a:rPr lang="en-US" sz="2400" b="1" i="1" dirty="0">
                          <a:solidFill>
                            <a:srgbClr val="C00000"/>
                          </a:solidFill>
                        </a:rPr>
                        <a:t>  = 90</a:t>
                      </a:r>
                      <a:r>
                        <a:rPr lang="en-US" sz="2400" b="1" i="1" baseline="30000" dirty="0">
                          <a:solidFill>
                            <a:srgbClr val="C00000"/>
                          </a:solidFill>
                        </a:rPr>
                        <a:t>0</a:t>
                      </a:r>
                      <a:endParaRPr lang="en-US" sz="24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Tetragonal</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2</a:t>
                      </a:r>
                    </a:p>
                    <a:p>
                      <a:pPr algn="ctr"/>
                      <a:r>
                        <a:rPr lang="en-US" sz="2000" b="1" i="1" dirty="0">
                          <a:solidFill>
                            <a:srgbClr val="C00000"/>
                          </a:solidFill>
                        </a:rPr>
                        <a:t>P,I</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TiO</a:t>
                      </a:r>
                      <a:r>
                        <a:rPr lang="en-US" sz="2000" b="1" i="1" baseline="-25000" dirty="0">
                          <a:solidFill>
                            <a:srgbClr val="C00000"/>
                          </a:solidFill>
                        </a:rPr>
                        <a:t>2</a:t>
                      </a:r>
                      <a:r>
                        <a:rPr lang="en-US" sz="2000" b="1" i="1" dirty="0">
                          <a:solidFill>
                            <a:srgbClr val="C00000"/>
                          </a:solidFill>
                        </a:rPr>
                        <a:t> (Rutile), SnO</a:t>
                      </a:r>
                      <a:r>
                        <a:rPr lang="en-US" sz="2000" b="1" i="1" baseline="-25000" dirty="0">
                          <a:solidFill>
                            <a:srgbClr val="C00000"/>
                          </a:solidFill>
                        </a:rPr>
                        <a:t>2</a:t>
                      </a:r>
                      <a:r>
                        <a:rPr lang="en-US" sz="2000" b="1" i="1" baseline="0" dirty="0">
                          <a:solidFill>
                            <a:srgbClr val="C00000"/>
                          </a:solidFill>
                        </a:rPr>
                        <a:t> </a:t>
                      </a:r>
                      <a:r>
                        <a:rPr lang="en-US" sz="2000" b="1" i="1" dirty="0">
                          <a:solidFill>
                            <a:srgbClr val="C00000"/>
                          </a:solidFill>
                        </a:rPr>
                        <a:t>(Cassiterite)</a:t>
                      </a:r>
                      <a:endParaRPr lang="en-US" sz="18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2"/>
                  </a:ext>
                </a:extLst>
              </a:tr>
              <a:tr h="634737">
                <a:tc>
                  <a:txBody>
                    <a:bodyPr/>
                    <a:lstStyle/>
                    <a:p>
                      <a:pPr algn="ctr"/>
                      <a:r>
                        <a:rPr lang="en-US" sz="2400" b="1" i="1" dirty="0">
                          <a:solidFill>
                            <a:srgbClr val="C00000"/>
                          </a:solidFill>
                        </a:rPr>
                        <a:t>a </a:t>
                      </a:r>
                      <a:r>
                        <a:rPr lang="en-US" sz="1400" b="1" i="1" dirty="0">
                          <a:solidFill>
                            <a:srgbClr val="C00000"/>
                          </a:solidFill>
                          <a:latin typeface="Times New Roman"/>
                        </a:rPr>
                        <a:t>≠</a:t>
                      </a:r>
                      <a:r>
                        <a:rPr lang="en-US" sz="2400" b="1" i="1" dirty="0">
                          <a:solidFill>
                            <a:srgbClr val="C00000"/>
                          </a:solidFill>
                        </a:rPr>
                        <a:t> b </a:t>
                      </a:r>
                      <a:r>
                        <a:rPr lang="en-US" sz="1400" b="1" i="1" dirty="0">
                          <a:solidFill>
                            <a:srgbClr val="C00000"/>
                          </a:solidFill>
                          <a:latin typeface="Times New Roman"/>
                        </a:rPr>
                        <a:t>≠</a:t>
                      </a:r>
                      <a:r>
                        <a:rPr lang="en-US" sz="2400" b="1" i="1" dirty="0">
                          <a:solidFill>
                            <a:srgbClr val="C00000"/>
                          </a:solidFill>
                        </a:rPr>
                        <a:t> c </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1" dirty="0">
                          <a:solidFill>
                            <a:srgbClr val="C00000"/>
                          </a:solidFill>
                        </a:rPr>
                        <a:t>  </a:t>
                      </a:r>
                      <a:r>
                        <a:rPr lang="el-GR" sz="2400" b="1" i="1" dirty="0">
                          <a:solidFill>
                            <a:srgbClr val="C00000"/>
                          </a:solidFill>
                          <a:latin typeface="+mn-lt"/>
                          <a:cs typeface="Arial"/>
                        </a:rPr>
                        <a:t>α</a:t>
                      </a:r>
                      <a:r>
                        <a:rPr lang="en-US" sz="2400" b="1" i="1" baseline="0" dirty="0">
                          <a:solidFill>
                            <a:srgbClr val="C00000"/>
                          </a:solidFill>
                          <a:latin typeface="+mn-lt"/>
                          <a:cs typeface="Arial"/>
                        </a:rPr>
                        <a:t> = </a:t>
                      </a:r>
                      <a:r>
                        <a:rPr lang="el-GR" sz="2400" b="1" i="0" dirty="0">
                          <a:solidFill>
                            <a:srgbClr val="C00000"/>
                          </a:solidFill>
                          <a:latin typeface="+mn-lt"/>
                          <a:cs typeface="Arial"/>
                        </a:rPr>
                        <a:t>β</a:t>
                      </a:r>
                      <a:r>
                        <a:rPr lang="en-US" sz="2400" b="1" i="1" baseline="0" dirty="0">
                          <a:solidFill>
                            <a:srgbClr val="C00000"/>
                          </a:solidFill>
                          <a:latin typeface="+mn-lt"/>
                          <a:cs typeface="Arial"/>
                        </a:rPr>
                        <a:t> = </a:t>
                      </a:r>
                      <a:r>
                        <a:rPr lang="el-GR" sz="2400" b="1" i="1" dirty="0">
                          <a:solidFill>
                            <a:srgbClr val="C00000"/>
                          </a:solidFill>
                          <a:latin typeface="+mn-lt"/>
                          <a:cs typeface="Arial"/>
                        </a:rPr>
                        <a:t>γ</a:t>
                      </a:r>
                      <a:r>
                        <a:rPr lang="en-US" sz="2400" b="1" i="1" dirty="0">
                          <a:solidFill>
                            <a:srgbClr val="C00000"/>
                          </a:solidFill>
                        </a:rPr>
                        <a:t>  = 90</a:t>
                      </a:r>
                      <a:r>
                        <a:rPr lang="en-US" sz="2400" b="1" i="1" baseline="30000" dirty="0">
                          <a:solidFill>
                            <a:srgbClr val="C00000"/>
                          </a:solidFill>
                        </a:rPr>
                        <a:t>0</a:t>
                      </a:r>
                      <a:endParaRPr lang="en-US" sz="24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Orthorhombic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4</a:t>
                      </a:r>
                    </a:p>
                    <a:p>
                      <a:pPr algn="ctr"/>
                      <a:r>
                        <a:rPr lang="en-US" sz="2000" b="1" i="1" dirty="0">
                          <a:solidFill>
                            <a:srgbClr val="C00000"/>
                          </a:solidFill>
                        </a:rPr>
                        <a:t>P,I,F,C</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KNO</a:t>
                      </a:r>
                      <a:r>
                        <a:rPr lang="en-US" sz="2000" b="1" i="1" baseline="-25000" dirty="0">
                          <a:solidFill>
                            <a:srgbClr val="C00000"/>
                          </a:solidFill>
                        </a:rPr>
                        <a:t>3</a:t>
                      </a:r>
                      <a:r>
                        <a:rPr lang="en-US" sz="2000" b="1" i="1" dirty="0">
                          <a:solidFill>
                            <a:srgbClr val="C00000"/>
                          </a:solidFill>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BaSO</a:t>
                      </a:r>
                      <a:r>
                        <a:rPr lang="en-US" sz="2000" b="1" i="1" baseline="-25000" dirty="0">
                          <a:solidFill>
                            <a:srgbClr val="C00000"/>
                          </a:solidFill>
                        </a:rPr>
                        <a:t>4</a:t>
                      </a:r>
                      <a:r>
                        <a:rPr lang="en-US" sz="2000" b="1" i="1" dirty="0">
                          <a:solidFill>
                            <a:srgbClr val="C00000"/>
                          </a:solidFill>
                        </a:rPr>
                        <a:t> (Baryte)</a:t>
                      </a:r>
                      <a:endParaRPr lang="en-US" sz="18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3"/>
                  </a:ext>
                </a:extLst>
              </a:tr>
              <a:tr h="675316">
                <a:tc>
                  <a:txBody>
                    <a:bodyPr/>
                    <a:lstStyle/>
                    <a:p>
                      <a:pPr algn="ctr"/>
                      <a:r>
                        <a:rPr lang="en-US" sz="2400" b="1" i="1" dirty="0">
                          <a:solidFill>
                            <a:srgbClr val="C00000"/>
                          </a:solidFill>
                        </a:rPr>
                        <a:t>a </a:t>
                      </a:r>
                      <a:r>
                        <a:rPr lang="en-US" sz="1400" b="1" i="1" dirty="0">
                          <a:solidFill>
                            <a:srgbClr val="C00000"/>
                          </a:solidFill>
                          <a:latin typeface="Times New Roman"/>
                        </a:rPr>
                        <a:t>≠</a:t>
                      </a:r>
                      <a:r>
                        <a:rPr lang="en-US" sz="2400" b="1" i="1" dirty="0">
                          <a:solidFill>
                            <a:srgbClr val="C00000"/>
                          </a:solidFill>
                        </a:rPr>
                        <a:t> b </a:t>
                      </a:r>
                      <a:r>
                        <a:rPr lang="en-US" sz="1400" b="1" i="1" dirty="0">
                          <a:solidFill>
                            <a:srgbClr val="C00000"/>
                          </a:solidFill>
                          <a:latin typeface="Times New Roman"/>
                        </a:rPr>
                        <a:t>≠</a:t>
                      </a:r>
                      <a:r>
                        <a:rPr lang="en-US" sz="2400" b="1" i="1" dirty="0">
                          <a:solidFill>
                            <a:srgbClr val="C00000"/>
                          </a:solidFill>
                        </a:rPr>
                        <a:t> c </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l"/>
                      <a:r>
                        <a:rPr lang="en-US" sz="2400" b="1" i="1" dirty="0">
                          <a:solidFill>
                            <a:srgbClr val="C00000"/>
                          </a:solidFill>
                        </a:rPr>
                        <a:t>  </a:t>
                      </a:r>
                      <a:r>
                        <a:rPr lang="el-GR" sz="2400" b="1" i="1" dirty="0">
                          <a:solidFill>
                            <a:srgbClr val="C00000"/>
                          </a:solidFill>
                          <a:latin typeface="+mn-lt"/>
                          <a:cs typeface="Arial"/>
                        </a:rPr>
                        <a:t>α</a:t>
                      </a:r>
                      <a:r>
                        <a:rPr lang="en-US" sz="2400" b="1" i="1" baseline="0" dirty="0">
                          <a:solidFill>
                            <a:srgbClr val="C00000"/>
                          </a:solidFill>
                          <a:latin typeface="+mn-lt"/>
                          <a:cs typeface="Arial"/>
                        </a:rPr>
                        <a:t> =</a:t>
                      </a:r>
                      <a:r>
                        <a:rPr lang="el-GR" sz="2400" b="1" i="1" dirty="0">
                          <a:solidFill>
                            <a:srgbClr val="C00000"/>
                          </a:solidFill>
                          <a:latin typeface="+mn-lt"/>
                          <a:cs typeface="Arial"/>
                        </a:rPr>
                        <a:t>γ</a:t>
                      </a:r>
                      <a:r>
                        <a:rPr lang="en-US" sz="2400" b="1" i="1" baseline="0" dirty="0">
                          <a:solidFill>
                            <a:srgbClr val="C00000"/>
                          </a:solidFill>
                          <a:latin typeface="+mn-lt"/>
                          <a:cs typeface="Arial"/>
                        </a:rPr>
                        <a:t> =  </a:t>
                      </a:r>
                      <a:r>
                        <a:rPr lang="en-US" sz="2400" b="1" i="1" dirty="0">
                          <a:solidFill>
                            <a:srgbClr val="C00000"/>
                          </a:solidFill>
                        </a:rPr>
                        <a:t>90</a:t>
                      </a:r>
                      <a:r>
                        <a:rPr lang="en-US" sz="2400" b="1" i="1" baseline="30000" dirty="0">
                          <a:solidFill>
                            <a:srgbClr val="C00000"/>
                          </a:solidFill>
                        </a:rPr>
                        <a:t>0 </a:t>
                      </a:r>
                      <a:r>
                        <a:rPr lang="en-US" sz="2400" b="1" i="1" dirty="0">
                          <a:solidFill>
                            <a:srgbClr val="C00000"/>
                          </a:solidFill>
                        </a:rPr>
                        <a:t>;</a:t>
                      </a:r>
                      <a:r>
                        <a:rPr lang="en-US" sz="2400" b="1" i="1" dirty="0">
                          <a:solidFill>
                            <a:srgbClr val="C00000"/>
                          </a:solidFill>
                          <a:latin typeface="+mn-lt"/>
                          <a:cs typeface="Arial"/>
                        </a:rPr>
                        <a:t>  </a:t>
                      </a:r>
                      <a:r>
                        <a:rPr lang="el-GR" sz="2400" b="1" i="0" dirty="0">
                          <a:solidFill>
                            <a:srgbClr val="C00000"/>
                          </a:solidFill>
                          <a:latin typeface="+mn-lt"/>
                          <a:cs typeface="Arial"/>
                        </a:rPr>
                        <a:t>β</a:t>
                      </a:r>
                      <a:r>
                        <a:rPr lang="en-US" sz="2400" b="1" i="1" dirty="0">
                          <a:solidFill>
                            <a:srgbClr val="C00000"/>
                          </a:solidFill>
                        </a:rPr>
                        <a:t> </a:t>
                      </a:r>
                      <a:r>
                        <a:rPr lang="en-US" sz="1400" b="1" i="1" dirty="0">
                          <a:solidFill>
                            <a:srgbClr val="C00000"/>
                          </a:solidFill>
                          <a:latin typeface="Times New Roman"/>
                        </a:rPr>
                        <a:t>≠</a:t>
                      </a:r>
                      <a:r>
                        <a:rPr lang="en-US" sz="2400" b="1" i="1" dirty="0">
                          <a:solidFill>
                            <a:srgbClr val="C00000"/>
                          </a:solidFill>
                        </a:rPr>
                        <a:t> 90</a:t>
                      </a:r>
                      <a:r>
                        <a:rPr lang="en-US" sz="2400" b="1" i="1" baseline="30000" dirty="0">
                          <a:solidFill>
                            <a:srgbClr val="C00000"/>
                          </a:solidFill>
                        </a:rPr>
                        <a:t>0</a:t>
                      </a:r>
                      <a:endParaRPr lang="en-US" sz="24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Monoclinic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2</a:t>
                      </a:r>
                    </a:p>
                    <a:p>
                      <a:pPr algn="ctr"/>
                      <a:r>
                        <a:rPr lang="en-US" sz="2000" b="1" i="1" dirty="0">
                          <a:solidFill>
                            <a:srgbClr val="C00000"/>
                          </a:solidFill>
                        </a:rPr>
                        <a:t>P,C</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Monoclinic Sulphur, Na</a:t>
                      </a:r>
                      <a:r>
                        <a:rPr lang="en-US" sz="2000" b="1" i="1" baseline="-25000" dirty="0">
                          <a:solidFill>
                            <a:srgbClr val="C00000"/>
                          </a:solidFill>
                        </a:rPr>
                        <a:t>2</a:t>
                      </a:r>
                      <a:r>
                        <a:rPr lang="en-US" sz="2000" b="1" i="1" dirty="0">
                          <a:solidFill>
                            <a:srgbClr val="C00000"/>
                          </a:solidFill>
                        </a:rPr>
                        <a:t>SO</a:t>
                      </a:r>
                      <a:r>
                        <a:rPr lang="en-US" sz="2000" b="1" i="1" baseline="-25000" dirty="0">
                          <a:solidFill>
                            <a:srgbClr val="C00000"/>
                          </a:solidFill>
                        </a:rPr>
                        <a:t>4</a:t>
                      </a:r>
                      <a:r>
                        <a:rPr lang="en-US" sz="2000" b="1" i="1" dirty="0">
                          <a:solidFill>
                            <a:srgbClr val="C00000"/>
                          </a:solidFill>
                        </a:rPr>
                        <a:t>.10H</a:t>
                      </a:r>
                      <a:r>
                        <a:rPr lang="en-US" sz="2000" b="1" i="1" baseline="-25000" dirty="0">
                          <a:solidFill>
                            <a:srgbClr val="C00000"/>
                          </a:solidFill>
                        </a:rPr>
                        <a:t>2</a:t>
                      </a:r>
                      <a:r>
                        <a:rPr lang="en-US" sz="2000" b="1" i="1" dirty="0">
                          <a:solidFill>
                            <a:srgbClr val="C00000"/>
                          </a:solidFill>
                        </a:rPr>
                        <a:t>O </a:t>
                      </a:r>
                      <a:endParaRPr lang="en-US" sz="18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64167828"/>
                  </a:ext>
                </a:extLst>
              </a:tr>
              <a:tr h="364442">
                <a:tc>
                  <a:txBody>
                    <a:bodyPr/>
                    <a:lstStyle/>
                    <a:p>
                      <a:pPr algn="ctr"/>
                      <a:r>
                        <a:rPr lang="en-US" sz="2400" b="1" i="1" dirty="0">
                          <a:solidFill>
                            <a:srgbClr val="C00000"/>
                          </a:solidFill>
                        </a:rPr>
                        <a:t>a </a:t>
                      </a:r>
                      <a:r>
                        <a:rPr lang="en-US" sz="1400" b="1" i="1" dirty="0">
                          <a:solidFill>
                            <a:srgbClr val="C00000"/>
                          </a:solidFill>
                          <a:latin typeface="Times New Roman"/>
                        </a:rPr>
                        <a:t>≠</a:t>
                      </a:r>
                      <a:r>
                        <a:rPr lang="en-US" sz="2400" b="1" i="1" dirty="0">
                          <a:solidFill>
                            <a:srgbClr val="C00000"/>
                          </a:solidFill>
                        </a:rPr>
                        <a:t> b </a:t>
                      </a:r>
                      <a:r>
                        <a:rPr lang="en-US" sz="1400" b="1" i="1" dirty="0">
                          <a:solidFill>
                            <a:srgbClr val="C00000"/>
                          </a:solidFill>
                          <a:latin typeface="Times New Roman"/>
                        </a:rPr>
                        <a:t>≠</a:t>
                      </a:r>
                      <a:r>
                        <a:rPr lang="en-US" sz="2400" b="1" i="1" dirty="0">
                          <a:solidFill>
                            <a:srgbClr val="C00000"/>
                          </a:solidFill>
                        </a:rPr>
                        <a:t> c </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l"/>
                      <a:r>
                        <a:rPr lang="en-US" sz="2400" b="1" i="1" dirty="0">
                          <a:solidFill>
                            <a:srgbClr val="C00000"/>
                          </a:solidFill>
                        </a:rPr>
                        <a:t>  </a:t>
                      </a:r>
                      <a:r>
                        <a:rPr lang="el-GR" sz="2400" b="1" i="1" dirty="0">
                          <a:solidFill>
                            <a:srgbClr val="C00000"/>
                          </a:solidFill>
                          <a:latin typeface="+mn-lt"/>
                          <a:cs typeface="Arial"/>
                        </a:rPr>
                        <a:t>α</a:t>
                      </a:r>
                      <a:r>
                        <a:rPr lang="en-US" sz="2400" b="1" i="1" dirty="0">
                          <a:solidFill>
                            <a:srgbClr val="C00000"/>
                          </a:solidFill>
                        </a:rPr>
                        <a:t> </a:t>
                      </a:r>
                      <a:r>
                        <a:rPr lang="en-US" sz="1400" b="1" i="1" dirty="0">
                          <a:solidFill>
                            <a:srgbClr val="C00000"/>
                          </a:solidFill>
                          <a:latin typeface="Times New Roman"/>
                        </a:rPr>
                        <a:t>≠ </a:t>
                      </a:r>
                      <a:r>
                        <a:rPr lang="el-GR" sz="2400" b="1" i="0" dirty="0">
                          <a:solidFill>
                            <a:srgbClr val="C00000"/>
                          </a:solidFill>
                          <a:latin typeface="+mn-lt"/>
                          <a:cs typeface="Arial"/>
                        </a:rPr>
                        <a:t>β</a:t>
                      </a:r>
                      <a:r>
                        <a:rPr lang="en-US" sz="2400" b="1" i="0" dirty="0">
                          <a:solidFill>
                            <a:srgbClr val="C00000"/>
                          </a:solidFill>
                        </a:rPr>
                        <a:t> </a:t>
                      </a:r>
                      <a:r>
                        <a:rPr lang="en-US" sz="1400" b="1" i="1" dirty="0">
                          <a:solidFill>
                            <a:srgbClr val="C00000"/>
                          </a:solidFill>
                          <a:latin typeface="Times New Roman"/>
                        </a:rPr>
                        <a:t>≠  </a:t>
                      </a:r>
                      <a:r>
                        <a:rPr lang="el-GR" sz="2400" b="1" i="1" dirty="0">
                          <a:solidFill>
                            <a:srgbClr val="C00000"/>
                          </a:solidFill>
                          <a:latin typeface="+mn-lt"/>
                          <a:cs typeface="Arial"/>
                        </a:rPr>
                        <a:t>γ</a:t>
                      </a:r>
                      <a:r>
                        <a:rPr lang="en-US" sz="2400" b="1" i="1" dirty="0">
                          <a:solidFill>
                            <a:srgbClr val="C00000"/>
                          </a:solidFill>
                        </a:rPr>
                        <a:t>  </a:t>
                      </a:r>
                      <a:r>
                        <a:rPr lang="en-US" sz="1400" b="1" i="1" dirty="0">
                          <a:solidFill>
                            <a:srgbClr val="C00000"/>
                          </a:solidFill>
                          <a:latin typeface="Times New Roman"/>
                        </a:rPr>
                        <a:t>≠ </a:t>
                      </a:r>
                      <a:r>
                        <a:rPr lang="en-US" sz="2400" b="1" i="1" dirty="0">
                          <a:solidFill>
                            <a:srgbClr val="C00000"/>
                          </a:solidFill>
                        </a:rPr>
                        <a:t>90</a:t>
                      </a:r>
                      <a:r>
                        <a:rPr lang="en-US" sz="2400" b="1" i="1" baseline="30000" dirty="0">
                          <a:solidFill>
                            <a:srgbClr val="C00000"/>
                          </a:solidFill>
                        </a:rPr>
                        <a:t>0</a:t>
                      </a:r>
                      <a:endParaRPr lang="en-US" sz="24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Triclinic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1</a:t>
                      </a:r>
                    </a:p>
                    <a:p>
                      <a:pPr algn="ctr"/>
                      <a:r>
                        <a:rPr lang="en-US" sz="2000" b="1" i="1" dirty="0">
                          <a:solidFill>
                            <a:srgbClr val="C00000"/>
                          </a:solidFill>
                        </a:rPr>
                        <a:t>P</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  CuSO</a:t>
                      </a:r>
                      <a:r>
                        <a:rPr lang="en-US" sz="2000" b="1" i="1" baseline="-25000" dirty="0">
                          <a:solidFill>
                            <a:srgbClr val="C00000"/>
                          </a:solidFill>
                        </a:rPr>
                        <a:t>4</a:t>
                      </a:r>
                      <a:r>
                        <a:rPr lang="en-US" sz="2000" b="1" i="1" dirty="0">
                          <a:solidFill>
                            <a:srgbClr val="C00000"/>
                          </a:solidFill>
                        </a:rPr>
                        <a:t>.5H</a:t>
                      </a:r>
                      <a:r>
                        <a:rPr lang="en-US" sz="2000" b="1" i="1" baseline="-25000" dirty="0">
                          <a:solidFill>
                            <a:srgbClr val="C00000"/>
                          </a:solidFill>
                        </a:rPr>
                        <a:t>2</a:t>
                      </a:r>
                      <a:r>
                        <a:rPr lang="en-US" sz="2000" b="1" i="1" dirty="0">
                          <a:solidFill>
                            <a:srgbClr val="C00000"/>
                          </a:solidFill>
                        </a:rPr>
                        <a:t>O</a:t>
                      </a:r>
                      <a:endParaRPr lang="en-US" sz="18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754196031"/>
                  </a:ext>
                </a:extLst>
              </a:tr>
              <a:tr h="571738">
                <a:tc>
                  <a:txBody>
                    <a:bodyPr/>
                    <a:lstStyle/>
                    <a:p>
                      <a:pPr algn="ctr"/>
                      <a:r>
                        <a:rPr lang="en-US" sz="2400" b="1" i="1" dirty="0">
                          <a:solidFill>
                            <a:srgbClr val="C00000"/>
                          </a:solidFill>
                        </a:rPr>
                        <a:t>a = b </a:t>
                      </a:r>
                      <a:r>
                        <a:rPr lang="en-US" sz="1400" b="1" i="1" dirty="0">
                          <a:solidFill>
                            <a:srgbClr val="C00000"/>
                          </a:solidFill>
                          <a:latin typeface="Times New Roman"/>
                        </a:rPr>
                        <a:t>≠</a:t>
                      </a:r>
                      <a:r>
                        <a:rPr lang="en-US" sz="2400" b="1" i="1" dirty="0">
                          <a:solidFill>
                            <a:srgbClr val="C00000"/>
                          </a:solidFill>
                        </a:rPr>
                        <a:t> 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l"/>
                      <a:r>
                        <a:rPr lang="en-US" sz="2400" b="1" i="1" dirty="0">
                          <a:solidFill>
                            <a:srgbClr val="C00000"/>
                          </a:solidFill>
                        </a:rPr>
                        <a:t>  </a:t>
                      </a:r>
                      <a:r>
                        <a:rPr lang="el-GR" sz="2400" b="1" i="1" dirty="0">
                          <a:solidFill>
                            <a:srgbClr val="C00000"/>
                          </a:solidFill>
                          <a:latin typeface="+mn-lt"/>
                          <a:cs typeface="Arial"/>
                        </a:rPr>
                        <a:t>α</a:t>
                      </a:r>
                      <a:r>
                        <a:rPr lang="en-US" sz="2400" b="1" i="1" baseline="0" dirty="0">
                          <a:solidFill>
                            <a:srgbClr val="C00000"/>
                          </a:solidFill>
                          <a:latin typeface="+mn-lt"/>
                          <a:cs typeface="Arial"/>
                        </a:rPr>
                        <a:t> = </a:t>
                      </a:r>
                      <a:r>
                        <a:rPr lang="el-GR" sz="2400" b="1" i="0" dirty="0">
                          <a:solidFill>
                            <a:srgbClr val="C00000"/>
                          </a:solidFill>
                          <a:latin typeface="+mn-lt"/>
                          <a:cs typeface="Arial"/>
                        </a:rPr>
                        <a:t>β</a:t>
                      </a:r>
                      <a:r>
                        <a:rPr lang="en-US" sz="2400" b="1" i="1" baseline="0" dirty="0">
                          <a:solidFill>
                            <a:srgbClr val="C00000"/>
                          </a:solidFill>
                          <a:latin typeface="+mn-lt"/>
                          <a:cs typeface="Arial"/>
                        </a:rPr>
                        <a:t> =  </a:t>
                      </a:r>
                      <a:r>
                        <a:rPr lang="en-US" sz="2400" b="1" i="1" dirty="0">
                          <a:solidFill>
                            <a:srgbClr val="C00000"/>
                          </a:solidFill>
                        </a:rPr>
                        <a:t>90</a:t>
                      </a:r>
                      <a:r>
                        <a:rPr lang="en-US" sz="2400" b="1" i="1" baseline="30000" dirty="0">
                          <a:solidFill>
                            <a:srgbClr val="C00000"/>
                          </a:solidFill>
                        </a:rPr>
                        <a:t>0 </a:t>
                      </a:r>
                      <a:r>
                        <a:rPr lang="en-US" sz="2400" b="1" i="1" dirty="0">
                          <a:solidFill>
                            <a:srgbClr val="C00000"/>
                          </a:solidFill>
                        </a:rPr>
                        <a:t>; </a:t>
                      </a:r>
                      <a:r>
                        <a:rPr lang="en-US" sz="2400" b="1" i="1" dirty="0">
                          <a:solidFill>
                            <a:srgbClr val="C00000"/>
                          </a:solidFill>
                          <a:latin typeface="+mn-lt"/>
                          <a:cs typeface="Arial"/>
                        </a:rPr>
                        <a:t> </a:t>
                      </a:r>
                      <a:r>
                        <a:rPr lang="el-GR" sz="2400" b="1" i="1" dirty="0">
                          <a:solidFill>
                            <a:srgbClr val="C00000"/>
                          </a:solidFill>
                          <a:latin typeface="+mn-lt"/>
                          <a:cs typeface="Arial"/>
                        </a:rPr>
                        <a:t>γ</a:t>
                      </a:r>
                      <a:r>
                        <a:rPr lang="en-US" sz="2400" b="1" i="1" dirty="0">
                          <a:solidFill>
                            <a:srgbClr val="C00000"/>
                          </a:solidFill>
                        </a:rPr>
                        <a:t>= 120</a:t>
                      </a:r>
                      <a:r>
                        <a:rPr lang="en-US" sz="2400" b="1" i="1" baseline="30000" dirty="0">
                          <a:solidFill>
                            <a:srgbClr val="C00000"/>
                          </a:solidFill>
                        </a:rPr>
                        <a:t>0 </a:t>
                      </a:r>
                      <a:endParaRPr lang="en-US" sz="24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Hexagonal</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1</a:t>
                      </a:r>
                    </a:p>
                    <a:p>
                      <a:pPr algn="ctr"/>
                      <a:r>
                        <a:rPr lang="en-US" sz="2000" b="1" i="1" dirty="0">
                          <a:solidFill>
                            <a:srgbClr val="C00000"/>
                          </a:solidFill>
                        </a:rPr>
                        <a:t>P</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Mg, Zn, PbI</a:t>
                      </a:r>
                      <a:r>
                        <a:rPr lang="en-US" sz="2000" b="1" i="1" baseline="-25000" dirty="0">
                          <a:solidFill>
                            <a:srgbClr val="C00000"/>
                          </a:solidFill>
                        </a:rPr>
                        <a:t>2</a:t>
                      </a:r>
                      <a:endParaRPr lang="en-US" sz="18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4"/>
                  </a:ext>
                </a:extLst>
              </a:tr>
              <a:tr h="855236">
                <a:tc>
                  <a:txBody>
                    <a:bodyPr/>
                    <a:lstStyle/>
                    <a:p>
                      <a:pPr algn="ctr"/>
                      <a:r>
                        <a:rPr lang="en-US" sz="2400" b="1" i="1" dirty="0">
                          <a:solidFill>
                            <a:srgbClr val="C00000"/>
                          </a:solidFill>
                        </a:rPr>
                        <a:t>a = b = c</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latin typeface="+mn-lt"/>
                          <a:cs typeface="Arial"/>
                        </a:rPr>
                        <a:t>  </a:t>
                      </a:r>
                      <a:r>
                        <a:rPr lang="el-GR" sz="2400" b="1" i="1" dirty="0">
                          <a:solidFill>
                            <a:srgbClr val="C00000"/>
                          </a:solidFill>
                          <a:latin typeface="+mn-lt"/>
                          <a:cs typeface="Arial"/>
                        </a:rPr>
                        <a:t>α</a:t>
                      </a:r>
                      <a:r>
                        <a:rPr lang="en-US" sz="2400" b="1" i="1" baseline="0" dirty="0">
                          <a:solidFill>
                            <a:srgbClr val="C00000"/>
                          </a:solidFill>
                          <a:latin typeface="+mn-lt"/>
                          <a:cs typeface="Arial"/>
                        </a:rPr>
                        <a:t> = </a:t>
                      </a:r>
                      <a:r>
                        <a:rPr lang="el-GR" sz="2400" b="1" i="0" dirty="0">
                          <a:solidFill>
                            <a:srgbClr val="C00000"/>
                          </a:solidFill>
                          <a:latin typeface="+mn-lt"/>
                          <a:cs typeface="Arial"/>
                        </a:rPr>
                        <a:t>β</a:t>
                      </a:r>
                      <a:r>
                        <a:rPr lang="en-US" sz="2400" b="1" i="1" baseline="0" dirty="0">
                          <a:solidFill>
                            <a:srgbClr val="C00000"/>
                          </a:solidFill>
                          <a:latin typeface="+mn-lt"/>
                          <a:cs typeface="Arial"/>
                        </a:rPr>
                        <a:t> = </a:t>
                      </a:r>
                      <a:r>
                        <a:rPr lang="el-GR" sz="2400" b="1" i="1" dirty="0">
                          <a:solidFill>
                            <a:srgbClr val="C00000"/>
                          </a:solidFill>
                          <a:latin typeface="+mn-lt"/>
                          <a:cs typeface="Arial"/>
                        </a:rPr>
                        <a:t>γ</a:t>
                      </a:r>
                      <a:r>
                        <a:rPr lang="en-US" sz="2400" b="1" i="1" dirty="0">
                          <a:solidFill>
                            <a:srgbClr val="C00000"/>
                          </a:solidFill>
                        </a:rPr>
                        <a:t>  &lt;120</a:t>
                      </a:r>
                      <a:r>
                        <a:rPr lang="en-US" sz="2400" b="1" i="1" baseline="30000" dirty="0">
                          <a:solidFill>
                            <a:srgbClr val="C00000"/>
                          </a:solidFill>
                        </a:rPr>
                        <a:t>0</a:t>
                      </a:r>
                      <a:r>
                        <a:rPr lang="en-US" sz="2400" b="1" i="1" baseline="0" dirty="0">
                          <a:solidFill>
                            <a:srgbClr val="C00000"/>
                          </a:solidFill>
                        </a:rPr>
                        <a:t> </a:t>
                      </a:r>
                      <a:r>
                        <a:rPr lang="en-US" sz="2800" b="1" i="1" dirty="0">
                          <a:solidFill>
                            <a:srgbClr val="C00000"/>
                          </a:solidFill>
                          <a:latin typeface="Times New Roman"/>
                        </a:rPr>
                        <a:t>≠</a:t>
                      </a:r>
                      <a:r>
                        <a:rPr lang="en-US" sz="2400" b="1" i="1" dirty="0">
                          <a:solidFill>
                            <a:srgbClr val="C00000"/>
                          </a:solidFill>
                        </a:rPr>
                        <a:t>90</a:t>
                      </a:r>
                      <a:r>
                        <a:rPr lang="en-US" sz="2400" b="1" i="1" baseline="30000" dirty="0">
                          <a:solidFill>
                            <a:srgbClr val="C00000"/>
                          </a:solidFill>
                        </a:rPr>
                        <a:t>0</a:t>
                      </a:r>
                      <a:endParaRPr lang="en-US" sz="20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400" b="1" i="1" dirty="0">
                          <a:solidFill>
                            <a:srgbClr val="C00000"/>
                          </a:solidFill>
                        </a:rPr>
                        <a:t>Rhombohedral (Trigonal)</a:t>
                      </a: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000" b="1" i="1" dirty="0">
                          <a:solidFill>
                            <a:srgbClr val="C00000"/>
                          </a:solidFill>
                        </a:rPr>
                        <a:t>1</a:t>
                      </a:r>
                    </a:p>
                    <a:p>
                      <a:pPr algn="ctr"/>
                      <a:r>
                        <a:rPr lang="en-US" sz="2000" b="1" i="1" dirty="0">
                          <a:solidFill>
                            <a:srgbClr val="C00000"/>
                          </a:solidFill>
                        </a:rPr>
                        <a:t>P</a:t>
                      </a:r>
                    </a:p>
                  </a:txBody>
                  <a:tcPr marL="65548" marR="65548" marT="32774" marB="327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1" dirty="0">
                          <a:solidFill>
                            <a:srgbClr val="C00000"/>
                          </a:solidFill>
                        </a:rPr>
                        <a:t>Ice,</a:t>
                      </a:r>
                      <a:r>
                        <a:rPr lang="en-US" sz="2000" b="1" i="1" baseline="0" dirty="0">
                          <a:solidFill>
                            <a:srgbClr val="C00000"/>
                          </a:solidFill>
                        </a:rPr>
                        <a:t> </a:t>
                      </a:r>
                      <a:r>
                        <a:rPr lang="en-US" sz="2000" b="1" i="1" dirty="0">
                          <a:solidFill>
                            <a:srgbClr val="C00000"/>
                          </a:solidFill>
                        </a:rPr>
                        <a:t> Al</a:t>
                      </a:r>
                      <a:r>
                        <a:rPr lang="en-US" sz="2000" b="1" i="1" baseline="-25000" dirty="0">
                          <a:solidFill>
                            <a:srgbClr val="C00000"/>
                          </a:solidFill>
                        </a:rPr>
                        <a:t>2</a:t>
                      </a:r>
                      <a:r>
                        <a:rPr lang="en-US" sz="2000" b="1" i="1" dirty="0">
                          <a:solidFill>
                            <a:srgbClr val="C00000"/>
                          </a:solidFill>
                        </a:rPr>
                        <a:t>O</a:t>
                      </a:r>
                      <a:r>
                        <a:rPr lang="en-US" sz="2000" b="1" i="1" baseline="-25000" dirty="0">
                          <a:solidFill>
                            <a:srgbClr val="C00000"/>
                          </a:solidFill>
                        </a:rPr>
                        <a:t>3</a:t>
                      </a:r>
                      <a:endParaRPr lang="en-US" sz="1800" b="1" i="1" dirty="0">
                        <a:solidFill>
                          <a:srgbClr val="C00000"/>
                        </a:solidFill>
                      </a:endParaRPr>
                    </a:p>
                  </a:txBody>
                  <a:tcPr marL="65548" marR="65548" marT="32774" marB="32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179762819"/>
                  </a:ext>
                </a:extLst>
              </a:tr>
            </a:tbl>
          </a:graphicData>
        </a:graphic>
      </p:graphicFrame>
      <p:sp>
        <p:nvSpPr>
          <p:cNvPr id="3" name="TextBox 5"/>
          <p:cNvSpPr txBox="1">
            <a:spLocks noChangeArrowheads="1"/>
          </p:cNvSpPr>
          <p:nvPr/>
        </p:nvSpPr>
        <p:spPr bwMode="auto">
          <a:xfrm>
            <a:off x="1752600" y="5867400"/>
            <a:ext cx="8229600" cy="954107"/>
          </a:xfrm>
          <a:prstGeom prst="rect">
            <a:avLst/>
          </a:prstGeom>
          <a:noFill/>
          <a:ln w="9525">
            <a:noFill/>
            <a:miter lim="800000"/>
            <a:headEnd/>
            <a:tailEnd/>
          </a:ln>
        </p:spPr>
        <p:txBody>
          <a:bodyPr wrap="square">
            <a:spAutoFit/>
          </a:bodyPr>
          <a:lstStyle/>
          <a:p>
            <a:r>
              <a:rPr lang="en-US" sz="2800" b="1" i="1" dirty="0">
                <a:solidFill>
                  <a:srgbClr val="00B0F0"/>
                </a:solidFill>
              </a:rPr>
              <a:t>P: simple cubic (Primitive)           </a:t>
            </a:r>
            <a:r>
              <a:rPr lang="en-US" sz="2800" b="1" i="1" dirty="0"/>
              <a:t>    I: body centered  </a:t>
            </a:r>
          </a:p>
          <a:p>
            <a:r>
              <a:rPr lang="en-US" sz="2800" b="1" i="1" dirty="0">
                <a:solidFill>
                  <a:srgbClr val="FFC000"/>
                </a:solidFill>
              </a:rPr>
              <a:t>F: face centered</a:t>
            </a:r>
            <a:r>
              <a:rPr lang="en-US" sz="2800" b="1" i="1" dirty="0">
                <a:solidFill>
                  <a:srgbClr val="00B0F0"/>
                </a:solidFill>
              </a:rPr>
              <a:t>                                </a:t>
            </a:r>
            <a:r>
              <a:rPr lang="en-US" sz="2800" b="1" i="1" dirty="0">
                <a:solidFill>
                  <a:srgbClr val="00B050"/>
                </a:solidFill>
              </a:rPr>
              <a:t>C: base centered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6">
            <a:extLst>
              <a:ext uri="{FF2B5EF4-FFF2-40B4-BE49-F238E27FC236}">
                <a16:creationId xmlns:a16="http://schemas.microsoft.com/office/drawing/2014/main" id="{5197BA60-71F4-5C02-F4C4-9674FC1A0DED}"/>
              </a:ext>
            </a:extLst>
          </p:cNvPr>
          <p:cNvSpPr txBox="1">
            <a:spLocks noChangeArrowheads="1"/>
          </p:cNvSpPr>
          <p:nvPr/>
        </p:nvSpPr>
        <p:spPr bwMode="auto">
          <a:xfrm>
            <a:off x="1563689" y="39689"/>
            <a:ext cx="5229225" cy="384175"/>
          </a:xfrm>
          <a:prstGeom prst="rect">
            <a:avLst/>
          </a:prstGeom>
          <a:solidFill>
            <a:srgbClr val="CCFFFF"/>
          </a:solidFill>
          <a:ln w="6350" algn="ctr">
            <a:solidFill>
              <a:srgbClr val="0000FF"/>
            </a:solidFill>
            <a:miter lim="800000"/>
            <a:headEnd/>
            <a:tailEnd/>
          </a:ln>
        </p:spPr>
        <p:txBody>
          <a:bodyPr wrap="none" lIns="72000" tIns="36000" rIns="72000" bIns="3600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2000" b="0">
                <a:solidFill>
                  <a:srgbClr val="0000CC"/>
                </a:solidFill>
              </a:rPr>
              <a:t>What are the symmetries of the 7 crystal systems?</a:t>
            </a:r>
          </a:p>
        </p:txBody>
      </p:sp>
      <p:pic>
        <p:nvPicPr>
          <p:cNvPr id="44035" name="Picture 8">
            <a:extLst>
              <a:ext uri="{FF2B5EF4-FFF2-40B4-BE49-F238E27FC236}">
                <a16:creationId xmlns:a16="http://schemas.microsoft.com/office/drawing/2014/main" id="{18EC68B3-FEC3-03EA-F1C3-6927653B3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726" r="32330"/>
          <a:stretch>
            <a:fillRect/>
          </a:stretch>
        </p:blipFill>
        <p:spPr bwMode="auto">
          <a:xfrm>
            <a:off x="1624014" y="2117726"/>
            <a:ext cx="4916487"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9">
            <a:extLst>
              <a:ext uri="{FF2B5EF4-FFF2-40B4-BE49-F238E27FC236}">
                <a16:creationId xmlns:a16="http://schemas.microsoft.com/office/drawing/2014/main" id="{209DCFE6-8371-FE29-1281-C58451D13C2F}"/>
              </a:ext>
            </a:extLst>
          </p:cNvPr>
          <p:cNvSpPr>
            <a:spLocks noChangeArrowheads="1"/>
          </p:cNvSpPr>
          <p:nvPr/>
        </p:nvSpPr>
        <p:spPr bwMode="auto">
          <a:xfrm>
            <a:off x="1660525" y="6486525"/>
            <a:ext cx="8081246" cy="313350"/>
          </a:xfrm>
          <a:prstGeom prst="rect">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lIns="18000" tIns="18000" rIns="18000" bIns="18000">
            <a:spAutoFit/>
          </a:bodyPr>
          <a:lstStyle>
            <a:lvl1pPr marL="271463" indent="-27146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None/>
            </a:pPr>
            <a:r>
              <a:rPr lang="en-US" altLang="en-US" sz="1800" b="0" i="1">
                <a:solidFill>
                  <a:srgbClr val="FF3300"/>
                </a:solidFill>
                <a:sym typeface="Wingdings" panose="05000000000000000000" pitchFamily="2" charset="2"/>
              </a:rPr>
              <a:t>Note</a:t>
            </a:r>
            <a:r>
              <a:rPr lang="en-US" altLang="en-US" sz="1800" b="0" i="1">
                <a:sym typeface="Wingdings" panose="05000000000000000000" pitchFamily="2" charset="2"/>
              </a:rPr>
              <a:t>: translational symmetry is always present in crystals (i.e. even in triclinic crystal)</a:t>
            </a:r>
            <a:endParaRPr lang="en-US" altLang="en-US" sz="1800" b="0">
              <a:sym typeface="Symbol" panose="05050102010706020507" pitchFamily="18" charset="2"/>
            </a:endParaRPr>
          </a:p>
        </p:txBody>
      </p:sp>
      <p:sp>
        <p:nvSpPr>
          <p:cNvPr id="44037" name="Text Box 10">
            <a:extLst>
              <a:ext uri="{FF2B5EF4-FFF2-40B4-BE49-F238E27FC236}">
                <a16:creationId xmlns:a16="http://schemas.microsoft.com/office/drawing/2014/main" id="{07B60949-0CC7-883A-5EC2-75A351AAC429}"/>
              </a:ext>
            </a:extLst>
          </p:cNvPr>
          <p:cNvSpPr txBox="1">
            <a:spLocks noChangeArrowheads="1"/>
          </p:cNvSpPr>
          <p:nvPr/>
        </p:nvSpPr>
        <p:spPr bwMode="auto">
          <a:xfrm>
            <a:off x="6453189" y="2528888"/>
            <a:ext cx="40735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800" b="0" i="1"/>
              <a:t>We have stated that basis of definition of crystals is ‘symmetry’ and hence the classification of crystals is also based on symmetry.</a:t>
            </a:r>
          </a:p>
        </p:txBody>
      </p:sp>
      <p:sp>
        <p:nvSpPr>
          <p:cNvPr id="44038" name="Text Box 11">
            <a:extLst>
              <a:ext uri="{FF2B5EF4-FFF2-40B4-BE49-F238E27FC236}">
                <a16:creationId xmlns:a16="http://schemas.microsoft.com/office/drawing/2014/main" id="{15C9B4A4-E057-4E12-2D2F-8E9CE6536ECA}"/>
              </a:ext>
            </a:extLst>
          </p:cNvPr>
          <p:cNvSpPr txBox="1">
            <a:spLocks noChangeArrowheads="1"/>
          </p:cNvSpPr>
          <p:nvPr/>
        </p:nvSpPr>
        <p:spPr bwMode="auto">
          <a:xfrm>
            <a:off x="6499226" y="3663950"/>
            <a:ext cx="38211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800" b="0" i="1">
                <a:solidFill>
                  <a:schemeClr val="hlink"/>
                </a:solidFill>
              </a:rPr>
              <a:t>The essence of the required symmetry is listed in the table </a:t>
            </a:r>
            <a:br>
              <a:rPr lang="en-US" altLang="en-US" sz="1800" b="0" i="1">
                <a:solidFill>
                  <a:schemeClr val="hlink"/>
                </a:solidFill>
              </a:rPr>
            </a:br>
            <a:r>
              <a:rPr lang="en-US" altLang="en-US" sz="1800" b="0" i="1">
                <a:solidFill>
                  <a:schemeClr val="hlink"/>
                </a:solidFill>
                <a:sym typeface="Wingdings" panose="05000000000000000000" pitchFamily="2" charset="2"/>
              </a:rPr>
              <a:t> more symmetries may be part of the point group in an actual crystal.</a:t>
            </a:r>
          </a:p>
        </p:txBody>
      </p:sp>
      <p:sp>
        <p:nvSpPr>
          <p:cNvPr id="44039" name="Text Box 12">
            <a:extLst>
              <a:ext uri="{FF2B5EF4-FFF2-40B4-BE49-F238E27FC236}">
                <a16:creationId xmlns:a16="http://schemas.microsoft.com/office/drawing/2014/main" id="{C5598DC2-C02C-321C-8749-A555518DD3CF}"/>
              </a:ext>
            </a:extLst>
          </p:cNvPr>
          <p:cNvSpPr txBox="1">
            <a:spLocks noChangeArrowheads="1"/>
          </p:cNvSpPr>
          <p:nvPr/>
        </p:nvSpPr>
        <p:spPr bwMode="auto">
          <a:xfrm>
            <a:off x="3743326" y="5975350"/>
            <a:ext cx="260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1600" b="0" i="1">
                <a:solidFill>
                  <a:schemeClr val="bg2"/>
                </a:solidFill>
              </a:rPr>
              <a:t>(only translational symmetry)</a:t>
            </a:r>
          </a:p>
        </p:txBody>
      </p:sp>
      <p:sp>
        <p:nvSpPr>
          <p:cNvPr id="44051" name="Text Box 15">
            <a:extLst>
              <a:ext uri="{FF2B5EF4-FFF2-40B4-BE49-F238E27FC236}">
                <a16:creationId xmlns:a16="http://schemas.microsoft.com/office/drawing/2014/main" id="{9D313372-567E-75B2-2F45-1FB1AECF2845}"/>
              </a:ext>
            </a:extLst>
          </p:cNvPr>
          <p:cNvSpPr txBox="1">
            <a:spLocks noChangeArrowheads="1"/>
          </p:cNvSpPr>
          <p:nvPr/>
        </p:nvSpPr>
        <p:spPr bwMode="auto">
          <a:xfrm>
            <a:off x="1600200" y="517526"/>
            <a:ext cx="8991600" cy="1287463"/>
          </a:xfrm>
          <a:prstGeom prst="rect">
            <a:avLst/>
          </a:prstGeom>
          <a:solidFill>
            <a:srgbClr val="EFFFFF"/>
          </a:solidFill>
          <a:ln w="9525">
            <a:solidFill>
              <a:srgbClr val="0000FF"/>
            </a:solidFill>
            <a:miter lim="800000"/>
            <a:headEnd/>
            <a:tailEnd/>
          </a:ln>
        </p:spPr>
        <p:txBody>
          <a:bodyPr lIns="54000" tIns="54000" rIns="54000" bIns="54000">
            <a:spAutoFit/>
          </a:bodyPr>
          <a:lstStyle>
            <a:lvl1pPr marL="344488" indent="-344488"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lnSpc>
                <a:spcPct val="105000"/>
              </a:lnSpc>
              <a:spcAft>
                <a:spcPct val="5000"/>
              </a:spcAft>
              <a:buClr>
                <a:srgbClr val="FF0000"/>
              </a:buClr>
              <a:buFont typeface="Wingdings" panose="05000000000000000000" pitchFamily="2" charset="2"/>
              <a:buChar char="q"/>
            </a:pPr>
            <a:r>
              <a:rPr lang="en-IN" altLang="en-US" sz="1800" b="0">
                <a:cs typeface="Times New Roman" panose="02020603050405020304" pitchFamily="18" charset="0"/>
                <a:sym typeface="Symbol" panose="05050102010706020507" pitchFamily="18" charset="2"/>
              </a:rPr>
              <a:t>Minimum symmetry of the 7 crystals systems are listed in the table below.</a:t>
            </a:r>
          </a:p>
          <a:p>
            <a:pPr eaLnBrk="1" hangingPunct="1">
              <a:lnSpc>
                <a:spcPct val="105000"/>
              </a:lnSpc>
              <a:spcAft>
                <a:spcPct val="5000"/>
              </a:spcAft>
              <a:buClr>
                <a:srgbClr val="FF0000"/>
              </a:buClr>
              <a:buFont typeface="Wingdings" panose="05000000000000000000" pitchFamily="2" charset="2"/>
              <a:buChar char="q"/>
            </a:pPr>
            <a:r>
              <a:rPr lang="en-IN" altLang="en-US" sz="1800" b="0">
                <a:cs typeface="Times New Roman" panose="02020603050405020304" pitchFamily="18" charset="0"/>
                <a:sym typeface="Symbol" panose="05050102010706020507" pitchFamily="18" charset="2"/>
              </a:rPr>
              <a:t>As an example: cubic crystals have four 3-fold axes (at least), while a trigonal crystal has only one 3-fold axis (but can have other symmetries). Tetragonal crystals have one 4-fold axis at least (but cannot have three 4-fold axes).</a:t>
            </a:r>
          </a:p>
        </p:txBody>
      </p:sp>
      <p:sp>
        <p:nvSpPr>
          <p:cNvPr id="44052" name="AutoShape 82">
            <a:extLst>
              <a:ext uri="{FF2B5EF4-FFF2-40B4-BE49-F238E27FC236}">
                <a16:creationId xmlns:a16="http://schemas.microsoft.com/office/drawing/2014/main" id="{78E75297-59E1-C077-D80E-70FECD8354D5}"/>
              </a:ext>
            </a:extLst>
          </p:cNvPr>
          <p:cNvSpPr>
            <a:spLocks noChangeArrowheads="1"/>
          </p:cNvSpPr>
          <p:nvPr/>
        </p:nvSpPr>
        <p:spPr bwMode="auto">
          <a:xfrm>
            <a:off x="6323014" y="1649358"/>
            <a:ext cx="3952875" cy="489060"/>
          </a:xfrm>
          <a:prstGeom prst="wedgeRoundRectCallout">
            <a:avLst>
              <a:gd name="adj1" fmla="val -61005"/>
              <a:gd name="adj2" fmla="val 88000"/>
              <a:gd name="adj3" fmla="val 16667"/>
            </a:avLst>
          </a:prstGeom>
          <a:solidFill>
            <a:srgbClr val="CCFFFF"/>
          </a:solidFill>
          <a:ln w="9525">
            <a:solidFill>
              <a:srgbClr val="0000FF"/>
            </a:solidFill>
            <a:miter lim="800000"/>
            <a:headEnd/>
            <a:tailEnd/>
          </a:ln>
        </p:spPr>
        <p:txBody>
          <a:bodyPr lIns="36000" tIns="36000" rIns="36000" bIns="36000" anchor="ctr">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1200" b="0">
                <a:solidFill>
                  <a:srgbClr val="0000FF"/>
                </a:solidFill>
              </a:rPr>
              <a:t>The characteristic symmetry refers to the </a:t>
            </a:r>
            <a:r>
              <a:rPr lang="en-US" altLang="en-US" sz="1200" b="0" i="1">
                <a:solidFill>
                  <a:srgbClr val="0000FF"/>
                </a:solidFill>
              </a:rPr>
              <a:t>minimum symmetry </a:t>
            </a:r>
            <a:r>
              <a:rPr lang="en-US" altLang="en-US" sz="1200" b="0">
                <a:solidFill>
                  <a:srgbClr val="0000FF"/>
                </a:solidFill>
              </a:rPr>
              <a:t>that needs to be present.</a:t>
            </a:r>
          </a:p>
        </p:txBody>
      </p:sp>
      <p:sp>
        <p:nvSpPr>
          <p:cNvPr id="44053" name="Text Box 10">
            <a:extLst>
              <a:ext uri="{FF2B5EF4-FFF2-40B4-BE49-F238E27FC236}">
                <a16:creationId xmlns:a16="http://schemas.microsoft.com/office/drawing/2014/main" id="{C76B4305-7954-9F62-59FD-7E1F24E9F098}"/>
              </a:ext>
            </a:extLst>
          </p:cNvPr>
          <p:cNvSpPr txBox="1">
            <a:spLocks noChangeArrowheads="1"/>
          </p:cNvSpPr>
          <p:nvPr/>
        </p:nvSpPr>
        <p:spPr bwMode="auto">
          <a:xfrm>
            <a:off x="6489701" y="5067300"/>
            <a:ext cx="4119563" cy="246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600" b="0"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6BBD79C-E1F0-3D85-CAF5-240C57DB58FA}"/>
              </a:ext>
            </a:extLst>
          </p:cNvPr>
          <p:cNvSpPr>
            <a:spLocks noGrp="1" noRot="1" noChangeArrowheads="1"/>
          </p:cNvSpPr>
          <p:nvPr>
            <p:ph type="title"/>
          </p:nvPr>
        </p:nvSpPr>
        <p:spPr>
          <a:xfrm>
            <a:off x="1976941" y="324993"/>
            <a:ext cx="9163092" cy="677108"/>
          </a:xfrm>
        </p:spPr>
        <p:txBody>
          <a:bodyPr/>
          <a:lstStyle/>
          <a:p>
            <a:pPr algn="ctr" eaLnBrk="1" hangingPunct="1">
              <a:defRPr/>
            </a:pPr>
            <a:r>
              <a:rPr lang="en-US" dirty="0"/>
              <a:t>Symmetry Elements</a:t>
            </a:r>
          </a:p>
        </p:txBody>
      </p:sp>
      <p:sp>
        <p:nvSpPr>
          <p:cNvPr id="9222" name="Rectangle 6">
            <a:extLst>
              <a:ext uri="{FF2B5EF4-FFF2-40B4-BE49-F238E27FC236}">
                <a16:creationId xmlns:a16="http://schemas.microsoft.com/office/drawing/2014/main" id="{69237E2E-19F0-1AB3-7435-03998704D99C}"/>
              </a:ext>
            </a:extLst>
          </p:cNvPr>
          <p:cNvSpPr>
            <a:spLocks noGrp="1" noChangeArrowheads="1"/>
          </p:cNvSpPr>
          <p:nvPr>
            <p:ph type="body" idx="1"/>
          </p:nvPr>
        </p:nvSpPr>
        <p:spPr>
          <a:xfrm>
            <a:off x="685800" y="1295401"/>
            <a:ext cx="10287000" cy="4696670"/>
          </a:xfrm>
        </p:spPr>
        <p:txBody>
          <a:bodyPr/>
          <a:lstStyle/>
          <a:p>
            <a:pPr eaLnBrk="1" hangingPunct="1">
              <a:lnSpc>
                <a:spcPct val="90000"/>
              </a:lnSpc>
              <a:buFont typeface="Wingdings" panose="05000000000000000000" pitchFamily="2" charset="2"/>
              <a:buNone/>
              <a:defRPr/>
            </a:pPr>
            <a:r>
              <a:rPr lang="en-US" sz="2800" u="sng" dirty="0"/>
              <a:t>Element</a:t>
            </a:r>
            <a:r>
              <a:rPr lang="en-US" sz="2800" dirty="0"/>
              <a:t>		     </a:t>
            </a:r>
            <a:r>
              <a:rPr lang="en-US" sz="2800" u="sng" dirty="0"/>
              <a:t>Symmetry Operation</a:t>
            </a:r>
            <a:r>
              <a:rPr lang="en-US" sz="2800" dirty="0"/>
              <a:t>	   	     </a:t>
            </a:r>
            <a:r>
              <a:rPr lang="en-US" sz="2800" u="sng" dirty="0"/>
              <a:t>Symbol</a:t>
            </a:r>
          </a:p>
          <a:p>
            <a:pPr eaLnBrk="1" hangingPunct="1">
              <a:lnSpc>
                <a:spcPct val="150000"/>
              </a:lnSpc>
              <a:buFont typeface="Wingdings" panose="05000000000000000000" pitchFamily="2" charset="2"/>
              <a:buNone/>
              <a:defRPr/>
            </a:pPr>
            <a:r>
              <a:rPr lang="en-US" sz="2800" dirty="0"/>
              <a:t>Identity			Identity				E</a:t>
            </a:r>
          </a:p>
          <a:p>
            <a:pPr eaLnBrk="1" hangingPunct="1">
              <a:lnSpc>
                <a:spcPct val="150000"/>
              </a:lnSpc>
              <a:buFont typeface="Wingdings" panose="05000000000000000000" pitchFamily="2" charset="2"/>
              <a:buNone/>
              <a:defRPr/>
            </a:pPr>
            <a:r>
              <a:rPr lang="en-US" sz="2800" i="1" dirty="0"/>
              <a:t>n</a:t>
            </a:r>
            <a:r>
              <a:rPr lang="en-US" sz="2800" dirty="0"/>
              <a:t>-fold axis			Rotation by 2</a:t>
            </a:r>
            <a:r>
              <a:rPr lang="el-GR" sz="2800" dirty="0"/>
              <a:t>π</a:t>
            </a:r>
            <a:r>
              <a:rPr lang="en-US" sz="2800" dirty="0"/>
              <a:t>/</a:t>
            </a:r>
            <a:r>
              <a:rPr lang="en-US" sz="2800" i="1" dirty="0"/>
              <a:t>n</a:t>
            </a:r>
            <a:r>
              <a:rPr lang="en-US" sz="2800" dirty="0"/>
              <a:t>			C</a:t>
            </a:r>
            <a:r>
              <a:rPr lang="en-US" sz="2800" baseline="-25000" dirty="0"/>
              <a:t>n</a:t>
            </a:r>
            <a:endParaRPr lang="en-US" sz="2800" dirty="0"/>
          </a:p>
          <a:p>
            <a:pPr eaLnBrk="1" hangingPunct="1">
              <a:lnSpc>
                <a:spcPct val="150000"/>
              </a:lnSpc>
              <a:buFont typeface="Wingdings" panose="05000000000000000000" pitchFamily="2" charset="2"/>
              <a:buNone/>
              <a:defRPr/>
            </a:pPr>
            <a:r>
              <a:rPr lang="en-US" sz="2800" dirty="0"/>
              <a:t>Mirror plane		Reflection				</a:t>
            </a:r>
            <a:r>
              <a:rPr lang="el-GR" sz="2800" dirty="0"/>
              <a:t>σ</a:t>
            </a:r>
            <a:endParaRPr lang="en-US" sz="2800" dirty="0"/>
          </a:p>
          <a:p>
            <a:pPr eaLnBrk="1" hangingPunct="1">
              <a:lnSpc>
                <a:spcPct val="150000"/>
              </a:lnSpc>
              <a:buFont typeface="Wingdings" panose="05000000000000000000" pitchFamily="2" charset="2"/>
              <a:buNone/>
              <a:defRPr/>
            </a:pPr>
            <a:r>
              <a:rPr lang="en-US" sz="2800" dirty="0"/>
              <a:t>Center of inversion	Inversion				</a:t>
            </a:r>
            <a:r>
              <a:rPr lang="en-US" sz="2800" i="1" dirty="0" err="1"/>
              <a:t>i</a:t>
            </a:r>
            <a:endParaRPr lang="en-US" sz="2800" dirty="0"/>
          </a:p>
          <a:p>
            <a:pPr eaLnBrk="1" hangingPunct="1">
              <a:buFont typeface="Wingdings" panose="05000000000000000000" pitchFamily="2" charset="2"/>
              <a:buNone/>
              <a:defRPr/>
            </a:pPr>
            <a:r>
              <a:rPr lang="en-US" sz="2800" i="1" dirty="0"/>
              <a:t>n</a:t>
            </a:r>
            <a:r>
              <a:rPr lang="en-US" sz="2800" dirty="0"/>
              <a:t>-fold axis of		Rotation by 2</a:t>
            </a:r>
            <a:r>
              <a:rPr lang="el-GR" sz="2800" dirty="0"/>
              <a:t>π</a:t>
            </a:r>
            <a:r>
              <a:rPr lang="en-US" sz="2800" dirty="0"/>
              <a:t>/</a:t>
            </a:r>
            <a:r>
              <a:rPr lang="en-US" sz="2800" i="1" dirty="0"/>
              <a:t>n</a:t>
            </a:r>
            <a:r>
              <a:rPr lang="en-US" sz="2800" dirty="0"/>
              <a:t> 			S</a:t>
            </a:r>
            <a:r>
              <a:rPr lang="en-US" sz="2800" baseline="-25000" dirty="0"/>
              <a:t>n</a:t>
            </a:r>
            <a:endParaRPr lang="en-US" sz="2800" dirty="0"/>
          </a:p>
          <a:p>
            <a:pPr eaLnBrk="1" hangingPunct="1">
              <a:buFont typeface="Wingdings" panose="05000000000000000000" pitchFamily="2" charset="2"/>
              <a:buNone/>
              <a:defRPr/>
            </a:pPr>
            <a:r>
              <a:rPr lang="en-US" sz="2800" dirty="0"/>
              <a:t>improper rotation		followed by reflection</a:t>
            </a:r>
          </a:p>
          <a:p>
            <a:pPr eaLnBrk="1" hangingPunct="1">
              <a:buFont typeface="Wingdings" panose="05000000000000000000" pitchFamily="2" charset="2"/>
              <a:buNone/>
              <a:defRPr/>
            </a:pPr>
            <a:r>
              <a:rPr lang="en-US" sz="2800" dirty="0"/>
              <a:t>				perpendicular to the </a:t>
            </a:r>
          </a:p>
          <a:p>
            <a:pPr eaLnBrk="1" hangingPunct="1">
              <a:buFont typeface="Wingdings" panose="05000000000000000000" pitchFamily="2" charset="2"/>
              <a:buNone/>
              <a:defRPr/>
            </a:pPr>
            <a:r>
              <a:rPr lang="en-US" sz="2800" dirty="0"/>
              <a:t>				axis of rotation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4125-6E25-6B6B-59D5-25E76AEC08E5}"/>
              </a:ext>
            </a:extLst>
          </p:cNvPr>
          <p:cNvSpPr>
            <a:spLocks noGrp="1"/>
          </p:cNvSpPr>
          <p:nvPr>
            <p:ph type="title"/>
          </p:nvPr>
        </p:nvSpPr>
        <p:spPr>
          <a:xfrm>
            <a:off x="1976941" y="324993"/>
            <a:ext cx="9163092" cy="677108"/>
          </a:xfrm>
        </p:spPr>
        <p:txBody>
          <a:bodyPr/>
          <a:lstStyle/>
          <a:p>
            <a:pPr eaLnBrk="1" hangingPunct="1">
              <a:defRPr/>
            </a:pPr>
            <a:endParaRPr lang="en-US"/>
          </a:p>
        </p:txBody>
      </p:sp>
      <p:pic>
        <p:nvPicPr>
          <p:cNvPr id="27651" name="Picture 2">
            <a:extLst>
              <a:ext uri="{FF2B5EF4-FFF2-40B4-BE49-F238E27FC236}">
                <a16:creationId xmlns:a16="http://schemas.microsoft.com/office/drawing/2014/main" id="{CAA65467-D2A0-87DE-553B-FE78093E6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0"/>
            <a:ext cx="6972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0B71-B585-6C64-B08B-4376A76E8B5C}"/>
              </a:ext>
            </a:extLst>
          </p:cNvPr>
          <p:cNvSpPr>
            <a:spLocks noGrp="1"/>
          </p:cNvSpPr>
          <p:nvPr>
            <p:ph type="title"/>
          </p:nvPr>
        </p:nvSpPr>
        <p:spPr>
          <a:xfrm>
            <a:off x="2188620" y="423295"/>
            <a:ext cx="9163092" cy="1477328"/>
          </a:xfrm>
        </p:spPr>
        <p:txBody>
          <a:bodyPr/>
          <a:lstStyle/>
          <a:p>
            <a:pPr algn="just"/>
            <a:r>
              <a:rPr lang="en-US" sz="2400" b="0" i="0" strike="noStrike" dirty="0">
                <a:solidFill>
                  <a:srgbClr val="4007A2"/>
                </a:solidFill>
                <a:effectLst/>
                <a:latin typeface="-apple-system"/>
              </a:rPr>
              <a:t>In crystallography, space groups are mathematical constructs that capture every way an object can be repeated through space, through translation, rotation, reflection, screws, and gliding. There are 230 space groups.</a:t>
            </a:r>
            <a:endParaRPr lang="en-IN" sz="2400" dirty="0"/>
          </a:p>
        </p:txBody>
      </p:sp>
      <p:pic>
        <p:nvPicPr>
          <p:cNvPr id="4" name="Picture 3">
            <a:extLst>
              <a:ext uri="{FF2B5EF4-FFF2-40B4-BE49-F238E27FC236}">
                <a16:creationId xmlns:a16="http://schemas.microsoft.com/office/drawing/2014/main" id="{57AAE9FC-D505-0FA1-77D5-04129946BAEE}"/>
              </a:ext>
            </a:extLst>
          </p:cNvPr>
          <p:cNvPicPr>
            <a:picLocks noChangeAspect="1"/>
          </p:cNvPicPr>
          <p:nvPr/>
        </p:nvPicPr>
        <p:blipFill>
          <a:blip r:embed="rId2"/>
          <a:stretch>
            <a:fillRect/>
          </a:stretch>
        </p:blipFill>
        <p:spPr>
          <a:xfrm>
            <a:off x="1752600" y="2286000"/>
            <a:ext cx="2260948" cy="1985764"/>
          </a:xfrm>
          <a:prstGeom prst="rect">
            <a:avLst/>
          </a:prstGeom>
          <a:scene3d>
            <a:camera prst="orthographicFront">
              <a:rot lat="0" lon="0" rev="5400000"/>
            </a:camera>
            <a:lightRig rig="threePt" dir="t"/>
          </a:scene3d>
        </p:spPr>
      </p:pic>
      <p:pic>
        <p:nvPicPr>
          <p:cNvPr id="5" name="Picture 4">
            <a:extLst>
              <a:ext uri="{FF2B5EF4-FFF2-40B4-BE49-F238E27FC236}">
                <a16:creationId xmlns:a16="http://schemas.microsoft.com/office/drawing/2014/main" id="{7480E9AE-C46C-490E-01EC-C6652E50871F}"/>
              </a:ext>
            </a:extLst>
          </p:cNvPr>
          <p:cNvPicPr>
            <a:picLocks noChangeAspect="1"/>
          </p:cNvPicPr>
          <p:nvPr/>
        </p:nvPicPr>
        <p:blipFill>
          <a:blip r:embed="rId3"/>
          <a:stretch>
            <a:fillRect/>
          </a:stretch>
        </p:blipFill>
        <p:spPr>
          <a:xfrm>
            <a:off x="5638800" y="2421632"/>
            <a:ext cx="5715000" cy="1714500"/>
          </a:xfrm>
          <a:prstGeom prst="rect">
            <a:avLst/>
          </a:prstGeom>
        </p:spPr>
      </p:pic>
      <p:sp>
        <p:nvSpPr>
          <p:cNvPr id="7" name="TextBox 6">
            <a:extLst>
              <a:ext uri="{FF2B5EF4-FFF2-40B4-BE49-F238E27FC236}">
                <a16:creationId xmlns:a16="http://schemas.microsoft.com/office/drawing/2014/main" id="{86528D86-4682-1B32-72E2-1E5C4C72F9A3}"/>
              </a:ext>
            </a:extLst>
          </p:cNvPr>
          <p:cNvSpPr txBox="1"/>
          <p:nvPr/>
        </p:nvSpPr>
        <p:spPr>
          <a:xfrm>
            <a:off x="5446213" y="4495800"/>
            <a:ext cx="6100174" cy="1569660"/>
          </a:xfrm>
          <a:prstGeom prst="rect">
            <a:avLst/>
          </a:prstGeom>
          <a:noFill/>
          <a:ln>
            <a:solidFill>
              <a:schemeClr val="accent1"/>
            </a:solidFill>
          </a:ln>
        </p:spPr>
        <p:txBody>
          <a:bodyPr wrap="square">
            <a:spAutoFit/>
          </a:bodyPr>
          <a:lstStyle/>
          <a:p>
            <a:pPr algn="just"/>
            <a:r>
              <a:rPr lang="en-US" sz="2400" dirty="0"/>
              <a:t>A </a:t>
            </a:r>
            <a:r>
              <a:rPr lang="en-US" sz="2400" b="1" dirty="0"/>
              <a:t>screw axis</a:t>
            </a:r>
            <a:r>
              <a:rPr lang="en-US" sz="2400" dirty="0"/>
              <a:t> is a line that is simultaneously the axis of rotation and the line along which translation of a body occurs. It is also known as a helical axis or twist axis.</a:t>
            </a:r>
            <a:endParaRPr lang="en-IN" sz="2400" dirty="0"/>
          </a:p>
        </p:txBody>
      </p:sp>
      <p:sp>
        <p:nvSpPr>
          <p:cNvPr id="9" name="TextBox 8">
            <a:extLst>
              <a:ext uri="{FF2B5EF4-FFF2-40B4-BE49-F238E27FC236}">
                <a16:creationId xmlns:a16="http://schemas.microsoft.com/office/drawing/2014/main" id="{51C0A819-9676-37D1-1228-E710A78E0CDC}"/>
              </a:ext>
            </a:extLst>
          </p:cNvPr>
          <p:cNvSpPr txBox="1"/>
          <p:nvPr/>
        </p:nvSpPr>
        <p:spPr>
          <a:xfrm>
            <a:off x="645613" y="4495800"/>
            <a:ext cx="4495800" cy="1569660"/>
          </a:xfrm>
          <a:prstGeom prst="rect">
            <a:avLst/>
          </a:prstGeom>
          <a:noFill/>
          <a:ln>
            <a:solidFill>
              <a:schemeClr val="accent1"/>
            </a:solidFill>
          </a:ln>
        </p:spPr>
        <p:txBody>
          <a:bodyPr wrap="square">
            <a:spAutoFit/>
          </a:bodyPr>
          <a:lstStyle/>
          <a:p>
            <a:pPr algn="just"/>
            <a:r>
              <a:rPr lang="en-US" sz="2400" dirty="0"/>
              <a:t>A </a:t>
            </a:r>
            <a:r>
              <a:rPr lang="en-US" sz="2400" b="1" dirty="0"/>
              <a:t>glide plane </a:t>
            </a:r>
            <a:r>
              <a:rPr lang="en-US" sz="2400" dirty="0"/>
              <a:t>reflection is the combination of a reflection across a line and a translation parallel to the line.</a:t>
            </a:r>
            <a:endParaRPr lang="en-IN" sz="2400" dirty="0"/>
          </a:p>
        </p:txBody>
      </p:sp>
    </p:spTree>
    <p:extLst>
      <p:ext uri="{BB962C8B-B14F-4D97-AF65-F5344CB8AC3E}">
        <p14:creationId xmlns:p14="http://schemas.microsoft.com/office/powerpoint/2010/main" val="112708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337216" y="981075"/>
            <a:ext cx="7705725" cy="4665662"/>
            <a:chOff x="611188" y="981075"/>
            <a:chExt cx="7705725" cy="4665662"/>
          </a:xfrm>
        </p:grpSpPr>
        <p:graphicFrame>
          <p:nvGraphicFramePr>
            <p:cNvPr id="2" name="Diagram 1">
              <a:extLst>
                <a:ext uri="{FF2B5EF4-FFF2-40B4-BE49-F238E27FC236}">
                  <a16:creationId xmlns:a16="http://schemas.microsoft.com/office/drawing/2014/main" id="{9A8BBF6F-3EBC-46B2-8DC3-03946F9FA5AB}"/>
                </a:ext>
              </a:extLst>
            </p:cNvPr>
            <p:cNvGraphicFramePr/>
            <p:nvPr/>
          </p:nvGraphicFramePr>
          <p:xfrm>
            <a:off x="611188" y="981075"/>
            <a:ext cx="7705725" cy="295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8" descr="Pyrite">
              <a:hlinkClick r:id="rId7"/>
            </p:cNvPr>
            <p:cNvPicPr>
              <a:picLocks noGrp="1" noChangeAspect="1" noChangeArrowheads="1"/>
            </p:cNvPicPr>
            <p:nvPr>
              <p:ph sz="quarter" idx="4294967295"/>
            </p:nvPr>
          </p:nvPicPr>
          <p:blipFill>
            <a:blip r:embed="rId8"/>
            <a:srcRect/>
            <a:stretch>
              <a:fillRect/>
            </a:stretch>
          </p:blipFill>
          <p:spPr>
            <a:xfrm>
              <a:off x="3739356" y="3429000"/>
              <a:ext cx="1449388" cy="2217737"/>
            </a:xfrm>
          </p:spPr>
        </p:pic>
        <p:pic>
          <p:nvPicPr>
            <p:cNvPr id="15" name="Picture 19" descr="crys_not_crys"/>
            <p:cNvPicPr>
              <a:picLocks noChangeAspect="1" noChangeArrowheads="1"/>
            </p:cNvPicPr>
            <p:nvPr/>
          </p:nvPicPr>
          <p:blipFill>
            <a:blip r:embed="rId9">
              <a:lum bright="6000"/>
            </a:blip>
            <a:srcRect l="8272" t="9525" r="52844" b="40144"/>
            <a:stretch>
              <a:fillRect/>
            </a:stretch>
          </p:blipFill>
          <p:spPr bwMode="auto">
            <a:xfrm>
              <a:off x="5589172" y="4221163"/>
              <a:ext cx="1893887" cy="1330325"/>
            </a:xfrm>
            <a:prstGeom prst="rect">
              <a:avLst/>
            </a:prstGeom>
            <a:noFill/>
            <a:ln w="57150">
              <a:solidFill>
                <a:schemeClr val="accent1"/>
              </a:solidFill>
              <a:miter lim="800000"/>
              <a:headEnd/>
              <a:tailEnd/>
            </a:ln>
          </p:spPr>
        </p:pic>
        <p:pic>
          <p:nvPicPr>
            <p:cNvPr id="16" name="Picture 20" descr="crys_not_crys"/>
            <p:cNvPicPr>
              <a:picLocks noChangeAspect="1" noChangeArrowheads="1"/>
            </p:cNvPicPr>
            <p:nvPr/>
          </p:nvPicPr>
          <p:blipFill>
            <a:blip r:embed="rId9">
              <a:lum contrast="12000"/>
            </a:blip>
            <a:srcRect l="62035" t="12599" r="6778" b="35873"/>
            <a:stretch>
              <a:fillRect/>
            </a:stretch>
          </p:blipFill>
          <p:spPr bwMode="auto">
            <a:xfrm>
              <a:off x="1949034" y="4365625"/>
              <a:ext cx="1354138" cy="1214438"/>
            </a:xfrm>
            <a:prstGeom prst="rect">
              <a:avLst/>
            </a:prstGeom>
            <a:noFill/>
            <a:ln w="57150">
              <a:solidFill>
                <a:schemeClr val="accent1"/>
              </a:solidFill>
              <a:miter lim="800000"/>
              <a:headEnd/>
              <a:tailEnd/>
            </a:ln>
          </p:spPr>
        </p:pic>
      </p:grpSp>
      <p:cxnSp>
        <p:nvCxnSpPr>
          <p:cNvPr id="4" name="Straight Connector 3">
            <a:extLst>
              <a:ext uri="{FF2B5EF4-FFF2-40B4-BE49-F238E27FC236}">
                <a16:creationId xmlns:a16="http://schemas.microsoft.com/office/drawing/2014/main" id="{52B9BBFA-F36C-7799-59FD-2ED1E83A2CF4}"/>
              </a:ext>
            </a:extLst>
          </p:cNvPr>
          <p:cNvCxnSpPr/>
          <p:nvPr/>
        </p:nvCxnSpPr>
        <p:spPr>
          <a:xfrm>
            <a:off x="4352131" y="3933825"/>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59DBF8-0984-E7B9-97F7-12D4A4A7D197}"/>
              </a:ext>
            </a:extLst>
          </p:cNvPr>
          <p:cNvCxnSpPr/>
          <p:nvPr/>
        </p:nvCxnSpPr>
        <p:spPr>
          <a:xfrm>
            <a:off x="8077200" y="2895600"/>
            <a:ext cx="0" cy="1181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47CA17-5A90-BD74-F474-16B47BE3EB93}"/>
              </a:ext>
            </a:extLst>
          </p:cNvPr>
          <p:cNvCxnSpPr/>
          <p:nvPr/>
        </p:nvCxnSpPr>
        <p:spPr>
          <a:xfrm>
            <a:off x="6190078" y="2819400"/>
            <a:ext cx="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6628" y="1524000"/>
            <a:ext cx="7336972" cy="1446550"/>
          </a:xfrm>
          <a:prstGeom prst="rect">
            <a:avLst/>
          </a:prstGeom>
          <a:noFill/>
        </p:spPr>
        <p:txBody>
          <a:bodyPr wrap="square" rtlCol="0">
            <a:spAutoFit/>
          </a:bodyPr>
          <a:lstStyle/>
          <a:p>
            <a:r>
              <a:rPr lang="en-US" sz="3200" b="1" i="1" u="sng" dirty="0">
                <a:solidFill>
                  <a:srgbClr val="00B0F0"/>
                </a:solidFill>
              </a:rPr>
              <a:t>Crystal</a:t>
            </a:r>
            <a:r>
              <a:rPr lang="en-US" sz="3200" b="1" i="1" dirty="0">
                <a:solidFill>
                  <a:srgbClr val="00B0F0"/>
                </a:solidFill>
              </a:rPr>
              <a:t> </a:t>
            </a:r>
            <a:r>
              <a:rPr lang="en-US" sz="2800" b="1" i="1" dirty="0">
                <a:solidFill>
                  <a:srgbClr val="00B0F0"/>
                </a:solidFill>
              </a:rPr>
              <a:t>is a substance in which the atoms or molecules are arranged in a definite, repeating pattern in three dimensions.</a:t>
            </a:r>
          </a:p>
        </p:txBody>
      </p:sp>
      <p:sp>
        <p:nvSpPr>
          <p:cNvPr id="4" name="AutoShape 11"/>
          <p:cNvSpPr>
            <a:spLocks noChangeArrowheads="1"/>
          </p:cNvSpPr>
          <p:nvPr/>
        </p:nvSpPr>
        <p:spPr bwMode="auto">
          <a:xfrm>
            <a:off x="4673600" y="4191000"/>
            <a:ext cx="431800" cy="476250"/>
          </a:xfrm>
          <a:prstGeom prst="leftRightArrow">
            <a:avLst>
              <a:gd name="adj1" fmla="val 50000"/>
              <a:gd name="adj2" fmla="val 20000"/>
            </a:avLst>
          </a:prstGeom>
          <a:solidFill>
            <a:schemeClr val="accent1"/>
          </a:solidFill>
          <a:ln w="9525" algn="ctr">
            <a:noFill/>
            <a:miter lim="800000"/>
            <a:headEnd/>
            <a:tailEnd/>
          </a:ln>
        </p:spPr>
        <p:txBody>
          <a:bodyPr wrap="none" anchor="ctr"/>
          <a:lstStyle/>
          <a:p>
            <a:pPr marL="447675" indent="-447675" algn="ctr">
              <a:lnSpc>
                <a:spcPct val="80000"/>
              </a:lnSpc>
              <a:spcBef>
                <a:spcPct val="20000"/>
              </a:spcBef>
              <a:buClr>
                <a:schemeClr val="accent1"/>
              </a:buClr>
              <a:buSzPct val="70000"/>
            </a:pPr>
            <a:endParaRPr lang="en-US" dirty="0">
              <a:latin typeface="Arial" pitchFamily="34" charset="0"/>
            </a:endParaRPr>
          </a:p>
        </p:txBody>
      </p:sp>
      <p:pic>
        <p:nvPicPr>
          <p:cNvPr id="18434" name="Picture 2"/>
          <p:cNvPicPr>
            <a:picLocks noChangeAspect="1" noChangeArrowheads="1"/>
          </p:cNvPicPr>
          <p:nvPr/>
        </p:nvPicPr>
        <p:blipFill>
          <a:blip r:embed="rId2"/>
          <a:srcRect/>
          <a:stretch>
            <a:fillRect/>
          </a:stretch>
        </p:blipFill>
        <p:spPr bwMode="auto">
          <a:xfrm>
            <a:off x="5319714" y="3571876"/>
            <a:ext cx="2071687" cy="1762125"/>
          </a:xfrm>
          <a:prstGeom prst="rect">
            <a:avLst/>
          </a:prstGeom>
          <a:noFill/>
          <a:ln w="9525">
            <a:noFill/>
            <a:miter lim="800000"/>
            <a:headEnd/>
            <a:tailEnd/>
          </a:ln>
          <a:effectLst/>
        </p:spPr>
      </p:pic>
      <p:sp>
        <p:nvSpPr>
          <p:cNvPr id="6" name="AutoShape 11"/>
          <p:cNvSpPr>
            <a:spLocks noChangeArrowheads="1"/>
          </p:cNvSpPr>
          <p:nvPr/>
        </p:nvSpPr>
        <p:spPr bwMode="auto">
          <a:xfrm>
            <a:off x="7645400" y="4191000"/>
            <a:ext cx="431800" cy="476250"/>
          </a:xfrm>
          <a:prstGeom prst="leftRightArrow">
            <a:avLst>
              <a:gd name="adj1" fmla="val 50000"/>
              <a:gd name="adj2" fmla="val 20000"/>
            </a:avLst>
          </a:prstGeom>
          <a:solidFill>
            <a:schemeClr val="accent1"/>
          </a:solidFill>
          <a:ln w="9525" algn="ctr">
            <a:noFill/>
            <a:miter lim="800000"/>
            <a:headEnd/>
            <a:tailEnd/>
          </a:ln>
        </p:spPr>
        <p:txBody>
          <a:bodyPr wrap="none" anchor="ctr"/>
          <a:lstStyle/>
          <a:p>
            <a:pPr marL="447675" indent="-447675" algn="ctr">
              <a:lnSpc>
                <a:spcPct val="80000"/>
              </a:lnSpc>
              <a:spcBef>
                <a:spcPct val="20000"/>
              </a:spcBef>
              <a:buClr>
                <a:schemeClr val="accent1"/>
              </a:buClr>
              <a:buSzPct val="70000"/>
            </a:pPr>
            <a:endParaRPr lang="en-US" dirty="0">
              <a:latin typeface="Arial" pitchFamily="34" charset="0"/>
            </a:endParaRPr>
          </a:p>
        </p:txBody>
      </p:sp>
      <p:pic>
        <p:nvPicPr>
          <p:cNvPr id="7" name="Picture 7" descr="crys_not_crys"/>
          <p:cNvPicPr>
            <a:picLocks noChangeAspect="1" noChangeArrowheads="1"/>
          </p:cNvPicPr>
          <p:nvPr/>
        </p:nvPicPr>
        <p:blipFill>
          <a:blip r:embed="rId3">
            <a:lum contrast="12000"/>
          </a:blip>
          <a:srcRect l="62006" t="12576" r="6729" b="35876"/>
          <a:stretch>
            <a:fillRect/>
          </a:stretch>
        </p:blipFill>
        <p:spPr bwMode="auto">
          <a:xfrm>
            <a:off x="8305800" y="3534910"/>
            <a:ext cx="2051050" cy="1820862"/>
          </a:xfrm>
          <a:prstGeom prst="rect">
            <a:avLst/>
          </a:prstGeom>
          <a:noFill/>
          <a:ln w="9525">
            <a:noFill/>
            <a:miter lim="800000"/>
            <a:headEnd/>
            <a:tailEnd/>
          </a:ln>
        </p:spPr>
      </p:pic>
      <p:sp>
        <p:nvSpPr>
          <p:cNvPr id="8" name="Rectangle 7"/>
          <p:cNvSpPr/>
          <p:nvPr/>
        </p:nvSpPr>
        <p:spPr>
          <a:xfrm>
            <a:off x="5410200" y="5344884"/>
            <a:ext cx="2057400" cy="40011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000" b="1" i="1" spc="50" dirty="0">
                <a:ln w="11430"/>
                <a:solidFill>
                  <a:schemeClr val="bg1"/>
                </a:solidFill>
                <a:effectLst>
                  <a:outerShdw blurRad="76200" dist="50800" dir="5400000" algn="tl" rotWithShape="0">
                    <a:srgbClr val="000000">
                      <a:alpha val="65000"/>
                    </a:srgbClr>
                  </a:outerShdw>
                </a:effectLst>
              </a:rPr>
              <a:t>Crystalline solid</a:t>
            </a:r>
          </a:p>
        </p:txBody>
      </p:sp>
      <p:pic>
        <p:nvPicPr>
          <p:cNvPr id="18435" name="Picture 3"/>
          <p:cNvPicPr>
            <a:picLocks noChangeAspect="1" noChangeArrowheads="1"/>
          </p:cNvPicPr>
          <p:nvPr/>
        </p:nvPicPr>
        <p:blipFill>
          <a:blip r:embed="rId4"/>
          <a:srcRect/>
          <a:stretch>
            <a:fillRect/>
          </a:stretch>
        </p:blipFill>
        <p:spPr bwMode="auto">
          <a:xfrm>
            <a:off x="1676400" y="3505200"/>
            <a:ext cx="2819400" cy="1828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435"/>
                                        </p:tgtEl>
                                        <p:attrNameLst>
                                          <p:attrName>style.visibility</p:attrName>
                                        </p:attrNameLst>
                                      </p:cBhvr>
                                      <p:to>
                                        <p:strVal val="visible"/>
                                      </p:to>
                                    </p:set>
                                    <p:animEffect transition="in" filter="wipe(left)">
                                      <p:cBhvr>
                                        <p:cTn id="13" dur="3000"/>
                                        <p:tgtEl>
                                          <p:spTgt spid="1843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18434"/>
                                        </p:tgtEl>
                                        <p:attrNameLst>
                                          <p:attrName>style.visibility</p:attrName>
                                        </p:attrNameLst>
                                      </p:cBhvr>
                                      <p:to>
                                        <p:strVal val="visible"/>
                                      </p:to>
                                    </p:set>
                                    <p:anim calcmode="lin" valueType="num">
                                      <p:cBhvr>
                                        <p:cTn id="24" dur="500" fill="hold"/>
                                        <p:tgtEl>
                                          <p:spTgt spid="18434"/>
                                        </p:tgtEl>
                                        <p:attrNameLst>
                                          <p:attrName>ppt_w</p:attrName>
                                        </p:attrNameLst>
                                      </p:cBhvr>
                                      <p:tavLst>
                                        <p:tav tm="0">
                                          <p:val>
                                            <p:fltVal val="0"/>
                                          </p:val>
                                        </p:tav>
                                        <p:tav tm="100000">
                                          <p:val>
                                            <p:strVal val="#ppt_w"/>
                                          </p:val>
                                        </p:tav>
                                      </p:tavLst>
                                    </p:anim>
                                    <p:anim calcmode="lin" valueType="num">
                                      <p:cBhvr>
                                        <p:cTn id="25" dur="500" fill="hold"/>
                                        <p:tgtEl>
                                          <p:spTgt spid="18434"/>
                                        </p:tgtEl>
                                        <p:attrNameLst>
                                          <p:attrName>ppt_h</p:attrName>
                                        </p:attrNameLst>
                                      </p:cBhvr>
                                      <p:tavLst>
                                        <p:tav tm="0">
                                          <p:val>
                                            <p:fltVal val="0"/>
                                          </p:val>
                                        </p:tav>
                                        <p:tav tm="100000">
                                          <p:val>
                                            <p:strVal val="#ppt_h"/>
                                          </p:val>
                                        </p:tav>
                                      </p:tavLst>
                                    </p:anim>
                                    <p:animEffect transition="in" filter="fade">
                                      <p:cBhvr>
                                        <p:cTn id="26" dur="500"/>
                                        <p:tgtEl>
                                          <p:spTgt spid="1843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lide(fromBottom)">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590252"/>
            <a:ext cx="7924800" cy="2000548"/>
          </a:xfrm>
          <a:prstGeom prst="rect">
            <a:avLst/>
          </a:prstGeom>
        </p:spPr>
        <p:txBody>
          <a:bodyPr wrap="square">
            <a:spAutoFit/>
          </a:bodyPr>
          <a:lstStyle/>
          <a:p>
            <a:pPr marL="447675" indent="-447675" algn="just">
              <a:spcBef>
                <a:spcPct val="20000"/>
              </a:spcBef>
            </a:pPr>
            <a:r>
              <a:rPr lang="en-GB" sz="2400" b="1" i="1" dirty="0">
                <a:solidFill>
                  <a:schemeClr val="bg1"/>
                </a:solidFill>
                <a:latin typeface="Arial" pitchFamily="34" charset="0"/>
              </a:rPr>
              <a:t>    </a:t>
            </a:r>
            <a:r>
              <a:rPr lang="en-GB" sz="2800" b="1" i="1" dirty="0">
                <a:solidFill>
                  <a:srgbClr val="FF00FF"/>
                </a:solidFill>
                <a:latin typeface="Arial" pitchFamily="34" charset="0"/>
              </a:rPr>
              <a:t> </a:t>
            </a:r>
            <a:r>
              <a:rPr lang="en-GB" sz="2800" b="1" i="1" u="sng" dirty="0">
                <a:solidFill>
                  <a:srgbClr val="FF00FF"/>
                </a:solidFill>
                <a:latin typeface="Arial" pitchFamily="34" charset="0"/>
              </a:rPr>
              <a:t>Single crystal</a:t>
            </a:r>
            <a:r>
              <a:rPr lang="en-GB" sz="2400" b="1" i="1" dirty="0">
                <a:solidFill>
                  <a:schemeClr val="bg1"/>
                </a:solidFill>
                <a:latin typeface="Arial" pitchFamily="34" charset="0"/>
              </a:rPr>
              <a:t> has an atomic structure that  repeats periodically across its whole volume. Even at infinite length scales, each atom is related to every other equivalent atom in the structure by translational symmetry.</a:t>
            </a:r>
          </a:p>
        </p:txBody>
      </p:sp>
      <p:pic>
        <p:nvPicPr>
          <p:cNvPr id="5" name="Picture 8" descr="pyrite.jpg">
            <a:hlinkClick r:id="rId2"/>
          </p:cNvPr>
          <p:cNvPicPr>
            <a:picLocks noChangeAspect="1" noChangeArrowheads="1"/>
          </p:cNvPicPr>
          <p:nvPr/>
        </p:nvPicPr>
        <p:blipFill>
          <a:blip r:embed="rId3"/>
          <a:srcRect/>
          <a:stretch>
            <a:fillRect/>
          </a:stretch>
        </p:blipFill>
        <p:spPr bwMode="auto">
          <a:xfrm>
            <a:off x="7532242" y="2787650"/>
            <a:ext cx="3032126" cy="2514600"/>
          </a:xfrm>
          <a:prstGeom prst="rect">
            <a:avLst/>
          </a:prstGeom>
          <a:noFill/>
          <a:ln w="9525">
            <a:noFill/>
            <a:miter lim="800000"/>
            <a:headEnd/>
            <a:tailEnd/>
          </a:ln>
        </p:spPr>
      </p:pic>
      <p:sp>
        <p:nvSpPr>
          <p:cNvPr id="7" name="Text Box 7"/>
          <p:cNvSpPr txBox="1">
            <a:spLocks noChangeArrowheads="1"/>
          </p:cNvSpPr>
          <p:nvPr/>
        </p:nvSpPr>
        <p:spPr bwMode="auto">
          <a:xfrm>
            <a:off x="3598050" y="5290883"/>
            <a:ext cx="1723549" cy="369332"/>
          </a:xfrm>
          <a:prstGeom prst="rect">
            <a:avLst/>
          </a:prstGeom>
          <a:noFill/>
          <a:ln w="9525">
            <a:noFill/>
            <a:miter lim="800000"/>
            <a:headEnd/>
            <a:tailEnd/>
          </a:ln>
        </p:spPr>
        <p:txBody>
          <a:bodyPr wrap="none">
            <a:spAutoFit/>
          </a:bodyPr>
          <a:lstStyle/>
          <a:p>
            <a:r>
              <a:rPr lang="tr-TR" b="1" i="1" dirty="0">
                <a:solidFill>
                  <a:srgbClr val="FF0000"/>
                </a:solidFill>
                <a:latin typeface="Arial" pitchFamily="34" charset="0"/>
              </a:rPr>
              <a:t>Single Crystal</a:t>
            </a:r>
            <a:endParaRPr lang="en-US" b="1" i="1" dirty="0">
              <a:solidFill>
                <a:srgbClr val="FF0000"/>
              </a:solidFill>
              <a:latin typeface="Arial" pitchFamily="34" charset="0"/>
            </a:endParaRPr>
          </a:p>
        </p:txBody>
      </p:sp>
      <p:sp>
        <p:nvSpPr>
          <p:cNvPr id="8" name="Text Box 11"/>
          <p:cNvSpPr txBox="1">
            <a:spLocks noChangeArrowheads="1"/>
          </p:cNvSpPr>
          <p:nvPr/>
        </p:nvSpPr>
        <p:spPr bwMode="auto">
          <a:xfrm>
            <a:off x="6324600" y="5835650"/>
            <a:ext cx="1568450" cy="641350"/>
          </a:xfrm>
          <a:prstGeom prst="rect">
            <a:avLst/>
          </a:prstGeom>
          <a:noFill/>
          <a:ln w="9525">
            <a:noFill/>
            <a:miter lim="800000"/>
            <a:headEnd/>
            <a:tailEnd/>
          </a:ln>
        </p:spPr>
        <p:txBody>
          <a:bodyPr wrap="none">
            <a:spAutoFit/>
          </a:bodyPr>
          <a:lstStyle/>
          <a:p>
            <a:pPr algn="ctr"/>
            <a:r>
              <a:rPr lang="tr-TR" b="1" i="1" dirty="0">
                <a:latin typeface="Arial" pitchFamily="34" charset="0"/>
              </a:rPr>
              <a:t>Single Pyrite</a:t>
            </a:r>
          </a:p>
          <a:p>
            <a:pPr algn="ctr"/>
            <a:r>
              <a:rPr lang="tr-TR" b="1" i="1" dirty="0">
                <a:latin typeface="Arial" pitchFamily="34" charset="0"/>
              </a:rPr>
              <a:t> Crystal</a:t>
            </a:r>
            <a:endParaRPr lang="en-US" b="1" i="1" dirty="0">
              <a:latin typeface="Arial" pitchFamily="34" charset="0"/>
            </a:endParaRPr>
          </a:p>
        </p:txBody>
      </p:sp>
      <p:cxnSp>
        <p:nvCxnSpPr>
          <p:cNvPr id="10" name="Straight Arrow Connector 9"/>
          <p:cNvCxnSpPr/>
          <p:nvPr/>
        </p:nvCxnSpPr>
        <p:spPr>
          <a:xfrm rot="5400000">
            <a:off x="7048500" y="4121150"/>
            <a:ext cx="2209800" cy="12192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1" name="Text Box 12"/>
          <p:cNvSpPr txBox="1">
            <a:spLocks noChangeArrowheads="1"/>
          </p:cNvSpPr>
          <p:nvPr/>
        </p:nvSpPr>
        <p:spPr bwMode="auto">
          <a:xfrm>
            <a:off x="8686800" y="5798920"/>
            <a:ext cx="1479892" cy="646331"/>
          </a:xfrm>
          <a:prstGeom prst="rect">
            <a:avLst/>
          </a:prstGeom>
          <a:noFill/>
          <a:ln w="9525">
            <a:noFill/>
            <a:miter lim="800000"/>
            <a:headEnd/>
            <a:tailEnd/>
          </a:ln>
        </p:spPr>
        <p:txBody>
          <a:bodyPr wrap="none">
            <a:spAutoFit/>
          </a:bodyPr>
          <a:lstStyle/>
          <a:p>
            <a:pPr algn="ctr"/>
            <a:r>
              <a:rPr lang="tr-TR" b="1" i="1" dirty="0">
                <a:solidFill>
                  <a:srgbClr val="00B0F0"/>
                </a:solidFill>
                <a:latin typeface="Arial" pitchFamily="34" charset="0"/>
              </a:rPr>
              <a:t>Amorphous</a:t>
            </a:r>
          </a:p>
          <a:p>
            <a:pPr algn="ctr"/>
            <a:r>
              <a:rPr lang="tr-TR" b="1" i="1" dirty="0">
                <a:solidFill>
                  <a:srgbClr val="00B0F0"/>
                </a:solidFill>
                <a:latin typeface="Arial" pitchFamily="34" charset="0"/>
              </a:rPr>
              <a:t>Solid</a:t>
            </a:r>
            <a:endParaRPr lang="en-US" b="1" i="1" dirty="0">
              <a:solidFill>
                <a:srgbClr val="00B0F0"/>
              </a:solidFill>
              <a:latin typeface="Arial" pitchFamily="34" charset="0"/>
            </a:endParaRPr>
          </a:p>
        </p:txBody>
      </p:sp>
      <p:cxnSp>
        <p:nvCxnSpPr>
          <p:cNvPr id="15" name="Straight Arrow Connector 14"/>
          <p:cNvCxnSpPr/>
          <p:nvPr/>
        </p:nvCxnSpPr>
        <p:spPr>
          <a:xfrm rot="5400000">
            <a:off x="9372600" y="5149850"/>
            <a:ext cx="914400" cy="4572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pic>
        <p:nvPicPr>
          <p:cNvPr id="19458" name="Picture 2"/>
          <p:cNvPicPr>
            <a:picLocks noChangeAspect="1" noChangeArrowheads="1"/>
          </p:cNvPicPr>
          <p:nvPr/>
        </p:nvPicPr>
        <p:blipFill>
          <a:blip r:embed="rId4"/>
          <a:srcRect/>
          <a:stretch>
            <a:fillRect/>
          </a:stretch>
        </p:blipFill>
        <p:spPr bwMode="auto">
          <a:xfrm>
            <a:off x="1665516" y="2797176"/>
            <a:ext cx="2928258" cy="2505075"/>
          </a:xfrm>
          <a:prstGeom prst="rect">
            <a:avLst/>
          </a:prstGeom>
          <a:noFill/>
          <a:ln w="9525">
            <a:noFill/>
            <a:miter lim="800000"/>
            <a:headEnd/>
            <a:tailEnd/>
          </a:ln>
          <a:effectLst/>
        </p:spPr>
      </p:pic>
      <p:pic>
        <p:nvPicPr>
          <p:cNvPr id="19459" name="Picture 3"/>
          <p:cNvPicPr>
            <a:picLocks noChangeAspect="1" noChangeArrowheads="1"/>
          </p:cNvPicPr>
          <p:nvPr/>
        </p:nvPicPr>
        <p:blipFill>
          <a:blip r:embed="rId5"/>
          <a:srcRect/>
          <a:stretch>
            <a:fillRect/>
          </a:stretch>
        </p:blipFill>
        <p:spPr bwMode="auto">
          <a:xfrm>
            <a:off x="4604656" y="2789012"/>
            <a:ext cx="2939144" cy="25023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p:cTn id="13" dur="500" fill="hold"/>
                                        <p:tgtEl>
                                          <p:spTgt spid="19458"/>
                                        </p:tgtEl>
                                        <p:attrNameLst>
                                          <p:attrName>ppt_w</p:attrName>
                                        </p:attrNameLst>
                                      </p:cBhvr>
                                      <p:tavLst>
                                        <p:tav tm="0">
                                          <p:val>
                                            <p:fltVal val="0"/>
                                          </p:val>
                                        </p:tav>
                                        <p:tav tm="100000">
                                          <p:val>
                                            <p:strVal val="#ppt_w"/>
                                          </p:val>
                                        </p:tav>
                                      </p:tavLst>
                                    </p:anim>
                                    <p:anim calcmode="lin" valueType="num">
                                      <p:cBhvr>
                                        <p:cTn id="14" dur="500" fill="hold"/>
                                        <p:tgtEl>
                                          <p:spTgt spid="19458"/>
                                        </p:tgtEl>
                                        <p:attrNameLst>
                                          <p:attrName>ppt_h</p:attrName>
                                        </p:attrNameLst>
                                      </p:cBhvr>
                                      <p:tavLst>
                                        <p:tav tm="0">
                                          <p:val>
                                            <p:fltVal val="0"/>
                                          </p:val>
                                        </p:tav>
                                        <p:tav tm="100000">
                                          <p:val>
                                            <p:strVal val="#ppt_h"/>
                                          </p:val>
                                        </p:tav>
                                      </p:tavLst>
                                    </p:anim>
                                    <p:animEffect transition="in" filter="fade">
                                      <p:cBhvr>
                                        <p:cTn id="15" dur="500"/>
                                        <p:tgtEl>
                                          <p:spTgt spid="1945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19459"/>
                                        </p:tgtEl>
                                        <p:attrNameLst>
                                          <p:attrName>style.visibility</p:attrName>
                                        </p:attrNameLst>
                                      </p:cBhvr>
                                      <p:to>
                                        <p:strVal val="visible"/>
                                      </p:to>
                                    </p:set>
                                    <p:anim calcmode="lin" valueType="num">
                                      <p:cBhvr>
                                        <p:cTn id="20" dur="500" fill="hold"/>
                                        <p:tgtEl>
                                          <p:spTgt spid="19459"/>
                                        </p:tgtEl>
                                        <p:attrNameLst>
                                          <p:attrName>ppt_w</p:attrName>
                                        </p:attrNameLst>
                                      </p:cBhvr>
                                      <p:tavLst>
                                        <p:tav tm="0">
                                          <p:val>
                                            <p:fltVal val="0"/>
                                          </p:val>
                                        </p:tav>
                                        <p:tav tm="100000">
                                          <p:val>
                                            <p:strVal val="#ppt_w"/>
                                          </p:val>
                                        </p:tav>
                                      </p:tavLst>
                                    </p:anim>
                                    <p:anim calcmode="lin" valueType="num">
                                      <p:cBhvr>
                                        <p:cTn id="21" dur="500" fill="hold"/>
                                        <p:tgtEl>
                                          <p:spTgt spid="19459"/>
                                        </p:tgtEl>
                                        <p:attrNameLst>
                                          <p:attrName>ppt_h</p:attrName>
                                        </p:attrNameLst>
                                      </p:cBhvr>
                                      <p:tavLst>
                                        <p:tav tm="0">
                                          <p:val>
                                            <p:fltVal val="0"/>
                                          </p:val>
                                        </p:tav>
                                        <p:tav tm="100000">
                                          <p:val>
                                            <p:strVal val="#ppt_h"/>
                                          </p:val>
                                        </p:tav>
                                      </p:tavLst>
                                    </p:anim>
                                    <p:animEffect transition="in" filter="fade">
                                      <p:cBhvr>
                                        <p:cTn id="22" dur="500"/>
                                        <p:tgtEl>
                                          <p:spTgt spid="1945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Scale>
                                      <p:cBhvr>
                                        <p:cTn id="3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5"/>
                                        </p:tgtEl>
                                        <p:attrNameLst>
                                          <p:attrName>ppt_x</p:attrName>
                                          <p:attrName>ppt_y</p:attrName>
                                        </p:attrNameLst>
                                      </p:cBhvr>
                                    </p:animMotion>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2"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0-#ppt_w/2"/>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strips(downLef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9"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7926" y="769204"/>
            <a:ext cx="8686800" cy="830997"/>
          </a:xfrm>
          <a:prstGeom prst="rect">
            <a:avLst/>
          </a:prstGeom>
        </p:spPr>
        <p:txBody>
          <a:bodyPr wrap="square">
            <a:spAutoFit/>
          </a:bodyPr>
          <a:lstStyle/>
          <a:p>
            <a:r>
              <a:rPr lang="en-GB" sz="2400" b="1" i="1" u="sng" dirty="0">
                <a:latin typeface="Arial" pitchFamily="34" charset="0"/>
              </a:rPr>
              <a:t>Polycrystal</a:t>
            </a:r>
            <a:r>
              <a:rPr lang="en-GB" sz="2400" b="1" i="1" dirty="0">
                <a:latin typeface="Arial" pitchFamily="34" charset="0"/>
              </a:rPr>
              <a:t> is a material made up of an aggregate of many small single crystals. (also called crystallites or grains) </a:t>
            </a:r>
            <a:endParaRPr lang="en-US" sz="2400" dirty="0"/>
          </a:p>
        </p:txBody>
      </p:sp>
      <p:sp>
        <p:nvSpPr>
          <p:cNvPr id="5" name="Rectangle 4"/>
          <p:cNvSpPr/>
          <p:nvPr/>
        </p:nvSpPr>
        <p:spPr>
          <a:xfrm>
            <a:off x="1678169" y="1748136"/>
            <a:ext cx="8915400" cy="461665"/>
          </a:xfrm>
          <a:prstGeom prst="rect">
            <a:avLst/>
          </a:prstGeom>
        </p:spPr>
        <p:txBody>
          <a:bodyPr wrap="square">
            <a:spAutoFit/>
          </a:bodyPr>
          <a:lstStyle/>
          <a:p>
            <a:pPr>
              <a:buFont typeface="Wingdings" pitchFamily="2" charset="2"/>
              <a:buChar char="Ø"/>
            </a:pPr>
            <a:r>
              <a:rPr lang="en-GB" sz="2400" b="1" i="1" dirty="0">
                <a:solidFill>
                  <a:srgbClr val="FF00FF"/>
                </a:solidFill>
                <a:latin typeface="Arial" pitchFamily="34" charset="0"/>
              </a:rPr>
              <a:t> The grains are usually 100 nm - 100 microns in  diameter.</a:t>
            </a:r>
          </a:p>
        </p:txBody>
      </p:sp>
      <p:sp>
        <p:nvSpPr>
          <p:cNvPr id="6" name="Rectangle 5"/>
          <p:cNvSpPr/>
          <p:nvPr/>
        </p:nvSpPr>
        <p:spPr>
          <a:xfrm>
            <a:off x="1676400" y="2369404"/>
            <a:ext cx="8763000" cy="830997"/>
          </a:xfrm>
          <a:prstGeom prst="rect">
            <a:avLst/>
          </a:prstGeom>
        </p:spPr>
        <p:txBody>
          <a:bodyPr wrap="square">
            <a:spAutoFit/>
          </a:bodyPr>
          <a:lstStyle/>
          <a:p>
            <a:pPr>
              <a:buFont typeface="Wingdings" pitchFamily="2" charset="2"/>
              <a:buChar char="Ø"/>
            </a:pPr>
            <a:r>
              <a:rPr lang="en-GB" sz="2400" b="1" i="1" dirty="0">
                <a:solidFill>
                  <a:schemeClr val="bg1"/>
                </a:solidFill>
                <a:latin typeface="Arial" pitchFamily="34" charset="0"/>
              </a:rPr>
              <a:t> Polycrystals with grains that are &lt; 10 nm in diameter are</a:t>
            </a:r>
          </a:p>
          <a:p>
            <a:r>
              <a:rPr lang="en-GB" sz="2400" b="1" i="1" dirty="0">
                <a:solidFill>
                  <a:schemeClr val="bg1"/>
                </a:solidFill>
                <a:latin typeface="Arial" pitchFamily="34" charset="0"/>
              </a:rPr>
              <a:t>    called nano-crystalline </a:t>
            </a:r>
            <a:endParaRPr lang="en-US" sz="2400" dirty="0">
              <a:solidFill>
                <a:schemeClr val="bg1"/>
              </a:solidFill>
            </a:endParaRPr>
          </a:p>
        </p:txBody>
      </p:sp>
      <p:sp>
        <p:nvSpPr>
          <p:cNvPr id="8" name="Text Box 7"/>
          <p:cNvSpPr txBox="1">
            <a:spLocks noChangeArrowheads="1"/>
          </p:cNvSpPr>
          <p:nvPr/>
        </p:nvSpPr>
        <p:spPr bwMode="auto">
          <a:xfrm>
            <a:off x="2099932" y="5908261"/>
            <a:ext cx="1403350" cy="366712"/>
          </a:xfrm>
          <a:prstGeom prst="rect">
            <a:avLst/>
          </a:prstGeom>
          <a:noFill/>
          <a:ln w="9525">
            <a:noFill/>
            <a:miter lim="800000"/>
            <a:headEnd/>
            <a:tailEnd/>
          </a:ln>
        </p:spPr>
        <p:txBody>
          <a:bodyPr wrap="none">
            <a:spAutoFit/>
          </a:bodyPr>
          <a:lstStyle/>
          <a:p>
            <a:r>
              <a:rPr lang="tr-TR" b="1" i="1" dirty="0">
                <a:solidFill>
                  <a:srgbClr val="92D050"/>
                </a:solidFill>
                <a:latin typeface="Arial" pitchFamily="34" charset="0"/>
              </a:rPr>
              <a:t>Polycrystal</a:t>
            </a:r>
            <a:endParaRPr lang="en-US" b="1" i="1" dirty="0">
              <a:solidFill>
                <a:srgbClr val="92D050"/>
              </a:solidFill>
              <a:latin typeface="Arial" pitchFamily="34" charset="0"/>
            </a:endParaRPr>
          </a:p>
        </p:txBody>
      </p:sp>
      <p:pic>
        <p:nvPicPr>
          <p:cNvPr id="9" name="Picture 8" descr="Pyrite">
            <a:hlinkClick r:id="rId2"/>
          </p:cNvPr>
          <p:cNvPicPr>
            <a:picLocks noChangeAspect="1" noChangeArrowheads="1"/>
          </p:cNvPicPr>
          <p:nvPr/>
        </p:nvPicPr>
        <p:blipFill>
          <a:blip r:embed="rId3"/>
          <a:srcRect/>
          <a:stretch>
            <a:fillRect/>
          </a:stretch>
        </p:blipFill>
        <p:spPr>
          <a:xfrm>
            <a:off x="4452938" y="3429000"/>
            <a:ext cx="2786062" cy="2438400"/>
          </a:xfrm>
          <a:prstGeom prst="rect">
            <a:avLst/>
          </a:prstGeom>
        </p:spPr>
      </p:pic>
      <p:sp>
        <p:nvSpPr>
          <p:cNvPr id="10" name="Text Box 10"/>
          <p:cNvSpPr txBox="1">
            <a:spLocks noChangeArrowheads="1"/>
          </p:cNvSpPr>
          <p:nvPr/>
        </p:nvSpPr>
        <p:spPr bwMode="auto">
          <a:xfrm>
            <a:off x="4876800" y="5970373"/>
            <a:ext cx="2286000" cy="915988"/>
          </a:xfrm>
          <a:prstGeom prst="rect">
            <a:avLst/>
          </a:prstGeom>
          <a:noFill/>
          <a:ln w="9525">
            <a:noFill/>
            <a:miter lim="800000"/>
            <a:headEnd/>
            <a:tailEnd/>
          </a:ln>
        </p:spPr>
        <p:txBody>
          <a:bodyPr wrap="square">
            <a:spAutoFit/>
          </a:bodyPr>
          <a:lstStyle/>
          <a:p>
            <a:pPr algn="ctr"/>
            <a:r>
              <a:rPr lang="tr-TR" b="1" i="1" dirty="0">
                <a:solidFill>
                  <a:schemeClr val="bg1"/>
                </a:solidFill>
                <a:latin typeface="Arial" pitchFamily="34" charset="0"/>
              </a:rPr>
              <a:t>Polycrystalline</a:t>
            </a:r>
          </a:p>
          <a:p>
            <a:pPr algn="ctr"/>
            <a:r>
              <a:rPr lang="tr-TR" b="1" i="1" dirty="0">
                <a:solidFill>
                  <a:schemeClr val="bg1"/>
                </a:solidFill>
                <a:latin typeface="Arial" pitchFamily="34" charset="0"/>
              </a:rPr>
              <a:t>Pyrite  form</a:t>
            </a:r>
          </a:p>
          <a:p>
            <a:pPr algn="ctr"/>
            <a:r>
              <a:rPr lang="tr-TR" b="1" i="1" dirty="0">
                <a:solidFill>
                  <a:schemeClr val="bg1"/>
                </a:solidFill>
                <a:latin typeface="Arial" pitchFamily="34" charset="0"/>
              </a:rPr>
              <a:t>(Grain)</a:t>
            </a:r>
            <a:endParaRPr lang="en-US" b="1" i="1" dirty="0">
              <a:solidFill>
                <a:schemeClr val="bg1"/>
              </a:solidFill>
              <a:latin typeface="Arial" pitchFamily="34" charset="0"/>
            </a:endParaRPr>
          </a:p>
        </p:txBody>
      </p:sp>
      <p:cxnSp>
        <p:nvCxnSpPr>
          <p:cNvPr id="12" name="Straight Arrow Connector 11"/>
          <p:cNvCxnSpPr/>
          <p:nvPr/>
        </p:nvCxnSpPr>
        <p:spPr>
          <a:xfrm rot="5400000">
            <a:off x="5372100" y="5295900"/>
            <a:ext cx="1447800" cy="152400"/>
          </a:xfrm>
          <a:prstGeom prst="straightConnector1">
            <a:avLst/>
          </a:prstGeom>
          <a:ln>
            <a:solidFill>
              <a:srgbClr val="FF0000"/>
            </a:solidFill>
            <a:tailEnd type="arrow"/>
          </a:ln>
        </p:spPr>
        <p:style>
          <a:lnRef idx="3">
            <a:schemeClr val="accent6"/>
          </a:lnRef>
          <a:fillRef idx="0">
            <a:schemeClr val="accent6"/>
          </a:fillRef>
          <a:effectRef idx="2">
            <a:schemeClr val="accent6"/>
          </a:effectRef>
          <a:fontRef idx="minor">
            <a:schemeClr val="tx1"/>
          </a:fontRef>
        </p:style>
      </p:cxnSp>
      <p:pic>
        <p:nvPicPr>
          <p:cNvPr id="13" name="Picture 11"/>
          <p:cNvPicPr>
            <a:picLocks noChangeAspect="1" noChangeArrowheads="1"/>
          </p:cNvPicPr>
          <p:nvPr/>
        </p:nvPicPr>
        <p:blipFill>
          <a:blip r:embed="rId4"/>
          <a:srcRect/>
          <a:stretch>
            <a:fillRect/>
          </a:stretch>
        </p:blipFill>
        <p:spPr>
          <a:xfrm>
            <a:off x="7391401" y="3200400"/>
            <a:ext cx="3070225" cy="3505200"/>
          </a:xfrm>
          <a:prstGeom prst="rect">
            <a:avLst/>
          </a:prstGeom>
          <a:noFill/>
        </p:spPr>
      </p:pic>
      <p:pic>
        <p:nvPicPr>
          <p:cNvPr id="20482" name="Picture 2"/>
          <p:cNvPicPr>
            <a:picLocks noChangeAspect="1" noChangeArrowheads="1"/>
          </p:cNvPicPr>
          <p:nvPr/>
        </p:nvPicPr>
        <p:blipFill>
          <a:blip r:embed="rId5"/>
          <a:srcRect/>
          <a:stretch>
            <a:fillRect/>
          </a:stretch>
        </p:blipFill>
        <p:spPr bwMode="auto">
          <a:xfrm>
            <a:off x="1676400" y="3429000"/>
            <a:ext cx="2775856"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20482"/>
                                        </p:tgtEl>
                                        <p:attrNameLst>
                                          <p:attrName>style.visibility</p:attrName>
                                        </p:attrNameLst>
                                      </p:cBhvr>
                                      <p:to>
                                        <p:strVal val="visible"/>
                                      </p:to>
                                    </p:set>
                                    <p:anim calcmode="lin" valueType="num">
                                      <p:cBhvr>
                                        <p:cTn id="25" dur="500" fill="hold"/>
                                        <p:tgtEl>
                                          <p:spTgt spid="20482"/>
                                        </p:tgtEl>
                                        <p:attrNameLst>
                                          <p:attrName>ppt_w</p:attrName>
                                        </p:attrNameLst>
                                      </p:cBhvr>
                                      <p:tavLst>
                                        <p:tav tm="0">
                                          <p:val>
                                            <p:fltVal val="0"/>
                                          </p:val>
                                        </p:tav>
                                        <p:tav tm="100000">
                                          <p:val>
                                            <p:strVal val="#ppt_w"/>
                                          </p:val>
                                        </p:tav>
                                      </p:tavLst>
                                    </p:anim>
                                    <p:anim calcmode="lin" valueType="num">
                                      <p:cBhvr>
                                        <p:cTn id="26" dur="500" fill="hold"/>
                                        <p:tgtEl>
                                          <p:spTgt spid="20482"/>
                                        </p:tgtEl>
                                        <p:attrNameLst>
                                          <p:attrName>ppt_h</p:attrName>
                                        </p:attrNameLst>
                                      </p:cBhvr>
                                      <p:tavLst>
                                        <p:tav tm="0">
                                          <p:val>
                                            <p:fltVal val="0"/>
                                          </p:val>
                                        </p:tav>
                                        <p:tav tm="100000">
                                          <p:val>
                                            <p:strVal val="#ppt_h"/>
                                          </p:val>
                                        </p:tav>
                                      </p:tavLst>
                                    </p:anim>
                                    <p:animEffect transition="in" filter="fade">
                                      <p:cBhvr>
                                        <p:cTn id="27" dur="500"/>
                                        <p:tgtEl>
                                          <p:spTgt spid="20482"/>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Bottom)">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descr="kr1amorf"/>
          <p:cNvPicPr>
            <a:picLocks noChangeAspect="1" noChangeArrowheads="1"/>
          </p:cNvPicPr>
          <p:nvPr/>
        </p:nvPicPr>
        <p:blipFill>
          <a:blip r:embed="rId2"/>
          <a:srcRect/>
          <a:stretch>
            <a:fillRect/>
          </a:stretch>
        </p:blipFill>
        <p:spPr bwMode="auto">
          <a:xfrm>
            <a:off x="6553200" y="1676400"/>
            <a:ext cx="3505200" cy="3200400"/>
          </a:xfrm>
          <a:prstGeom prst="rect">
            <a:avLst/>
          </a:prstGeom>
          <a:noFill/>
          <a:ln w="9525">
            <a:noFill/>
            <a:miter lim="800000"/>
            <a:headEnd/>
            <a:tailEnd/>
          </a:ln>
        </p:spPr>
      </p:pic>
      <p:pic>
        <p:nvPicPr>
          <p:cNvPr id="16386" name="Picture 2"/>
          <p:cNvPicPr>
            <a:picLocks noChangeAspect="1" noChangeArrowheads="1"/>
          </p:cNvPicPr>
          <p:nvPr/>
        </p:nvPicPr>
        <p:blipFill>
          <a:blip r:embed="rId3"/>
          <a:srcRect/>
          <a:stretch>
            <a:fillRect/>
          </a:stretch>
        </p:blipFill>
        <p:spPr bwMode="auto">
          <a:xfrm>
            <a:off x="4572000" y="4800600"/>
            <a:ext cx="3505200" cy="1981200"/>
          </a:xfrm>
          <a:prstGeom prst="rect">
            <a:avLst/>
          </a:prstGeom>
          <a:noFill/>
          <a:ln w="9525">
            <a:noFill/>
            <a:miter lim="800000"/>
            <a:headEnd/>
            <a:tailEnd/>
          </a:ln>
          <a:effectLst/>
        </p:spPr>
      </p:pic>
      <p:pic>
        <p:nvPicPr>
          <p:cNvPr id="21506" name="Picture 2"/>
          <p:cNvPicPr>
            <a:picLocks noChangeAspect="1" noChangeArrowheads="1"/>
          </p:cNvPicPr>
          <p:nvPr/>
        </p:nvPicPr>
        <p:blipFill>
          <a:blip r:embed="rId4"/>
          <a:srcRect/>
          <a:stretch>
            <a:fillRect/>
          </a:stretch>
        </p:blipFill>
        <p:spPr bwMode="auto">
          <a:xfrm>
            <a:off x="2035622" y="1866900"/>
            <a:ext cx="3907978" cy="2781300"/>
          </a:xfrm>
          <a:prstGeom prst="rect">
            <a:avLst/>
          </a:prstGeom>
          <a:noFill/>
          <a:ln w="9525">
            <a:noFill/>
            <a:miter lim="800000"/>
            <a:headEnd/>
            <a:tailEnd/>
          </a:ln>
          <a:effectLst/>
        </p:spPr>
      </p:pic>
      <p:sp>
        <p:nvSpPr>
          <p:cNvPr id="7" name="Rectangle 6"/>
          <p:cNvSpPr/>
          <p:nvPr/>
        </p:nvSpPr>
        <p:spPr>
          <a:xfrm>
            <a:off x="2133600" y="476072"/>
            <a:ext cx="7772400" cy="120032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i="1" spc="50" dirty="0">
                <a:ln w="11430"/>
                <a:effectLst>
                  <a:outerShdw blurRad="76200" dist="50800" dir="5400000" algn="tl" rotWithShape="0">
                    <a:srgbClr val="000000">
                      <a:alpha val="65000"/>
                    </a:srgbClr>
                  </a:outerShdw>
                </a:effectLst>
              </a:rPr>
              <a:t>Amorphous (OR) isotropic solid is composed of randomly oriented atoms, ions (OR) molecules that do not form defined patterns (OR) lattice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 calcmode="lin" valueType="num">
                                      <p:cBhvr>
                                        <p:cTn id="12" dur="500" fill="hold"/>
                                        <p:tgtEl>
                                          <p:spTgt spid="21506"/>
                                        </p:tgtEl>
                                        <p:attrNameLst>
                                          <p:attrName>ppt_w</p:attrName>
                                        </p:attrNameLst>
                                      </p:cBhvr>
                                      <p:tavLst>
                                        <p:tav tm="0">
                                          <p:val>
                                            <p:fltVal val="0"/>
                                          </p:val>
                                        </p:tav>
                                        <p:tav tm="100000">
                                          <p:val>
                                            <p:strVal val="#ppt_w"/>
                                          </p:val>
                                        </p:tav>
                                      </p:tavLst>
                                    </p:anim>
                                    <p:anim calcmode="lin" valueType="num">
                                      <p:cBhvr>
                                        <p:cTn id="13" dur="500" fill="hold"/>
                                        <p:tgtEl>
                                          <p:spTgt spid="21506"/>
                                        </p:tgtEl>
                                        <p:attrNameLst>
                                          <p:attrName>ppt_h</p:attrName>
                                        </p:attrNameLst>
                                      </p:cBhvr>
                                      <p:tavLst>
                                        <p:tav tm="0">
                                          <p:val>
                                            <p:fltVal val="0"/>
                                          </p:val>
                                        </p:tav>
                                        <p:tav tm="100000">
                                          <p:val>
                                            <p:strVal val="#ppt_h"/>
                                          </p:val>
                                        </p:tav>
                                      </p:tavLst>
                                    </p:anim>
                                    <p:animEffect transition="in" filter="fade">
                                      <p:cBhvr>
                                        <p:cTn id="14" dur="500"/>
                                        <p:tgtEl>
                                          <p:spTgt spid="21506"/>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6386"/>
                                        </p:tgtEl>
                                        <p:attrNameLst>
                                          <p:attrName>style.visibility</p:attrName>
                                        </p:attrNameLst>
                                      </p:cBhvr>
                                      <p:to>
                                        <p:strVal val="visible"/>
                                      </p:to>
                                    </p:set>
                                    <p:anim calcmode="lin" valueType="num">
                                      <p:cBhvr>
                                        <p:cTn id="25" dur="500" fill="hold"/>
                                        <p:tgtEl>
                                          <p:spTgt spid="16386"/>
                                        </p:tgtEl>
                                        <p:attrNameLst>
                                          <p:attrName>ppt_w</p:attrName>
                                        </p:attrNameLst>
                                      </p:cBhvr>
                                      <p:tavLst>
                                        <p:tav tm="0">
                                          <p:val>
                                            <p:fltVal val="0"/>
                                          </p:val>
                                        </p:tav>
                                        <p:tav tm="100000">
                                          <p:val>
                                            <p:strVal val="#ppt_w"/>
                                          </p:val>
                                        </p:tav>
                                      </p:tavLst>
                                    </p:anim>
                                    <p:anim calcmode="lin" valueType="num">
                                      <p:cBhvr>
                                        <p:cTn id="26" dur="500" fill="hold"/>
                                        <p:tgtEl>
                                          <p:spTgt spid="163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0" y="1935540"/>
            <a:ext cx="8077200" cy="156966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i="1" spc="50" dirty="0">
                <a:ln w="11430"/>
                <a:effectLst>
                  <a:outerShdw blurRad="76200" dist="50800" dir="5400000" algn="tl" rotWithShape="0">
                    <a:srgbClr val="000000">
                      <a:alpha val="65000"/>
                    </a:srgbClr>
                  </a:outerShdw>
                </a:effectLst>
                <a:latin typeface="Bodoni MT Black" pitchFamily="18" charset="0"/>
              </a:rPr>
              <a:t>A three dimensional translational periodic arrangement of atoms in space is called a crystal.</a:t>
            </a:r>
            <a:endParaRPr lang="en-US" sz="2000" b="1" spc="50" dirty="0">
              <a:ln w="11430"/>
              <a:effectLst>
                <a:outerShdw blurRad="76200" dist="50800" dir="5400000" algn="tl" rotWithShape="0">
                  <a:srgbClr val="000000">
                    <a:alpha val="65000"/>
                  </a:srgbClr>
                </a:outerShdw>
              </a:effectLst>
            </a:endParaRPr>
          </a:p>
        </p:txBody>
      </p:sp>
      <p:sp>
        <p:nvSpPr>
          <p:cNvPr id="8" name="Rectangle 7"/>
          <p:cNvSpPr/>
          <p:nvPr/>
        </p:nvSpPr>
        <p:spPr>
          <a:xfrm>
            <a:off x="2314740" y="1258670"/>
            <a:ext cx="3601428"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i="1" spc="50" dirty="0">
                <a:ln w="11430"/>
                <a:effectLst>
                  <a:outerShdw blurRad="76200" dist="50800" dir="5400000" algn="tl" rotWithShape="0">
                    <a:srgbClr val="000000">
                      <a:alpha val="65000"/>
                    </a:srgbClr>
                  </a:outerShdw>
                </a:effectLst>
              </a:rPr>
              <a:t>Crystal means…</a:t>
            </a:r>
            <a:endParaRPr lang="en-US" sz="3600" b="1" spc="50" dirty="0">
              <a:ln w="11430"/>
              <a:effectLst>
                <a:outerShdw blurRad="76200" dist="50800" dir="5400000" algn="tl" rotWithShape="0">
                  <a:srgbClr val="000000">
                    <a:alpha val="65000"/>
                  </a:srgbClr>
                </a:outerShdw>
              </a:effectLst>
            </a:endParaRPr>
          </a:p>
        </p:txBody>
      </p:sp>
      <p:sp>
        <p:nvSpPr>
          <p:cNvPr id="9" name="Rectangle 8"/>
          <p:cNvSpPr/>
          <p:nvPr/>
        </p:nvSpPr>
        <p:spPr>
          <a:xfrm>
            <a:off x="2243468" y="4417874"/>
            <a:ext cx="7967332" cy="1754326"/>
          </a:xfrm>
          <a:prstGeom prst="rect">
            <a:avLst/>
          </a:prstGeom>
        </p:spPr>
        <p:txBody>
          <a:bodyPr wrap="square">
            <a:spAutoFit/>
          </a:bodyPr>
          <a:lstStyle/>
          <a:p>
            <a:pPr>
              <a:lnSpc>
                <a:spcPct val="90000"/>
              </a:lnSpc>
            </a:pPr>
            <a:r>
              <a:rPr lang="en-US" sz="4000" b="1" i="1" dirty="0">
                <a:latin typeface="Palatino Linotype" pitchFamily="18" charset="0"/>
              </a:rPr>
              <a:t>The periodic array of atoms, ions, or molecules that form the solids is called Crystal Structure.</a:t>
            </a:r>
          </a:p>
        </p:txBody>
      </p:sp>
      <p:sp>
        <p:nvSpPr>
          <p:cNvPr id="10" name="TextBox 9"/>
          <p:cNvSpPr txBox="1"/>
          <p:nvPr/>
        </p:nvSpPr>
        <p:spPr>
          <a:xfrm>
            <a:off x="5105400" y="3650160"/>
            <a:ext cx="1236236" cy="769441"/>
          </a:xfrm>
          <a:prstGeom prst="rect">
            <a:avLst/>
          </a:prstGeom>
          <a:noFill/>
        </p:spPr>
        <p:txBody>
          <a:bodyPr wrap="none" rtlCol="0">
            <a:spAutoFit/>
          </a:bodyPr>
          <a:lstStyle/>
          <a:p>
            <a:r>
              <a:rPr lang="en-US" sz="4400" b="1" dirty="0">
                <a:solidFill>
                  <a:srgbClr val="FF00FF"/>
                </a:solidFill>
              </a:rPr>
              <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ppt_w*0.05"/>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anim calcmode="lin" valueType="num">
                                      <p:cBhvr>
                                        <p:cTn id="25" dur="500" fill="hold"/>
                                        <p:tgtEl>
                                          <p:spTgt spid="9"/>
                                        </p:tgtEl>
                                        <p:attrNameLst>
                                          <p:attrName>ppt_x</p:attrName>
                                        </p:attrNameLst>
                                      </p:cBhvr>
                                      <p:tavLst>
                                        <p:tav tm="0">
                                          <p:val>
                                            <p:strVal val="#ppt_x-.2"/>
                                          </p:val>
                                        </p:tav>
                                        <p:tav tm="100000">
                                          <p:val>
                                            <p:strVal val="#ppt_x"/>
                                          </p:val>
                                        </p:tav>
                                      </p:tavLst>
                                    </p:anim>
                                    <p:anim calcmode="lin" valueType="num">
                                      <p:cBhvr>
                                        <p:cTn id="26" dur="500" fill="hold"/>
                                        <p:tgtEl>
                                          <p:spTgt spid="9"/>
                                        </p:tgtEl>
                                        <p:attrNameLst>
                                          <p:attrName>ppt_y</p:attrName>
                                        </p:attrNameLst>
                                      </p:cBhvr>
                                      <p:tavLst>
                                        <p:tav tm="0">
                                          <p:val>
                                            <p:strVal val="#ppt_y"/>
                                          </p:val>
                                        </p:tav>
                                        <p:tav tm="100000">
                                          <p:val>
                                            <p:strVal val="#ppt_y"/>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12189</TotalTime>
  <Words>2247</Words>
  <Application>Microsoft Office PowerPoint</Application>
  <PresentationFormat>Widescreen</PresentationFormat>
  <Paragraphs>333</Paragraphs>
  <Slides>38</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-apple-system</vt:lpstr>
      <vt:lpstr>Arial</vt:lpstr>
      <vt:lpstr>Bell MT</vt:lpstr>
      <vt:lpstr>Berlin Sans FB</vt:lpstr>
      <vt:lpstr>Berlin Sans FB Demi</vt:lpstr>
      <vt:lpstr>Bodoni MT</vt:lpstr>
      <vt:lpstr>Bodoni MT Black</vt:lpstr>
      <vt:lpstr>Calibri</vt:lpstr>
      <vt:lpstr>Carlito</vt:lpstr>
      <vt:lpstr>Palatino Linotype</vt:lpstr>
      <vt:lpstr>Symbol</vt:lpstr>
      <vt:lpstr>Times</vt:lpstr>
      <vt:lpstr>Times New Roman</vt:lpstr>
      <vt:lpstr>Wingdings</vt:lpstr>
      <vt:lpstr>Office Theme</vt:lpstr>
      <vt:lpstr>Crystal Geometry and  Structure Determination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Crystallinity vs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Symmetry Elements</vt:lpstr>
      <vt:lpstr>PowerPoint Presentation</vt:lpstr>
      <vt:lpstr>In crystallography, space groups are mathematical constructs that capture every way an object can be repeated through space, through translation, rotation, reflection, screws, and gliding. There are 230 space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Nanotechnology</dc:title>
  <dc:creator>Aadil Abass shah</dc:creator>
  <cp:lastModifiedBy>Ranjit Kumar</cp:lastModifiedBy>
  <cp:revision>62</cp:revision>
  <dcterms:created xsi:type="dcterms:W3CDTF">2022-10-18T13:55:46Z</dcterms:created>
  <dcterms:modified xsi:type="dcterms:W3CDTF">2024-09-04T07:08:12Z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2020-08-25T00:00:00Z</vt:filetime>
  </property>
  <property fmtid="{D5CDD505-2E9C-101B-9397-08002B2CF9AE}" pid="3" name="Creator">
    <vt:lpwstr>Microsoft® PowerPoint® 2019</vt:lpwstr>
  </property>
  <property fmtid="{D5CDD505-2E9C-101B-9397-08002B2CF9AE}" pid="4" name="LastSaved">
    <vt:filetime>2022-10-18T00:00:00Z</vt:filetime>
  </property>
</Properties>
</file>