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7"/>
  </p:notesMasterIdLst>
  <p:handoutMasterIdLst>
    <p:handoutMasterId r:id="rId4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804008F-025A-4691-B422-780818A08CBA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50892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DAC1AC6D-AF0B-4516-9905-B50935CBF6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8387DB-CBDE-4B93-BD90-82FE4434C084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38C946F-5944-43F3-A03E-19F3DF340DDC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DB972F8-2B29-4D3B-82D1-4D5B2B35F62D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360456-2DDA-490A-837C-7D4B5E12086F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C9A298-EC45-43DA-9777-9B99B7A4333C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623D31-EF9E-48B6-A959-F5093C2C94EE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B72D11-A160-4D6B-B8D8-6A079116C674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2F1FB1C-BB33-44B9-9F4C-1C78288F0A38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322A99-41DA-41B0-B3FF-C65F4BCB7C5B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C1887D5-EF36-4416-B04B-5E70ACE68940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BD616CA-763F-4B7B-B0C0-72497F95CC5A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0B667F0-43BC-441F-82CB-D6AC1E3E4140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79C7B4-FEB3-452C-907D-F444D3F6839A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3DF9235-797D-4352-BBB6-7C4CE13ADBD1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7EAAB9-3EBC-4E30-96B7-FD028745E00C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A17164-1E1D-4370-91E8-FB063D74DB07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3C9B14F-D97B-4193-B1BE-8E6D2D9A6F8C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CABDD1-3149-4410-9930-89E09702A81B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AE7BE0E-0B25-49B6-BC85-BF246CD891B8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B1957-06A3-4BE5-ACE9-5EE53A95D97A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50F297F-16AD-4A73-8D96-1B66C291D1FA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CF40E6-24CF-41B4-AF4B-838692B2C0D4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F4EDA3-75F6-43B6-BA24-8137CAD09C69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B16A2C-91E5-4907-ABDA-01C8314723A9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B23E05-9F79-4F02-AC07-64800B62CB02}" type="slidenum">
              <a:t>31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920FB45-A3FC-4D18-813F-8610CBD3A0FA}" type="slidenum">
              <a:t>32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BD2DEE9-2BEA-469A-876D-0AC35FC8829B}" type="slidenum">
              <a:t>33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1145A0-EB36-412F-A68F-179D2556DF65}" type="slidenum">
              <a:t>34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888188E-2A59-4219-9EAB-71D211CB5325}" type="slidenum">
              <a:t>35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E6E48F-B1E7-4CBA-8C67-EA2D30A42100}" type="slidenum">
              <a:t>36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470644-DE7B-416E-AD3E-812AC0AD105B}" type="slidenum">
              <a:t>37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7DE39F-49B0-4F13-8980-66281B959A06}" type="slidenum">
              <a:t>38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CE70E5-E3A9-44E4-B63C-7ED9B26898B1}" type="slidenum">
              <a:t>39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5A62AE-4303-4BE9-A3EF-0B890C100C1E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561878-C95A-4C4C-AEBC-707D441F9F1F}" type="slidenum">
              <a:t>40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A2AC9F0-8260-4697-BFE7-6717EB77D7FC}" type="slidenum">
              <a:t>41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9820B8-C7C8-4FE8-AF13-099532BF61FE}" type="slidenum">
              <a:t>42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ADD359-9E6D-498A-BBFD-FA438C55F706}" type="slidenum">
              <a:t>43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485AAF-0853-4728-8709-75218AEC1336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3BC9E2-F177-4D4E-909A-7B39331F23E3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A8976A-ABFB-42E8-9D2F-372F671E42B6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0CADF6-45FB-47D5-A665-90D02179623F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6E29D9-65D8-4B29-9E37-96E15B3E42C5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347A83-9417-474F-87D8-BF0DAC9D2D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4A91DC-098F-4F84-AD8D-8CD5643282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426D69-6391-4865-8276-2508C00FC6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F58525-DEFB-4F43-8A01-5A735006FD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D2AA82-940E-4789-B841-9AF54DFBF0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2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20491F-596E-470C-86F0-4AB9035AFF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5219700"/>
            <a:ext cx="4603750" cy="1979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5219700"/>
            <a:ext cx="4603750" cy="1979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19D220-324A-4517-8AD1-8F2369F7BD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3AA3F-7749-4C23-854C-31FE74F853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2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BEE138-F4DA-453D-A976-DC62EA60FF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9D0B49-F5ED-4EE3-A282-3D80F19350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60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0100E6-3B56-4A4A-A4F2-7DC8282C24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D474B1-28F4-4FF7-8713-084CB6836E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6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E1CB1-F5FA-4476-932D-46944260D9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4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B22D61-9F29-47B2-8AE6-A293C648D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6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779838"/>
            <a:ext cx="2339975" cy="3419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779838"/>
            <a:ext cx="6867525" cy="3419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65CB84-10B2-44F2-894F-3EF32E0F4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42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FE0077-AEAC-40B4-8A73-E95737C47D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0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AF00A0-7EB0-4F77-9CE6-7DDD9FFE82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3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B3335C-EE55-4E5D-A12E-94D82F0158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3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475" y="5040313"/>
            <a:ext cx="3073400" cy="215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5275" y="5040313"/>
            <a:ext cx="3074988" cy="215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B5C860-E1AD-47F6-85B6-CF639D7BF0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05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F102AC-26F1-4B95-8B8C-2F7D02EEBC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44C601-927C-4601-B920-4A97B289CB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9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7E0426-5AEB-4C47-BC3C-901EC37006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D9F9B1-225B-4882-948B-10EDB2E544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0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EECED7-EDB4-498F-B15F-406A4AE88B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359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92578F-A3B9-4562-8697-422A4FFA58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4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319F72-5EF4-4176-8C76-BD609E01AE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1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075" y="2700338"/>
            <a:ext cx="1754188" cy="4498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38" y="2700338"/>
            <a:ext cx="5113337" cy="44989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D48DF3-DF25-4CD5-A3FF-9F97AEBE3E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4C63F3-2BBC-4F24-B4DC-D17406EEF6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0CA4B6-874B-41DA-97A0-B3127BD6C8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6A159-D2AC-4362-90E1-D9EADF3A51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97EE65-09C4-498E-B999-6C47454C6B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79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675E2-1B5E-43B4-BD1A-8F3AE4D903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6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C79023-2144-47D0-B0D9-7B8AA13775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eform: Shape 7"/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0BE3B3B6-46D1-46B2-8510-B7B2476CC5F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EE966656-733A-486C-8544-C45901F5F51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1">
        <a:lnSpc>
          <a:spcPct val="150000"/>
        </a:lnSpc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89EC27BA-FDD1-4867-B411-D1385A5C4FE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hangingPunct="1">
        <a:lnSpc>
          <a:spcPct val="100000"/>
        </a:lnSpc>
        <a:tabLst/>
        <a:defRPr lang="en-US" sz="3600" b="1" i="0" u="none" strike="noStrike" kern="1200" cap="none">
          <a:ln>
            <a:noFill/>
          </a:ln>
          <a:solidFill>
            <a:srgbClr val="2C3E50"/>
          </a:solidFill>
          <a:latin typeface="Source Sans Pro Black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driangabo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adyle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eationix/nv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406440"/>
            <a:ext cx="9360000" cy="3725279"/>
          </a:xfrm>
        </p:spPr>
        <p:txBody>
          <a:bodyPr>
            <a:spAutoFit/>
          </a:bodyPr>
          <a:lstStyle/>
          <a:p>
            <a:pPr lvl="0"/>
            <a:r>
              <a:rPr lang="en-US"/>
              <a:t>.NET CORE &amp; VISUAL STUDIO CODE ON LINUX (UBUNTU)</a:t>
            </a:r>
            <a:br>
              <a:rPr lang="en-US"/>
            </a:br>
            <a:br>
              <a:rPr lang="en-US"/>
            </a:br>
            <a:r>
              <a:rPr lang="en-US" sz="2400"/>
              <a:t>Adrian Gabor</a:t>
            </a:r>
            <a:br>
              <a:rPr lang="en-US"/>
            </a:br>
            <a:r>
              <a:rPr lang="en-US" sz="2400">
                <a:hlinkClick r:id="rId3"/>
              </a:rPr>
              <a:t>http://adriangabor.com</a:t>
            </a:r>
            <a:br>
              <a:rPr lang="en-US"/>
            </a:br>
            <a:r>
              <a:rPr lang="en-US" sz="2400">
                <a:hlinkClick r:id="rId4"/>
              </a:rPr>
              <a:t>https://github.com/adyle5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/>
          <a:p>
            <a:pPr lvl="0" algn="ctr"/>
            <a:r>
              <a:rPr lang="en-US" sz="2200"/>
              <a:t>Yes! You can develop ASP.NET websites on Linux and deploy them to the cloud.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B22605-CE63-4398-863C-968C965C9ED7}" type="slidenum">
              <a:t>10</a:t>
            </a:fld>
            <a:endParaRPr lang="en-US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1374"/>
          <a:stretch>
            <a:fillRect/>
          </a:stretch>
        </p:blipFill>
        <p:spPr>
          <a:xfrm>
            <a:off x="180000" y="1673640"/>
            <a:ext cx="9696240" cy="51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360000" y="301680"/>
            <a:ext cx="9360000" cy="958680"/>
          </a:xfrm>
        </p:spPr>
        <p:txBody>
          <a:bodyPr/>
          <a:lstStyle/>
          <a:p>
            <a:pPr lvl="0"/>
            <a:r>
              <a:rPr lang="en-US"/>
              <a:t>Step 2 – Install .NET CORE 1.X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160EAA-1B3F-458B-8ABB-84E281B16956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2 – Install .NET CORE 1.X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3929126"/>
            <a:ext cx="9540000" cy="2955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31120" y="1894319"/>
            <a:ext cx="9128880" cy="44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tabLst/>
              <a:defRPr sz="2400"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rPr>
              <a:t>The one they want you to install is the “stable” version, but it lacks many features that are being adapted going forward, such as support for MSBuild and csproj files.</a:t>
            </a:r>
          </a:p>
          <a:p>
            <a:pPr marL="0" marR="0" lvl="1" indent="0" rtl="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  <a:tabLst/>
              <a:defRPr sz="2400"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rPr>
              <a:t>Skip this part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73A0A6-7E66-476C-8E88-2E0F07721E6F}" type="slidenum">
              <a:t>12</a:t>
            </a:fld>
            <a:endParaRPr lang="en-US"/>
          </a:p>
        </p:txBody>
      </p:sp>
      <p:sp>
        <p:nvSpPr>
          <p:cNvPr id="2" name="Freeform: Shape 1"/>
          <p:cNvSpPr/>
          <p:nvPr/>
        </p:nvSpPr>
        <p:spPr>
          <a:xfrm>
            <a:off x="180000" y="2124000"/>
            <a:ext cx="8820000" cy="30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Secret Stash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160" y="1728000"/>
            <a:ext cx="952884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https://github.com/dotnet/core/tree/master/release-notes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680" y="5364000"/>
            <a:ext cx="8934120" cy="1733039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4000" y="2169719"/>
            <a:ext cx="8460000" cy="187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53880" y="4201200"/>
            <a:ext cx="8394120" cy="89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BFCD4E-7C14-4294-8E80-AEA24A8A0173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2 - Install .NET Core 1.X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38753"/>
          <a:stretch>
            <a:fillRect/>
          </a:stretch>
        </p:blipFill>
        <p:spPr>
          <a:xfrm>
            <a:off x="540000" y="2412000"/>
            <a:ext cx="8981640" cy="827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40000" y="1980000"/>
            <a:ext cx="745920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Search the Apt repository for the latest version of the .NET SDK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6660000"/>
            <a:ext cx="467964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***https://github.com/dotnet/core</a:t>
            </a: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" y="3404880"/>
            <a:ext cx="9000000" cy="23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98240" y="5868000"/>
            <a:ext cx="9041760" cy="746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/>
          <p:cNvSpPr/>
          <p:nvPr/>
        </p:nvSpPr>
        <p:spPr>
          <a:xfrm>
            <a:off x="540000" y="5112000"/>
            <a:ext cx="504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1C40F">
              <a:alpha val="26000"/>
            </a:srgbClr>
          </a:solidFill>
          <a:ln w="0">
            <a:solidFill>
              <a:srgbClr val="3465A4">
                <a:alpha val="1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3C882-AFB2-44EF-8B6D-E79CE1DFFD7A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3 – Create a Hello World App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05999" y="1834919"/>
            <a:ext cx="7581600" cy="13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/>
          <p:cNvSpPr/>
          <p:nvPr/>
        </p:nvSpPr>
        <p:spPr>
          <a:xfrm>
            <a:off x="1440000" y="3060000"/>
            <a:ext cx="756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Create a directory in home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mkdir HelloWorldApp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cd HelloWorldApp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new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Created new C# project in /home/camp1/HelloWorldApp.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ls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16A085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Program.cs  HelloWorldApp.csproj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16A085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sudo nano Program.cs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i="0" u="none" strike="noStrike" kern="1200" cap="none">
              <a:ln>
                <a:noFill/>
              </a:ln>
              <a:solidFill>
                <a:srgbClr val="FFFFFF"/>
              </a:solidFill>
              <a:latin typeface="Courier 10 Pitch" pitchFamily="33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743D9A-D84B-4C72-B098-495A1EBB1C21}" type="slidenum"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4 – Run the App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60000" y="1800000"/>
            <a:ext cx="95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restore         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restores the packages in project.json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run               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runs the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1C40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>
                <a:ln>
                  <a:noFill/>
                </a:ln>
                <a:solidFill>
                  <a:srgbClr val="F1C40F"/>
                </a:solidFill>
                <a:highlight>
                  <a:scrgbClr r="0" g="0" b="0">
                    <a:alpha val="0"/>
                  </a:scrgbClr>
                </a:highlight>
                <a:latin typeface="Source Sans Pro" pitchFamily="34"/>
                <a:ea typeface="源ノ角ゴシック Normal" pitchFamily="2"/>
                <a:cs typeface="FreeSans" pitchFamily="2"/>
              </a:rPr>
              <a:t>Hello World!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help             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dotnet documentation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new mvc 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     # creates a mvc application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console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classlib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mstest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xunit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web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mvc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webapi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sln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6A423-D088-4C4E-BB80-30AF04E9B7FD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ASP.NET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20000"/>
            <a:ext cx="1008000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https://docs.microsoft.com/en-us/aspnet/core/getting-started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180000" y="2340000"/>
            <a:ext cx="9540000" cy="4287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mkdir HelloAspNet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cd HelloAspNet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new mvc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Content generation time 726.3014 ms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The template “MVC ASP.NET Core Web Application” created successfully.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restore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$dotnet run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Now listening on: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http://localhost:5000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Application started. Press Ctrl+C to shut down.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D643DA-A842-46E9-8853-0F957D8994A4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Beyond dotnet new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What if you wanted to move beyond the basic scaffolding provided by MS/dotnet new?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OmniSharp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Github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We need to install NVM/Node/NPM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Node Version Manager (like RVM)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Node (JS on the server)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Node Package Manager (like gems, nuget, apt)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1B131-83E5-48E3-9103-3F7BD2E6EC91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 NVM ~ Node ~ NPM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60000" y="1800000"/>
            <a:ext cx="9540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sudo apt-get update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if you haven’t already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sudo apt-get install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build-essential libssl-dev curl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3420000"/>
            <a:ext cx="5400000" cy="3405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Go to:  </a:t>
            </a:r>
            <a:r>
              <a:rPr lang="en-US" sz="1500" b="1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https://github.com/creationix/nvm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1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Scroll down and click on </a:t>
            </a:r>
            <a:r>
              <a:rPr lang="en-US" sz="1500" b="0" i="1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Install script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1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Copy the CURL command and paste Into the Terminal.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Restart the Terminal: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To install node &amp; npm we can now use nvm: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r="54432"/>
          <a:stretch>
            <a:fillRect/>
          </a:stretch>
        </p:blipFill>
        <p:spPr>
          <a:xfrm>
            <a:off x="6083999" y="3420000"/>
            <a:ext cx="3779640" cy="278100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sp>
        <p:nvSpPr>
          <p:cNvPr id="6" name="Freeform: Shape 5"/>
          <p:cNvSpPr/>
          <p:nvPr/>
        </p:nvSpPr>
        <p:spPr>
          <a:xfrm>
            <a:off x="360000" y="4716000"/>
            <a:ext cx="55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curl -o- https://raw.githubusercontent.com/creationix/nvm/v0.33.0/install.sh | bash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360000" y="5508000"/>
            <a:ext cx="55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close and reopen the terminal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command -v nvm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nvm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60000" y="6660000"/>
            <a:ext cx="55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nvm install stable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C1A9EF-9B5A-4526-9DBA-302D51D7FA84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 Yoeman and Bower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692000"/>
            <a:ext cx="936000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Yoeman: Scaffolding for the Web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Like VS File&gt;New&gt;Project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Bower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The Package Manager for the Web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Install Yoeman, Bower, and OmniSharp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OmniSharp automatically bundled in VS Code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/>
          </a:p>
        </p:txBody>
      </p:sp>
      <p:sp>
        <p:nvSpPr>
          <p:cNvPr id="4" name="Freeform: Shape 3"/>
          <p:cNvSpPr/>
          <p:nvPr/>
        </p:nvSpPr>
        <p:spPr>
          <a:xfrm>
            <a:off x="288360" y="5400000"/>
            <a:ext cx="9540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npm install -g yo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npm install -g bower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npm install generator-aspnet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This is OmniSharp Templates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EF79E2-F966-4D1D-8BBA-B63FA0F6455E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Why Open Source?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Cheaper - Lower barriers to entry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Safer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Better – flexibility &amp; freedom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By developers &amp; for developers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Give back to the community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373854-B4D8-45E6-B92D-1DDB3BE2858B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Create an ASP.NET site with yo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4760" y="1925280"/>
            <a:ext cx="7905240" cy="491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F4D79-4138-4EF0-B999-DC5CA0447590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Create an ASP.NET site with yo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23560" y="1925280"/>
            <a:ext cx="7905240" cy="491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1E7AB2-04F0-4145-8CAC-DF97703A7308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Create an ASP.NET site with yo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23560" y="1928519"/>
            <a:ext cx="7905240" cy="491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34B510-7CB6-43F4-96D3-150005082856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Create an ASP.NET site with yo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23560" y="1964520"/>
            <a:ext cx="7905240" cy="491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FFEF3B-261C-43C6-81DF-885E5113BCA2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Create a new asp.net site with 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You can also pull down a template from git and use that as a starting point.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180000" y="3780000"/>
            <a:ext cx="9540000" cy="27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git clone https://github.com/adyle5/code_camp_template.git/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cd code_camp_template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restore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$dotnet run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Now listening on: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http://localhost:5000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Application started. Press Ctrl+C to shut down.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A4A027-EE16-4982-A338-7A29020E7655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Copy Files to New folder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0" y="1980000"/>
            <a:ext cx="6876720" cy="97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440000" y="3100320"/>
            <a:ext cx="511092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cd into the new folder and look at the files.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27987"/>
          <a:stretch>
            <a:fillRect/>
          </a:stretch>
        </p:blipFill>
        <p:spPr>
          <a:xfrm>
            <a:off x="1440000" y="3636000"/>
            <a:ext cx="6876720" cy="14396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440000" y="5320079"/>
            <a:ext cx="6900120" cy="62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It shouldn’t have copied the hidden .git folder, but if it did,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run $ </a:t>
            </a:r>
            <a:r>
              <a:rPr lang="en-US" sz="1800" b="1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rm -rf .git</a:t>
            </a: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 to remove 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1CFEF0-7747-460F-930E-F68DA0FCA12C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Visual Studio Code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/>
              <a:t>Visual Studio Code is a code editor (on steroids)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Half way between a full IDE like VS or </a:t>
            </a:r>
            <a:r>
              <a:rPr lang="en-US" sz="2000" b="1" dirty="0" err="1">
                <a:solidFill>
                  <a:srgbClr val="2C3E50"/>
                </a:solidFill>
                <a:latin typeface="Source Sans Pro Semibold" pitchFamily="34"/>
              </a:rPr>
              <a:t>Netbeans</a:t>
            </a: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 and a text editor like </a:t>
            </a:r>
            <a:r>
              <a:rPr lang="en-US" sz="2000" b="1" dirty="0" err="1">
                <a:solidFill>
                  <a:srgbClr val="2C3E50"/>
                </a:solidFill>
                <a:latin typeface="Source Sans Pro Semibold" pitchFamily="34"/>
              </a:rPr>
              <a:t>textmate</a:t>
            </a: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 or Sublime Text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Very similar to Atom (</a:t>
            </a:r>
            <a:r>
              <a:rPr lang="en-US" sz="2000" b="1" dirty="0" err="1">
                <a:solidFill>
                  <a:srgbClr val="2C3E50"/>
                </a:solidFill>
                <a:latin typeface="Source Sans Pro Semibold" pitchFamily="34"/>
              </a:rPr>
              <a:t>Github</a:t>
            </a: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Supports </a:t>
            </a:r>
            <a:r>
              <a:rPr lang="en-US" sz="2000" b="1" dirty="0" err="1">
                <a:solidFill>
                  <a:srgbClr val="2C3E50"/>
                </a:solidFill>
                <a:latin typeface="Source Sans Pro Semibold" pitchFamily="34"/>
              </a:rPr>
              <a:t>intellisense</a:t>
            </a:r>
            <a:endParaRPr lang="en-US" sz="2000" b="1" dirty="0">
              <a:solidFill>
                <a:srgbClr val="2C3E50"/>
              </a:solidFill>
              <a:latin typeface="Source Sans Pro Semibold" pitchFamily="34"/>
            </a:endParaRP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Built in </a:t>
            </a:r>
            <a:r>
              <a:rPr lang="en-US" sz="2000" b="1" dirty="0" err="1">
                <a:solidFill>
                  <a:srgbClr val="2C3E50"/>
                </a:solidFill>
                <a:latin typeface="Source Sans Pro Semibold" pitchFamily="34"/>
              </a:rPr>
              <a:t>Git</a:t>
            </a:r>
            <a:endParaRPr lang="en-US" sz="2000" b="1" dirty="0">
              <a:solidFill>
                <a:srgbClr val="2C3E50"/>
              </a:solidFill>
              <a:latin typeface="Source Sans Pro Semibold" pitchFamily="34"/>
            </a:endParaRP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VS Style debugging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Very extensible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No </a:t>
            </a:r>
            <a:r>
              <a:rPr lang="en-US" sz="2000" b="1" dirty="0" err="1">
                <a:solidFill>
                  <a:srgbClr val="2C3E50"/>
                </a:solidFill>
                <a:latin typeface="Source Sans Pro Semibold" pitchFamily="34"/>
              </a:rPr>
              <a:t>Resharper</a:t>
            </a:r>
            <a:endParaRPr lang="en-US" sz="2000" b="1" dirty="0">
              <a:solidFill>
                <a:srgbClr val="2C3E50"/>
              </a:solidFill>
              <a:latin typeface="Source Sans Pro Semibold" pitchFamily="34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/>
              <a:t>Cross Platform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000" dirty="0"/>
              <a:t>Not just for .NET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2964C-2A0F-4338-AA46-012A14593EF3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Installing Visual Studio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959120"/>
            <a:ext cx="752328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Go to </a:t>
            </a: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https://code.visualstudio.com/</a:t>
            </a: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 and download the .deb file.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000" y="2556000"/>
            <a:ext cx="8460000" cy="401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91A317-81C4-4B6F-BEED-B0A687583123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Installing Visual Studio Code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r="2080" b="32696"/>
          <a:stretch>
            <a:fillRect/>
          </a:stretch>
        </p:blipFill>
        <p:spPr>
          <a:xfrm>
            <a:off x="1499759" y="1800000"/>
            <a:ext cx="6779880" cy="295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r="1316" b="21377"/>
          <a:stretch>
            <a:fillRect/>
          </a:stretch>
        </p:blipFill>
        <p:spPr>
          <a:xfrm>
            <a:off x="1503360" y="5004000"/>
            <a:ext cx="6776280" cy="187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236F4F-ACAB-4636-AFA9-2C64C5B866F3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Visual Studio Code IDE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9480" y="1728000"/>
            <a:ext cx="6878520" cy="534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6A697B-2A73-4631-A9BE-76E018B8E5DA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Why Linux?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dirty="0"/>
              <a:t>Free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dirty="0"/>
              <a:t>Less resource intensive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dirty="0"/>
              <a:t>More control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dirty="0"/>
              <a:t>Step out of comfort zone. Polyglot. Tunnel vision.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dirty="0"/>
              <a:t>However, if you want to develop XAML desktop apps or use SSIS, SSRS, WF, or other MS specific technologies, still better to use Windows.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dirty="0"/>
              <a:t>View this as a supplement, not a replacement.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42344-90D0-4775-AA78-EADA226F7330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View Bar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39680" y="2088000"/>
            <a:ext cx="8283240" cy="4860000"/>
          </a:xfrm>
        </p:spPr>
        <p:txBody>
          <a:bodyPr/>
          <a:lstStyle/>
          <a:p>
            <a:pPr lvl="0">
              <a:spcBef>
                <a:spcPts val="1134"/>
              </a:spcBef>
              <a:spcAft>
                <a:spcPts val="2548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000"/>
              <a:t>Display and hide files &amp; folders</a:t>
            </a:r>
          </a:p>
          <a:p>
            <a:pPr lvl="0">
              <a:spcBef>
                <a:spcPts val="1134"/>
              </a:spcBef>
              <a:spcAft>
                <a:spcPts val="2548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000"/>
              <a:t>Search for text in files, like VS</a:t>
            </a:r>
          </a:p>
          <a:p>
            <a:pPr lvl="0">
              <a:spcBef>
                <a:spcPts val="1134"/>
              </a:spcBef>
              <a:spcAft>
                <a:spcPts val="2548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000"/>
              <a:t>Built in Git support</a:t>
            </a:r>
          </a:p>
          <a:p>
            <a:pPr lvl="0">
              <a:spcBef>
                <a:spcPts val="1134"/>
              </a:spcBef>
              <a:spcAft>
                <a:spcPts val="2548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000"/>
              <a:t>Debugging support (not just .NET)</a:t>
            </a:r>
          </a:p>
          <a:p>
            <a:pPr lvl="0">
              <a:spcBef>
                <a:spcPts val="1134"/>
              </a:spcBef>
              <a:spcAft>
                <a:spcPts val="2548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000"/>
              <a:t>Install and manage extensions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980000"/>
            <a:ext cx="657000" cy="379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724C90-0D68-4770-BB51-F498AAA1257B}" type="slidenum"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Command Palette (ctrl+shift+p)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12626"/>
          <a:stretch>
            <a:fillRect/>
          </a:stretch>
        </p:blipFill>
        <p:spPr>
          <a:xfrm>
            <a:off x="360000" y="3112919"/>
            <a:ext cx="9180000" cy="33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60000" y="1620000"/>
            <a:ext cx="9180000" cy="1416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Run command commands and commonly used tasks from within VS Code.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Shift + ctrl + p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Restore packages by typing: .NET and then click “.NET Restore Packages”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F4915-7D83-431C-A73A-C6D1DAFC4EC3}" type="slidenum"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Zen Mode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414000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Hide everything except the code editor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Ctrl + K, Z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Double click esc to exit.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19600" y="2160000"/>
            <a:ext cx="525924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D28696-8B8D-4073-9A39-E9E9EE5D715E}" type="slidenum"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Panels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4140000"/>
            <a:ext cx="9360000" cy="288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Output is similar to Visual Studio’s output window.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Terminal support built into Code makes much better work flow!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360" y="1804680"/>
            <a:ext cx="9503640" cy="197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389E8C-9D4A-4691-AF9D-2D6C1958D6B0}" type="slidenum"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 the C# Extension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6560" y="1731240"/>
            <a:ext cx="6859440" cy="5360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00000" y="1937160"/>
            <a:ext cx="2806560" cy="380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Expand </a:t>
            </a:r>
            <a:r>
              <a:rPr lang="en-US" sz="1800" b="0" i="1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Controllers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And click 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HomeController.cs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1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You will be prompted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To install the C#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Extension for VS Code.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C# language support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Does not come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Installed by default.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Click </a:t>
            </a:r>
            <a:r>
              <a:rPr lang="en-US" sz="1800" b="0" i="1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Recommendation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And then </a:t>
            </a:r>
            <a:r>
              <a:rPr lang="en-US" sz="1800" b="0" i="1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Install</a:t>
            </a: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0F6CEC-8BC9-40F6-9003-1A1AB8008345}" type="slidenum"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 the C# Extension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27898"/>
          <a:stretch>
            <a:fillRect/>
          </a:stretch>
        </p:blipFill>
        <p:spPr>
          <a:xfrm>
            <a:off x="213840" y="1800000"/>
            <a:ext cx="9724680" cy="251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17823"/>
          <a:stretch>
            <a:fillRect/>
          </a:stretch>
        </p:blipFill>
        <p:spPr>
          <a:xfrm>
            <a:off x="252000" y="4500360"/>
            <a:ext cx="9686520" cy="23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5FF37-7B2E-45A6-86C3-3930DD108BED}" type="slidenum">
              <a:t>36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 the C# Extension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728000"/>
            <a:ext cx="7170840" cy="5318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651080" y="1800000"/>
            <a:ext cx="2068920" cy="62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Install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Required assets.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4FE4C2-8318-470A-B2B7-F7DAAED321F3}" type="slidenum">
              <a:t>37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Running the Website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240" y="2789280"/>
            <a:ext cx="9696240" cy="40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60000" y="1980000"/>
            <a:ext cx="9378000" cy="62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Click the debug tab, and then the green arrow on the upper left. This will launch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The browser.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40657-C4D9-441E-8879-862A74A5CE6D}" type="slidenum">
              <a:t>38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Debugging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2268360"/>
            <a:ext cx="9781920" cy="45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0000" y="1774800"/>
            <a:ext cx="869364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Put a breakpoint in the Index method of the HomeController and then run.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3DFBAA-8C36-4B00-833E-BE9AEA495AEE}" type="slidenum"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code to the cloud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360000" cy="1080000"/>
          </a:xfrm>
        </p:spPr>
        <p:txBody>
          <a:bodyPr/>
          <a:lstStyle/>
          <a:p>
            <a:pPr lvl="0"/>
            <a:r>
              <a:rPr lang="en-US" sz="2400" dirty="0"/>
              <a:t>You can push your ASP.NET application from Code directly to Azure using </a:t>
            </a:r>
            <a:r>
              <a:rPr lang="en-US" sz="2400" dirty="0" err="1"/>
              <a:t>Git</a:t>
            </a:r>
            <a:endParaRPr lang="en-US" sz="2400" dirty="0"/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b="1" dirty="0">
                <a:solidFill>
                  <a:srgbClr val="2C3E50"/>
                </a:solidFill>
                <a:latin typeface="Source Sans Pro Semibold" pitchFamily="34"/>
              </a:rPr>
              <a:t>Create a new Azure website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b="1" dirty="0">
                <a:solidFill>
                  <a:srgbClr val="2C3E50"/>
                </a:solidFill>
                <a:latin typeface="Source Sans Pro Semibold" pitchFamily="34"/>
              </a:rPr>
              <a:t>Setup Azure to deploy via </a:t>
            </a:r>
            <a:r>
              <a:rPr lang="en-US" b="1" dirty="0" err="1">
                <a:solidFill>
                  <a:srgbClr val="2C3E50"/>
                </a:solidFill>
                <a:latin typeface="Source Sans Pro Semibold" pitchFamily="34"/>
              </a:rPr>
              <a:t>Git</a:t>
            </a:r>
            <a:endParaRPr lang="en-US" b="1" dirty="0">
              <a:solidFill>
                <a:srgbClr val="2C3E50"/>
              </a:solidFill>
              <a:latin typeface="Source Sans Pro Semibold" pitchFamily="34"/>
            </a:endParaRPr>
          </a:p>
          <a:p>
            <a:pPr lvl="0"/>
            <a:endParaRPr lang="en-US" sz="2400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" y="4083878"/>
            <a:ext cx="4468320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04000" y="4047093"/>
            <a:ext cx="4843800" cy="272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5E0F71-1EB1-4E12-94C0-440E9CF91CA4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Setup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.NET is supported on many flavors of Linux – both Debian and Fedora based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.NET is also supported on Mac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We are using Ubuntu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Most popular desktop Linux distro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Some relationship between Microsoft and Canonical (Bash support)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Technology evolving. I recommend a VM.</a:t>
            </a:r>
          </a:p>
          <a:p>
            <a:pPr marL="0" lvl="2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VMWare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84757-0454-4F77-838B-D770B6023253}" type="slidenum"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code to the cloud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0" y="1764000"/>
            <a:ext cx="6120000" cy="2340000"/>
          </a:xfrm>
        </p:spPr>
        <p:txBody>
          <a:bodyPr/>
          <a:lstStyle/>
          <a:p>
            <a:pPr lvl="0"/>
            <a:r>
              <a:rPr lang="en-US" sz="2400" dirty="0"/>
              <a:t>When the app is created on Azure, it is setup to deploy via FTP. We need to change the </a:t>
            </a:r>
            <a:r>
              <a:rPr lang="en-US" sz="2400" dirty="0" err="1"/>
              <a:t>the</a:t>
            </a:r>
            <a:r>
              <a:rPr lang="en-US" sz="2400" dirty="0"/>
              <a:t> deployment settings to deploy from a local </a:t>
            </a:r>
            <a:r>
              <a:rPr lang="en-US" sz="2400" dirty="0" err="1"/>
              <a:t>git</a:t>
            </a:r>
            <a:r>
              <a:rPr lang="en-US" sz="2400" dirty="0"/>
              <a:t> repository.</a:t>
            </a:r>
          </a:p>
          <a:p>
            <a:pPr lvl="0"/>
            <a:endParaRPr lang="en-US" sz="2400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720" y="1728000"/>
            <a:ext cx="3095279" cy="5285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/>
          <p:cNvSpPr/>
          <p:nvPr/>
        </p:nvSpPr>
        <p:spPr>
          <a:xfrm>
            <a:off x="900000" y="6120000"/>
            <a:ext cx="216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CB2028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87279" y="4048199"/>
            <a:ext cx="5652720" cy="2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: Shape 6"/>
          <p:cNvSpPr/>
          <p:nvPr/>
        </p:nvSpPr>
        <p:spPr>
          <a:xfrm>
            <a:off x="7020000" y="558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CB2028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41B9B4-73FB-4F3B-8518-7E78163B3EF6}" type="slidenum">
              <a:t>41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code to the cloud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360000" cy="1080000"/>
          </a:xfrm>
        </p:spPr>
        <p:txBody>
          <a:bodyPr/>
          <a:lstStyle/>
          <a:p>
            <a:pPr lvl="0"/>
            <a:r>
              <a:rPr lang="en-US"/>
              <a:t>It will generate a URL for a Git remote source. You will need to copy that value.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6000" y="3240000"/>
            <a:ext cx="9378000" cy="18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/>
          <p:cNvSpPr/>
          <p:nvPr/>
        </p:nvSpPr>
        <p:spPr>
          <a:xfrm>
            <a:off x="5868000" y="4572000"/>
            <a:ext cx="32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CB2028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F3ACDA-2DA9-4BCF-9658-B6119F641EF7}" type="slidenum">
              <a:t>42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code to the cloud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6840000" cy="1080000"/>
          </a:xfrm>
        </p:spPr>
        <p:txBody>
          <a:bodyPr/>
          <a:lstStyle/>
          <a:p>
            <a:pPr lvl="0"/>
            <a:r>
              <a:rPr lang="en-US"/>
              <a:t>Now setup Git locally.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Click the “Initialize Git Repository” button.</a:t>
            </a:r>
          </a:p>
          <a:p>
            <a:pPr lvl="0"/>
            <a:endParaRPr 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28520" y="1800000"/>
            <a:ext cx="2571480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55816"/>
          <a:stretch>
            <a:fillRect/>
          </a:stretch>
        </p:blipFill>
        <p:spPr>
          <a:xfrm>
            <a:off x="7366679" y="4485960"/>
            <a:ext cx="2533320" cy="1994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360000" y="4572000"/>
            <a:ext cx="6840000" cy="1080000"/>
          </a:xfrm>
        </p:spPr>
        <p:txBody>
          <a:bodyPr/>
          <a:lstStyle/>
          <a:p>
            <a:pPr lvl="0"/>
            <a:r>
              <a:rPr lang="en-US"/>
              <a:t>Enter a message and then click the check mark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You can see the Git folder by typing ls -a in the terminal.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F615D5-B004-4D26-8FD1-535B84BEEB06}" type="slidenum">
              <a:t>43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code to the cloud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540000" cy="1080000"/>
          </a:xfrm>
        </p:spPr>
        <p:txBody>
          <a:bodyPr/>
          <a:lstStyle/>
          <a:p>
            <a:pPr lvl="0"/>
            <a:r>
              <a:rPr lang="en-US"/>
              <a:t>Add the remote origin (to Azure)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3200" b="1">
                <a:solidFill>
                  <a:srgbClr val="2C3E50"/>
                </a:solidFill>
                <a:latin typeface="Source Sans Pro Semibold" pitchFamily="34"/>
              </a:rPr>
              <a:t>Use the URL we generated from Azure</a:t>
            </a:r>
          </a:p>
          <a:p>
            <a:pPr lvl="0"/>
            <a:endParaRPr 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7680" y="3276720"/>
            <a:ext cx="9477000" cy="10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60000" y="4644000"/>
            <a:ext cx="9540000" cy="1080000"/>
          </a:xfrm>
        </p:spPr>
        <p:txBody>
          <a:bodyPr/>
          <a:lstStyle/>
          <a:p>
            <a:pPr lvl="0"/>
            <a:r>
              <a:rPr lang="en-US"/>
              <a:t>Push the code to Azure</a:t>
            </a:r>
          </a:p>
          <a:p>
            <a:pPr lvl="0"/>
            <a:endParaRPr 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8840" y="5351760"/>
            <a:ext cx="9239040" cy="87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7DC104-B276-4E63-A17A-68A98C69DFA7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Getting Started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4567320" cy="240372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We will be doing most our work in BASH – Bourne Again Shell AKA the Terminal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60000" y="4612320"/>
            <a:ext cx="4567320" cy="240372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Commands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1800" b="1">
                <a:solidFill>
                  <a:srgbClr val="2C3E50"/>
                </a:solidFill>
                <a:latin typeface="Source Sans Pro Semibold" pitchFamily="34"/>
              </a:rPr>
              <a:t>sudo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1800" b="1">
                <a:solidFill>
                  <a:srgbClr val="2C3E50"/>
                </a:solidFill>
                <a:latin typeface="Source Sans Pro Semibold" pitchFamily="34"/>
              </a:rPr>
              <a:t>ls/cd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1800" b="1">
                <a:solidFill>
                  <a:srgbClr val="2C3E50"/>
                </a:solidFill>
                <a:latin typeface="Source Sans Pro Semibold" pitchFamily="34"/>
              </a:rPr>
              <a:t>pwd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US" sz="1800" b="1">
                <a:solidFill>
                  <a:srgbClr val="2C3E50"/>
                </a:solidFill>
                <a:latin typeface="Source Sans Pro Semibold" pitchFamily="34"/>
              </a:rPr>
              <a:t>clear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55920" y="1980000"/>
            <a:ext cx="456732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The Terminal</a:t>
            </a: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0" y="2520000"/>
            <a:ext cx="4247640" cy="442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6082F7-B06C-42AF-BAF1-423C93D23DED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Getting Started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456732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/>
              <a:t>Update Apt Repo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55920" y="1980000"/>
            <a:ext cx="456732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/>
              <a:t>Upgrade Package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5280" y="2500200"/>
            <a:ext cx="4266720" cy="4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20000" y="2520000"/>
            <a:ext cx="4285800" cy="441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9BF592-1263-49A3-AD90-FF0AD459EB40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Getting Started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456732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/>
              <a:t>Update Apt Repo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55920" y="1980000"/>
            <a:ext cx="456732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/>
              <a:t>Upgrade Package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5280" y="2500200"/>
            <a:ext cx="4266720" cy="4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20000" y="2520000"/>
            <a:ext cx="4285800" cy="441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51840" y="301320"/>
            <a:ext cx="8228160" cy="632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1DCED-35BE-45FC-BD4B-138B5F86AFE9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1 – Install git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67553"/>
          <a:stretch>
            <a:fillRect/>
          </a:stretch>
        </p:blipFill>
        <p:spPr>
          <a:xfrm>
            <a:off x="406800" y="1980000"/>
            <a:ext cx="8953200" cy="143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7399" y="3780000"/>
            <a:ext cx="8886600" cy="213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46A1F8-D332-48C9-82E8-C6B56A9368BE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2 – Install .NET CORE 1.X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/>
              <a:t>https://www.microsoft.com/net/core#linuxubuntu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0000" y="2520000"/>
            <a:ext cx="6516000" cy="448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../../../../usr/lib/libreoffice/share/template/common/presnt/Midnightblue.otp</Template>
  <TotalTime>1992</TotalTime>
  <Words>1450</Words>
  <Application>Microsoft Office PowerPoint</Application>
  <PresentationFormat>Widescreen</PresentationFormat>
  <Paragraphs>319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Arial</vt:lpstr>
      <vt:lpstr>Calibri</vt:lpstr>
      <vt:lpstr>Courier 10 Pitch</vt:lpstr>
      <vt:lpstr>FreeSans</vt:lpstr>
      <vt:lpstr>IPA Pゴシック</vt:lpstr>
      <vt:lpstr>Source Sans Pro</vt:lpstr>
      <vt:lpstr>Source Sans Pro Black</vt:lpstr>
      <vt:lpstr>Source Sans Pro Semibold</vt:lpstr>
      <vt:lpstr>StarSymbol</vt:lpstr>
      <vt:lpstr>源ノ角ゴシック Bold</vt:lpstr>
      <vt:lpstr>源ノ角ゴシック Heavy</vt:lpstr>
      <vt:lpstr>源ノ角ゴシック Normal</vt:lpstr>
      <vt:lpstr>midnightblue</vt:lpstr>
      <vt:lpstr>midnightblue1</vt:lpstr>
      <vt:lpstr>midnightblue2</vt:lpstr>
      <vt:lpstr>.NET CORE &amp; VISUAL STUDIO CODE ON LINUX (UBUNTU)  Adrian Gabor http://adriangabor.com https://github.com/adyle5</vt:lpstr>
      <vt:lpstr>Why Open Source?</vt:lpstr>
      <vt:lpstr>Why Linux?</vt:lpstr>
      <vt:lpstr>Setup</vt:lpstr>
      <vt:lpstr>Getting Started</vt:lpstr>
      <vt:lpstr>Getting Started</vt:lpstr>
      <vt:lpstr>Getting Started</vt:lpstr>
      <vt:lpstr>Step 1 – Install git</vt:lpstr>
      <vt:lpstr>Step 2 – Install .NET CORE 1.X</vt:lpstr>
      <vt:lpstr>Step 2 – Install .NET CORE 1.X</vt:lpstr>
      <vt:lpstr>Step 2 – Install .NET CORE 1.X</vt:lpstr>
      <vt:lpstr>The Secret Stash</vt:lpstr>
      <vt:lpstr>Step 2 - Install .NET Core 1.X</vt:lpstr>
      <vt:lpstr>Step 3 – Create a Hello World App</vt:lpstr>
      <vt:lpstr>Step 4 – Run the App</vt:lpstr>
      <vt:lpstr>ASP.NET Application</vt:lpstr>
      <vt:lpstr>Moving Beyond dotnet new</vt:lpstr>
      <vt:lpstr>Install NVM ~ Node ~ NPM</vt:lpstr>
      <vt:lpstr>Install Yoeman and Bower</vt:lpstr>
      <vt:lpstr>Create an ASP.NET site with yo</vt:lpstr>
      <vt:lpstr>Create an ASP.NET site with yo</vt:lpstr>
      <vt:lpstr>Create an ASP.NET site with yo</vt:lpstr>
      <vt:lpstr>Create an ASP.NET site with yo</vt:lpstr>
      <vt:lpstr>Create a new asp.net site with git</vt:lpstr>
      <vt:lpstr>Copy Files to New folder</vt:lpstr>
      <vt:lpstr>Visual Studio Code</vt:lpstr>
      <vt:lpstr>Installing Visual Studio Code</vt:lpstr>
      <vt:lpstr>Installing Visual Studio Code</vt:lpstr>
      <vt:lpstr>The Visual Studio Code IDE</vt:lpstr>
      <vt:lpstr>The View Bar</vt:lpstr>
      <vt:lpstr>Command Palette (ctrl+shift+p)</vt:lpstr>
      <vt:lpstr>Zen Mode</vt:lpstr>
      <vt:lpstr>The Panels</vt:lpstr>
      <vt:lpstr>Install the C# Extension</vt:lpstr>
      <vt:lpstr>Install the C# Extension</vt:lpstr>
      <vt:lpstr>Install the C# Extension</vt:lpstr>
      <vt:lpstr>Running the Website</vt:lpstr>
      <vt:lpstr>Debugging</vt:lpstr>
      <vt:lpstr>Moving code to the cloud</vt:lpstr>
      <vt:lpstr>Moving code to the cloud</vt:lpstr>
      <vt:lpstr>Moving code to the cloud</vt:lpstr>
      <vt:lpstr>Moving code to the cloud</vt:lpstr>
      <vt:lpstr>Moving code to the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&amp; VISUAL STUDIO CODE ON LINUX (UBUNTU)  Adrian Gabor http://adriangabor.com https://github.com/adyle5</dc:title>
  <cp:lastModifiedBy>Adrian Gabor</cp:lastModifiedBy>
  <cp:revision>140</cp:revision>
  <dcterms:created xsi:type="dcterms:W3CDTF">2017-01-31T08:39:31Z</dcterms:created>
  <dcterms:modified xsi:type="dcterms:W3CDTF">2017-03-06T13:59:18Z</dcterms:modified>
</cp:coreProperties>
</file>