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6"/>
  </p:notesMasterIdLst>
  <p:handoutMasterIdLst>
    <p:handoutMasterId r:id="rId4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3211CAF-9D36-478E-A057-5841192FEBF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7375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360E2C06-A065-4A5A-A157-BA0DF57F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1BB3A28-AE36-4606-A2B7-306574EEA1DA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rgbClr val="2C3E50"/>
                </a:solidFill>
              </a:rPr>
              <a:t>Hello, my name is Adrian Gabor.</a:t>
            </a:r>
          </a:p>
          <a:p>
            <a:pPr lvl="0"/>
            <a:endParaRPr lang="en-US">
              <a:solidFill>
                <a:srgbClr val="2C3E50"/>
              </a:solidFill>
            </a:endParaRPr>
          </a:p>
          <a:p>
            <a:pPr lvl="0"/>
            <a:r>
              <a:rPr lang="en-US">
                <a:solidFill>
                  <a:srgbClr val="2C3E50"/>
                </a:solidFill>
              </a:rPr>
              <a:t>I am a Lead Software developer for a company headquartered in Detroit, Michigan.</a:t>
            </a:r>
          </a:p>
          <a:p>
            <a:pPr lvl="0"/>
            <a:endParaRPr lang="en-US">
              <a:solidFill>
                <a:srgbClr val="2C3E50"/>
              </a:solidFill>
            </a:endParaRPr>
          </a:p>
          <a:p>
            <a:pPr lvl="0"/>
            <a:r>
              <a:rPr lang="en-US">
                <a:solidFill>
                  <a:srgbClr val="2C3E50"/>
                </a:solidFill>
              </a:rPr>
              <a:t>I am literally the least interesting thing in this presentation, so let’s get started.</a:t>
            </a:r>
          </a:p>
          <a:p>
            <a:pPr lvl="0"/>
            <a:endParaRPr lang="en-US">
              <a:solidFill>
                <a:srgbClr val="2C3E50"/>
              </a:solidFill>
            </a:endParaRPr>
          </a:p>
          <a:p>
            <a:pPr lvl="0"/>
            <a:r>
              <a:rPr lang="en-US">
                <a:solidFill>
                  <a:srgbClr val="2C3E50"/>
                </a:solidFill>
              </a:rPr>
              <a:t>Quick question, how many of you are coming from Linux and are just interesting in .Net.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3BE550F-AFCC-4878-849A-C38BCBE5BDC0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E85E94-1F4B-4F3C-A5B3-2BAEEEB56A7C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448C7A-261D-46F2-BCA7-04FE0CD59CD7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119116-46BE-4FB7-9E24-DF286E751A92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DB62F5-5311-4768-9755-369E5EB2BFE7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B1547D-8DDD-44D4-BC4F-9BCEE774DB74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0DDA23-6E6F-4BA1-A5C6-5FADDDFAC7CC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88BC22-BA02-47C4-BCB4-4169E68EA067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B20D1B-0552-40CB-BBC6-BEE974AF3ACD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593610-8D3E-41D4-8E5B-78EF72CDF3C9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8144D6-F778-4F93-8C64-EE93FF01B3B3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1. If you are starting a new business you can get up and running quickly and inexpensively using open source software.</a:t>
            </a:r>
          </a:p>
          <a:p>
            <a:pPr lvl="0"/>
            <a:endParaRPr lang="en-US"/>
          </a:p>
          <a:p>
            <a:pPr lvl="0"/>
            <a:r>
              <a:rPr lang="en-US"/>
              <a:t>2. lots of eyeballs looking at the code and patches released quicker.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6C92C2D-2926-46DC-888D-C9DD9E616EB6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64D3C3-1405-4996-B655-30C5D205553F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24614B-E2B8-45B2-B596-4CF24DB89EED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B9BC4C-EDCA-429D-83E7-58FF315AB12A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3F63CD-6E96-4292-9F1C-669BB222699F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406924-4756-4693-963A-DE1A42CAF2F5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93E290-3117-4142-8A5E-F5DD4A4CBF90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0F7BDB4-94AF-4E34-931F-497E6E8A2219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11A502-F403-4E73-B5F4-966CBA2187E5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074E6C-3114-4594-8966-66C930683F5C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095BCC-0A18-483B-850D-8F9A62745EAA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A great choice for senior citizen computers.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659A10-92A4-4FE9-9616-D953BD4F8255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4A1D88-0FE9-4C5A-83F6-9C5B5C2C8698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AEAF02-8793-4DFE-80A7-2D0C0AE9E0C8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8F4A12-873F-47F9-83C0-25D170E73252}" type="slidenum">
              <a:t>33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4A24FB-4F28-4235-9660-B71B13A3C8F3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9B1DF8-1C09-4338-BEED-84B57AFFB679}" type="slidenum">
              <a:t>35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479119-1802-4DF5-A76A-188BDD1C0B4D}" type="slidenum">
              <a:t>36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E7DF89-1DDC-4645-86B0-5DBF5C199329}" type="slidenum">
              <a:t>37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56B209-480D-4228-9167-CBD424D9B05A}" type="slidenum">
              <a:t>38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A61F60-765A-4739-B2BE-2622D5C881D1}" type="slidenum">
              <a:t>39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0BE55E-D9F2-4B33-A9DF-F144CCA6470B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.Net is not truly cross platform.</a:t>
            </a:r>
          </a:p>
          <a:p>
            <a:pPr lvl="0"/>
            <a:endParaRPr lang="en-US"/>
          </a:p>
          <a:p>
            <a:pPr lvl="0"/>
            <a:r>
              <a:rPr lang="en-US"/>
              <a:t>On March 7</a:t>
            </a:r>
            <a:r>
              <a:rPr lang="en-US" baseline="30000"/>
              <a:t>th</a:t>
            </a:r>
            <a:r>
              <a:rPr lang="en-US"/>
              <a:t> they release Visual Studio 2017 and the first full release (non-RC) version of .net core, which is very exciting.</a:t>
            </a:r>
          </a:p>
          <a:p>
            <a:pPr lvl="0"/>
            <a:endParaRPr lang="en-US"/>
          </a:p>
          <a:p>
            <a:pPr lvl="0"/>
            <a:r>
              <a:rPr lang="en-US"/>
              <a:t>.Net has evolved so much that just in the past couple of weeks I’ve had to update this presentation several times.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D7A996-FB12-4F4A-B118-115848B5CFE7}" type="slidenum">
              <a:t>40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4C1B1C-0D8D-4BF7-B1A4-5CF4B5DE7CBB}" type="slidenum">
              <a:t>41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710F7-F4F2-4A0A-A8DC-57A2F74F37E9}" type="slidenum">
              <a:t>42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641F1D-0579-468F-BAEF-9DB577938BB1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F1A8ED-A768-4D3C-BEB8-1D84F2CC7B9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Apt – advanced package tool is the application repository for debian based distros, of which ubuntu is one.</a:t>
            </a:r>
          </a:p>
          <a:p>
            <a:pPr lvl="0"/>
            <a:endParaRPr lang="en-US"/>
          </a:p>
          <a:p>
            <a:pPr lvl="0"/>
            <a:r>
              <a:rPr lang="en-US"/>
              <a:t>Here is where you will get most of your packages from. Pretty much, if you get packages from apt maintained by canonical, you can be sure that it’s safe.</a:t>
            </a:r>
          </a:p>
          <a:p>
            <a:pPr lvl="0"/>
            <a:endParaRPr lang="en-US"/>
          </a:p>
          <a:p>
            <a:pPr lvl="0"/>
            <a:r>
              <a:rPr lang="en-US"/>
              <a:t>These are the 2 most important commands.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66EED3-13D7-42CA-BD65-81D600D7E957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5D2CA4-1D69-40A2-A45F-DFBE887BBB1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632036-C46E-4CE1-A218-3AD3FF7044F8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E8F213-BC5E-4069-BB68-212377C300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CE0AF9-66C1-4584-8D27-6295D6D84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58664E-1B14-4431-9654-8CA5AA19AE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95712C-DE25-4336-9271-C02B8591D7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9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0CC40F-E659-4C8F-93DD-13388F88D5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2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A3D318-2D2C-4A0A-8CBD-58D6D11487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5219700"/>
            <a:ext cx="4603750" cy="1979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5219700"/>
            <a:ext cx="4603750" cy="1979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93EED4-D2DE-415D-BF2D-51C3E83B11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5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11F297-AE4F-4BC8-970D-ECA8DC4664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FA68EE-7727-4B6E-8B68-0C9D2F07C8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7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5088D4-5879-4E6A-831D-2ED7B25684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063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A955B-AE33-41E2-A5CE-87FF3983D1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61544E-D9CD-491D-8546-1B9D4076AB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A91AF8-1069-4D88-B516-81EC5BEC6F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1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3B664-18ED-4E06-AA59-262B6C2B80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2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779838"/>
            <a:ext cx="2339975" cy="3419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779838"/>
            <a:ext cx="6867525" cy="3419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EFDB5B-7AF1-4F75-8A31-0B5BAC01C5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0B8B3-D315-49E9-96E4-C22A59E4B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7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CBC352-9FE6-4335-AAFB-E9EC6D5AB2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98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3D9AE2-8275-41AA-8184-F269576D3D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475" y="5040313"/>
            <a:ext cx="3073400" cy="215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5275" y="5040313"/>
            <a:ext cx="3074988" cy="215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B2B938-8831-49C9-BB4C-C4183DD9FF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09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E74176-186B-4F9A-BC28-D13BC9E6CE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8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6BAEF0-F40E-459E-A1E5-7929137DE0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6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09C964-8BD5-4493-AFB3-6ECCB2902C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B23758-FD68-4029-9566-6497B8731D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4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576B68-051D-4720-BAE0-45A9BCC709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27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5F1619-F059-4694-B3ED-D6872813B9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2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1EB630-1E68-437F-B871-B8E155CA9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72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075" y="2700338"/>
            <a:ext cx="1754188" cy="4498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38" y="2700338"/>
            <a:ext cx="5113337" cy="44989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D3AECF-1067-4EC2-9D53-ECD861D1F8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394082-D18B-4B38-810B-CCFD431E7F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96AB06-DF56-4E3E-8E09-A8C811F625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27FF18-7E51-4498-9FAD-A12EF95422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62FB74-2C8F-4787-9092-BD0A383A96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9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BCB36-AA1D-4DBB-8DAC-0F1FCECBD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92B397-A4A3-41DE-B5DB-35A16983E0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0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eform: Shape 7"/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EED898CF-D164-449E-A4CB-9B935513980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AF2502FA-FD6E-4AEA-A5DD-FBA3BD70A27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1">
        <a:lnSpc>
          <a:spcPct val="150000"/>
        </a:lnSpc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1FD8AE7E-FBB6-4396-8EDD-69644807ADB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hangingPunct="1">
        <a:lnSpc>
          <a:spcPct val="100000"/>
        </a:lnSpc>
        <a:tabLst/>
        <a:defRPr lang="en-US" sz="36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driangabo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adyle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t-mo.trafficmanager.net/repo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eationix/nv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406440"/>
            <a:ext cx="9360000" cy="3725279"/>
          </a:xfrm>
        </p:spPr>
        <p:txBody>
          <a:bodyPr>
            <a:spAutoFit/>
          </a:bodyPr>
          <a:lstStyle/>
          <a:p>
            <a:pPr lvl="0"/>
            <a:r>
              <a:rPr lang="en-US"/>
              <a:t>.NET CORE &amp; VISUAL STUDIO CODE ON LINUX (UBUNTU)</a:t>
            </a:r>
            <a:br>
              <a:rPr lang="en-US"/>
            </a:br>
            <a:br>
              <a:rPr lang="en-US"/>
            </a:br>
            <a:r>
              <a:rPr lang="en-US" sz="2400"/>
              <a:t>Adrian Gabor</a:t>
            </a:r>
            <a:br>
              <a:rPr lang="en-US"/>
            </a:br>
            <a:r>
              <a:rPr lang="en-US" sz="2400">
                <a:hlinkClick r:id="rId3"/>
              </a:rPr>
              <a:t>http://adriangabor.com</a:t>
            </a:r>
            <a:br>
              <a:rPr lang="en-US"/>
            </a:br>
            <a:r>
              <a:rPr lang="en-US" sz="2400">
                <a:hlinkClick r:id="rId4"/>
              </a:rPr>
              <a:t>https://github.com/adyle5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/>
          <a:p>
            <a:pPr lvl="0" algn="ctr"/>
            <a:r>
              <a:rPr lang="en-US" sz="2200" dirty="0"/>
              <a:t>Yes! You can develop ASP.NET websites on Linux and deploy them to the cloud.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5A0260-422D-4897-9AE8-24652C3DACF4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301680"/>
            <a:ext cx="9360000" cy="958680"/>
          </a:xfrm>
        </p:spPr>
        <p:txBody>
          <a:bodyPr/>
          <a:lstStyle/>
          <a:p>
            <a:pPr lvl="0"/>
            <a:r>
              <a:rPr lang="en-US"/>
              <a:t>Step 2 – Install .NET CORE 1.X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60000" y="2160000"/>
            <a:ext cx="9360000" cy="21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76320">
            <a:solidFill>
              <a:srgbClr val="AAAAAA"/>
            </a:solidFill>
            <a:prstDash val="solid"/>
          </a:ln>
        </p:spPr>
        <p:txBody>
          <a:bodyPr vert="horz" wrap="none" lIns="128160" tIns="83160" rIns="128160" bIns="8316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sudo sh -c 'echo "deb [arch=amd64] </a:t>
            </a:r>
            <a:r>
              <a:rPr lang="en-US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https://apt-mo.trafficmanager.net/repos/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dotnet-release/ xenial main" &gt; /etc/apt/sources.list.d/dotnetdev.list'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sudo apt-key adv --keyserver hkp://keyserver.ubuntu.com:80 --recv-keys 417A0893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sudo apt-get update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cap="none">
              <a:ln>
                <a:noFill/>
              </a:ln>
              <a:solidFill>
                <a:srgbClr val="FFFFFF"/>
              </a:solidFill>
              <a:latin typeface="Courier 10 Pitch" pitchFamily="33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60000" y="4572000"/>
            <a:ext cx="9360000" cy="21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76320">
            <a:solidFill>
              <a:srgbClr val="AAAAAA"/>
            </a:solidFill>
            <a:prstDash val="solid"/>
          </a:ln>
        </p:spPr>
        <p:txBody>
          <a:bodyPr vert="horz" wrap="none" lIns="128160" tIns="83160" rIns="128160" bIns="8316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sudo apt-get install dotnet-dev-1.0.1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cap="none">
              <a:ln>
                <a:noFill/>
              </a:ln>
              <a:solidFill>
                <a:srgbClr val="FFFFFF"/>
              </a:solidFill>
              <a:latin typeface="Courier 10 Pitch" pitchFamily="33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14BAC9-3742-4A41-80DC-C5324E92897E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Github Releases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160" y="1728000"/>
            <a:ext cx="952884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https://github.com/dotnet/core/tree/master/release-notes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7160" y="2141640"/>
            <a:ext cx="8911440" cy="2934360"/>
          </a:xfrm>
          <a:prstGeom prst="rect">
            <a:avLst/>
          </a:prstGeom>
          <a:noFill/>
          <a:ln w="38160">
            <a:solidFill>
              <a:srgbClr val="3465A4"/>
            </a:solidFill>
            <a:prstDash val="solid"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0000" y="5256000"/>
            <a:ext cx="8962560" cy="1790280"/>
          </a:xfrm>
          <a:prstGeom prst="rect">
            <a:avLst/>
          </a:prstGeom>
          <a:noFill/>
          <a:ln w="3816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8BA665-934E-4FBA-9E66-06B27EC1F0E3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2 - Install .NET Core 1.X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980000"/>
            <a:ext cx="745920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Search the Apt repository for the latest version of the .NET SDK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40000" y="5112000"/>
            <a:ext cx="50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1C40F">
              <a:alpha val="26000"/>
            </a:srgbClr>
          </a:solidFill>
          <a:ln w="0">
            <a:solidFill>
              <a:srgbClr val="3465A4">
                <a:alpha val="1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760" y="2635560"/>
            <a:ext cx="9417240" cy="380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266907-0E10-4DF9-8CA3-7BA845F4C2A5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3 – Create a Hello World App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05999" y="1834919"/>
            <a:ext cx="7581600" cy="13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/>
          <p:cNvSpPr/>
          <p:nvPr/>
        </p:nvSpPr>
        <p:spPr>
          <a:xfrm>
            <a:off x="1227599" y="3448307"/>
            <a:ext cx="756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76320">
            <a:solidFill>
              <a:srgbClr val="AAAAAA"/>
            </a:solidFill>
            <a:prstDash val="solid"/>
          </a:ln>
        </p:spPr>
        <p:txBody>
          <a:bodyPr vert="horz" wrap="none" lIns="128160" tIns="83160" rIns="128160" bIns="8316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Create a directory in home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mkdir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HelloWorldApp</a:t>
            </a:r>
            <a:endParaRPr lang="en-US" sz="1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cd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HelloWorldApp</a:t>
            </a:r>
            <a:endParaRPr lang="en-US" sz="1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dotnet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 new console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Created new C# project in /home/camp1/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HelloWorldApp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ls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16A085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Program.cs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16A085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 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16A085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HelloWorldApp.csproj</a:t>
            </a:r>
            <a:endParaRPr lang="en-US" sz="1800" b="0" i="0" u="none" strike="noStrike" kern="1200" cap="none" dirty="0">
              <a:ln>
                <a:noFill/>
              </a:ln>
              <a:solidFill>
                <a:srgbClr val="16A085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solidFill>
                <a:srgbClr val="16A085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sudo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nano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Program.cs</a:t>
            </a:r>
            <a:endParaRPr lang="en-US" sz="1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cap="none" dirty="0">
              <a:ln>
                <a:noFill/>
              </a:ln>
              <a:solidFill>
                <a:srgbClr val="FFFFFF"/>
              </a:solidFill>
              <a:latin typeface="Courier 10 Pitch" pitchFamily="33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D61616-AA31-4A8A-85CB-E25B74F8E925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4 – Run the App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60000" y="1800000"/>
            <a:ext cx="9540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76320">
            <a:solidFill>
              <a:srgbClr val="AAAAAA"/>
            </a:solidFill>
            <a:prstDash val="solid"/>
          </a:ln>
        </p:spPr>
        <p:txBody>
          <a:bodyPr vert="horz" wrap="none" lIns="128160" tIns="83160" rIns="128160" bIns="8316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restore         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restores the packages in project.json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run               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runs the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1C40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solidFill>
                  <a:srgbClr val="F1C40F"/>
                </a:solidFill>
                <a:highlight>
                  <a:scrgbClr r="0" g="0" b="0">
                    <a:alpha val="0"/>
                  </a:scrgbClr>
                </a:highlight>
                <a:latin typeface="Source Sans Pro" pitchFamily="34"/>
                <a:ea typeface="源ノ角ゴシック Normal" pitchFamily="2"/>
                <a:cs typeface="FreeSans" pitchFamily="2"/>
              </a:rPr>
              <a:t>Hello World!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help             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dotnet documentation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new -all        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lists all available templates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6000" y="4615560"/>
            <a:ext cx="6495840" cy="215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14E8A9-AFDE-45F5-B921-24827F28C9BB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ASP.NET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20000"/>
            <a:ext cx="1008000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https://docs.microsoft.com/en-us/aspnet/core/getting-started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180000" y="2268000"/>
            <a:ext cx="9540000" cy="4287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76320">
            <a:solidFill>
              <a:srgbClr val="AAAAAA"/>
            </a:solidFill>
            <a:prstDash val="solid"/>
          </a:ln>
        </p:spPr>
        <p:txBody>
          <a:bodyPr vert="horz" wrap="none" lIns="128160" tIns="83160" rIns="128160" bIns="8316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mkdir HelloAspNet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cd HelloAspNet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new mvc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Content generation time 726.3014 ms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The template “MVC ASP.NET Core Web Application” created successfully.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restore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$dotnet run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Now listening on: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http://localhost:5000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Application started. Press Ctrl+C to shut down.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A001C8-739B-468D-A6FA-EB69824E7BA2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Beyond dotnet new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What if you wanted to move beyond the basic scaffolding provided by MS/</a:t>
            </a:r>
            <a:r>
              <a:rPr lang="en-US" dirty="0" err="1"/>
              <a:t>dotnet</a:t>
            </a:r>
            <a:r>
              <a:rPr lang="en-US" dirty="0"/>
              <a:t> new?</a:t>
            </a:r>
          </a:p>
          <a:p>
            <a:pPr marL="914400" lvl="2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800" b="1" dirty="0" err="1">
                <a:solidFill>
                  <a:srgbClr val="2C3E50"/>
                </a:solidFill>
                <a:latin typeface="Source Sans Pro Semibold" pitchFamily="34"/>
              </a:rPr>
              <a:t>OmniSharp</a:t>
            </a:r>
            <a:endParaRPr lang="en-US" sz="28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914400" lvl="2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800" b="1" dirty="0" err="1">
                <a:solidFill>
                  <a:srgbClr val="2C3E50"/>
                </a:solidFill>
                <a:latin typeface="Source Sans Pro Semibold" pitchFamily="34"/>
              </a:rPr>
              <a:t>Github</a:t>
            </a:r>
            <a:endParaRPr lang="en-US" sz="28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We need to install NVM/Node/NPM</a:t>
            </a:r>
          </a:p>
          <a:p>
            <a:pPr marL="914400" lvl="2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800" b="1" dirty="0">
                <a:solidFill>
                  <a:srgbClr val="2C3E50"/>
                </a:solidFill>
                <a:latin typeface="Source Sans Pro Semibold" pitchFamily="34"/>
              </a:rPr>
              <a:t>Node Version Manager (like RVM)</a:t>
            </a:r>
          </a:p>
          <a:p>
            <a:pPr marL="914400" lvl="2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800" b="1" dirty="0">
                <a:solidFill>
                  <a:srgbClr val="2C3E50"/>
                </a:solidFill>
                <a:latin typeface="Source Sans Pro Semibold" pitchFamily="34"/>
              </a:rPr>
              <a:t>Node (JS on the server)</a:t>
            </a:r>
          </a:p>
          <a:p>
            <a:pPr marL="914400" lvl="2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800" b="1" dirty="0">
                <a:solidFill>
                  <a:srgbClr val="2C3E50"/>
                </a:solidFill>
                <a:latin typeface="Source Sans Pro Semibold" pitchFamily="34"/>
              </a:rPr>
              <a:t>Node Package Manager (like gems, </a:t>
            </a:r>
            <a:r>
              <a:rPr lang="en-US" sz="2800" b="1" dirty="0" err="1">
                <a:solidFill>
                  <a:srgbClr val="2C3E50"/>
                </a:solidFill>
                <a:latin typeface="Source Sans Pro Semibold" pitchFamily="34"/>
              </a:rPr>
              <a:t>nuget</a:t>
            </a:r>
            <a:r>
              <a:rPr lang="en-US" sz="2800" b="1" dirty="0">
                <a:solidFill>
                  <a:srgbClr val="2C3E50"/>
                </a:solidFill>
                <a:latin typeface="Source Sans Pro Semibold" pitchFamily="34"/>
              </a:rPr>
              <a:t>, apt)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2CF3B3-B8AD-479E-BB54-83B52D151550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NVM ~ Node ~ NPM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60000" y="1800000"/>
            <a:ext cx="9540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sudo apt-get update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if you haven’t already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sudo apt-get install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build-essential libssl-dev curl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3420000"/>
            <a:ext cx="5400000" cy="3405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Go to:  </a:t>
            </a:r>
            <a:r>
              <a:rPr lang="en-US" sz="1500" b="1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https://github.com/creationix/nvm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1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Scroll down and click on </a:t>
            </a:r>
            <a:r>
              <a:rPr lang="en-US" sz="15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Install script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1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Copy the CURL command and paste Into the Terminal.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Restart the Terminal: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To install node &amp; npm we can now use nvm: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r="54432"/>
          <a:stretch>
            <a:fillRect/>
          </a:stretch>
        </p:blipFill>
        <p:spPr>
          <a:xfrm>
            <a:off x="6083999" y="3420000"/>
            <a:ext cx="3779640" cy="278100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sp>
        <p:nvSpPr>
          <p:cNvPr id="6" name="Freeform: Shape 5"/>
          <p:cNvSpPr/>
          <p:nvPr/>
        </p:nvSpPr>
        <p:spPr>
          <a:xfrm>
            <a:off x="360000" y="4716000"/>
            <a:ext cx="55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curl -o- https://raw.githubusercontent.com/creationix/nvm/v0.33.0/install.sh | bash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360000" y="5508000"/>
            <a:ext cx="55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close and reopen the terminal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command -v nvm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nvm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60000" y="6660000"/>
            <a:ext cx="55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nvm install stable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A868F-2826-473B-8966-90A8AB3A4B50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Yoeman and Bower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692000"/>
            <a:ext cx="9360000" cy="5040000"/>
          </a:xfrm>
        </p:spPr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 err="1"/>
              <a:t>Yoeman</a:t>
            </a:r>
            <a:r>
              <a:rPr lang="en-US" dirty="0"/>
              <a:t>: Scaffolding for the Web</a:t>
            </a:r>
          </a:p>
          <a:p>
            <a:pPr marL="914400" lvl="2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800" b="1" dirty="0">
                <a:solidFill>
                  <a:srgbClr val="2C3E50"/>
                </a:solidFill>
                <a:latin typeface="Source Sans Pro Semibold" pitchFamily="34"/>
              </a:rPr>
              <a:t>Like VS File&gt;New&gt;Project</a:t>
            </a:r>
          </a:p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Bower</a:t>
            </a:r>
          </a:p>
          <a:p>
            <a:pPr marL="914400" lvl="2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800" b="1" dirty="0">
                <a:solidFill>
                  <a:srgbClr val="2C3E50"/>
                </a:solidFill>
                <a:latin typeface="Source Sans Pro Semibold" pitchFamily="34"/>
              </a:rPr>
              <a:t>The Package Manager for the Web</a:t>
            </a:r>
          </a:p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Yoeman</a:t>
            </a:r>
            <a:r>
              <a:rPr lang="en-US" dirty="0"/>
              <a:t>, Bower, and </a:t>
            </a:r>
            <a:r>
              <a:rPr lang="en-US" dirty="0" err="1"/>
              <a:t>OmniSharp</a:t>
            </a:r>
            <a:endParaRPr lang="en-US" dirty="0"/>
          </a:p>
          <a:p>
            <a:pPr marL="914400" lvl="2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800" b="1" dirty="0" err="1">
                <a:solidFill>
                  <a:srgbClr val="2C3E50"/>
                </a:solidFill>
                <a:latin typeface="Source Sans Pro Semibold" pitchFamily="34"/>
              </a:rPr>
              <a:t>OmniSharp</a:t>
            </a:r>
            <a:r>
              <a:rPr lang="en-US" sz="2800" b="1" dirty="0">
                <a:solidFill>
                  <a:srgbClr val="2C3E50"/>
                </a:solidFill>
                <a:latin typeface="Source Sans Pro Semibold" pitchFamily="34"/>
              </a:rPr>
              <a:t> automatically bundled in VS Code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Freeform: Shape 3"/>
          <p:cNvSpPr/>
          <p:nvPr/>
        </p:nvSpPr>
        <p:spPr>
          <a:xfrm>
            <a:off x="288360" y="5400000"/>
            <a:ext cx="9540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76320">
            <a:solidFill>
              <a:srgbClr val="AAAAAA"/>
            </a:solidFill>
            <a:prstDash val="solid"/>
          </a:ln>
        </p:spPr>
        <p:txBody>
          <a:bodyPr vert="horz" wrap="none" lIns="128160" tIns="83160" rIns="128160" bIns="8316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npm install -g yo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npm install -g bower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npm install -g generator-aspnet                           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C6C6C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# This is OmniSharp Templates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32E4B8-CFF9-4CE7-B65A-F49F4A5FD838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Create an ASP.NET site with yo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4760" y="1925280"/>
            <a:ext cx="7905240" cy="491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A50814-1B47-41B2-9952-5392789C2201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Why Open Source?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Cheaper - Lower barriers to entry</a:t>
            </a:r>
          </a:p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Safer</a:t>
            </a:r>
          </a:p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Better – flexibility &amp; freedom</a:t>
            </a:r>
          </a:p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By developers &amp; for developers</a:t>
            </a:r>
          </a:p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Give back to the community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BC6EB-D80C-456A-9CAB-2C6B53396267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Create an ASP.NET site with yo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3560" y="1964520"/>
            <a:ext cx="7905240" cy="491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AB6713-33EF-433A-AF17-1F3A6E1556FE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Create a new asp.net site with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You can also pull down a template from </a:t>
            </a:r>
            <a:r>
              <a:rPr lang="en-US" dirty="0" err="1"/>
              <a:t>git</a:t>
            </a:r>
            <a:r>
              <a:rPr lang="en-US" dirty="0"/>
              <a:t> and use that as a starting point.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180000" y="3780000"/>
            <a:ext cx="9540000" cy="27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C1C1C"/>
          </a:solidFill>
          <a:ln w="76320">
            <a:solidFill>
              <a:srgbClr val="AAAAAA"/>
            </a:solidFill>
            <a:prstDash val="solid"/>
          </a:ln>
        </p:spPr>
        <p:txBody>
          <a:bodyPr vert="horz" wrap="none" lIns="128160" tIns="83160" rIns="128160" bIns="8316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git clone https://github.com/adyle5/code_camp_template.git/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cd code_camp_template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 dotnet restore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$dotnet run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FFFFFF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Now listening on: 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http://localhost:5000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Application started. Press Ctrl+C to shut down.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C6C6C6"/>
              </a:solidFill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26998-9E13-4642-953A-E16070D86837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Copy Files to New folder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0" y="1980000"/>
            <a:ext cx="6876720" cy="97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440000" y="3100320"/>
            <a:ext cx="511092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cd into the new folder and look at the files.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27987"/>
          <a:stretch>
            <a:fillRect/>
          </a:stretch>
        </p:blipFill>
        <p:spPr>
          <a:xfrm>
            <a:off x="1440000" y="3636000"/>
            <a:ext cx="6876720" cy="14396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440000" y="5320079"/>
            <a:ext cx="6900120" cy="62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It shouldn’t have copied the hidden .git folder, but if it did,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run $ </a:t>
            </a:r>
            <a:r>
              <a:rPr lang="en-US" sz="1800" b="1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rm -rf .git</a:t>
            </a: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 to remove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9E12EE-6C6C-45FE-9F1D-F05050C70011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Visual Studio 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Visual Studio Code is a code editor (on steroids)</a:t>
            </a:r>
          </a:p>
          <a:p>
            <a:pPr marL="800100" lvl="2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b="1" dirty="0">
                <a:solidFill>
                  <a:srgbClr val="2C3E50"/>
                </a:solidFill>
                <a:latin typeface="Source Sans Pro Semibold" pitchFamily="34"/>
              </a:rPr>
              <a:t>Half way between a full IDE like VS or </a:t>
            </a:r>
            <a:r>
              <a:rPr lang="en-US" b="1" dirty="0" err="1">
                <a:solidFill>
                  <a:srgbClr val="2C3E50"/>
                </a:solidFill>
                <a:latin typeface="Source Sans Pro Semibold" pitchFamily="34"/>
              </a:rPr>
              <a:t>Netbeans</a:t>
            </a:r>
            <a:r>
              <a:rPr lang="en-US" b="1" dirty="0">
                <a:solidFill>
                  <a:srgbClr val="2C3E50"/>
                </a:solidFill>
                <a:latin typeface="Source Sans Pro Semibold" pitchFamily="34"/>
              </a:rPr>
              <a:t> and a text editor like </a:t>
            </a:r>
            <a:r>
              <a:rPr lang="en-US" b="1" dirty="0" err="1">
                <a:solidFill>
                  <a:srgbClr val="2C3E50"/>
                </a:solidFill>
                <a:latin typeface="Source Sans Pro Semibold" pitchFamily="34"/>
              </a:rPr>
              <a:t>textmate</a:t>
            </a:r>
            <a:r>
              <a:rPr lang="en-US" b="1" dirty="0">
                <a:solidFill>
                  <a:srgbClr val="2C3E50"/>
                </a:solidFill>
                <a:latin typeface="Source Sans Pro Semibold" pitchFamily="34"/>
              </a:rPr>
              <a:t> or Sublime Text</a:t>
            </a:r>
          </a:p>
          <a:p>
            <a:pPr marL="342900" lvl="1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Very similar to Atom (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Github</a:t>
            </a: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)</a:t>
            </a:r>
          </a:p>
          <a:p>
            <a:pPr marL="342900" lvl="1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Supports 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intellisense</a:t>
            </a:r>
            <a:endParaRPr lang="en-US" sz="20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342900" lvl="1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Built in 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Git</a:t>
            </a:r>
            <a:endParaRPr lang="en-US" sz="20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342900" lvl="1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VS Style debugging</a:t>
            </a:r>
          </a:p>
          <a:p>
            <a:pPr marL="342900" lvl="1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Very extensible</a:t>
            </a:r>
          </a:p>
          <a:p>
            <a:pPr marL="342900" lvl="1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000" b="1" dirty="0">
                <a:solidFill>
                  <a:srgbClr val="2C3E50"/>
                </a:solidFill>
                <a:latin typeface="Source Sans Pro Semibold" pitchFamily="34"/>
              </a:rPr>
              <a:t>No </a:t>
            </a:r>
            <a:r>
              <a:rPr lang="en-US" sz="2000" b="1" dirty="0" err="1">
                <a:solidFill>
                  <a:srgbClr val="2C3E50"/>
                </a:solidFill>
                <a:latin typeface="Source Sans Pro Semibold" pitchFamily="34"/>
              </a:rPr>
              <a:t>Resharper</a:t>
            </a:r>
            <a:endParaRPr lang="en-US" sz="20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Cross Platform</a:t>
            </a: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Not just for .NET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AE327C-88A3-4424-B767-78419584185B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Installing Visual Studio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959120"/>
            <a:ext cx="752328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Go to </a:t>
            </a: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https://code.visualstudio.com/</a:t>
            </a: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 and download the .deb file.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000" y="2556000"/>
            <a:ext cx="8460000" cy="401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448E66-E512-4CFC-BB88-10DAD80DCFC5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Installing Visual Studio Code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r="2080" b="32696"/>
          <a:stretch>
            <a:fillRect/>
          </a:stretch>
        </p:blipFill>
        <p:spPr>
          <a:xfrm>
            <a:off x="1499759" y="1800000"/>
            <a:ext cx="6779880" cy="295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r="1316" b="21377"/>
          <a:stretch>
            <a:fillRect/>
          </a:stretch>
        </p:blipFill>
        <p:spPr>
          <a:xfrm>
            <a:off x="1503360" y="5004000"/>
            <a:ext cx="6776280" cy="187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9AB32-B5E8-4EE4-A95A-F8CBF21B0FBD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Visual Studio Code IDE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9480" y="1728000"/>
            <a:ext cx="6878520" cy="534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C1C247-D2D3-41EB-825B-67831479366E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View Bar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39680" y="2088000"/>
            <a:ext cx="8283240" cy="4860000"/>
          </a:xfrm>
        </p:spPr>
        <p:txBody>
          <a:bodyPr/>
          <a:lstStyle/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Display and hide files &amp; folders</a:t>
            </a:r>
          </a:p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Search for text in files, like VS</a:t>
            </a:r>
          </a:p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Built in Git support</a:t>
            </a:r>
          </a:p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Debugging support (not just .NET)</a:t>
            </a:r>
          </a:p>
          <a:p>
            <a:pPr lvl="0">
              <a:spcBef>
                <a:spcPts val="1134"/>
              </a:spcBef>
              <a:spcAft>
                <a:spcPts val="2548"/>
              </a:spcAft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000"/>
              <a:t>Install and manage extensions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980000"/>
            <a:ext cx="657000" cy="379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6D2EA4-6C02-4811-9611-12C55A158D34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Command Palette (ctrl+shift+p)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620000"/>
            <a:ext cx="9180000" cy="1416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Run command commands and commonly used tasks from within VS Code.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Shift + ctrl + p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Type color and then click preferences: Color Theme.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r="3929" b="40553"/>
          <a:stretch>
            <a:fillRect/>
          </a:stretch>
        </p:blipFill>
        <p:spPr>
          <a:xfrm>
            <a:off x="144720" y="3384000"/>
            <a:ext cx="9683280" cy="3066479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2DA606-C1E1-427B-828D-D99CA1FC056B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Zen Mode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Hide everything except the code editor</a:t>
            </a: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Ctrl + K, Z - Double click esc to exit.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6333"/>
          <a:stretch>
            <a:fillRect/>
          </a:stretch>
        </p:blipFill>
        <p:spPr>
          <a:xfrm>
            <a:off x="211724" y="3035880"/>
            <a:ext cx="9683640" cy="373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253ECF-BF78-4E4A-B5A8-8F8C5C5E223C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Why Linux?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500" dirty="0"/>
              <a:t>Free</a:t>
            </a: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500" dirty="0"/>
              <a:t>Less resource intensive</a:t>
            </a: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500" dirty="0"/>
              <a:t>More control</a:t>
            </a: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500" dirty="0"/>
              <a:t>Step out of comfort zone.</a:t>
            </a: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500" dirty="0"/>
              <a:t>However, if you want to develop XAML desktop apps or use SSIS, SSRS, WF, or other MS specific technologies, still better to use Windows.</a:t>
            </a: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500" dirty="0"/>
              <a:t>View this as a supplement, not a replacement.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098D80-2124-454D-BE0E-9003D53BA8F4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Panels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4140000"/>
            <a:ext cx="9360000" cy="2880000"/>
          </a:xfrm>
        </p:spPr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Output is similar to Visual Studio’s output window.</a:t>
            </a:r>
          </a:p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Terminal support built into Code makes much better work flow!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2075400"/>
            <a:ext cx="9534240" cy="17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1FAE39-C020-4894-931F-AB44B8A37565}" type="slidenum"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the C# Extension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560" y="1731240"/>
            <a:ext cx="6859440" cy="5360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00000" y="1937160"/>
            <a:ext cx="2806560" cy="380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Expand </a:t>
            </a:r>
            <a:r>
              <a:rPr lang="en-US" sz="18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Controllers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And click 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HomeController.cs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1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You will be prompted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To install the C#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Extension for VS Code.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C# language support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Does not come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Installed by default.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Click </a:t>
            </a:r>
            <a:r>
              <a:rPr lang="en-US" sz="18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Recommendation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And then </a:t>
            </a:r>
            <a:r>
              <a:rPr lang="en-US" sz="1800" b="0" i="1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Install</a:t>
            </a: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15F7BE-05F8-41CA-ABD5-54EAA524D2CB}" type="slidenum"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the C# Extension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27898"/>
          <a:stretch>
            <a:fillRect/>
          </a:stretch>
        </p:blipFill>
        <p:spPr>
          <a:xfrm>
            <a:off x="213840" y="1800000"/>
            <a:ext cx="9724680" cy="251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17823"/>
          <a:stretch>
            <a:fillRect/>
          </a:stretch>
        </p:blipFill>
        <p:spPr>
          <a:xfrm>
            <a:off x="252000" y="4500360"/>
            <a:ext cx="9686520" cy="23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E09892-A0EC-4C00-8F9D-4FAAD94141DE}" type="slidenum"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Install the C# Extension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728000"/>
            <a:ext cx="7170840" cy="5318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651080" y="1800000"/>
            <a:ext cx="2068920" cy="62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Install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Required assets.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E343C1-58D1-4794-A816-2D331464D716}" type="slidenum"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Running the Website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240" y="2789280"/>
            <a:ext cx="9696240" cy="40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60000" y="1980000"/>
            <a:ext cx="9378000" cy="62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Click the debug tab, and then the green arrow on the upper left. This will launch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The browser.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9B110D-EFD4-4915-BE89-E442011BCC5B}" type="slidenum"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Debugging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2268360"/>
            <a:ext cx="9781920" cy="45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0000" y="1774800"/>
            <a:ext cx="869364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Put a breakpoint in the Index method of the HomeController and then run.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E61979-0416-495B-974C-EB4EC8446D77}" type="slidenum"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360000" cy="108000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 push your ASP.NET application from Code directly to Azure using </a:t>
            </a:r>
            <a:r>
              <a:rPr lang="en-US" sz="1800" dirty="0" err="1"/>
              <a:t>Git</a:t>
            </a:r>
            <a:endParaRPr lang="en-US" sz="1800" dirty="0"/>
          </a:p>
          <a:p>
            <a:pPr marL="285750" lvl="1" indent="-28575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1800" b="1" dirty="0">
                <a:solidFill>
                  <a:srgbClr val="2C3E50"/>
                </a:solidFill>
                <a:latin typeface="Source Sans Pro Semibold" pitchFamily="34"/>
              </a:rPr>
              <a:t>Create a new Azure website</a:t>
            </a:r>
          </a:p>
          <a:p>
            <a:pPr marL="285750" lvl="1" indent="-28575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1800" b="1" dirty="0">
                <a:solidFill>
                  <a:srgbClr val="2C3E50"/>
                </a:solidFill>
                <a:latin typeface="Source Sans Pro Semibold" pitchFamily="34"/>
              </a:rPr>
              <a:t>Setup Azure to deploy via </a:t>
            </a:r>
            <a:r>
              <a:rPr lang="en-US" sz="1800" b="1" dirty="0" err="1">
                <a:solidFill>
                  <a:srgbClr val="2C3E50"/>
                </a:solidFill>
                <a:latin typeface="Source Sans Pro Semibold" pitchFamily="34"/>
              </a:rPr>
              <a:t>Git</a:t>
            </a:r>
            <a:endParaRPr lang="en-US" sz="1800" b="1" dirty="0">
              <a:solidFill>
                <a:srgbClr val="2C3E50"/>
              </a:solidFill>
              <a:latin typeface="Source Sans Pro Semibold" pitchFamily="34"/>
            </a:endParaRPr>
          </a:p>
          <a:p>
            <a:pPr lvl="0"/>
            <a:endParaRPr lang="en-US" sz="1800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" y="3420000"/>
            <a:ext cx="4468320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04000" y="3433319"/>
            <a:ext cx="4843800" cy="272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0D89A-28B1-4A41-984F-6D2C218D0D92}" type="slidenum">
              <a:t>37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0" y="1764000"/>
            <a:ext cx="6120000" cy="2340000"/>
          </a:xfrm>
        </p:spPr>
        <p:txBody>
          <a:bodyPr/>
          <a:lstStyle/>
          <a:p>
            <a:pPr lvl="0"/>
            <a:r>
              <a:rPr lang="en-US" sz="2400" dirty="0"/>
              <a:t>When the app is created on Azure, it is setup to deploy via FTP. We need to change the </a:t>
            </a:r>
            <a:r>
              <a:rPr lang="en-US" sz="2400" dirty="0" err="1"/>
              <a:t>the</a:t>
            </a:r>
            <a:r>
              <a:rPr lang="en-US" sz="2400" dirty="0"/>
              <a:t> deployment settings to deploy from a local </a:t>
            </a:r>
            <a:r>
              <a:rPr lang="en-US" sz="2400" dirty="0" err="1"/>
              <a:t>git</a:t>
            </a:r>
            <a:r>
              <a:rPr lang="en-US" sz="2400" dirty="0"/>
              <a:t> repository.</a:t>
            </a:r>
          </a:p>
          <a:p>
            <a:pPr lvl="0"/>
            <a:endParaRPr lang="en-US" sz="2400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720" y="1728000"/>
            <a:ext cx="3095279" cy="5285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/>
          <p:cNvSpPr/>
          <p:nvPr/>
        </p:nvSpPr>
        <p:spPr>
          <a:xfrm>
            <a:off x="900000" y="6120000"/>
            <a:ext cx="216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CB2028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87279" y="4048199"/>
            <a:ext cx="5652720" cy="2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: Shape 6"/>
          <p:cNvSpPr/>
          <p:nvPr/>
        </p:nvSpPr>
        <p:spPr>
          <a:xfrm>
            <a:off x="7020000" y="558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CB2028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AEBE68-2026-4E74-820B-B2D7A9D4502E}" type="slidenum">
              <a:t>38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9360000" cy="1080000"/>
          </a:xfrm>
        </p:spPr>
        <p:txBody>
          <a:bodyPr/>
          <a:lstStyle/>
          <a:p>
            <a:pPr lvl="0"/>
            <a:r>
              <a:rPr lang="en-US"/>
              <a:t>It will generate a URL for a Git remote source. You will need to copy that value.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360" y="3171600"/>
            <a:ext cx="9323640" cy="204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/>
          <p:cNvSpPr/>
          <p:nvPr/>
        </p:nvSpPr>
        <p:spPr>
          <a:xfrm>
            <a:off x="5760000" y="4500000"/>
            <a:ext cx="34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CB2028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02EA10-E91E-4AD3-87AF-1036DF73C93C}" type="slidenum"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Add Deployment Creds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2000" y="1728000"/>
            <a:ext cx="3095279" cy="5285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/>
          <p:cNvSpPr/>
          <p:nvPr/>
        </p:nvSpPr>
        <p:spPr>
          <a:xfrm>
            <a:off x="900000" y="5580000"/>
            <a:ext cx="21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CB2028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0001" y="1980000"/>
            <a:ext cx="6300000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Add credentials specific to this deployment.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When you add the origin, make sure to add  the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correct credentials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FDBB9-B004-4837-900A-24655A634CA2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Setup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500" dirty="0"/>
              <a:t>.NET is supported on many flavors of Linux – both Debian and Fedora based</a:t>
            </a: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500" dirty="0"/>
              <a:t>.NET is also supported on Mac</a:t>
            </a:r>
          </a:p>
          <a:p>
            <a:pPr marL="342900" lvl="0" indent="-3429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500" dirty="0"/>
              <a:t>We are using Ubuntu</a:t>
            </a:r>
          </a:p>
          <a:p>
            <a:pPr marL="342900" lvl="1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500" b="1" dirty="0">
                <a:solidFill>
                  <a:srgbClr val="2C3E50"/>
                </a:solidFill>
                <a:latin typeface="Source Sans Pro Semibold" pitchFamily="34"/>
              </a:rPr>
              <a:t>Most popular desktop Linux distro</a:t>
            </a:r>
          </a:p>
          <a:p>
            <a:pPr marL="342900" lvl="1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500" b="1" dirty="0">
                <a:solidFill>
                  <a:srgbClr val="2C3E50"/>
                </a:solidFill>
                <a:latin typeface="Source Sans Pro Semibold" pitchFamily="34"/>
              </a:rPr>
              <a:t>Some relationship between Microsoft and Canonical (Bash support)</a:t>
            </a:r>
          </a:p>
          <a:p>
            <a:pPr marL="342900" lvl="1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2500" b="1" dirty="0">
                <a:solidFill>
                  <a:srgbClr val="2C3E50"/>
                </a:solidFill>
                <a:latin typeface="Source Sans Pro Semibold" pitchFamily="34"/>
              </a:rPr>
              <a:t>Technology evolving. I recommend a VM.</a:t>
            </a:r>
          </a:p>
          <a:p>
            <a:pPr marL="342900" lvl="2" indent="-3429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</a:pPr>
            <a:r>
              <a:rPr lang="en-US" sz="2500" b="1" dirty="0">
                <a:solidFill>
                  <a:srgbClr val="2C3E50"/>
                </a:solidFill>
                <a:latin typeface="Source Sans Pro Semibold" pitchFamily="34"/>
              </a:rPr>
              <a:t>VMWare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9F44EB-7008-46B2-B915-1740795010D4}" type="slidenum"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6840000" cy="1080000"/>
          </a:xfrm>
        </p:spPr>
        <p:txBody>
          <a:bodyPr/>
          <a:lstStyle/>
          <a:p>
            <a:pPr lvl="0"/>
            <a:r>
              <a:rPr lang="en-US" dirty="0"/>
              <a:t>Now setup </a:t>
            </a:r>
            <a:r>
              <a:rPr lang="en-US" dirty="0" err="1"/>
              <a:t>Git</a:t>
            </a:r>
            <a:r>
              <a:rPr lang="en-US" dirty="0"/>
              <a:t> locally.</a:t>
            </a:r>
          </a:p>
          <a:p>
            <a:pPr marL="457200" lvl="1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3200" b="1" dirty="0">
                <a:solidFill>
                  <a:srgbClr val="2C3E50"/>
                </a:solidFill>
                <a:latin typeface="Source Sans Pro Semibold" pitchFamily="34"/>
              </a:rPr>
              <a:t>Click the “Initialize </a:t>
            </a:r>
            <a:r>
              <a:rPr lang="en-US" sz="3200" b="1" dirty="0" err="1">
                <a:solidFill>
                  <a:srgbClr val="2C3E50"/>
                </a:solidFill>
                <a:latin typeface="Source Sans Pro Semibold" pitchFamily="34"/>
              </a:rPr>
              <a:t>Git</a:t>
            </a:r>
            <a:r>
              <a:rPr lang="en-US" sz="3200" b="1" dirty="0">
                <a:solidFill>
                  <a:srgbClr val="2C3E50"/>
                </a:solidFill>
                <a:latin typeface="Source Sans Pro Semibold" pitchFamily="34"/>
              </a:rPr>
              <a:t> Repository” button.</a:t>
            </a:r>
          </a:p>
          <a:p>
            <a:pPr lvl="0"/>
            <a:endParaRPr lang="en-US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21536"/>
          <a:stretch>
            <a:fillRect/>
          </a:stretch>
        </p:blipFill>
        <p:spPr>
          <a:xfrm>
            <a:off x="7328520" y="1800000"/>
            <a:ext cx="2571480" cy="197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55816"/>
          <a:stretch>
            <a:fillRect/>
          </a:stretch>
        </p:blipFill>
        <p:spPr>
          <a:xfrm>
            <a:off x="7343999" y="3960000"/>
            <a:ext cx="2533320" cy="1994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360000" y="3996000"/>
            <a:ext cx="6840000" cy="1080000"/>
          </a:xfrm>
        </p:spPr>
        <p:txBody>
          <a:bodyPr/>
          <a:lstStyle/>
          <a:p>
            <a:pPr lvl="0"/>
            <a:r>
              <a:rPr lang="en-US" dirty="0"/>
              <a:t>Enter a message and then click the check mark</a:t>
            </a:r>
          </a:p>
          <a:p>
            <a:pPr marL="457200" lvl="1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3200" b="1" dirty="0">
                <a:solidFill>
                  <a:srgbClr val="2C3E50"/>
                </a:solidFill>
                <a:latin typeface="Source Sans Pro Semibold" pitchFamily="34"/>
              </a:rPr>
              <a:t>You can see the </a:t>
            </a:r>
            <a:r>
              <a:rPr lang="en-US" sz="3200" b="1" dirty="0" err="1">
                <a:solidFill>
                  <a:srgbClr val="2C3E50"/>
                </a:solidFill>
                <a:latin typeface="Source Sans Pro Semibold" pitchFamily="34"/>
              </a:rPr>
              <a:t>Git</a:t>
            </a:r>
            <a:r>
              <a:rPr lang="en-US" sz="3200" b="1" dirty="0">
                <a:solidFill>
                  <a:srgbClr val="2C3E50"/>
                </a:solidFill>
                <a:latin typeface="Source Sans Pro Semibold" pitchFamily="34"/>
              </a:rPr>
              <a:t> folder by typing ls -a in the terminal.</a:t>
            </a:r>
          </a:p>
          <a:p>
            <a:pPr lvl="0"/>
            <a:endParaRPr lang="en-US" dirty="0"/>
          </a:p>
        </p:txBody>
      </p:sp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1560" y="6140880"/>
            <a:ext cx="8848440" cy="98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8736FF-0B88-4377-AC18-BBE2DAFA02F9}" type="slidenum">
              <a:t>41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Moving code to the cloud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dirty="0"/>
              <a:t>Add the remote origin (to Azure)</a:t>
            </a:r>
          </a:p>
          <a:p>
            <a:pPr marL="457200" lvl="1" indent="-45720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3200" b="1" dirty="0">
                <a:solidFill>
                  <a:srgbClr val="2C3E50"/>
                </a:solidFill>
                <a:latin typeface="Source Sans Pro Semibold" pitchFamily="34"/>
              </a:rPr>
              <a:t>Use the URL we generated from Azure</a:t>
            </a:r>
          </a:p>
          <a:p>
            <a:pPr lvl="0"/>
            <a:endParaRPr lang="en-US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7680" y="3276720"/>
            <a:ext cx="9477000" cy="10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60000" y="4644000"/>
            <a:ext cx="9540000" cy="1080000"/>
          </a:xfrm>
        </p:spPr>
        <p:txBody>
          <a:bodyPr/>
          <a:lstStyle/>
          <a:p>
            <a:pPr lvl="0"/>
            <a:r>
              <a:rPr lang="en-US"/>
              <a:t>Push the code to Azure</a:t>
            </a:r>
          </a:p>
          <a:p>
            <a:pPr lvl="0"/>
            <a:endParaRPr 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8840" y="5351760"/>
            <a:ext cx="9239040" cy="87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5EAEA7-9E8E-4198-93A2-0487E1A56668}" type="slidenum">
              <a:t>42</a:t>
            </a:fld>
            <a:endParaRPr lang="en-US"/>
          </a:p>
        </p:txBody>
      </p:sp>
      <p:sp>
        <p:nvSpPr>
          <p:cNvPr id="2" name="Freeform: Shap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7760" y="180000"/>
            <a:ext cx="9048240" cy="71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771CA2-159D-4D76-B2CC-821F4ABDBDC1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Getting Started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4567320" cy="2403720"/>
          </a:xfrm>
        </p:spPr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We will be doing most our work in BASH – Bourne Again Shell AKA the Terminal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60000" y="4612320"/>
            <a:ext cx="4567320" cy="2403720"/>
          </a:xfrm>
        </p:spPr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  <a:p>
            <a:pPr marL="742950" lvl="2" indent="-28575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1400" b="1" dirty="0" err="1">
                <a:solidFill>
                  <a:srgbClr val="2C3E50"/>
                </a:solidFill>
                <a:latin typeface="Source Sans Pro Semibold" pitchFamily="34"/>
              </a:rPr>
              <a:t>sudo</a:t>
            </a:r>
            <a:endParaRPr lang="en-US" sz="14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742950" lvl="2" indent="-28575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1400" b="1" dirty="0">
                <a:solidFill>
                  <a:srgbClr val="2C3E50"/>
                </a:solidFill>
                <a:latin typeface="Source Sans Pro Semibold" pitchFamily="34"/>
              </a:rPr>
              <a:t>ls/cd</a:t>
            </a:r>
          </a:p>
          <a:p>
            <a:pPr marL="742950" lvl="2" indent="-28575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1400" b="1" dirty="0" err="1">
                <a:solidFill>
                  <a:srgbClr val="2C3E50"/>
                </a:solidFill>
                <a:latin typeface="Source Sans Pro Semibold" pitchFamily="34"/>
              </a:rPr>
              <a:t>pwd</a:t>
            </a:r>
            <a:endParaRPr lang="en-US" sz="14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742950" lvl="2" indent="-28575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</a:pPr>
            <a:r>
              <a:rPr lang="en-US" sz="1400" b="1" dirty="0">
                <a:solidFill>
                  <a:srgbClr val="2C3E50"/>
                </a:solidFill>
                <a:latin typeface="Source Sans Pro Semibold" pitchFamily="34"/>
              </a:rPr>
              <a:t>clear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55920" y="1980000"/>
            <a:ext cx="456732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The Terminal</a:t>
            </a: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0" y="2520000"/>
            <a:ext cx="4247640" cy="442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07BFB2-5264-445C-8C3B-3CBAF5821A64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Getting Started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4567320" cy="5040000"/>
          </a:xfrm>
        </p:spPr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Update Apt Repo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55920" y="1980000"/>
            <a:ext cx="4567320" cy="5040000"/>
          </a:xfrm>
        </p:spPr>
        <p:txBody>
          <a:bodyPr/>
          <a:lstStyle/>
          <a:p>
            <a:pPr marL="457200" lvl="0" indent="-45720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Upgrade Package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5280" y="2500200"/>
            <a:ext cx="4266720" cy="4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20000" y="2520000"/>
            <a:ext cx="4285800" cy="441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CEFE9F-79F4-4C00-95B6-FA638EBA7CE8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Getting Started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980000"/>
            <a:ext cx="456732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/>
              <a:t>Update Apt Repo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55920" y="1980000"/>
            <a:ext cx="4567320" cy="50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/>
              <a:t>Upgrade Package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5280" y="2500200"/>
            <a:ext cx="4266720" cy="4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20000" y="2520000"/>
            <a:ext cx="4285800" cy="441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51840" y="301320"/>
            <a:ext cx="8228160" cy="632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E93CF-8970-44B2-B610-38AD48A872D1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1 – Install git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67553"/>
          <a:stretch>
            <a:fillRect/>
          </a:stretch>
        </p:blipFill>
        <p:spPr>
          <a:xfrm>
            <a:off x="406800" y="1980000"/>
            <a:ext cx="8953200" cy="1439639"/>
          </a:xfrm>
          <a:prstGeom prst="rect">
            <a:avLst/>
          </a:prstGeom>
          <a:noFill/>
          <a:ln w="76320">
            <a:solidFill>
              <a:srgbClr val="AAAAAA"/>
            </a:solidFill>
            <a:prstDash val="solid"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7399" y="3780000"/>
            <a:ext cx="8886600" cy="2133360"/>
          </a:xfrm>
          <a:prstGeom prst="rect">
            <a:avLst/>
          </a:prstGeom>
          <a:noFill/>
          <a:ln w="76320">
            <a:solidFill>
              <a:srgbClr val="AAAAAA"/>
            </a:solidFill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15AC58-CFA7-4F3E-905C-C73E4E066731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Step 2 – Install .NET CORE 1.X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/>
              <a:t>https://www.microsoft.com/net/core#linuxubuntu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0000" y="2520000"/>
            <a:ext cx="6516000" cy="448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../../../../usr/lib/libreoffice/share/template/common/presnt/Midnightblue.otp</Template>
  <TotalTime>2145</TotalTime>
  <Words>1668</Words>
  <Application>Microsoft Office PowerPoint</Application>
  <PresentationFormat>Widescreen</PresentationFormat>
  <Paragraphs>334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Calibri</vt:lpstr>
      <vt:lpstr>Courier 10 Pitch</vt:lpstr>
      <vt:lpstr>FreeSans</vt:lpstr>
      <vt:lpstr>IPA Pゴシック</vt:lpstr>
      <vt:lpstr>Source Sans Pro</vt:lpstr>
      <vt:lpstr>Source Sans Pro Black</vt:lpstr>
      <vt:lpstr>Source Sans Pro Semibold</vt:lpstr>
      <vt:lpstr>StarSymbol</vt:lpstr>
      <vt:lpstr>源ノ角ゴシック Heavy</vt:lpstr>
      <vt:lpstr>源ノ角ゴシック Normal</vt:lpstr>
      <vt:lpstr>midnightblue</vt:lpstr>
      <vt:lpstr>midnightblue1</vt:lpstr>
      <vt:lpstr>midnightblue2</vt:lpstr>
      <vt:lpstr>.NET CORE &amp; VISUAL STUDIO CODE ON LINUX (UBUNTU)  Adrian Gabor http://adriangabor.com https://github.com/adyle5</vt:lpstr>
      <vt:lpstr>Why Open Source?</vt:lpstr>
      <vt:lpstr>Why Linux?</vt:lpstr>
      <vt:lpstr>Setup</vt:lpstr>
      <vt:lpstr>Getting Started</vt:lpstr>
      <vt:lpstr>Getting Started</vt:lpstr>
      <vt:lpstr>Getting Started</vt:lpstr>
      <vt:lpstr>Step 1 – Install git</vt:lpstr>
      <vt:lpstr>Step 2 – Install .NET CORE 1.X</vt:lpstr>
      <vt:lpstr>Step 2 – Install .NET CORE 1.X</vt:lpstr>
      <vt:lpstr>Github Releases</vt:lpstr>
      <vt:lpstr>Step 2 - Install .NET Core 1.X</vt:lpstr>
      <vt:lpstr>Step 3 – Create a Hello World App</vt:lpstr>
      <vt:lpstr>Step 4 – Run the App</vt:lpstr>
      <vt:lpstr>ASP.NET Application</vt:lpstr>
      <vt:lpstr>Moving Beyond dotnet new</vt:lpstr>
      <vt:lpstr>Install NVM ~ Node ~ NPM</vt:lpstr>
      <vt:lpstr>Install Yoeman and Bower</vt:lpstr>
      <vt:lpstr>Create an ASP.NET site with yo</vt:lpstr>
      <vt:lpstr>Create an ASP.NET site with yo</vt:lpstr>
      <vt:lpstr>Create a new asp.net site with git</vt:lpstr>
      <vt:lpstr>Copy Files to New folder</vt:lpstr>
      <vt:lpstr>Visual Studio Code</vt:lpstr>
      <vt:lpstr>Installing Visual Studio Code</vt:lpstr>
      <vt:lpstr>Installing Visual Studio Code</vt:lpstr>
      <vt:lpstr>The Visual Studio Code IDE</vt:lpstr>
      <vt:lpstr>The View Bar</vt:lpstr>
      <vt:lpstr>Command Palette (ctrl+shift+p)</vt:lpstr>
      <vt:lpstr>Zen Mode</vt:lpstr>
      <vt:lpstr>The Panels</vt:lpstr>
      <vt:lpstr>Install the C# Extension</vt:lpstr>
      <vt:lpstr>Install the C# Extension</vt:lpstr>
      <vt:lpstr>Install the C# Extension</vt:lpstr>
      <vt:lpstr>Running the Website</vt:lpstr>
      <vt:lpstr>Debugging</vt:lpstr>
      <vt:lpstr>Moving code to the cloud</vt:lpstr>
      <vt:lpstr>Moving code to the cloud</vt:lpstr>
      <vt:lpstr>Moving code to the cloud</vt:lpstr>
      <vt:lpstr>Add Deployment Creds</vt:lpstr>
      <vt:lpstr>Moving code to the cloud</vt:lpstr>
      <vt:lpstr>Moving code to the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&amp; VISUAL STUDIO CODE ON LINUX (UBUNTU)  Adrian Gabor http://adriangabor.com https://github.com/adyle5</dc:title>
  <cp:lastModifiedBy>Adrian Gabor</cp:lastModifiedBy>
  <cp:revision>183</cp:revision>
  <dcterms:created xsi:type="dcterms:W3CDTF">2017-01-31T08:39:31Z</dcterms:created>
  <dcterms:modified xsi:type="dcterms:W3CDTF">2017-03-09T18:53:22Z</dcterms:modified>
</cp:coreProperties>
</file>