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11.png" ContentType="image/png"/>
  <Override PartName="/ppt/media/image9.png" ContentType="image/png"/>
  <Override PartName="/ppt/media/image12.png" ContentType="image/png"/>
  <Override PartName="/ppt/media/image10.png" ContentType="image/png"/>
  <Override PartName="/ppt/media/image8.png" ContentType="image/png"/>
  <Override PartName="/ppt/media/image7.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165040" y="1369440"/>
            <a:ext cx="5995800" cy="541080"/>
          </a:xfrm>
          <a:prstGeom prst="rect">
            <a:avLst/>
          </a:prstGeom>
          <a:noFill/>
          <a:ln>
            <a:noFill/>
          </a:ln>
        </p:spPr>
        <p:style>
          <a:lnRef idx="0"/>
          <a:fillRef idx="0"/>
          <a:effectRef idx="0"/>
          <a:fontRef idx="minor"/>
        </p:style>
        <p:txBody>
          <a:bodyPr lIns="90000" rIns="90000" tIns="45000" bIns="45000">
            <a:noAutofit/>
          </a:bodyPr>
          <a:p>
            <a:pPr algn="ctr">
              <a:lnSpc>
                <a:spcPct val="150000"/>
              </a:lnSpc>
            </a:pPr>
            <a:r>
              <a:rPr b="1" lang="en-US" sz="3200" spc="-1" strike="noStrike">
                <a:solidFill>
                  <a:srgbClr val="000000"/>
                </a:solidFill>
                <a:latin typeface="Arial"/>
                <a:ea typeface="DejaVu Sans"/>
              </a:rPr>
              <a:t>Machine Learning Algorithms Using Scikit-learn</a:t>
            </a:r>
            <a:endParaRPr b="0" lang="en-US" sz="3200" spc="-1" strike="noStrike">
              <a:latin typeface="Arial"/>
            </a:endParaRPr>
          </a:p>
          <a:p>
            <a:pPr algn="ctr">
              <a:lnSpc>
                <a:spcPct val="150000"/>
              </a:lnSpc>
            </a:pPr>
            <a:r>
              <a:rPr b="1" lang="en-US" sz="2400" spc="-1" strike="noStrike">
                <a:solidFill>
                  <a:srgbClr val="000000"/>
                </a:solidFill>
                <a:latin typeface="Arial"/>
                <a:ea typeface="DejaVu Sans"/>
              </a:rPr>
              <a:t>Introduction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499920" y="23832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29" name="CustomShape 2"/>
          <p:cNvSpPr/>
          <p:nvPr/>
        </p:nvSpPr>
        <p:spPr>
          <a:xfrm>
            <a:off x="3121200" y="1127520"/>
            <a:ext cx="350208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Preprocessing: Train a Model  </a:t>
            </a:r>
            <a:endParaRPr b="0" lang="en-US" sz="1800" spc="-1" strike="noStrike">
              <a:latin typeface="Arial"/>
            </a:endParaRPr>
          </a:p>
        </p:txBody>
      </p:sp>
      <p:sp>
        <p:nvSpPr>
          <p:cNvPr id="130" name="CustomShape 3"/>
          <p:cNvSpPr/>
          <p:nvPr/>
        </p:nvSpPr>
        <p:spPr>
          <a:xfrm>
            <a:off x="1365840" y="2131200"/>
            <a:ext cx="7035840" cy="1280160"/>
          </a:xfrm>
          <a:prstGeom prst="rect">
            <a:avLst/>
          </a:prstGeom>
          <a:noFill/>
          <a:ln>
            <a:noFill/>
          </a:ln>
        </p:spPr>
        <p:style>
          <a:lnRef idx="0"/>
          <a:fillRef idx="0"/>
          <a:effectRef idx="0"/>
          <a:fontRef idx="minor"/>
        </p:style>
        <p:txBody>
          <a:bodyPr lIns="90000" rIns="90000" tIns="45000" bIns="45000">
            <a:noAutofit/>
          </a:bodyPr>
          <a:p>
            <a:pPr marL="171000" indent="-171000">
              <a:lnSpc>
                <a:spcPct val="150000"/>
              </a:lnSpc>
            </a:pPr>
            <a:r>
              <a:rPr b="0" lang="en-US" sz="1800" spc="-1" strike="noStrike">
                <a:solidFill>
                  <a:srgbClr val="000000"/>
                </a:solidFill>
                <a:latin typeface="Arial"/>
                <a:ea typeface="Nunito"/>
              </a:rPr>
              <a:t>- Build a machine learning model of data to solve problems such as classification and regression. </a:t>
            </a:r>
            <a:endParaRPr b="0" lang="en-US" sz="1800" spc="-1" strike="noStrike">
              <a:latin typeface="Arial"/>
            </a:endParaRPr>
          </a:p>
          <a:p>
            <a:pPr>
              <a:lnSpc>
                <a:spcPct val="150000"/>
              </a:lnSpc>
            </a:pPr>
            <a:r>
              <a:rPr b="0" lang="en-US" sz="1800" spc="-1" strike="noStrike">
                <a:solidFill>
                  <a:srgbClr val="000000"/>
                </a:solidFill>
                <a:latin typeface="Arial"/>
                <a:ea typeface="Nunito"/>
              </a:rPr>
              <a:t>- The different parameters of this model can then be tweaked.</a:t>
            </a:r>
            <a:r>
              <a:rPr b="0" lang="en-US" sz="1300" spc="-1" strike="noStrike">
                <a:solidFill>
                  <a:srgbClr val="000000"/>
                </a:solidFill>
                <a:latin typeface="Nunito"/>
                <a:ea typeface="Nunito"/>
              </a:rPr>
              <a:t> </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7920" y="130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pic>
        <p:nvPicPr>
          <p:cNvPr id="132" name="" descr=""/>
          <p:cNvPicPr/>
          <p:nvPr/>
        </p:nvPicPr>
        <p:blipFill>
          <a:blip r:embed="rId1"/>
          <a:stretch/>
        </p:blipFill>
        <p:spPr>
          <a:xfrm>
            <a:off x="929520" y="822960"/>
            <a:ext cx="7770600" cy="48423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499920" y="166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34" name="CustomShape 2"/>
          <p:cNvSpPr/>
          <p:nvPr/>
        </p:nvSpPr>
        <p:spPr>
          <a:xfrm>
            <a:off x="274320" y="1237320"/>
            <a:ext cx="5022360" cy="2000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i="1" lang="en-US" sz="1800" spc="-1" strike="noStrike">
                <a:solidFill>
                  <a:srgbClr val="000000"/>
                </a:solidFill>
                <a:latin typeface="Arial"/>
                <a:ea typeface="DejaVu Sans"/>
              </a:rPr>
              <a:t>Are they trained with human supervision?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Supervised</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Unsupervised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Semisupervised</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Reinforcement Learning</a:t>
            </a:r>
            <a:endParaRPr b="0" lang="en-US" sz="1800" spc="-1" strike="noStrike">
              <a:latin typeface="Arial"/>
            </a:endParaRPr>
          </a:p>
        </p:txBody>
      </p:sp>
      <p:sp>
        <p:nvSpPr>
          <p:cNvPr id="135" name="CustomShape 3"/>
          <p:cNvSpPr/>
          <p:nvPr/>
        </p:nvSpPr>
        <p:spPr>
          <a:xfrm>
            <a:off x="2803320" y="747000"/>
            <a:ext cx="468792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Types of Machine Learning Systems</a:t>
            </a:r>
            <a:endParaRPr b="0" lang="en-US" sz="1800" spc="-1" strike="noStrike">
              <a:latin typeface="Arial"/>
            </a:endParaRPr>
          </a:p>
        </p:txBody>
      </p:sp>
      <p:sp>
        <p:nvSpPr>
          <p:cNvPr id="136" name="CustomShape 4"/>
          <p:cNvSpPr/>
          <p:nvPr/>
        </p:nvSpPr>
        <p:spPr>
          <a:xfrm>
            <a:off x="5547960" y="1885320"/>
            <a:ext cx="4320720" cy="1233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i="1" lang="en-US" sz="1800" spc="-1" strike="noStrike">
                <a:solidFill>
                  <a:srgbClr val="000000"/>
                </a:solidFill>
                <a:latin typeface="Arial"/>
                <a:ea typeface="DejaVu Sans"/>
              </a:rPr>
              <a:t>Can they learn incrementally on the fly?</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Online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Batch Learning</a:t>
            </a:r>
            <a:endParaRPr b="0" lang="en-US" sz="1800" spc="-1" strike="noStrike">
              <a:latin typeface="Arial"/>
            </a:endParaRPr>
          </a:p>
        </p:txBody>
      </p:sp>
      <p:sp>
        <p:nvSpPr>
          <p:cNvPr id="137" name="CustomShape 5"/>
          <p:cNvSpPr/>
          <p:nvPr/>
        </p:nvSpPr>
        <p:spPr>
          <a:xfrm>
            <a:off x="925560" y="3588480"/>
            <a:ext cx="8943120" cy="11379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0" i="1" lang="en-US" sz="1800" spc="-1" strike="noStrike">
                <a:solidFill>
                  <a:srgbClr val="000000"/>
                </a:solidFill>
                <a:latin typeface="Arial"/>
                <a:ea typeface="DejaVu Sans"/>
              </a:rPr>
              <a:t>Do they compare new input data to known data points or do they detect patterns?</a:t>
            </a:r>
            <a:endParaRPr b="0" lang="en-US" sz="1800" spc="-1" strike="noStrike">
              <a:latin typeface="Arial"/>
            </a:endParaRPr>
          </a:p>
          <a:p>
            <a:pPr>
              <a:lnSpc>
                <a:spcPct val="100000"/>
              </a:lnSpc>
              <a:spcBef>
                <a:spcPts val="567"/>
              </a:spcBef>
              <a:spcAft>
                <a:spcPts val="567"/>
              </a:spcAf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Instance-based</a:t>
            </a:r>
            <a:endParaRPr b="0" lang="en-US" sz="1800" spc="-1" strike="noStrike">
              <a:latin typeface="Arial"/>
            </a:endParaRPr>
          </a:p>
          <a:p>
            <a:pPr>
              <a:lnSpc>
                <a:spcPct val="100000"/>
              </a:lnSpc>
              <a:spcBef>
                <a:spcPts val="567"/>
              </a:spcBef>
              <a:spcAft>
                <a:spcPts val="567"/>
              </a:spcAf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Model-based </a:t>
            </a:r>
            <a:endParaRPr b="0" lang="en-US" sz="1800" spc="-1" strike="noStrike">
              <a:latin typeface="Arial"/>
            </a:endParaRPr>
          </a:p>
        </p:txBody>
      </p:sp>
      <p:sp>
        <p:nvSpPr>
          <p:cNvPr id="138" name="CustomShape 6"/>
          <p:cNvSpPr/>
          <p:nvPr/>
        </p:nvSpPr>
        <p:spPr>
          <a:xfrm>
            <a:off x="4206240" y="3607920"/>
            <a:ext cx="172440" cy="338040"/>
          </a:xfrm>
          <a:prstGeom prst="rect">
            <a:avLst/>
          </a:prstGeom>
          <a:noFill/>
          <a:ln>
            <a:noFill/>
          </a:ln>
        </p:spPr>
        <p:style>
          <a:lnRef idx="0"/>
          <a:fillRef idx="0"/>
          <a:effectRef idx="0"/>
          <a:fontRef idx="minor"/>
        </p:style>
      </p:sp>
      <p:sp>
        <p:nvSpPr>
          <p:cNvPr id="139" name="CustomShape 7"/>
          <p:cNvSpPr/>
          <p:nvPr/>
        </p:nvSpPr>
        <p:spPr>
          <a:xfrm>
            <a:off x="3291840" y="5084640"/>
            <a:ext cx="3466440" cy="357480"/>
          </a:xfrm>
          <a:prstGeom prst="rect">
            <a:avLst/>
          </a:prstGeom>
          <a:noFill/>
          <a:ln>
            <a:solidFill>
              <a:srgbClr val="000000"/>
            </a:solidFill>
          </a:ln>
        </p:spPr>
        <p:style>
          <a:lnRef idx="0"/>
          <a:fillRef idx="0"/>
          <a:effectRef idx="0"/>
          <a:fontRef idx="minor"/>
        </p:style>
      </p:sp>
      <p:sp>
        <p:nvSpPr>
          <p:cNvPr id="140" name="CustomShape 8"/>
          <p:cNvSpPr/>
          <p:nvPr/>
        </p:nvSpPr>
        <p:spPr>
          <a:xfrm>
            <a:off x="3344400" y="4921200"/>
            <a:ext cx="3418560" cy="465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Noto Sans CJK SC Regular"/>
              </a:rPr>
              <a:t>These criteria can be combined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499920" y="94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42" name="CustomShape 2"/>
          <p:cNvSpPr/>
          <p:nvPr/>
        </p:nvSpPr>
        <p:spPr>
          <a:xfrm>
            <a:off x="3631320" y="675000"/>
            <a:ext cx="327528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Supervised Learning</a:t>
            </a:r>
            <a:endParaRPr b="0" lang="en-US" sz="1800" spc="-1" strike="noStrike">
              <a:latin typeface="Arial"/>
            </a:endParaRPr>
          </a:p>
        </p:txBody>
      </p:sp>
      <p:pic>
        <p:nvPicPr>
          <p:cNvPr id="143" name="" descr=""/>
          <p:cNvPicPr/>
          <p:nvPr/>
        </p:nvPicPr>
        <p:blipFill>
          <a:blip r:embed="rId1"/>
          <a:stretch/>
        </p:blipFill>
        <p:spPr>
          <a:xfrm>
            <a:off x="5577840" y="2630160"/>
            <a:ext cx="3925080" cy="2940840"/>
          </a:xfrm>
          <a:prstGeom prst="rect">
            <a:avLst/>
          </a:prstGeom>
          <a:ln>
            <a:noFill/>
          </a:ln>
        </p:spPr>
      </p:pic>
      <p:sp>
        <p:nvSpPr>
          <p:cNvPr id="144" name="CustomShape 3"/>
          <p:cNvSpPr/>
          <p:nvPr/>
        </p:nvSpPr>
        <p:spPr>
          <a:xfrm>
            <a:off x="1280160" y="3239280"/>
            <a:ext cx="3833640" cy="21124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600" spc="-1" strike="noStrike">
                <a:solidFill>
                  <a:srgbClr val="000000"/>
                </a:solidFill>
                <a:latin typeface="Arial"/>
                <a:ea typeface="DejaVu Sans"/>
              </a:rPr>
              <a:t>Algorithms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Linear Regression</a:t>
            </a:r>
            <a:endParaRPr b="0" lang="en-US" sz="1600" spc="-1" strike="noStrike">
              <a:latin typeface="Arial"/>
            </a:endParaRPr>
          </a:p>
          <a:p>
            <a:pPr>
              <a:lnSpc>
                <a:spcPct val="150000"/>
              </a:lnSpc>
            </a:pPr>
            <a:r>
              <a:rPr b="0" lang="en-US" sz="1600" spc="-1" strike="noStrike">
                <a:solidFill>
                  <a:srgbClr val="000000"/>
                </a:solidFill>
                <a:latin typeface="Arial"/>
                <a:ea typeface="DejaVu Sans"/>
              </a:rPr>
              <a:t>- Logistic Regression</a:t>
            </a:r>
            <a:endParaRPr b="0" lang="en-US" sz="1600" spc="-1" strike="noStrike">
              <a:latin typeface="Arial"/>
            </a:endParaRPr>
          </a:p>
          <a:p>
            <a:pPr>
              <a:lnSpc>
                <a:spcPct val="150000"/>
              </a:lnSpc>
            </a:pPr>
            <a:r>
              <a:rPr b="0" lang="en-US" sz="1600" spc="-1" strike="noStrike">
                <a:solidFill>
                  <a:srgbClr val="000000"/>
                </a:solidFill>
                <a:latin typeface="Arial"/>
                <a:ea typeface="DejaVu Sans"/>
              </a:rPr>
              <a:t>- Support Vector Machines (SVMs)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Decision Trees and Random Forest</a:t>
            </a:r>
            <a:endParaRPr b="0" lang="en-US" sz="1600" spc="-1" strike="noStrike">
              <a:latin typeface="Arial"/>
            </a:endParaRPr>
          </a:p>
          <a:p>
            <a:pPr>
              <a:lnSpc>
                <a:spcPct val="150000"/>
              </a:lnSpc>
            </a:pPr>
            <a:r>
              <a:rPr b="0" lang="en-US" sz="1600" spc="-1" strike="noStrike">
                <a:solidFill>
                  <a:srgbClr val="000000"/>
                </a:solidFill>
                <a:latin typeface="Arial"/>
                <a:ea typeface="DejaVu Sans"/>
              </a:rPr>
              <a:t>- Neural Networks</a:t>
            </a:r>
            <a:endParaRPr b="0" lang="en-US" sz="1600" spc="-1" strike="noStrike">
              <a:latin typeface="Arial"/>
            </a:endParaRPr>
          </a:p>
        </p:txBody>
      </p:sp>
      <p:sp>
        <p:nvSpPr>
          <p:cNvPr id="145" name="CustomShape 4"/>
          <p:cNvSpPr/>
          <p:nvPr/>
        </p:nvSpPr>
        <p:spPr>
          <a:xfrm>
            <a:off x="6889320" y="5467320"/>
            <a:ext cx="3537720" cy="211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From ‘Python Data Science Handbook’ by Jake Vander Plas.</a:t>
            </a:r>
            <a:endParaRPr b="0" lang="en-US" sz="900" spc="-1" strike="noStrike">
              <a:latin typeface="Arial"/>
            </a:endParaRPr>
          </a:p>
        </p:txBody>
      </p:sp>
      <p:sp>
        <p:nvSpPr>
          <p:cNvPr id="146" name="CustomShape 5"/>
          <p:cNvSpPr/>
          <p:nvPr/>
        </p:nvSpPr>
        <p:spPr>
          <a:xfrm>
            <a:off x="349200" y="1100160"/>
            <a:ext cx="10051200" cy="2000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The training data fed to the algorithm includes the desired solutions, called </a:t>
            </a:r>
            <a:r>
              <a:rPr b="1" lang="en-US" sz="1800" spc="-1" strike="noStrike">
                <a:solidFill>
                  <a:srgbClr val="000000"/>
                </a:solidFill>
                <a:latin typeface="Arial"/>
                <a:ea typeface="DejaVu Sans"/>
              </a:rPr>
              <a:t>labels</a:t>
            </a:r>
            <a:r>
              <a:rPr b="0" lang="en-US" sz="1800" spc="-1" strike="noStrike">
                <a:solidFill>
                  <a:srgbClr val="000000"/>
                </a:solidFill>
                <a:latin typeface="Arial"/>
                <a:ea typeface="DejaVu Sans"/>
              </a:rPr>
              <a: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In </a:t>
            </a:r>
            <a:r>
              <a:rPr b="1" lang="en-US" sz="1800" spc="-1" strike="noStrike">
                <a:solidFill>
                  <a:srgbClr val="000000"/>
                </a:solidFill>
                <a:latin typeface="Arial"/>
                <a:ea typeface="DejaVu Sans"/>
              </a:rPr>
              <a:t>classification</a:t>
            </a:r>
            <a:r>
              <a:rPr b="0" lang="en-US" sz="1800" spc="-1" strike="noStrike">
                <a:solidFill>
                  <a:srgbClr val="000000"/>
                </a:solidFill>
                <a:latin typeface="Arial"/>
                <a:ea typeface="DejaVu Sans"/>
              </a:rPr>
              <a:t>, the labels are discrete categories e.g. spam detection. </a:t>
            </a:r>
            <a:endParaRPr b="0" lang="en-US" sz="1800" spc="-1" strike="noStrike">
              <a:latin typeface="Arial"/>
            </a:endParaRPr>
          </a:p>
          <a:p>
            <a:pPr>
              <a:lnSpc>
                <a:spcPct val="150000"/>
              </a:lnSpc>
            </a:pPr>
            <a:r>
              <a:rPr b="0" lang="en-US" sz="1800" spc="-1" strike="noStrike">
                <a:solidFill>
                  <a:srgbClr val="000000"/>
                </a:solidFill>
                <a:latin typeface="Arial"/>
                <a:ea typeface="Noto Sans CJK SC Regular"/>
              </a:rPr>
              <a:t>In </a:t>
            </a:r>
            <a:r>
              <a:rPr b="1" lang="en-US" sz="1800" spc="-1" strike="noStrike">
                <a:solidFill>
                  <a:srgbClr val="000000"/>
                </a:solidFill>
                <a:latin typeface="Arial"/>
                <a:ea typeface="Noto Sans CJK SC Regular"/>
              </a:rPr>
              <a:t>regression</a:t>
            </a:r>
            <a:r>
              <a:rPr b="0" lang="en-US" sz="1800" spc="-1" strike="noStrike">
                <a:solidFill>
                  <a:srgbClr val="000000"/>
                </a:solidFill>
                <a:latin typeface="Arial"/>
                <a:ea typeface="Noto Sans CJK SC Regular"/>
              </a:rPr>
              <a:t>, the labels are continuous quantities e.g predicting the price of a car given the brand, mileage, etc.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499920" y="94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48" name="CustomShape 2"/>
          <p:cNvSpPr/>
          <p:nvPr/>
        </p:nvSpPr>
        <p:spPr>
          <a:xfrm>
            <a:off x="3523320" y="675000"/>
            <a:ext cx="278136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Unsupervised Learning</a:t>
            </a:r>
            <a:endParaRPr b="0" lang="en-US" sz="1800" spc="-1" strike="noStrike">
              <a:latin typeface="Arial"/>
            </a:endParaRPr>
          </a:p>
        </p:txBody>
      </p:sp>
      <p:sp>
        <p:nvSpPr>
          <p:cNvPr id="149" name="CustomShape 3"/>
          <p:cNvSpPr/>
          <p:nvPr/>
        </p:nvSpPr>
        <p:spPr>
          <a:xfrm>
            <a:off x="349200" y="1280160"/>
            <a:ext cx="10051200" cy="2000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The training data is </a:t>
            </a:r>
            <a:r>
              <a:rPr b="1" lang="en-US" sz="1800" spc="-1" strike="noStrike">
                <a:solidFill>
                  <a:srgbClr val="000000"/>
                </a:solidFill>
                <a:latin typeface="Arial"/>
                <a:ea typeface="DejaVu Sans"/>
              </a:rPr>
              <a:t>unlabeled</a:t>
            </a:r>
            <a:r>
              <a:rPr b="0" lang="en-US" sz="1800" spc="-1" strike="noStrike">
                <a:solidFill>
                  <a:srgbClr val="000000"/>
                </a:solidFill>
                <a:latin typeface="Arial"/>
                <a:ea typeface="DejaVu Sans"/>
              </a:rPr>
              <a:t>.</a:t>
            </a:r>
            <a:endParaRPr b="0" lang="en-US" sz="1800" spc="-1" strike="noStrike">
              <a:latin typeface="Arial"/>
            </a:endParaRPr>
          </a:p>
          <a:p>
            <a:pPr>
              <a:lnSpc>
                <a:spcPct val="150000"/>
              </a:lnSpc>
            </a:pPr>
            <a:r>
              <a:rPr b="1" lang="en-US" sz="1800" spc="-1" strike="noStrike">
                <a:solidFill>
                  <a:srgbClr val="000000"/>
                </a:solidFill>
                <a:latin typeface="Arial"/>
                <a:ea typeface="DejaVu Sans"/>
              </a:rPr>
              <a:t>Clustering</a:t>
            </a:r>
            <a:r>
              <a:rPr b="0" lang="en-US" sz="1800" spc="-1" strike="noStrike">
                <a:solidFill>
                  <a:srgbClr val="000000"/>
                </a:solidFill>
                <a:latin typeface="Arial"/>
                <a:ea typeface="DejaVu Sans"/>
              </a:rPr>
              <a:t>: grouping similar entities together. </a:t>
            </a:r>
            <a:endParaRPr b="0" lang="en-US" sz="1800" spc="-1" strike="noStrike">
              <a:latin typeface="Arial"/>
            </a:endParaRPr>
          </a:p>
          <a:p>
            <a:pPr>
              <a:lnSpc>
                <a:spcPct val="150000"/>
              </a:lnSpc>
            </a:pPr>
            <a:r>
              <a:rPr b="1" lang="en-US" sz="1800" spc="-1" strike="noStrike">
                <a:solidFill>
                  <a:srgbClr val="000000"/>
                </a:solidFill>
                <a:latin typeface="Arial"/>
                <a:ea typeface="DejaVu Sans"/>
              </a:rPr>
              <a:t>Visualization</a:t>
            </a:r>
            <a:r>
              <a:rPr b="0" lang="en-US" sz="1800" spc="-1" strike="noStrike">
                <a:solidFill>
                  <a:srgbClr val="000000"/>
                </a:solidFill>
                <a:latin typeface="Arial"/>
                <a:ea typeface="DejaVu Sans"/>
              </a:rPr>
              <a:t>: output 2D or 3D representation of complex and data that can be easily plotted. </a:t>
            </a:r>
            <a:endParaRPr b="0" lang="en-US" sz="1800" spc="-1" strike="noStrike">
              <a:latin typeface="Arial"/>
            </a:endParaRPr>
          </a:p>
        </p:txBody>
      </p:sp>
      <p:sp>
        <p:nvSpPr>
          <p:cNvPr id="150" name="CustomShape 4"/>
          <p:cNvSpPr/>
          <p:nvPr/>
        </p:nvSpPr>
        <p:spPr>
          <a:xfrm>
            <a:off x="2158200" y="2921040"/>
            <a:ext cx="5060880" cy="10972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400" spc="-1" strike="noStrike">
                <a:solidFill>
                  <a:srgbClr val="000000"/>
                </a:solidFill>
                <a:latin typeface="Arial"/>
                <a:ea typeface="DejaVu Sans"/>
              </a:rPr>
              <a:t>Algorithms</a:t>
            </a:r>
            <a:endParaRPr b="0" lang="en-US" sz="1400" spc="-1" strike="noStrike">
              <a:latin typeface="Arial"/>
            </a:endParaRPr>
          </a:p>
          <a:p>
            <a:pPr>
              <a:lnSpc>
                <a:spcPct val="150000"/>
              </a:lnSpc>
            </a:pPr>
            <a:r>
              <a:rPr b="0" i="1" lang="en-US" sz="1400" spc="-1" strike="noStrike">
                <a:solidFill>
                  <a:srgbClr val="000000"/>
                </a:solidFill>
                <a:latin typeface="Arial"/>
                <a:ea typeface="DejaVu Sans"/>
              </a:rPr>
              <a:t>Clustering</a:t>
            </a:r>
            <a:r>
              <a:rPr b="0" lang="en-US" sz="1400" spc="-1" strike="noStrike">
                <a:solidFill>
                  <a:srgbClr val="000000"/>
                </a:solidFill>
                <a:latin typeface="Arial"/>
                <a:ea typeface="DejaVu Sans"/>
              </a:rPr>
              <a:t> </a:t>
            </a:r>
            <a:endParaRPr b="0" lang="en-US" sz="1400" spc="-1" strike="noStrike">
              <a:latin typeface="Arial"/>
            </a:endParaRPr>
          </a:p>
          <a:p>
            <a:pPr>
              <a:lnSpc>
                <a:spcPct val="150000"/>
              </a:lnSpc>
            </a:pPr>
            <a:r>
              <a:rPr b="0" lang="en-US" sz="1400" spc="-1" strike="noStrike">
                <a:solidFill>
                  <a:srgbClr val="000000"/>
                </a:solidFill>
                <a:latin typeface="Arial"/>
                <a:ea typeface="DejaVu Sans"/>
              </a:rPr>
              <a:t>- k-Means.</a:t>
            </a:r>
            <a:endParaRPr b="0" lang="en-US" sz="1400" spc="-1" strike="noStrike">
              <a:latin typeface="Arial"/>
            </a:endParaRPr>
          </a:p>
          <a:p>
            <a:pPr>
              <a:lnSpc>
                <a:spcPct val="150000"/>
              </a:lnSpc>
            </a:pPr>
            <a:r>
              <a:rPr b="0" lang="en-US" sz="1400" spc="-1" strike="noStrike">
                <a:solidFill>
                  <a:srgbClr val="000000"/>
                </a:solidFill>
                <a:latin typeface="Arial"/>
                <a:ea typeface="DejaVu Sans"/>
              </a:rPr>
              <a:t>- Hierarchical Cluster Analysis</a:t>
            </a:r>
            <a:endParaRPr b="0" lang="en-US" sz="1400" spc="-1" strike="noStrike">
              <a:latin typeface="Arial"/>
            </a:endParaRPr>
          </a:p>
          <a:p>
            <a:pPr>
              <a:lnSpc>
                <a:spcPct val="150000"/>
              </a:lnSpc>
            </a:pPr>
            <a:r>
              <a:rPr b="0" i="1" lang="en-US" sz="1400" spc="-1" strike="noStrike">
                <a:solidFill>
                  <a:srgbClr val="000000"/>
                </a:solidFill>
                <a:latin typeface="Arial"/>
                <a:ea typeface="DejaVu Sans"/>
              </a:rPr>
              <a:t>Visualization</a:t>
            </a:r>
            <a:endParaRPr b="0" lang="en-US" sz="1400" spc="-1" strike="noStrike">
              <a:latin typeface="Arial"/>
            </a:endParaRPr>
          </a:p>
          <a:p>
            <a:pPr>
              <a:lnSpc>
                <a:spcPct val="150000"/>
              </a:lnSpc>
            </a:pPr>
            <a:r>
              <a:rPr b="0" lang="en-US" sz="1400" spc="-1" strike="noStrike">
                <a:solidFill>
                  <a:srgbClr val="000000"/>
                </a:solidFill>
                <a:latin typeface="Arial"/>
                <a:ea typeface="DejaVu Sans"/>
              </a:rPr>
              <a:t>- Principal Component Analysis (PCA)</a:t>
            </a:r>
            <a:endParaRPr b="0" lang="en-US" sz="1400" spc="-1" strike="noStrike">
              <a:latin typeface="Arial"/>
            </a:endParaRPr>
          </a:p>
          <a:p>
            <a:pPr>
              <a:lnSpc>
                <a:spcPct val="150000"/>
              </a:lnSpc>
            </a:pPr>
            <a:r>
              <a:rPr b="0" lang="en-US" sz="1400" spc="-1" strike="noStrike">
                <a:solidFill>
                  <a:srgbClr val="000000"/>
                </a:solidFill>
                <a:latin typeface="Arial"/>
                <a:ea typeface="DejaVu Sans"/>
              </a:rPr>
              <a:t>- t-distributed Stochastic Neighbor Embedding (t-SNE)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463920" y="22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52" name="CustomShape 2"/>
          <p:cNvSpPr/>
          <p:nvPr/>
        </p:nvSpPr>
        <p:spPr>
          <a:xfrm>
            <a:off x="3360960" y="603000"/>
            <a:ext cx="361872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Semisupervised Learning</a:t>
            </a:r>
            <a:endParaRPr b="0" lang="en-US" sz="1800" spc="-1" strike="noStrike">
              <a:latin typeface="Arial"/>
            </a:endParaRPr>
          </a:p>
        </p:txBody>
      </p:sp>
      <p:sp>
        <p:nvSpPr>
          <p:cNvPr id="153" name="CustomShape 3"/>
          <p:cNvSpPr/>
          <p:nvPr/>
        </p:nvSpPr>
        <p:spPr>
          <a:xfrm>
            <a:off x="1933200" y="4173120"/>
            <a:ext cx="7360920" cy="10972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600" spc="-1" strike="noStrike">
                <a:solidFill>
                  <a:srgbClr val="000000"/>
                </a:solidFill>
                <a:latin typeface="Arial"/>
                <a:ea typeface="DejaVu Sans"/>
              </a:rPr>
              <a:t>Algorithms</a:t>
            </a:r>
            <a:r>
              <a:rPr b="0" lang="en-US" sz="1600" spc="-1" strike="noStrike">
                <a:solidFill>
                  <a:srgbClr val="000000"/>
                </a:solidFill>
                <a:latin typeface="Arial"/>
                <a:ea typeface="DejaVu Sans"/>
              </a:rPr>
              <a:t> </a:t>
            </a:r>
            <a:endParaRPr b="0" lang="en-US" sz="1600" spc="-1" strike="noStrike">
              <a:latin typeface="Arial"/>
            </a:endParaRPr>
          </a:p>
          <a:p>
            <a:pPr>
              <a:lnSpc>
                <a:spcPct val="150000"/>
              </a:lnSpc>
            </a:pPr>
            <a:r>
              <a:rPr b="0" lang="en-US" sz="1600" spc="-1" strike="noStrike">
                <a:solidFill>
                  <a:srgbClr val="000000"/>
                </a:solidFill>
                <a:latin typeface="Arial"/>
                <a:ea typeface="DejaVu Sans"/>
              </a:rPr>
              <a:t>(most are combinations of unsupervised and supervised learning algorithms)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Deep Belief Networks (DBNs).</a:t>
            </a:r>
            <a:endParaRPr b="0" lang="en-US" sz="1600" spc="-1" strike="noStrike">
              <a:latin typeface="Arial"/>
            </a:endParaRPr>
          </a:p>
        </p:txBody>
      </p:sp>
      <p:sp>
        <p:nvSpPr>
          <p:cNvPr id="154" name="CustomShape 4"/>
          <p:cNvSpPr/>
          <p:nvPr/>
        </p:nvSpPr>
        <p:spPr>
          <a:xfrm>
            <a:off x="91440" y="1084680"/>
            <a:ext cx="9958320" cy="3351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DejaVu Sans"/>
              </a:rPr>
              <a:t>The training data is </a:t>
            </a:r>
            <a:r>
              <a:rPr b="1" lang="en-US" sz="1600" spc="-1" strike="noStrike">
                <a:solidFill>
                  <a:srgbClr val="000000"/>
                </a:solidFill>
                <a:latin typeface="Arial"/>
                <a:ea typeface="DejaVu Sans"/>
              </a:rPr>
              <a:t>partially labeled: </a:t>
            </a:r>
            <a:r>
              <a:rPr b="0" lang="en-US" sz="1600" spc="-1" strike="noStrike">
                <a:solidFill>
                  <a:srgbClr val="000000"/>
                </a:solidFill>
                <a:latin typeface="Arial"/>
                <a:ea typeface="DejaVu Sans"/>
              </a:rPr>
              <a:t>a lot of unlabeled data with only a little of labeled data.</a:t>
            </a:r>
            <a:endParaRPr b="0" lang="en-US" sz="1600" spc="-1" strike="noStrike">
              <a:latin typeface="Arial"/>
            </a:endParaRPr>
          </a:p>
          <a:p>
            <a:pPr>
              <a:lnSpc>
                <a:spcPct val="150000"/>
              </a:lnSpc>
            </a:pPr>
            <a:r>
              <a:rPr b="0" lang="en-US" sz="1600" spc="-1" strike="noStrike">
                <a:solidFill>
                  <a:srgbClr val="000000"/>
                </a:solidFill>
                <a:latin typeface="Arial"/>
                <a:ea typeface="DejaVu Sans"/>
              </a:rPr>
              <a:t>Labeling massive amounts of data for supervised learning is - time-consuming </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expensive. </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introduces human </a:t>
            </a:r>
            <a:r>
              <a:rPr b="1" lang="en-US" sz="1600" spc="-1" strike="noStrike">
                <a:solidFill>
                  <a:srgbClr val="000000"/>
                </a:solidFill>
                <a:latin typeface="Arial"/>
                <a:ea typeface="DejaVu Sans"/>
              </a:rPr>
              <a:t>biases</a:t>
            </a:r>
            <a:r>
              <a:rPr b="0" lang="en-US" sz="1600" spc="-1" strike="noStrike">
                <a:solidFill>
                  <a:srgbClr val="000000"/>
                </a:solidFill>
                <a:latin typeface="Arial"/>
                <a:ea typeface="DejaVu Sans"/>
              </a:rPr>
              <a:t> on the model.</a:t>
            </a:r>
            <a:endParaRPr b="0" lang="en-US" sz="1600" spc="-1" strike="noStrike">
              <a:latin typeface="Arial"/>
            </a:endParaRPr>
          </a:p>
          <a:p>
            <a:pPr>
              <a:lnSpc>
                <a:spcPct val="150000"/>
              </a:lnSpc>
            </a:pPr>
            <a:endParaRPr b="0" lang="en-US" sz="1600" spc="-1" strike="noStrike">
              <a:latin typeface="Arial"/>
            </a:endParaRPr>
          </a:p>
          <a:p>
            <a:pPr>
              <a:lnSpc>
                <a:spcPct val="150000"/>
              </a:lnSpc>
            </a:pPr>
            <a:r>
              <a:rPr b="1" lang="en-US" sz="1600" spc="-1" strike="noStrike">
                <a:solidFill>
                  <a:srgbClr val="000000"/>
                </a:solidFill>
                <a:latin typeface="Arial"/>
                <a:ea typeface="DejaVu Sans"/>
              </a:rPr>
              <a:t>Example</a:t>
            </a:r>
            <a:r>
              <a:rPr b="0" lang="en-US" sz="1600" spc="-1" strike="noStrike">
                <a:solidFill>
                  <a:srgbClr val="000000"/>
                </a:solidFill>
                <a:latin typeface="Arial"/>
                <a:ea typeface="DejaVu Sans"/>
              </a:rPr>
              <a:t>: webpage classification, labeled data is used to identify specific groups of webpage types, then the algorithm is trained on unlabeled data to define the boundaries of those webpage types and may even identify new types of webpages that were unspecified in the existing human-inputted label.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499920" y="166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56" name="CustomShape 2"/>
          <p:cNvSpPr/>
          <p:nvPr/>
        </p:nvSpPr>
        <p:spPr>
          <a:xfrm>
            <a:off x="3487320" y="747000"/>
            <a:ext cx="290664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Reinforcement Learning</a:t>
            </a:r>
            <a:endParaRPr b="0" lang="en-US" sz="1800" spc="-1" strike="noStrike">
              <a:latin typeface="Arial"/>
            </a:endParaRPr>
          </a:p>
        </p:txBody>
      </p:sp>
      <p:sp>
        <p:nvSpPr>
          <p:cNvPr id="157" name="CustomShape 3"/>
          <p:cNvSpPr/>
          <p:nvPr/>
        </p:nvSpPr>
        <p:spPr>
          <a:xfrm>
            <a:off x="274320" y="1318680"/>
            <a:ext cx="9318600" cy="1233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Noto Sans CJK SC Regular"/>
              </a:rPr>
              <a:t>The learning system (</a:t>
            </a:r>
            <a:r>
              <a:rPr b="1" lang="en-US" sz="1800" spc="-1" strike="noStrike">
                <a:solidFill>
                  <a:srgbClr val="000000"/>
                </a:solidFill>
                <a:latin typeface="Arial"/>
                <a:ea typeface="Noto Sans CJK SC Regular"/>
              </a:rPr>
              <a:t>agent</a:t>
            </a:r>
            <a:r>
              <a:rPr b="0" lang="en-US" sz="1800" spc="-1" strike="noStrike">
                <a:solidFill>
                  <a:srgbClr val="000000"/>
                </a:solidFill>
                <a:latin typeface="Arial"/>
                <a:ea typeface="Noto Sans CJK SC Regular"/>
              </a:rPr>
              <a:t>) observes the environment, selects and performs </a:t>
            </a:r>
            <a:r>
              <a:rPr b="1" lang="en-US" sz="1800" spc="-1" strike="noStrike">
                <a:solidFill>
                  <a:srgbClr val="000000"/>
                </a:solidFill>
                <a:latin typeface="Arial"/>
                <a:ea typeface="Noto Sans CJK SC Regular"/>
              </a:rPr>
              <a:t>actions</a:t>
            </a:r>
            <a:r>
              <a:rPr b="0" lang="en-US" sz="1800" spc="-1" strike="noStrike">
                <a:solidFill>
                  <a:srgbClr val="000000"/>
                </a:solidFill>
                <a:latin typeface="Arial"/>
                <a:ea typeface="Noto Sans CJK SC Regular"/>
              </a:rPr>
              <a:t>, and gets </a:t>
            </a:r>
            <a:r>
              <a:rPr b="1" lang="en-US" sz="1800" spc="-1" strike="noStrike">
                <a:solidFill>
                  <a:srgbClr val="000000"/>
                </a:solidFill>
                <a:latin typeface="Arial"/>
                <a:ea typeface="Noto Sans CJK SC Regular"/>
              </a:rPr>
              <a:t>rewards</a:t>
            </a:r>
            <a:r>
              <a:rPr b="0" lang="en-US" sz="1800" spc="-1" strike="noStrike">
                <a:solidFill>
                  <a:srgbClr val="000000"/>
                </a:solidFill>
                <a:latin typeface="Arial"/>
                <a:ea typeface="Noto Sans CJK SC Regular"/>
              </a:rPr>
              <a:t> or </a:t>
            </a:r>
            <a:r>
              <a:rPr b="1" lang="en-US" sz="1800" spc="-1" strike="noStrike">
                <a:solidFill>
                  <a:srgbClr val="000000"/>
                </a:solidFill>
                <a:latin typeface="Arial"/>
                <a:ea typeface="Noto Sans CJK SC Regular"/>
              </a:rPr>
              <a:t>penalties</a:t>
            </a:r>
            <a:r>
              <a:rPr b="0" lang="en-US" sz="1800" spc="-1" strike="noStrike">
                <a:solidFill>
                  <a:srgbClr val="000000"/>
                </a:solidFill>
                <a:latin typeface="Arial"/>
                <a:ea typeface="Noto Sans CJK SC Regular"/>
              </a:rPr>
              <a:t> in return. </a:t>
            </a:r>
            <a:endParaRPr b="0" lang="en-US" sz="1800" spc="-1" strike="noStrike">
              <a:latin typeface="Arial"/>
            </a:endParaRPr>
          </a:p>
          <a:p>
            <a:pPr>
              <a:lnSpc>
                <a:spcPct val="150000"/>
              </a:lnSpc>
            </a:pPr>
            <a:r>
              <a:rPr b="0" lang="en-US" sz="1800" spc="-1" strike="noStrike">
                <a:solidFill>
                  <a:srgbClr val="000000"/>
                </a:solidFill>
                <a:latin typeface="Arial"/>
                <a:ea typeface="Noto Sans CJK SC Regular"/>
              </a:rPr>
              <a:t>It learns by itself what is the best strategy (</a:t>
            </a:r>
            <a:r>
              <a:rPr b="1" lang="en-US" sz="1800" spc="-1" strike="noStrike">
                <a:solidFill>
                  <a:srgbClr val="000000"/>
                </a:solidFill>
                <a:latin typeface="Arial"/>
                <a:ea typeface="Noto Sans CJK SC Regular"/>
              </a:rPr>
              <a:t>policy</a:t>
            </a:r>
            <a:r>
              <a:rPr b="0" lang="en-US" sz="1800" spc="-1" strike="noStrike">
                <a:solidFill>
                  <a:srgbClr val="000000"/>
                </a:solidFill>
                <a:latin typeface="Arial"/>
                <a:ea typeface="Noto Sans CJK SC Regular"/>
              </a:rPr>
              <a:t>) to maximize the rewards over time.</a:t>
            </a:r>
            <a:endParaRPr b="0" lang="en-US" sz="1800" spc="-1" strike="noStrike">
              <a:latin typeface="Arial"/>
            </a:endParaRPr>
          </a:p>
        </p:txBody>
      </p:sp>
      <p:sp>
        <p:nvSpPr>
          <p:cNvPr id="158" name="CustomShape 4"/>
          <p:cNvSpPr/>
          <p:nvPr/>
        </p:nvSpPr>
        <p:spPr>
          <a:xfrm>
            <a:off x="1393560" y="3017520"/>
            <a:ext cx="3720240" cy="14810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600" spc="-1" strike="noStrike">
                <a:solidFill>
                  <a:srgbClr val="000000"/>
                </a:solidFill>
                <a:latin typeface="Arial"/>
                <a:ea typeface="DejaVu Sans"/>
              </a:rPr>
              <a:t>Algorithms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Monte Carlo</a:t>
            </a:r>
            <a:endParaRPr b="0" lang="en-US" sz="1600" spc="-1" strike="noStrike">
              <a:latin typeface="Arial"/>
            </a:endParaRPr>
          </a:p>
          <a:p>
            <a:pPr>
              <a:lnSpc>
                <a:spcPct val="150000"/>
              </a:lnSpc>
            </a:pPr>
            <a:r>
              <a:rPr b="0" lang="en-US" sz="1600" spc="-1" strike="noStrike">
                <a:solidFill>
                  <a:srgbClr val="000000"/>
                </a:solidFill>
                <a:latin typeface="Arial"/>
                <a:ea typeface="DejaVu Sans"/>
              </a:rPr>
              <a:t>- Q-learning</a:t>
            </a:r>
            <a:endParaRPr b="0" lang="en-US" sz="1600" spc="-1" strike="noStrike">
              <a:latin typeface="Arial"/>
            </a:endParaRPr>
          </a:p>
          <a:p>
            <a:pPr>
              <a:lnSpc>
                <a:spcPct val="150000"/>
              </a:lnSpc>
            </a:pPr>
            <a:r>
              <a:rPr b="0" lang="en-US" sz="1600" spc="-1" strike="noStrike">
                <a:solidFill>
                  <a:srgbClr val="000000"/>
                </a:solidFill>
                <a:latin typeface="Arial"/>
                <a:ea typeface="DejaVu Sans"/>
              </a:rPr>
              <a:t>- Proximal Policy Optimation (PPO</a:t>
            </a:r>
            <a:r>
              <a:rPr b="0" lang="en-US" sz="1800" spc="-1" strike="noStrike">
                <a:solidFill>
                  <a:srgbClr val="000000"/>
                </a:solidFill>
                <a:latin typeface="Arial"/>
                <a:ea typeface="DejaVu Sans"/>
              </a:rPr>
              <a:t>)</a:t>
            </a:r>
            <a:endParaRPr b="0" lang="en-US" sz="1800" spc="-1" strike="noStrike">
              <a:latin typeface="Arial"/>
            </a:endParaRPr>
          </a:p>
        </p:txBody>
      </p:sp>
      <p:pic>
        <p:nvPicPr>
          <p:cNvPr id="159" name="" descr=""/>
          <p:cNvPicPr/>
          <p:nvPr/>
        </p:nvPicPr>
        <p:blipFill>
          <a:blip r:embed="rId1"/>
          <a:stretch/>
        </p:blipFill>
        <p:spPr>
          <a:xfrm>
            <a:off x="5577840" y="2831760"/>
            <a:ext cx="2136240" cy="2521800"/>
          </a:xfrm>
          <a:prstGeom prst="rect">
            <a:avLst/>
          </a:prstGeom>
          <a:ln>
            <a:noFill/>
          </a:ln>
        </p:spPr>
      </p:pic>
      <p:sp>
        <p:nvSpPr>
          <p:cNvPr id="160" name="CustomShape 5"/>
          <p:cNvSpPr/>
          <p:nvPr/>
        </p:nvSpPr>
        <p:spPr>
          <a:xfrm>
            <a:off x="6561360" y="5483520"/>
            <a:ext cx="3686760" cy="266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https://pixabay.com/en/robot-machine-technology-science-312566/</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499920" y="29484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62" name="CustomShape 2"/>
          <p:cNvSpPr/>
          <p:nvPr/>
        </p:nvSpPr>
        <p:spPr>
          <a:xfrm>
            <a:off x="3805200" y="788040"/>
            <a:ext cx="217728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Model Evaluation  </a:t>
            </a:r>
            <a:endParaRPr b="0" lang="en-US" sz="1800" spc="-1" strike="noStrike">
              <a:latin typeface="Arial"/>
            </a:endParaRPr>
          </a:p>
        </p:txBody>
      </p:sp>
      <p:sp>
        <p:nvSpPr>
          <p:cNvPr id="163" name="CustomShape 3"/>
          <p:cNvSpPr/>
          <p:nvPr/>
        </p:nvSpPr>
        <p:spPr>
          <a:xfrm>
            <a:off x="398880" y="1356120"/>
            <a:ext cx="9596880" cy="762120"/>
          </a:xfrm>
          <a:prstGeom prst="rect">
            <a:avLst/>
          </a:prstGeom>
          <a:noFill/>
          <a:ln>
            <a:noFill/>
          </a:ln>
        </p:spPr>
        <p:style>
          <a:lnRef idx="0"/>
          <a:fillRef idx="0"/>
          <a:effectRef idx="0"/>
          <a:fontRef idx="minor"/>
        </p:style>
        <p:txBody>
          <a:bodyPr lIns="90000" rIns="90000" tIns="45000" bIns="45000">
            <a:noAutofit/>
          </a:bodyPr>
          <a:p>
            <a:pPr>
              <a:lnSpc>
                <a:spcPct val="150000"/>
              </a:lnSpc>
              <a:spcBef>
                <a:spcPts val="1599"/>
              </a:spcBef>
            </a:pPr>
            <a:r>
              <a:rPr b="0" lang="en-US" sz="1800" spc="-1" strike="noStrike">
                <a:solidFill>
                  <a:srgbClr val="000000"/>
                </a:solidFill>
                <a:latin typeface="arial"/>
                <a:ea typeface="Nunito"/>
              </a:rPr>
              <a:t>The performance of a model must be evaluate according to the learning problem, that is, a unsupervised learning problems have different metrics from supervised learning ones.</a:t>
            </a:r>
            <a:endParaRPr b="0" lang="en-US" sz="1800" spc="-1" strike="noStrike">
              <a:latin typeface="Arial"/>
            </a:endParaRPr>
          </a:p>
        </p:txBody>
      </p:sp>
      <p:sp>
        <p:nvSpPr>
          <p:cNvPr id="164" name="CustomShape 4"/>
          <p:cNvSpPr/>
          <p:nvPr/>
        </p:nvSpPr>
        <p:spPr>
          <a:xfrm>
            <a:off x="2926080" y="2496600"/>
            <a:ext cx="3471480" cy="2466360"/>
          </a:xfrm>
          <a:prstGeom prst="rect">
            <a:avLst/>
          </a:prstGeom>
          <a:noFill/>
          <a:ln>
            <a:noFill/>
          </a:ln>
        </p:spPr>
        <p:style>
          <a:lnRef idx="0"/>
          <a:fillRef idx="0"/>
          <a:effectRef idx="0"/>
          <a:fontRef idx="minor"/>
        </p:style>
        <p:txBody>
          <a:bodyPr lIns="90000" rIns="90000" tIns="45000" bIns="45000">
            <a:noAutofit/>
          </a:bodyPr>
          <a:p>
            <a:pPr>
              <a:lnSpc>
                <a:spcPct val="115000"/>
              </a:lnSpc>
              <a:spcBef>
                <a:spcPts val="1599"/>
              </a:spcBef>
            </a:pPr>
            <a:r>
              <a:rPr b="0" lang="en-US" sz="1600" spc="-1" strike="noStrike">
                <a:solidFill>
                  <a:srgbClr val="000000"/>
                </a:solidFill>
                <a:latin typeface="arial"/>
                <a:ea typeface="Nunito"/>
              </a:rPr>
              <a:t>- Supervised learning metrics</a:t>
            </a:r>
            <a:endParaRPr b="0" lang="en-US" sz="1600" spc="-1" strike="noStrike">
              <a:latin typeface="Arial"/>
            </a:endParaRPr>
          </a:p>
          <a:p>
            <a:pPr>
              <a:lnSpc>
                <a:spcPct val="115000"/>
              </a:lnSpc>
            </a:pP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Accuracy</a:t>
            </a:r>
            <a:endParaRPr b="0" lang="en-US" sz="1600" spc="-1" strike="noStrike">
              <a:latin typeface="Arial"/>
            </a:endParaRPr>
          </a:p>
          <a:p>
            <a:pPr>
              <a:lnSpc>
                <a:spcPct val="115000"/>
              </a:lnSpc>
            </a:pP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Confusion matrix</a:t>
            </a:r>
            <a:endParaRPr b="0" lang="en-US" sz="1600" spc="-1" strike="noStrike">
              <a:latin typeface="Arial"/>
            </a:endParaRPr>
          </a:p>
          <a:p>
            <a:pPr>
              <a:lnSpc>
                <a:spcPct val="115000"/>
              </a:lnSpc>
            </a:pP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ROC Curve</a:t>
            </a:r>
            <a:endParaRPr b="0" lang="en-US" sz="1600" spc="-1" strike="noStrike">
              <a:latin typeface="Arial"/>
            </a:endParaRPr>
          </a:p>
          <a:p>
            <a:pPr>
              <a:lnSpc>
                <a:spcPct val="150000"/>
              </a:lnSpc>
            </a:pPr>
            <a:r>
              <a:rPr b="0" lang="en-US" sz="1600" spc="-1" strike="noStrike">
                <a:solidFill>
                  <a:srgbClr val="000000"/>
                </a:solidFill>
                <a:latin typeface="arial"/>
                <a:ea typeface="Nunito"/>
              </a:rPr>
              <a:t>- Unsupervised learning metrics</a:t>
            </a:r>
            <a:endParaRPr b="0" lang="en-US" sz="1600" spc="-1" strike="noStrike">
              <a:latin typeface="Arial"/>
            </a:endParaRPr>
          </a:p>
          <a:p>
            <a:pPr>
              <a:lnSpc>
                <a:spcPct val="150000"/>
              </a:lnSpc>
            </a:pP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Adjusted Rand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Silhouette Score</a:t>
            </a:r>
            <a:endParaRPr b="0" lang="en-US" sz="1600" spc="-1" strike="noStrike">
              <a:latin typeface="Arial"/>
            </a:endParaRPr>
          </a:p>
          <a:p>
            <a:pPr>
              <a:lnSpc>
                <a:spcPct val="100000"/>
              </a:lnSpc>
            </a:pPr>
            <a:r>
              <a:rPr b="0" lang="en-US" sz="1600" spc="-1" strike="noStrike">
                <a:solidFill>
                  <a:srgbClr val="000000"/>
                </a:solidFill>
                <a:latin typeface="arial"/>
                <a:ea typeface="Nunito"/>
              </a:rPr>
              <a:t>	</a:t>
            </a:r>
            <a:r>
              <a:rPr b="0" lang="en-US" sz="1600" spc="-1" strike="noStrike">
                <a:solidFill>
                  <a:srgbClr val="000000"/>
                </a:solidFill>
                <a:latin typeface="arial"/>
                <a:ea typeface="Nunito"/>
              </a:rPr>
              <a:t>	</a:t>
            </a:r>
            <a:r>
              <a:rPr b="0" lang="en-US" sz="1600" spc="-1" strike="noStrike">
                <a:solidFill>
                  <a:srgbClr val="000000"/>
                </a:solidFill>
                <a:latin typeface="arial"/>
                <a:ea typeface="Nunito"/>
              </a:rPr>
              <a:t>Jaccard index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499920" y="166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66" name="CustomShape 2"/>
          <p:cNvSpPr/>
          <p:nvPr/>
        </p:nvSpPr>
        <p:spPr>
          <a:xfrm>
            <a:off x="3034080" y="747000"/>
            <a:ext cx="3693960" cy="3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Noto Sans CJK SC Regular"/>
              </a:rPr>
              <a:t>Challenges of Machine Learning </a:t>
            </a:r>
            <a:endParaRPr b="0" lang="en-US" sz="1800" spc="-1" strike="noStrike">
              <a:latin typeface="Arial"/>
            </a:endParaRPr>
          </a:p>
        </p:txBody>
      </p:sp>
      <p:sp>
        <p:nvSpPr>
          <p:cNvPr id="167" name="CustomShape 3"/>
          <p:cNvSpPr/>
          <p:nvPr/>
        </p:nvSpPr>
        <p:spPr>
          <a:xfrm>
            <a:off x="91440" y="1149840"/>
            <a:ext cx="9594360" cy="3919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 Insufficient </a:t>
            </a:r>
            <a:r>
              <a:rPr b="1" lang="en-US" sz="1800" spc="-1" strike="noStrike">
                <a:solidFill>
                  <a:srgbClr val="000000"/>
                </a:solidFill>
                <a:latin typeface="Arial"/>
                <a:ea typeface="DejaVu Sans"/>
              </a:rPr>
              <a:t>quantity</a:t>
            </a:r>
            <a:r>
              <a:rPr b="0" lang="en-US" sz="1800" spc="-1" strike="noStrike">
                <a:solidFill>
                  <a:srgbClr val="000000"/>
                </a:solidFill>
                <a:latin typeface="Arial"/>
                <a:ea typeface="DejaVu Sans"/>
              </a:rPr>
              <a:t> of training data.</a:t>
            </a:r>
            <a:endParaRPr b="0" lang="en-US" sz="1800" spc="-1" strike="noStrike">
              <a:latin typeface="Arial"/>
            </a:endParaRPr>
          </a:p>
          <a:p>
            <a:pPr marL="171000" indent="-171000">
              <a:lnSpc>
                <a:spcPct val="150000"/>
              </a:lnSpc>
            </a:pPr>
            <a:r>
              <a:rPr b="0" lang="en-US" sz="1800" spc="-1" strike="noStrike">
                <a:solidFill>
                  <a:srgbClr val="000000"/>
                </a:solidFill>
                <a:latin typeface="Arial"/>
                <a:ea typeface="DejaVu Sans"/>
              </a:rPr>
              <a:t>- Non-representative training data: if sample is too small, there is sample </a:t>
            </a:r>
            <a:r>
              <a:rPr b="1" lang="en-US" sz="1800" spc="-1" strike="noStrike">
                <a:solidFill>
                  <a:srgbClr val="000000"/>
                </a:solidFill>
                <a:latin typeface="Arial"/>
                <a:ea typeface="DejaVu Sans"/>
              </a:rPr>
              <a:t>noise</a:t>
            </a:r>
            <a:r>
              <a:rPr b="0" lang="en-US" sz="1800" spc="-1" strike="noStrike">
                <a:solidFill>
                  <a:srgbClr val="000000"/>
                </a:solidFill>
                <a:latin typeface="Arial"/>
                <a:ea typeface="DejaVu Sans"/>
              </a:rPr>
              <a:t> as a result of chance; if the sample is large the it could be non-representative if the method is flawed, called sample </a:t>
            </a:r>
            <a:r>
              <a:rPr b="1" lang="en-US" sz="1800" spc="-1" strike="noStrike">
                <a:solidFill>
                  <a:srgbClr val="000000"/>
                </a:solidFill>
                <a:latin typeface="Arial"/>
                <a:ea typeface="DejaVu Sans"/>
              </a:rPr>
              <a:t>bias</a:t>
            </a:r>
            <a:r>
              <a:rPr b="0" lang="en-US" sz="1800" spc="-1" strike="noStrike">
                <a:solidFill>
                  <a:srgbClr val="000000"/>
                </a:solidFill>
                <a:latin typeface="Arial"/>
                <a:ea typeface="DejaVu Sans"/>
              </a:rPr>
              <a:t>.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Poor </a:t>
            </a:r>
            <a:r>
              <a:rPr b="1" lang="en-US" sz="1800" spc="-1" strike="noStrike">
                <a:solidFill>
                  <a:srgbClr val="000000"/>
                </a:solidFill>
                <a:latin typeface="Arial"/>
                <a:ea typeface="DejaVu Sans"/>
              </a:rPr>
              <a:t>quality</a:t>
            </a:r>
            <a:r>
              <a:rPr b="0" lang="en-US" sz="1800" spc="-1" strike="noStrike">
                <a:solidFill>
                  <a:srgbClr val="000000"/>
                </a:solidFill>
                <a:latin typeface="Arial"/>
                <a:ea typeface="DejaVu Sans"/>
              </a:rPr>
              <a:t> of data: if training data is full of outliers, errors and noise.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Irrelevant features.</a:t>
            </a:r>
            <a:endParaRPr b="0" lang="en-US" sz="1800" spc="-1" strike="noStrike">
              <a:latin typeface="Arial"/>
            </a:endParaRPr>
          </a:p>
          <a:p>
            <a:pPr marL="171000" indent="-171000">
              <a:lnSpc>
                <a:spcPct val="15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Overfitting</a:t>
            </a:r>
            <a:r>
              <a:rPr b="0" lang="en-US" sz="1800" spc="-1" strike="noStrike">
                <a:solidFill>
                  <a:srgbClr val="000000"/>
                </a:solidFill>
                <a:latin typeface="Arial"/>
                <a:ea typeface="DejaVu Sans"/>
              </a:rPr>
              <a:t> the training data: the model performs well on training data but does not generalize well.</a:t>
            </a:r>
            <a:endParaRPr b="0" lang="en-US" sz="1800" spc="-1" strike="noStrike">
              <a:latin typeface="Arial"/>
            </a:endParaRPr>
          </a:p>
          <a:p>
            <a:pPr marL="171000" indent="-171000">
              <a:lnSpc>
                <a:spcPct val="15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Underfitting</a:t>
            </a:r>
            <a:r>
              <a:rPr b="0" lang="en-US" sz="1800" spc="-1" strike="noStrike">
                <a:solidFill>
                  <a:srgbClr val="000000"/>
                </a:solidFill>
                <a:latin typeface="Arial"/>
                <a:ea typeface="DejaVu Sans"/>
              </a:rPr>
              <a:t> the training data: the model is too simple to learn the underlying structure of the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715920" y="22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69" name="CustomShape 2"/>
          <p:cNvSpPr/>
          <p:nvPr/>
        </p:nvSpPr>
        <p:spPr>
          <a:xfrm>
            <a:off x="3718080" y="459000"/>
            <a:ext cx="2809800" cy="3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Noto Sans CJK SC Regular"/>
              </a:rPr>
              <a:t>Examples from Industry </a:t>
            </a:r>
            <a:endParaRPr b="0" lang="en-US" sz="1800" spc="-1" strike="noStrike">
              <a:latin typeface="Arial"/>
            </a:endParaRPr>
          </a:p>
        </p:txBody>
      </p:sp>
      <p:sp>
        <p:nvSpPr>
          <p:cNvPr id="170" name="CustomShape 3"/>
          <p:cNvSpPr/>
          <p:nvPr/>
        </p:nvSpPr>
        <p:spPr>
          <a:xfrm>
            <a:off x="1802880" y="1005840"/>
            <a:ext cx="7832880" cy="461412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500" spc="-1" strike="noStrike">
                <a:solidFill>
                  <a:srgbClr val="000000"/>
                </a:solidFill>
                <a:latin typeface="Arial"/>
                <a:ea typeface="DejaVu Sans"/>
              </a:rPr>
              <a:t>Finance</a:t>
            </a:r>
            <a:endParaRPr b="0" lang="en-US" sz="1500" spc="-1" strike="noStrike">
              <a:latin typeface="Arial"/>
            </a:endParaRPr>
          </a:p>
          <a:p>
            <a:pPr>
              <a:lnSpc>
                <a:spcPct val="150000"/>
              </a:lnSpc>
            </a:pPr>
            <a:r>
              <a:rPr b="0" lang="en-US" sz="1500" spc="-1" strike="noStrike">
                <a:solidFill>
                  <a:srgbClr val="000000"/>
                </a:solidFill>
                <a:latin typeface="Arial"/>
                <a:ea typeface="DejaVu Sans"/>
              </a:rPr>
              <a:t>- Fraud detection.</a:t>
            </a:r>
            <a:endParaRPr b="0" lang="en-US" sz="1500" spc="-1" strike="noStrike">
              <a:latin typeface="Arial"/>
            </a:endParaRPr>
          </a:p>
          <a:p>
            <a:pPr>
              <a:lnSpc>
                <a:spcPct val="150000"/>
              </a:lnSpc>
            </a:pPr>
            <a:r>
              <a:rPr b="0" lang="en-US" sz="1500" spc="-1" strike="noStrike">
                <a:solidFill>
                  <a:srgbClr val="000000"/>
                </a:solidFill>
                <a:latin typeface="Arial"/>
                <a:ea typeface="DejaVu Sans"/>
              </a:rPr>
              <a:t>- Credit analytics: who should get a loan?</a:t>
            </a:r>
            <a:endParaRPr b="0" lang="en-US" sz="1500" spc="-1" strike="noStrike">
              <a:latin typeface="Arial"/>
            </a:endParaRPr>
          </a:p>
          <a:p>
            <a:pPr>
              <a:lnSpc>
                <a:spcPct val="150000"/>
              </a:lnSpc>
            </a:pPr>
            <a:r>
              <a:rPr b="0" lang="en-US" sz="1500" spc="-1" strike="noStrike">
                <a:solidFill>
                  <a:srgbClr val="000000"/>
                </a:solidFill>
                <a:latin typeface="Arial"/>
                <a:ea typeface="DejaVu Sans"/>
              </a:rPr>
              <a:t>- Sentiment analysis for stock selection.</a:t>
            </a:r>
            <a:endParaRPr b="0" lang="en-US" sz="1500" spc="-1" strike="noStrike">
              <a:latin typeface="Arial"/>
            </a:endParaRPr>
          </a:p>
          <a:p>
            <a:pPr>
              <a:lnSpc>
                <a:spcPct val="150000"/>
              </a:lnSpc>
            </a:pPr>
            <a:r>
              <a:rPr b="1" lang="en-US" sz="1500" spc="-1" strike="noStrike">
                <a:solidFill>
                  <a:srgbClr val="000000"/>
                </a:solidFill>
                <a:latin typeface="Arial"/>
                <a:ea typeface="DejaVu Sans"/>
              </a:rPr>
              <a:t>Manufacturing</a:t>
            </a:r>
            <a:endParaRPr b="0" lang="en-US" sz="1500" spc="-1" strike="noStrike">
              <a:latin typeface="Arial"/>
            </a:endParaRPr>
          </a:p>
          <a:p>
            <a:pPr>
              <a:lnSpc>
                <a:spcPct val="150000"/>
              </a:lnSpc>
            </a:pPr>
            <a:r>
              <a:rPr b="0" lang="en-US" sz="1500" spc="-1" strike="noStrike">
                <a:solidFill>
                  <a:srgbClr val="000000"/>
                </a:solidFill>
                <a:latin typeface="Arial"/>
                <a:ea typeface="DejaVu Sans"/>
              </a:rPr>
              <a:t>- Robots and automation.</a:t>
            </a:r>
            <a:endParaRPr b="0" lang="en-US" sz="1500" spc="-1" strike="noStrike">
              <a:latin typeface="Arial"/>
            </a:endParaRPr>
          </a:p>
          <a:p>
            <a:pPr>
              <a:lnSpc>
                <a:spcPct val="150000"/>
              </a:lnSpc>
            </a:pPr>
            <a:r>
              <a:rPr b="0" lang="en-US" sz="1500" spc="-1" strike="noStrike">
                <a:solidFill>
                  <a:srgbClr val="000000"/>
                </a:solidFill>
                <a:latin typeface="Arial"/>
                <a:ea typeface="DejaVu Sans"/>
              </a:rPr>
              <a:t>- Predictive maintenance minimizes the risk of unexpected failures.</a:t>
            </a:r>
            <a:endParaRPr b="0" lang="en-US" sz="1500" spc="-1" strike="noStrike">
              <a:latin typeface="Arial"/>
            </a:endParaRPr>
          </a:p>
          <a:p>
            <a:pPr>
              <a:lnSpc>
                <a:spcPct val="150000"/>
              </a:lnSpc>
            </a:pPr>
            <a:r>
              <a:rPr b="1" lang="en-US" sz="1500" spc="-1" strike="noStrike">
                <a:solidFill>
                  <a:srgbClr val="000000"/>
                </a:solidFill>
                <a:latin typeface="Arial"/>
                <a:ea typeface="DejaVu Sans"/>
              </a:rPr>
              <a:t>Medicine</a:t>
            </a:r>
            <a:endParaRPr b="0" lang="en-US" sz="1500" spc="-1" strike="noStrike">
              <a:latin typeface="Arial"/>
            </a:endParaRPr>
          </a:p>
          <a:p>
            <a:pPr>
              <a:lnSpc>
                <a:spcPct val="150000"/>
              </a:lnSpc>
            </a:pPr>
            <a:r>
              <a:rPr b="0" lang="en-US" sz="1500" spc="-1" strike="noStrike">
                <a:solidFill>
                  <a:srgbClr val="000000"/>
                </a:solidFill>
                <a:latin typeface="Arial"/>
                <a:ea typeface="DejaVu Sans"/>
              </a:rPr>
              <a:t>- Drug discovery.</a:t>
            </a:r>
            <a:endParaRPr b="0" lang="en-US" sz="1500" spc="-1" strike="noStrike">
              <a:latin typeface="Arial"/>
            </a:endParaRPr>
          </a:p>
          <a:p>
            <a:pPr>
              <a:lnSpc>
                <a:spcPct val="150000"/>
              </a:lnSpc>
            </a:pPr>
            <a:r>
              <a:rPr b="0" lang="en-US" sz="1500" spc="-1" strike="noStrike">
                <a:solidFill>
                  <a:srgbClr val="000000"/>
                </a:solidFill>
                <a:latin typeface="Arial"/>
                <a:ea typeface="DejaVu Sans"/>
              </a:rPr>
              <a:t>- Diagnostics.</a:t>
            </a:r>
            <a:endParaRPr b="0" lang="en-US" sz="1500" spc="-1" strike="noStrike">
              <a:latin typeface="Arial"/>
            </a:endParaRPr>
          </a:p>
          <a:p>
            <a:pPr>
              <a:lnSpc>
                <a:spcPct val="150000"/>
              </a:lnSpc>
            </a:pPr>
            <a:r>
              <a:rPr b="0" lang="en-US" sz="1500" spc="-1" strike="noStrike">
                <a:solidFill>
                  <a:srgbClr val="000000"/>
                </a:solidFill>
                <a:latin typeface="Arial"/>
                <a:ea typeface="DejaVu Sans"/>
              </a:rPr>
              <a:t>- Recommend best medicines, predict readmissions and identify high-risk patients.</a:t>
            </a:r>
            <a:endParaRPr b="0" lang="en-US" sz="1500" spc="-1" strike="noStrike">
              <a:latin typeface="Arial"/>
            </a:endParaRPr>
          </a:p>
          <a:p>
            <a:pPr>
              <a:lnSpc>
                <a:spcPct val="150000"/>
              </a:lnSpc>
            </a:pPr>
            <a:r>
              <a:rPr b="1" lang="en-US" sz="1500" spc="-1" strike="noStrike">
                <a:solidFill>
                  <a:srgbClr val="000000"/>
                </a:solidFill>
                <a:latin typeface="Arial"/>
                <a:ea typeface="DejaVu Sans"/>
              </a:rPr>
              <a:t>Entertainment</a:t>
            </a:r>
            <a:endParaRPr b="0" lang="en-US" sz="1500" spc="-1" strike="noStrike">
              <a:latin typeface="Arial"/>
            </a:endParaRPr>
          </a:p>
          <a:p>
            <a:pPr>
              <a:lnSpc>
                <a:spcPct val="150000"/>
              </a:lnSpc>
            </a:pPr>
            <a:r>
              <a:rPr b="0" lang="en-US" sz="1500" spc="-1" strike="noStrike">
                <a:solidFill>
                  <a:srgbClr val="000000"/>
                </a:solidFill>
                <a:latin typeface="Arial"/>
                <a:ea typeface="DejaVu Sans"/>
              </a:rPr>
              <a:t>- Recommendation systems: YouTube, Netflix.</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427920" y="274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40" name="CustomShape 2"/>
          <p:cNvSpPr/>
          <p:nvPr/>
        </p:nvSpPr>
        <p:spPr>
          <a:xfrm>
            <a:off x="3641040" y="3158640"/>
            <a:ext cx="2041920" cy="1090440"/>
          </a:xfrm>
          <a:prstGeom prst="ellipse">
            <a:avLst/>
          </a:prstGeom>
          <a:solidFill>
            <a:srgbClr val="8ccfb7"/>
          </a:solidFill>
          <a:ln>
            <a:solidFill>
              <a:srgbClr val="8ccfb7"/>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a:solidFill>
                  <a:srgbClr val="000000"/>
                </a:solidFill>
                <a:latin typeface="Arial"/>
                <a:ea typeface="DejaVu Sans"/>
              </a:rPr>
              <a:t>Classical programming</a:t>
            </a:r>
            <a:endParaRPr b="0" lang="en-US" sz="1200" spc="-1" strike="noStrike">
              <a:latin typeface="Arial"/>
            </a:endParaRPr>
          </a:p>
        </p:txBody>
      </p:sp>
      <p:sp>
        <p:nvSpPr>
          <p:cNvPr id="41" name="Line 3"/>
          <p:cNvSpPr/>
          <p:nvPr/>
        </p:nvSpPr>
        <p:spPr>
          <a:xfrm>
            <a:off x="2726640" y="3560400"/>
            <a:ext cx="822960" cy="360"/>
          </a:xfrm>
          <a:prstGeom prst="line">
            <a:avLst/>
          </a:prstGeom>
          <a:ln>
            <a:solidFill>
              <a:srgbClr val="000000"/>
            </a:solidFill>
            <a:tailEnd len="med" type="triangle" w="med"/>
          </a:ln>
        </p:spPr>
        <p:style>
          <a:lnRef idx="0"/>
          <a:fillRef idx="0"/>
          <a:effectRef idx="0"/>
          <a:fontRef idx="minor"/>
        </p:style>
      </p:sp>
      <p:sp>
        <p:nvSpPr>
          <p:cNvPr id="42" name="Line 4"/>
          <p:cNvSpPr/>
          <p:nvPr/>
        </p:nvSpPr>
        <p:spPr>
          <a:xfrm>
            <a:off x="2726640" y="3848400"/>
            <a:ext cx="822960" cy="360"/>
          </a:xfrm>
          <a:prstGeom prst="line">
            <a:avLst/>
          </a:prstGeom>
          <a:ln>
            <a:solidFill>
              <a:srgbClr val="000000"/>
            </a:solidFill>
            <a:tailEnd len="med" type="triangle" w="med"/>
          </a:ln>
        </p:spPr>
        <p:style>
          <a:lnRef idx="0"/>
          <a:fillRef idx="0"/>
          <a:effectRef idx="0"/>
          <a:fontRef idx="minor"/>
        </p:style>
      </p:sp>
      <p:sp>
        <p:nvSpPr>
          <p:cNvPr id="43" name="Line 5"/>
          <p:cNvSpPr/>
          <p:nvPr/>
        </p:nvSpPr>
        <p:spPr>
          <a:xfrm>
            <a:off x="5894640" y="3668400"/>
            <a:ext cx="822960" cy="360"/>
          </a:xfrm>
          <a:prstGeom prst="line">
            <a:avLst/>
          </a:prstGeom>
          <a:ln>
            <a:solidFill>
              <a:srgbClr val="000000"/>
            </a:solidFill>
            <a:tailEnd len="med" type="triangle" w="med"/>
          </a:ln>
        </p:spPr>
        <p:style>
          <a:lnRef idx="0"/>
          <a:fillRef idx="0"/>
          <a:effectRef idx="0"/>
          <a:fontRef idx="minor"/>
        </p:style>
      </p:sp>
      <p:sp>
        <p:nvSpPr>
          <p:cNvPr id="44" name="CustomShape 6"/>
          <p:cNvSpPr/>
          <p:nvPr/>
        </p:nvSpPr>
        <p:spPr>
          <a:xfrm>
            <a:off x="2158560" y="3413520"/>
            <a:ext cx="76068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Rules</a:t>
            </a:r>
            <a:endParaRPr b="0" lang="en-US" sz="1200" spc="-1" strike="noStrike">
              <a:latin typeface="Arial"/>
            </a:endParaRPr>
          </a:p>
        </p:txBody>
      </p:sp>
      <p:sp>
        <p:nvSpPr>
          <p:cNvPr id="45" name="CustomShape 7"/>
          <p:cNvSpPr/>
          <p:nvPr/>
        </p:nvSpPr>
        <p:spPr>
          <a:xfrm>
            <a:off x="2230560" y="3701880"/>
            <a:ext cx="59724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Data</a:t>
            </a:r>
            <a:endParaRPr b="0" lang="en-US" sz="1200" spc="-1" strike="noStrike">
              <a:latin typeface="Arial"/>
            </a:endParaRPr>
          </a:p>
        </p:txBody>
      </p:sp>
      <p:sp>
        <p:nvSpPr>
          <p:cNvPr id="46" name="CustomShape 8"/>
          <p:cNvSpPr/>
          <p:nvPr/>
        </p:nvSpPr>
        <p:spPr>
          <a:xfrm>
            <a:off x="6730920" y="3522240"/>
            <a:ext cx="110376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Answers</a:t>
            </a:r>
            <a:endParaRPr b="0" lang="en-US" sz="1200" spc="-1" strike="noStrike">
              <a:latin typeface="Arial"/>
            </a:endParaRPr>
          </a:p>
        </p:txBody>
      </p:sp>
      <p:sp>
        <p:nvSpPr>
          <p:cNvPr id="47" name="CustomShape 9"/>
          <p:cNvSpPr/>
          <p:nvPr/>
        </p:nvSpPr>
        <p:spPr>
          <a:xfrm>
            <a:off x="3785400" y="4438800"/>
            <a:ext cx="1969560" cy="1108080"/>
          </a:xfrm>
          <a:prstGeom prst="ellipse">
            <a:avLst/>
          </a:prstGeom>
          <a:solidFill>
            <a:srgbClr val="8ccfb7"/>
          </a:solidFill>
          <a:ln>
            <a:solidFill>
              <a:srgbClr val="8ccfb7"/>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a:solidFill>
                  <a:srgbClr val="000000"/>
                </a:solidFill>
                <a:latin typeface="Arial"/>
                <a:ea typeface="DejaVu Sans"/>
              </a:rPr>
              <a:t>Machine learning</a:t>
            </a:r>
            <a:endParaRPr b="0" lang="en-US" sz="1200" spc="-1" strike="noStrike">
              <a:latin typeface="Arial"/>
            </a:endParaRPr>
          </a:p>
        </p:txBody>
      </p:sp>
      <p:sp>
        <p:nvSpPr>
          <p:cNvPr id="48" name="Line 10"/>
          <p:cNvSpPr/>
          <p:nvPr/>
        </p:nvSpPr>
        <p:spPr>
          <a:xfrm>
            <a:off x="2763000" y="4892760"/>
            <a:ext cx="822960" cy="360"/>
          </a:xfrm>
          <a:prstGeom prst="line">
            <a:avLst/>
          </a:prstGeom>
          <a:ln>
            <a:solidFill>
              <a:srgbClr val="000000"/>
            </a:solidFill>
            <a:tailEnd len="med" type="triangle" w="med"/>
          </a:ln>
        </p:spPr>
        <p:style>
          <a:lnRef idx="0"/>
          <a:fillRef idx="0"/>
          <a:effectRef idx="0"/>
          <a:fontRef idx="minor"/>
        </p:style>
      </p:sp>
      <p:sp>
        <p:nvSpPr>
          <p:cNvPr id="49" name="Line 11"/>
          <p:cNvSpPr/>
          <p:nvPr/>
        </p:nvSpPr>
        <p:spPr>
          <a:xfrm>
            <a:off x="2763000" y="5180760"/>
            <a:ext cx="822960" cy="360"/>
          </a:xfrm>
          <a:prstGeom prst="line">
            <a:avLst/>
          </a:prstGeom>
          <a:ln>
            <a:solidFill>
              <a:srgbClr val="000000"/>
            </a:solidFill>
            <a:tailEnd len="med" type="triangle" w="med"/>
          </a:ln>
        </p:spPr>
        <p:style>
          <a:lnRef idx="0"/>
          <a:fillRef idx="0"/>
          <a:effectRef idx="0"/>
          <a:fontRef idx="minor"/>
        </p:style>
      </p:sp>
      <p:sp>
        <p:nvSpPr>
          <p:cNvPr id="50" name="Line 12"/>
          <p:cNvSpPr/>
          <p:nvPr/>
        </p:nvSpPr>
        <p:spPr>
          <a:xfrm>
            <a:off x="5895000" y="5000760"/>
            <a:ext cx="822960" cy="360"/>
          </a:xfrm>
          <a:prstGeom prst="line">
            <a:avLst/>
          </a:prstGeom>
          <a:ln>
            <a:solidFill>
              <a:srgbClr val="000000"/>
            </a:solidFill>
            <a:tailEnd len="med" type="triangle" w="med"/>
          </a:ln>
        </p:spPr>
        <p:style>
          <a:lnRef idx="0"/>
          <a:fillRef idx="0"/>
          <a:effectRef idx="0"/>
          <a:fontRef idx="minor"/>
        </p:style>
      </p:sp>
      <p:sp>
        <p:nvSpPr>
          <p:cNvPr id="51" name="CustomShape 13"/>
          <p:cNvSpPr/>
          <p:nvPr/>
        </p:nvSpPr>
        <p:spPr>
          <a:xfrm>
            <a:off x="2230920" y="4745880"/>
            <a:ext cx="68832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Data</a:t>
            </a:r>
            <a:endParaRPr b="0" lang="en-US" sz="1200" spc="-1" strike="noStrike">
              <a:latin typeface="Arial"/>
            </a:endParaRPr>
          </a:p>
        </p:txBody>
      </p:sp>
      <p:sp>
        <p:nvSpPr>
          <p:cNvPr id="52" name="CustomShape 14"/>
          <p:cNvSpPr/>
          <p:nvPr/>
        </p:nvSpPr>
        <p:spPr>
          <a:xfrm>
            <a:off x="1942920" y="5034240"/>
            <a:ext cx="88488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Answers</a:t>
            </a:r>
            <a:endParaRPr b="0" lang="en-US" sz="1200" spc="-1" strike="noStrike">
              <a:latin typeface="Arial"/>
            </a:endParaRPr>
          </a:p>
        </p:txBody>
      </p:sp>
      <p:sp>
        <p:nvSpPr>
          <p:cNvPr id="53" name="CustomShape 15"/>
          <p:cNvSpPr/>
          <p:nvPr/>
        </p:nvSpPr>
        <p:spPr>
          <a:xfrm>
            <a:off x="6731280" y="4854600"/>
            <a:ext cx="82908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Rules</a:t>
            </a:r>
            <a:endParaRPr b="0" lang="en-US" sz="1200" spc="-1" strike="noStrike">
              <a:latin typeface="Arial"/>
            </a:endParaRPr>
          </a:p>
        </p:txBody>
      </p:sp>
      <p:sp>
        <p:nvSpPr>
          <p:cNvPr id="54" name="CustomShape 16"/>
          <p:cNvSpPr/>
          <p:nvPr/>
        </p:nvSpPr>
        <p:spPr>
          <a:xfrm>
            <a:off x="6748200" y="5503320"/>
            <a:ext cx="3463920" cy="21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Adapted from ‘</a:t>
            </a:r>
            <a:r>
              <a:rPr b="0" lang="en-US" sz="900" spc="-1" strike="noStrike">
                <a:solidFill>
                  <a:srgbClr val="000000"/>
                </a:solidFill>
                <a:latin typeface="Arial"/>
                <a:ea typeface="Noto Sans CJK SC Regular"/>
              </a:rPr>
              <a:t>Deep Learning with Python’ by Francois Chollet.</a:t>
            </a:r>
            <a:endParaRPr b="0" lang="en-US" sz="900" spc="-1" strike="noStrike">
              <a:latin typeface="Arial"/>
            </a:endParaRPr>
          </a:p>
        </p:txBody>
      </p:sp>
      <p:sp>
        <p:nvSpPr>
          <p:cNvPr id="55" name="CustomShape 17"/>
          <p:cNvSpPr/>
          <p:nvPr/>
        </p:nvSpPr>
        <p:spPr>
          <a:xfrm>
            <a:off x="581760" y="858600"/>
            <a:ext cx="8952480" cy="849240"/>
          </a:xfrm>
          <a:prstGeom prst="rect">
            <a:avLst/>
          </a:prstGeom>
          <a:noFill/>
          <a:ln>
            <a:noFill/>
          </a:ln>
        </p:spPr>
        <p:style>
          <a:lnRef idx="0"/>
          <a:fillRef idx="0"/>
          <a:effectRef idx="0"/>
          <a:fontRef idx="minor"/>
        </p:style>
        <p:txBody>
          <a:bodyPr lIns="90000" rIns="90000" tIns="45000" bIns="45000">
            <a:noAutofit/>
          </a:bodyPr>
          <a:p>
            <a:pPr marL="171000" indent="-171000">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M</a:t>
            </a:r>
            <a:r>
              <a:rPr b="1" lang="en-US" sz="1800" spc="-1" strike="noStrike">
                <a:solidFill>
                  <a:srgbClr val="000000"/>
                </a:solidFill>
                <a:latin typeface="Arial"/>
                <a:ea typeface="Noto Sans CJK SC Regular"/>
              </a:rPr>
              <a:t>achine learning</a:t>
            </a:r>
            <a:r>
              <a:rPr b="0" lang="en-US" sz="1800" spc="-1" strike="noStrike">
                <a:solidFill>
                  <a:srgbClr val="000000"/>
                </a:solidFill>
                <a:latin typeface="Arial"/>
                <a:ea typeface="Noto Sans CJK SC Regular"/>
              </a:rPr>
              <a:t>: t</a:t>
            </a:r>
            <a:r>
              <a:rPr b="0" lang="en-US" sz="1800" spc="-1" strike="noStrike">
                <a:solidFill>
                  <a:srgbClr val="000000"/>
                </a:solidFill>
                <a:latin typeface="Arial"/>
                <a:ea typeface="DejaVu Sans"/>
              </a:rPr>
              <a:t>he science and art of programming computers so they can </a:t>
            </a:r>
            <a:r>
              <a:rPr b="0" i="1" lang="en-US" sz="1800" spc="-1" strike="noStrike">
                <a:solidFill>
                  <a:srgbClr val="000000"/>
                </a:solidFill>
                <a:latin typeface="Arial"/>
                <a:ea typeface="DejaVu Sans"/>
              </a:rPr>
              <a:t>learn</a:t>
            </a:r>
            <a:r>
              <a:rPr b="0" lang="en-US" sz="1800" spc="-1" strike="noStrike">
                <a:solidFill>
                  <a:srgbClr val="000000"/>
                </a:solidFill>
                <a:latin typeface="Arial"/>
                <a:ea typeface="DejaVu Sans"/>
              </a:rPr>
              <a:t> from data.</a:t>
            </a:r>
            <a:endParaRPr b="0" lang="en-US" sz="1800" spc="-1" strike="noStrike">
              <a:latin typeface="Arial"/>
            </a:endParaRPr>
          </a:p>
          <a:p>
            <a:pPr>
              <a:lnSpc>
                <a:spcPct val="100000"/>
              </a:lnSpc>
            </a:pPr>
            <a:endParaRPr b="0" lang="en-US" sz="1800" spc="-1" strike="noStrike">
              <a:latin typeface="Arial"/>
            </a:endParaRPr>
          </a:p>
          <a:p>
            <a:pPr marL="171000" indent="-114480">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Noto Sans CJK SC Regular"/>
              </a:rPr>
              <a:t>In </a:t>
            </a:r>
            <a:r>
              <a:rPr b="0" i="1" lang="en-US" sz="1800" spc="-1" strike="noStrike">
                <a:solidFill>
                  <a:srgbClr val="000000"/>
                </a:solidFill>
                <a:latin typeface="Arial"/>
                <a:ea typeface="Noto Sans CJK SC Regular"/>
              </a:rPr>
              <a:t>classical programming</a:t>
            </a:r>
            <a:r>
              <a:rPr b="0" lang="en-US" sz="1800" spc="-1" strike="noStrike">
                <a:solidFill>
                  <a:srgbClr val="000000"/>
                </a:solidFill>
                <a:latin typeface="Arial"/>
                <a:ea typeface="Noto Sans CJK SC Regular"/>
              </a:rPr>
              <a:t> humans input </a:t>
            </a:r>
            <a:r>
              <a:rPr b="0" i="1" lang="en-US" sz="1800" spc="-1" strike="noStrike">
                <a:solidFill>
                  <a:srgbClr val="000000"/>
                </a:solidFill>
                <a:latin typeface="Arial"/>
                <a:ea typeface="Noto Sans CJK SC Regular"/>
              </a:rPr>
              <a:t>rules</a:t>
            </a:r>
            <a:r>
              <a:rPr b="0" lang="en-US" sz="1800" spc="-1" strike="noStrike">
                <a:solidFill>
                  <a:srgbClr val="000000"/>
                </a:solidFill>
                <a:latin typeface="Arial"/>
                <a:ea typeface="Noto Sans CJK SC Regular"/>
              </a:rPr>
              <a:t> (a program) and </a:t>
            </a:r>
            <a:r>
              <a:rPr b="0" i="1" lang="en-US" sz="1800" spc="-1" strike="noStrike">
                <a:solidFill>
                  <a:srgbClr val="000000"/>
                </a:solidFill>
                <a:latin typeface="Arial"/>
                <a:ea typeface="Noto Sans CJK SC Regular"/>
              </a:rPr>
              <a:t>data</a:t>
            </a:r>
            <a:r>
              <a:rPr b="0" lang="en-US" sz="1800" spc="-1" strike="noStrike">
                <a:solidFill>
                  <a:srgbClr val="000000"/>
                </a:solidFill>
                <a:latin typeface="Arial"/>
                <a:ea typeface="Noto Sans CJK SC Regular"/>
              </a:rPr>
              <a:t> to be processed according to these rules, and the outputs are </a:t>
            </a:r>
            <a:r>
              <a:rPr b="0" i="1" lang="en-US" sz="1800" spc="-1" strike="noStrike">
                <a:solidFill>
                  <a:srgbClr val="000000"/>
                </a:solidFill>
                <a:latin typeface="Arial"/>
                <a:ea typeface="Noto Sans CJK SC Regular"/>
              </a:rPr>
              <a:t>answers</a:t>
            </a:r>
            <a:r>
              <a:rPr b="0" lang="en-US" sz="1800" spc="-1" strike="noStrike">
                <a:solidFill>
                  <a:srgbClr val="000000"/>
                </a:solidFill>
                <a:latin typeface="Arial"/>
                <a:ea typeface="Noto Sans CJK SC Regular"/>
              </a:rPr>
              <a:t>. </a:t>
            </a:r>
            <a:endParaRPr b="0" lang="en-US" sz="1800" spc="-1" strike="noStrike">
              <a:latin typeface="Arial"/>
            </a:endParaRPr>
          </a:p>
          <a:p>
            <a:pPr>
              <a:lnSpc>
                <a:spcPct val="100000"/>
              </a:lnSpc>
            </a:pPr>
            <a:endParaRPr b="0" lang="en-US" sz="1800" spc="-1" strike="noStrike">
              <a:latin typeface="Arial"/>
            </a:endParaRPr>
          </a:p>
          <a:p>
            <a:pPr marL="114480" indent="-114480">
              <a:lnSpc>
                <a:spcPct val="100000"/>
              </a:lnSpc>
            </a:pPr>
            <a:r>
              <a:rPr b="0" lang="en-US" sz="1800" spc="-1" strike="noStrike">
                <a:solidFill>
                  <a:srgbClr val="000000"/>
                </a:solidFill>
                <a:latin typeface="Arial"/>
                <a:ea typeface="Noto Sans CJK SC Regular"/>
              </a:rPr>
              <a:t>- In </a:t>
            </a:r>
            <a:r>
              <a:rPr b="1" lang="en-US" sz="1800" spc="-1" strike="noStrike">
                <a:solidFill>
                  <a:srgbClr val="000000"/>
                </a:solidFill>
                <a:latin typeface="Arial"/>
                <a:ea typeface="Noto Sans CJK SC Regular"/>
              </a:rPr>
              <a:t>machine learning</a:t>
            </a:r>
            <a:r>
              <a:rPr b="0" lang="en-US" sz="1800" spc="-1" strike="noStrike">
                <a:solidFill>
                  <a:srgbClr val="000000"/>
                </a:solidFill>
                <a:latin typeface="Arial"/>
                <a:ea typeface="Noto Sans CJK SC Regular"/>
              </a:rPr>
              <a:t>, humans input data and the expected answers, and the outputs are the rules.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3427920" y="166320"/>
            <a:ext cx="2826000" cy="44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57" name="CustomShape 2"/>
          <p:cNvSpPr/>
          <p:nvPr/>
        </p:nvSpPr>
        <p:spPr>
          <a:xfrm>
            <a:off x="365760" y="1027800"/>
            <a:ext cx="9318600" cy="3535920"/>
          </a:xfrm>
          <a:prstGeom prst="rect">
            <a:avLst/>
          </a:prstGeom>
          <a:noFill/>
          <a:ln>
            <a:noFill/>
          </a:ln>
        </p:spPr>
        <p:style>
          <a:lnRef idx="0"/>
          <a:fillRef idx="0"/>
          <a:effectRef idx="0"/>
          <a:fontRef idx="minor"/>
        </p:style>
        <p:txBody>
          <a:bodyPr lIns="90000" rIns="90000" tIns="45000" bIns="45000">
            <a:noAutofit/>
          </a:bodyPr>
          <a:p>
            <a:pPr>
              <a:lnSpc>
                <a:spcPct val="150000"/>
              </a:lnSpc>
              <a:spcBef>
                <a:spcPts val="575"/>
              </a:spcBef>
            </a:pP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Input data points</a:t>
            </a:r>
            <a:r>
              <a:rPr b="0" lang="en-US" sz="1800" spc="-1" strike="noStrike">
                <a:solidFill>
                  <a:srgbClr val="000000"/>
                </a:solidFill>
                <a:latin typeface="Arial"/>
                <a:ea typeface="DejaVu Sans"/>
              </a:rPr>
              <a:t>: e.g. text, pictures, sound files.</a:t>
            </a:r>
            <a:endParaRPr b="0" lang="en-US" sz="1800" spc="-1" strike="noStrike">
              <a:latin typeface="Arial"/>
            </a:endParaRPr>
          </a:p>
          <a:p>
            <a:pPr marL="171000" indent="-171000">
              <a:lnSpc>
                <a:spcPct val="150000"/>
              </a:lnSpc>
              <a:spcBef>
                <a:spcPts val="575"/>
              </a:spcBef>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Examples of the expected output (answers)</a:t>
            </a:r>
            <a:r>
              <a:rPr b="0" lang="en-US" sz="1800" spc="-1" strike="noStrike">
                <a:solidFill>
                  <a:srgbClr val="000000"/>
                </a:solidFill>
                <a:latin typeface="Arial"/>
                <a:ea typeface="DejaVu Sans"/>
              </a:rPr>
              <a:t>: e.g. tags such as ‘dogs’, ‘cats’; human-generated transcripts of sound files.</a:t>
            </a:r>
            <a:endParaRPr b="0" lang="en-US" sz="1800" spc="-1" strike="noStrike">
              <a:latin typeface="Arial"/>
            </a:endParaRPr>
          </a:p>
          <a:p>
            <a:pPr marL="171000" indent="-114480">
              <a:lnSpc>
                <a:spcPct val="150000"/>
              </a:lnSpc>
              <a:spcBef>
                <a:spcPts val="575"/>
              </a:spcBef>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A way to measure whether the algorithm is doing a good job</a:t>
            </a:r>
            <a:r>
              <a:rPr b="0" lang="en-US" sz="1800" spc="-1" strike="noStrike">
                <a:solidFill>
                  <a:srgbClr val="000000"/>
                </a:solidFill>
                <a:latin typeface="Arial"/>
                <a:ea typeface="DejaVu Sans"/>
              </a:rPr>
              <a:t>: to determine the distance between the algorithm’s output and the expected output. </a:t>
            </a:r>
            <a:endParaRPr b="0" lang="en-US" sz="1800" spc="-1" strike="noStrike">
              <a:latin typeface="Arial"/>
            </a:endParaRPr>
          </a:p>
          <a:p>
            <a:pPr>
              <a:lnSpc>
                <a:spcPct val="150000"/>
              </a:lnSpc>
              <a:spcBef>
                <a:spcPts val="575"/>
              </a:spcBef>
            </a:pPr>
            <a:r>
              <a:rPr b="0" lang="en-US" sz="1800" spc="-1" strike="noStrike">
                <a:solidFill>
                  <a:srgbClr val="000000"/>
                </a:solidFill>
                <a:latin typeface="Arial"/>
                <a:ea typeface="DejaVu Sans"/>
              </a:rPr>
              <a:t>This is a feedback signal to adjust the way the algorithm works. </a:t>
            </a:r>
            <a:endParaRPr b="0" lang="en-US" sz="1800" spc="-1" strike="noStrike">
              <a:latin typeface="Arial"/>
            </a:endParaRPr>
          </a:p>
        </p:txBody>
      </p:sp>
      <p:sp>
        <p:nvSpPr>
          <p:cNvPr id="58" name="CustomShape 3"/>
          <p:cNvSpPr/>
          <p:nvPr/>
        </p:nvSpPr>
        <p:spPr>
          <a:xfrm>
            <a:off x="2826000" y="663480"/>
            <a:ext cx="5203800" cy="35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What do you need for </a:t>
            </a:r>
            <a:r>
              <a:rPr b="1" lang="en-US" sz="1800" spc="-1" strike="noStrike">
                <a:solidFill>
                  <a:srgbClr val="000000"/>
                </a:solidFill>
                <a:latin typeface="Arial"/>
                <a:ea typeface="DejaVu Sans"/>
              </a:rPr>
              <a:t>machine learning</a:t>
            </a:r>
            <a:r>
              <a:rPr b="0" lang="en-US" sz="1800" spc="-1" strike="noStrike">
                <a:solidFill>
                  <a:srgbClr val="000000"/>
                </a:solidFill>
                <a:latin typeface="Arial"/>
                <a:ea typeface="DejaVu Sans"/>
              </a:rPr>
              <a:t>?</a:t>
            </a:r>
            <a:endParaRPr b="0" lang="en-US" sz="1800" spc="-1" strike="noStrike">
              <a:latin typeface="Arial"/>
            </a:endParaRPr>
          </a:p>
        </p:txBody>
      </p:sp>
      <p:sp>
        <p:nvSpPr>
          <p:cNvPr id="59" name="CustomShape 4"/>
          <p:cNvSpPr/>
          <p:nvPr/>
        </p:nvSpPr>
        <p:spPr>
          <a:xfrm>
            <a:off x="6236280" y="4111920"/>
            <a:ext cx="134640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Performance</a:t>
            </a:r>
            <a:endParaRPr b="0" lang="en-US" sz="1200" spc="-1" strike="noStrike">
              <a:latin typeface="Arial"/>
            </a:endParaRPr>
          </a:p>
        </p:txBody>
      </p:sp>
      <p:sp>
        <p:nvSpPr>
          <p:cNvPr id="60" name="CustomShape 5"/>
          <p:cNvSpPr/>
          <p:nvPr/>
        </p:nvSpPr>
        <p:spPr>
          <a:xfrm>
            <a:off x="3749760" y="4422240"/>
            <a:ext cx="1822320" cy="1089000"/>
          </a:xfrm>
          <a:prstGeom prst="ellipse">
            <a:avLst/>
          </a:prstGeom>
          <a:solidFill>
            <a:srgbClr val="8ccfb7"/>
          </a:solidFill>
          <a:ln>
            <a:solidFill>
              <a:srgbClr val="8ccfb7"/>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a:solidFill>
                  <a:srgbClr val="000000"/>
                </a:solidFill>
                <a:latin typeface="Arial"/>
                <a:ea typeface="DejaVu Sans"/>
              </a:rPr>
              <a:t>Machine learning</a:t>
            </a:r>
            <a:endParaRPr b="0" lang="en-US" sz="1200" spc="-1" strike="noStrike">
              <a:latin typeface="Arial"/>
            </a:endParaRPr>
          </a:p>
        </p:txBody>
      </p:sp>
      <p:sp>
        <p:nvSpPr>
          <p:cNvPr id="61" name="Line 6"/>
          <p:cNvSpPr/>
          <p:nvPr/>
        </p:nvSpPr>
        <p:spPr>
          <a:xfrm>
            <a:off x="2763360" y="4857120"/>
            <a:ext cx="822960" cy="360"/>
          </a:xfrm>
          <a:prstGeom prst="line">
            <a:avLst/>
          </a:prstGeom>
          <a:ln>
            <a:solidFill>
              <a:srgbClr val="000000"/>
            </a:solidFill>
            <a:tailEnd len="med" type="triangle" w="med"/>
          </a:ln>
        </p:spPr>
        <p:style>
          <a:lnRef idx="0"/>
          <a:fillRef idx="0"/>
          <a:effectRef idx="0"/>
          <a:fontRef idx="minor"/>
        </p:style>
      </p:sp>
      <p:sp>
        <p:nvSpPr>
          <p:cNvPr id="62" name="Line 7"/>
          <p:cNvSpPr/>
          <p:nvPr/>
        </p:nvSpPr>
        <p:spPr>
          <a:xfrm>
            <a:off x="2763360" y="5145120"/>
            <a:ext cx="822960" cy="360"/>
          </a:xfrm>
          <a:prstGeom prst="line">
            <a:avLst/>
          </a:prstGeom>
          <a:ln>
            <a:solidFill>
              <a:srgbClr val="000000"/>
            </a:solidFill>
            <a:tailEnd len="med" type="triangle" w="med"/>
          </a:ln>
        </p:spPr>
        <p:style>
          <a:lnRef idx="0"/>
          <a:fillRef idx="0"/>
          <a:effectRef idx="0"/>
          <a:fontRef idx="minor"/>
        </p:style>
      </p:sp>
      <p:sp>
        <p:nvSpPr>
          <p:cNvPr id="63" name="Line 8"/>
          <p:cNvSpPr/>
          <p:nvPr/>
        </p:nvSpPr>
        <p:spPr>
          <a:xfrm>
            <a:off x="5643360" y="4965120"/>
            <a:ext cx="822960" cy="360"/>
          </a:xfrm>
          <a:prstGeom prst="line">
            <a:avLst/>
          </a:prstGeom>
          <a:ln>
            <a:solidFill>
              <a:srgbClr val="000000"/>
            </a:solidFill>
            <a:tailEnd len="med" type="triangle" w="med"/>
          </a:ln>
        </p:spPr>
        <p:style>
          <a:lnRef idx="0"/>
          <a:fillRef idx="0"/>
          <a:effectRef idx="0"/>
          <a:fontRef idx="minor"/>
        </p:style>
      </p:sp>
      <p:sp>
        <p:nvSpPr>
          <p:cNvPr id="64" name="CustomShape 9"/>
          <p:cNvSpPr/>
          <p:nvPr/>
        </p:nvSpPr>
        <p:spPr>
          <a:xfrm>
            <a:off x="2231280" y="4710240"/>
            <a:ext cx="68796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Data</a:t>
            </a:r>
            <a:endParaRPr b="0" lang="en-US" sz="1200" spc="-1" strike="noStrike">
              <a:latin typeface="Arial"/>
            </a:endParaRPr>
          </a:p>
        </p:txBody>
      </p:sp>
      <p:sp>
        <p:nvSpPr>
          <p:cNvPr id="65" name="CustomShape 10"/>
          <p:cNvSpPr/>
          <p:nvPr/>
        </p:nvSpPr>
        <p:spPr>
          <a:xfrm>
            <a:off x="1828800" y="4998600"/>
            <a:ext cx="92772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Answers</a:t>
            </a:r>
            <a:endParaRPr b="0" lang="en-US" sz="1200" spc="-1" strike="noStrike">
              <a:latin typeface="Arial"/>
            </a:endParaRPr>
          </a:p>
        </p:txBody>
      </p:sp>
      <p:sp>
        <p:nvSpPr>
          <p:cNvPr id="66" name="CustomShape 11"/>
          <p:cNvSpPr/>
          <p:nvPr/>
        </p:nvSpPr>
        <p:spPr>
          <a:xfrm>
            <a:off x="6479640" y="4818960"/>
            <a:ext cx="737280" cy="2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Rules</a:t>
            </a:r>
            <a:endParaRPr b="0" lang="en-US" sz="1200" spc="-1" strike="noStrike">
              <a:latin typeface="Arial"/>
            </a:endParaRPr>
          </a:p>
        </p:txBody>
      </p:sp>
      <p:sp>
        <p:nvSpPr>
          <p:cNvPr id="67" name="Line 12"/>
          <p:cNvSpPr/>
          <p:nvPr/>
        </p:nvSpPr>
        <p:spPr>
          <a:xfrm flipV="1">
            <a:off x="6766560" y="4402800"/>
            <a:ext cx="360" cy="416160"/>
          </a:xfrm>
          <a:prstGeom prst="line">
            <a:avLst/>
          </a:prstGeom>
          <a:ln>
            <a:solidFill>
              <a:srgbClr val="000000"/>
            </a:solidFill>
            <a:tailEnd len="med" type="triangle" w="med"/>
          </a:ln>
        </p:spPr>
        <p:style>
          <a:lnRef idx="0"/>
          <a:fillRef idx="0"/>
          <a:effectRef idx="0"/>
          <a:fontRef idx="minor"/>
        </p:style>
      </p:sp>
      <p:sp>
        <p:nvSpPr>
          <p:cNvPr id="68" name="CustomShape 13"/>
          <p:cNvSpPr/>
          <p:nvPr/>
        </p:nvSpPr>
        <p:spPr>
          <a:xfrm>
            <a:off x="5212080" y="4037040"/>
            <a:ext cx="1363320" cy="540360"/>
          </a:xfrm>
          <a:custGeom>
            <a:avLst/>
            <a:gdLst/>
            <a:ahLst/>
            <a:rect l="l" t="t" r="r" b="b"/>
            <a:pathLst>
              <a:path w="3533" h="832">
                <a:moveTo>
                  <a:pt x="564" y="629"/>
                </a:moveTo>
                <a:lnTo>
                  <a:pt x="584" y="592"/>
                </a:lnTo>
                <a:lnTo>
                  <a:pt x="608" y="556"/>
                </a:lnTo>
                <a:lnTo>
                  <a:pt x="637" y="521"/>
                </a:lnTo>
                <a:lnTo>
                  <a:pt x="670" y="486"/>
                </a:lnTo>
                <a:lnTo>
                  <a:pt x="708" y="452"/>
                </a:lnTo>
                <a:lnTo>
                  <a:pt x="750" y="419"/>
                </a:lnTo>
                <a:lnTo>
                  <a:pt x="796" y="386"/>
                </a:lnTo>
                <a:lnTo>
                  <a:pt x="846" y="355"/>
                </a:lnTo>
                <a:lnTo>
                  <a:pt x="901" y="325"/>
                </a:lnTo>
                <a:lnTo>
                  <a:pt x="959" y="296"/>
                </a:lnTo>
                <a:lnTo>
                  <a:pt x="1021" y="268"/>
                </a:lnTo>
                <a:lnTo>
                  <a:pt x="1086" y="242"/>
                </a:lnTo>
                <a:lnTo>
                  <a:pt x="1155" y="216"/>
                </a:lnTo>
                <a:lnTo>
                  <a:pt x="1227" y="193"/>
                </a:lnTo>
                <a:lnTo>
                  <a:pt x="1301" y="170"/>
                </a:lnTo>
                <a:lnTo>
                  <a:pt x="1379" y="150"/>
                </a:lnTo>
                <a:lnTo>
                  <a:pt x="1459" y="131"/>
                </a:lnTo>
                <a:lnTo>
                  <a:pt x="1541" y="114"/>
                </a:lnTo>
                <a:lnTo>
                  <a:pt x="1626" y="98"/>
                </a:lnTo>
                <a:lnTo>
                  <a:pt x="1712" y="84"/>
                </a:lnTo>
                <a:lnTo>
                  <a:pt x="1801" y="72"/>
                </a:lnTo>
                <a:lnTo>
                  <a:pt x="1890" y="62"/>
                </a:lnTo>
                <a:lnTo>
                  <a:pt x="1981" y="53"/>
                </a:lnTo>
                <a:lnTo>
                  <a:pt x="2073" y="47"/>
                </a:lnTo>
                <a:lnTo>
                  <a:pt x="2165" y="42"/>
                </a:lnTo>
                <a:lnTo>
                  <a:pt x="2258" y="40"/>
                </a:lnTo>
                <a:lnTo>
                  <a:pt x="2351" y="39"/>
                </a:lnTo>
                <a:lnTo>
                  <a:pt x="2444" y="40"/>
                </a:lnTo>
                <a:lnTo>
                  <a:pt x="2537" y="43"/>
                </a:lnTo>
                <a:lnTo>
                  <a:pt x="2629" y="48"/>
                </a:lnTo>
                <a:lnTo>
                  <a:pt x="2721" y="55"/>
                </a:lnTo>
                <a:lnTo>
                  <a:pt x="2811" y="64"/>
                </a:lnTo>
                <a:lnTo>
                  <a:pt x="2900" y="74"/>
                </a:lnTo>
                <a:lnTo>
                  <a:pt x="2988" y="87"/>
                </a:lnTo>
                <a:lnTo>
                  <a:pt x="3074" y="101"/>
                </a:lnTo>
                <a:lnTo>
                  <a:pt x="3158" y="117"/>
                </a:lnTo>
                <a:lnTo>
                  <a:pt x="3240" y="135"/>
                </a:lnTo>
                <a:lnTo>
                  <a:pt x="3320" y="154"/>
                </a:lnTo>
                <a:lnTo>
                  <a:pt x="3397" y="175"/>
                </a:lnTo>
                <a:lnTo>
                  <a:pt x="3471" y="198"/>
                </a:lnTo>
                <a:lnTo>
                  <a:pt x="3532" y="167"/>
                </a:lnTo>
                <a:lnTo>
                  <a:pt x="3454" y="143"/>
                </a:lnTo>
                <a:lnTo>
                  <a:pt x="3372" y="121"/>
                </a:lnTo>
                <a:lnTo>
                  <a:pt x="3289" y="101"/>
                </a:lnTo>
                <a:lnTo>
                  <a:pt x="3202" y="82"/>
                </a:lnTo>
                <a:lnTo>
                  <a:pt x="3114" y="66"/>
                </a:lnTo>
                <a:lnTo>
                  <a:pt x="3023" y="51"/>
                </a:lnTo>
                <a:lnTo>
                  <a:pt x="2931" y="37"/>
                </a:lnTo>
                <a:lnTo>
                  <a:pt x="2837" y="26"/>
                </a:lnTo>
                <a:lnTo>
                  <a:pt x="2741" y="17"/>
                </a:lnTo>
                <a:lnTo>
                  <a:pt x="2645" y="10"/>
                </a:lnTo>
                <a:lnTo>
                  <a:pt x="2548" y="4"/>
                </a:lnTo>
                <a:lnTo>
                  <a:pt x="2450" y="1"/>
                </a:lnTo>
                <a:lnTo>
                  <a:pt x="2352" y="0"/>
                </a:lnTo>
                <a:lnTo>
                  <a:pt x="2254" y="1"/>
                </a:lnTo>
                <a:lnTo>
                  <a:pt x="2156" y="4"/>
                </a:lnTo>
                <a:lnTo>
                  <a:pt x="2059" y="8"/>
                </a:lnTo>
                <a:lnTo>
                  <a:pt x="1962" y="15"/>
                </a:lnTo>
                <a:lnTo>
                  <a:pt x="1866" y="24"/>
                </a:lnTo>
                <a:lnTo>
                  <a:pt x="1772" y="35"/>
                </a:lnTo>
                <a:lnTo>
                  <a:pt x="1679" y="47"/>
                </a:lnTo>
                <a:lnTo>
                  <a:pt x="1588" y="62"/>
                </a:lnTo>
                <a:lnTo>
                  <a:pt x="1499" y="78"/>
                </a:lnTo>
                <a:lnTo>
                  <a:pt x="1412" y="97"/>
                </a:lnTo>
                <a:lnTo>
                  <a:pt x="1328" y="117"/>
                </a:lnTo>
                <a:lnTo>
                  <a:pt x="1246" y="138"/>
                </a:lnTo>
                <a:lnTo>
                  <a:pt x="1167" y="162"/>
                </a:lnTo>
                <a:lnTo>
                  <a:pt x="1092" y="187"/>
                </a:lnTo>
                <a:lnTo>
                  <a:pt x="1019" y="213"/>
                </a:lnTo>
                <a:lnTo>
                  <a:pt x="950" y="241"/>
                </a:lnTo>
                <a:lnTo>
                  <a:pt x="885" y="271"/>
                </a:lnTo>
                <a:lnTo>
                  <a:pt x="824" y="301"/>
                </a:lnTo>
                <a:lnTo>
                  <a:pt x="767" y="333"/>
                </a:lnTo>
                <a:lnTo>
                  <a:pt x="713" y="366"/>
                </a:lnTo>
                <a:lnTo>
                  <a:pt x="665" y="400"/>
                </a:lnTo>
                <a:lnTo>
                  <a:pt x="620" y="435"/>
                </a:lnTo>
                <a:lnTo>
                  <a:pt x="581" y="471"/>
                </a:lnTo>
                <a:lnTo>
                  <a:pt x="545" y="508"/>
                </a:lnTo>
                <a:lnTo>
                  <a:pt x="515" y="545"/>
                </a:lnTo>
                <a:lnTo>
                  <a:pt x="489" y="583"/>
                </a:lnTo>
                <a:lnTo>
                  <a:pt x="469" y="621"/>
                </a:lnTo>
                <a:lnTo>
                  <a:pt x="0" y="586"/>
                </a:lnTo>
                <a:lnTo>
                  <a:pt x="419" y="831"/>
                </a:lnTo>
                <a:lnTo>
                  <a:pt x="1033" y="664"/>
                </a:lnTo>
                <a:lnTo>
                  <a:pt x="564" y="629"/>
                </a:lnTo>
              </a:path>
            </a:pathLst>
          </a:custGeom>
          <a:solidFill>
            <a:srgbClr val="000000"/>
          </a:solidFill>
          <a:ln>
            <a:solidFill>
              <a:srgbClr val="000000"/>
            </a:solidFill>
          </a:ln>
        </p:spPr>
        <p:style>
          <a:lnRef idx="0"/>
          <a:fillRef idx="0"/>
          <a:effectRef idx="0"/>
          <a:fontRef idx="minor"/>
        </p:style>
      </p:sp>
      <p:sp>
        <p:nvSpPr>
          <p:cNvPr id="69" name="CustomShape 14"/>
          <p:cNvSpPr/>
          <p:nvPr/>
        </p:nvSpPr>
        <p:spPr>
          <a:xfrm>
            <a:off x="6784200" y="5467320"/>
            <a:ext cx="3463920" cy="21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Adapted from ‘</a:t>
            </a:r>
            <a:r>
              <a:rPr b="0" lang="en-US" sz="900" spc="-1" strike="noStrike">
                <a:solidFill>
                  <a:srgbClr val="000000"/>
                </a:solidFill>
                <a:latin typeface="Arial"/>
                <a:ea typeface="Noto Sans CJK SC Regular"/>
              </a:rPr>
              <a:t>Deep Learning with Python’ by Francois Chollet.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2910240" y="139320"/>
            <a:ext cx="5803560" cy="49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 Lifecycle   </a:t>
            </a:r>
            <a:endParaRPr b="0" lang="en-US" sz="2400" spc="-1" strike="noStrike">
              <a:latin typeface="Arial"/>
            </a:endParaRPr>
          </a:p>
        </p:txBody>
      </p:sp>
      <p:pic>
        <p:nvPicPr>
          <p:cNvPr id="71" name="Google Shape;405;p30" descr=""/>
          <p:cNvPicPr/>
          <p:nvPr/>
        </p:nvPicPr>
        <p:blipFill>
          <a:blip r:embed="rId1"/>
          <a:stretch/>
        </p:blipFill>
        <p:spPr>
          <a:xfrm>
            <a:off x="1069200" y="1598400"/>
            <a:ext cx="831240" cy="831240"/>
          </a:xfrm>
          <a:prstGeom prst="rect">
            <a:avLst/>
          </a:prstGeom>
          <a:ln>
            <a:noFill/>
          </a:ln>
        </p:spPr>
      </p:pic>
      <p:pic>
        <p:nvPicPr>
          <p:cNvPr id="72" name="Google Shape;406;p30" descr=""/>
          <p:cNvPicPr/>
          <p:nvPr/>
        </p:nvPicPr>
        <p:blipFill>
          <a:blip r:embed="rId2"/>
          <a:stretch/>
        </p:blipFill>
        <p:spPr>
          <a:xfrm>
            <a:off x="2520360" y="1509120"/>
            <a:ext cx="1379880" cy="993960"/>
          </a:xfrm>
          <a:prstGeom prst="rect">
            <a:avLst/>
          </a:prstGeom>
          <a:ln>
            <a:noFill/>
          </a:ln>
        </p:spPr>
      </p:pic>
      <p:pic>
        <p:nvPicPr>
          <p:cNvPr id="73" name="Google Shape;407;p30" descr=""/>
          <p:cNvPicPr/>
          <p:nvPr/>
        </p:nvPicPr>
        <p:blipFill>
          <a:blip r:embed="rId3"/>
          <a:stretch/>
        </p:blipFill>
        <p:spPr>
          <a:xfrm>
            <a:off x="2134440" y="1750680"/>
            <a:ext cx="456480" cy="456480"/>
          </a:xfrm>
          <a:prstGeom prst="rect">
            <a:avLst/>
          </a:prstGeom>
          <a:ln>
            <a:noFill/>
          </a:ln>
        </p:spPr>
      </p:pic>
      <p:pic>
        <p:nvPicPr>
          <p:cNvPr id="74" name="Google Shape;408;p30" descr=""/>
          <p:cNvPicPr/>
          <p:nvPr/>
        </p:nvPicPr>
        <p:blipFill>
          <a:blip r:embed="rId4"/>
          <a:stretch/>
        </p:blipFill>
        <p:spPr>
          <a:xfrm>
            <a:off x="3887280" y="1750680"/>
            <a:ext cx="456480" cy="456480"/>
          </a:xfrm>
          <a:prstGeom prst="rect">
            <a:avLst/>
          </a:prstGeom>
          <a:ln>
            <a:noFill/>
          </a:ln>
        </p:spPr>
      </p:pic>
      <p:pic>
        <p:nvPicPr>
          <p:cNvPr id="75" name="Google Shape;409;p30" descr=""/>
          <p:cNvPicPr/>
          <p:nvPr/>
        </p:nvPicPr>
        <p:blipFill>
          <a:blip r:embed="rId5"/>
          <a:stretch/>
        </p:blipFill>
        <p:spPr>
          <a:xfrm>
            <a:off x="4563000" y="1598400"/>
            <a:ext cx="831240" cy="831240"/>
          </a:xfrm>
          <a:prstGeom prst="rect">
            <a:avLst/>
          </a:prstGeom>
          <a:ln>
            <a:noFill/>
          </a:ln>
        </p:spPr>
      </p:pic>
      <p:pic>
        <p:nvPicPr>
          <p:cNvPr id="76" name="Google Shape;410;p30" descr=""/>
          <p:cNvPicPr/>
          <p:nvPr/>
        </p:nvPicPr>
        <p:blipFill>
          <a:blip r:embed="rId6"/>
          <a:stretch/>
        </p:blipFill>
        <p:spPr>
          <a:xfrm>
            <a:off x="6228000" y="1578600"/>
            <a:ext cx="870840" cy="870840"/>
          </a:xfrm>
          <a:prstGeom prst="rect">
            <a:avLst/>
          </a:prstGeom>
          <a:ln>
            <a:noFill/>
          </a:ln>
        </p:spPr>
      </p:pic>
      <p:pic>
        <p:nvPicPr>
          <p:cNvPr id="77" name="Google Shape;411;p30" descr=""/>
          <p:cNvPicPr/>
          <p:nvPr/>
        </p:nvPicPr>
        <p:blipFill>
          <a:blip r:embed="rId7"/>
          <a:stretch/>
        </p:blipFill>
        <p:spPr>
          <a:xfrm>
            <a:off x="5563440" y="1750680"/>
            <a:ext cx="456480" cy="456480"/>
          </a:xfrm>
          <a:prstGeom prst="rect">
            <a:avLst/>
          </a:prstGeom>
          <a:ln>
            <a:noFill/>
          </a:ln>
        </p:spPr>
      </p:pic>
      <p:pic>
        <p:nvPicPr>
          <p:cNvPr id="78" name="Google Shape;412;p30" descr=""/>
          <p:cNvPicPr/>
          <p:nvPr/>
        </p:nvPicPr>
        <p:blipFill>
          <a:blip r:embed="rId8"/>
          <a:stretch/>
        </p:blipFill>
        <p:spPr>
          <a:xfrm>
            <a:off x="7806960" y="1578600"/>
            <a:ext cx="1275480" cy="954000"/>
          </a:xfrm>
          <a:prstGeom prst="rect">
            <a:avLst/>
          </a:prstGeom>
          <a:ln>
            <a:noFill/>
          </a:ln>
        </p:spPr>
      </p:pic>
      <p:pic>
        <p:nvPicPr>
          <p:cNvPr id="79" name="Google Shape;413;p30" descr=""/>
          <p:cNvPicPr/>
          <p:nvPr/>
        </p:nvPicPr>
        <p:blipFill>
          <a:blip r:embed="rId9"/>
          <a:stretch/>
        </p:blipFill>
        <p:spPr>
          <a:xfrm>
            <a:off x="7239960" y="1750680"/>
            <a:ext cx="456480" cy="456480"/>
          </a:xfrm>
          <a:prstGeom prst="rect">
            <a:avLst/>
          </a:prstGeom>
          <a:ln>
            <a:noFill/>
          </a:ln>
        </p:spPr>
      </p:pic>
      <p:sp>
        <p:nvSpPr>
          <p:cNvPr id="80" name="CustomShape 2"/>
          <p:cNvSpPr/>
          <p:nvPr/>
        </p:nvSpPr>
        <p:spPr>
          <a:xfrm>
            <a:off x="1487520" y="2435040"/>
            <a:ext cx="235080" cy="12502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81" name="CustomShape 3"/>
          <p:cNvSpPr/>
          <p:nvPr/>
        </p:nvSpPr>
        <p:spPr>
          <a:xfrm>
            <a:off x="720000" y="3690720"/>
            <a:ext cx="1806480" cy="455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000000"/>
                </a:solidFill>
                <a:latin typeface="Arial"/>
                <a:ea typeface="Arial"/>
              </a:rPr>
              <a:t>Data Acquisition</a:t>
            </a:r>
            <a:endParaRPr b="0" lang="en-US" sz="1600" spc="-1" strike="noStrike">
              <a:latin typeface="Arial"/>
            </a:endParaRPr>
          </a:p>
        </p:txBody>
      </p:sp>
      <p:sp>
        <p:nvSpPr>
          <p:cNvPr id="82" name="CustomShape 4"/>
          <p:cNvSpPr/>
          <p:nvPr/>
        </p:nvSpPr>
        <p:spPr>
          <a:xfrm>
            <a:off x="3212640" y="2508480"/>
            <a:ext cx="84240" cy="11768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83" name="CustomShape 5"/>
          <p:cNvSpPr/>
          <p:nvPr/>
        </p:nvSpPr>
        <p:spPr>
          <a:xfrm>
            <a:off x="2610000" y="3690720"/>
            <a:ext cx="1595520" cy="455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000000"/>
                </a:solidFill>
                <a:latin typeface="Arial"/>
                <a:ea typeface="Arial"/>
              </a:rPr>
              <a:t>Preprocessing</a:t>
            </a:r>
            <a:endParaRPr b="0" lang="en-US" sz="1600" spc="-1" strike="noStrike">
              <a:latin typeface="Arial"/>
            </a:endParaRPr>
          </a:p>
        </p:txBody>
      </p:sp>
      <p:sp>
        <p:nvSpPr>
          <p:cNvPr id="84" name="CustomShape 6"/>
          <p:cNvSpPr/>
          <p:nvPr/>
        </p:nvSpPr>
        <p:spPr>
          <a:xfrm flipH="1">
            <a:off x="4871520" y="2435040"/>
            <a:ext cx="99000" cy="12502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85" name="CustomShape 7"/>
          <p:cNvSpPr/>
          <p:nvPr/>
        </p:nvSpPr>
        <p:spPr>
          <a:xfrm>
            <a:off x="4357440" y="3690720"/>
            <a:ext cx="1347120" cy="455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000000"/>
                </a:solidFill>
                <a:latin typeface="Arial"/>
                <a:ea typeface="Arial"/>
              </a:rPr>
              <a:t>Processing</a:t>
            </a:r>
            <a:endParaRPr b="0" lang="en-US" sz="1600" spc="-1" strike="noStrike">
              <a:latin typeface="Arial"/>
            </a:endParaRPr>
          </a:p>
        </p:txBody>
      </p:sp>
      <p:sp>
        <p:nvSpPr>
          <p:cNvPr id="86" name="CustomShape 8"/>
          <p:cNvSpPr/>
          <p:nvPr/>
        </p:nvSpPr>
        <p:spPr>
          <a:xfrm flipH="1">
            <a:off x="6483240" y="2454840"/>
            <a:ext cx="172800" cy="12304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87" name="CustomShape 9"/>
          <p:cNvSpPr/>
          <p:nvPr/>
        </p:nvSpPr>
        <p:spPr>
          <a:xfrm>
            <a:off x="5894640" y="3690720"/>
            <a:ext cx="1583280" cy="455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000000"/>
                </a:solidFill>
                <a:latin typeface="Arial"/>
                <a:ea typeface="Arial"/>
              </a:rPr>
              <a:t>Measurement</a:t>
            </a:r>
            <a:endParaRPr b="0" lang="en-US" sz="1600" spc="-1" strike="noStrike">
              <a:latin typeface="Arial"/>
            </a:endParaRPr>
          </a:p>
        </p:txBody>
      </p:sp>
      <p:sp>
        <p:nvSpPr>
          <p:cNvPr id="88" name="CustomShape 10"/>
          <p:cNvSpPr/>
          <p:nvPr/>
        </p:nvSpPr>
        <p:spPr>
          <a:xfrm>
            <a:off x="8447400" y="2537640"/>
            <a:ext cx="360" cy="11476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89" name="CustomShape 11"/>
          <p:cNvSpPr/>
          <p:nvPr/>
        </p:nvSpPr>
        <p:spPr>
          <a:xfrm>
            <a:off x="7754760" y="3690720"/>
            <a:ext cx="1662840" cy="455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000000"/>
                </a:solidFill>
                <a:latin typeface="Arial"/>
                <a:ea typeface="Arial"/>
              </a:rPr>
              <a:t>Improvement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499920" y="23832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91" name="CustomShape 2"/>
          <p:cNvSpPr/>
          <p:nvPr/>
        </p:nvSpPr>
        <p:spPr>
          <a:xfrm>
            <a:off x="3769200" y="1415520"/>
            <a:ext cx="197640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Data Acquisition  </a:t>
            </a:r>
            <a:endParaRPr b="0" lang="en-US" sz="1800" spc="-1" strike="noStrike">
              <a:latin typeface="Arial"/>
            </a:endParaRPr>
          </a:p>
        </p:txBody>
      </p:sp>
      <p:sp>
        <p:nvSpPr>
          <p:cNvPr id="92" name="CustomShape 3"/>
          <p:cNvSpPr/>
          <p:nvPr/>
        </p:nvSpPr>
        <p:spPr>
          <a:xfrm>
            <a:off x="2826000" y="2347200"/>
            <a:ext cx="6315120" cy="1876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 Understand the problem.</a:t>
            </a:r>
            <a:endParaRPr b="0" lang="en-US" sz="1800" spc="-1" strike="noStrike">
              <a:latin typeface="Arial"/>
            </a:endParaRPr>
          </a:p>
          <a:p>
            <a:pPr>
              <a:lnSpc>
                <a:spcPct val="150000"/>
              </a:lnSpc>
            </a:pPr>
            <a:r>
              <a:rPr b="0" lang="en-US" sz="1800" spc="-1" strike="noStrike">
                <a:solidFill>
                  <a:srgbClr val="000000"/>
                </a:solidFill>
                <a:latin typeface="Arial"/>
                <a:ea typeface="DejaVu Sans"/>
              </a:rPr>
              <a:t>- Identify the data sources.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Spot possible problems with the data.</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499920" y="16632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94" name="CustomShape 2"/>
          <p:cNvSpPr/>
          <p:nvPr/>
        </p:nvSpPr>
        <p:spPr>
          <a:xfrm>
            <a:off x="4201200" y="726120"/>
            <a:ext cx="142128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Data Types  </a:t>
            </a:r>
            <a:endParaRPr b="0" lang="en-US" sz="1800" spc="-1" strike="noStrike">
              <a:latin typeface="Arial"/>
            </a:endParaRPr>
          </a:p>
        </p:txBody>
      </p:sp>
      <p:sp>
        <p:nvSpPr>
          <p:cNvPr id="95" name="CustomShape 3"/>
          <p:cNvSpPr/>
          <p:nvPr/>
        </p:nvSpPr>
        <p:spPr>
          <a:xfrm>
            <a:off x="4347360" y="1469520"/>
            <a:ext cx="105840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Data</a:t>
            </a:r>
            <a:endParaRPr b="0" lang="en-US" sz="1400" spc="-1" strike="noStrike">
              <a:latin typeface="Arial"/>
            </a:endParaRPr>
          </a:p>
        </p:txBody>
      </p:sp>
      <p:sp>
        <p:nvSpPr>
          <p:cNvPr id="96" name="CustomShape 4"/>
          <p:cNvSpPr/>
          <p:nvPr/>
        </p:nvSpPr>
        <p:spPr>
          <a:xfrm>
            <a:off x="2120040" y="242676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Numerical</a:t>
            </a:r>
            <a:endParaRPr b="0" lang="en-US" sz="1400" spc="-1" strike="noStrike">
              <a:latin typeface="Arial"/>
            </a:endParaRPr>
          </a:p>
        </p:txBody>
      </p:sp>
      <p:sp>
        <p:nvSpPr>
          <p:cNvPr id="97" name="CustomShape 5"/>
          <p:cNvSpPr/>
          <p:nvPr/>
        </p:nvSpPr>
        <p:spPr>
          <a:xfrm>
            <a:off x="6299640" y="242676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Categorical</a:t>
            </a:r>
            <a:endParaRPr b="0" lang="en-US" sz="1400" spc="-1" strike="noStrike">
              <a:latin typeface="Arial"/>
            </a:endParaRPr>
          </a:p>
        </p:txBody>
      </p:sp>
      <p:sp>
        <p:nvSpPr>
          <p:cNvPr id="98" name="CustomShape 6"/>
          <p:cNvSpPr/>
          <p:nvPr/>
        </p:nvSpPr>
        <p:spPr>
          <a:xfrm>
            <a:off x="1056600" y="336384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Discrete</a:t>
            </a:r>
            <a:endParaRPr b="0" lang="en-US" sz="1400" spc="-1" strike="noStrike">
              <a:latin typeface="Arial"/>
            </a:endParaRPr>
          </a:p>
        </p:txBody>
      </p:sp>
      <p:sp>
        <p:nvSpPr>
          <p:cNvPr id="99" name="CustomShape 7"/>
          <p:cNvSpPr/>
          <p:nvPr/>
        </p:nvSpPr>
        <p:spPr>
          <a:xfrm>
            <a:off x="3099240" y="336384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Continuous</a:t>
            </a:r>
            <a:endParaRPr b="0" lang="en-US" sz="1400" spc="-1" strike="noStrike">
              <a:latin typeface="Arial"/>
            </a:endParaRPr>
          </a:p>
        </p:txBody>
      </p:sp>
      <p:sp>
        <p:nvSpPr>
          <p:cNvPr id="100" name="CustomShape 8"/>
          <p:cNvSpPr/>
          <p:nvPr/>
        </p:nvSpPr>
        <p:spPr>
          <a:xfrm>
            <a:off x="5262480" y="336384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Nominal</a:t>
            </a:r>
            <a:endParaRPr b="0" lang="en-US" sz="1400" spc="-1" strike="noStrike">
              <a:latin typeface="Arial"/>
            </a:endParaRPr>
          </a:p>
        </p:txBody>
      </p:sp>
      <p:sp>
        <p:nvSpPr>
          <p:cNvPr id="101" name="CustomShape 9"/>
          <p:cNvSpPr/>
          <p:nvPr/>
        </p:nvSpPr>
        <p:spPr>
          <a:xfrm>
            <a:off x="7266240" y="336384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Ordinal</a:t>
            </a:r>
            <a:endParaRPr b="0" lang="en-US" sz="1400" spc="-1" strike="noStrike">
              <a:latin typeface="Arial"/>
            </a:endParaRPr>
          </a:p>
        </p:txBody>
      </p:sp>
      <p:sp>
        <p:nvSpPr>
          <p:cNvPr id="102" name="CustomShape 10"/>
          <p:cNvSpPr/>
          <p:nvPr/>
        </p:nvSpPr>
        <p:spPr>
          <a:xfrm flipH="1">
            <a:off x="2822040" y="1782360"/>
            <a:ext cx="1514880" cy="639000"/>
          </a:xfrm>
          <a:prstGeom prst="bentConnector2">
            <a:avLst/>
          </a:prstGeom>
          <a:noFill/>
          <a:ln w="28440">
            <a:solidFill>
              <a:srgbClr val="9e9e9e"/>
            </a:solidFill>
            <a:round/>
          </a:ln>
        </p:spPr>
        <p:style>
          <a:lnRef idx="0"/>
          <a:fillRef idx="0"/>
          <a:effectRef idx="0"/>
          <a:fontRef idx="minor"/>
        </p:style>
      </p:sp>
      <p:sp>
        <p:nvSpPr>
          <p:cNvPr id="103" name="CustomShape 11"/>
          <p:cNvSpPr/>
          <p:nvPr/>
        </p:nvSpPr>
        <p:spPr>
          <a:xfrm>
            <a:off x="5411160" y="1782360"/>
            <a:ext cx="1590120" cy="639000"/>
          </a:xfrm>
          <a:prstGeom prst="bentConnector2">
            <a:avLst/>
          </a:prstGeom>
          <a:noFill/>
          <a:ln w="28440">
            <a:solidFill>
              <a:srgbClr val="9e9e9e"/>
            </a:solidFill>
            <a:round/>
          </a:ln>
        </p:spPr>
        <p:style>
          <a:lnRef idx="0"/>
          <a:fillRef idx="0"/>
          <a:effectRef idx="0"/>
          <a:fontRef idx="minor"/>
        </p:style>
      </p:sp>
      <p:sp>
        <p:nvSpPr>
          <p:cNvPr id="104" name="CustomShape 12"/>
          <p:cNvSpPr/>
          <p:nvPr/>
        </p:nvSpPr>
        <p:spPr>
          <a:xfrm flipH="1">
            <a:off x="1758240" y="2739600"/>
            <a:ext cx="351360" cy="618480"/>
          </a:xfrm>
          <a:prstGeom prst="bentConnector2">
            <a:avLst/>
          </a:prstGeom>
          <a:noFill/>
          <a:ln w="28440">
            <a:solidFill>
              <a:srgbClr val="9e9e9e"/>
            </a:solidFill>
            <a:round/>
          </a:ln>
        </p:spPr>
        <p:style>
          <a:lnRef idx="0"/>
          <a:fillRef idx="0"/>
          <a:effectRef idx="0"/>
          <a:fontRef idx="minor"/>
        </p:style>
      </p:sp>
      <p:sp>
        <p:nvSpPr>
          <p:cNvPr id="105" name="CustomShape 13"/>
          <p:cNvSpPr/>
          <p:nvPr/>
        </p:nvSpPr>
        <p:spPr>
          <a:xfrm>
            <a:off x="3534120" y="2739600"/>
            <a:ext cx="267120" cy="618480"/>
          </a:xfrm>
          <a:prstGeom prst="bentConnector2">
            <a:avLst/>
          </a:prstGeom>
          <a:noFill/>
          <a:ln w="28440">
            <a:solidFill>
              <a:srgbClr val="9e9e9e"/>
            </a:solidFill>
            <a:round/>
          </a:ln>
        </p:spPr>
        <p:style>
          <a:lnRef idx="0"/>
          <a:fillRef idx="0"/>
          <a:effectRef idx="0"/>
          <a:fontRef idx="minor"/>
        </p:style>
      </p:sp>
      <p:sp>
        <p:nvSpPr>
          <p:cNvPr id="106" name="CustomShape 14"/>
          <p:cNvSpPr/>
          <p:nvPr/>
        </p:nvSpPr>
        <p:spPr>
          <a:xfrm flipH="1">
            <a:off x="5963760" y="2739600"/>
            <a:ext cx="325080" cy="618480"/>
          </a:xfrm>
          <a:prstGeom prst="bentConnector2">
            <a:avLst/>
          </a:prstGeom>
          <a:noFill/>
          <a:ln w="28440">
            <a:solidFill>
              <a:srgbClr val="9e9e9e"/>
            </a:solidFill>
            <a:round/>
          </a:ln>
        </p:spPr>
        <p:style>
          <a:lnRef idx="0"/>
          <a:fillRef idx="0"/>
          <a:effectRef idx="0"/>
          <a:fontRef idx="minor"/>
        </p:style>
      </p:sp>
      <p:sp>
        <p:nvSpPr>
          <p:cNvPr id="107" name="CustomShape 15"/>
          <p:cNvSpPr/>
          <p:nvPr/>
        </p:nvSpPr>
        <p:spPr>
          <a:xfrm>
            <a:off x="7713720" y="2739600"/>
            <a:ext cx="254520" cy="618480"/>
          </a:xfrm>
          <a:prstGeom prst="bentConnector2">
            <a:avLst/>
          </a:prstGeom>
          <a:noFill/>
          <a:ln w="28440">
            <a:solidFill>
              <a:srgbClr val="9e9e9e"/>
            </a:solidFill>
            <a:round/>
          </a:ln>
        </p:spPr>
        <p:style>
          <a:lnRef idx="0"/>
          <a:fillRef idx="0"/>
          <a:effectRef idx="0"/>
          <a:fontRef idx="minor"/>
        </p:style>
      </p:sp>
      <p:sp>
        <p:nvSpPr>
          <p:cNvPr id="108" name="CustomShape 16"/>
          <p:cNvSpPr/>
          <p:nvPr/>
        </p:nvSpPr>
        <p:spPr>
          <a:xfrm>
            <a:off x="972720" y="4032000"/>
            <a:ext cx="1458000" cy="88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Arial"/>
                <a:ea typeface="DejaVu Sans"/>
              </a:rPr>
              <a:t>Measurements are integers:</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age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n° of students </a:t>
            </a:r>
            <a:endParaRPr b="0" lang="en-US" sz="1400" spc="-1" strike="noStrike">
              <a:latin typeface="Arial"/>
            </a:endParaRPr>
          </a:p>
        </p:txBody>
      </p:sp>
      <p:sp>
        <p:nvSpPr>
          <p:cNvPr id="109" name="CustomShape 17"/>
          <p:cNvSpPr/>
          <p:nvPr/>
        </p:nvSpPr>
        <p:spPr>
          <a:xfrm>
            <a:off x="3096720" y="4032360"/>
            <a:ext cx="1458000" cy="128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Arial"/>
                <a:ea typeface="DejaVu Sans"/>
              </a:rPr>
              <a:t>Measurements can take on any value, usually within a range: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temperature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weight</a:t>
            </a:r>
            <a:endParaRPr b="0" lang="en-US" sz="1400" spc="-1" strike="noStrike">
              <a:latin typeface="Arial"/>
            </a:endParaRPr>
          </a:p>
        </p:txBody>
      </p:sp>
      <p:sp>
        <p:nvSpPr>
          <p:cNvPr id="110" name="CustomShape 18"/>
          <p:cNvSpPr/>
          <p:nvPr/>
        </p:nvSpPr>
        <p:spPr>
          <a:xfrm>
            <a:off x="5148720" y="4032720"/>
            <a:ext cx="1815120" cy="148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Arial"/>
                <a:ea typeface="DejaVu Sans"/>
              </a:rPr>
              <a:t>No natural order between categories:</a:t>
            </a:r>
            <a:endParaRPr b="0" lang="en-US" sz="1400" spc="-1" strike="noStrike">
              <a:latin typeface="Arial"/>
            </a:endParaRPr>
          </a:p>
          <a:p>
            <a:pPr>
              <a:lnSpc>
                <a:spcPct val="100000"/>
              </a:lnSpc>
            </a:pPr>
            <a:r>
              <a:rPr b="0" lang="en-US" sz="1400" spc="-1" strike="noStrike">
                <a:solidFill>
                  <a:srgbClr val="000000"/>
                </a:solidFill>
                <a:latin typeface="Arial"/>
                <a:ea typeface="DejaVu Sans"/>
              </a:rPr>
              <a:t>- gender</a:t>
            </a:r>
            <a:endParaRPr b="0" lang="en-US" sz="1400" spc="-1" strike="noStrike">
              <a:latin typeface="Arial"/>
            </a:endParaRPr>
          </a:p>
          <a:p>
            <a:pPr>
              <a:lnSpc>
                <a:spcPct val="100000"/>
              </a:lnSpc>
            </a:pPr>
            <a:r>
              <a:rPr b="0" lang="en-US" sz="1400" spc="-1" strike="noStrike">
                <a:solidFill>
                  <a:srgbClr val="000000"/>
                </a:solidFill>
                <a:latin typeface="Arial"/>
                <a:ea typeface="DejaVu Sans"/>
              </a:rPr>
              <a:t>- states / districts</a:t>
            </a:r>
            <a:endParaRPr b="0" lang="en-US" sz="1400" spc="-1" strike="noStrike">
              <a:latin typeface="Arial"/>
            </a:endParaRPr>
          </a:p>
          <a:p>
            <a:pPr>
              <a:lnSpc>
                <a:spcPct val="100000"/>
              </a:lnSpc>
            </a:pPr>
            <a:r>
              <a:rPr b="0" lang="en-US" sz="1400" spc="-1" strike="noStrike">
                <a:solidFill>
                  <a:srgbClr val="000000"/>
                </a:solidFill>
                <a:latin typeface="Arial"/>
                <a:ea typeface="DejaVu Sans"/>
              </a:rPr>
              <a:t>- color names</a:t>
            </a:r>
            <a:endParaRPr b="0" lang="en-US" sz="1400" spc="-1" strike="noStrike">
              <a:latin typeface="Arial"/>
            </a:endParaRPr>
          </a:p>
        </p:txBody>
      </p:sp>
      <p:sp>
        <p:nvSpPr>
          <p:cNvPr id="111" name="CustomShape 19"/>
          <p:cNvSpPr/>
          <p:nvPr/>
        </p:nvSpPr>
        <p:spPr>
          <a:xfrm>
            <a:off x="7200720" y="4032720"/>
            <a:ext cx="2525760" cy="134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Arial"/>
                <a:ea typeface="DejaVu Sans"/>
              </a:rPr>
              <a:t>An order between  categories:</a:t>
            </a:r>
            <a:endParaRPr b="0" lang="en-US" sz="1400" spc="-1" strike="noStrike">
              <a:latin typeface="Arial"/>
            </a:endParaRPr>
          </a:p>
          <a:p>
            <a:pPr>
              <a:lnSpc>
                <a:spcPct val="100000"/>
              </a:lnSpc>
            </a:pPr>
            <a:r>
              <a:rPr b="0" lang="en-US" sz="1400" spc="-1" strike="noStrike">
                <a:solidFill>
                  <a:srgbClr val="000000"/>
                </a:solidFill>
                <a:latin typeface="Arial"/>
                <a:ea typeface="DejaVu Sans"/>
              </a:rPr>
              <a:t>- T-shirt size (S, M, L)</a:t>
            </a:r>
            <a:endParaRPr b="0" lang="en-US" sz="1400" spc="-1" strike="noStrike">
              <a:latin typeface="Arial"/>
            </a:endParaRPr>
          </a:p>
          <a:p>
            <a:pPr>
              <a:lnSpc>
                <a:spcPct val="100000"/>
              </a:lnSpc>
            </a:pPr>
            <a:r>
              <a:rPr b="0" lang="en-US" sz="1400" spc="-1" strike="noStrike">
                <a:solidFill>
                  <a:srgbClr val="000000"/>
                </a:solidFill>
                <a:latin typeface="Arial"/>
                <a:ea typeface="DejaVu Sans"/>
              </a:rPr>
              <a:t>- grades (A, B, C)</a:t>
            </a:r>
            <a:endParaRPr b="0" lang="en-US" sz="1400" spc="-1" strike="noStrike">
              <a:latin typeface="Arial"/>
            </a:endParaRPr>
          </a:p>
          <a:p>
            <a:pPr>
              <a:lnSpc>
                <a:spcPct val="100000"/>
              </a:lnSpc>
            </a:pPr>
            <a:r>
              <a:rPr b="0" lang="en-US" sz="1400" spc="-1" strike="noStrike">
                <a:solidFill>
                  <a:srgbClr val="000000"/>
                </a:solidFill>
                <a:latin typeface="Arial"/>
                <a:ea typeface="DejaVu Sans"/>
              </a:rPr>
              <a:t>- time of the day (morning, afternoon, evening)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499920" y="30492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13" name="CustomShape 2"/>
          <p:cNvSpPr/>
          <p:nvPr/>
        </p:nvSpPr>
        <p:spPr>
          <a:xfrm>
            <a:off x="4201200" y="864720"/>
            <a:ext cx="142128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Data Types  </a:t>
            </a:r>
            <a:endParaRPr b="0" lang="en-US" sz="1800" spc="-1" strike="noStrike">
              <a:latin typeface="Arial"/>
            </a:endParaRPr>
          </a:p>
        </p:txBody>
      </p:sp>
      <p:sp>
        <p:nvSpPr>
          <p:cNvPr id="114" name="CustomShape 3"/>
          <p:cNvSpPr/>
          <p:nvPr/>
        </p:nvSpPr>
        <p:spPr>
          <a:xfrm>
            <a:off x="4347360" y="1935360"/>
            <a:ext cx="105840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Data</a:t>
            </a:r>
            <a:endParaRPr b="0" lang="en-US" sz="1400" spc="-1" strike="noStrike">
              <a:latin typeface="Arial"/>
            </a:endParaRPr>
          </a:p>
        </p:txBody>
      </p:sp>
      <p:sp>
        <p:nvSpPr>
          <p:cNvPr id="115" name="CustomShape 4"/>
          <p:cNvSpPr/>
          <p:nvPr/>
        </p:nvSpPr>
        <p:spPr>
          <a:xfrm>
            <a:off x="2120040" y="289260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Strings</a:t>
            </a:r>
            <a:endParaRPr b="0" lang="en-US" sz="1400" spc="-1" strike="noStrike">
              <a:latin typeface="Arial"/>
            </a:endParaRPr>
          </a:p>
        </p:txBody>
      </p:sp>
      <p:sp>
        <p:nvSpPr>
          <p:cNvPr id="116" name="CustomShape 5"/>
          <p:cNvSpPr/>
          <p:nvPr/>
        </p:nvSpPr>
        <p:spPr>
          <a:xfrm>
            <a:off x="6299640" y="289260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Location data</a:t>
            </a:r>
            <a:endParaRPr b="0" lang="en-US" sz="1400" spc="-1" strike="noStrike">
              <a:latin typeface="Arial"/>
            </a:endParaRPr>
          </a:p>
        </p:txBody>
      </p:sp>
      <p:sp>
        <p:nvSpPr>
          <p:cNvPr id="117" name="CustomShape 6"/>
          <p:cNvSpPr/>
          <p:nvPr/>
        </p:nvSpPr>
        <p:spPr>
          <a:xfrm>
            <a:off x="4215240" y="2893680"/>
            <a:ext cx="1408680" cy="620280"/>
          </a:xfrm>
          <a:prstGeom prst="roundRect">
            <a:avLst>
              <a:gd name="adj" fmla="val 16667"/>
            </a:avLst>
          </a:prstGeom>
          <a:solidFill>
            <a:srgbClr val="e0e0e0"/>
          </a:solidFill>
          <a:ln w="9360">
            <a:solidFill>
              <a:srgbClr val="9e9e9e"/>
            </a:solidFill>
            <a:round/>
          </a:ln>
        </p:spPr>
        <p:style>
          <a:lnRef idx="0"/>
          <a:fillRef idx="0"/>
          <a:effectRef idx="0"/>
          <a:fontRef idx="minor"/>
        </p:style>
        <p:txBody>
          <a:bodyPr lIns="90000" rIns="90000" tIns="91440" bIns="91440" anchor="ctr">
            <a:noAutofit/>
          </a:bodyPr>
          <a:p>
            <a:pPr algn="ctr">
              <a:lnSpc>
                <a:spcPct val="100000"/>
              </a:lnSpc>
            </a:pPr>
            <a:r>
              <a:rPr b="1" lang="en-US" sz="1400" spc="-1" strike="noStrike">
                <a:solidFill>
                  <a:srgbClr val="000000"/>
                </a:solidFill>
                <a:latin typeface="Arial"/>
                <a:ea typeface="Arial"/>
              </a:rPr>
              <a:t>Sequence data</a:t>
            </a:r>
            <a:endParaRPr b="0" lang="en-US" sz="1400" spc="-1" strike="noStrike">
              <a:latin typeface="Arial"/>
            </a:endParaRPr>
          </a:p>
        </p:txBody>
      </p:sp>
      <p:sp>
        <p:nvSpPr>
          <p:cNvPr id="118" name="CustomShape 7"/>
          <p:cNvSpPr/>
          <p:nvPr/>
        </p:nvSpPr>
        <p:spPr>
          <a:xfrm flipH="1">
            <a:off x="2822040" y="2248200"/>
            <a:ext cx="1514880" cy="639000"/>
          </a:xfrm>
          <a:prstGeom prst="bentConnector2">
            <a:avLst/>
          </a:prstGeom>
          <a:noFill/>
          <a:ln w="28440">
            <a:solidFill>
              <a:srgbClr val="9e9e9e"/>
            </a:solidFill>
            <a:round/>
          </a:ln>
        </p:spPr>
        <p:style>
          <a:lnRef idx="0"/>
          <a:fillRef idx="0"/>
          <a:effectRef idx="0"/>
          <a:fontRef idx="minor"/>
        </p:style>
      </p:sp>
      <p:sp>
        <p:nvSpPr>
          <p:cNvPr id="119" name="CustomShape 8"/>
          <p:cNvSpPr/>
          <p:nvPr/>
        </p:nvSpPr>
        <p:spPr>
          <a:xfrm>
            <a:off x="5411160" y="2250000"/>
            <a:ext cx="1590120" cy="639000"/>
          </a:xfrm>
          <a:prstGeom prst="bentConnector2">
            <a:avLst/>
          </a:prstGeom>
          <a:noFill/>
          <a:ln w="28440">
            <a:solidFill>
              <a:srgbClr val="9e9e9e"/>
            </a:solidFill>
            <a:round/>
          </a:ln>
        </p:spPr>
        <p:style>
          <a:lnRef idx="0"/>
          <a:fillRef idx="0"/>
          <a:effectRef idx="0"/>
          <a:fontRef idx="minor"/>
        </p:style>
      </p:sp>
      <p:sp>
        <p:nvSpPr>
          <p:cNvPr id="120" name="CustomShape 9"/>
          <p:cNvSpPr/>
          <p:nvPr/>
        </p:nvSpPr>
        <p:spPr>
          <a:xfrm>
            <a:off x="3831840" y="3561840"/>
            <a:ext cx="2830320" cy="88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Arial"/>
                <a:ea typeface="DejaVu Sans"/>
              </a:rPr>
              <a:t>- time series (time order)</a:t>
            </a:r>
            <a:endParaRPr b="0" lang="en-US" sz="1400" spc="-1" strike="noStrike">
              <a:latin typeface="Arial"/>
            </a:endParaRPr>
          </a:p>
          <a:p>
            <a:pPr>
              <a:lnSpc>
                <a:spcPct val="100000"/>
              </a:lnSpc>
            </a:pPr>
            <a:r>
              <a:rPr b="0" lang="en-US" sz="1400" spc="-1" strike="noStrike">
                <a:solidFill>
                  <a:srgbClr val="000000"/>
                </a:solidFill>
                <a:latin typeface="Arial"/>
                <a:ea typeface="DejaVu Sans"/>
              </a:rPr>
              <a:t>- sequences of strings (text data)</a:t>
            </a:r>
            <a:endParaRPr b="0" lang="en-US" sz="1400" spc="-1" strike="noStrike">
              <a:latin typeface="Arial"/>
            </a:endParaRPr>
          </a:p>
        </p:txBody>
      </p:sp>
      <p:sp>
        <p:nvSpPr>
          <p:cNvPr id="121" name="Line 10"/>
          <p:cNvSpPr/>
          <p:nvPr/>
        </p:nvSpPr>
        <p:spPr>
          <a:xfrm>
            <a:off x="4937760" y="2560320"/>
            <a:ext cx="360" cy="333360"/>
          </a:xfrm>
          <a:prstGeom prst="line">
            <a:avLst/>
          </a:prstGeom>
          <a:ln w="2916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499920" y="23832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23" name="CustomShape 2"/>
          <p:cNvSpPr/>
          <p:nvPr/>
        </p:nvSpPr>
        <p:spPr>
          <a:xfrm>
            <a:off x="3625200" y="839520"/>
            <a:ext cx="242712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Preprocessing: Data  </a:t>
            </a:r>
            <a:endParaRPr b="0" lang="en-US" sz="1800" spc="-1" strike="noStrike">
              <a:latin typeface="Arial"/>
            </a:endParaRPr>
          </a:p>
        </p:txBody>
      </p:sp>
      <p:sp>
        <p:nvSpPr>
          <p:cNvPr id="124" name="CustomShape 3"/>
          <p:cNvSpPr/>
          <p:nvPr/>
        </p:nvSpPr>
        <p:spPr>
          <a:xfrm>
            <a:off x="790200" y="1599120"/>
            <a:ext cx="8897760" cy="2643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 Separate relevant data from noise.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Establish the data types available and the missing data.</a:t>
            </a:r>
            <a:endParaRPr b="0" lang="en-US" sz="1800" spc="-1" strike="noStrike">
              <a:latin typeface="Arial"/>
            </a:endParaRPr>
          </a:p>
          <a:p>
            <a:pPr>
              <a:lnSpc>
                <a:spcPct val="150000"/>
              </a:lnSpc>
            </a:pPr>
            <a:r>
              <a:rPr b="0" lang="en-US" sz="1800" spc="-1" strike="noStrike">
                <a:solidFill>
                  <a:srgbClr val="000000"/>
                </a:solidFill>
                <a:latin typeface="Arial"/>
                <a:ea typeface="DejaVu Sans"/>
              </a:rPr>
              <a:t>- Handling missing values.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Redundancy problems.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Data transformation.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 Data reduction: e.g. aggregation.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 Numerical data: rounding, binning (put values in bin categories), scaling.</a:t>
            </a:r>
            <a:endParaRPr b="0" lang="en-US" sz="1800" spc="-1" strike="noStrike">
              <a:latin typeface="Arial"/>
            </a:endParaRPr>
          </a:p>
          <a:p>
            <a:pPr>
              <a:lnSpc>
                <a:spcPct val="150000"/>
              </a:lnSpc>
            </a:pPr>
            <a:r>
              <a:rPr b="0" lang="en-US" sz="1800" spc="-1" strike="noStrike">
                <a:solidFill>
                  <a:srgbClr val="000000"/>
                </a:solidFill>
                <a:latin typeface="Arial"/>
                <a:ea typeface="DejaVu Sans"/>
              </a:rPr>
              <a:t>- Categorical data: encodings (e.g. one-hot: 0-1 vector with 1 identifying class).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499920" y="197280"/>
            <a:ext cx="2825640" cy="44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Machine Learning</a:t>
            </a:r>
            <a:endParaRPr b="0" lang="en-US" sz="2400" spc="-1" strike="noStrike">
              <a:latin typeface="Arial"/>
            </a:endParaRPr>
          </a:p>
        </p:txBody>
      </p:sp>
      <p:sp>
        <p:nvSpPr>
          <p:cNvPr id="126" name="CustomShape 2"/>
          <p:cNvSpPr/>
          <p:nvPr/>
        </p:nvSpPr>
        <p:spPr>
          <a:xfrm>
            <a:off x="3158640" y="978480"/>
            <a:ext cx="4018680" cy="54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Preprocessing: Missing Values  </a:t>
            </a:r>
            <a:endParaRPr b="0" lang="en-US" sz="1800" spc="-1" strike="noStrike">
              <a:latin typeface="Arial"/>
            </a:endParaRPr>
          </a:p>
        </p:txBody>
      </p:sp>
      <p:sp>
        <p:nvSpPr>
          <p:cNvPr id="127" name="CustomShape 3"/>
          <p:cNvSpPr/>
          <p:nvPr/>
        </p:nvSpPr>
        <p:spPr>
          <a:xfrm>
            <a:off x="548640" y="1832040"/>
            <a:ext cx="9139320" cy="2643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 Ignore / remove that particular data row.</a:t>
            </a:r>
            <a:endParaRPr b="0" lang="en-US" sz="1800" spc="-1" strike="noStrike">
              <a:latin typeface="Arial"/>
            </a:endParaRPr>
          </a:p>
          <a:p>
            <a:pPr>
              <a:lnSpc>
                <a:spcPct val="150000"/>
              </a:lnSpc>
            </a:pPr>
            <a:r>
              <a:rPr b="0" lang="en-US" sz="1800" spc="-1" strike="noStrike">
                <a:solidFill>
                  <a:srgbClr val="000000"/>
                </a:solidFill>
                <a:latin typeface="Arial"/>
                <a:ea typeface="DejaVu Sans"/>
              </a:rPr>
              <a:t>- Use a global constant to fill in the values.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Use mean / median to fill in values.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Use mean of all samples belonging to the same class.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Use ML algorithm to predict the values.</a:t>
            </a:r>
            <a:endParaRPr b="0" lang="en-US" sz="1800" spc="-1" strike="noStrike">
              <a:latin typeface="Arial"/>
            </a:endParaRPr>
          </a:p>
          <a:p>
            <a:pPr marL="114480" indent="-114480">
              <a:lnSpc>
                <a:spcPct val="150000"/>
              </a:lnSpc>
            </a:pPr>
            <a:r>
              <a:rPr b="0" lang="en-US" sz="1800" spc="-1" strike="noStrike">
                <a:solidFill>
                  <a:srgbClr val="000000"/>
                </a:solidFill>
                <a:latin typeface="Arial"/>
                <a:ea typeface="DejaVu Sans"/>
              </a:rPr>
              <a:t>- Categorical data: difficult to fill in missing values, predict values from other features or set an ‘unknown category’.</a:t>
            </a:r>
            <a:endParaRPr b="0" lang="en-US" sz="1800" spc="-1" strike="noStrike">
              <a:latin typeface="Arial"/>
            </a:endParaRPr>
          </a:p>
          <a:p>
            <a:pPr marL="114480" indent="-114480">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657</TotalTime>
  <Application>LibreOffice/6.3.1.2$Linux_X86_64 LibreOffice_project/522b3d05dbc14df140b4b4e8cb5fa288e6bf2465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2018-10-01T14:30:11Z</dcterms:created>
  <dc:creator/>
  <dc:description/>
  <dc:language>en-US</dc:language>
  <cp:lastModifiedBy/>
  <dcterms:modified xsi:type="dcterms:W3CDTF">2019-09-24T15:12:27Z</dcterms:modified>
  <cp:revision>105</cp:revision>
  <dc:subject/>
  <dc:title/>
</cp:coreProperties>
</file>