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theme/theme1.xml" ContentType="application/vnd.openxmlformats-officedocument.theme+xml"/>
  <Override PartName="/ppt/media/image2.png" ContentType="image/png"/>
  <Override PartName="/ppt/media/image1.png" ContentType="image/png"/>
  <Override PartName="/ppt/media/image4.png" ContentType="image/png"/>
  <Override PartName="/ppt/media/image3.jpeg" ContentType="image/jpe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hyperlink" Target="https://github.com/sepandhaghighi/pycm" TargetMode="External"/><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commons.wikimedia.org/w/index.php?curid=10714489" TargetMode="External"/><Relationship Id="rId3" Type="http://schemas.openxmlformats.org/officeDocument/2006/relationships/image" Target="../media/image2.png"/><Relationship Id="rId4" Type="http://schemas.openxmlformats.org/officeDocument/2006/relationships/hyperlink" Target="https://commons.wikimedia.org/w/index.php?curid=44059691" TargetMode="External"/><Relationship Id="rId5"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hyperlink" Target="http://www.navan.name/roc/" TargetMode="External"/><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165040" y="1269360"/>
            <a:ext cx="5995080" cy="540360"/>
          </a:xfrm>
          <a:prstGeom prst="rect">
            <a:avLst/>
          </a:prstGeom>
          <a:noFill/>
          <a:ln>
            <a:noFill/>
          </a:ln>
        </p:spPr>
        <p:style>
          <a:lnRef idx="0"/>
          <a:fillRef idx="0"/>
          <a:effectRef idx="0"/>
          <a:fontRef idx="minor"/>
        </p:style>
        <p:txBody>
          <a:bodyPr lIns="90000" rIns="90000" tIns="45000" bIns="45000">
            <a:noAutofit/>
          </a:bodyPr>
          <a:p>
            <a:pPr algn="ctr">
              <a:lnSpc>
                <a:spcPct val="150000"/>
              </a:lnSpc>
            </a:pPr>
            <a:r>
              <a:rPr b="1" lang="en-US" sz="3200" spc="-1" strike="noStrike">
                <a:solidFill>
                  <a:srgbClr val="000000"/>
                </a:solidFill>
                <a:latin typeface="Arial"/>
                <a:ea typeface="DejaVu Sans"/>
              </a:rPr>
              <a:t>Machine Learning Algorithms Using Scikit-learn</a:t>
            </a:r>
            <a:endParaRPr b="0" lang="en-US" sz="3200" spc="-1" strike="noStrike">
              <a:latin typeface="Arial"/>
            </a:endParaRPr>
          </a:p>
          <a:p>
            <a:pPr algn="ctr">
              <a:lnSpc>
                <a:spcPct val="150000"/>
              </a:lnSpc>
            </a:pPr>
            <a:endParaRPr b="0" lang="en-US" sz="3200" spc="-1" strike="noStrike">
              <a:latin typeface="Arial"/>
            </a:endParaRPr>
          </a:p>
          <a:p>
            <a:pPr algn="ct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4147920" y="-9864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166" name="CustomShape 2"/>
          <p:cNvSpPr/>
          <p:nvPr/>
        </p:nvSpPr>
        <p:spPr>
          <a:xfrm>
            <a:off x="3846240" y="626400"/>
            <a:ext cx="337392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Multiclass Classification</a:t>
            </a:r>
            <a:endParaRPr b="0" lang="en-US" sz="1800" spc="-1" strike="noStrike">
              <a:latin typeface="Arial"/>
            </a:endParaRPr>
          </a:p>
        </p:txBody>
      </p:sp>
      <p:sp>
        <p:nvSpPr>
          <p:cNvPr id="167" name="CustomShape 3"/>
          <p:cNvSpPr/>
          <p:nvPr/>
        </p:nvSpPr>
        <p:spPr>
          <a:xfrm>
            <a:off x="457200" y="1299600"/>
            <a:ext cx="9321840" cy="200412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800" spc="-1" strike="noStrike">
                <a:solidFill>
                  <a:srgbClr val="000000"/>
                </a:solidFill>
                <a:latin typeface="Arial"/>
                <a:ea typeface="Noto Sans CJK SC Regular"/>
              </a:rPr>
              <a:t>Multiclass classifier</a:t>
            </a:r>
            <a:r>
              <a:rPr b="0" lang="en-US" sz="1800" spc="-1" strike="noStrike">
                <a:solidFill>
                  <a:srgbClr val="000000"/>
                </a:solidFill>
                <a:latin typeface="Arial"/>
                <a:ea typeface="Noto Sans CJK SC Regular"/>
              </a:rPr>
              <a:t>: can distinguish between more than two classes, also known as multinomial classifier.</a:t>
            </a:r>
            <a:endParaRPr b="0" lang="en-US" sz="1800" spc="-1" strike="noStrike">
              <a:latin typeface="Arial"/>
            </a:endParaRPr>
          </a:p>
          <a:p>
            <a:pPr>
              <a:lnSpc>
                <a:spcPct val="150000"/>
              </a:lnSpc>
            </a:pPr>
            <a:r>
              <a:rPr b="0" lang="en-US" sz="1800" spc="-1" strike="noStrike">
                <a:solidFill>
                  <a:srgbClr val="000000"/>
                </a:solidFill>
                <a:latin typeface="Arial"/>
                <a:ea typeface="Noto Sans CJK SC Regular"/>
              </a:rPr>
              <a:t> </a:t>
            </a:r>
            <a:endParaRPr b="0" lang="en-US" sz="1800" spc="-1" strike="noStrike">
              <a:latin typeface="Arial"/>
            </a:endParaRPr>
          </a:p>
          <a:p>
            <a:pPr>
              <a:lnSpc>
                <a:spcPct val="150000"/>
              </a:lnSpc>
            </a:pPr>
            <a:r>
              <a:rPr b="1" lang="en-US" sz="1800" spc="-1" strike="noStrike">
                <a:solidFill>
                  <a:srgbClr val="000000"/>
                </a:solidFill>
                <a:latin typeface="Arial"/>
                <a:ea typeface="Noto Sans CJK SC Regular"/>
              </a:rPr>
              <a:t>Multilabel classifier</a:t>
            </a:r>
            <a:r>
              <a:rPr b="0" lang="en-US" sz="1800" spc="-1" strike="noStrike">
                <a:solidFill>
                  <a:srgbClr val="000000"/>
                </a:solidFill>
                <a:latin typeface="Arial"/>
                <a:ea typeface="Noto Sans CJK SC Regular"/>
              </a:rPr>
              <a:t>: output multiple classes for each instance. </a:t>
            </a:r>
            <a:endParaRPr b="0" lang="en-US" sz="1800" spc="-1" strike="noStrike">
              <a:latin typeface="Arial"/>
            </a:endParaRPr>
          </a:p>
          <a:p>
            <a:pPr>
              <a:lnSpc>
                <a:spcPct val="150000"/>
              </a:lnSpc>
            </a:pPr>
            <a:r>
              <a:rPr b="0" lang="en-US" sz="1800" spc="-1" strike="noStrike">
                <a:solidFill>
                  <a:srgbClr val="000000"/>
                </a:solidFill>
                <a:latin typeface="Arial"/>
                <a:ea typeface="Noto Sans CJK SC Regular"/>
              </a:rPr>
              <a:t>i.e. face recognition classifier that attaches the name (label) per person that recognizes. </a:t>
            </a:r>
            <a:endParaRPr b="0" lang="en-US" sz="1800" spc="-1" strike="noStrike">
              <a:latin typeface="Arial"/>
            </a:endParaRPr>
          </a:p>
        </p:txBody>
      </p:sp>
      <p:sp>
        <p:nvSpPr>
          <p:cNvPr id="168" name="Line 4"/>
          <p:cNvSpPr/>
          <p:nvPr/>
        </p:nvSpPr>
        <p:spPr>
          <a:xfrm>
            <a:off x="4250520" y="4111920"/>
            <a:ext cx="360" cy="1005840"/>
          </a:xfrm>
          <a:prstGeom prst="line">
            <a:avLst/>
          </a:prstGeom>
          <a:ln>
            <a:solidFill>
              <a:srgbClr val="000000"/>
            </a:solidFill>
          </a:ln>
        </p:spPr>
        <p:style>
          <a:lnRef idx="0"/>
          <a:fillRef idx="0"/>
          <a:effectRef idx="0"/>
          <a:fontRef idx="minor"/>
        </p:style>
      </p:sp>
      <p:sp>
        <p:nvSpPr>
          <p:cNvPr id="169" name="Line 5"/>
          <p:cNvSpPr/>
          <p:nvPr/>
        </p:nvSpPr>
        <p:spPr>
          <a:xfrm>
            <a:off x="4250520" y="5101200"/>
            <a:ext cx="1371600" cy="360"/>
          </a:xfrm>
          <a:prstGeom prst="line">
            <a:avLst/>
          </a:prstGeom>
          <a:ln>
            <a:solidFill>
              <a:srgbClr val="000000"/>
            </a:solidFill>
          </a:ln>
        </p:spPr>
        <p:style>
          <a:lnRef idx="0"/>
          <a:fillRef idx="0"/>
          <a:effectRef idx="0"/>
          <a:fontRef idx="minor"/>
        </p:style>
      </p:sp>
      <p:sp>
        <p:nvSpPr>
          <p:cNvPr id="170" name="CustomShape 6"/>
          <p:cNvSpPr/>
          <p:nvPr/>
        </p:nvSpPr>
        <p:spPr>
          <a:xfrm>
            <a:off x="5073480" y="4203360"/>
            <a:ext cx="86400" cy="86400"/>
          </a:xfrm>
          <a:prstGeom prst="ellipse">
            <a:avLst/>
          </a:prstGeom>
          <a:solidFill>
            <a:srgbClr val="ed1c24"/>
          </a:solidFill>
          <a:ln>
            <a:solidFill>
              <a:srgbClr val="ed1c24"/>
            </a:solidFill>
          </a:ln>
        </p:spPr>
        <p:style>
          <a:lnRef idx="0"/>
          <a:fillRef idx="0"/>
          <a:effectRef idx="0"/>
          <a:fontRef idx="minor"/>
        </p:style>
      </p:sp>
      <p:sp>
        <p:nvSpPr>
          <p:cNvPr id="171" name="CustomShape 7"/>
          <p:cNvSpPr/>
          <p:nvPr/>
        </p:nvSpPr>
        <p:spPr>
          <a:xfrm>
            <a:off x="5073840" y="445572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72" name="CustomShape 8"/>
          <p:cNvSpPr/>
          <p:nvPr/>
        </p:nvSpPr>
        <p:spPr>
          <a:xfrm>
            <a:off x="5362200" y="4240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73" name="CustomShape 9"/>
          <p:cNvSpPr/>
          <p:nvPr/>
        </p:nvSpPr>
        <p:spPr>
          <a:xfrm>
            <a:off x="4894200" y="4132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74" name="CustomShape 10"/>
          <p:cNvSpPr/>
          <p:nvPr/>
        </p:nvSpPr>
        <p:spPr>
          <a:xfrm>
            <a:off x="5002200" y="4348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75" name="CustomShape 11"/>
          <p:cNvSpPr/>
          <p:nvPr/>
        </p:nvSpPr>
        <p:spPr>
          <a:xfrm>
            <a:off x="5326200" y="4312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76" name="CustomShape 12"/>
          <p:cNvSpPr/>
          <p:nvPr/>
        </p:nvSpPr>
        <p:spPr>
          <a:xfrm>
            <a:off x="5074200" y="4024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77" name="CustomShape 13"/>
          <p:cNvSpPr/>
          <p:nvPr/>
        </p:nvSpPr>
        <p:spPr>
          <a:xfrm>
            <a:off x="4822200" y="4204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78" name="CustomShape 14"/>
          <p:cNvSpPr/>
          <p:nvPr/>
        </p:nvSpPr>
        <p:spPr>
          <a:xfrm>
            <a:off x="5362200" y="4528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79" name="CustomShape 15"/>
          <p:cNvSpPr/>
          <p:nvPr/>
        </p:nvSpPr>
        <p:spPr>
          <a:xfrm>
            <a:off x="5074200" y="4672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80" name="CustomShape 16"/>
          <p:cNvSpPr/>
          <p:nvPr/>
        </p:nvSpPr>
        <p:spPr>
          <a:xfrm>
            <a:off x="5182200" y="4384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81" name="Line 17"/>
          <p:cNvSpPr/>
          <p:nvPr/>
        </p:nvSpPr>
        <p:spPr>
          <a:xfrm>
            <a:off x="4485240" y="4242240"/>
            <a:ext cx="72000" cy="91440"/>
          </a:xfrm>
          <a:prstGeom prst="line">
            <a:avLst/>
          </a:prstGeom>
          <a:ln>
            <a:solidFill>
              <a:srgbClr val="00864b"/>
            </a:solidFill>
          </a:ln>
        </p:spPr>
        <p:style>
          <a:lnRef idx="0"/>
          <a:fillRef idx="0"/>
          <a:effectRef idx="0"/>
          <a:fontRef idx="minor"/>
        </p:style>
      </p:sp>
      <p:sp>
        <p:nvSpPr>
          <p:cNvPr id="182" name="Line 18"/>
          <p:cNvSpPr/>
          <p:nvPr/>
        </p:nvSpPr>
        <p:spPr>
          <a:xfrm flipH="1">
            <a:off x="4485240" y="4242240"/>
            <a:ext cx="72000" cy="91440"/>
          </a:xfrm>
          <a:prstGeom prst="line">
            <a:avLst/>
          </a:prstGeom>
          <a:ln>
            <a:solidFill>
              <a:srgbClr val="00864b"/>
            </a:solidFill>
          </a:ln>
        </p:spPr>
        <p:style>
          <a:lnRef idx="0"/>
          <a:fillRef idx="0"/>
          <a:effectRef idx="0"/>
          <a:fontRef idx="minor"/>
        </p:style>
      </p:sp>
      <p:sp>
        <p:nvSpPr>
          <p:cNvPr id="183" name="Line 19"/>
          <p:cNvSpPr/>
          <p:nvPr/>
        </p:nvSpPr>
        <p:spPr>
          <a:xfrm>
            <a:off x="4701240" y="4422240"/>
            <a:ext cx="72000" cy="91440"/>
          </a:xfrm>
          <a:prstGeom prst="line">
            <a:avLst/>
          </a:prstGeom>
          <a:ln>
            <a:solidFill>
              <a:srgbClr val="00864b"/>
            </a:solidFill>
          </a:ln>
        </p:spPr>
        <p:style>
          <a:lnRef idx="0"/>
          <a:fillRef idx="0"/>
          <a:effectRef idx="0"/>
          <a:fontRef idx="minor"/>
        </p:style>
      </p:sp>
      <p:sp>
        <p:nvSpPr>
          <p:cNvPr id="184" name="Line 20"/>
          <p:cNvSpPr/>
          <p:nvPr/>
        </p:nvSpPr>
        <p:spPr>
          <a:xfrm flipH="1">
            <a:off x="4701240" y="4422240"/>
            <a:ext cx="72000" cy="91440"/>
          </a:xfrm>
          <a:prstGeom prst="line">
            <a:avLst/>
          </a:prstGeom>
          <a:ln>
            <a:solidFill>
              <a:srgbClr val="00864b"/>
            </a:solidFill>
          </a:ln>
        </p:spPr>
        <p:style>
          <a:lnRef idx="0"/>
          <a:fillRef idx="0"/>
          <a:effectRef idx="0"/>
          <a:fontRef idx="minor"/>
        </p:style>
      </p:sp>
      <p:sp>
        <p:nvSpPr>
          <p:cNvPr id="185" name="Line 21"/>
          <p:cNvSpPr/>
          <p:nvPr/>
        </p:nvSpPr>
        <p:spPr>
          <a:xfrm>
            <a:off x="4485240" y="4566240"/>
            <a:ext cx="72000" cy="91440"/>
          </a:xfrm>
          <a:prstGeom prst="line">
            <a:avLst/>
          </a:prstGeom>
          <a:ln>
            <a:solidFill>
              <a:srgbClr val="00864b"/>
            </a:solidFill>
          </a:ln>
        </p:spPr>
        <p:style>
          <a:lnRef idx="0"/>
          <a:fillRef idx="0"/>
          <a:effectRef idx="0"/>
          <a:fontRef idx="minor"/>
        </p:style>
      </p:sp>
      <p:sp>
        <p:nvSpPr>
          <p:cNvPr id="186" name="Line 22"/>
          <p:cNvSpPr/>
          <p:nvPr/>
        </p:nvSpPr>
        <p:spPr>
          <a:xfrm flipH="1">
            <a:off x="4485240" y="4566240"/>
            <a:ext cx="72000" cy="91440"/>
          </a:xfrm>
          <a:prstGeom prst="line">
            <a:avLst/>
          </a:prstGeom>
          <a:ln>
            <a:solidFill>
              <a:srgbClr val="00864b"/>
            </a:solidFill>
          </a:ln>
        </p:spPr>
        <p:style>
          <a:lnRef idx="0"/>
          <a:fillRef idx="0"/>
          <a:effectRef idx="0"/>
          <a:fontRef idx="minor"/>
        </p:style>
      </p:sp>
      <p:sp>
        <p:nvSpPr>
          <p:cNvPr id="187" name="Line 23"/>
          <p:cNvSpPr/>
          <p:nvPr/>
        </p:nvSpPr>
        <p:spPr>
          <a:xfrm>
            <a:off x="4629240" y="4242240"/>
            <a:ext cx="72000" cy="91440"/>
          </a:xfrm>
          <a:prstGeom prst="line">
            <a:avLst/>
          </a:prstGeom>
          <a:ln>
            <a:solidFill>
              <a:srgbClr val="00864b"/>
            </a:solidFill>
          </a:ln>
        </p:spPr>
        <p:style>
          <a:lnRef idx="0"/>
          <a:fillRef idx="0"/>
          <a:effectRef idx="0"/>
          <a:fontRef idx="minor"/>
        </p:style>
      </p:sp>
      <p:sp>
        <p:nvSpPr>
          <p:cNvPr id="188" name="Line 24"/>
          <p:cNvSpPr/>
          <p:nvPr/>
        </p:nvSpPr>
        <p:spPr>
          <a:xfrm flipH="1">
            <a:off x="4629240" y="4242240"/>
            <a:ext cx="72000" cy="91440"/>
          </a:xfrm>
          <a:prstGeom prst="line">
            <a:avLst/>
          </a:prstGeom>
          <a:ln>
            <a:solidFill>
              <a:srgbClr val="00864b"/>
            </a:solidFill>
          </a:ln>
        </p:spPr>
        <p:style>
          <a:lnRef idx="0"/>
          <a:fillRef idx="0"/>
          <a:effectRef idx="0"/>
          <a:fontRef idx="minor"/>
        </p:style>
      </p:sp>
      <p:sp>
        <p:nvSpPr>
          <p:cNvPr id="189" name="Line 25"/>
          <p:cNvSpPr/>
          <p:nvPr/>
        </p:nvSpPr>
        <p:spPr>
          <a:xfrm>
            <a:off x="4269240" y="4962240"/>
            <a:ext cx="72000" cy="91440"/>
          </a:xfrm>
          <a:prstGeom prst="line">
            <a:avLst/>
          </a:prstGeom>
          <a:ln>
            <a:solidFill>
              <a:srgbClr val="00864b"/>
            </a:solidFill>
          </a:ln>
        </p:spPr>
        <p:style>
          <a:lnRef idx="0"/>
          <a:fillRef idx="0"/>
          <a:effectRef idx="0"/>
          <a:fontRef idx="minor"/>
        </p:style>
      </p:sp>
      <p:sp>
        <p:nvSpPr>
          <p:cNvPr id="190" name="Line 26"/>
          <p:cNvSpPr/>
          <p:nvPr/>
        </p:nvSpPr>
        <p:spPr>
          <a:xfrm flipH="1">
            <a:off x="4269240" y="4962240"/>
            <a:ext cx="72000" cy="91440"/>
          </a:xfrm>
          <a:prstGeom prst="line">
            <a:avLst/>
          </a:prstGeom>
          <a:ln>
            <a:solidFill>
              <a:srgbClr val="00864b"/>
            </a:solidFill>
          </a:ln>
        </p:spPr>
        <p:style>
          <a:lnRef idx="0"/>
          <a:fillRef idx="0"/>
          <a:effectRef idx="0"/>
          <a:fontRef idx="minor"/>
        </p:style>
      </p:sp>
      <p:sp>
        <p:nvSpPr>
          <p:cNvPr id="191" name="Line 27"/>
          <p:cNvSpPr/>
          <p:nvPr/>
        </p:nvSpPr>
        <p:spPr>
          <a:xfrm>
            <a:off x="4953240" y="4602240"/>
            <a:ext cx="72000" cy="91440"/>
          </a:xfrm>
          <a:prstGeom prst="line">
            <a:avLst/>
          </a:prstGeom>
          <a:ln>
            <a:solidFill>
              <a:srgbClr val="00864b"/>
            </a:solidFill>
          </a:ln>
        </p:spPr>
        <p:style>
          <a:lnRef idx="0"/>
          <a:fillRef idx="0"/>
          <a:effectRef idx="0"/>
          <a:fontRef idx="minor"/>
        </p:style>
      </p:sp>
      <p:sp>
        <p:nvSpPr>
          <p:cNvPr id="192" name="Line 28"/>
          <p:cNvSpPr/>
          <p:nvPr/>
        </p:nvSpPr>
        <p:spPr>
          <a:xfrm flipH="1">
            <a:off x="4953240" y="4602240"/>
            <a:ext cx="72000" cy="91440"/>
          </a:xfrm>
          <a:prstGeom prst="line">
            <a:avLst/>
          </a:prstGeom>
          <a:ln>
            <a:solidFill>
              <a:srgbClr val="00864b"/>
            </a:solidFill>
          </a:ln>
        </p:spPr>
        <p:style>
          <a:lnRef idx="0"/>
          <a:fillRef idx="0"/>
          <a:effectRef idx="0"/>
          <a:fontRef idx="minor"/>
        </p:style>
      </p:sp>
      <p:sp>
        <p:nvSpPr>
          <p:cNvPr id="193" name="Line 29"/>
          <p:cNvSpPr/>
          <p:nvPr/>
        </p:nvSpPr>
        <p:spPr>
          <a:xfrm>
            <a:off x="4593240" y="4782240"/>
            <a:ext cx="72000" cy="91440"/>
          </a:xfrm>
          <a:prstGeom prst="line">
            <a:avLst/>
          </a:prstGeom>
          <a:ln>
            <a:solidFill>
              <a:srgbClr val="00864b"/>
            </a:solidFill>
          </a:ln>
        </p:spPr>
        <p:style>
          <a:lnRef idx="0"/>
          <a:fillRef idx="0"/>
          <a:effectRef idx="0"/>
          <a:fontRef idx="minor"/>
        </p:style>
      </p:sp>
      <p:sp>
        <p:nvSpPr>
          <p:cNvPr id="194" name="Line 30"/>
          <p:cNvSpPr/>
          <p:nvPr/>
        </p:nvSpPr>
        <p:spPr>
          <a:xfrm flipH="1">
            <a:off x="4593240" y="4782240"/>
            <a:ext cx="72000" cy="91440"/>
          </a:xfrm>
          <a:prstGeom prst="line">
            <a:avLst/>
          </a:prstGeom>
          <a:ln>
            <a:solidFill>
              <a:srgbClr val="00864b"/>
            </a:solidFill>
          </a:ln>
        </p:spPr>
        <p:style>
          <a:lnRef idx="0"/>
          <a:fillRef idx="0"/>
          <a:effectRef idx="0"/>
          <a:fontRef idx="minor"/>
        </p:style>
      </p:sp>
      <p:sp>
        <p:nvSpPr>
          <p:cNvPr id="195" name="Line 31"/>
          <p:cNvSpPr/>
          <p:nvPr/>
        </p:nvSpPr>
        <p:spPr>
          <a:xfrm>
            <a:off x="4665240" y="4602240"/>
            <a:ext cx="72000" cy="91440"/>
          </a:xfrm>
          <a:prstGeom prst="line">
            <a:avLst/>
          </a:prstGeom>
          <a:ln>
            <a:solidFill>
              <a:srgbClr val="00864b"/>
            </a:solidFill>
          </a:ln>
        </p:spPr>
        <p:style>
          <a:lnRef idx="0"/>
          <a:fillRef idx="0"/>
          <a:effectRef idx="0"/>
          <a:fontRef idx="minor"/>
        </p:style>
      </p:sp>
      <p:sp>
        <p:nvSpPr>
          <p:cNvPr id="196" name="Line 32"/>
          <p:cNvSpPr/>
          <p:nvPr/>
        </p:nvSpPr>
        <p:spPr>
          <a:xfrm flipH="1">
            <a:off x="4665240" y="4602240"/>
            <a:ext cx="72000" cy="91440"/>
          </a:xfrm>
          <a:prstGeom prst="line">
            <a:avLst/>
          </a:prstGeom>
          <a:ln>
            <a:solidFill>
              <a:srgbClr val="00864b"/>
            </a:solidFill>
          </a:ln>
        </p:spPr>
        <p:style>
          <a:lnRef idx="0"/>
          <a:fillRef idx="0"/>
          <a:effectRef idx="0"/>
          <a:fontRef idx="minor"/>
        </p:style>
      </p:sp>
      <p:sp>
        <p:nvSpPr>
          <p:cNvPr id="197" name="CustomShape 33"/>
          <p:cNvSpPr/>
          <p:nvPr/>
        </p:nvSpPr>
        <p:spPr>
          <a:xfrm>
            <a:off x="5212440" y="493776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198" name="CustomShape 34"/>
          <p:cNvSpPr/>
          <p:nvPr/>
        </p:nvSpPr>
        <p:spPr>
          <a:xfrm>
            <a:off x="5212800" y="4794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199" name="CustomShape 35"/>
          <p:cNvSpPr/>
          <p:nvPr/>
        </p:nvSpPr>
        <p:spPr>
          <a:xfrm>
            <a:off x="4960800" y="4938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200" name="CustomShape 36"/>
          <p:cNvSpPr/>
          <p:nvPr/>
        </p:nvSpPr>
        <p:spPr>
          <a:xfrm>
            <a:off x="5104800" y="4830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201" name="CustomShape 37"/>
          <p:cNvSpPr/>
          <p:nvPr/>
        </p:nvSpPr>
        <p:spPr>
          <a:xfrm>
            <a:off x="5356800" y="4938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202" name="CustomShape 38"/>
          <p:cNvSpPr/>
          <p:nvPr/>
        </p:nvSpPr>
        <p:spPr>
          <a:xfrm>
            <a:off x="5356800" y="4794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203" name="CustomShape 39"/>
          <p:cNvSpPr/>
          <p:nvPr/>
        </p:nvSpPr>
        <p:spPr>
          <a:xfrm>
            <a:off x="5104800" y="5010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204" name="CustomShape 40"/>
          <p:cNvSpPr/>
          <p:nvPr/>
        </p:nvSpPr>
        <p:spPr>
          <a:xfrm>
            <a:off x="5608800" y="4794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205" name="CustomShape 41"/>
          <p:cNvSpPr/>
          <p:nvPr/>
        </p:nvSpPr>
        <p:spPr>
          <a:xfrm>
            <a:off x="5212800" y="4938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6410520" y="5394960"/>
            <a:ext cx="355608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latin typeface="Arial"/>
              </a:rPr>
              <a:t>https://www.sciencedirect.com/science/article/abs/pii/S0306457309000259</a:t>
            </a:r>
            <a:endParaRPr b="0" lang="en-US" sz="800" spc="-1" strike="noStrike">
              <a:latin typeface="Arial"/>
            </a:endParaRPr>
          </a:p>
        </p:txBody>
      </p:sp>
      <p:sp>
        <p:nvSpPr>
          <p:cNvPr id="207" name="CustomShape 2"/>
          <p:cNvSpPr/>
          <p:nvPr/>
        </p:nvSpPr>
        <p:spPr>
          <a:xfrm>
            <a:off x="4147920" y="-9864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208" name="CustomShape 3"/>
          <p:cNvSpPr/>
          <p:nvPr/>
        </p:nvSpPr>
        <p:spPr>
          <a:xfrm>
            <a:off x="3954240" y="626400"/>
            <a:ext cx="337392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Multiclass Classification</a:t>
            </a:r>
            <a:endParaRPr b="0" lang="en-US" sz="1800" spc="-1" strike="noStrike">
              <a:latin typeface="Arial"/>
            </a:endParaRPr>
          </a:p>
        </p:txBody>
      </p:sp>
      <p:sp>
        <p:nvSpPr>
          <p:cNvPr id="209" name="CustomShape 4"/>
          <p:cNvSpPr/>
          <p:nvPr/>
        </p:nvSpPr>
        <p:spPr>
          <a:xfrm>
            <a:off x="4001760" y="1086480"/>
            <a:ext cx="284724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Performance Measures</a:t>
            </a:r>
            <a:endParaRPr b="0" lang="en-US" sz="1800" spc="-1" strike="noStrike">
              <a:latin typeface="Arial"/>
            </a:endParaRPr>
          </a:p>
        </p:txBody>
      </p:sp>
      <p:pic>
        <p:nvPicPr>
          <p:cNvPr id="210" name="" descr=""/>
          <p:cNvPicPr/>
          <p:nvPr/>
        </p:nvPicPr>
        <p:blipFill>
          <a:blip r:embed="rId1"/>
          <a:stretch/>
        </p:blipFill>
        <p:spPr>
          <a:xfrm>
            <a:off x="142200" y="1572480"/>
            <a:ext cx="9924480" cy="38091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293760" y="2034000"/>
            <a:ext cx="9600840" cy="2558520"/>
          </a:xfrm>
          <a:prstGeom prst="rect">
            <a:avLst/>
          </a:prstGeom>
          <a:noFill/>
          <a:ln>
            <a:noFill/>
          </a:ln>
        </p:spPr>
        <p:style>
          <a:lnRef idx="0"/>
          <a:fillRef idx="0"/>
          <a:effectRef idx="0"/>
          <a:fontRef idx="minor"/>
        </p:style>
        <p:txBody>
          <a:bodyPr lIns="90000" rIns="90000" tIns="45000" bIns="45000">
            <a:spAutoFit/>
          </a:bodyPr>
          <a:p>
            <a:pPr marL="2571120" indent="-2570760">
              <a:lnSpc>
                <a:spcPct val="150000"/>
              </a:lnSpc>
            </a:pPr>
            <a:r>
              <a:rPr b="1" lang="en-US" sz="1800" spc="-1" strike="noStrike">
                <a:latin typeface="Arial"/>
              </a:rPr>
              <a:t>Micro-average method</a:t>
            </a:r>
            <a:r>
              <a:rPr b="0" lang="en-US" sz="1800" spc="-1" strike="noStrike">
                <a:latin typeface="Arial"/>
              </a:rPr>
              <a:t>:  - sum of counts to obtainl TP, FP, TN, and FN and then calculate a     performance measure</a:t>
            </a:r>
            <a:endParaRPr b="0" lang="en-US" sz="1800" spc="-1" strike="noStrike">
              <a:latin typeface="Arial"/>
            </a:endParaRPr>
          </a:p>
          <a:p>
            <a:pPr marL="2571120" indent="-2570760">
              <a:lnSpc>
                <a:spcPct val="150000"/>
              </a:lnSpc>
            </a:pP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it favors the bigger classes</a:t>
            </a:r>
            <a:endParaRPr b="0" lang="en-US" sz="1800" spc="-1" strike="noStrike">
              <a:latin typeface="Arial"/>
            </a:endParaRPr>
          </a:p>
          <a:p>
            <a:pPr marL="2571120" indent="-2570760">
              <a:lnSpc>
                <a:spcPct val="150000"/>
              </a:lnSpc>
            </a:pPr>
            <a:endParaRPr b="0" lang="en-US" sz="1800" spc="-1" strike="noStrike">
              <a:latin typeface="Arial"/>
            </a:endParaRPr>
          </a:p>
          <a:p>
            <a:pPr marL="2571120" indent="-2570760">
              <a:lnSpc>
                <a:spcPct val="150000"/>
              </a:lnSpc>
            </a:pPr>
            <a:r>
              <a:rPr b="1" lang="en-US" sz="1800" spc="-1" strike="noStrike">
                <a:latin typeface="Arial"/>
              </a:rPr>
              <a:t>Macro-average method</a:t>
            </a:r>
            <a:r>
              <a:rPr b="0" lang="en-US" sz="1800" spc="-1" strike="noStrike">
                <a:latin typeface="Arial"/>
              </a:rPr>
              <a:t>: - takes the average of the measures calculated for class 1 to n</a:t>
            </a:r>
            <a:endParaRPr b="0" lang="en-US" sz="1800" spc="-1" strike="noStrike">
              <a:latin typeface="Arial"/>
            </a:endParaRPr>
          </a:p>
          <a:p>
            <a:pPr marL="2571120" indent="-2570760">
              <a:lnSpc>
                <a:spcPct val="150000"/>
              </a:lnSpc>
            </a:pP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a:t>
            </a:r>
            <a:r>
              <a:rPr b="0" lang="en-US" sz="1800" spc="-1" strike="noStrike">
                <a:latin typeface="Arial"/>
              </a:rPr>
              <a:t>- treats all classes equally </a:t>
            </a:r>
            <a:endParaRPr b="0" lang="en-US" sz="1800" spc="-1" strike="noStrike">
              <a:latin typeface="Arial"/>
            </a:endParaRPr>
          </a:p>
        </p:txBody>
      </p:sp>
      <p:sp>
        <p:nvSpPr>
          <p:cNvPr id="212" name="CustomShape 2"/>
          <p:cNvSpPr/>
          <p:nvPr/>
        </p:nvSpPr>
        <p:spPr>
          <a:xfrm>
            <a:off x="4147920" y="-9864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213" name="CustomShape 3"/>
          <p:cNvSpPr/>
          <p:nvPr/>
        </p:nvSpPr>
        <p:spPr>
          <a:xfrm>
            <a:off x="3954240" y="626400"/>
            <a:ext cx="337392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Multiclass Classification</a:t>
            </a:r>
            <a:endParaRPr b="0" lang="en-US" sz="1800" spc="-1" strike="noStrike">
              <a:latin typeface="Arial"/>
            </a:endParaRPr>
          </a:p>
        </p:txBody>
      </p:sp>
      <p:sp>
        <p:nvSpPr>
          <p:cNvPr id="214" name="CustomShape 4"/>
          <p:cNvSpPr/>
          <p:nvPr/>
        </p:nvSpPr>
        <p:spPr>
          <a:xfrm>
            <a:off x="4001760" y="1086480"/>
            <a:ext cx="284724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Performance Measures</a:t>
            </a:r>
            <a:endParaRPr b="0" lang="en-US" sz="1800" spc="-1" strike="noStrike">
              <a:latin typeface="Arial"/>
            </a:endParaRPr>
          </a:p>
        </p:txBody>
      </p:sp>
      <p:sp>
        <p:nvSpPr>
          <p:cNvPr id="215" name="CustomShape 5"/>
          <p:cNvSpPr/>
          <p:nvPr/>
        </p:nvSpPr>
        <p:spPr>
          <a:xfrm>
            <a:off x="1533960" y="4853160"/>
            <a:ext cx="6773040" cy="363960"/>
          </a:xfrm>
          <a:prstGeom prst="rect">
            <a:avLst/>
          </a:prstGeom>
          <a:noFill/>
          <a:ln>
            <a:solidFill>
              <a:srgbClr val="000000"/>
            </a:solidFill>
          </a:ln>
        </p:spPr>
        <p:style>
          <a:lnRef idx="0"/>
          <a:fillRef idx="0"/>
          <a:effectRef idx="0"/>
          <a:fontRef idx="minor"/>
        </p:style>
        <p:txBody>
          <a:bodyPr lIns="90000" rIns="90000" tIns="45000" bIns="45000">
            <a:spAutoFit/>
          </a:bodyPr>
          <a:p>
            <a:pPr>
              <a:lnSpc>
                <a:spcPct val="100000"/>
              </a:lnSpc>
            </a:pPr>
            <a:r>
              <a:rPr b="0" lang="en-US" sz="1800" spc="-1" strike="noStrike">
                <a:latin typeface="Arial"/>
              </a:rPr>
              <a:t>Micro-average is preferable if there is a class imbalance problem.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499480" y="3095280"/>
            <a:ext cx="55663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u="sng">
                <a:solidFill>
                  <a:srgbClr val="0000ff"/>
                </a:solidFill>
                <a:uFillTx/>
                <a:latin typeface="Times New Roman"/>
                <a:hlinkClick r:id="rId1"/>
              </a:rPr>
              <a:t>https://github.com/sepandhaghighi/pycm</a:t>
            </a:r>
            <a:endParaRPr b="0" lang="en-US" sz="2400" spc="-1" strike="noStrike">
              <a:latin typeface="Arial"/>
            </a:endParaRPr>
          </a:p>
        </p:txBody>
      </p:sp>
      <p:sp>
        <p:nvSpPr>
          <p:cNvPr id="217" name="CustomShape 2"/>
          <p:cNvSpPr/>
          <p:nvPr/>
        </p:nvSpPr>
        <p:spPr>
          <a:xfrm>
            <a:off x="4147920" y="-9864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218" name="CustomShape 3"/>
          <p:cNvSpPr/>
          <p:nvPr/>
        </p:nvSpPr>
        <p:spPr>
          <a:xfrm>
            <a:off x="3954240" y="626400"/>
            <a:ext cx="337392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Multiclass Classification</a:t>
            </a:r>
            <a:endParaRPr b="0" lang="en-US" sz="1800" spc="-1" strike="noStrike">
              <a:latin typeface="Arial"/>
            </a:endParaRPr>
          </a:p>
        </p:txBody>
      </p:sp>
      <p:sp>
        <p:nvSpPr>
          <p:cNvPr id="219" name="CustomShape 4"/>
          <p:cNvSpPr/>
          <p:nvPr/>
        </p:nvSpPr>
        <p:spPr>
          <a:xfrm>
            <a:off x="4001760" y="1086480"/>
            <a:ext cx="284724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Performance Measures</a:t>
            </a:r>
            <a:endParaRPr b="0" lang="en-US" sz="1800" spc="-1" strike="noStrike">
              <a:latin typeface="Arial"/>
            </a:endParaRPr>
          </a:p>
        </p:txBody>
      </p:sp>
      <p:sp>
        <p:nvSpPr>
          <p:cNvPr id="220" name="CustomShape 5"/>
          <p:cNvSpPr/>
          <p:nvPr/>
        </p:nvSpPr>
        <p:spPr>
          <a:xfrm>
            <a:off x="2481840" y="2227680"/>
            <a:ext cx="5564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latin typeface="Arial"/>
              </a:rPr>
              <a:t>Pycm</a:t>
            </a:r>
            <a:r>
              <a:rPr b="0" lang="en-US" sz="1800" spc="-1" strike="noStrike">
                <a:latin typeface="Arial"/>
              </a:rPr>
              <a:t>: multi-class confusion matrix library in Python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4147920" y="11556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222" name="Line 2"/>
          <p:cNvSpPr/>
          <p:nvPr/>
        </p:nvSpPr>
        <p:spPr>
          <a:xfrm>
            <a:off x="4250520" y="3788280"/>
            <a:ext cx="360" cy="1005840"/>
          </a:xfrm>
          <a:prstGeom prst="line">
            <a:avLst/>
          </a:prstGeom>
          <a:ln>
            <a:solidFill>
              <a:srgbClr val="000000"/>
            </a:solidFill>
          </a:ln>
        </p:spPr>
        <p:style>
          <a:lnRef idx="0"/>
          <a:fillRef idx="0"/>
          <a:effectRef idx="0"/>
          <a:fontRef idx="minor"/>
        </p:style>
      </p:sp>
      <p:sp>
        <p:nvSpPr>
          <p:cNvPr id="223" name="Line 3"/>
          <p:cNvSpPr/>
          <p:nvPr/>
        </p:nvSpPr>
        <p:spPr>
          <a:xfrm>
            <a:off x="4250520" y="4777560"/>
            <a:ext cx="1371600" cy="360"/>
          </a:xfrm>
          <a:prstGeom prst="line">
            <a:avLst/>
          </a:prstGeom>
          <a:ln>
            <a:solidFill>
              <a:srgbClr val="000000"/>
            </a:solidFill>
          </a:ln>
        </p:spPr>
        <p:style>
          <a:lnRef idx="0"/>
          <a:fillRef idx="0"/>
          <a:effectRef idx="0"/>
          <a:fontRef idx="minor"/>
        </p:style>
      </p:sp>
      <p:sp>
        <p:nvSpPr>
          <p:cNvPr id="224" name="CustomShape 4"/>
          <p:cNvSpPr/>
          <p:nvPr/>
        </p:nvSpPr>
        <p:spPr>
          <a:xfrm>
            <a:off x="5073480" y="3879720"/>
            <a:ext cx="86400" cy="86400"/>
          </a:xfrm>
          <a:prstGeom prst="ellipse">
            <a:avLst/>
          </a:prstGeom>
          <a:solidFill>
            <a:srgbClr val="ed1c24"/>
          </a:solidFill>
          <a:ln>
            <a:solidFill>
              <a:srgbClr val="ed1c24"/>
            </a:solidFill>
          </a:ln>
        </p:spPr>
        <p:style>
          <a:lnRef idx="0"/>
          <a:fillRef idx="0"/>
          <a:effectRef idx="0"/>
          <a:fontRef idx="minor"/>
        </p:style>
      </p:sp>
      <p:sp>
        <p:nvSpPr>
          <p:cNvPr id="225" name="CustomShape 5"/>
          <p:cNvSpPr/>
          <p:nvPr/>
        </p:nvSpPr>
        <p:spPr>
          <a:xfrm>
            <a:off x="5073840" y="4132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226" name="CustomShape 6"/>
          <p:cNvSpPr/>
          <p:nvPr/>
        </p:nvSpPr>
        <p:spPr>
          <a:xfrm>
            <a:off x="5362200" y="391644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227" name="CustomShape 7"/>
          <p:cNvSpPr/>
          <p:nvPr/>
        </p:nvSpPr>
        <p:spPr>
          <a:xfrm>
            <a:off x="4894200" y="380844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228" name="CustomShape 8"/>
          <p:cNvSpPr/>
          <p:nvPr/>
        </p:nvSpPr>
        <p:spPr>
          <a:xfrm>
            <a:off x="5002200" y="402444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229" name="CustomShape 9"/>
          <p:cNvSpPr/>
          <p:nvPr/>
        </p:nvSpPr>
        <p:spPr>
          <a:xfrm>
            <a:off x="5326200" y="398844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230" name="CustomShape 10"/>
          <p:cNvSpPr/>
          <p:nvPr/>
        </p:nvSpPr>
        <p:spPr>
          <a:xfrm>
            <a:off x="5074200" y="370044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231" name="CustomShape 11"/>
          <p:cNvSpPr/>
          <p:nvPr/>
        </p:nvSpPr>
        <p:spPr>
          <a:xfrm>
            <a:off x="4822200" y="388044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232" name="CustomShape 12"/>
          <p:cNvSpPr/>
          <p:nvPr/>
        </p:nvSpPr>
        <p:spPr>
          <a:xfrm>
            <a:off x="5362200" y="420444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233" name="CustomShape 13"/>
          <p:cNvSpPr/>
          <p:nvPr/>
        </p:nvSpPr>
        <p:spPr>
          <a:xfrm>
            <a:off x="5074200" y="434844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234" name="CustomShape 14"/>
          <p:cNvSpPr/>
          <p:nvPr/>
        </p:nvSpPr>
        <p:spPr>
          <a:xfrm>
            <a:off x="5182200" y="406044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235" name="Line 15"/>
          <p:cNvSpPr/>
          <p:nvPr/>
        </p:nvSpPr>
        <p:spPr>
          <a:xfrm>
            <a:off x="4485240" y="3918600"/>
            <a:ext cx="72000" cy="91440"/>
          </a:xfrm>
          <a:prstGeom prst="line">
            <a:avLst/>
          </a:prstGeom>
          <a:ln>
            <a:solidFill>
              <a:srgbClr val="00864b"/>
            </a:solidFill>
          </a:ln>
        </p:spPr>
        <p:style>
          <a:lnRef idx="0"/>
          <a:fillRef idx="0"/>
          <a:effectRef idx="0"/>
          <a:fontRef idx="minor"/>
        </p:style>
      </p:sp>
      <p:sp>
        <p:nvSpPr>
          <p:cNvPr id="236" name="Line 16"/>
          <p:cNvSpPr/>
          <p:nvPr/>
        </p:nvSpPr>
        <p:spPr>
          <a:xfrm flipH="1">
            <a:off x="4485240" y="3918600"/>
            <a:ext cx="72000" cy="91440"/>
          </a:xfrm>
          <a:prstGeom prst="line">
            <a:avLst/>
          </a:prstGeom>
          <a:ln>
            <a:solidFill>
              <a:srgbClr val="00864b"/>
            </a:solidFill>
          </a:ln>
        </p:spPr>
        <p:style>
          <a:lnRef idx="0"/>
          <a:fillRef idx="0"/>
          <a:effectRef idx="0"/>
          <a:fontRef idx="minor"/>
        </p:style>
      </p:sp>
      <p:sp>
        <p:nvSpPr>
          <p:cNvPr id="237" name="Line 17"/>
          <p:cNvSpPr/>
          <p:nvPr/>
        </p:nvSpPr>
        <p:spPr>
          <a:xfrm>
            <a:off x="4701240" y="4098600"/>
            <a:ext cx="72000" cy="91440"/>
          </a:xfrm>
          <a:prstGeom prst="line">
            <a:avLst/>
          </a:prstGeom>
          <a:ln>
            <a:solidFill>
              <a:srgbClr val="00864b"/>
            </a:solidFill>
          </a:ln>
        </p:spPr>
        <p:style>
          <a:lnRef idx="0"/>
          <a:fillRef idx="0"/>
          <a:effectRef idx="0"/>
          <a:fontRef idx="minor"/>
        </p:style>
      </p:sp>
      <p:sp>
        <p:nvSpPr>
          <p:cNvPr id="238" name="Line 18"/>
          <p:cNvSpPr/>
          <p:nvPr/>
        </p:nvSpPr>
        <p:spPr>
          <a:xfrm flipH="1">
            <a:off x="4701240" y="4098600"/>
            <a:ext cx="72000" cy="91440"/>
          </a:xfrm>
          <a:prstGeom prst="line">
            <a:avLst/>
          </a:prstGeom>
          <a:ln>
            <a:solidFill>
              <a:srgbClr val="00864b"/>
            </a:solidFill>
          </a:ln>
        </p:spPr>
        <p:style>
          <a:lnRef idx="0"/>
          <a:fillRef idx="0"/>
          <a:effectRef idx="0"/>
          <a:fontRef idx="minor"/>
        </p:style>
      </p:sp>
      <p:sp>
        <p:nvSpPr>
          <p:cNvPr id="239" name="Line 19"/>
          <p:cNvSpPr/>
          <p:nvPr/>
        </p:nvSpPr>
        <p:spPr>
          <a:xfrm>
            <a:off x="4485240" y="4242600"/>
            <a:ext cx="72000" cy="91440"/>
          </a:xfrm>
          <a:prstGeom prst="line">
            <a:avLst/>
          </a:prstGeom>
          <a:ln>
            <a:solidFill>
              <a:srgbClr val="00864b"/>
            </a:solidFill>
          </a:ln>
        </p:spPr>
        <p:style>
          <a:lnRef idx="0"/>
          <a:fillRef idx="0"/>
          <a:effectRef idx="0"/>
          <a:fontRef idx="minor"/>
        </p:style>
      </p:sp>
      <p:sp>
        <p:nvSpPr>
          <p:cNvPr id="240" name="Line 20"/>
          <p:cNvSpPr/>
          <p:nvPr/>
        </p:nvSpPr>
        <p:spPr>
          <a:xfrm flipH="1">
            <a:off x="4485240" y="4242600"/>
            <a:ext cx="72000" cy="91440"/>
          </a:xfrm>
          <a:prstGeom prst="line">
            <a:avLst/>
          </a:prstGeom>
          <a:ln>
            <a:solidFill>
              <a:srgbClr val="00864b"/>
            </a:solidFill>
          </a:ln>
        </p:spPr>
        <p:style>
          <a:lnRef idx="0"/>
          <a:fillRef idx="0"/>
          <a:effectRef idx="0"/>
          <a:fontRef idx="minor"/>
        </p:style>
      </p:sp>
      <p:sp>
        <p:nvSpPr>
          <p:cNvPr id="241" name="Line 21"/>
          <p:cNvSpPr/>
          <p:nvPr/>
        </p:nvSpPr>
        <p:spPr>
          <a:xfrm>
            <a:off x="4629240" y="3918600"/>
            <a:ext cx="72000" cy="91440"/>
          </a:xfrm>
          <a:prstGeom prst="line">
            <a:avLst/>
          </a:prstGeom>
          <a:ln>
            <a:solidFill>
              <a:srgbClr val="00864b"/>
            </a:solidFill>
          </a:ln>
        </p:spPr>
        <p:style>
          <a:lnRef idx="0"/>
          <a:fillRef idx="0"/>
          <a:effectRef idx="0"/>
          <a:fontRef idx="minor"/>
        </p:style>
      </p:sp>
      <p:sp>
        <p:nvSpPr>
          <p:cNvPr id="242" name="Line 22"/>
          <p:cNvSpPr/>
          <p:nvPr/>
        </p:nvSpPr>
        <p:spPr>
          <a:xfrm flipH="1">
            <a:off x="4629240" y="3918600"/>
            <a:ext cx="72000" cy="91440"/>
          </a:xfrm>
          <a:prstGeom prst="line">
            <a:avLst/>
          </a:prstGeom>
          <a:ln>
            <a:solidFill>
              <a:srgbClr val="00864b"/>
            </a:solidFill>
          </a:ln>
        </p:spPr>
        <p:style>
          <a:lnRef idx="0"/>
          <a:fillRef idx="0"/>
          <a:effectRef idx="0"/>
          <a:fontRef idx="minor"/>
        </p:style>
      </p:sp>
      <p:sp>
        <p:nvSpPr>
          <p:cNvPr id="243" name="Line 23"/>
          <p:cNvSpPr/>
          <p:nvPr/>
        </p:nvSpPr>
        <p:spPr>
          <a:xfrm>
            <a:off x="4269240" y="4638600"/>
            <a:ext cx="72000" cy="91440"/>
          </a:xfrm>
          <a:prstGeom prst="line">
            <a:avLst/>
          </a:prstGeom>
          <a:ln>
            <a:solidFill>
              <a:srgbClr val="00864b"/>
            </a:solidFill>
          </a:ln>
        </p:spPr>
        <p:style>
          <a:lnRef idx="0"/>
          <a:fillRef idx="0"/>
          <a:effectRef idx="0"/>
          <a:fontRef idx="minor"/>
        </p:style>
      </p:sp>
      <p:sp>
        <p:nvSpPr>
          <p:cNvPr id="244" name="Line 24"/>
          <p:cNvSpPr/>
          <p:nvPr/>
        </p:nvSpPr>
        <p:spPr>
          <a:xfrm flipH="1">
            <a:off x="4269240" y="4638600"/>
            <a:ext cx="72000" cy="91440"/>
          </a:xfrm>
          <a:prstGeom prst="line">
            <a:avLst/>
          </a:prstGeom>
          <a:ln>
            <a:solidFill>
              <a:srgbClr val="00864b"/>
            </a:solidFill>
          </a:ln>
        </p:spPr>
        <p:style>
          <a:lnRef idx="0"/>
          <a:fillRef idx="0"/>
          <a:effectRef idx="0"/>
          <a:fontRef idx="minor"/>
        </p:style>
      </p:sp>
      <p:sp>
        <p:nvSpPr>
          <p:cNvPr id="245" name="Line 25"/>
          <p:cNvSpPr/>
          <p:nvPr/>
        </p:nvSpPr>
        <p:spPr>
          <a:xfrm>
            <a:off x="4953240" y="4278600"/>
            <a:ext cx="72000" cy="91440"/>
          </a:xfrm>
          <a:prstGeom prst="line">
            <a:avLst/>
          </a:prstGeom>
          <a:ln>
            <a:solidFill>
              <a:srgbClr val="00864b"/>
            </a:solidFill>
          </a:ln>
        </p:spPr>
        <p:style>
          <a:lnRef idx="0"/>
          <a:fillRef idx="0"/>
          <a:effectRef idx="0"/>
          <a:fontRef idx="minor"/>
        </p:style>
      </p:sp>
      <p:sp>
        <p:nvSpPr>
          <p:cNvPr id="246" name="Line 26"/>
          <p:cNvSpPr/>
          <p:nvPr/>
        </p:nvSpPr>
        <p:spPr>
          <a:xfrm flipH="1">
            <a:off x="4953240" y="4278600"/>
            <a:ext cx="72000" cy="91440"/>
          </a:xfrm>
          <a:prstGeom prst="line">
            <a:avLst/>
          </a:prstGeom>
          <a:ln>
            <a:solidFill>
              <a:srgbClr val="00864b"/>
            </a:solidFill>
          </a:ln>
        </p:spPr>
        <p:style>
          <a:lnRef idx="0"/>
          <a:fillRef idx="0"/>
          <a:effectRef idx="0"/>
          <a:fontRef idx="minor"/>
        </p:style>
      </p:sp>
      <p:sp>
        <p:nvSpPr>
          <p:cNvPr id="247" name="Line 27"/>
          <p:cNvSpPr/>
          <p:nvPr/>
        </p:nvSpPr>
        <p:spPr>
          <a:xfrm>
            <a:off x="4593240" y="4458600"/>
            <a:ext cx="72000" cy="91440"/>
          </a:xfrm>
          <a:prstGeom prst="line">
            <a:avLst/>
          </a:prstGeom>
          <a:ln>
            <a:solidFill>
              <a:srgbClr val="00864b"/>
            </a:solidFill>
          </a:ln>
        </p:spPr>
        <p:style>
          <a:lnRef idx="0"/>
          <a:fillRef idx="0"/>
          <a:effectRef idx="0"/>
          <a:fontRef idx="minor"/>
        </p:style>
      </p:sp>
      <p:sp>
        <p:nvSpPr>
          <p:cNvPr id="248" name="Line 28"/>
          <p:cNvSpPr/>
          <p:nvPr/>
        </p:nvSpPr>
        <p:spPr>
          <a:xfrm flipH="1">
            <a:off x="4593240" y="4458600"/>
            <a:ext cx="72000" cy="91440"/>
          </a:xfrm>
          <a:prstGeom prst="line">
            <a:avLst/>
          </a:prstGeom>
          <a:ln>
            <a:solidFill>
              <a:srgbClr val="00864b"/>
            </a:solidFill>
          </a:ln>
        </p:spPr>
        <p:style>
          <a:lnRef idx="0"/>
          <a:fillRef idx="0"/>
          <a:effectRef idx="0"/>
          <a:fontRef idx="minor"/>
        </p:style>
      </p:sp>
      <p:sp>
        <p:nvSpPr>
          <p:cNvPr id="249" name="Line 29"/>
          <p:cNvSpPr/>
          <p:nvPr/>
        </p:nvSpPr>
        <p:spPr>
          <a:xfrm>
            <a:off x="4665240" y="4278600"/>
            <a:ext cx="72000" cy="91440"/>
          </a:xfrm>
          <a:prstGeom prst="line">
            <a:avLst/>
          </a:prstGeom>
          <a:ln>
            <a:solidFill>
              <a:srgbClr val="00864b"/>
            </a:solidFill>
          </a:ln>
        </p:spPr>
        <p:style>
          <a:lnRef idx="0"/>
          <a:fillRef idx="0"/>
          <a:effectRef idx="0"/>
          <a:fontRef idx="minor"/>
        </p:style>
      </p:sp>
      <p:sp>
        <p:nvSpPr>
          <p:cNvPr id="250" name="Line 30"/>
          <p:cNvSpPr/>
          <p:nvPr/>
        </p:nvSpPr>
        <p:spPr>
          <a:xfrm flipH="1">
            <a:off x="4665240" y="4278600"/>
            <a:ext cx="72000" cy="91440"/>
          </a:xfrm>
          <a:prstGeom prst="line">
            <a:avLst/>
          </a:prstGeom>
          <a:ln>
            <a:solidFill>
              <a:srgbClr val="00864b"/>
            </a:solidFill>
          </a:ln>
        </p:spPr>
        <p:style>
          <a:lnRef idx="0"/>
          <a:fillRef idx="0"/>
          <a:effectRef idx="0"/>
          <a:fontRef idx="minor"/>
        </p:style>
      </p:sp>
      <p:sp>
        <p:nvSpPr>
          <p:cNvPr id="251" name="CustomShape 31"/>
          <p:cNvSpPr/>
          <p:nvPr/>
        </p:nvSpPr>
        <p:spPr>
          <a:xfrm>
            <a:off x="3383640" y="1737360"/>
            <a:ext cx="4837320" cy="4690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DejaVu Sans"/>
              </a:rPr>
              <a:t>- Logistic Regression.</a:t>
            </a:r>
            <a:endParaRPr b="0" lang="en-US" sz="1800" spc="-1" strike="noStrike">
              <a:latin typeface="Arial"/>
            </a:endParaRPr>
          </a:p>
          <a:p>
            <a:pPr>
              <a:lnSpc>
                <a:spcPct val="150000"/>
              </a:lnSpc>
            </a:pPr>
            <a:r>
              <a:rPr b="0" lang="en-US" sz="1800" spc="-1" strike="noStrike">
                <a:solidFill>
                  <a:srgbClr val="000000"/>
                </a:solidFill>
                <a:latin typeface="Arial"/>
                <a:ea typeface="DejaVu Sans"/>
              </a:rPr>
              <a:t>- Support Vector Machines (SVM).</a:t>
            </a:r>
            <a:endParaRPr b="0" lang="en-US" sz="1800" spc="-1" strike="noStrike">
              <a:latin typeface="Arial"/>
            </a:endParaRPr>
          </a:p>
          <a:p>
            <a:pPr>
              <a:lnSpc>
                <a:spcPct val="150000"/>
              </a:lnSpc>
            </a:pPr>
            <a:r>
              <a:rPr b="0" lang="en-US" sz="1800" spc="-1" strike="noStrike">
                <a:solidFill>
                  <a:srgbClr val="000000"/>
                </a:solidFill>
                <a:latin typeface="Arial"/>
                <a:ea typeface="DejaVu Sans"/>
              </a:rPr>
              <a:t>- Decision Trees / Random Forest.</a:t>
            </a:r>
            <a:endParaRPr b="0" lang="en-US" sz="1800" spc="-1" strike="noStrike">
              <a:latin typeface="Arial"/>
            </a:endParaRPr>
          </a:p>
        </p:txBody>
      </p:sp>
      <p:sp>
        <p:nvSpPr>
          <p:cNvPr id="252" name="CustomShape 32"/>
          <p:cNvSpPr/>
          <p:nvPr/>
        </p:nvSpPr>
        <p:spPr>
          <a:xfrm>
            <a:off x="4458240" y="1022760"/>
            <a:ext cx="145872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Classifiers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4147920" y="7416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40" name="CustomShape 2"/>
          <p:cNvSpPr/>
          <p:nvPr/>
        </p:nvSpPr>
        <p:spPr>
          <a:xfrm>
            <a:off x="514080" y="910080"/>
            <a:ext cx="9173520" cy="23878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1800" spc="-1" strike="noStrike">
                <a:solidFill>
                  <a:srgbClr val="000000"/>
                </a:solidFill>
                <a:latin typeface="Arial"/>
                <a:ea typeface="DejaVu Sans"/>
              </a:rPr>
              <a:t>Supervised learning</a:t>
            </a:r>
            <a:r>
              <a:rPr b="0" lang="en-US" sz="1800" spc="-1" strike="noStrike">
                <a:solidFill>
                  <a:srgbClr val="000000"/>
                </a:solidFill>
                <a:latin typeface="Arial"/>
                <a:ea typeface="DejaVu Sans"/>
              </a:rPr>
              <a:t> task, predicting classes. </a:t>
            </a:r>
            <a:endParaRPr b="0" lang="en-US" sz="1800" spc="-1" strike="noStrike">
              <a:latin typeface="Arial"/>
            </a:endParaRPr>
          </a:p>
          <a:p>
            <a:pPr>
              <a:lnSpc>
                <a:spcPct val="150000"/>
              </a:lnSpc>
            </a:pPr>
            <a:r>
              <a:rPr b="1" lang="en-US" sz="1800" spc="-1" strike="noStrike">
                <a:solidFill>
                  <a:srgbClr val="000000"/>
                </a:solidFill>
                <a:latin typeface="Arial"/>
                <a:ea typeface="DejaVu Sans"/>
              </a:rPr>
              <a:t>Supervised Learning</a:t>
            </a:r>
            <a:r>
              <a:rPr b="0" lang="en-US" sz="1800" spc="-1" strike="noStrike">
                <a:solidFill>
                  <a:srgbClr val="000000"/>
                </a:solidFill>
                <a:latin typeface="Arial"/>
                <a:ea typeface="DejaVu Sans"/>
              </a:rPr>
              <a:t>: the training data fed to the algorithm includes the desired solutions, called labels.</a:t>
            </a:r>
            <a:endParaRPr b="0" lang="en-US" sz="1800" spc="-1" strike="noStrike">
              <a:latin typeface="Arial"/>
            </a:endParaRPr>
          </a:p>
          <a:p>
            <a:pPr>
              <a:lnSpc>
                <a:spcPct val="150000"/>
              </a:lnSpc>
            </a:pPr>
            <a:r>
              <a:rPr b="0" lang="en-US" sz="1800" spc="-1" strike="noStrike">
                <a:solidFill>
                  <a:srgbClr val="000000"/>
                </a:solidFill>
                <a:latin typeface="Arial"/>
                <a:ea typeface="DejaVu Sans"/>
              </a:rPr>
              <a:t>The goal of classification is, after being trained, to predict a class for a new sample whose features are provided as input.  </a:t>
            </a:r>
            <a:endParaRPr b="0" lang="en-US" sz="1800" spc="-1" strike="noStrike">
              <a:latin typeface="Arial"/>
            </a:endParaRPr>
          </a:p>
          <a:p>
            <a:pPr>
              <a:lnSpc>
                <a:spcPct val="150000"/>
              </a:lnSpc>
            </a:pPr>
            <a:r>
              <a:rPr b="0" lang="en-US" sz="1800" spc="-1" strike="noStrike">
                <a:solidFill>
                  <a:srgbClr val="000000"/>
                </a:solidFill>
                <a:latin typeface="Arial"/>
                <a:ea typeface="DejaVu Sans"/>
              </a:rPr>
              <a:t>The output is a discrete label. </a:t>
            </a:r>
            <a:endParaRPr b="0" lang="en-US" sz="1800" spc="-1" strike="noStrike">
              <a:latin typeface="Arial"/>
            </a:endParaRPr>
          </a:p>
          <a:p>
            <a:pPr>
              <a:lnSpc>
                <a:spcPct val="150000"/>
              </a:lnSpc>
            </a:pPr>
            <a:r>
              <a:rPr b="1" lang="en-US" sz="1800" spc="-1" strike="noStrike">
                <a:solidFill>
                  <a:srgbClr val="000000"/>
                </a:solidFill>
                <a:latin typeface="Arial"/>
                <a:ea typeface="DejaVu Sans"/>
              </a:rPr>
              <a:t>Examples</a:t>
            </a:r>
            <a:r>
              <a:rPr b="0" lang="en-US" sz="1800" spc="-1" strike="noStrike">
                <a:solidFill>
                  <a:srgbClr val="000000"/>
                </a:solidFill>
                <a:latin typeface="Arial"/>
                <a:ea typeface="DejaVu Sans"/>
              </a:rPr>
              <a:t>: yes/no, class 1 to class 5, true/false, etc.</a:t>
            </a:r>
            <a:endParaRPr b="0" lang="en-US" sz="1800" spc="-1" strike="noStrike">
              <a:latin typeface="Arial"/>
            </a:endParaRPr>
          </a:p>
        </p:txBody>
      </p:sp>
      <p:sp>
        <p:nvSpPr>
          <p:cNvPr id="41" name="Line 3"/>
          <p:cNvSpPr/>
          <p:nvPr/>
        </p:nvSpPr>
        <p:spPr>
          <a:xfrm>
            <a:off x="4250160" y="4111920"/>
            <a:ext cx="360" cy="1005840"/>
          </a:xfrm>
          <a:prstGeom prst="line">
            <a:avLst/>
          </a:prstGeom>
          <a:ln>
            <a:solidFill>
              <a:srgbClr val="000000"/>
            </a:solidFill>
          </a:ln>
        </p:spPr>
        <p:style>
          <a:lnRef idx="0"/>
          <a:fillRef idx="0"/>
          <a:effectRef idx="0"/>
          <a:fontRef idx="minor"/>
        </p:style>
      </p:sp>
      <p:sp>
        <p:nvSpPr>
          <p:cNvPr id="42" name="Line 4"/>
          <p:cNvSpPr/>
          <p:nvPr/>
        </p:nvSpPr>
        <p:spPr>
          <a:xfrm>
            <a:off x="4250160" y="5101200"/>
            <a:ext cx="1371600" cy="360"/>
          </a:xfrm>
          <a:prstGeom prst="line">
            <a:avLst/>
          </a:prstGeom>
          <a:ln>
            <a:solidFill>
              <a:srgbClr val="000000"/>
            </a:solidFill>
          </a:ln>
        </p:spPr>
        <p:style>
          <a:lnRef idx="0"/>
          <a:fillRef idx="0"/>
          <a:effectRef idx="0"/>
          <a:fontRef idx="minor"/>
        </p:style>
      </p:sp>
      <p:sp>
        <p:nvSpPr>
          <p:cNvPr id="43" name="CustomShape 5"/>
          <p:cNvSpPr/>
          <p:nvPr/>
        </p:nvSpPr>
        <p:spPr>
          <a:xfrm>
            <a:off x="5073120" y="4203360"/>
            <a:ext cx="86400" cy="86400"/>
          </a:xfrm>
          <a:prstGeom prst="ellipse">
            <a:avLst/>
          </a:prstGeom>
          <a:solidFill>
            <a:srgbClr val="ed1c24"/>
          </a:solidFill>
          <a:ln>
            <a:solidFill>
              <a:srgbClr val="ed1c24"/>
            </a:solidFill>
          </a:ln>
        </p:spPr>
        <p:style>
          <a:lnRef idx="0"/>
          <a:fillRef idx="0"/>
          <a:effectRef idx="0"/>
          <a:fontRef idx="minor"/>
        </p:style>
      </p:sp>
      <p:sp>
        <p:nvSpPr>
          <p:cNvPr id="44" name="CustomShape 6"/>
          <p:cNvSpPr/>
          <p:nvPr/>
        </p:nvSpPr>
        <p:spPr>
          <a:xfrm>
            <a:off x="5073480" y="445572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45" name="CustomShape 7"/>
          <p:cNvSpPr/>
          <p:nvPr/>
        </p:nvSpPr>
        <p:spPr>
          <a:xfrm>
            <a:off x="5361840" y="4240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46" name="CustomShape 8"/>
          <p:cNvSpPr/>
          <p:nvPr/>
        </p:nvSpPr>
        <p:spPr>
          <a:xfrm>
            <a:off x="4893840" y="4132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47" name="CustomShape 9"/>
          <p:cNvSpPr/>
          <p:nvPr/>
        </p:nvSpPr>
        <p:spPr>
          <a:xfrm>
            <a:off x="5001840" y="4348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48" name="CustomShape 10"/>
          <p:cNvSpPr/>
          <p:nvPr/>
        </p:nvSpPr>
        <p:spPr>
          <a:xfrm>
            <a:off x="5325840" y="4312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49" name="CustomShape 11"/>
          <p:cNvSpPr/>
          <p:nvPr/>
        </p:nvSpPr>
        <p:spPr>
          <a:xfrm>
            <a:off x="5073840" y="4024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50" name="CustomShape 12"/>
          <p:cNvSpPr/>
          <p:nvPr/>
        </p:nvSpPr>
        <p:spPr>
          <a:xfrm>
            <a:off x="4821840" y="4204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51" name="CustomShape 13"/>
          <p:cNvSpPr/>
          <p:nvPr/>
        </p:nvSpPr>
        <p:spPr>
          <a:xfrm>
            <a:off x="5361840" y="4528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52" name="CustomShape 14"/>
          <p:cNvSpPr/>
          <p:nvPr/>
        </p:nvSpPr>
        <p:spPr>
          <a:xfrm>
            <a:off x="5073840" y="4672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53" name="CustomShape 15"/>
          <p:cNvSpPr/>
          <p:nvPr/>
        </p:nvSpPr>
        <p:spPr>
          <a:xfrm>
            <a:off x="5181840" y="4384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54" name="Line 16"/>
          <p:cNvSpPr/>
          <p:nvPr/>
        </p:nvSpPr>
        <p:spPr>
          <a:xfrm>
            <a:off x="4484880" y="4242240"/>
            <a:ext cx="72000" cy="91440"/>
          </a:xfrm>
          <a:prstGeom prst="line">
            <a:avLst/>
          </a:prstGeom>
          <a:ln>
            <a:solidFill>
              <a:srgbClr val="00864b"/>
            </a:solidFill>
          </a:ln>
        </p:spPr>
        <p:style>
          <a:lnRef idx="0"/>
          <a:fillRef idx="0"/>
          <a:effectRef idx="0"/>
          <a:fontRef idx="minor"/>
        </p:style>
      </p:sp>
      <p:sp>
        <p:nvSpPr>
          <p:cNvPr id="55" name="Line 17"/>
          <p:cNvSpPr/>
          <p:nvPr/>
        </p:nvSpPr>
        <p:spPr>
          <a:xfrm flipH="1">
            <a:off x="4484880" y="4242240"/>
            <a:ext cx="72000" cy="91440"/>
          </a:xfrm>
          <a:prstGeom prst="line">
            <a:avLst/>
          </a:prstGeom>
          <a:ln>
            <a:solidFill>
              <a:srgbClr val="00864b"/>
            </a:solidFill>
          </a:ln>
        </p:spPr>
        <p:style>
          <a:lnRef idx="0"/>
          <a:fillRef idx="0"/>
          <a:effectRef idx="0"/>
          <a:fontRef idx="minor"/>
        </p:style>
      </p:sp>
      <p:sp>
        <p:nvSpPr>
          <p:cNvPr id="56" name="Line 18"/>
          <p:cNvSpPr/>
          <p:nvPr/>
        </p:nvSpPr>
        <p:spPr>
          <a:xfrm>
            <a:off x="4700880" y="4422240"/>
            <a:ext cx="72000" cy="91440"/>
          </a:xfrm>
          <a:prstGeom prst="line">
            <a:avLst/>
          </a:prstGeom>
          <a:ln>
            <a:solidFill>
              <a:srgbClr val="00864b"/>
            </a:solidFill>
          </a:ln>
        </p:spPr>
        <p:style>
          <a:lnRef idx="0"/>
          <a:fillRef idx="0"/>
          <a:effectRef idx="0"/>
          <a:fontRef idx="minor"/>
        </p:style>
      </p:sp>
      <p:sp>
        <p:nvSpPr>
          <p:cNvPr id="57" name="Line 19"/>
          <p:cNvSpPr/>
          <p:nvPr/>
        </p:nvSpPr>
        <p:spPr>
          <a:xfrm flipH="1">
            <a:off x="4700880" y="4422240"/>
            <a:ext cx="72000" cy="91440"/>
          </a:xfrm>
          <a:prstGeom prst="line">
            <a:avLst/>
          </a:prstGeom>
          <a:ln>
            <a:solidFill>
              <a:srgbClr val="00864b"/>
            </a:solidFill>
          </a:ln>
        </p:spPr>
        <p:style>
          <a:lnRef idx="0"/>
          <a:fillRef idx="0"/>
          <a:effectRef idx="0"/>
          <a:fontRef idx="minor"/>
        </p:style>
      </p:sp>
      <p:sp>
        <p:nvSpPr>
          <p:cNvPr id="58" name="Line 20"/>
          <p:cNvSpPr/>
          <p:nvPr/>
        </p:nvSpPr>
        <p:spPr>
          <a:xfrm>
            <a:off x="4484880" y="4566240"/>
            <a:ext cx="72000" cy="91440"/>
          </a:xfrm>
          <a:prstGeom prst="line">
            <a:avLst/>
          </a:prstGeom>
          <a:ln>
            <a:solidFill>
              <a:srgbClr val="00864b"/>
            </a:solidFill>
          </a:ln>
        </p:spPr>
        <p:style>
          <a:lnRef idx="0"/>
          <a:fillRef idx="0"/>
          <a:effectRef idx="0"/>
          <a:fontRef idx="minor"/>
        </p:style>
      </p:sp>
      <p:sp>
        <p:nvSpPr>
          <p:cNvPr id="59" name="Line 21"/>
          <p:cNvSpPr/>
          <p:nvPr/>
        </p:nvSpPr>
        <p:spPr>
          <a:xfrm flipH="1">
            <a:off x="4484880" y="4566240"/>
            <a:ext cx="72000" cy="91440"/>
          </a:xfrm>
          <a:prstGeom prst="line">
            <a:avLst/>
          </a:prstGeom>
          <a:ln>
            <a:solidFill>
              <a:srgbClr val="00864b"/>
            </a:solidFill>
          </a:ln>
        </p:spPr>
        <p:style>
          <a:lnRef idx="0"/>
          <a:fillRef idx="0"/>
          <a:effectRef idx="0"/>
          <a:fontRef idx="minor"/>
        </p:style>
      </p:sp>
      <p:sp>
        <p:nvSpPr>
          <p:cNvPr id="60" name="Line 22"/>
          <p:cNvSpPr/>
          <p:nvPr/>
        </p:nvSpPr>
        <p:spPr>
          <a:xfrm>
            <a:off x="4628880" y="4242240"/>
            <a:ext cx="72000" cy="91440"/>
          </a:xfrm>
          <a:prstGeom prst="line">
            <a:avLst/>
          </a:prstGeom>
          <a:ln>
            <a:solidFill>
              <a:srgbClr val="00864b"/>
            </a:solidFill>
          </a:ln>
        </p:spPr>
        <p:style>
          <a:lnRef idx="0"/>
          <a:fillRef idx="0"/>
          <a:effectRef idx="0"/>
          <a:fontRef idx="minor"/>
        </p:style>
      </p:sp>
      <p:sp>
        <p:nvSpPr>
          <p:cNvPr id="61" name="Line 23"/>
          <p:cNvSpPr/>
          <p:nvPr/>
        </p:nvSpPr>
        <p:spPr>
          <a:xfrm flipH="1">
            <a:off x="4628880" y="4242240"/>
            <a:ext cx="72000" cy="91440"/>
          </a:xfrm>
          <a:prstGeom prst="line">
            <a:avLst/>
          </a:prstGeom>
          <a:ln>
            <a:solidFill>
              <a:srgbClr val="00864b"/>
            </a:solidFill>
          </a:ln>
        </p:spPr>
        <p:style>
          <a:lnRef idx="0"/>
          <a:fillRef idx="0"/>
          <a:effectRef idx="0"/>
          <a:fontRef idx="minor"/>
        </p:style>
      </p:sp>
      <p:sp>
        <p:nvSpPr>
          <p:cNvPr id="62" name="Line 24"/>
          <p:cNvSpPr/>
          <p:nvPr/>
        </p:nvSpPr>
        <p:spPr>
          <a:xfrm>
            <a:off x="4268880" y="4962240"/>
            <a:ext cx="72000" cy="91440"/>
          </a:xfrm>
          <a:prstGeom prst="line">
            <a:avLst/>
          </a:prstGeom>
          <a:ln>
            <a:solidFill>
              <a:srgbClr val="00864b"/>
            </a:solidFill>
          </a:ln>
        </p:spPr>
        <p:style>
          <a:lnRef idx="0"/>
          <a:fillRef idx="0"/>
          <a:effectRef idx="0"/>
          <a:fontRef idx="minor"/>
        </p:style>
      </p:sp>
      <p:sp>
        <p:nvSpPr>
          <p:cNvPr id="63" name="Line 25"/>
          <p:cNvSpPr/>
          <p:nvPr/>
        </p:nvSpPr>
        <p:spPr>
          <a:xfrm flipH="1">
            <a:off x="4268880" y="4962240"/>
            <a:ext cx="72000" cy="91440"/>
          </a:xfrm>
          <a:prstGeom prst="line">
            <a:avLst/>
          </a:prstGeom>
          <a:ln>
            <a:solidFill>
              <a:srgbClr val="00864b"/>
            </a:solidFill>
          </a:ln>
        </p:spPr>
        <p:style>
          <a:lnRef idx="0"/>
          <a:fillRef idx="0"/>
          <a:effectRef idx="0"/>
          <a:fontRef idx="minor"/>
        </p:style>
      </p:sp>
      <p:sp>
        <p:nvSpPr>
          <p:cNvPr id="64" name="Line 26"/>
          <p:cNvSpPr/>
          <p:nvPr/>
        </p:nvSpPr>
        <p:spPr>
          <a:xfrm>
            <a:off x="4952880" y="4602240"/>
            <a:ext cx="72000" cy="91440"/>
          </a:xfrm>
          <a:prstGeom prst="line">
            <a:avLst/>
          </a:prstGeom>
          <a:ln>
            <a:solidFill>
              <a:srgbClr val="00864b"/>
            </a:solidFill>
          </a:ln>
        </p:spPr>
        <p:style>
          <a:lnRef idx="0"/>
          <a:fillRef idx="0"/>
          <a:effectRef idx="0"/>
          <a:fontRef idx="minor"/>
        </p:style>
      </p:sp>
      <p:sp>
        <p:nvSpPr>
          <p:cNvPr id="65" name="Line 27"/>
          <p:cNvSpPr/>
          <p:nvPr/>
        </p:nvSpPr>
        <p:spPr>
          <a:xfrm flipH="1">
            <a:off x="4952880" y="4602240"/>
            <a:ext cx="72000" cy="91440"/>
          </a:xfrm>
          <a:prstGeom prst="line">
            <a:avLst/>
          </a:prstGeom>
          <a:ln>
            <a:solidFill>
              <a:srgbClr val="00864b"/>
            </a:solidFill>
          </a:ln>
        </p:spPr>
        <p:style>
          <a:lnRef idx="0"/>
          <a:fillRef idx="0"/>
          <a:effectRef idx="0"/>
          <a:fontRef idx="minor"/>
        </p:style>
      </p:sp>
      <p:sp>
        <p:nvSpPr>
          <p:cNvPr id="66" name="Line 28"/>
          <p:cNvSpPr/>
          <p:nvPr/>
        </p:nvSpPr>
        <p:spPr>
          <a:xfrm>
            <a:off x="4592880" y="4782240"/>
            <a:ext cx="72000" cy="91440"/>
          </a:xfrm>
          <a:prstGeom prst="line">
            <a:avLst/>
          </a:prstGeom>
          <a:ln>
            <a:solidFill>
              <a:srgbClr val="00864b"/>
            </a:solidFill>
          </a:ln>
        </p:spPr>
        <p:style>
          <a:lnRef idx="0"/>
          <a:fillRef idx="0"/>
          <a:effectRef idx="0"/>
          <a:fontRef idx="minor"/>
        </p:style>
      </p:sp>
      <p:sp>
        <p:nvSpPr>
          <p:cNvPr id="67" name="Line 29"/>
          <p:cNvSpPr/>
          <p:nvPr/>
        </p:nvSpPr>
        <p:spPr>
          <a:xfrm flipH="1">
            <a:off x="4592880" y="4782240"/>
            <a:ext cx="72000" cy="91440"/>
          </a:xfrm>
          <a:prstGeom prst="line">
            <a:avLst/>
          </a:prstGeom>
          <a:ln>
            <a:solidFill>
              <a:srgbClr val="00864b"/>
            </a:solidFill>
          </a:ln>
        </p:spPr>
        <p:style>
          <a:lnRef idx="0"/>
          <a:fillRef idx="0"/>
          <a:effectRef idx="0"/>
          <a:fontRef idx="minor"/>
        </p:style>
      </p:sp>
      <p:sp>
        <p:nvSpPr>
          <p:cNvPr id="68" name="Line 30"/>
          <p:cNvSpPr/>
          <p:nvPr/>
        </p:nvSpPr>
        <p:spPr>
          <a:xfrm>
            <a:off x="4664880" y="4602240"/>
            <a:ext cx="72000" cy="91440"/>
          </a:xfrm>
          <a:prstGeom prst="line">
            <a:avLst/>
          </a:prstGeom>
          <a:ln>
            <a:solidFill>
              <a:srgbClr val="00864b"/>
            </a:solidFill>
          </a:ln>
        </p:spPr>
        <p:style>
          <a:lnRef idx="0"/>
          <a:fillRef idx="0"/>
          <a:effectRef idx="0"/>
          <a:fontRef idx="minor"/>
        </p:style>
      </p:sp>
      <p:sp>
        <p:nvSpPr>
          <p:cNvPr id="69" name="Line 31"/>
          <p:cNvSpPr/>
          <p:nvPr/>
        </p:nvSpPr>
        <p:spPr>
          <a:xfrm flipH="1">
            <a:off x="4664880" y="4602240"/>
            <a:ext cx="72000" cy="91440"/>
          </a:xfrm>
          <a:prstGeom prst="line">
            <a:avLst/>
          </a:prstGeom>
          <a:ln>
            <a:solidFill>
              <a:srgbClr val="00864b"/>
            </a:solidFill>
          </a:ln>
        </p:spPr>
        <p:style>
          <a:lnRef idx="0"/>
          <a:fillRef idx="0"/>
          <a:effectRef idx="0"/>
          <a:fontRef idx="minor"/>
        </p:style>
      </p:sp>
      <p:sp>
        <p:nvSpPr>
          <p:cNvPr id="70" name="CustomShape 32"/>
          <p:cNvSpPr/>
          <p:nvPr/>
        </p:nvSpPr>
        <p:spPr>
          <a:xfrm>
            <a:off x="5212080" y="493776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71" name="CustomShape 33"/>
          <p:cNvSpPr/>
          <p:nvPr/>
        </p:nvSpPr>
        <p:spPr>
          <a:xfrm>
            <a:off x="5212440" y="4794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72" name="CustomShape 34"/>
          <p:cNvSpPr/>
          <p:nvPr/>
        </p:nvSpPr>
        <p:spPr>
          <a:xfrm>
            <a:off x="4960440" y="4938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73" name="CustomShape 35"/>
          <p:cNvSpPr/>
          <p:nvPr/>
        </p:nvSpPr>
        <p:spPr>
          <a:xfrm>
            <a:off x="5104440" y="4830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74" name="CustomShape 36"/>
          <p:cNvSpPr/>
          <p:nvPr/>
        </p:nvSpPr>
        <p:spPr>
          <a:xfrm>
            <a:off x="5356440" y="4938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75" name="CustomShape 37"/>
          <p:cNvSpPr/>
          <p:nvPr/>
        </p:nvSpPr>
        <p:spPr>
          <a:xfrm>
            <a:off x="5356440" y="4794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76" name="CustomShape 38"/>
          <p:cNvSpPr/>
          <p:nvPr/>
        </p:nvSpPr>
        <p:spPr>
          <a:xfrm>
            <a:off x="5104440" y="5010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77" name="CustomShape 39"/>
          <p:cNvSpPr/>
          <p:nvPr/>
        </p:nvSpPr>
        <p:spPr>
          <a:xfrm>
            <a:off x="5608440" y="4794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
        <p:nvSpPr>
          <p:cNvPr id="78" name="CustomShape 40"/>
          <p:cNvSpPr/>
          <p:nvPr/>
        </p:nvSpPr>
        <p:spPr>
          <a:xfrm>
            <a:off x="5212440" y="4938120"/>
            <a:ext cx="86400" cy="8640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21409a"/>
          </a:solidFill>
          <a:ln>
            <a:solidFill>
              <a:srgbClr val="21409a"/>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147920" y="11376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80" name="Line 2"/>
          <p:cNvSpPr/>
          <p:nvPr/>
        </p:nvSpPr>
        <p:spPr>
          <a:xfrm>
            <a:off x="4250520" y="3787920"/>
            <a:ext cx="360" cy="1005840"/>
          </a:xfrm>
          <a:prstGeom prst="line">
            <a:avLst/>
          </a:prstGeom>
          <a:ln>
            <a:solidFill>
              <a:srgbClr val="000000"/>
            </a:solidFill>
          </a:ln>
        </p:spPr>
        <p:style>
          <a:lnRef idx="0"/>
          <a:fillRef idx="0"/>
          <a:effectRef idx="0"/>
          <a:fontRef idx="minor"/>
        </p:style>
      </p:sp>
      <p:sp>
        <p:nvSpPr>
          <p:cNvPr id="81" name="Line 3"/>
          <p:cNvSpPr/>
          <p:nvPr/>
        </p:nvSpPr>
        <p:spPr>
          <a:xfrm>
            <a:off x="4250520" y="4777200"/>
            <a:ext cx="1371600" cy="360"/>
          </a:xfrm>
          <a:prstGeom prst="line">
            <a:avLst/>
          </a:prstGeom>
          <a:ln>
            <a:solidFill>
              <a:srgbClr val="000000"/>
            </a:solidFill>
          </a:ln>
        </p:spPr>
        <p:style>
          <a:lnRef idx="0"/>
          <a:fillRef idx="0"/>
          <a:effectRef idx="0"/>
          <a:fontRef idx="minor"/>
        </p:style>
      </p:sp>
      <p:sp>
        <p:nvSpPr>
          <p:cNvPr id="82" name="CustomShape 4"/>
          <p:cNvSpPr/>
          <p:nvPr/>
        </p:nvSpPr>
        <p:spPr>
          <a:xfrm>
            <a:off x="5073480" y="3879360"/>
            <a:ext cx="86400" cy="86400"/>
          </a:xfrm>
          <a:prstGeom prst="ellipse">
            <a:avLst/>
          </a:prstGeom>
          <a:solidFill>
            <a:srgbClr val="ed1c24"/>
          </a:solidFill>
          <a:ln>
            <a:solidFill>
              <a:srgbClr val="ed1c24"/>
            </a:solidFill>
          </a:ln>
        </p:spPr>
        <p:style>
          <a:lnRef idx="0"/>
          <a:fillRef idx="0"/>
          <a:effectRef idx="0"/>
          <a:fontRef idx="minor"/>
        </p:style>
      </p:sp>
      <p:sp>
        <p:nvSpPr>
          <p:cNvPr id="83" name="CustomShape 5"/>
          <p:cNvSpPr/>
          <p:nvPr/>
        </p:nvSpPr>
        <p:spPr>
          <a:xfrm>
            <a:off x="5073840" y="413172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84" name="CustomShape 6"/>
          <p:cNvSpPr/>
          <p:nvPr/>
        </p:nvSpPr>
        <p:spPr>
          <a:xfrm>
            <a:off x="5362200" y="3916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85" name="CustomShape 7"/>
          <p:cNvSpPr/>
          <p:nvPr/>
        </p:nvSpPr>
        <p:spPr>
          <a:xfrm>
            <a:off x="4894200" y="3808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86" name="CustomShape 8"/>
          <p:cNvSpPr/>
          <p:nvPr/>
        </p:nvSpPr>
        <p:spPr>
          <a:xfrm>
            <a:off x="5002200" y="4024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87" name="CustomShape 9"/>
          <p:cNvSpPr/>
          <p:nvPr/>
        </p:nvSpPr>
        <p:spPr>
          <a:xfrm>
            <a:off x="5326200" y="3988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88" name="CustomShape 10"/>
          <p:cNvSpPr/>
          <p:nvPr/>
        </p:nvSpPr>
        <p:spPr>
          <a:xfrm>
            <a:off x="5074200" y="3700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89" name="CustomShape 11"/>
          <p:cNvSpPr/>
          <p:nvPr/>
        </p:nvSpPr>
        <p:spPr>
          <a:xfrm>
            <a:off x="4822200" y="3880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90" name="CustomShape 12"/>
          <p:cNvSpPr/>
          <p:nvPr/>
        </p:nvSpPr>
        <p:spPr>
          <a:xfrm>
            <a:off x="5362200" y="4204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91" name="CustomShape 13"/>
          <p:cNvSpPr/>
          <p:nvPr/>
        </p:nvSpPr>
        <p:spPr>
          <a:xfrm>
            <a:off x="5074200" y="4348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92" name="CustomShape 14"/>
          <p:cNvSpPr/>
          <p:nvPr/>
        </p:nvSpPr>
        <p:spPr>
          <a:xfrm>
            <a:off x="5182200" y="4060080"/>
            <a:ext cx="86400" cy="86400"/>
          </a:xfrm>
          <a:prstGeom prst="ellipse">
            <a:avLst/>
          </a:prstGeom>
          <a:solidFill>
            <a:srgbClr val="ed1c24"/>
          </a:solidFill>
          <a:ln>
            <a:solidFill>
              <a:srgbClr val="ed1c24"/>
            </a:solidFill>
          </a:ln>
        </p:spPr>
        <p:style>
          <a:lnRef idx="0"/>
          <a:fillRef idx="0"/>
          <a:effectRef idx="0"/>
          <a:fontRef idx="minor"/>
        </p:style>
        <p:txBody>
          <a:bodyPr wrap="none"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93" name="Line 15"/>
          <p:cNvSpPr/>
          <p:nvPr/>
        </p:nvSpPr>
        <p:spPr>
          <a:xfrm>
            <a:off x="4485240" y="3918240"/>
            <a:ext cx="72000" cy="91440"/>
          </a:xfrm>
          <a:prstGeom prst="line">
            <a:avLst/>
          </a:prstGeom>
          <a:ln>
            <a:solidFill>
              <a:srgbClr val="00864b"/>
            </a:solidFill>
          </a:ln>
        </p:spPr>
        <p:style>
          <a:lnRef idx="0"/>
          <a:fillRef idx="0"/>
          <a:effectRef idx="0"/>
          <a:fontRef idx="minor"/>
        </p:style>
      </p:sp>
      <p:sp>
        <p:nvSpPr>
          <p:cNvPr id="94" name="Line 16"/>
          <p:cNvSpPr/>
          <p:nvPr/>
        </p:nvSpPr>
        <p:spPr>
          <a:xfrm flipH="1">
            <a:off x="4485240" y="3918240"/>
            <a:ext cx="72000" cy="91440"/>
          </a:xfrm>
          <a:prstGeom prst="line">
            <a:avLst/>
          </a:prstGeom>
          <a:ln>
            <a:solidFill>
              <a:srgbClr val="00864b"/>
            </a:solidFill>
          </a:ln>
        </p:spPr>
        <p:style>
          <a:lnRef idx="0"/>
          <a:fillRef idx="0"/>
          <a:effectRef idx="0"/>
          <a:fontRef idx="minor"/>
        </p:style>
      </p:sp>
      <p:sp>
        <p:nvSpPr>
          <p:cNvPr id="95" name="Line 17"/>
          <p:cNvSpPr/>
          <p:nvPr/>
        </p:nvSpPr>
        <p:spPr>
          <a:xfrm>
            <a:off x="4701240" y="4098240"/>
            <a:ext cx="72000" cy="91440"/>
          </a:xfrm>
          <a:prstGeom prst="line">
            <a:avLst/>
          </a:prstGeom>
          <a:ln>
            <a:solidFill>
              <a:srgbClr val="00864b"/>
            </a:solidFill>
          </a:ln>
        </p:spPr>
        <p:style>
          <a:lnRef idx="0"/>
          <a:fillRef idx="0"/>
          <a:effectRef idx="0"/>
          <a:fontRef idx="minor"/>
        </p:style>
      </p:sp>
      <p:sp>
        <p:nvSpPr>
          <p:cNvPr id="96" name="Line 18"/>
          <p:cNvSpPr/>
          <p:nvPr/>
        </p:nvSpPr>
        <p:spPr>
          <a:xfrm flipH="1">
            <a:off x="4701240" y="4098240"/>
            <a:ext cx="72000" cy="91440"/>
          </a:xfrm>
          <a:prstGeom prst="line">
            <a:avLst/>
          </a:prstGeom>
          <a:ln>
            <a:solidFill>
              <a:srgbClr val="00864b"/>
            </a:solidFill>
          </a:ln>
        </p:spPr>
        <p:style>
          <a:lnRef idx="0"/>
          <a:fillRef idx="0"/>
          <a:effectRef idx="0"/>
          <a:fontRef idx="minor"/>
        </p:style>
      </p:sp>
      <p:sp>
        <p:nvSpPr>
          <p:cNvPr id="97" name="Line 19"/>
          <p:cNvSpPr/>
          <p:nvPr/>
        </p:nvSpPr>
        <p:spPr>
          <a:xfrm>
            <a:off x="4485240" y="4242240"/>
            <a:ext cx="72000" cy="91440"/>
          </a:xfrm>
          <a:prstGeom prst="line">
            <a:avLst/>
          </a:prstGeom>
          <a:ln>
            <a:solidFill>
              <a:srgbClr val="00864b"/>
            </a:solidFill>
          </a:ln>
        </p:spPr>
        <p:style>
          <a:lnRef idx="0"/>
          <a:fillRef idx="0"/>
          <a:effectRef idx="0"/>
          <a:fontRef idx="minor"/>
        </p:style>
      </p:sp>
      <p:sp>
        <p:nvSpPr>
          <p:cNvPr id="98" name="Line 20"/>
          <p:cNvSpPr/>
          <p:nvPr/>
        </p:nvSpPr>
        <p:spPr>
          <a:xfrm flipH="1">
            <a:off x="4485240" y="4242240"/>
            <a:ext cx="72000" cy="91440"/>
          </a:xfrm>
          <a:prstGeom prst="line">
            <a:avLst/>
          </a:prstGeom>
          <a:ln>
            <a:solidFill>
              <a:srgbClr val="00864b"/>
            </a:solidFill>
          </a:ln>
        </p:spPr>
        <p:style>
          <a:lnRef idx="0"/>
          <a:fillRef idx="0"/>
          <a:effectRef idx="0"/>
          <a:fontRef idx="minor"/>
        </p:style>
      </p:sp>
      <p:sp>
        <p:nvSpPr>
          <p:cNvPr id="99" name="Line 21"/>
          <p:cNvSpPr/>
          <p:nvPr/>
        </p:nvSpPr>
        <p:spPr>
          <a:xfrm>
            <a:off x="4629240" y="3918240"/>
            <a:ext cx="72000" cy="91440"/>
          </a:xfrm>
          <a:prstGeom prst="line">
            <a:avLst/>
          </a:prstGeom>
          <a:ln>
            <a:solidFill>
              <a:srgbClr val="00864b"/>
            </a:solidFill>
          </a:ln>
        </p:spPr>
        <p:style>
          <a:lnRef idx="0"/>
          <a:fillRef idx="0"/>
          <a:effectRef idx="0"/>
          <a:fontRef idx="minor"/>
        </p:style>
      </p:sp>
      <p:sp>
        <p:nvSpPr>
          <p:cNvPr id="100" name="Line 22"/>
          <p:cNvSpPr/>
          <p:nvPr/>
        </p:nvSpPr>
        <p:spPr>
          <a:xfrm flipH="1">
            <a:off x="4629240" y="3918240"/>
            <a:ext cx="72000" cy="91440"/>
          </a:xfrm>
          <a:prstGeom prst="line">
            <a:avLst/>
          </a:prstGeom>
          <a:ln>
            <a:solidFill>
              <a:srgbClr val="00864b"/>
            </a:solidFill>
          </a:ln>
        </p:spPr>
        <p:style>
          <a:lnRef idx="0"/>
          <a:fillRef idx="0"/>
          <a:effectRef idx="0"/>
          <a:fontRef idx="minor"/>
        </p:style>
      </p:sp>
      <p:sp>
        <p:nvSpPr>
          <p:cNvPr id="101" name="Line 23"/>
          <p:cNvSpPr/>
          <p:nvPr/>
        </p:nvSpPr>
        <p:spPr>
          <a:xfrm>
            <a:off x="4269240" y="4638240"/>
            <a:ext cx="72000" cy="91440"/>
          </a:xfrm>
          <a:prstGeom prst="line">
            <a:avLst/>
          </a:prstGeom>
          <a:ln>
            <a:solidFill>
              <a:srgbClr val="00864b"/>
            </a:solidFill>
          </a:ln>
        </p:spPr>
        <p:style>
          <a:lnRef idx="0"/>
          <a:fillRef idx="0"/>
          <a:effectRef idx="0"/>
          <a:fontRef idx="minor"/>
        </p:style>
      </p:sp>
      <p:sp>
        <p:nvSpPr>
          <p:cNvPr id="102" name="Line 24"/>
          <p:cNvSpPr/>
          <p:nvPr/>
        </p:nvSpPr>
        <p:spPr>
          <a:xfrm flipH="1">
            <a:off x="4269240" y="4638240"/>
            <a:ext cx="72000" cy="91440"/>
          </a:xfrm>
          <a:prstGeom prst="line">
            <a:avLst/>
          </a:prstGeom>
          <a:ln>
            <a:solidFill>
              <a:srgbClr val="00864b"/>
            </a:solidFill>
          </a:ln>
        </p:spPr>
        <p:style>
          <a:lnRef idx="0"/>
          <a:fillRef idx="0"/>
          <a:effectRef idx="0"/>
          <a:fontRef idx="minor"/>
        </p:style>
      </p:sp>
      <p:sp>
        <p:nvSpPr>
          <p:cNvPr id="103" name="Line 25"/>
          <p:cNvSpPr/>
          <p:nvPr/>
        </p:nvSpPr>
        <p:spPr>
          <a:xfrm>
            <a:off x="4953240" y="4278240"/>
            <a:ext cx="72000" cy="91440"/>
          </a:xfrm>
          <a:prstGeom prst="line">
            <a:avLst/>
          </a:prstGeom>
          <a:ln>
            <a:solidFill>
              <a:srgbClr val="00864b"/>
            </a:solidFill>
          </a:ln>
        </p:spPr>
        <p:style>
          <a:lnRef idx="0"/>
          <a:fillRef idx="0"/>
          <a:effectRef idx="0"/>
          <a:fontRef idx="minor"/>
        </p:style>
      </p:sp>
      <p:sp>
        <p:nvSpPr>
          <p:cNvPr id="104" name="Line 26"/>
          <p:cNvSpPr/>
          <p:nvPr/>
        </p:nvSpPr>
        <p:spPr>
          <a:xfrm flipH="1">
            <a:off x="4953240" y="4278240"/>
            <a:ext cx="72000" cy="91440"/>
          </a:xfrm>
          <a:prstGeom prst="line">
            <a:avLst/>
          </a:prstGeom>
          <a:ln>
            <a:solidFill>
              <a:srgbClr val="00864b"/>
            </a:solidFill>
          </a:ln>
        </p:spPr>
        <p:style>
          <a:lnRef idx="0"/>
          <a:fillRef idx="0"/>
          <a:effectRef idx="0"/>
          <a:fontRef idx="minor"/>
        </p:style>
      </p:sp>
      <p:sp>
        <p:nvSpPr>
          <p:cNvPr id="105" name="Line 27"/>
          <p:cNvSpPr/>
          <p:nvPr/>
        </p:nvSpPr>
        <p:spPr>
          <a:xfrm>
            <a:off x="4593240" y="4458240"/>
            <a:ext cx="72000" cy="91440"/>
          </a:xfrm>
          <a:prstGeom prst="line">
            <a:avLst/>
          </a:prstGeom>
          <a:ln>
            <a:solidFill>
              <a:srgbClr val="00864b"/>
            </a:solidFill>
          </a:ln>
        </p:spPr>
        <p:style>
          <a:lnRef idx="0"/>
          <a:fillRef idx="0"/>
          <a:effectRef idx="0"/>
          <a:fontRef idx="minor"/>
        </p:style>
      </p:sp>
      <p:sp>
        <p:nvSpPr>
          <p:cNvPr id="106" name="Line 28"/>
          <p:cNvSpPr/>
          <p:nvPr/>
        </p:nvSpPr>
        <p:spPr>
          <a:xfrm flipH="1">
            <a:off x="4593240" y="4458240"/>
            <a:ext cx="72000" cy="91440"/>
          </a:xfrm>
          <a:prstGeom prst="line">
            <a:avLst/>
          </a:prstGeom>
          <a:ln>
            <a:solidFill>
              <a:srgbClr val="00864b"/>
            </a:solidFill>
          </a:ln>
        </p:spPr>
        <p:style>
          <a:lnRef idx="0"/>
          <a:fillRef idx="0"/>
          <a:effectRef idx="0"/>
          <a:fontRef idx="minor"/>
        </p:style>
      </p:sp>
      <p:sp>
        <p:nvSpPr>
          <p:cNvPr id="107" name="Line 29"/>
          <p:cNvSpPr/>
          <p:nvPr/>
        </p:nvSpPr>
        <p:spPr>
          <a:xfrm>
            <a:off x="4665240" y="4278240"/>
            <a:ext cx="72000" cy="91440"/>
          </a:xfrm>
          <a:prstGeom prst="line">
            <a:avLst/>
          </a:prstGeom>
          <a:ln>
            <a:solidFill>
              <a:srgbClr val="00864b"/>
            </a:solidFill>
          </a:ln>
        </p:spPr>
        <p:style>
          <a:lnRef idx="0"/>
          <a:fillRef idx="0"/>
          <a:effectRef idx="0"/>
          <a:fontRef idx="minor"/>
        </p:style>
      </p:sp>
      <p:sp>
        <p:nvSpPr>
          <p:cNvPr id="108" name="Line 30"/>
          <p:cNvSpPr/>
          <p:nvPr/>
        </p:nvSpPr>
        <p:spPr>
          <a:xfrm flipH="1">
            <a:off x="4665240" y="4278240"/>
            <a:ext cx="72000" cy="91440"/>
          </a:xfrm>
          <a:prstGeom prst="line">
            <a:avLst/>
          </a:prstGeom>
          <a:ln>
            <a:solidFill>
              <a:srgbClr val="00864b"/>
            </a:solidFill>
          </a:ln>
        </p:spPr>
        <p:style>
          <a:lnRef idx="0"/>
          <a:fillRef idx="0"/>
          <a:effectRef idx="0"/>
          <a:fontRef idx="minor"/>
        </p:style>
      </p:sp>
      <p:sp>
        <p:nvSpPr>
          <p:cNvPr id="109" name="CustomShape 31"/>
          <p:cNvSpPr/>
          <p:nvPr/>
        </p:nvSpPr>
        <p:spPr>
          <a:xfrm>
            <a:off x="433800" y="1451880"/>
            <a:ext cx="8948160" cy="4690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DejaVu Sans"/>
              </a:rPr>
              <a:t>A </a:t>
            </a:r>
            <a:r>
              <a:rPr b="1" lang="en-US" sz="1800" spc="-1" strike="noStrike">
                <a:solidFill>
                  <a:srgbClr val="000000"/>
                </a:solidFill>
                <a:latin typeface="Arial"/>
                <a:ea typeface="DejaVu Sans"/>
              </a:rPr>
              <a:t>binary classifier</a:t>
            </a:r>
            <a:r>
              <a:rPr b="0" lang="en-US" sz="1800" spc="-1" strike="noStrike">
                <a:solidFill>
                  <a:srgbClr val="000000"/>
                </a:solidFill>
                <a:latin typeface="Arial"/>
                <a:ea typeface="DejaVu Sans"/>
              </a:rPr>
              <a:t> is capable of distinguishing between 2 classes e.g. cats and dogs.</a:t>
            </a:r>
            <a:endParaRPr b="0" lang="en-US" sz="1800" spc="-1" strike="noStrike">
              <a:latin typeface="Arial"/>
            </a:endParaRPr>
          </a:p>
        </p:txBody>
      </p:sp>
      <p:sp>
        <p:nvSpPr>
          <p:cNvPr id="110" name="CustomShape 32"/>
          <p:cNvSpPr/>
          <p:nvPr/>
        </p:nvSpPr>
        <p:spPr>
          <a:xfrm>
            <a:off x="4026240" y="914400"/>
            <a:ext cx="264564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Binary Classification</a:t>
            </a:r>
            <a:endParaRPr b="0" lang="en-US" sz="1800" spc="-1" strike="noStrike">
              <a:latin typeface="Arial"/>
            </a:endParaRPr>
          </a:p>
        </p:txBody>
      </p:sp>
      <p:sp>
        <p:nvSpPr>
          <p:cNvPr id="111" name="CustomShape 33"/>
          <p:cNvSpPr/>
          <p:nvPr/>
        </p:nvSpPr>
        <p:spPr>
          <a:xfrm>
            <a:off x="-36360" y="2103120"/>
            <a:ext cx="10573200" cy="852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DejaVu Sans"/>
              </a:rPr>
              <a:t>Algorithms that are strictly binary classifiers are Support Vector Machines (SVM), Linear classifiers.</a:t>
            </a:r>
            <a:endParaRPr b="0" lang="en-US" sz="1800" spc="-1" strike="noStrike">
              <a:latin typeface="Arial"/>
            </a:endParaRPr>
          </a:p>
          <a:p>
            <a:pPr>
              <a:lnSpc>
                <a:spcPct val="150000"/>
              </a:lnSpc>
            </a:pPr>
            <a:r>
              <a:rPr b="0" lang="en-US" sz="1800" spc="-1" strike="noStrike">
                <a:solidFill>
                  <a:srgbClr val="000000"/>
                </a:solidFill>
                <a:latin typeface="Arial"/>
                <a:ea typeface="DejaVu Sans"/>
              </a:rPr>
              <a:t>Algorithms that handle multiple classes are Random Forests (RF), naive Bayes classifiers.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147920" y="15336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113" name="CustomShape 2"/>
          <p:cNvSpPr/>
          <p:nvPr/>
        </p:nvSpPr>
        <p:spPr>
          <a:xfrm>
            <a:off x="4026240" y="914400"/>
            <a:ext cx="310248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Binary Classification</a:t>
            </a:r>
            <a:endParaRPr b="0" lang="en-US" sz="1800" spc="-1" strike="noStrike">
              <a:latin typeface="Arial"/>
            </a:endParaRPr>
          </a:p>
        </p:txBody>
      </p:sp>
      <p:sp>
        <p:nvSpPr>
          <p:cNvPr id="114" name="CustomShape 3"/>
          <p:cNvSpPr/>
          <p:nvPr/>
        </p:nvSpPr>
        <p:spPr>
          <a:xfrm>
            <a:off x="293760" y="1338480"/>
            <a:ext cx="317736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Performance Measures</a:t>
            </a:r>
            <a:endParaRPr b="0" lang="en-US" sz="1800" spc="-1" strike="noStrike">
              <a:latin typeface="Arial"/>
            </a:endParaRPr>
          </a:p>
        </p:txBody>
      </p:sp>
      <p:sp>
        <p:nvSpPr>
          <p:cNvPr id="115" name="CustomShape 4"/>
          <p:cNvSpPr/>
          <p:nvPr/>
        </p:nvSpPr>
        <p:spPr>
          <a:xfrm>
            <a:off x="285840" y="1723680"/>
            <a:ext cx="2088000" cy="311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Arial"/>
                <a:ea typeface="DejaVu Sans"/>
              </a:rPr>
              <a:t>Confusion Matrix</a:t>
            </a:r>
            <a:endParaRPr b="0" lang="en-US" sz="1600" spc="-1" strike="noStrike">
              <a:latin typeface="Arial"/>
            </a:endParaRPr>
          </a:p>
        </p:txBody>
      </p:sp>
      <p:sp>
        <p:nvSpPr>
          <p:cNvPr id="116" name="CustomShape 5"/>
          <p:cNvSpPr/>
          <p:nvPr/>
        </p:nvSpPr>
        <p:spPr>
          <a:xfrm>
            <a:off x="274320" y="2122920"/>
            <a:ext cx="7075800" cy="32475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600" spc="-1" strike="noStrike">
                <a:solidFill>
                  <a:srgbClr val="000000"/>
                </a:solidFill>
                <a:latin typeface="Arial"/>
                <a:ea typeface="DejaVu Sans"/>
              </a:rPr>
              <a:t>Count the number of times instances of class A (cats) are classified as class B (dogs). </a:t>
            </a:r>
            <a:endParaRPr b="0" lang="en-US" sz="1600" spc="-1" strike="noStrike">
              <a:latin typeface="Arial"/>
            </a:endParaRPr>
          </a:p>
          <a:p>
            <a:pPr>
              <a:lnSpc>
                <a:spcPct val="150000"/>
              </a:lnSpc>
            </a:pPr>
            <a:endParaRPr b="0" lang="en-US" sz="1600" spc="-1" strike="noStrike">
              <a:latin typeface="Arial"/>
            </a:endParaRPr>
          </a:p>
          <a:p>
            <a:pPr>
              <a:lnSpc>
                <a:spcPct val="150000"/>
              </a:lnSpc>
            </a:pPr>
            <a:r>
              <a:rPr b="0" lang="en-US" sz="1600" spc="-1" strike="noStrike">
                <a:solidFill>
                  <a:srgbClr val="000000"/>
                </a:solidFill>
                <a:latin typeface="Arial"/>
                <a:ea typeface="DejaVu Sans"/>
              </a:rPr>
              <a:t>To compute the matrix we need a set of predictions to compare with the actual targets.</a:t>
            </a:r>
            <a:endParaRPr b="0" lang="en-US" sz="1600" spc="-1" strike="noStrike">
              <a:latin typeface="Arial"/>
            </a:endParaRPr>
          </a:p>
          <a:p>
            <a:pPr>
              <a:lnSpc>
                <a:spcPct val="150000"/>
              </a:lnSpc>
            </a:pPr>
            <a:r>
              <a:rPr b="0" lang="en-US" sz="1600" spc="-1" strike="noStrike">
                <a:solidFill>
                  <a:srgbClr val="000000"/>
                </a:solidFill>
                <a:latin typeface="Arial"/>
                <a:ea typeface="DejaVu Sans"/>
              </a:rPr>
              <a:t>Each </a:t>
            </a:r>
            <a:r>
              <a:rPr b="1" lang="en-US" sz="1600" spc="-1" strike="noStrike">
                <a:solidFill>
                  <a:srgbClr val="000000"/>
                </a:solidFill>
                <a:latin typeface="Arial"/>
                <a:ea typeface="DejaVu Sans"/>
              </a:rPr>
              <a:t>row </a:t>
            </a:r>
            <a:r>
              <a:rPr b="0" lang="en-US" sz="1600" spc="-1" strike="noStrike">
                <a:solidFill>
                  <a:srgbClr val="000000"/>
                </a:solidFill>
                <a:latin typeface="Arial"/>
                <a:ea typeface="DejaVu Sans"/>
              </a:rPr>
              <a:t>represents an </a:t>
            </a:r>
            <a:r>
              <a:rPr b="1" lang="en-US" sz="1600" spc="-1" strike="noStrike">
                <a:solidFill>
                  <a:srgbClr val="000000"/>
                </a:solidFill>
                <a:latin typeface="Arial"/>
                <a:ea typeface="DejaVu Sans"/>
              </a:rPr>
              <a:t>actual</a:t>
            </a:r>
            <a:r>
              <a:rPr b="0" lang="en-US" sz="1600" spc="-1" strike="noStrike">
                <a:solidFill>
                  <a:srgbClr val="000000"/>
                </a:solidFill>
                <a:latin typeface="Arial"/>
                <a:ea typeface="DejaVu Sans"/>
              </a:rPr>
              <a:t> </a:t>
            </a:r>
            <a:r>
              <a:rPr b="1" lang="en-US" sz="1600" spc="-1" strike="noStrike">
                <a:solidFill>
                  <a:srgbClr val="000000"/>
                </a:solidFill>
                <a:latin typeface="Arial"/>
                <a:ea typeface="DejaVu Sans"/>
              </a:rPr>
              <a:t>class</a:t>
            </a:r>
            <a:r>
              <a:rPr b="0" lang="en-US" sz="1600" spc="-1" strike="noStrike">
                <a:solidFill>
                  <a:srgbClr val="000000"/>
                </a:solidFill>
                <a:latin typeface="Arial"/>
                <a:ea typeface="DejaVu Sans"/>
              </a:rPr>
              <a:t> and each </a:t>
            </a:r>
            <a:r>
              <a:rPr b="1" lang="en-US" sz="1600" spc="-1" strike="noStrike">
                <a:solidFill>
                  <a:srgbClr val="000000"/>
                </a:solidFill>
                <a:latin typeface="Arial"/>
                <a:ea typeface="DejaVu Sans"/>
              </a:rPr>
              <a:t>column</a:t>
            </a:r>
            <a:r>
              <a:rPr b="0" lang="en-US" sz="1600" spc="-1" strike="noStrike">
                <a:solidFill>
                  <a:srgbClr val="000000"/>
                </a:solidFill>
                <a:latin typeface="Arial"/>
                <a:ea typeface="DejaVu Sans"/>
              </a:rPr>
              <a:t> a </a:t>
            </a:r>
            <a:r>
              <a:rPr b="1" lang="en-US" sz="1600" spc="-1" strike="noStrike">
                <a:solidFill>
                  <a:srgbClr val="000000"/>
                </a:solidFill>
                <a:latin typeface="Arial"/>
                <a:ea typeface="DejaVu Sans"/>
              </a:rPr>
              <a:t>predicted class.</a:t>
            </a:r>
            <a:endParaRPr b="0" lang="en-US" sz="1600" spc="-1" strike="noStrike">
              <a:latin typeface="Arial"/>
            </a:endParaRPr>
          </a:p>
          <a:p>
            <a:pPr>
              <a:lnSpc>
                <a:spcPct val="150000"/>
              </a:lnSpc>
            </a:pPr>
            <a:endParaRPr b="0" lang="en-US" sz="1600" spc="-1" strike="noStrike">
              <a:latin typeface="Arial"/>
            </a:endParaRPr>
          </a:p>
          <a:p>
            <a:pPr>
              <a:lnSpc>
                <a:spcPct val="150000"/>
              </a:lnSpc>
            </a:pPr>
            <a:r>
              <a:rPr b="0" lang="en-US" sz="1600" spc="-1" strike="noStrike">
                <a:solidFill>
                  <a:srgbClr val="000000"/>
                </a:solidFill>
                <a:latin typeface="Arial"/>
                <a:ea typeface="DejaVu Sans"/>
              </a:rPr>
              <a:t>The perfect classifier would have only true positives and true negatives.</a:t>
            </a:r>
            <a:endParaRPr b="0" lang="en-US" sz="1600" spc="-1" strike="noStrike">
              <a:latin typeface="Arial"/>
            </a:endParaRPr>
          </a:p>
        </p:txBody>
      </p:sp>
      <p:sp>
        <p:nvSpPr>
          <p:cNvPr id="117" name="CustomShape 6"/>
          <p:cNvSpPr/>
          <p:nvPr/>
        </p:nvSpPr>
        <p:spPr>
          <a:xfrm>
            <a:off x="7827120" y="2554560"/>
            <a:ext cx="909360" cy="635040"/>
          </a:xfrm>
          <a:prstGeom prst="rect">
            <a:avLst/>
          </a:prstGeom>
          <a:noFill/>
          <a:ln>
            <a:solidFill>
              <a:srgbClr val="000000"/>
            </a:solidFill>
          </a:ln>
        </p:spPr>
        <p:style>
          <a:lnRef idx="0"/>
          <a:fillRef idx="0"/>
          <a:effectRef idx="0"/>
          <a:fontRef idx="minor"/>
        </p:style>
      </p:sp>
      <p:sp>
        <p:nvSpPr>
          <p:cNvPr id="118" name="CustomShape 7"/>
          <p:cNvSpPr/>
          <p:nvPr/>
        </p:nvSpPr>
        <p:spPr>
          <a:xfrm>
            <a:off x="8727120" y="2554560"/>
            <a:ext cx="909360" cy="635040"/>
          </a:xfrm>
          <a:prstGeom prst="rect">
            <a:avLst/>
          </a:prstGeom>
          <a:noFill/>
          <a:ln>
            <a:solidFill>
              <a:srgbClr val="000000"/>
            </a:solidFill>
          </a:ln>
        </p:spPr>
        <p:style>
          <a:lnRef idx="0"/>
          <a:fillRef idx="0"/>
          <a:effectRef idx="0"/>
          <a:fontRef idx="minor"/>
        </p:style>
      </p:sp>
      <p:sp>
        <p:nvSpPr>
          <p:cNvPr id="119" name="CustomShape 8"/>
          <p:cNvSpPr/>
          <p:nvPr/>
        </p:nvSpPr>
        <p:spPr>
          <a:xfrm>
            <a:off x="7827120" y="3202560"/>
            <a:ext cx="909360" cy="635040"/>
          </a:xfrm>
          <a:prstGeom prst="rect">
            <a:avLst/>
          </a:prstGeom>
          <a:noFill/>
          <a:ln>
            <a:solidFill>
              <a:srgbClr val="000000"/>
            </a:solidFill>
          </a:ln>
        </p:spPr>
        <p:style>
          <a:lnRef idx="0"/>
          <a:fillRef idx="0"/>
          <a:effectRef idx="0"/>
          <a:fontRef idx="minor"/>
        </p:style>
      </p:sp>
      <p:sp>
        <p:nvSpPr>
          <p:cNvPr id="120" name="CustomShape 9"/>
          <p:cNvSpPr/>
          <p:nvPr/>
        </p:nvSpPr>
        <p:spPr>
          <a:xfrm>
            <a:off x="8727120" y="3202560"/>
            <a:ext cx="909360" cy="635040"/>
          </a:xfrm>
          <a:prstGeom prst="rect">
            <a:avLst/>
          </a:prstGeom>
          <a:noFill/>
          <a:ln>
            <a:solidFill>
              <a:srgbClr val="000000"/>
            </a:solidFill>
          </a:ln>
        </p:spPr>
        <p:style>
          <a:lnRef idx="0"/>
          <a:fillRef idx="0"/>
          <a:effectRef idx="0"/>
          <a:fontRef idx="minor"/>
        </p:style>
      </p:sp>
      <p:sp>
        <p:nvSpPr>
          <p:cNvPr id="121" name="CustomShape 10"/>
          <p:cNvSpPr/>
          <p:nvPr/>
        </p:nvSpPr>
        <p:spPr>
          <a:xfrm>
            <a:off x="6890760" y="3050640"/>
            <a:ext cx="788760" cy="2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actual</a:t>
            </a:r>
            <a:endParaRPr b="0" lang="en-US" sz="1400" spc="-1" strike="noStrike">
              <a:latin typeface="Arial"/>
            </a:endParaRPr>
          </a:p>
        </p:txBody>
      </p:sp>
      <p:sp>
        <p:nvSpPr>
          <p:cNvPr id="122" name="CustomShape 11"/>
          <p:cNvSpPr/>
          <p:nvPr/>
        </p:nvSpPr>
        <p:spPr>
          <a:xfrm>
            <a:off x="8222760" y="2043000"/>
            <a:ext cx="1011240" cy="2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predicted</a:t>
            </a:r>
            <a:endParaRPr b="0" lang="en-US" sz="1400" spc="-1" strike="noStrike">
              <a:latin typeface="Arial"/>
            </a:endParaRPr>
          </a:p>
        </p:txBody>
      </p:sp>
      <p:sp>
        <p:nvSpPr>
          <p:cNvPr id="123" name="CustomShape 12"/>
          <p:cNvSpPr/>
          <p:nvPr/>
        </p:nvSpPr>
        <p:spPr>
          <a:xfrm>
            <a:off x="8042760" y="2691000"/>
            <a:ext cx="465840" cy="2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TP</a:t>
            </a:r>
            <a:endParaRPr b="0" lang="en-US" sz="1400" spc="-1" strike="noStrike">
              <a:latin typeface="Arial"/>
            </a:endParaRPr>
          </a:p>
        </p:txBody>
      </p:sp>
      <p:sp>
        <p:nvSpPr>
          <p:cNvPr id="124" name="CustomShape 13"/>
          <p:cNvSpPr/>
          <p:nvPr/>
        </p:nvSpPr>
        <p:spPr>
          <a:xfrm>
            <a:off x="7502760" y="2727000"/>
            <a:ext cx="277920" cy="2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P</a:t>
            </a:r>
            <a:endParaRPr b="0" lang="en-US" sz="1400" spc="-1" strike="noStrike">
              <a:latin typeface="Arial"/>
            </a:endParaRPr>
          </a:p>
        </p:txBody>
      </p:sp>
      <p:sp>
        <p:nvSpPr>
          <p:cNvPr id="125" name="CustomShape 14"/>
          <p:cNvSpPr/>
          <p:nvPr/>
        </p:nvSpPr>
        <p:spPr>
          <a:xfrm>
            <a:off x="8078760" y="2259360"/>
            <a:ext cx="277920" cy="2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P</a:t>
            </a:r>
            <a:endParaRPr b="0" lang="en-US" sz="1400" spc="-1" strike="noStrike">
              <a:latin typeface="Arial"/>
            </a:endParaRPr>
          </a:p>
        </p:txBody>
      </p:sp>
      <p:sp>
        <p:nvSpPr>
          <p:cNvPr id="126" name="CustomShape 15"/>
          <p:cNvSpPr/>
          <p:nvPr/>
        </p:nvSpPr>
        <p:spPr>
          <a:xfrm>
            <a:off x="7544160" y="3447360"/>
            <a:ext cx="285480" cy="2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N</a:t>
            </a:r>
            <a:endParaRPr b="0" lang="en-US" sz="1400" spc="-1" strike="noStrike">
              <a:latin typeface="Arial"/>
            </a:endParaRPr>
          </a:p>
        </p:txBody>
      </p:sp>
      <p:sp>
        <p:nvSpPr>
          <p:cNvPr id="127" name="CustomShape 16"/>
          <p:cNvSpPr/>
          <p:nvPr/>
        </p:nvSpPr>
        <p:spPr>
          <a:xfrm>
            <a:off x="8984520" y="2259720"/>
            <a:ext cx="285480" cy="2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N</a:t>
            </a:r>
            <a:endParaRPr b="0" lang="en-US" sz="1400" spc="-1" strike="noStrike">
              <a:latin typeface="Arial"/>
            </a:endParaRPr>
          </a:p>
        </p:txBody>
      </p:sp>
      <p:sp>
        <p:nvSpPr>
          <p:cNvPr id="128" name="CustomShape 17"/>
          <p:cNvSpPr/>
          <p:nvPr/>
        </p:nvSpPr>
        <p:spPr>
          <a:xfrm>
            <a:off x="8042760" y="3411360"/>
            <a:ext cx="465840" cy="2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FP</a:t>
            </a:r>
            <a:endParaRPr b="0" lang="en-US" sz="1400" spc="-1" strike="noStrike">
              <a:latin typeface="Arial"/>
            </a:endParaRPr>
          </a:p>
        </p:txBody>
      </p:sp>
      <p:sp>
        <p:nvSpPr>
          <p:cNvPr id="129" name="CustomShape 18"/>
          <p:cNvSpPr/>
          <p:nvPr/>
        </p:nvSpPr>
        <p:spPr>
          <a:xfrm>
            <a:off x="9014760" y="2691360"/>
            <a:ext cx="499680" cy="2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FN</a:t>
            </a:r>
            <a:endParaRPr b="0" lang="en-US" sz="1400" spc="-1" strike="noStrike">
              <a:latin typeface="Arial"/>
            </a:endParaRPr>
          </a:p>
        </p:txBody>
      </p:sp>
      <p:sp>
        <p:nvSpPr>
          <p:cNvPr id="130" name="CustomShape 19"/>
          <p:cNvSpPr/>
          <p:nvPr/>
        </p:nvSpPr>
        <p:spPr>
          <a:xfrm>
            <a:off x="9015120" y="3375720"/>
            <a:ext cx="493560" cy="2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TN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147920" y="15336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132" name="CustomShape 2"/>
          <p:cNvSpPr/>
          <p:nvPr/>
        </p:nvSpPr>
        <p:spPr>
          <a:xfrm>
            <a:off x="4026240" y="914400"/>
            <a:ext cx="301104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Binary Classification</a:t>
            </a:r>
            <a:endParaRPr b="0" lang="en-US" sz="1800" spc="-1" strike="noStrike">
              <a:latin typeface="Arial"/>
            </a:endParaRPr>
          </a:p>
        </p:txBody>
      </p:sp>
      <p:sp>
        <p:nvSpPr>
          <p:cNvPr id="133" name="CustomShape 3"/>
          <p:cNvSpPr/>
          <p:nvPr/>
        </p:nvSpPr>
        <p:spPr>
          <a:xfrm>
            <a:off x="293760" y="1338480"/>
            <a:ext cx="3907440" cy="59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Performance Measures: Accuracy</a:t>
            </a:r>
            <a:endParaRPr b="0" lang="en-US" sz="1800" spc="-1" strike="noStrike">
              <a:latin typeface="Arial"/>
            </a:endParaRPr>
          </a:p>
        </p:txBody>
      </p:sp>
      <p:sp>
        <p:nvSpPr>
          <p:cNvPr id="134" name="CustomShape 4"/>
          <p:cNvSpPr/>
          <p:nvPr/>
        </p:nvSpPr>
        <p:spPr>
          <a:xfrm>
            <a:off x="2237760" y="1855800"/>
            <a:ext cx="6445440" cy="59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Accuracy (ratio of correct predictions) =  </a:t>
            </a:r>
            <a:r>
              <a:rPr b="0" lang="en-US" sz="1800" spc="-1" strike="noStrike" u="sng">
                <a:solidFill>
                  <a:srgbClr val="000000"/>
                </a:solidFill>
                <a:uFillTx/>
                <a:latin typeface="Arial"/>
                <a:ea typeface="DejaVu Sans"/>
              </a:rPr>
              <a:t>        TP + TN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TP + TN + FP + FN</a:t>
            </a:r>
            <a:endParaRPr b="0" lang="en-US" sz="1800" spc="-1" strike="noStrike">
              <a:latin typeface="Arial"/>
            </a:endParaRPr>
          </a:p>
        </p:txBody>
      </p:sp>
      <p:sp>
        <p:nvSpPr>
          <p:cNvPr id="135" name="CustomShape 5"/>
          <p:cNvSpPr/>
          <p:nvPr/>
        </p:nvSpPr>
        <p:spPr>
          <a:xfrm>
            <a:off x="91440" y="2675160"/>
            <a:ext cx="9779040" cy="31554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800" spc="-1" strike="noStrike">
                <a:solidFill>
                  <a:srgbClr val="000000"/>
                </a:solidFill>
                <a:latin typeface="Arial"/>
                <a:ea typeface="Noto Sans CJK SC Regular"/>
              </a:rPr>
              <a:t>Accuracy sometimes not the best performance measure for classification for classifiers when dealing with </a:t>
            </a:r>
            <a:r>
              <a:rPr b="1" lang="en-US" sz="1800" spc="-1" strike="noStrike">
                <a:solidFill>
                  <a:srgbClr val="000000"/>
                </a:solidFill>
                <a:latin typeface="Arial"/>
                <a:ea typeface="Noto Sans CJK SC Regular"/>
              </a:rPr>
              <a:t>skewed datasets</a:t>
            </a:r>
            <a:r>
              <a:rPr b="0" lang="en-US" sz="1800" spc="-1" strike="noStrike">
                <a:solidFill>
                  <a:srgbClr val="000000"/>
                </a:solidFill>
                <a:latin typeface="Arial"/>
                <a:ea typeface="Noto Sans CJK SC Regular"/>
              </a:rPr>
              <a:t> (some classes are much more frequent than others). </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Noto Sans CJK SC Regular"/>
              </a:rPr>
              <a:t>For example, if there were 95 cats and only 5 dogs in the data, a particular classifier might classify all the observations as cats. The overall accuracy would be 95%, but in more detail the classifier would have a 100% recognition rate for the cat class but a 0% recognition rate for the dog class.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147920" y="936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137" name="CustomShape 2"/>
          <p:cNvSpPr/>
          <p:nvPr/>
        </p:nvSpPr>
        <p:spPr>
          <a:xfrm>
            <a:off x="4026240" y="734400"/>
            <a:ext cx="255384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Binary Classification</a:t>
            </a:r>
            <a:endParaRPr b="0" lang="en-US" sz="1800" spc="-1" strike="noStrike">
              <a:latin typeface="Arial"/>
            </a:endParaRPr>
          </a:p>
        </p:txBody>
      </p:sp>
      <p:sp>
        <p:nvSpPr>
          <p:cNvPr id="138" name="CustomShape 3"/>
          <p:cNvSpPr/>
          <p:nvPr/>
        </p:nvSpPr>
        <p:spPr>
          <a:xfrm>
            <a:off x="41760" y="1230480"/>
            <a:ext cx="509616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Performance Measures: Precision and Recall</a:t>
            </a:r>
            <a:endParaRPr b="0" lang="en-US" sz="1800" spc="-1" strike="noStrike">
              <a:latin typeface="Arial"/>
            </a:endParaRPr>
          </a:p>
        </p:txBody>
      </p:sp>
      <p:sp>
        <p:nvSpPr>
          <p:cNvPr id="139" name="CustomShape 4"/>
          <p:cNvSpPr/>
          <p:nvPr/>
        </p:nvSpPr>
        <p:spPr>
          <a:xfrm>
            <a:off x="2811600" y="1779120"/>
            <a:ext cx="4871160" cy="59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Precision (positive predictive value) = </a:t>
            </a:r>
            <a:r>
              <a:rPr b="0" lang="en-US" sz="1800" spc="-1" strike="noStrike" u="sng">
                <a:solidFill>
                  <a:srgbClr val="000000"/>
                </a:solidFill>
                <a:uFillTx/>
                <a:latin typeface="Arial"/>
                <a:ea typeface="DejaVu Sans"/>
              </a:rPr>
              <a:t>    TP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TP + FP</a:t>
            </a:r>
            <a:endParaRPr b="0" lang="en-US" sz="1800" spc="-1" strike="noStrike">
              <a:latin typeface="Arial"/>
            </a:endParaRPr>
          </a:p>
        </p:txBody>
      </p:sp>
      <p:sp>
        <p:nvSpPr>
          <p:cNvPr id="140" name="CustomShape 5"/>
          <p:cNvSpPr/>
          <p:nvPr/>
        </p:nvSpPr>
        <p:spPr>
          <a:xfrm>
            <a:off x="157320" y="2372400"/>
            <a:ext cx="10369800" cy="6350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600" spc="-1" strike="noStrike">
                <a:solidFill>
                  <a:srgbClr val="000000"/>
                </a:solidFill>
                <a:latin typeface="Arial"/>
                <a:ea typeface="Noto Sans CJK SC Regular"/>
              </a:rPr>
              <a:t>Recall, sensitivity or true positive rate: ratio of positive instances correctly detected by the classifier.</a:t>
            </a:r>
            <a:endParaRPr b="0" lang="en-US" sz="1600" spc="-1" strike="noStrike">
              <a:latin typeface="Arial"/>
            </a:endParaRPr>
          </a:p>
        </p:txBody>
      </p:sp>
      <p:sp>
        <p:nvSpPr>
          <p:cNvPr id="141" name="CustomShape 6"/>
          <p:cNvSpPr/>
          <p:nvPr/>
        </p:nvSpPr>
        <p:spPr>
          <a:xfrm>
            <a:off x="2935440" y="2854800"/>
            <a:ext cx="2456280" cy="59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Recall = </a:t>
            </a:r>
            <a:r>
              <a:rPr b="0" lang="en-US" sz="1800" spc="-1" strike="noStrike" u="sng">
                <a:solidFill>
                  <a:srgbClr val="000000"/>
                </a:solidFill>
                <a:uFillTx/>
                <a:latin typeface="Arial"/>
                <a:ea typeface="DejaVu Sans"/>
              </a:rPr>
              <a:t>    TP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TP + FN</a:t>
            </a:r>
            <a:endParaRPr b="0" lang="en-US" sz="1800" spc="-1" strike="noStrike">
              <a:latin typeface="Arial"/>
            </a:endParaRPr>
          </a:p>
        </p:txBody>
      </p:sp>
      <p:sp>
        <p:nvSpPr>
          <p:cNvPr id="142" name="CustomShape 7"/>
          <p:cNvSpPr/>
          <p:nvPr/>
        </p:nvSpPr>
        <p:spPr>
          <a:xfrm>
            <a:off x="74880" y="3325680"/>
            <a:ext cx="8700120" cy="4237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600" spc="-1" strike="noStrike">
                <a:solidFill>
                  <a:srgbClr val="000000"/>
                </a:solidFill>
                <a:latin typeface="Arial"/>
                <a:ea typeface="Noto Sans CJK SC Regular"/>
              </a:rPr>
              <a:t>F1 score combines precision and recall, it’s the harmonic mean of precision and recall.</a:t>
            </a:r>
            <a:endParaRPr b="0" lang="en-US" sz="1600" spc="-1" strike="noStrike">
              <a:latin typeface="Arial"/>
            </a:endParaRPr>
          </a:p>
        </p:txBody>
      </p:sp>
      <p:sp>
        <p:nvSpPr>
          <p:cNvPr id="143" name="CustomShape 8"/>
          <p:cNvSpPr/>
          <p:nvPr/>
        </p:nvSpPr>
        <p:spPr>
          <a:xfrm>
            <a:off x="2196000" y="3874320"/>
            <a:ext cx="4532760" cy="739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F1 =  2 x </a:t>
            </a:r>
            <a:r>
              <a:rPr b="0" lang="en-US" sz="1800" spc="-1" strike="noStrike" u="sng">
                <a:solidFill>
                  <a:srgbClr val="000000"/>
                </a:solidFill>
                <a:uFillTx/>
                <a:latin typeface="Arial"/>
                <a:ea typeface="DejaVu Sans"/>
              </a:rPr>
              <a:t>precision x recall</a:t>
            </a:r>
            <a:r>
              <a:rPr b="0" lang="en-US" sz="1800" spc="-1" strike="noStrike">
                <a:solidFill>
                  <a:srgbClr val="000000"/>
                </a:solidFill>
                <a:latin typeface="Arial"/>
                <a:ea typeface="DejaVu Sans"/>
              </a:rPr>
              <a:t> =  </a:t>
            </a:r>
            <a:r>
              <a:rPr b="0" lang="en-US" sz="1800" spc="-1" strike="noStrike" u="sng">
                <a:solidFill>
                  <a:srgbClr val="000000"/>
                </a:solidFill>
                <a:uFillTx/>
                <a:latin typeface="Arial"/>
                <a:ea typeface="DejaVu Sans"/>
              </a:rPr>
              <a:t>       TP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precision + recall      TP + </a:t>
            </a:r>
            <a:r>
              <a:rPr b="0" lang="en-US" sz="1000" spc="-1" strike="noStrike">
                <a:solidFill>
                  <a:srgbClr val="000000"/>
                </a:solidFill>
                <a:latin typeface="Arial"/>
                <a:ea typeface="DejaVu Sans"/>
              </a:rPr>
              <a:t>(</a:t>
            </a:r>
            <a:r>
              <a:rPr b="1" lang="en-US" sz="1000" spc="-1" strike="noStrike" u="sng">
                <a:solidFill>
                  <a:srgbClr val="000000"/>
                </a:solidFill>
                <a:uFillTx/>
                <a:latin typeface="Arial"/>
                <a:ea typeface="DejaVu Sans"/>
              </a:rPr>
              <a:t>FN + FP)</a:t>
            </a:r>
            <a:endParaRPr b="0" lang="en-US" sz="1000" spc="-1" strike="noStrike">
              <a:latin typeface="Arial"/>
            </a:endParaRPr>
          </a:p>
          <a:p>
            <a:pPr>
              <a:lnSpc>
                <a:spcPct val="100000"/>
              </a:lnSpc>
            </a:pPr>
            <a:r>
              <a:rPr b="1" lang="en-US" sz="1000" spc="-1" strike="noStrike">
                <a:solidFill>
                  <a:srgbClr val="000000"/>
                </a:solidFill>
                <a:latin typeface="Arial"/>
                <a:ea typeface="DejaVu Sans"/>
              </a:rPr>
              <a:t>                                                                                                              </a:t>
            </a:r>
            <a:r>
              <a:rPr b="1" lang="en-US" sz="1000" spc="-1" strike="noStrike">
                <a:solidFill>
                  <a:srgbClr val="000000"/>
                </a:solidFill>
                <a:latin typeface="Arial"/>
                <a:ea typeface="DejaVu Sans"/>
              </a:rPr>
              <a:t>2 </a:t>
            </a:r>
            <a:r>
              <a:rPr b="0" lang="en-US" sz="1000" spc="-1" strike="noStrike">
                <a:solidFill>
                  <a:srgbClr val="000000"/>
                </a:solidFill>
                <a:latin typeface="Arial"/>
                <a:ea typeface="DejaVu Sans"/>
              </a:rPr>
              <a:t>     </a:t>
            </a:r>
            <a:endParaRPr b="0" lang="en-US" sz="1000" spc="-1" strike="noStrike">
              <a:latin typeface="Arial"/>
            </a:endParaRPr>
          </a:p>
        </p:txBody>
      </p:sp>
      <p:sp>
        <p:nvSpPr>
          <p:cNvPr id="144" name="CustomShape 9"/>
          <p:cNvSpPr/>
          <p:nvPr/>
        </p:nvSpPr>
        <p:spPr>
          <a:xfrm>
            <a:off x="36000" y="4462200"/>
            <a:ext cx="10075680" cy="16203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600" spc="-1" strike="noStrike">
                <a:solidFill>
                  <a:srgbClr val="000000"/>
                </a:solidFill>
                <a:latin typeface="Arial"/>
                <a:ea typeface="Noto Sans CJK SC Regular"/>
              </a:rPr>
              <a:t>F1 favors classifiers that have similar precision and recall. Sometimes you care more about precision and sometimes more about recall i.e. detect videos that are safe for kids you prefer to reject many good videos (low recall) but keeps only safe ones (high precision).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147920" y="-9864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146" name="CustomShape 2"/>
          <p:cNvSpPr/>
          <p:nvPr/>
        </p:nvSpPr>
        <p:spPr>
          <a:xfrm>
            <a:off x="4026240" y="482400"/>
            <a:ext cx="265788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Binary Classification</a:t>
            </a:r>
            <a:endParaRPr b="0" lang="en-US" sz="1800" spc="-1" strike="noStrike">
              <a:latin typeface="Arial"/>
            </a:endParaRPr>
          </a:p>
        </p:txBody>
      </p:sp>
      <p:sp>
        <p:nvSpPr>
          <p:cNvPr id="147" name="CustomShape 3"/>
          <p:cNvSpPr/>
          <p:nvPr/>
        </p:nvSpPr>
        <p:spPr>
          <a:xfrm>
            <a:off x="41760" y="870480"/>
            <a:ext cx="509616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Performance Measures: The ROC Curve</a:t>
            </a:r>
            <a:endParaRPr b="0" lang="en-US" sz="1800" spc="-1" strike="noStrike">
              <a:latin typeface="Arial"/>
            </a:endParaRPr>
          </a:p>
        </p:txBody>
      </p:sp>
      <p:sp>
        <p:nvSpPr>
          <p:cNvPr id="148" name="CustomShape 4"/>
          <p:cNvSpPr/>
          <p:nvPr/>
        </p:nvSpPr>
        <p:spPr>
          <a:xfrm>
            <a:off x="91440" y="1213920"/>
            <a:ext cx="5382000" cy="3894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600" spc="-1" strike="noStrike">
                <a:solidFill>
                  <a:srgbClr val="000000"/>
                </a:solidFill>
                <a:latin typeface="Arial"/>
                <a:ea typeface="DejaVu Sans"/>
              </a:rPr>
              <a:t>Receiver operating characteristic (ROC) curve plots the true positive rate (recall, sensitivity) against the false positive rate. The FPR is equal to 1 – TNR (specificity). </a:t>
            </a:r>
            <a:endParaRPr b="0" lang="en-US" sz="1600" spc="-1" strike="noStrike">
              <a:latin typeface="Arial"/>
            </a:endParaRPr>
          </a:p>
          <a:p>
            <a:pPr>
              <a:lnSpc>
                <a:spcPct val="150000"/>
              </a:lnSpc>
            </a:pPr>
            <a:endParaRPr b="0" lang="en-US" sz="1600" spc="-1" strike="noStrike">
              <a:latin typeface="Arial"/>
            </a:endParaRPr>
          </a:p>
          <a:p>
            <a:pPr>
              <a:lnSpc>
                <a:spcPct val="150000"/>
              </a:lnSpc>
            </a:pPr>
            <a:r>
              <a:rPr b="0" lang="en-US" sz="1600" spc="-1" strike="noStrike">
                <a:solidFill>
                  <a:srgbClr val="000000"/>
                </a:solidFill>
                <a:latin typeface="Arial"/>
                <a:ea typeface="DejaVu Sans"/>
              </a:rPr>
              <a:t>ROC curve plots sensitivity (recall) vs 1 – specificity. </a:t>
            </a:r>
            <a:endParaRPr b="0" lang="en-US" sz="1600" spc="-1" strike="noStrike">
              <a:latin typeface="Arial"/>
            </a:endParaRPr>
          </a:p>
          <a:p>
            <a:pPr>
              <a:lnSpc>
                <a:spcPct val="150000"/>
              </a:lnSpc>
            </a:pPr>
            <a:r>
              <a:rPr b="0" lang="en-US" sz="1600" spc="-1" strike="noStrike">
                <a:solidFill>
                  <a:srgbClr val="000000"/>
                </a:solidFill>
                <a:latin typeface="Arial"/>
                <a:ea typeface="DejaVu Sans"/>
              </a:rPr>
              <a:t>ROC curve plots true positive rate against false positive rate at various threshold settings.</a:t>
            </a:r>
            <a:endParaRPr b="0" lang="en-US" sz="1600" spc="-1" strike="noStrike">
              <a:latin typeface="Arial"/>
            </a:endParaRPr>
          </a:p>
          <a:p>
            <a:pPr>
              <a:lnSpc>
                <a:spcPct val="150000"/>
              </a:lnSpc>
            </a:pPr>
            <a:endParaRPr b="0" lang="en-US" sz="1600" spc="-1" strike="noStrike">
              <a:latin typeface="Arial"/>
            </a:endParaRPr>
          </a:p>
          <a:p>
            <a:pPr>
              <a:lnSpc>
                <a:spcPct val="150000"/>
              </a:lnSpc>
            </a:pPr>
            <a:r>
              <a:rPr b="0" lang="en-US" sz="1600" spc="-1" strike="noStrike">
                <a:solidFill>
                  <a:srgbClr val="000000"/>
                </a:solidFill>
                <a:latin typeface="Arial"/>
                <a:ea typeface="DejaVu Sans"/>
              </a:rPr>
              <a:t>ROC curve illustrates the diagnostic ability of a binary classifier as its discrimination threshold is varied: given a threshold parameter T, the instance is classified as "positive" if X&gt;T, and "negative" otherwise.</a:t>
            </a:r>
            <a:endParaRPr b="0" lang="en-US" sz="1600" spc="-1" strike="noStrike">
              <a:latin typeface="Arial"/>
            </a:endParaRPr>
          </a:p>
        </p:txBody>
      </p:sp>
      <p:pic>
        <p:nvPicPr>
          <p:cNvPr id="149" name="" descr=""/>
          <p:cNvPicPr/>
          <p:nvPr/>
        </p:nvPicPr>
        <p:blipFill>
          <a:blip r:embed="rId1"/>
          <a:stretch/>
        </p:blipFill>
        <p:spPr>
          <a:xfrm>
            <a:off x="6687720" y="651240"/>
            <a:ext cx="2614680" cy="2536200"/>
          </a:xfrm>
          <a:prstGeom prst="rect">
            <a:avLst/>
          </a:prstGeom>
          <a:ln>
            <a:noFill/>
          </a:ln>
        </p:spPr>
      </p:pic>
      <p:sp>
        <p:nvSpPr>
          <p:cNvPr id="150" name="CustomShape 5"/>
          <p:cNvSpPr/>
          <p:nvPr/>
        </p:nvSpPr>
        <p:spPr>
          <a:xfrm>
            <a:off x="7132320" y="3252960"/>
            <a:ext cx="4132080" cy="46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800" spc="-1" strike="noStrike">
                <a:solidFill>
                  <a:srgbClr val="000000"/>
                </a:solidFill>
                <a:latin typeface="Arial"/>
                <a:ea typeface="Noto Sans CJK SC Regular"/>
              </a:rPr>
              <a:t>By BOR at the English language Wikipedia, CC BY-SA 3.0, </a:t>
            </a:r>
            <a:r>
              <a:rPr b="0" lang="en-US" sz="800" spc="-1" strike="noStrike" u="sng">
                <a:solidFill>
                  <a:srgbClr val="0000ff"/>
                </a:solidFill>
                <a:uFillTx/>
                <a:latin typeface="Arial"/>
                <a:ea typeface="Noto Sans CJK SC Regular"/>
                <a:hlinkClick r:id="rId2"/>
              </a:rPr>
              <a:t>https://commons.wikimedia.org/w/index.php?curid=10714489</a:t>
            </a:r>
            <a:endParaRPr b="0" lang="en-US" sz="800" spc="-1" strike="noStrike">
              <a:latin typeface="Arial"/>
            </a:endParaRPr>
          </a:p>
        </p:txBody>
      </p:sp>
      <p:pic>
        <p:nvPicPr>
          <p:cNvPr id="151" name="" descr=""/>
          <p:cNvPicPr/>
          <p:nvPr/>
        </p:nvPicPr>
        <p:blipFill>
          <a:blip r:embed="rId3"/>
          <a:stretch/>
        </p:blipFill>
        <p:spPr>
          <a:xfrm>
            <a:off x="5540760" y="3617280"/>
            <a:ext cx="2405520" cy="1798920"/>
          </a:xfrm>
          <a:prstGeom prst="rect">
            <a:avLst/>
          </a:prstGeom>
          <a:ln>
            <a:noFill/>
          </a:ln>
        </p:spPr>
      </p:pic>
      <p:sp>
        <p:nvSpPr>
          <p:cNvPr id="152" name="CustomShape 6"/>
          <p:cNvSpPr/>
          <p:nvPr/>
        </p:nvSpPr>
        <p:spPr>
          <a:xfrm>
            <a:off x="7106040" y="5400000"/>
            <a:ext cx="4276440" cy="428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800" spc="-1" strike="noStrike">
                <a:solidFill>
                  <a:srgbClr val="000000"/>
                </a:solidFill>
                <a:latin typeface="Arial"/>
                <a:ea typeface="Noto Sans CJK SC Regular"/>
              </a:rPr>
              <a:t>By Sharpr - Own work, CC BY-SA 3.0, </a:t>
            </a:r>
            <a:r>
              <a:rPr b="0" lang="en-US" sz="800" spc="-1" strike="noStrike" u="sng">
                <a:solidFill>
                  <a:srgbClr val="0000ff"/>
                </a:solidFill>
                <a:uFillTx/>
                <a:latin typeface="Arial"/>
                <a:ea typeface="Noto Sans CJK SC Regular"/>
                <a:hlinkClick r:id="rId4"/>
              </a:rPr>
              <a:t>https://commons.wikimedia.org/w/index.php?curid=44059691</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461040" y="3310200"/>
            <a:ext cx="40910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u="sng">
                <a:solidFill>
                  <a:srgbClr val="0000ff"/>
                </a:solidFill>
                <a:uFillTx/>
                <a:latin typeface="Times New Roman"/>
                <a:ea typeface="DejaVu Sans"/>
                <a:hlinkClick r:id="rId1"/>
              </a:rPr>
              <a:t>http://www.navan.name/roc/</a:t>
            </a:r>
            <a:endParaRPr b="0" lang="en-US" sz="2400" spc="-1" strike="noStrike">
              <a:latin typeface="Arial"/>
            </a:endParaRPr>
          </a:p>
        </p:txBody>
      </p:sp>
      <p:sp>
        <p:nvSpPr>
          <p:cNvPr id="154" name="CustomShape 2"/>
          <p:cNvSpPr/>
          <p:nvPr/>
        </p:nvSpPr>
        <p:spPr>
          <a:xfrm>
            <a:off x="4147920" y="15336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155" name="CustomShape 3"/>
          <p:cNvSpPr/>
          <p:nvPr/>
        </p:nvSpPr>
        <p:spPr>
          <a:xfrm>
            <a:off x="4026240" y="734400"/>
            <a:ext cx="265788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Binary Classification</a:t>
            </a:r>
            <a:endParaRPr b="0" lang="en-US" sz="1800" spc="-1" strike="noStrike">
              <a:latin typeface="Arial"/>
            </a:endParaRPr>
          </a:p>
        </p:txBody>
      </p:sp>
      <p:sp>
        <p:nvSpPr>
          <p:cNvPr id="156" name="CustomShape 4"/>
          <p:cNvSpPr/>
          <p:nvPr/>
        </p:nvSpPr>
        <p:spPr>
          <a:xfrm>
            <a:off x="3209760" y="1626480"/>
            <a:ext cx="509616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Performance Measures: The ROC Curve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147920" y="153360"/>
            <a:ext cx="2482920" cy="451080"/>
          </a:xfrm>
          <a:prstGeom prst="rect">
            <a:avLst/>
          </a:prstGeom>
          <a:noFill/>
          <a:ln>
            <a:noFill/>
          </a:ln>
        </p:spPr>
        <p:style>
          <a:lnRef idx="0"/>
          <a:fillRef idx="0"/>
          <a:effectRef idx="0"/>
          <a:fontRef idx="minor"/>
        </p:style>
        <p:txBody>
          <a:bodyPr lIns="90000" rIns="90000" tIns="45000" bIns="45000">
            <a:noAutofit/>
          </a:bodyPr>
          <a:p>
            <a:pPr>
              <a:lnSpc>
                <a:spcPct val="150000"/>
              </a:lnSpc>
            </a:pPr>
            <a:r>
              <a:rPr b="1" lang="en-US" sz="2400" spc="-1" strike="noStrike">
                <a:solidFill>
                  <a:srgbClr val="000000"/>
                </a:solidFill>
                <a:latin typeface="Arial"/>
                <a:ea typeface="DejaVu Sans"/>
              </a:rPr>
              <a:t>Classification</a:t>
            </a:r>
            <a:endParaRPr b="0" lang="en-US" sz="2400" spc="-1" strike="noStrike">
              <a:latin typeface="Arial"/>
            </a:endParaRPr>
          </a:p>
        </p:txBody>
      </p:sp>
      <p:sp>
        <p:nvSpPr>
          <p:cNvPr id="158" name="CustomShape 2"/>
          <p:cNvSpPr/>
          <p:nvPr/>
        </p:nvSpPr>
        <p:spPr>
          <a:xfrm>
            <a:off x="4026240" y="734400"/>
            <a:ext cx="265788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Binary Classification</a:t>
            </a:r>
            <a:endParaRPr b="0" lang="en-US" sz="1800" spc="-1" strike="noStrike">
              <a:latin typeface="Arial"/>
            </a:endParaRPr>
          </a:p>
        </p:txBody>
      </p:sp>
      <p:sp>
        <p:nvSpPr>
          <p:cNvPr id="159" name="CustomShape 3"/>
          <p:cNvSpPr/>
          <p:nvPr/>
        </p:nvSpPr>
        <p:spPr>
          <a:xfrm>
            <a:off x="293760" y="1734840"/>
            <a:ext cx="3907440" cy="59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Type I error – False Positive Rate</a:t>
            </a:r>
            <a:endParaRPr b="0" lang="en-US" sz="1800" spc="-1" strike="noStrike">
              <a:latin typeface="Arial"/>
            </a:endParaRPr>
          </a:p>
        </p:txBody>
      </p:sp>
      <p:sp>
        <p:nvSpPr>
          <p:cNvPr id="160" name="CustomShape 4"/>
          <p:cNvSpPr/>
          <p:nvPr/>
        </p:nvSpPr>
        <p:spPr>
          <a:xfrm>
            <a:off x="2237760" y="2252160"/>
            <a:ext cx="6445440" cy="59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Type I error  =  </a:t>
            </a:r>
            <a:r>
              <a:rPr b="0" lang="en-US" sz="1800" spc="-1" strike="noStrike" u="sng">
                <a:solidFill>
                  <a:srgbClr val="000000"/>
                </a:solidFill>
                <a:uFillTx/>
                <a:latin typeface="Arial"/>
                <a:ea typeface="DejaVu Sans"/>
              </a:rPr>
              <a:t>       FP         </a:t>
            </a:r>
            <a:endParaRPr b="0" lang="en-US" sz="1800" spc="-1" strike="noStrike">
              <a:latin typeface="Arial"/>
            </a:endParaRPr>
          </a:p>
          <a:p>
            <a:pPr>
              <a:lnSpc>
                <a:spcPct val="100000"/>
              </a:lnSpc>
            </a:pPr>
            <a:r>
              <a:rPr b="0" lang="en-US" sz="1800" spc="-1" strike="noStrike" u="sng">
                <a:solidFill>
                  <a:srgbClr val="000000"/>
                </a:solidFill>
                <a:uFillTx/>
                <a:latin typeface="Arial"/>
                <a:ea typeface="DejaVu Sans"/>
              </a:rPr>
              <a:t>	</a:t>
            </a:r>
            <a:r>
              <a:rPr b="0" lang="en-US" sz="1800" spc="-1" strike="noStrike" u="sng">
                <a:solidFill>
                  <a:srgbClr val="000000"/>
                </a:solidFill>
                <a:uFillTx/>
                <a:latin typeface="Arial"/>
                <a:ea typeface="DejaVu Sans"/>
              </a:rPr>
              <a:t>	</a:t>
            </a:r>
            <a:r>
              <a:rPr b="0" lang="en-US" sz="1800" spc="-1" strike="noStrike" u="sng">
                <a:solidFill>
                  <a:srgbClr val="000000"/>
                </a:solidFill>
                <a:uFillTx/>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FP + TN</a:t>
            </a:r>
            <a:endParaRPr b="0" lang="en-US" sz="1800" spc="-1" strike="noStrike">
              <a:latin typeface="Arial"/>
            </a:endParaRPr>
          </a:p>
        </p:txBody>
      </p:sp>
      <p:sp>
        <p:nvSpPr>
          <p:cNvPr id="161" name="CustomShape 5"/>
          <p:cNvSpPr/>
          <p:nvPr/>
        </p:nvSpPr>
        <p:spPr>
          <a:xfrm>
            <a:off x="293760" y="3499200"/>
            <a:ext cx="3907440" cy="59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Arial"/>
                <a:ea typeface="DejaVu Sans"/>
              </a:rPr>
              <a:t>Type II error – False Negative Rate</a:t>
            </a:r>
            <a:endParaRPr b="0" lang="en-US" sz="1800" spc="-1" strike="noStrike">
              <a:latin typeface="Arial"/>
            </a:endParaRPr>
          </a:p>
        </p:txBody>
      </p:sp>
      <p:sp>
        <p:nvSpPr>
          <p:cNvPr id="162" name="CustomShape 6"/>
          <p:cNvSpPr/>
          <p:nvPr/>
        </p:nvSpPr>
        <p:spPr>
          <a:xfrm>
            <a:off x="2237760" y="4016520"/>
            <a:ext cx="6445440" cy="59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Type II error  =  </a:t>
            </a:r>
            <a:r>
              <a:rPr b="0" lang="en-US" sz="1800" spc="-1" strike="noStrike" u="sng">
                <a:solidFill>
                  <a:srgbClr val="000000"/>
                </a:solidFill>
                <a:uFillTx/>
                <a:latin typeface="Arial"/>
                <a:ea typeface="DejaVu Sans"/>
              </a:rPr>
              <a:t>       FN         </a:t>
            </a:r>
            <a:endParaRPr b="0" lang="en-US" sz="1800" spc="-1" strike="noStrike">
              <a:latin typeface="Arial"/>
            </a:endParaRPr>
          </a:p>
          <a:p>
            <a:pPr>
              <a:lnSpc>
                <a:spcPct val="100000"/>
              </a:lnSpc>
            </a:pPr>
            <a:r>
              <a:rPr b="0" lang="en-US" sz="1800" spc="-1" strike="noStrike" u="sng">
                <a:solidFill>
                  <a:srgbClr val="000000"/>
                </a:solidFill>
                <a:uFillTx/>
                <a:latin typeface="Arial"/>
                <a:ea typeface="DejaVu Sans"/>
              </a:rPr>
              <a:t>	</a:t>
            </a:r>
            <a:r>
              <a:rPr b="0" lang="en-US" sz="1800" spc="-1" strike="noStrike" u="sng">
                <a:solidFill>
                  <a:srgbClr val="000000"/>
                </a:solidFill>
                <a:uFillTx/>
                <a:latin typeface="Arial"/>
                <a:ea typeface="DejaVu Sans"/>
              </a:rPr>
              <a:t>	</a:t>
            </a:r>
            <a:r>
              <a:rPr b="0" lang="en-US" sz="1800" spc="-1" strike="noStrike" u="sng">
                <a:solidFill>
                  <a:srgbClr val="000000"/>
                </a:solidFill>
                <a:uFillTx/>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FN + TP</a:t>
            </a:r>
            <a:endParaRPr b="0" lang="en-US" sz="1800" spc="-1" strike="noStrike">
              <a:latin typeface="Arial"/>
            </a:endParaRPr>
          </a:p>
        </p:txBody>
      </p:sp>
      <p:sp>
        <p:nvSpPr>
          <p:cNvPr id="163" name="CustomShape 7"/>
          <p:cNvSpPr/>
          <p:nvPr/>
        </p:nvSpPr>
        <p:spPr>
          <a:xfrm>
            <a:off x="6400800" y="5430960"/>
            <a:ext cx="364284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latin typeface="Arial"/>
              </a:rPr>
              <a:t>https://effectsizefaq.files.wordpress.com/2010/05/type-i-and-type-ii-errors.jpg</a:t>
            </a:r>
            <a:endParaRPr b="0" lang="en-US" sz="800" spc="-1" strike="noStrike">
              <a:latin typeface="Arial"/>
            </a:endParaRPr>
          </a:p>
        </p:txBody>
      </p:sp>
      <p:pic>
        <p:nvPicPr>
          <p:cNvPr id="164" name="" descr=""/>
          <p:cNvPicPr/>
          <p:nvPr/>
        </p:nvPicPr>
        <p:blipFill>
          <a:blip r:embed="rId1"/>
          <a:stretch/>
        </p:blipFill>
        <p:spPr>
          <a:xfrm>
            <a:off x="5577840" y="1535040"/>
            <a:ext cx="4388760" cy="3291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216</TotalTime>
  <Application>LibreOffice/6.3.1.2$Linux_X86_64 LibreOffice_project/522b3d05dbc14df140b4b4e8cb5fa288e6bf2465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2018-10-02T16:14:00Z</dcterms:created>
  <dc:creator/>
  <dc:description/>
  <dc:language>en-US</dc:language>
  <cp:lastModifiedBy/>
  <cp:lastPrinted>2019-09-25T13:24:36Z</cp:lastPrinted>
  <dcterms:modified xsi:type="dcterms:W3CDTF">2019-09-25T14:18:07Z</dcterms:modified>
  <cp:revision>48</cp:revision>
  <dc:subject/>
  <dc:title/>
</cp:coreProperties>
</file>