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165040" y="1089360"/>
            <a:ext cx="599544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Algorithms Using Scikit-learn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23920" y="19548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882880" y="556560"/>
            <a:ext cx="48045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Ridge Regression or L</a:t>
            </a:r>
            <a:r>
              <a:rPr b="1" lang="en-US" sz="1800" spc="-1" strike="noStrike" baseline="-17000">
                <a:solidFill>
                  <a:srgbClr val="000000"/>
                </a:solidFill>
                <a:latin typeface="Arial"/>
                <a:ea typeface="Noto Sans CJK SC Regular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Regularization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30320" y="1083600"/>
            <a:ext cx="10042920" cy="41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Regularized version of Linear Regression.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A regularization term is added to the cost function (MSE).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It forces the learning algorithm to fit the data and keep the model weights as small as possible.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The regularization term should only be added to the cost function during training.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Once the model is trained: evaluate the model’s performance using the unregularized performance                  measure.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It penalizes the sum of squares (2-norms) of the model coefficients.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The hyperparameter α controls how much you want to regularize the model: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α = 0: just Linear 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α = ++: all weights close to zero, a flat line going through the data’s mean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 It is important to scale the data before performing Ridge Regression.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6" name="Formula 4"/>
              <p:cNvSpPr txBox="1"/>
              <p:nvPr/>
            </p:nvSpPr>
            <p:spPr>
              <a:xfrm>
                <a:off x="3463200" y="4241880"/>
                <a:ext cx="2556720" cy="632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J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θ</m:t>
                        </m:r>
                      </m:e>
                    </m:d>
                    <m:r>
                      <m:t xml:space="preserve">=</m:t>
                    </m:r>
                    <m:r>
                      <m:t xml:space="preserve">MSE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θ</m:t>
                        </m:r>
                      </m:e>
                    </m:d>
                    <m:r>
                      <m:t xml:space="preserve">+</m:t>
                    </m:r>
                    <m:r>
                      <m:t xml:space="preserve">α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2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n</m:t>
                        </m:r>
                      </m:sup>
                      <m:e>
                        <m:sSubSup>
                          <m:e>
                            <m:r>
                              <m:t xml:space="preserve">θ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823920" y="8784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746880" y="484920"/>
            <a:ext cx="270648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Logistic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27440" y="973080"/>
            <a:ext cx="9742320" cy="28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Some regression algorithms can be used for classification as well.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Estimates the probability that an instance belongs to a particular class (e.g. what is the probability that an   email is spam?).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If the probability is grater that 50% the model predicts the instance belongs to that class (positive class,      labeled ‘1’), or else it predicts that not (negative class, labeled ‘0’).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Computes a weight sum of the input features plus a bias term but instead of outputting the result directly    like the Linear Regression does, it outputs the logistic of this result.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It uses a logistic function to model a binary dependent variable.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468880" y="3951360"/>
            <a:ext cx="5260320" cy="174960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6748200" y="5503320"/>
            <a:ext cx="34653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Adapted from ‘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Deep Learning with Python’ by Francois Chollet.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23920" y="15660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782880" y="625680"/>
            <a:ext cx="25675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Logistic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23440" y="1293840"/>
            <a:ext cx="413964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Cost function for a single instance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5" name="Formula 4"/>
              <p:cNvSpPr txBox="1"/>
              <p:nvPr/>
            </p:nvSpPr>
            <p:spPr>
              <a:xfrm>
                <a:off x="-1388880" y="1865520"/>
                <a:ext cx="718560" cy="35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6" name="Formula 5"/>
              <p:cNvSpPr txBox="1"/>
              <p:nvPr/>
            </p:nvSpPr>
            <p:spPr>
              <a:xfrm>
                <a:off x="4683240" y="-1944720"/>
                <a:ext cx="319320" cy="171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</m:dPr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47" name="Formula 6"/>
              <p:cNvSpPr txBox="1"/>
              <p:nvPr/>
            </p:nvSpPr>
            <p:spPr>
              <a:xfrm>
                <a:off x="2407680" y="1848240"/>
                <a:ext cx="6815160" cy="799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eqArr>
                      <m:e>
                        <m:r>
                          <m:t xml:space="preserve">c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θ</m:t>
                            </m:r>
                          </m:e>
                        </m:d>
                        <m:r>
                          <m:t xml:space="preserve">=</m:t>
                        </m:r>
                        <m:d>
                          <m:dPr>
                            <m:begChr m:val="{"/>
                            <m:endChr m:val=""/>
                          </m:dPr>
                          <m:e>
                            <m:m>
                              <m:mr>
                                <m:e>
                                  <m:r>
                                    <m:t xml:space="preserve">−</m:t>
                                  </m:r>
                                  <m:r>
                                    <m:t xml:space="preserve">log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</m:dPr>
                                    <m:e>
                                      <m:acc>
                                        <m:accPr>
                                          <m:chr m:val="^"/>
                                        </m:accPr>
                                        <m:e>
                                          <m:r>
                                            <m:t xml:space="preserve">p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e>
                                  <m:r>
                                    <m:t xml:space="preserve">if</m:t>
                                  </m:r>
                                  <m:r>
                                    <m:t xml:space="preserve">y</m:t>
                                  </m:r>
                                  <m:r>
                                    <m:t xml:space="preserve">=</m:t>
                                  </m:r>
                                  <m:r>
                                    <m:t xml:space="preserve">1</m:t>
                                  </m:r>
                                </m:e>
                              </m:mr>
                              <m:mr>
                                <m:e>
                                  <m:r>
                                    <m:t xml:space="preserve">−</m:t>
                                  </m:r>
                                  <m:r>
                                    <m:t xml:space="preserve">log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</m:dPr>
                                    <m:e>
                                      <m:r>
                                        <m:t xml:space="preserve">1</m:t>
                                      </m:r>
                                      <m:r>
                                        <m:t xml:space="preserve">−</m:t>
                                      </m:r>
                                      <m:acc>
                                        <m:accPr>
                                          <m:chr m:val="^"/>
                                        </m:accPr>
                                        <m:e>
                                          <m:r>
                                            <m:t xml:space="preserve">p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e>
                                  <m:r>
                                    <m:t xml:space="preserve">if</m:t>
                                  </m:r>
                                  <m:r>
                                    <m:t xml:space="preserve">y</m:t>
                                  </m:r>
                                  <m:r>
                                    <m:t xml:space="preserve">=</m:t>
                                  </m:r>
                                  <m:r>
                                    <m:t xml:space="preserve"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e>
                        <m:r>
                          <m:t xml:space="preserve">where</m:t>
                        </m:r>
                        <m:acc>
                          <m:accPr>
                            <m:chr m:val="^"/>
                          </m:accPr>
                          <m:e>
                            <m:r>
                              <m:t xml:space="preserve">p</m:t>
                            </m:r>
                          </m:e>
                        </m:acc>
                        <m:r>
                          <m:t xml:space="preserve">is</m:t>
                        </m:r>
                        <m:r>
                          <m:t xml:space="preserve">the</m:t>
                        </m:r>
                        <m:r>
                          <m:rPr>
                            <m:lit/>
                            <m:nor/>
                          </m:rPr>
                          <m:t xml:space="preserve"/>
                        </m:r>
                        <m:r>
                          <m:t xml:space="preserve">estimated</m:t>
                        </m:r>
                        <m:r>
                          <m:t xml:space="preserve">probability</m:t>
                        </m:r>
                        <m:r>
                          <m:t xml:space="preserve">that</m:t>
                        </m:r>
                        <m:r>
                          <m:t xml:space="preserve">x</m:t>
                        </m:r>
                        <m:r>
                          <m:rPr>
                            <m:lit/>
                            <m:nor/>
                          </m:rPr>
                          <m:t xml:space="preserve">belongs</m:t>
                        </m:r>
                        <m:r>
                          <m:rPr>
                            <m:lit/>
                            <m:nor/>
                          </m:rPr>
                          <m:t xml:space="preserve">to</m:t>
                        </m:r>
                        <m:r>
                          <m:t xml:space="preserve">the</m:t>
                        </m:r>
                        <m:r>
                          <m:t xml:space="preserve">positive</m:t>
                        </m:r>
                        <m:r>
                          <m:t xml:space="preserve">class</m:t>
                        </m:r>
                      </m:e>
                    </m:eqArr>
                  </m:oMath>
                </a14:m>
              </a:p>
            </p:txBody>
          </p:sp>
        </mc:Choice>
        <mc:Fallback/>
      </mc:AlternateContent>
      <p:sp>
        <p:nvSpPr>
          <p:cNvPr id="148" name="CustomShape 7"/>
          <p:cNvSpPr/>
          <p:nvPr/>
        </p:nvSpPr>
        <p:spPr>
          <a:xfrm>
            <a:off x="523440" y="2697840"/>
            <a:ext cx="90774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Cost function over the whole training set is the average cost over all training instances: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9" name="Formula 8"/>
              <p:cNvSpPr txBox="1"/>
              <p:nvPr/>
            </p:nvSpPr>
            <p:spPr>
              <a:xfrm>
                <a:off x="2926440" y="3350880"/>
                <a:ext cx="4588560" cy="615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J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θ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−</m:t>
                        </m:r>
                        <m:r>
                          <m:t xml:space="preserve">1</m:t>
                        </m:r>
                      </m:num>
                      <m:den>
                        <m:r>
                          <m:t xml:space="preserve">m</m:t>
                        </m:r>
                      </m:den>
                    </m:f>
                    <m:nary>
                      <m:naryPr>
                        <m:chr m:val="∑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m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</m:dPr>
                          <m:e>
                            <m:sSup>
                              <m:e>
                                <m:r>
                                  <m:t xml:space="preserve">y</m:t>
                                </m:r>
                              </m:e>
                              <m:sup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i</m:t>
                                    </m:r>
                                  </m:e>
                                </m:d>
                              </m:sup>
                            </m:sSup>
                            <m:r>
                              <m:t xml:space="preserve">log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acc>
                                  <m:accPr>
                                    <m:chr m:val="^"/>
                                  </m:accPr>
                                  <m:e>
                                    <m:sSup>
                                      <m:e>
                                        <m:r>
                                          <m:t xml:space="preserve">p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i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acc>
                              </m:e>
                            </m:d>
                            <m:r>
                              <m:t xml:space="preserve">+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1</m:t>
                                </m:r>
                                <m:r>
                                  <m:t xml:space="preserve">−</m:t>
                                </m:r>
                                <m:sSup>
                                  <m:e>
                                    <m:r>
                                      <m:t xml:space="preserve">y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r>
                                          <m:t xml:space="preserve">i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m:t xml:space="preserve">log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1</m:t>
                                </m:r>
                                <m:r>
                                  <m:t xml:space="preserve">−</m:t>
                                </m:r>
                                <m:acc>
                                  <m:accPr>
                                    <m:chr m:val="^"/>
                                  </m:accPr>
                                  <m:e>
                                    <m:sSup>
                                      <m:e>
                                        <m:r>
                                          <m:t xml:space="preserve">p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("/>
                                            <m:endChr m:val=")"/>
                                          </m:dPr>
                                          <m:e>
                                            <m:r>
                                              <m:t xml:space="preserve">i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acc>
                              </m:e>
                            </m:d>
                          </m:e>
                        </m:d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150" name="CustomShape 9"/>
          <p:cNvSpPr/>
          <p:nvPr/>
        </p:nvSpPr>
        <p:spPr>
          <a:xfrm>
            <a:off x="523440" y="4101840"/>
            <a:ext cx="9381600" cy="5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 known closed-form equation to compute the value of θ that minimizes the cost function.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Gradient Descent can find the global minimum.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823920" y="19620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782880" y="737280"/>
            <a:ext cx="315864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Logistic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218880" y="1225440"/>
            <a:ext cx="187848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Regularization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21760" y="1720800"/>
            <a:ext cx="8551800" cy="21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can be regularized using L</a:t>
            </a:r>
            <a:r>
              <a:rPr b="1" lang="en-US" sz="1800" spc="-1" strike="noStrike" baseline="-17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or L</a:t>
            </a:r>
            <a:r>
              <a:rPr b="1" lang="en-US" sz="1800" spc="-1" strike="noStrike" baseline="-17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penalties.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hyperparameter controlling the regularization strength in Scikit-Learn is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4734720" y="3879360"/>
            <a:ext cx="2188800" cy="1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less regularization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56" name="Formula 6"/>
              <p:cNvSpPr txBox="1"/>
              <p:nvPr/>
            </p:nvSpPr>
            <p:spPr>
              <a:xfrm>
                <a:off x="3566160" y="3058560"/>
                <a:ext cx="880200" cy="618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α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57" name="Formula 7"/>
              <p:cNvSpPr txBox="1"/>
              <p:nvPr/>
            </p:nvSpPr>
            <p:spPr>
              <a:xfrm>
                <a:off x="3524760" y="3853440"/>
                <a:ext cx="1167480" cy="387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</m:t>
                    </m:r>
                    <m:r>
                      <m:t xml:space="preserve">=</m:t>
                    </m:r>
                    <m:r>
                      <m:t xml:space="preserve">+</m:t>
                    </m:r>
                    <m:r>
                      <m:t xml:space="preserve">+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58" name="CustomShape 8"/>
          <p:cNvSpPr/>
          <p:nvPr/>
        </p:nvSpPr>
        <p:spPr>
          <a:xfrm>
            <a:off x="4480560" y="3474720"/>
            <a:ext cx="211680" cy="91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823920" y="19620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126880" y="897480"/>
            <a:ext cx="632664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Multinomial Logistic Regression or Softmax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82880" y="1450440"/>
            <a:ext cx="9778320" cy="23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Logistic Regression can be generalized to support multiple classes directly.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computes a score for each class and then estimates the probability of each class by               applying 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softmax function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to the scores.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This classifier predicts the class with the highest estimated probability.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It predicts one class at a time so it should be used only with mutually exclusive classes.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823920" y="19404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91440" y="1081440"/>
            <a:ext cx="9869760" cy="27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 supervised learning, the training data fed to the algorithm includes the desired solutions,         called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labels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In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the labels are continuous quantities.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818880" y="734400"/>
            <a:ext cx="228528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40080" y="2103120"/>
            <a:ext cx="3179520" cy="12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simple regression model: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1" name="Formula 5"/>
              <p:cNvSpPr txBox="1"/>
              <p:nvPr/>
            </p:nvSpPr>
            <p:spPr>
              <a:xfrm>
                <a:off x="731520" y="3108960"/>
                <a:ext cx="2910600" cy="331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.</m:t>
                    </m:r>
                    <m:r>
                      <m:t xml:space="preserve">GDP</m:t>
                    </m:r>
                    <m:r>
                      <m:t xml:space="preserve">per</m:t>
                    </m:r>
                    <m:r>
                      <m:t xml:space="preserve">capita</m:t>
                    </m:r>
                  </m:oMath>
                </a14:m>
              </a:p>
            </p:txBody>
          </p:sp>
        </mc:Choice>
        <mc:Fallback/>
      </mc:AlternateContent>
      <p:sp>
        <p:nvSpPr>
          <p:cNvPr id="82" name="CustomShape 6"/>
          <p:cNvSpPr/>
          <p:nvPr/>
        </p:nvSpPr>
        <p:spPr>
          <a:xfrm>
            <a:off x="640080" y="3580200"/>
            <a:ext cx="3377520" cy="9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and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are the model’s parameters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a: slope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b:intercept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114800" y="2011680"/>
            <a:ext cx="2951280" cy="17683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6675120" y="3474720"/>
            <a:ext cx="3125160" cy="1872000"/>
          </a:xfrm>
          <a:prstGeom prst="rect">
            <a:avLst/>
          </a:prstGeom>
          <a:ln>
            <a:noFill/>
          </a:ln>
        </p:spPr>
      </p:pic>
      <p:sp>
        <p:nvSpPr>
          <p:cNvPr id="85" name="CustomShape 7"/>
          <p:cNvSpPr/>
          <p:nvPr/>
        </p:nvSpPr>
        <p:spPr>
          <a:xfrm>
            <a:off x="4956120" y="5430960"/>
            <a:ext cx="546300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Adapted from ‘Hands-On Machine Learning with Scikit-Learn and TensorFlow’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by Aurélien Géron.</a:t>
            </a:r>
            <a:endParaRPr b="0" lang="en-US" sz="9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6" name="Formula 8"/>
              <p:cNvSpPr txBox="1"/>
              <p:nvPr/>
            </p:nvSpPr>
            <p:spPr>
              <a:xfrm>
                <a:off x="731520" y="2678040"/>
                <a:ext cx="1032480" cy="28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r>
                      <m:t xml:space="preserve">=</m:t>
                    </m:r>
                    <m:r>
                      <m:t xml:space="preserve">ax</m:t>
                    </m:r>
                    <m:r>
                      <m:t xml:space="preserve">+</m:t>
                    </m:r>
                    <m:r>
                      <m:t xml:space="preserve">b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823920" y="19440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854880" y="734760"/>
            <a:ext cx="237312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70880" y="1137240"/>
            <a:ext cx="959544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Generally, a linear model makes a prediction by simply computing a weight sum of input features, plus a constant called the bias term or intercept term.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73760" y="2144880"/>
            <a:ext cx="557352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Multidimensional linear models of the form: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96080" y="2519280"/>
            <a:ext cx="80748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   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2" name="Formula 6"/>
              <p:cNvSpPr txBox="1"/>
              <p:nvPr/>
            </p:nvSpPr>
            <p:spPr>
              <a:xfrm>
                <a:off x="3215520" y="2739960"/>
                <a:ext cx="3098160" cy="331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^"/>
                      </m:accPr>
                      <m:e>
                        <m:r>
                          <m:t xml:space="preserve">y</m:t>
                        </m:r>
                      </m:e>
                    </m:acc>
                    <m:r>
                      <m:t xml:space="preserve">=</m:t>
                    </m:r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...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93" name="CustomShape 7"/>
          <p:cNvSpPr/>
          <p:nvPr/>
        </p:nvSpPr>
        <p:spPr>
          <a:xfrm>
            <a:off x="640080" y="2944440"/>
            <a:ext cx="5480640" cy="12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ŷ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predicted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n: number of features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4" name="Formula 8"/>
              <p:cNvSpPr txBox="1"/>
              <p:nvPr/>
            </p:nvSpPr>
            <p:spPr>
              <a:xfrm>
                <a:off x="761400" y="3935520"/>
                <a:ext cx="302040" cy="247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i</m:t>
                        </m:r>
                      </m:sub>
                    </m:sSub>
                    <m:r>
                      <m:t xml:space="preserve">: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5" name="CustomShape 9"/>
          <p:cNvSpPr/>
          <p:nvPr/>
        </p:nvSpPr>
        <p:spPr>
          <a:xfrm>
            <a:off x="965160" y="3713760"/>
            <a:ext cx="241380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i</a:t>
            </a:r>
            <a:r>
              <a:rPr b="0" lang="en-US" sz="1800" spc="-1" strike="noStrike" baseline="17000">
                <a:solidFill>
                  <a:srgbClr val="000000"/>
                </a:solidFill>
                <a:latin typeface="Arial"/>
                <a:ea typeface="Noto Sans CJK SC Regular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feature value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6" name="Formula 10"/>
              <p:cNvSpPr txBox="1"/>
              <p:nvPr/>
            </p:nvSpPr>
            <p:spPr>
              <a:xfrm>
                <a:off x="755640" y="4223520"/>
                <a:ext cx="314280" cy="247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j</m:t>
                        </m:r>
                      </m:sub>
                    </m:sSub>
                    <m:r>
                      <m:t xml:space="preserve">: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7" name="CustomShape 11"/>
          <p:cNvSpPr/>
          <p:nvPr/>
        </p:nvSpPr>
        <p:spPr>
          <a:xfrm>
            <a:off x="965160" y="4007880"/>
            <a:ext cx="9231120" cy="11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j</a:t>
            </a:r>
            <a:r>
              <a:rPr b="0" lang="en-US" sz="1800" spc="-1" strike="noStrike" baseline="17000">
                <a:solidFill>
                  <a:srgbClr val="000000"/>
                </a:solidFill>
                <a:latin typeface="Arial"/>
                <a:ea typeface="Noto Sans CJK SC Regular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model parameter (including the bias term   and the feature weights                 )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" name="Formula 12"/>
              <p:cNvSpPr txBox="1"/>
              <p:nvPr/>
            </p:nvSpPr>
            <p:spPr>
              <a:xfrm>
                <a:off x="5425200" y="4272480"/>
                <a:ext cx="194040" cy="159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9" name="Formula 13"/>
              <p:cNvSpPr txBox="1"/>
              <p:nvPr/>
            </p:nvSpPr>
            <p:spPr>
              <a:xfrm>
                <a:off x="8046720" y="4255200"/>
                <a:ext cx="1002240" cy="247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,</m:t>
                    </m:r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,</m:t>
                    </m:r>
                    <m:r>
                      <m:t xml:space="preserve">...</m:t>
                    </m:r>
                    <m:r>
                      <m:t xml:space="preserve">,</m:t>
                    </m:r>
                    <m:sSub>
                      <m:e>
                        <m:r>
                          <m:t xml:space="preserve">θ</m:t>
                        </m:r>
                      </m:e>
                      <m:sub>
                        <m:r>
                          <m:t xml:space="preserve">n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00" name="CustomShape 14"/>
          <p:cNvSpPr/>
          <p:nvPr/>
        </p:nvSpPr>
        <p:spPr>
          <a:xfrm>
            <a:off x="905760" y="4538880"/>
            <a:ext cx="795816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Geometrically, this is similar to fitting a plane to points in three dimensions, or fitting a hyper-plane to points in higher dimensions.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823920" y="122760"/>
            <a:ext cx="230184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834000" y="699120"/>
            <a:ext cx="223416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55240" y="915120"/>
            <a:ext cx="42930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Mean Square Error (MSE)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35440" y="1305360"/>
            <a:ext cx="8816760" cy="20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most common performance measure of a regression model is the Root Mean       Square Error (RMSE).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The square root of the average of squared differences between prediction and            actual observation: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5" name="Formula 5"/>
              <p:cNvSpPr txBox="1"/>
              <p:nvPr/>
            </p:nvSpPr>
            <p:spPr>
              <a:xfrm>
                <a:off x="7069320" y="4403160"/>
                <a:ext cx="194760" cy="187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θ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858000" y="2651760"/>
            <a:ext cx="2466000" cy="1642680"/>
          </a:xfrm>
          <a:prstGeom prst="rect">
            <a:avLst/>
          </a:prstGeom>
          <a:ln>
            <a:noFill/>
          </a:ln>
        </p:spPr>
      </p:pic>
      <p:sp>
        <p:nvSpPr>
          <p:cNvPr id="107" name="CustomShape 6"/>
          <p:cNvSpPr/>
          <p:nvPr/>
        </p:nvSpPr>
        <p:spPr>
          <a:xfrm>
            <a:off x="6781320" y="5431320"/>
            <a:ext cx="33645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 ‘Python Data Science Handbook’ by Jake Vander Plas.</a:t>
            </a:r>
            <a:endParaRPr b="0" lang="en-US" sz="9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8" name="Formula 7"/>
              <p:cNvSpPr txBox="1"/>
              <p:nvPr/>
            </p:nvSpPr>
            <p:spPr>
              <a:xfrm>
                <a:off x="3539520" y="3001680"/>
                <a:ext cx="2190960" cy="980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RSME</m:t>
                    </m:r>
                    <m:r>
                      <m:t xml:space="preserve">=</m:t>
                    </m:r>
                    <m:rad>
                      <m:radPr>
                        <m:degHide m:val="1"/>
                      </m:radPr>
                      <m:deg/>
                      <m:e>
                        <m:f>
                          <m:num>
                            <m:nary>
                              <m:naryPr>
                                <m:chr m:val="∑"/>
                              </m:naryPr>
                              <m:sub>
                                <m:r>
                                  <m:t xml:space="preserve">j</m:t>
                                </m:r>
                                <m:r>
                                  <m:t xml:space="preserve">=</m:t>
                                </m:r>
                                <m:r>
                                  <m:t xml:space="preserve">1</m:t>
                                </m:r>
                              </m:sub>
                              <m:sup>
                                <m:r>
                                  <m:t xml:space="preserve">n</m:t>
                                </m:r>
                              </m:sup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 xml:space="preserve">y</m:t>
                                            </m:r>
                                          </m:e>
                                          <m:sub>
                                            <m:r>
                                              <m:t xml:space="preserve">j</m:t>
                                            </m:r>
                                          </m:sub>
                                        </m:sSub>
                                        <m:r>
                                          <m:t xml:space="preserve">−</m:t>
                                        </m:r>
                                        <m:acc>
                                          <m:accPr>
                                            <m:chr m:val="^"/>
                                          </m:accPr>
                                          <m:e>
                                            <m:sSub>
                                              <m:e>
                                                <m:r>
                                                  <m:t xml:space="preserve">y</m:t>
                                                </m:r>
                                              </m:e>
                                              <m:sub>
                                                <m:r>
                                                  <m:t xml:space="preserve">j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 xml:space="preserve"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m:t xml:space="preserve">n</m:t>
                            </m:r>
                          </m:den>
                        </m:f>
                      </m:e>
                    </m:rad>
                  </m:oMath>
                </a14:m>
              </a:p>
            </p:txBody>
          </p:sp>
        </mc:Choice>
        <mc:Fallback/>
      </mc:AlternateContent>
      <p:sp>
        <p:nvSpPr>
          <p:cNvPr id="109" name="CustomShape 8"/>
          <p:cNvSpPr/>
          <p:nvPr/>
        </p:nvSpPr>
        <p:spPr>
          <a:xfrm>
            <a:off x="318960" y="4189680"/>
            <a:ext cx="94647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To train a Linear Regression Model you need to find the value of    that minimizes the             RMSE (the cost function).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 practice, minimize the Mean Square Error (MSE).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823920" y="30312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602880" y="699480"/>
            <a:ext cx="279288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Polynomial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440" y="1331640"/>
            <a:ext cx="9778320" cy="12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linear model can be used to fit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nonlinear 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simple way to do it is to pass powers of each feature as new features and train the linear        model on this set of features.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3" name="Formula 4"/>
              <p:cNvSpPr txBox="1"/>
              <p:nvPr/>
            </p:nvSpPr>
            <p:spPr>
              <a:xfrm>
                <a:off x="2892600" y="2639520"/>
                <a:ext cx="3433680" cy="372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o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..</m:t>
                    </m:r>
                    <m:r>
                      <m:t xml:space="preserve">.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4" name="CustomShape 5"/>
          <p:cNvSpPr/>
          <p:nvPr/>
        </p:nvSpPr>
        <p:spPr>
          <a:xfrm>
            <a:off x="3912840" y="3128400"/>
            <a:ext cx="184212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Transformed to: 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5" name="Formula 6"/>
              <p:cNvSpPr txBox="1"/>
              <p:nvPr/>
            </p:nvSpPr>
            <p:spPr>
              <a:xfrm>
                <a:off x="2923920" y="3528720"/>
                <a:ext cx="3315960" cy="417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x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sSup>
                      <m:e>
                        <m:r>
                          <m:t xml:space="preserve">x</m:t>
                        </m:r>
                      </m:e>
                      <m:sup>
                        <m:r>
                          <m:t xml:space="preserve">²</m:t>
                        </m:r>
                      </m:sup>
                    </m:sSup>
                    <m:r>
                      <m:t xml:space="preserve">+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  <m:sSup>
                      <m:e>
                        <m:r>
                          <m:t xml:space="preserve">x</m:t>
                        </m:r>
                      </m:e>
                      <m:sup>
                        <m:r>
                          <m:t xml:space="preserve">3</m:t>
                        </m:r>
                      </m:sup>
                    </m:sSup>
                    <m:r>
                      <m:t xml:space="preserve">+</m:t>
                    </m:r>
                    <m:r>
                      <m:t xml:space="preserve">..</m:t>
                    </m:r>
                    <m:r>
                      <m:t xml:space="preserve">.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6" name="CustomShape 7"/>
          <p:cNvSpPr/>
          <p:nvPr/>
        </p:nvSpPr>
        <p:spPr>
          <a:xfrm>
            <a:off x="861840" y="4035960"/>
            <a:ext cx="8128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This is still a linear model, the linearity refers to the fact that the coefficients never multiply or divide each other.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882720" y="4957200"/>
            <a:ext cx="860256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We took the one-dimensional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values and projected them into a higher dimension.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23920" y="-2088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91240" y="483120"/>
            <a:ext cx="2702520" cy="3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Linear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02320" y="659160"/>
            <a:ext cx="9758880" cy="46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sklearn.linear_model.LinearRegression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fit_intercept: boolean, optional, default True</a:t>
            </a:r>
            <a:endParaRPr b="0" lang="en-US" sz="1800" spc="-1" strike="noStrike">
              <a:latin typeface="Arial"/>
            </a:endParaRPr>
          </a:p>
          <a:p>
            <a:pPr marL="1085040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Whether to calculate the intercept for this model.</a:t>
            </a:r>
            <a:endParaRPr b="0" lang="en-US" sz="1800" spc="-1" strike="noStrike">
              <a:latin typeface="Arial"/>
            </a:endParaRPr>
          </a:p>
          <a:p>
            <a:pPr marL="1085040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</a:t>
            </a:r>
            <a:endParaRPr b="0" lang="en-US" sz="1800" spc="-1" strike="noStrike">
              <a:latin typeface="Arial"/>
            </a:endParaRPr>
          </a:p>
          <a:p>
            <a:pPr marL="1085040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coef_: array, shape (n_features, ) or (n_targets, n_features)</a:t>
            </a:r>
            <a:endParaRPr b="0" lang="en-US" sz="1800" spc="-1" strike="noStrike">
              <a:latin typeface="Arial"/>
            </a:endParaRPr>
          </a:p>
          <a:p>
            <a:pPr marL="856440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Estimated coefficients for the linear regression problem. If multiple targets are passed during the fit (y 2D), this is a 2D array of shape (n_targets, n_features), while if only one target is passed, this is a 1D array of length n_features.</a:t>
            </a:r>
            <a:endParaRPr b="0" lang="en-US" sz="1800" spc="-1" strike="noStrike">
              <a:latin typeface="Arial"/>
            </a:endParaRPr>
          </a:p>
          <a:p>
            <a:pPr marL="856440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intercept_: array</a:t>
            </a:r>
            <a:endParaRPr b="0" lang="en-US" sz="1800" spc="-1" strike="noStrike">
              <a:latin typeface="Arial"/>
            </a:endParaRPr>
          </a:p>
          <a:p>
            <a:pPr marL="856440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Independent term in the linear model.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23920" y="19512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566880" y="591840"/>
            <a:ext cx="279288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Polynomial Regression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21760" y="936720"/>
            <a:ext cx="6540480" cy="27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Scikit-Learn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sklearn.preprocessing.PolynomialFeatures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degree : integer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degree of the polynomial features. Default = 2.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degree : integer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degree of the polynomial features. Default = 2.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02680" y="4494240"/>
            <a:ext cx="968472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PolynomialFeatures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transforms the training data, e.g. adding 2</a:t>
            </a:r>
            <a:r>
              <a:rPr b="0" lang="en-US" sz="1800" spc="-1" strike="noStrike" baseline="17000">
                <a:solidFill>
                  <a:srgbClr val="000000"/>
                </a:solidFill>
                <a:latin typeface="Arial"/>
                <a:ea typeface="Noto Sans CJK SC Regular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-degree polynomial of each feature in the training set as new features.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23920" y="19548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070880" y="700200"/>
            <a:ext cx="187848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Regularization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82880" y="1371600"/>
            <a:ext cx="9595440" cy="23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way to reduce overfitting is to regularize the model (e.g. constrain it), having less degrees of freedom.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 in a polynomial model: reduce the number of polynomial degrees.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Regularization of a linear model is usually achieved by constraining the weights of the model.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823920" y="159840"/>
            <a:ext cx="2612160" cy="4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Linear Models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918880" y="520920"/>
            <a:ext cx="48045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Lasso Regression or L</a:t>
            </a:r>
            <a:r>
              <a:rPr b="1" lang="en-US" sz="1800" spc="-1" strike="noStrike" baseline="-17000">
                <a:solidFill>
                  <a:srgbClr val="000000"/>
                </a:solidFill>
                <a:latin typeface="Arial"/>
                <a:ea typeface="Noto Sans CJK SC Regular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 Regularization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89360" y="1100160"/>
            <a:ext cx="9168840" cy="34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Regularized version of Linear Regression.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A regularization term is added to the cost function (MSE).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It uses the l</a:t>
            </a:r>
            <a:r>
              <a:rPr b="0" lang="en-US" sz="1600" spc="-1" strike="noStrike" baseline="-17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norm of the weight vector.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It penalizes the sum of absolute values (1-norms) of regression coefficients.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The hyperparameter α controls how much you want to regularize the model: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α = 0: just Linear 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α = ++: all weights close to zero, a flat line going through the data’s mean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Lasso tends to eliminate the weights of the least important features (sets them to zero):                      automatically performs feature selection and outputs a model with few non-zero feature weights.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It is important to scale the data before performing Lasso Regression.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5724720" y="3848400"/>
            <a:ext cx="117720" cy="214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32" name="Formula 5"/>
              <p:cNvSpPr txBox="1"/>
              <p:nvPr/>
            </p:nvSpPr>
            <p:spPr>
              <a:xfrm>
                <a:off x="3786480" y="3831840"/>
                <a:ext cx="2461320" cy="632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J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θ</m:t>
                        </m:r>
                      </m:e>
                    </m:d>
                    <m:r>
                      <m:t xml:space="preserve">=</m:t>
                    </m:r>
                    <m:r>
                      <m:t xml:space="preserve">MSE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θ</m:t>
                        </m:r>
                      </m:e>
                    </m:d>
                    <m:r>
                      <m:t xml:space="preserve">+</m:t>
                    </m:r>
                    <m:r>
                      <m:t xml:space="preserve">α</m:t>
                    </m:r>
                    <m:nary>
                      <m:naryPr>
                        <m:chr m:val="∑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n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</m:dPr>
                          <m:e>
                            <m:sSub>
                              <m:e>
                                <m:r>
                                  <m:t xml:space="preserve">θ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Application>LibreOffice/6.3.1.2$Linux_X86_64 LibreOffice_project/522b3d05dbc14df140b4b4e8cb5fa288e6bf2465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2018-10-09T16:13:15Z</dcterms:created>
  <dc:creator/>
  <dc:description/>
  <dc:language>en-US</dc:language>
  <cp:lastModifiedBy/>
  <dcterms:modified xsi:type="dcterms:W3CDTF">2019-09-25T13:46:35Z</dcterms:modified>
  <cp:revision>51</cp:revision>
  <dc:subject/>
  <dc:title/>
</cp:coreProperties>
</file>