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hyperlink" Target="https://commons.wikimedia.org/w/index.php?curid=3566688" TargetMode="External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commons.wikimedia.org/w/index.php?curid=60458994" TargetMode="Externa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949040" y="1125360"/>
            <a:ext cx="5996160" cy="5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5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 Algorithms Using Scikit-learn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Support Vector Machines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635920" y="-2160"/>
            <a:ext cx="522468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Support Vector Machines (SVM)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82880" y="610200"/>
            <a:ext cx="795132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Gaussian RBF 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202320" y="1008720"/>
            <a:ext cx="10036440" cy="20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Hyperparameters C and gamma: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gamma = ++  each instance’s range of influence smaller, decision boundary more irregular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gamma = ---- each instance’s range of influence larger, decision boundary more regular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 and gamma act like a regularization hyperparameter.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Other kernels exist: string kernels (e.g. classification of text documents, DNA sequences).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4722840" y="3180960"/>
            <a:ext cx="3692880" cy="2348640"/>
          </a:xfrm>
          <a:prstGeom prst="rect">
            <a:avLst/>
          </a:prstGeom>
          <a:ln>
            <a:noFill/>
          </a:ln>
        </p:spPr>
      </p:pic>
      <p:sp>
        <p:nvSpPr>
          <p:cNvPr id="94" name="CustomShape 4"/>
          <p:cNvSpPr/>
          <p:nvPr/>
        </p:nvSpPr>
        <p:spPr>
          <a:xfrm>
            <a:off x="5424120" y="5466960"/>
            <a:ext cx="528048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 ‘Hands-On Machine Learning with Scikit-Learn and TensorFlow’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by Aurélien Géron.</a:t>
            </a:r>
            <a:endParaRPr b="0" lang="en-US" sz="9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5" name="Formula 5"/>
              <p:cNvSpPr txBox="1"/>
              <p:nvPr/>
            </p:nvSpPr>
            <p:spPr>
              <a:xfrm>
                <a:off x="1069920" y="3498840"/>
                <a:ext cx="3525480" cy="847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t xml:space="preserve">Polynomial</m:t>
                        </m:r>
                        <m:r>
                          <m:t xml:space="preserve">Kernel</m:t>
                        </m:r>
                        <m:r>
                          <m:t xml:space="preserve">SVM</m:t>
                        </m:r>
                      </m:e>
                      <m:e>
                        <m:r>
                          <m:t xml:space="preserve">K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x</m:t>
                            </m:r>
                            <m:r>
                              <m:t xml:space="preserve">,</m:t>
                            </m:r>
                            <m:sSub>
                              <m:e>
                                <m:r>
                                  <m:t xml:space="preserve">x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</m:e>
                        </m:d>
                        <m:r>
                          <m:t xml:space="preserve">=</m:t>
                        </m:r>
                        <m:r>
                          <m:t xml:space="preserve">1</m:t>
                        </m:r>
                        <m:r>
                          <m:t xml:space="preserve">+</m:t>
                        </m:r>
                        <m:nary>
                          <m:naryPr>
                            <m:chr m:val="∑"/>
                            <m:subHide m:val="1"/>
                            <m:supHide m:val="1"/>
                          </m:naryPr>
                          <m:sub/>
                          <m:sup/>
                          <m:e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x</m:t>
                                    </m:r>
                                    <m:r>
                                      <m:t xml:space="preserve">∗</m:t>
                                    </m:r>
                                    <m:sSub>
                                      <m:e>
                                        <m:r>
                                          <m:t xml:space="preserve">x</m:t>
                                        </m:r>
                                      </m:e>
                                      <m:sub>
                                        <m:r>
                                          <m:t xml:space="preserve">i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m:t xml:space="preserve">C</m:t>
                                </m:r>
                              </m:sup>
                            </m:sSup>
                          </m:e>
                        </m:nary>
                      </m:e>
                      <m:e>
                        <m:r>
                          <m:t xml:space="preserve">when</m:t>
                        </m:r>
                        <m:r>
                          <m:t xml:space="preserve">C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  <m:r>
                          <m:t xml:space="preserve">is</m:t>
                        </m:r>
                        <m:r>
                          <m:rPr>
                            <m:lit/>
                            <m:nor/>
                          </m:rPr>
                          <m:t xml:space="preserve">the</m:t>
                        </m:r>
                        <m:r>
                          <m:t xml:space="preserve">same</m:t>
                        </m:r>
                        <m:r>
                          <m:t xml:space="preserve">as</m:t>
                        </m:r>
                        <m:r>
                          <m:rPr>
                            <m:lit/>
                            <m:nor/>
                          </m:rPr>
                          <m:t xml:space="preserve"/>
                        </m:r>
                        <m:r>
                          <m:t xml:space="preserve">linear</m:t>
                        </m:r>
                        <m:r>
                          <m:t xml:space="preserve">kernel</m:t>
                        </m:r>
                      </m:e>
                    </m:eqAr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96" name="Formula 6"/>
              <p:cNvSpPr txBox="1"/>
              <p:nvPr/>
            </p:nvSpPr>
            <p:spPr>
              <a:xfrm>
                <a:off x="1430280" y="4651200"/>
                <a:ext cx="2353320" cy="542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t xml:space="preserve">Radial</m:t>
                        </m:r>
                        <m:r>
                          <m:t xml:space="preserve">Kernel</m:t>
                        </m:r>
                        <m:r>
                          <m:t xml:space="preserve">SVM</m:t>
                        </m:r>
                      </m:e>
                      <m:e>
                        <m:r>
                          <m:t xml:space="preserve">K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x</m:t>
                            </m:r>
                            <m:r>
                              <m:t xml:space="preserve">,</m:t>
                            </m:r>
                            <m:sSub>
                              <m:e>
                                <m:r>
                                  <m:t xml:space="preserve">x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</m:e>
                        </m:d>
                        <m:r>
                          <m:t xml:space="preserve">=</m:t>
                        </m:r>
                        <m:sSup>
                          <m:e>
                            <m:r>
                              <m:t xml:space="preserve">e</m:t>
                            </m:r>
                          </m:e>
                          <m:sup>
                            <m:r>
                              <m:t xml:space="preserve">−</m:t>
                            </m:r>
                            <m:r>
                              <m:t xml:space="preserve">gamma</m:t>
                            </m:r>
                            <m:r>
                              <m:t xml:space="preserve">∗</m:t>
                            </m:r>
                            <m:nary>
                              <m:naryPr>
                                <m:chr m:val="∑"/>
                                <m:subHide m:val="1"/>
                                <m:supHide m:val="1"/>
                              </m:naryPr>
                              <m:sub/>
                              <m:sup/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x</m:t>
                                    </m:r>
                                    <m:r>
                                      <m:t xml:space="preserve">−</m:t>
                                    </m:r>
                                    <m:sSubSup>
                                      <m:e>
                                        <m:r>
                                          <m:t xml:space="preserve">x</m:t>
                                        </m:r>
                                      </m:e>
                                      <m:sub>
                                        <m:r>
                                          <m:t xml:space="preserve">i</m:t>
                                        </m:r>
                                      </m:sub>
                                      <m:sup>
                                        <m:r>
                                          <m:t xml:space="preserve"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nary>
                          </m:sup>
                        </m:sSup>
                      </m:e>
                    </m:eqAr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635920" y="37440"/>
            <a:ext cx="522468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Support Vector Machines (SVM)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82880" y="649800"/>
            <a:ext cx="795132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 Regression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130320" y="1117800"/>
            <a:ext cx="9741240" cy="23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SVM algorithm supports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linear and non-linear regressions.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SVM regression tries to fit as many instances as possible on the street while limiting                  instances off the street.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Hyperparameter ε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controls the width of the street.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Adding training instances within the margins does not affect model’s prediction: the model is     ε-insensitive. 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920240" y="3237120"/>
            <a:ext cx="5391000" cy="2393640"/>
          </a:xfrm>
          <a:prstGeom prst="rect">
            <a:avLst/>
          </a:prstGeom>
          <a:ln>
            <a:noFill/>
          </a:ln>
        </p:spPr>
      </p:pic>
      <p:sp>
        <p:nvSpPr>
          <p:cNvPr id="101" name="CustomShape 4"/>
          <p:cNvSpPr/>
          <p:nvPr/>
        </p:nvSpPr>
        <p:spPr>
          <a:xfrm>
            <a:off x="5424120" y="5466960"/>
            <a:ext cx="528048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 ‘Hands-On Machine Learning with Scikit-Learn and TensorFlow’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by Aurélien Géron.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635920" y="94320"/>
            <a:ext cx="522468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Support Vector Machines (SVM)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82880" y="706680"/>
            <a:ext cx="795132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 Regression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238320" y="1194480"/>
            <a:ext cx="9688680" cy="12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Non-linear regressions: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kernelized SVM model.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SVM regression tries to fit as many instances as possible on the street while limiting                 instances off the street.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827720" y="2705040"/>
            <a:ext cx="5849280" cy="2597400"/>
          </a:xfrm>
          <a:prstGeom prst="rect">
            <a:avLst/>
          </a:prstGeom>
          <a:ln>
            <a:noFill/>
          </a:ln>
        </p:spPr>
      </p:pic>
      <p:sp>
        <p:nvSpPr>
          <p:cNvPr id="106" name="CustomShape 4"/>
          <p:cNvSpPr/>
          <p:nvPr/>
        </p:nvSpPr>
        <p:spPr>
          <a:xfrm>
            <a:off x="5424120" y="5466960"/>
            <a:ext cx="528048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 ‘Hands-On Machine Learning with Scikit-Learn and TensorFlow’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by Aurélien Géron.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635920" y="-208800"/>
            <a:ext cx="522468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Support Vector Machines (SVM)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82880" y="79560"/>
            <a:ext cx="795132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Scikit-Learn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127440" y="488160"/>
            <a:ext cx="9597240" cy="42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class sklearn.svm.LinearSVC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Parameters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loss: float, int or None, optional, default=0.25</a:t>
            </a:r>
            <a:endParaRPr b="0" lang="en-US" sz="1600" spc="-1" strike="noStrike">
              <a:latin typeface="Arial"/>
            </a:endParaRPr>
          </a:p>
          <a:p>
            <a:pPr marL="80028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Specifies the loss function. ‘hinge’ is the standard SVM loss (used e.g. by the SVC class) .</a:t>
            </a:r>
            <a:endParaRPr b="0" lang="en-US" sz="1600" spc="-1" strike="noStrike">
              <a:latin typeface="Arial"/>
            </a:endParaRPr>
          </a:p>
          <a:p>
            <a:pPr marL="80028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Set the loss hyperparameter to ‘hinge’.</a:t>
            </a:r>
            <a:endParaRPr b="0" lang="en-US" sz="1600" spc="-1" strike="noStrike">
              <a:latin typeface="Arial"/>
            </a:endParaRPr>
          </a:p>
          <a:p>
            <a:pPr marL="80028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dual : bool, (default=True)</a:t>
            </a:r>
            <a:endParaRPr b="0" lang="en-US" sz="1600" spc="-1" strike="noStrike">
              <a:latin typeface="Arial"/>
            </a:endParaRPr>
          </a:p>
          <a:p>
            <a:pPr marL="85644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Select the algorithm to either solve the dual or primal optimization problem. Prefer dual=False when n_samples &gt; n_features.</a:t>
            </a:r>
            <a:endParaRPr b="0" lang="en-US" sz="1600" spc="-1" strike="noStrike">
              <a:latin typeface="Arial"/>
            </a:endParaRPr>
          </a:p>
          <a:p>
            <a:pPr marL="85644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 : float, optional (default=1.0)</a:t>
            </a:r>
            <a:endParaRPr b="0" lang="en-US" sz="1600" spc="-1" strike="noStrike">
              <a:latin typeface="Arial"/>
            </a:endParaRPr>
          </a:p>
          <a:p>
            <a:pPr marL="85644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Penalty parameter C of the error term.</a:t>
            </a:r>
            <a:endParaRPr b="0" lang="en-US" sz="1600" spc="-1" strike="noStrike">
              <a:latin typeface="Arial"/>
            </a:endParaRPr>
          </a:p>
          <a:p>
            <a:pPr marL="85644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multi_class : string, ‘ovr’ or ‘crammer_singer’ (default=’ovr’)</a:t>
            </a:r>
            <a:endParaRPr b="0" lang="en-US" sz="1600" spc="-1" strike="noStrike">
              <a:latin typeface="Arial"/>
            </a:endParaRPr>
          </a:p>
          <a:p>
            <a:pPr marL="125748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Determines the multi-class strategy if y contains more than two classes. </a:t>
            </a:r>
            <a:endParaRPr b="0" lang="en-US" sz="1600" spc="-1" strike="noStrike">
              <a:latin typeface="Arial"/>
            </a:endParaRPr>
          </a:p>
          <a:p>
            <a:pPr marL="125748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"ovr" trains n_classes one-vs-rest classifiers, while "crammer_singer" optimizes a joint objective over all classes.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635920" y="10800"/>
            <a:ext cx="522468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Support Vector Machines (SVM)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82880" y="695160"/>
            <a:ext cx="795132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Scikit-Learn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537120" y="1371600"/>
            <a:ext cx="9893880" cy="20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LinearSVC class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center the training set first by subtracting the mean                                            (class: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sklearn.preprocessing.StandardScaler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and for better performance set the dual                  hyperparameter to false unless there are more features than training instances.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SVC class, SVC(kernel=’linear’)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is much slower than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LinearSVC(loss=’hinge’)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635920" y="-201600"/>
            <a:ext cx="522468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Support Vector Machines (SVM)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82880" y="86760"/>
            <a:ext cx="795132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Scikit-Learn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63440" y="452160"/>
            <a:ext cx="7585560" cy="48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class sklearn.svm.SVC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Parameters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C: float, optional (default=1.0)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Penalty parameter C of the error term.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kernel : string, optional (default=’rbf’)</a:t>
            </a:r>
            <a:endParaRPr b="0" lang="en-US" sz="1600" spc="-1" strike="noStrike">
              <a:latin typeface="Arial"/>
            </a:endParaRPr>
          </a:p>
          <a:p>
            <a:pPr marL="97092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Specifies the kernel type to be used in the algorithm. </a:t>
            </a:r>
            <a:endParaRPr b="0" lang="en-US" sz="1600" spc="-1" strike="noStrike">
              <a:latin typeface="Arial"/>
            </a:endParaRPr>
          </a:p>
          <a:p>
            <a:pPr marL="97092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It must be one of ‘linear’, ‘poly’, ‘rbf’, ‘sigmoid’, ‘precomputed’ or a callable. </a:t>
            </a:r>
            <a:endParaRPr b="0" lang="en-US" sz="1600" spc="-1" strike="noStrike">
              <a:latin typeface="Arial"/>
            </a:endParaRPr>
          </a:p>
          <a:p>
            <a:pPr marL="97092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If none is given, ‘rbf’ will be used. </a:t>
            </a:r>
            <a:endParaRPr b="0" lang="en-US" sz="1600" spc="-1" strike="noStrike">
              <a:latin typeface="Arial"/>
            </a:endParaRPr>
          </a:p>
          <a:p>
            <a:pPr marL="97092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If a callable is given it is used to pre-compute the kernel matrix from data matrices; that matrix should be an array of shape (n_samples, n_samples).</a:t>
            </a:r>
            <a:endParaRPr b="0" lang="en-US" sz="1600" spc="-1" strike="noStrike">
              <a:latin typeface="Arial"/>
            </a:endParaRPr>
          </a:p>
          <a:p>
            <a:pPr marL="97092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gamma : float, optional (default=’auto’)</a:t>
            </a:r>
            <a:endParaRPr b="0" lang="en-US" sz="1600" spc="-1" strike="noStrike">
              <a:latin typeface="Arial"/>
            </a:endParaRPr>
          </a:p>
          <a:p>
            <a:pPr marL="970920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Kernel coefficient for ‘rbf’, ‘poly’ and ‘sigmoid’.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239360" y="5231880"/>
            <a:ext cx="612216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By User:ZackWeinberg, based on PNG version by User:Cyc - from: Svm separating hyperplanes.png, CC BY-SA 3.0, https://commons.wikimedia.org/w/index.php?curid=22877598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2635920" y="-58320"/>
            <a:ext cx="522468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Support Vector Machines (SVM)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4394880" y="626040"/>
            <a:ext cx="216900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19080" y="1008720"/>
            <a:ext cx="10150200" cy="23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Supervised learning models capable of performing linear and non-linear regression,                         classification, regression and outlier detection.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Good for classification of complex, small- or medium-sized datasets.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Unlike Logistic Regression classifiers, SVMs classifiers do not output probabilities for each class.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3" name="Svm_separating_hyperplanes_(SVG).svg" descr=""/>
          <p:cNvPicPr/>
          <p:nvPr/>
        </p:nvPicPr>
        <p:blipFill>
          <a:blip r:embed="rId1"/>
          <a:stretch/>
        </p:blipFill>
        <p:spPr>
          <a:xfrm>
            <a:off x="3462840" y="2997360"/>
            <a:ext cx="2659680" cy="230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635920" y="-18720"/>
            <a:ext cx="522468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Support Vector Machines (SVM)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4466880" y="665640"/>
            <a:ext cx="92772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138600" y="939240"/>
            <a:ext cx="6536520" cy="255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- An SVM model is a representation of the examples as points in space, mapped so that the examples of the separate categories are divided by a gap as wide as possible.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- New examples are then mapped into that space and predicted to belong to a category based on which side of the gap they fall.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- SVMs are sensitive to the feature scales. 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848160" y="3795480"/>
            <a:ext cx="5461200" cy="177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- There is more than one line that can  discriminate          between the two classes.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- Depending on which you choose, a new data point        (i.e., "</a:t>
            </a:r>
            <a:r>
              <a:rPr b="1" lang="en-US" sz="1700" spc="-1" strike="noStrike">
                <a:solidFill>
                  <a:srgbClr val="c9211e"/>
                </a:solidFill>
                <a:latin typeface="Arial"/>
                <a:ea typeface="DejaVu Sans"/>
              </a:rPr>
              <a:t>X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") will be assigned to a different class.</a:t>
            </a:r>
            <a:endParaRPr b="0" lang="en-US" sz="17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6766560" y="1280160"/>
            <a:ext cx="2895120" cy="1982160"/>
          </a:xfrm>
          <a:prstGeom prst="rect">
            <a:avLst/>
          </a:prstGeom>
          <a:ln>
            <a:noFill/>
          </a:ln>
        </p:spPr>
      </p:pic>
      <p:sp>
        <p:nvSpPr>
          <p:cNvPr id="49" name="CustomShape 5"/>
          <p:cNvSpPr/>
          <p:nvPr/>
        </p:nvSpPr>
        <p:spPr>
          <a:xfrm>
            <a:off x="6781320" y="5467320"/>
            <a:ext cx="329652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 ‘Python Data Science Handbook’ by Jake Vander Plas.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6781320" y="3474720"/>
            <a:ext cx="2880000" cy="192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2635920" y="20880"/>
            <a:ext cx="522468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Support Vector Machines (SVM)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306880" y="849240"/>
            <a:ext cx="601308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Linear SVM Classification - Maximizing the Margins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-13680" y="1355400"/>
            <a:ext cx="10274400" cy="41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 margin of some width can be drawn around each line, up to the nearest point.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The line that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maximizes this margin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is the one we will choose as the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optimal model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Maximize the margin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in general the larger the margin the lower the generalization error of the        classifier.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 few of the training points touch the margin: these points are known as the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support vectors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For the fit, only the position of the support vectors matter; any points further from the margin             which are on the correct side do not modify the fit.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This insensitivity to the exact behavior of distant points is one of the strengths of the SVM model.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967760" y="551520"/>
            <a:ext cx="5074200" cy="5468040"/>
          </a:xfrm>
          <a:prstGeom prst="rect">
            <a:avLst/>
          </a:prstGeom>
          <a:ln>
            <a:noFill/>
          </a:ln>
        </p:spPr>
      </p:pic>
      <p:sp>
        <p:nvSpPr>
          <p:cNvPr id="55" name="CustomShape 1"/>
          <p:cNvSpPr/>
          <p:nvPr/>
        </p:nvSpPr>
        <p:spPr>
          <a:xfrm>
            <a:off x="6953760" y="5223240"/>
            <a:ext cx="3457080" cy="3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By Cyc - Own work, Public Domain,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Arial"/>
                <a:ea typeface="Noto Sans CJK SC Regular"/>
                <a:hlinkClick r:id="rId2"/>
              </a:rPr>
              <a:t>https://commons.wikimedia.org/w/index.php?curid=3566688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2635920" y="-158760"/>
            <a:ext cx="522468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Support Vector Machines (SVM)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2636280" y="-89280"/>
            <a:ext cx="522540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Support Vector Machines (SVM)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3495240" y="703080"/>
            <a:ext cx="303156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Linear SVM Classification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19440" y="1200600"/>
            <a:ext cx="747828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 hyperplane is a line that separates the points in the variable space.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0" name="Svm_separating_hyperplanes_(SVG).svg" descr=""/>
          <p:cNvPicPr/>
          <p:nvPr/>
        </p:nvPicPr>
        <p:blipFill>
          <a:blip r:embed="rId1"/>
          <a:stretch/>
        </p:blipFill>
        <p:spPr>
          <a:xfrm>
            <a:off x="7675560" y="1474920"/>
            <a:ext cx="2270880" cy="196596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61" name="Formula 4"/>
              <p:cNvSpPr txBox="1"/>
              <p:nvPr/>
            </p:nvSpPr>
            <p:spPr>
              <a:xfrm>
                <a:off x="2095920" y="1946160"/>
                <a:ext cx="4738320" cy="8780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0</m:t>
                            </m:r>
                          </m:sub>
                        </m:sSub>
                        <m:r>
                          <m:t xml:space="preserve">+</m:t>
                        </m:r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∗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∗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0</m:t>
                        </m:r>
                      </m:e>
                      <m:e>
                        <m:r>
                          <m:t xml:space="preserve">where</m:t>
                        </m:r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0</m:t>
                            </m:r>
                          </m:sub>
                        </m:sSub>
                        <m:r>
                          <m:t xml:space="preserve">is</m:t>
                        </m:r>
                        <m:r>
                          <m:rPr>
                            <m:lit/>
                            <m:nor/>
                          </m:rPr>
                          <m:t xml:space="preserve">the</m:t>
                        </m:r>
                        <m:r>
                          <m:rPr>
                            <m:lit/>
                            <m:nor/>
                          </m:rPr>
                          <m:t xml:space="preserve">intercept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rPr>
                            <m:lit/>
                            <m:nor/>
                          </m:rPr>
                          <m:t xml:space="preserve">and</m:t>
                        </m:r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rPr>
                            <m:lit/>
                            <m:nor/>
                          </m:rPr>
                          <m:t xml:space="preserve">detrmine</m:t>
                        </m:r>
                        <m:r>
                          <m:t xml:space="preserve">the</m:t>
                        </m:r>
                        <m:r>
                          <m:t xml:space="preserve">slope</m:t>
                        </m:r>
                      </m:e>
                      <m:e>
                        <m:r>
                          <m:rPr>
                            <m:lit/>
                            <m:nor/>
                          </m:rPr>
                          <m:t xml:space="preserve">and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rPr>
                            <m:lit/>
                            <m:nor/>
                          </m:rPr>
                          <m:t xml:space="preserve">and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are</m:t>
                        </m:r>
                        <m:r>
                          <m:t xml:space="preserve">the</m:t>
                        </m:r>
                        <m:r>
                          <m:t xml:space="preserve">input</m:t>
                        </m:r>
                        <m:r>
                          <m:t xml:space="preserve">variables</m:t>
                        </m:r>
                      </m:e>
                    </m:eqArr>
                  </m:oMath>
                </a14:m>
              </a:p>
            </p:txBody>
          </p:sp>
        </mc:Choice>
        <mc:Fallback/>
      </mc:AlternateContent>
      <p:sp>
        <p:nvSpPr>
          <p:cNvPr id="62" name="CustomShape 5"/>
          <p:cNvSpPr/>
          <p:nvPr/>
        </p:nvSpPr>
        <p:spPr>
          <a:xfrm>
            <a:off x="7438320" y="1368360"/>
            <a:ext cx="367560" cy="419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0" lang="en-US" sz="18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CustomShape 6"/>
          <p:cNvSpPr/>
          <p:nvPr/>
        </p:nvSpPr>
        <p:spPr>
          <a:xfrm>
            <a:off x="9706680" y="3312360"/>
            <a:ext cx="367560" cy="419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0" lang="en-US" sz="18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CustomShape 7"/>
          <p:cNvSpPr/>
          <p:nvPr/>
        </p:nvSpPr>
        <p:spPr>
          <a:xfrm>
            <a:off x="19440" y="2928600"/>
            <a:ext cx="765612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Linear SVM can be rephrased as the inner product of two observations.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The inner products of between two vectors is the sum of the                       multiplication of each pair of input values: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5" name="Formula 8"/>
              <p:cNvSpPr txBox="1"/>
              <p:nvPr/>
            </p:nvSpPr>
            <p:spPr>
              <a:xfrm>
                <a:off x="3535920" y="4531680"/>
                <a:ext cx="4020840" cy="613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t xml:space="preserve">f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x</m:t>
                            </m:r>
                          </m:e>
                        </m:d>
                        <m:r>
                          <m:t xml:space="preserve">=</m:t>
                        </m:r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0</m:t>
                            </m:r>
                          </m:sub>
                        </m:sSub>
                        <m:r>
                          <m:t xml:space="preserve">+</m:t>
                        </m:r>
                        <m:nary>
                          <m:naryPr>
                            <m:chr m:val="∑"/>
                            <m:subHide m:val="1"/>
                            <m:supHide m:val="1"/>
                          </m:naryPr>
                          <m:sub/>
                          <m:sup/>
                          <m:e>
                            <m:sSub>
                              <m:e>
                                <m:r>
                                  <m:t xml:space="preserve">a</m:t>
                                </m:r>
                              </m:e>
                              <m:sub>
                                <m:r>
                                  <m:t xml:space="preserve">0</m:t>
                                </m:r>
                              </m:sub>
                            </m:sSub>
                          </m:e>
                        </m:nary>
                        <m:r>
                          <m:t xml:space="preserve">∗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x</m:t>
                            </m:r>
                            <m:r>
                              <m:t xml:space="preserve">,</m:t>
                            </m:r>
                            <m:sSub>
                              <m:e>
                                <m:r>
                                  <m:t xml:space="preserve">x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m:t xml:space="preserve">where</m:t>
                        </m:r>
                        <m:r>
                          <m:t xml:space="preserve">x</m:t>
                        </m:r>
                        <m:r>
                          <m:t xml:space="preserve">is</m:t>
                        </m:r>
                        <m:r>
                          <m:t xml:space="preserve">the</m:t>
                        </m:r>
                        <m:r>
                          <m:t xml:space="preserve">input</m:t>
                        </m:r>
                        <m:r>
                          <m:rPr>
                            <m:lit/>
                            <m:nor/>
                          </m:rPr>
                          <m:t xml:space="preserve">and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  <m:r>
                          <m:t xml:space="preserve">the</m:t>
                        </m:r>
                        <m:r>
                          <m:t xml:space="preserve">support</m:t>
                        </m:r>
                        <m:r>
                          <m:t xml:space="preserve">vector</m:t>
                        </m:r>
                      </m:e>
                    </m:eqAr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2635920" y="77760"/>
            <a:ext cx="522468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Support Vector Machines (SVM)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182880" y="762120"/>
            <a:ext cx="795132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Kernel SVM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182880" y="1244520"/>
            <a:ext cx="9506520" cy="10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Data non-linearly separable: we project the data into higher-dimensional space to fit for         non-linear relationships with a linear classifier.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3414960" y="2449440"/>
            <a:ext cx="1983240" cy="136764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265560" y="3987360"/>
            <a:ext cx="2224080" cy="1550880"/>
          </a:xfrm>
          <a:prstGeom prst="rect">
            <a:avLst/>
          </a:prstGeom>
          <a:ln>
            <a:noFill/>
          </a:ln>
        </p:spPr>
      </p:pic>
      <p:sp>
        <p:nvSpPr>
          <p:cNvPr id="71" name="CustomShape 4"/>
          <p:cNvSpPr/>
          <p:nvPr/>
        </p:nvSpPr>
        <p:spPr>
          <a:xfrm>
            <a:off x="6781320" y="5467320"/>
            <a:ext cx="345708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 ‘Python Data Science Handbook’ by Jake Vander Plas.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72" name="Line 5"/>
          <p:cNvSpPr/>
          <p:nvPr/>
        </p:nvSpPr>
        <p:spPr>
          <a:xfrm>
            <a:off x="4396320" y="3821040"/>
            <a:ext cx="36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2635920" y="-98640"/>
            <a:ext cx="522468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Support Vector Machines (SVM)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182880" y="405720"/>
            <a:ext cx="795132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Kernel SVM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182880" y="870120"/>
            <a:ext cx="9322920" cy="31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Choose and carefully tune the projection to obtain linearly separable results.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Kernel transformation: compute a basis function centered at every point in the dataset, and let the       SVM algorithm go through the results.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Kernel transformation: basis function transformation based on a similarity relationship (or kernel)         between each pair of points.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i.e. Gaussian Radial Basis Function (RBF)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Kernel trick: projecting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points into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dimensions might become very computationally expensive so   a fit on kernel-transformed data can be done implicitly without ever building the full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-dimensional        representation of the kernel projection.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4816800" y="5395320"/>
            <a:ext cx="55119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By Shiyu Ji - Own work, CC BY-SA 4.0,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Arial"/>
                <a:ea typeface="Noto Sans CJK SC Regular"/>
                <a:hlinkClick r:id="rId1"/>
              </a:rPr>
              <a:t>https://commons.wikimedia.org/w/index.php?curid=60458994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4763520" y="3948120"/>
            <a:ext cx="3653640" cy="1564920"/>
          </a:xfrm>
          <a:prstGeom prst="rect">
            <a:avLst/>
          </a:prstGeom>
          <a:ln>
            <a:noFill/>
          </a:ln>
        </p:spPr>
      </p:pic>
      <p:sp>
        <p:nvSpPr>
          <p:cNvPr id="78" name="Line 5"/>
          <p:cNvSpPr/>
          <p:nvPr/>
        </p:nvSpPr>
        <p:spPr>
          <a:xfrm>
            <a:off x="5096880" y="4679280"/>
            <a:ext cx="4572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79" name="Formula 6"/>
              <p:cNvSpPr txBox="1"/>
              <p:nvPr/>
            </p:nvSpPr>
            <p:spPr>
              <a:xfrm>
                <a:off x="493200" y="4398480"/>
                <a:ext cx="3954600" cy="1141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t xml:space="preserve">K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x</m:t>
                            </m:r>
                            <m:r>
                              <m:t xml:space="preserve">,</m:t>
                            </m:r>
                            <m:sSub>
                              <m:e>
                                <m:r>
                                  <m:t xml:space="preserve">x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</m:e>
                        </m:d>
                        <m:r>
                          <m:t xml:space="preserve">=</m:t>
                        </m:r>
                        <m:nary>
                          <m:naryPr>
                            <m:chr m:val="∑"/>
                            <m:subHide m:val="1"/>
                            <m:supHide m:val="1"/>
                          </m:naryPr>
                          <m:sub/>
                          <m:sup/>
                          <m:e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x</m:t>
                                </m:r>
                                <m:r>
                                  <m:t xml:space="preserve">∗</m:t>
                                </m:r>
                                <m:sSub>
                                  <m:e>
                                    <m:r>
                                      <m:t xml:space="preserve">x</m:t>
                                    </m:r>
                                  </m:e>
                                  <m:sub>
                                    <m:r>
                                      <m:t xml:space="preserve">i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e>
                        <m:r>
                          <m:t xml:space="preserve">where</m:t>
                        </m:r>
                        <m:r>
                          <m:t xml:space="preserve">the</m:t>
                        </m:r>
                        <m:r>
                          <m:rPr>
                            <m:lit/>
                            <m:nor/>
                          </m:rPr>
                          <m:t xml:space="preserve">dot</m:t>
                        </m:r>
                        <m:r>
                          <m:t xml:space="preserve">product</m:t>
                        </m:r>
                        <m:r>
                          <m:t xml:space="preserve">is</m:t>
                        </m:r>
                        <m:r>
                          <m:t xml:space="preserve">called</m:t>
                        </m:r>
                        <m:r>
                          <m:t xml:space="preserve">kernel</m:t>
                        </m:r>
                      </m:e>
                      <m:e>
                        <m:r>
                          <m:rPr>
                            <m:lit/>
                            <m:nor/>
                          </m:rPr>
                          <m:t xml:space="preserve">and</m:t>
                        </m:r>
                        <m:r>
                          <m:t xml:space="preserve">defines</m:t>
                        </m:r>
                        <m:r>
                          <m:t xml:space="preserve">the</m:t>
                        </m:r>
                        <m:r>
                          <m:t xml:space="preserve">distance</m:t>
                        </m:r>
                        <m:r>
                          <m:t xml:space="preserve">between</m:t>
                        </m:r>
                        <m:r>
                          <m:t xml:space="preserve">the</m:t>
                        </m:r>
                        <m:r>
                          <m:t xml:space="preserve">input</m:t>
                        </m:r>
                        <m:r>
                          <m:t xml:space="preserve">x</m:t>
                        </m:r>
                      </m:e>
                      <m:e>
                        <m:r>
                          <m:rPr>
                            <m:lit/>
                            <m:nor/>
                          </m:rPr>
                          <m:t xml:space="preserve">and</m:t>
                        </m:r>
                        <m:r>
                          <m:t xml:space="preserve">the</m:t>
                        </m:r>
                        <m:r>
                          <m:t xml:space="preserve">support</m:t>
                        </m:r>
                        <m:r>
                          <m:t xml:space="preserve">vectors</m:t>
                        </m:r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e>
                    </m:eqAr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635920" y="-59040"/>
            <a:ext cx="522468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Support Vector Machines (SVM)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82880" y="553320"/>
            <a:ext cx="795132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Softening Margins - Tuning the SVM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767520" y="992160"/>
            <a:ext cx="977292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What if the data has some amount of overlap so there is no perfect decision boundary?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55440" y="1573920"/>
            <a:ext cx="10364760" cy="224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Soften margins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it allows some of the points to creep into the margin if that allows a better fit.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Parameter 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the hardness of the margin is controlled by the tuning parameter C.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 = ++   hard margin, all instances off the margins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 = ---   soft margin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 can be tuned using cross-validation.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2000880" y="3704400"/>
            <a:ext cx="4944600" cy="1778040"/>
          </a:xfrm>
          <a:prstGeom prst="rect">
            <a:avLst/>
          </a:prstGeom>
          <a:ln>
            <a:noFill/>
          </a:ln>
        </p:spPr>
      </p:pic>
      <p:sp>
        <p:nvSpPr>
          <p:cNvPr id="85" name="CustomShape 5"/>
          <p:cNvSpPr/>
          <p:nvPr/>
        </p:nvSpPr>
        <p:spPr>
          <a:xfrm>
            <a:off x="6781320" y="5467320"/>
            <a:ext cx="329652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 ‘Python Data Science Handbook’ by Jake Vander Plas.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86" name="CustomShape 6"/>
          <p:cNvSpPr/>
          <p:nvPr/>
        </p:nvSpPr>
        <p:spPr>
          <a:xfrm>
            <a:off x="2065680" y="5104800"/>
            <a:ext cx="95076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 = 10.0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CustomShape 7"/>
          <p:cNvSpPr/>
          <p:nvPr/>
        </p:nvSpPr>
        <p:spPr>
          <a:xfrm>
            <a:off x="4585680" y="5104800"/>
            <a:ext cx="89964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 = 0.1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" name="CustomShape 8"/>
          <p:cNvSpPr/>
          <p:nvPr/>
        </p:nvSpPr>
        <p:spPr>
          <a:xfrm>
            <a:off x="3017520" y="3704400"/>
            <a:ext cx="545400" cy="1126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9"/>
          <p:cNvSpPr/>
          <p:nvPr/>
        </p:nvSpPr>
        <p:spPr>
          <a:xfrm>
            <a:off x="5465520" y="3704400"/>
            <a:ext cx="545400" cy="1126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Application>LibreOffice/6.2.4.2.0$Linux_X86_64 LibreOffice_project/b154c0ac6cf11bc010cb60509e6db2f74a9a9fa3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2018-10-10T16:49:58Z</dcterms:created>
  <dc:creator/>
  <dc:description/>
  <dc:language>en-US</dc:language>
  <cp:lastModifiedBy/>
  <dcterms:modified xsi:type="dcterms:W3CDTF">2019-06-26T13:54:48Z</dcterms:modified>
  <cp:revision>33</cp:revision>
  <dc:subject/>
  <dc:title/>
</cp:coreProperties>
</file>