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6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arogozhnikov.github.io/2016/07/05/gradient_boosting_playground.html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29040" y="1521360"/>
            <a:ext cx="599580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Trees and Random Forest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155120" y="-2592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528000" y="552960"/>
            <a:ext cx="398736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Regularization Hyperparameters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49200" y="1283040"/>
            <a:ext cx="9504720" cy="23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Nonparametric model: Decision Trees make few assumptions about the training data, the      number of paramters is not determined prior to training.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Regularization: to avoid overfitting the training data, it is necessary to restrict the freedom     during training.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Regularization: restrict the maximum depth of the Decision Tree (e.g. Scikit Learn     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max_depth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hyperparameter).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155120" y="-2592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0" y="552960"/>
            <a:ext cx="149616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74320" y="1011600"/>
            <a:ext cx="9504720" cy="43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predicts a value in each node instead of a class.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predicted value for each region is always the average target value of the instances in      that region.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CART algorithm splits the training set in a way that minimizes the MSE.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cost function is: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752000" y="3430080"/>
            <a:ext cx="5251320" cy="19062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424120" y="5466960"/>
            <a:ext cx="52790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6" name="Formula 5"/>
              <p:cNvSpPr txBox="1"/>
              <p:nvPr/>
            </p:nvSpPr>
            <p:spPr>
              <a:xfrm>
                <a:off x="421920" y="3255840"/>
                <a:ext cx="4364280" cy="760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lef</m:t>
                            </m:r>
                          </m:sub>
                        </m:sSub>
                      </m:num>
                      <m:den>
                        <m:r>
                          <m:t xml:space="preserve">m</m:t>
                        </m:r>
                      </m:den>
                    </m:f>
                    <m:sSub>
                      <m:e>
                        <m:r>
                          <m:t xml:space="preserve">MSE</m:t>
                        </m:r>
                      </m:e>
                      <m:sub>
                        <m:r>
                          <m:t xml:space="preserve">lef</m:t>
                        </m:r>
                      </m:sub>
                    </m:sSub>
                    <m:r>
                      <m:t xml:space="preserve">+</m:t>
                    </m:r>
                    <m:f>
                      <m:num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righ</m:t>
                            </m:r>
                          </m:sub>
                        </m:sSub>
                      </m:num>
                      <m:den>
                        <m:r>
                          <m:t xml:space="preserve">m</m:t>
                        </m:r>
                      </m:den>
                    </m:f>
                    <m:sSub>
                      <m:e>
                        <m:r>
                          <m:t xml:space="preserve">MSE</m:t>
                        </m:r>
                      </m:e>
                      <m:sub>
                        <m:r>
                          <m:t xml:space="preserve">righ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7" name="Formula 6"/>
              <p:cNvSpPr txBox="1"/>
              <p:nvPr/>
            </p:nvSpPr>
            <p:spPr>
              <a:xfrm>
                <a:off x="338760" y="4494240"/>
                <a:ext cx="2592360" cy="467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MSE</m:t>
                        </m:r>
                      </m:e>
                      <m:sub>
                        <m:r>
                          <m:t xml:space="preserve">node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  <m:r>
                          <m:t xml:space="preserve">∈</m:t>
                        </m:r>
                        <m:r>
                          <m:t xml:space="preserve">node</m:t>
                        </m:r>
                      </m:sub>
                      <m:sup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acc>
                                  <m:accPr>
                                    <m:chr m:val="^"/>
                                  </m:accPr>
                                  <m:e>
                                    <m:sSub>
                                      <m:e>
                                        <m:r>
                                          <m:t xml:space="preserve">y</m:t>
                                        </m:r>
                                      </m:e>
                                      <m:sub>
                                        <m:r>
                                          <m:t xml:space="preserve">node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t xml:space="preserve">−</m:t>
                                </m:r>
                                <m:sSup>
                                  <m:e>
                                    <m:r>
                                      <m:t xml:space="preserve">y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i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8" name="Formula 7"/>
              <p:cNvSpPr txBox="1"/>
              <p:nvPr/>
            </p:nvSpPr>
            <p:spPr>
              <a:xfrm>
                <a:off x="370440" y="4968000"/>
                <a:ext cx="1942200" cy="56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sSub>
                          <m:e>
                            <m:r>
                              <m:t xml:space="preserve">y</m:t>
                            </m:r>
                          </m:e>
                          <m:sub>
                            <m:r>
                              <m:t xml:space="preserve">node</m:t>
                            </m:r>
                          </m:sub>
                        </m:sSub>
                      </m:e>
                    </m:acc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node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  <m:r>
                          <m:t xml:space="preserve">∈</m:t>
                        </m:r>
                        <m:r>
                          <m:t xml:space="preserve">node</m:t>
                        </m:r>
                      </m:sub>
                      <m:sup/>
                      <m:e>
                        <m:sSup>
                          <m:e>
                            <m:r>
                              <m:t xml:space="preserve">y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i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25280" y="-25920"/>
            <a:ext cx="84074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 - Ensemble Learning and Random Forest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99440" y="916920"/>
            <a:ext cx="9687600" cy="39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If you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predictions of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 of predictors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better predictions than with the      best individual predictor are often obtained.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group of predictors is called 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ensemble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group of Decision Trees classifiers (or regressors), each trained on a          different random subset of the training 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you obtain the predictions of all individual trees and then predict the class       that gets majority of votes (or the average for regression).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each predictor will be trained on a random subset of the input features.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instead of searching for the very best feature when splitting a node, it            searches for the best feature among a random subset of features.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25280" y="-25920"/>
            <a:ext cx="84074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 - Ensemble Learning and Random Forest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996000" y="673200"/>
            <a:ext cx="20066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Random Forest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90880" y="1554480"/>
            <a:ext cx="9687600" cy="27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At each node only a random subset of the features is considered for splitting.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Each tree in the ensemble is built from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drawn with replacement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(i.e., a bootstrap   sample) from the training 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importance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Random Forest measures the relative importance of each feature.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Scikit Learn: how much the tree nodes that use that feature reduce impurity on average        across all trees in the forest. It is a weight average, where each nodes weight is equal to the    number of training samples that are associated with it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(feature_importances_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variable).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25280" y="-25920"/>
            <a:ext cx="84074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 - Ensemble Learning and Random Forest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104000" y="601200"/>
            <a:ext cx="20066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Random Forest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82880" y="1161360"/>
            <a:ext cx="9892800" cy="39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Both training and prediction are very fast, because of the simplicity of the underlying decision      trees.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multiple trees allow for a probabilistic classification: a majority vote among estimators           gives an estimate of the probability (accessed in Scikit-Learn with the predict_proba() method).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nonparametric model is extremely flexible, and can thus perform well on tasks that are         under-fit by other estimators.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results are not easily interpretable.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73280" y="-169920"/>
            <a:ext cx="537552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 – Gradient Boosting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89960" y="548280"/>
            <a:ext cx="913860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produces a prediction model in the form of an ensemble of weak prediction     models i.e. decision trees, especially CART trees of a fixed size.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Models are add sequentially until no further improvements can be made.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allows optimization of a diffentiable loss function with gradient descent.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5923440" y="5494320"/>
            <a:ext cx="422712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900" spc="-1" strike="noStrike">
                <a:latin typeface="Arial"/>
              </a:rPr>
              <a:t>https://www.fromthegenesis.com/exploring-xg-boost-extreme-gradient-boosting/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48760" y="2579760"/>
            <a:ext cx="5400000" cy="283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5760" y="649800"/>
            <a:ext cx="9601200" cy="391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allows optimization of a diffentiable loss function with gradient descent with a         regularization term that penalizes the complexity of the model.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Shrinkage as regularization method: adds a term with a learning rate.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Stochastic gradient boosting: it uses row, feature (column), or column per split          level subsampling (like Random Forest).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comes with built-in cross-validation method at each iteration.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The algorithm is aware of sparcity.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is faster than other ensemble classifiers.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It is parallelizable onto GPU’s.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717280" y="-25920"/>
            <a:ext cx="537552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– XGBoost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164960" y="4906800"/>
            <a:ext cx="7843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  <a:hlinkClick r:id="rId1"/>
              </a:rPr>
              <a:t>http://arogozhnikov.github.io/2016/07/05/gradient_boosting_playground.html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53680" y="684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76840" y="645840"/>
            <a:ext cx="9687600" cy="20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ask a series of questions and perform a sequence of branching operations      based on comparisons of some quantities.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They can perform classification and regression tasks and even multioutput tasks (with more     than two classes).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They are capable of fitting complex datasets.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They don’t require feature scaling or centering, only very little data preparation.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386160" y="3383280"/>
            <a:ext cx="2263680" cy="20260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5424120" y="5466960"/>
            <a:ext cx="52790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153680" y="720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73160" y="779400"/>
            <a:ext cx="3466800" cy="310320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663360" y="808920"/>
            <a:ext cx="630288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node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depth 0, at the top.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Leaf node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does not have any children nodes, it doesn’t ask any questions.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97280" y="4131360"/>
            <a:ext cx="877320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Samples attribute: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counts how many training instances it applies to.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attribute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how many training instances of each class the node applies to.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153680" y="756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424120" y="5466960"/>
            <a:ext cx="52790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153680" y="792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291840" y="2530080"/>
            <a:ext cx="520704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Gini score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depth-2 left node: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(0/54)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 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(49/54)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(5/54) 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Liberation Serif;Times New Roman"/>
              </a:rPr>
              <a:t> 0.168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2000" y="1509840"/>
            <a:ext cx="3009600" cy="26938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291840" y="3418200"/>
            <a:ext cx="5755680" cy="12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p</a:t>
            </a:r>
            <a:r>
              <a:rPr b="0" lang="en-US" sz="1800" spc="-1" strike="noStrike" baseline="-17000">
                <a:solidFill>
                  <a:srgbClr val="000000"/>
                </a:solidFill>
                <a:latin typeface="Liberation Serif;Times New Roman"/>
                <a:ea typeface="DejaVu Sans"/>
              </a:rPr>
              <a:t>i,k</a:t>
            </a: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ration of class k instances among the training instances in the i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node.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771280" y="842040"/>
            <a:ext cx="73101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Gini attribute: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measures the impurity.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pure (gini=0) if all the training instances it applies to belong to the same class. It is a measure of inequality between nodes.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-39960" y="5466960"/>
            <a:ext cx="52790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3" name="Formula 6"/>
              <p:cNvSpPr txBox="1"/>
              <p:nvPr/>
            </p:nvSpPr>
            <p:spPr>
              <a:xfrm>
                <a:off x="5168160" y="3531960"/>
                <a:ext cx="1558800" cy="67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G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Sup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k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153680" y="828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-36000" y="912960"/>
            <a:ext cx="1021680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are white box models, their decisions are easy to interpret and easy to explain        how the predictions were made.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can also estimate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 that an instance belongs to a particular class k.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20760" y="2485440"/>
            <a:ext cx="5646600" cy="28206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424120" y="5466960"/>
            <a:ext cx="52790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098240" y="-99360"/>
            <a:ext cx="26870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348640" y="443520"/>
            <a:ext cx="6397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 (Classification and Regression Trees)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-36000" y="884160"/>
            <a:ext cx="1015884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algorithm produces only binary trees (the one used by Scikit Learn).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For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classification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, while training the model on observations, at each step, pick a feature and split   the dataset into two parts based on how best to reduce node impurities at the next lower level.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As the number of features in each observation increases, it gets more difficult to find and select       the right feature, and the right value to split 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For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regression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, the continuous value of the dependent variable can be computed to be the             ‘average’ of the other nodes within that leaf node.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Since the nodes are close in n-dimensional space among the features that matter the most, it is      logically similar to perform piecewise linear regression of related or close data (graded by purity)     vs performing a global regression.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098600" y="-99000"/>
            <a:ext cx="26870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349000" y="443880"/>
            <a:ext cx="639756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 (Classification and Regression Trees)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098600" y="-99000"/>
            <a:ext cx="26870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2349000" y="443880"/>
            <a:ext cx="639756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 (Classification and Regression Trees) Algorithm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154040" y="-2700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482920" y="443880"/>
            <a:ext cx="65134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 (Classification and Regression Trees)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52640" y="864720"/>
            <a:ext cx="761616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reduce variance, a stopping criterion may be used: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stop growing the tree at a specific number of leaf nodes (pruning)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leaves contain a certain minimum number of observations.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82880" y="2393280"/>
            <a:ext cx="1009368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(Classification and Regression Trees) algorithm first splits the training set into two subsets using a single feature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a threshold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-US" sz="18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(e.g. petal length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2.45 cm 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searches for the pair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-US" sz="18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k)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that produces the purest subsets (weighted by their size).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tries to minimize a cost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where: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i="1" lang="en-US" sz="14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left/right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measures the impurity of the left/right subset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i="1" lang="en-US" sz="14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left/right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the number of instances in the left/right subset 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9" name="Formula 5"/>
              <p:cNvSpPr txBox="1"/>
              <p:nvPr/>
            </p:nvSpPr>
            <p:spPr>
              <a:xfrm>
                <a:off x="3568320" y="4206240"/>
                <a:ext cx="3013200" cy="630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lef</m:t>
                            </m:r>
                          </m:sub>
                        </m:sSub>
                      </m:num>
                      <m:den>
                        <m:r>
                          <m:t xml:space="preserve">m</m:t>
                        </m:r>
                      </m:den>
                    </m:f>
                    <m:sSub>
                      <m:e>
                        <m:r>
                          <m:t xml:space="preserve">G</m:t>
                        </m:r>
                      </m:e>
                      <m:sub>
                        <m:r>
                          <m:t xml:space="preserve">lef</m:t>
                        </m:r>
                      </m:sub>
                    </m:sSub>
                    <m:r>
                      <m:t xml:space="preserve">+</m:t>
                    </m:r>
                    <m:f>
                      <m:num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righ</m:t>
                            </m:r>
                          </m:sub>
                        </m:sSub>
                      </m:num>
                      <m:den>
                        <m:r>
                          <m:t xml:space="preserve">m</m:t>
                        </m:r>
                      </m:den>
                    </m:f>
                    <m:sSub>
                      <m:e>
                        <m:r>
                          <m:t xml:space="preserve">G</m:t>
                        </m:r>
                      </m:e>
                      <m:sub>
                        <m:r>
                          <m:t xml:space="preserve">righ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154400" y="-2664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286000" y="732240"/>
            <a:ext cx="642564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CART (Classification and Regression Trees)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" y="1828800"/>
            <a:ext cx="9931680" cy="27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CART algorithm is a greedy algorithm: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greedily searches for an optimum split at the top level, then repeats the process at each level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doesn’t check whether or not the split will lead to the lowest possible impurity several levels      down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produces a good solution, but it’s not guaranteed that it’s the optimal 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154760" y="-26280"/>
            <a:ext cx="255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Decision Trees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779640" y="552600"/>
            <a:ext cx="325764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Gini Impurity and Entropy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3520" y="1285920"/>
            <a:ext cx="9878400" cy="27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set’s entropy is zero when it contains instances of only one class.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Most of the time there is no big difference between Gini and entropy.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Gini impurity is slightly faster to compute.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Gini and entropy differ, entropy tends to produce slightly more balanced trees while Gini    tends to isolate the most frequent class in its own branch of the tree.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6" name="Formula 4"/>
              <p:cNvSpPr txBox="1"/>
              <p:nvPr/>
            </p:nvSpPr>
            <p:spPr>
              <a:xfrm>
                <a:off x="1894680" y="1975320"/>
                <a:ext cx="3238920" cy="116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eqArr>
                          <m:e>
                            <m:r>
                              <m:t xml:space="preserve">k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e>
                          <m:e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  <m:r>
                                  <m:t xml:space="preserve">≠</m:t>
                                </m:r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eqArr>
                      </m:sub>
                      <m:sup>
                        <m:r>
                          <m:t xml:space="preserve">n</m:t>
                        </m:r>
                      </m:sup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r>
                      <m:t xml:space="preserve">log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k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17" name="CustomShape 5"/>
          <p:cNvSpPr/>
          <p:nvPr/>
        </p:nvSpPr>
        <p:spPr>
          <a:xfrm>
            <a:off x="5669280" y="2326680"/>
            <a:ext cx="3565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p</a:t>
            </a:r>
            <a:r>
              <a:rPr b="0" lang="en-US" sz="1400" spc="-1" strike="noStrike" baseline="-17000">
                <a:solidFill>
                  <a:srgbClr val="000000"/>
                </a:solidFill>
                <a:latin typeface="Liberation Serif;Times New Roman"/>
                <a:ea typeface="DejaVu Sans"/>
              </a:rPr>
              <a:t>i,k</a:t>
            </a: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ration of class k instances among the training instances in the i</a:t>
            </a:r>
            <a:r>
              <a:rPr b="0" lang="en-US" sz="14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node.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2018-10-11T16:28:51Z</dcterms:created>
  <dc:creator/>
  <dc:description/>
  <dc:language>en-US</dc:language>
  <cp:lastModifiedBy/>
  <dcterms:modified xsi:type="dcterms:W3CDTF">2019-07-16T16:52:19Z</dcterms:modified>
  <cp:revision>55</cp:revision>
  <dc:subject/>
  <dc:title/>
</cp:coreProperties>
</file>