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hyperlink" Target="https://medium.com/@blaisea/physiognomys-new-clothes-f2d4b59fdd6a" TargetMode="External"/><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hyperlink" Target="http://www.ted.com/talks/carole_cadwalladr_facebook_s_role_in_brexit_and_the_threat_to_democracy?language=en"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984320" y="1879920"/>
            <a:ext cx="6211080" cy="4867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3200" spc="-1" strike="noStrike">
                <a:solidFill>
                  <a:srgbClr val="000000"/>
                </a:solidFill>
                <a:latin typeface="Arial"/>
                <a:ea typeface="DejaVu Sans"/>
              </a:rPr>
              <a:t>Ethics and Risks in ML and AI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949760" y="986400"/>
            <a:ext cx="751572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1. Training Data Algorithmic Bias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If biased data are used, the resulting model reflects that bias. </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Underrepresentation of data perpetuates societal bias.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2. Algorithmic Focus Bias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Selection or rejection of certain types of input data to avoid. </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e.g.  it is illegal to discriminate against someone based on their race. </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3. Transfer Context Bias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How an algorithm is deployed by those who wish to use it.</a:t>
            </a:r>
            <a:endParaRPr b="0" lang="en-US" sz="1800" spc="-1" strike="noStrike">
              <a:latin typeface="Arial"/>
            </a:endParaRPr>
          </a:p>
        </p:txBody>
      </p:sp>
      <p:sp>
        <p:nvSpPr>
          <p:cNvPr id="102" name="CustomShape 2"/>
          <p:cNvSpPr/>
          <p:nvPr/>
        </p:nvSpPr>
        <p:spPr>
          <a:xfrm>
            <a:off x="2061360" y="190800"/>
            <a:ext cx="587952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Algorithmic Biases in Data and Models</a:t>
            </a:r>
            <a:endParaRPr b="0" lang="en-US" sz="2400" spc="-1" strike="noStrike">
              <a:latin typeface="Arial"/>
            </a:endParaRPr>
          </a:p>
        </p:txBody>
      </p:sp>
      <p:sp>
        <p:nvSpPr>
          <p:cNvPr id="103" name="CustomShape 3"/>
          <p:cNvSpPr/>
          <p:nvPr/>
        </p:nvSpPr>
        <p:spPr>
          <a:xfrm>
            <a:off x="6477120" y="5428080"/>
            <a:ext cx="37594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https://www.ictworks.org/algorithmic-bias-machine-learning/#.XLXdCHUzbiZ</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928320" y="282960"/>
            <a:ext cx="2315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Cognitive Bias</a:t>
            </a:r>
            <a:endParaRPr b="0" lang="en-US" sz="2400" spc="-1" strike="noStrike">
              <a:latin typeface="Arial"/>
            </a:endParaRPr>
          </a:p>
        </p:txBody>
      </p:sp>
      <p:sp>
        <p:nvSpPr>
          <p:cNvPr id="105" name="CustomShape 2"/>
          <p:cNvSpPr/>
          <p:nvPr/>
        </p:nvSpPr>
        <p:spPr>
          <a:xfrm>
            <a:off x="548640" y="1280160"/>
            <a:ext cx="9320400" cy="23756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a:ea typeface="DejaVu Sans"/>
              </a:rPr>
              <a:t>- A limitation in objective thinking caused by the tendency for the human brain to perceive information through a filter of personal experience and preferences.  </a:t>
            </a:r>
            <a:endParaRPr b="0" lang="en-US" sz="2000" spc="-1" strike="noStrike">
              <a:latin typeface="Arial"/>
            </a:endParaRPr>
          </a:p>
          <a:p>
            <a:pPr>
              <a:lnSpc>
                <a:spcPct val="150000"/>
              </a:lnSpc>
            </a:pPr>
            <a:endParaRPr b="0" lang="en-US" sz="2000" spc="-1" strike="noStrike">
              <a:latin typeface="Arial"/>
            </a:endParaRPr>
          </a:p>
          <a:p>
            <a:pPr>
              <a:lnSpc>
                <a:spcPct val="150000"/>
              </a:lnSpc>
            </a:pPr>
            <a:r>
              <a:rPr b="0" lang="en-US" sz="2000" spc="-1" strike="noStrike">
                <a:solidFill>
                  <a:srgbClr val="000000"/>
                </a:solidFill>
                <a:latin typeface="Arial"/>
                <a:ea typeface="DejaVu Sans"/>
              </a:rPr>
              <a:t>- A coping mechanism that allows the brain to prioritize and process the vast amount of input it receives each second.</a:t>
            </a:r>
            <a:endParaRPr b="0" lang="en-US" sz="2000" spc="-1" strike="noStrike">
              <a:latin typeface="Arial"/>
            </a:endParaRPr>
          </a:p>
        </p:txBody>
      </p:sp>
      <p:sp>
        <p:nvSpPr>
          <p:cNvPr id="106" name="CustomShape 3"/>
          <p:cNvSpPr/>
          <p:nvPr/>
        </p:nvSpPr>
        <p:spPr>
          <a:xfrm>
            <a:off x="6949440" y="5465880"/>
            <a:ext cx="32889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https://searchenterpriseai.techtarget.com/definition/cognitive-bias</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820320" y="174960"/>
            <a:ext cx="2315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Cognitive Bias</a:t>
            </a:r>
            <a:endParaRPr b="0" lang="en-US" sz="2400" spc="-1" strike="noStrike">
              <a:latin typeface="Arial"/>
            </a:endParaRPr>
          </a:p>
        </p:txBody>
      </p:sp>
      <p:sp>
        <p:nvSpPr>
          <p:cNvPr id="108" name="CustomShape 2"/>
          <p:cNvSpPr/>
          <p:nvPr/>
        </p:nvSpPr>
        <p:spPr>
          <a:xfrm>
            <a:off x="506880" y="697320"/>
            <a:ext cx="9213840" cy="502740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Anchoring effect</a:t>
            </a:r>
            <a:r>
              <a:rPr b="0" lang="en-US" sz="1800" spc="-1" strike="noStrike">
                <a:solidFill>
                  <a:srgbClr val="000000"/>
                </a:solidFill>
                <a:latin typeface="Arial"/>
                <a:ea typeface="DejaVu Sans"/>
              </a:rPr>
              <a:t>: the tendency for the brain to rely too much on the first instance of information it received when making decisions later on.</a:t>
            </a:r>
            <a:endParaRPr b="0" lang="en-US" sz="1800" spc="-1" strike="noStrike">
              <a:latin typeface="Arial"/>
            </a:endParaRPr>
          </a:p>
          <a:p>
            <a:pPr>
              <a:lnSpc>
                <a:spcPct val="150000"/>
              </a:lnSpc>
            </a:pPr>
            <a:r>
              <a:rPr b="1" lang="en-US" sz="1800" spc="-1" strike="noStrike">
                <a:solidFill>
                  <a:srgbClr val="000000"/>
                </a:solidFill>
                <a:latin typeface="Arial"/>
                <a:ea typeface="DejaVu Sans"/>
              </a:rPr>
              <a:t>Availability bias</a:t>
            </a:r>
            <a:r>
              <a:rPr b="0" lang="en-US" sz="1800" spc="-1" strike="noStrike">
                <a:solidFill>
                  <a:srgbClr val="000000"/>
                </a:solidFill>
                <a:latin typeface="Arial"/>
                <a:ea typeface="DejaVu Sans"/>
              </a:rPr>
              <a:t>: the tendency for the brain to conclude that a known instance is more representative of the whole than is actually the case.</a:t>
            </a:r>
            <a:endParaRPr b="0" lang="en-US" sz="1800" spc="-1" strike="noStrike">
              <a:latin typeface="Arial"/>
            </a:endParaRPr>
          </a:p>
          <a:p>
            <a:pPr>
              <a:lnSpc>
                <a:spcPct val="150000"/>
              </a:lnSpc>
            </a:pPr>
            <a:r>
              <a:rPr b="1" lang="en-US" sz="1800" spc="-1" strike="noStrike">
                <a:solidFill>
                  <a:srgbClr val="000000"/>
                </a:solidFill>
                <a:latin typeface="Arial"/>
                <a:ea typeface="DejaVu Sans"/>
              </a:rPr>
              <a:t>Bandwagon effect</a:t>
            </a:r>
            <a:r>
              <a:rPr b="0" lang="en-US" sz="1800" spc="-1" strike="noStrike">
                <a:solidFill>
                  <a:srgbClr val="000000"/>
                </a:solidFill>
                <a:latin typeface="Arial"/>
                <a:ea typeface="DejaVu Sans"/>
              </a:rPr>
              <a:t>: the tendency for the brain to conclude that something must be desirable because other people desire it.</a:t>
            </a:r>
            <a:endParaRPr b="0" lang="en-US" sz="1800" spc="-1" strike="noStrike">
              <a:latin typeface="Arial"/>
            </a:endParaRPr>
          </a:p>
          <a:p>
            <a:pPr>
              <a:lnSpc>
                <a:spcPct val="150000"/>
              </a:lnSpc>
            </a:pPr>
            <a:r>
              <a:rPr b="1" lang="en-US" sz="1800" spc="-1" strike="noStrike">
                <a:solidFill>
                  <a:srgbClr val="000000"/>
                </a:solidFill>
                <a:latin typeface="Arial"/>
                <a:ea typeface="DejaVu Sans"/>
              </a:rPr>
              <a:t>Bias blind spot</a:t>
            </a:r>
            <a:r>
              <a:rPr b="0" lang="en-US" sz="1800" spc="-1" strike="noStrike">
                <a:solidFill>
                  <a:srgbClr val="000000"/>
                </a:solidFill>
                <a:latin typeface="Arial"/>
                <a:ea typeface="DejaVu Sans"/>
              </a:rPr>
              <a:t>: the tendency for the brain to recognize another’s bias but not its own.</a:t>
            </a:r>
            <a:endParaRPr b="0" lang="en-US" sz="1800" spc="-1" strike="noStrike">
              <a:latin typeface="Arial"/>
            </a:endParaRPr>
          </a:p>
          <a:p>
            <a:pPr>
              <a:lnSpc>
                <a:spcPct val="150000"/>
              </a:lnSpc>
            </a:pPr>
            <a:r>
              <a:rPr b="1" lang="en-US" sz="1800" spc="-1" strike="noStrike">
                <a:solidFill>
                  <a:srgbClr val="000000"/>
                </a:solidFill>
                <a:latin typeface="Arial"/>
                <a:ea typeface="DejaVu Sans"/>
              </a:rPr>
              <a:t>Clustering illusion</a:t>
            </a:r>
            <a:r>
              <a:rPr b="0" lang="en-US" sz="1800" spc="-1" strike="noStrike">
                <a:solidFill>
                  <a:srgbClr val="000000"/>
                </a:solidFill>
                <a:latin typeface="Arial"/>
                <a:ea typeface="DejaVu Sans"/>
              </a:rPr>
              <a:t>: the tendency for the brain to want to see a pattern in what is actually a random sequence of numbers or events.</a:t>
            </a:r>
            <a:endParaRPr b="0" lang="en-US" sz="1800" spc="-1" strike="noStrike">
              <a:latin typeface="Arial"/>
            </a:endParaRPr>
          </a:p>
          <a:p>
            <a:pPr>
              <a:lnSpc>
                <a:spcPct val="150000"/>
              </a:lnSpc>
            </a:pPr>
            <a:r>
              <a:rPr b="1" lang="en-US" sz="1800" spc="-1" strike="noStrike">
                <a:solidFill>
                  <a:srgbClr val="000000"/>
                </a:solidFill>
                <a:latin typeface="Arial"/>
                <a:ea typeface="DejaVu Sans"/>
              </a:rPr>
              <a:t>Confirmation bias</a:t>
            </a:r>
            <a:r>
              <a:rPr b="0" lang="en-US" sz="1800" spc="-1" strike="noStrike">
                <a:solidFill>
                  <a:srgbClr val="000000"/>
                </a:solidFill>
                <a:latin typeface="Arial"/>
                <a:ea typeface="DejaVu Sans"/>
              </a:rPr>
              <a:t>: the tendency for the brain to value new information that supports existing ideas.</a:t>
            </a:r>
            <a:endParaRPr b="0" lang="en-US" sz="1800" spc="-1" strike="noStrike">
              <a:latin typeface="Arial"/>
            </a:endParaRPr>
          </a:p>
          <a:p>
            <a:pPr>
              <a:lnSpc>
                <a:spcPct val="150000"/>
              </a:lnSpc>
            </a:pPr>
            <a:endParaRPr b="0" lang="en-US" sz="1800" spc="-1" strike="noStrike">
              <a:latin typeface="Arial"/>
            </a:endParaRPr>
          </a:p>
        </p:txBody>
      </p:sp>
      <p:sp>
        <p:nvSpPr>
          <p:cNvPr id="109" name="CustomShape 3"/>
          <p:cNvSpPr/>
          <p:nvPr/>
        </p:nvSpPr>
        <p:spPr>
          <a:xfrm>
            <a:off x="6949800" y="5466240"/>
            <a:ext cx="338004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https://searchenterpriseai.techtarget.com/definition/cognitive-bias</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820320" y="174960"/>
            <a:ext cx="2315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Cognitive Bias</a:t>
            </a:r>
            <a:endParaRPr b="0" lang="en-US" sz="2400" spc="-1" strike="noStrike">
              <a:latin typeface="Arial"/>
            </a:endParaRPr>
          </a:p>
        </p:txBody>
      </p:sp>
      <p:sp>
        <p:nvSpPr>
          <p:cNvPr id="111" name="CustomShape 2"/>
          <p:cNvSpPr/>
          <p:nvPr/>
        </p:nvSpPr>
        <p:spPr>
          <a:xfrm>
            <a:off x="363600" y="420480"/>
            <a:ext cx="9634320" cy="4890240"/>
          </a:xfrm>
          <a:prstGeom prst="rect">
            <a:avLst/>
          </a:prstGeom>
          <a:noFill/>
          <a:ln>
            <a:noFill/>
          </a:ln>
        </p:spPr>
        <p:style>
          <a:lnRef idx="0"/>
          <a:fillRef idx="0"/>
          <a:effectRef idx="0"/>
          <a:fontRef idx="minor"/>
        </p:style>
        <p:txBody>
          <a:bodyPr lIns="90000" rIns="90000" tIns="45000" bIns="45000">
            <a:spAutoFit/>
          </a:bodyPr>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Framing effect</a:t>
            </a:r>
            <a:r>
              <a:rPr b="0" lang="en-US" sz="1800" spc="-1" strike="noStrike">
                <a:solidFill>
                  <a:srgbClr val="000000"/>
                </a:solidFill>
                <a:latin typeface="Arial"/>
                <a:ea typeface="DejaVu Sans"/>
              </a:rPr>
              <a:t>: the tendency of the brain to arrive at different conclusions when reviewing the same information depending upon how the information is presented.</a:t>
            </a:r>
            <a:endParaRPr b="0" lang="en-US" sz="1800" spc="-1" strike="noStrike">
              <a:latin typeface="Arial"/>
            </a:endParaRPr>
          </a:p>
          <a:p>
            <a:pPr>
              <a:lnSpc>
                <a:spcPct val="150000"/>
              </a:lnSpc>
            </a:pPr>
            <a:r>
              <a:rPr b="1" lang="en-US" sz="1800" spc="-1" strike="noStrike">
                <a:solidFill>
                  <a:srgbClr val="000000"/>
                </a:solidFill>
                <a:latin typeface="Arial"/>
                <a:ea typeface="DejaVu Sans"/>
              </a:rPr>
              <a:t>Group think</a:t>
            </a:r>
            <a:r>
              <a:rPr b="0" lang="en-US" sz="1800" spc="-1" strike="noStrike">
                <a:solidFill>
                  <a:srgbClr val="000000"/>
                </a:solidFill>
                <a:latin typeface="Arial"/>
                <a:ea typeface="DejaVu Sans"/>
              </a:rPr>
              <a:t>: the tendency for the brain to place value on consensus. </a:t>
            </a:r>
            <a:endParaRPr b="0" lang="en-US" sz="1800" spc="-1" strike="noStrike">
              <a:latin typeface="Arial"/>
            </a:endParaRPr>
          </a:p>
          <a:p>
            <a:pPr>
              <a:lnSpc>
                <a:spcPct val="150000"/>
              </a:lnSpc>
            </a:pPr>
            <a:r>
              <a:rPr b="1" lang="en-US" sz="1800" spc="-1" strike="noStrike">
                <a:solidFill>
                  <a:srgbClr val="000000"/>
                </a:solidFill>
                <a:latin typeface="Arial"/>
                <a:ea typeface="DejaVu Sans"/>
              </a:rPr>
              <a:t>Negativity bias</a:t>
            </a:r>
            <a:r>
              <a:rPr b="0" lang="en-US" sz="1800" spc="-1" strike="noStrike">
                <a:solidFill>
                  <a:srgbClr val="000000"/>
                </a:solidFill>
                <a:latin typeface="Arial"/>
                <a:ea typeface="DejaVu Sans"/>
              </a:rPr>
              <a:t>: the tendency for the brain to subconsciously place more significance on negative events than positive ones. </a:t>
            </a:r>
            <a:endParaRPr b="0" lang="en-US" sz="1800" spc="-1" strike="noStrike">
              <a:latin typeface="Arial"/>
            </a:endParaRPr>
          </a:p>
          <a:p>
            <a:pPr>
              <a:lnSpc>
                <a:spcPct val="150000"/>
              </a:lnSpc>
            </a:pPr>
            <a:r>
              <a:rPr b="1" lang="en-US" sz="1800" spc="-1" strike="noStrike">
                <a:solidFill>
                  <a:srgbClr val="000000"/>
                </a:solidFill>
                <a:latin typeface="Arial"/>
                <a:ea typeface="DejaVu Sans"/>
              </a:rPr>
              <a:t>Recency bias</a:t>
            </a:r>
            <a:r>
              <a:rPr b="0" lang="en-US" sz="1800" spc="-1" strike="noStrike">
                <a:solidFill>
                  <a:srgbClr val="000000"/>
                </a:solidFill>
                <a:latin typeface="Arial"/>
                <a:ea typeface="DejaVu Sans"/>
              </a:rPr>
              <a:t>: the tendency for the brain to subconsciously place more value on the last information it received about a topic.</a:t>
            </a:r>
            <a:endParaRPr b="0" lang="en-US" sz="1800" spc="-1" strike="noStrike">
              <a:latin typeface="Arial"/>
            </a:endParaRPr>
          </a:p>
          <a:p>
            <a:pPr>
              <a:lnSpc>
                <a:spcPct val="150000"/>
              </a:lnSpc>
            </a:pPr>
            <a:r>
              <a:rPr b="1" lang="en-US" sz="1800" spc="-1" strike="noStrike">
                <a:solidFill>
                  <a:srgbClr val="000000"/>
                </a:solidFill>
                <a:latin typeface="Arial"/>
                <a:ea typeface="DejaVu Sans"/>
              </a:rPr>
              <a:t>Sunk cost effect:</a:t>
            </a:r>
            <a:r>
              <a:rPr b="0" lang="en-US" sz="1800" spc="-1" strike="noStrike">
                <a:solidFill>
                  <a:srgbClr val="000000"/>
                </a:solidFill>
                <a:latin typeface="Arial"/>
                <a:ea typeface="DejaVu Sans"/>
              </a:rPr>
              <a:t> the tendency for the brain to continue investing in something that isn’t working in order to avoid failure.</a:t>
            </a:r>
            <a:endParaRPr b="0" lang="en-US" sz="1800" spc="-1" strike="noStrike">
              <a:latin typeface="Arial"/>
            </a:endParaRPr>
          </a:p>
          <a:p>
            <a:pPr>
              <a:lnSpc>
                <a:spcPct val="150000"/>
              </a:lnSpc>
            </a:pPr>
            <a:r>
              <a:rPr b="1" lang="en-US" sz="1800" spc="-1" strike="noStrike">
                <a:solidFill>
                  <a:srgbClr val="000000"/>
                </a:solidFill>
                <a:latin typeface="Arial"/>
                <a:ea typeface="DejaVu Sans"/>
              </a:rPr>
              <a:t>Survivorship bias</a:t>
            </a:r>
            <a:r>
              <a:rPr b="0" lang="en-US" sz="1800" spc="-1" strike="noStrike">
                <a:solidFill>
                  <a:srgbClr val="000000"/>
                </a:solidFill>
                <a:latin typeface="Arial"/>
                <a:ea typeface="DejaVu Sans"/>
              </a:rPr>
              <a:t>: the tendency for the brain to focus on positive outcomes in favor of negative ones. </a:t>
            </a:r>
            <a:endParaRPr b="0" lang="en-US" sz="1800" spc="-1" strike="noStrike">
              <a:latin typeface="Arial"/>
            </a:endParaRPr>
          </a:p>
        </p:txBody>
      </p:sp>
      <p:sp>
        <p:nvSpPr>
          <p:cNvPr id="112" name="CustomShape 3"/>
          <p:cNvSpPr/>
          <p:nvPr/>
        </p:nvSpPr>
        <p:spPr>
          <a:xfrm>
            <a:off x="6949800" y="5466240"/>
            <a:ext cx="338004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https://searchenterpriseai.techtarget.com/definition/cognitive-bias</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49760" y="770400"/>
            <a:ext cx="992628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1. Framing the problem</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Decide what you actually want it to achieve, those decisions are made for various business.         Reasons other than fairness or discrimination.</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2. Collecting the data</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Either the data you collect is unrepresentative of reality, or it reflects existing prejudices.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3. Preparing the data</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Introduce bias during the data preparation stage, which involves selecting which attributes you    want the algorithm to consider.</a:t>
            </a:r>
            <a:endParaRPr b="0" lang="en-US" sz="1800" spc="-1" strike="noStrike">
              <a:latin typeface="Arial"/>
            </a:endParaRPr>
          </a:p>
        </p:txBody>
      </p:sp>
      <p:sp>
        <p:nvSpPr>
          <p:cNvPr id="114" name="CustomShape 2"/>
          <p:cNvSpPr/>
          <p:nvPr/>
        </p:nvSpPr>
        <p:spPr>
          <a:xfrm>
            <a:off x="3789360" y="190800"/>
            <a:ext cx="334980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How AI Bias Happens</a:t>
            </a:r>
            <a:endParaRPr b="0" lang="en-US" sz="2400" spc="-1" strike="noStrike">
              <a:latin typeface="Arial"/>
            </a:endParaRPr>
          </a:p>
        </p:txBody>
      </p:sp>
      <p:sp>
        <p:nvSpPr>
          <p:cNvPr id="115" name="CustomShape 3"/>
          <p:cNvSpPr/>
          <p:nvPr/>
        </p:nvSpPr>
        <p:spPr>
          <a:xfrm>
            <a:off x="5117760" y="5466960"/>
            <a:ext cx="51400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https://www.technologyreview.com/s/612876/this-is-how-ai-bias-really-happensand-why-its-so-hard-to-fix/</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57760" y="806760"/>
            <a:ext cx="9595440" cy="44701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600" spc="-1" strike="noStrike">
                <a:solidFill>
                  <a:srgbClr val="000000"/>
                </a:solidFill>
                <a:latin typeface="Arial"/>
                <a:ea typeface="DejaVu Sans"/>
              </a:rPr>
              <a:t>1. Unknown unknowns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The introduction of bias isn’t always obvious during a model’s construction and realize about the               impact much later.</a:t>
            </a:r>
            <a:endParaRPr b="0" lang="en-US" sz="1600" spc="-1" strike="noStrike">
              <a:latin typeface="Arial"/>
            </a:endParaRPr>
          </a:p>
          <a:p>
            <a:pPr>
              <a:lnSpc>
                <a:spcPct val="150000"/>
              </a:lnSpc>
            </a:pPr>
            <a:r>
              <a:rPr b="1" lang="en-US" sz="1600" spc="-1" strike="noStrike">
                <a:solidFill>
                  <a:srgbClr val="000000"/>
                </a:solidFill>
                <a:latin typeface="Arial"/>
                <a:ea typeface="DejaVu Sans"/>
              </a:rPr>
              <a:t>2. Imperfect processes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Scientists randomly split their data in training, validation and test sets so the data you use to test the        performance of your model has the same biases as the data you used to train it. </a:t>
            </a:r>
            <a:endParaRPr b="0" lang="en-US" sz="1600" spc="-1" strike="noStrike">
              <a:latin typeface="Arial"/>
            </a:endParaRPr>
          </a:p>
          <a:p>
            <a:pPr>
              <a:lnSpc>
                <a:spcPct val="150000"/>
              </a:lnSpc>
            </a:pPr>
            <a:r>
              <a:rPr b="1" lang="en-US" sz="1600" spc="-1" strike="noStrike">
                <a:solidFill>
                  <a:srgbClr val="000000"/>
                </a:solidFill>
                <a:latin typeface="Arial"/>
                <a:ea typeface="DejaVu Sans"/>
              </a:rPr>
              <a:t>3. Lack of social context</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Usually systems are designed to be used for different tasks in different contexts.</a:t>
            </a:r>
            <a:endParaRPr b="0" lang="en-US" sz="1600" spc="-1" strike="noStrike">
              <a:latin typeface="Arial"/>
            </a:endParaRPr>
          </a:p>
          <a:p>
            <a:pPr>
              <a:lnSpc>
                <a:spcPct val="150000"/>
              </a:lnSpc>
            </a:pPr>
            <a:r>
              <a:rPr b="1" lang="en-US" sz="1600" spc="-1" strike="noStrike">
                <a:solidFill>
                  <a:srgbClr val="000000"/>
                </a:solidFill>
                <a:latin typeface="Arial"/>
                <a:ea typeface="DejaVu Sans"/>
              </a:rPr>
              <a:t>4. The definitions of fairness</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The concept of fairness has to be defined in mathematical terms, like balancing the false positive and       false negative rates of a prediction system. But there are many different mathematical definitions of          fairness that are also mutually exclusive.</a:t>
            </a:r>
            <a:endParaRPr b="0" lang="en-US" sz="1600" spc="-1" strike="noStrike">
              <a:latin typeface="Arial"/>
            </a:endParaRPr>
          </a:p>
        </p:txBody>
      </p:sp>
      <p:sp>
        <p:nvSpPr>
          <p:cNvPr id="117" name="CustomShape 2"/>
          <p:cNvSpPr/>
          <p:nvPr/>
        </p:nvSpPr>
        <p:spPr>
          <a:xfrm>
            <a:off x="3291840" y="263160"/>
            <a:ext cx="401760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Why AI Bias is Hard to Fix</a:t>
            </a:r>
            <a:endParaRPr b="0" lang="en-US" sz="2400" spc="-1" strike="noStrike">
              <a:latin typeface="Arial"/>
            </a:endParaRPr>
          </a:p>
        </p:txBody>
      </p:sp>
      <p:sp>
        <p:nvSpPr>
          <p:cNvPr id="118" name="CustomShape 3"/>
          <p:cNvSpPr/>
          <p:nvPr/>
        </p:nvSpPr>
        <p:spPr>
          <a:xfrm>
            <a:off x="5117760" y="5467320"/>
            <a:ext cx="51400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https://www.technologyreview.com/s/612876/this-is-how-ai-bias-really-happensand-why-its-so-hard-to-fix/</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65760" y="1097280"/>
            <a:ext cx="9320400" cy="342720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2000" spc="-1" strike="noStrike">
                <a:solidFill>
                  <a:srgbClr val="000000"/>
                </a:solidFill>
                <a:latin typeface="Arial"/>
                <a:ea typeface="DejaVu Sans"/>
              </a:rPr>
              <a:t>Example - Examining Data </a:t>
            </a:r>
            <a:endParaRPr b="0" lang="en-US" sz="2000" spc="-1" strike="noStrike">
              <a:latin typeface="Arial"/>
            </a:endParaRPr>
          </a:p>
          <a:p>
            <a:pPr>
              <a:lnSpc>
                <a:spcPct val="150000"/>
              </a:lnSpc>
            </a:pPr>
            <a:r>
              <a:rPr b="0" lang="en-US" sz="1800" spc="-1" strike="noStrike">
                <a:solidFill>
                  <a:srgbClr val="000000"/>
                </a:solidFill>
                <a:latin typeface="Arial"/>
                <a:ea typeface="DejaVu Sans"/>
              </a:rPr>
              <a:t>e.g. AI for approving loans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 equality of outcome</a:t>
            </a:r>
            <a:r>
              <a:rPr b="0" lang="en-US" sz="1800" spc="-1" strike="noStrike">
                <a:solidFill>
                  <a:srgbClr val="000000"/>
                </a:solidFill>
                <a:latin typeface="Arial"/>
                <a:ea typeface="DejaVu Sans"/>
              </a:rPr>
              <a:t>: people from all cities get loans at the same rates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endParaRPr b="0" lang="en-US" sz="1800" spc="-1" strike="noStrike">
              <a:latin typeface="Arial"/>
            </a:endParaRPr>
          </a:p>
          <a:p>
            <a:pPr>
              <a:lnSpc>
                <a:spcPct val="150000"/>
              </a:lnSpc>
            </a:pPr>
            <a:r>
              <a:rPr b="1" lang="en-US" sz="1800" spc="-1" strike="noStrike">
                <a:solidFill>
                  <a:srgbClr val="000000"/>
                </a:solidFill>
                <a:latin typeface="Arial"/>
                <a:ea typeface="DejaVu Sans"/>
              </a:rPr>
              <a:t>- equality of opportunity</a:t>
            </a:r>
            <a:r>
              <a:rPr b="0" lang="en-US" sz="1800" spc="-1" strike="noStrike">
                <a:solidFill>
                  <a:srgbClr val="000000"/>
                </a:solidFill>
                <a:latin typeface="Arial"/>
                <a:ea typeface="DejaVu Sans"/>
              </a:rPr>
              <a:t>: people who would have returned the loan if given the chance are given the same rates regardless of city</a:t>
            </a:r>
            <a:endParaRPr b="0" lang="en-US" sz="1800" spc="-1" strike="noStrike">
              <a:latin typeface="Arial"/>
            </a:endParaRPr>
          </a:p>
          <a:p>
            <a:pPr>
              <a:lnSpc>
                <a:spcPct val="150000"/>
              </a:lnSpc>
            </a:pPr>
            <a:endParaRPr b="0" lang="en-US" sz="1800" spc="-1" strike="noStrike">
              <a:latin typeface="Arial"/>
            </a:endParaRPr>
          </a:p>
        </p:txBody>
      </p:sp>
      <p:sp>
        <p:nvSpPr>
          <p:cNvPr id="120" name="CustomShape 2"/>
          <p:cNvSpPr/>
          <p:nvPr/>
        </p:nvSpPr>
        <p:spPr>
          <a:xfrm>
            <a:off x="6309360" y="5466240"/>
            <a:ext cx="37684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https://techcrunch.com/2018/11/06/3-ways-to-avoid-bias-in-machine-learning/</a:t>
            </a:r>
            <a:endParaRPr b="0" lang="en-US" sz="800" spc="-1" strike="noStrike">
              <a:latin typeface="Arial"/>
            </a:endParaRPr>
          </a:p>
        </p:txBody>
      </p:sp>
      <p:sp>
        <p:nvSpPr>
          <p:cNvPr id="121" name="CustomShape 3"/>
          <p:cNvSpPr/>
          <p:nvPr/>
        </p:nvSpPr>
        <p:spPr>
          <a:xfrm>
            <a:off x="2709360" y="190800"/>
            <a:ext cx="502272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Human Bias in Machine Learning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959760"/>
            <a:ext cx="914976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1. Choose the right learning model for the problem</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No single model will avoid bias.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Excluding sensitive information from the model not always a solution to bias problem. </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2. Choose a representative training data set</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Training data should be diverse and segmented like the real data.</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3. Monitor performance using real data</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Do not use test groups on algorithms already in production. </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Run the statistical methods against real data whenever possible</a:t>
            </a:r>
            <a:endParaRPr b="0" lang="en-US" sz="1800" spc="-1" strike="noStrike">
              <a:latin typeface="Arial"/>
            </a:endParaRPr>
          </a:p>
        </p:txBody>
      </p:sp>
      <p:sp>
        <p:nvSpPr>
          <p:cNvPr id="123" name="CustomShape 2"/>
          <p:cNvSpPr/>
          <p:nvPr/>
        </p:nvSpPr>
        <p:spPr>
          <a:xfrm>
            <a:off x="6453360" y="5502240"/>
            <a:ext cx="37684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https://techcrunch.com/2018/11/06/3-ways-to-avoid-bias-in-machine-learning/</a:t>
            </a:r>
            <a:endParaRPr b="0" lang="en-US" sz="800" spc="-1" strike="noStrike">
              <a:latin typeface="Arial"/>
            </a:endParaRPr>
          </a:p>
        </p:txBody>
      </p:sp>
      <p:sp>
        <p:nvSpPr>
          <p:cNvPr id="124" name="CustomShape 3"/>
          <p:cNvSpPr/>
          <p:nvPr/>
        </p:nvSpPr>
        <p:spPr>
          <a:xfrm>
            <a:off x="2632320" y="174960"/>
            <a:ext cx="50634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How to Reduce Algorithmic Bias?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632320" y="354960"/>
            <a:ext cx="50634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How to Reduce Algorithmic Bias?</a:t>
            </a:r>
            <a:endParaRPr b="0" lang="en-US" sz="2400" spc="-1" strike="noStrike">
              <a:latin typeface="Arial"/>
            </a:endParaRPr>
          </a:p>
        </p:txBody>
      </p:sp>
      <p:sp>
        <p:nvSpPr>
          <p:cNvPr id="126" name="CustomShape 2"/>
          <p:cNvSpPr/>
          <p:nvPr/>
        </p:nvSpPr>
        <p:spPr>
          <a:xfrm>
            <a:off x="2218320" y="1602360"/>
            <a:ext cx="630396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A. Hiring external firms as data and model auditors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B. Making algorithms publicly accessible for scrutiny</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C. Making data sets available to the public</a:t>
            </a:r>
            <a:endParaRPr b="0" lang="en-US" sz="1800" spc="-1" strike="noStrike">
              <a:latin typeface="Arial"/>
            </a:endParaRPr>
          </a:p>
        </p:txBody>
      </p:sp>
      <p:sp>
        <p:nvSpPr>
          <p:cNvPr id="127" name="CustomShape 3"/>
          <p:cNvSpPr/>
          <p:nvPr/>
        </p:nvSpPr>
        <p:spPr>
          <a:xfrm>
            <a:off x="6477120" y="5500440"/>
            <a:ext cx="37612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https://www.ictworks.org/algorithmic-bias-machine-learning/#.XLXdCHUzbiZ</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47600" y="210960"/>
            <a:ext cx="81316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Face Recognition, Detection, and Analysis Technology</a:t>
            </a:r>
            <a:endParaRPr b="0" lang="en-US" sz="2400" spc="-1" strike="noStrike">
              <a:latin typeface="Arial"/>
            </a:endParaRPr>
          </a:p>
        </p:txBody>
      </p:sp>
      <p:sp>
        <p:nvSpPr>
          <p:cNvPr id="129" name="CustomShape 2"/>
          <p:cNvSpPr/>
          <p:nvPr/>
        </p:nvSpPr>
        <p:spPr>
          <a:xfrm>
            <a:off x="548640" y="1280160"/>
            <a:ext cx="9320400" cy="32900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2000" spc="-1" strike="noStrike">
                <a:solidFill>
                  <a:srgbClr val="000000"/>
                </a:solidFill>
                <a:latin typeface="Arial"/>
                <a:ea typeface="DejaVu Sans"/>
              </a:rPr>
              <a:t>Recognition systems </a:t>
            </a:r>
            <a:r>
              <a:rPr b="0" lang="en-US" sz="2000" spc="-1" strike="noStrike">
                <a:solidFill>
                  <a:srgbClr val="000000"/>
                </a:solidFill>
                <a:latin typeface="Arial"/>
                <a:ea typeface="DejaVu Sans"/>
              </a:rPr>
              <a:t>(Facebook’s photo-tagging recommender and Apple’s                                             FaceID): identify specific individuals.</a:t>
            </a:r>
            <a:endParaRPr b="0" lang="en-US" sz="2000" spc="-1" strike="noStrike">
              <a:latin typeface="Arial"/>
            </a:endParaRPr>
          </a:p>
          <a:p>
            <a:pPr>
              <a:lnSpc>
                <a:spcPct val="150000"/>
              </a:lnSpc>
            </a:pPr>
            <a:r>
              <a:rPr b="1" lang="en-US" sz="2000" spc="-1" strike="noStrike">
                <a:solidFill>
                  <a:srgbClr val="000000"/>
                </a:solidFill>
                <a:latin typeface="Arial"/>
                <a:ea typeface="DejaVu Sans"/>
              </a:rPr>
              <a:t>Detection systems</a:t>
            </a:r>
            <a:r>
              <a:rPr b="0" lang="en-US" sz="2000" spc="-1" strike="noStrike">
                <a:solidFill>
                  <a:srgbClr val="000000"/>
                </a:solidFill>
                <a:latin typeface="Arial"/>
                <a:ea typeface="DejaVu Sans"/>
              </a:rPr>
              <a:t>: determine whether a face is present at all.</a:t>
            </a:r>
            <a:endParaRPr b="0" lang="en-US" sz="2000" spc="-1" strike="noStrike">
              <a:latin typeface="Arial"/>
            </a:endParaRPr>
          </a:p>
          <a:p>
            <a:pPr>
              <a:lnSpc>
                <a:spcPct val="150000"/>
              </a:lnSpc>
            </a:pPr>
            <a:r>
              <a:rPr b="1" lang="en-US" sz="2000" spc="-1" strike="noStrike">
                <a:solidFill>
                  <a:srgbClr val="000000"/>
                </a:solidFill>
                <a:latin typeface="Arial"/>
                <a:ea typeface="DejaVu Sans"/>
              </a:rPr>
              <a:t>Analysis systems</a:t>
            </a:r>
            <a:r>
              <a:rPr b="0" lang="en-US" sz="2000" spc="-1" strike="noStrike">
                <a:solidFill>
                  <a:srgbClr val="000000"/>
                </a:solidFill>
                <a:latin typeface="Arial"/>
                <a:ea typeface="DejaVu Sans"/>
              </a:rPr>
              <a:t>: try to identify aspects like gender and race. </a:t>
            </a:r>
            <a:endParaRPr b="0" lang="en-US" sz="2000" spc="-1" strike="noStrike">
              <a:latin typeface="Arial"/>
            </a:endParaRPr>
          </a:p>
          <a:p>
            <a:pPr>
              <a:lnSpc>
                <a:spcPct val="150000"/>
              </a:lnSpc>
            </a:pPr>
            <a:endParaRPr b="0" lang="en-US" sz="2000" spc="-1" strike="noStrike">
              <a:latin typeface="Arial"/>
            </a:endParaRPr>
          </a:p>
          <a:p>
            <a:pPr>
              <a:lnSpc>
                <a:spcPct val="150000"/>
              </a:lnSpc>
            </a:pPr>
            <a:r>
              <a:rPr b="0" lang="en-US" sz="2000" spc="-1" strike="noStrike">
                <a:solidFill>
                  <a:srgbClr val="000000"/>
                </a:solidFill>
                <a:latin typeface="Arial"/>
                <a:ea typeface="DejaVu Sans"/>
              </a:rPr>
              <a:t>All of these systems are now being used for a variety of purposes, from </a:t>
            </a:r>
            <a:r>
              <a:rPr b="1" lang="en-US" sz="2000" spc="-1" strike="noStrike">
                <a:solidFill>
                  <a:srgbClr val="000000"/>
                </a:solidFill>
                <a:latin typeface="Arial"/>
                <a:ea typeface="DejaVu Sans"/>
              </a:rPr>
              <a:t>hiring</a:t>
            </a:r>
            <a:r>
              <a:rPr b="0" lang="en-US" sz="2000" spc="-1" strike="noStrike">
                <a:solidFill>
                  <a:srgbClr val="000000"/>
                </a:solidFill>
                <a:latin typeface="Arial"/>
                <a:ea typeface="DejaVu Sans"/>
              </a:rPr>
              <a:t> and </a:t>
            </a:r>
            <a:r>
              <a:rPr b="1" lang="en-US" sz="2000" spc="-1" strike="noStrike">
                <a:solidFill>
                  <a:srgbClr val="000000"/>
                </a:solidFill>
                <a:latin typeface="Arial"/>
                <a:ea typeface="DejaVu Sans"/>
              </a:rPr>
              <a:t>retail</a:t>
            </a:r>
            <a:r>
              <a:rPr b="0" lang="en-US" sz="2000" spc="-1" strike="noStrike">
                <a:solidFill>
                  <a:srgbClr val="000000"/>
                </a:solidFill>
                <a:latin typeface="Arial"/>
                <a:ea typeface="DejaVu Sans"/>
              </a:rPr>
              <a:t> to </a:t>
            </a:r>
            <a:r>
              <a:rPr b="1" lang="en-US" sz="2000" spc="-1" strike="noStrike">
                <a:solidFill>
                  <a:srgbClr val="000000"/>
                </a:solidFill>
                <a:latin typeface="Arial"/>
                <a:ea typeface="DejaVu Sans"/>
              </a:rPr>
              <a:t>security </a:t>
            </a:r>
            <a:r>
              <a:rPr b="0" lang="en-US" sz="2000" spc="-1" strike="noStrike">
                <a:solidFill>
                  <a:srgbClr val="000000"/>
                </a:solidFill>
                <a:latin typeface="Arial"/>
                <a:ea typeface="DejaVu Sans"/>
              </a:rPr>
              <a:t>and</a:t>
            </a:r>
            <a:r>
              <a:rPr b="1" lang="en-US" sz="2000" spc="-1" strike="noStrike">
                <a:solidFill>
                  <a:srgbClr val="000000"/>
                </a:solidFill>
                <a:latin typeface="Arial"/>
                <a:ea typeface="DejaVu Sans"/>
              </a:rPr>
              <a:t> surveillance</a:t>
            </a:r>
            <a:r>
              <a:rPr b="0" lang="en-US" sz="2000" spc="-1" strike="noStrike">
                <a:solidFill>
                  <a:srgbClr val="000000"/>
                </a:solidFill>
                <a:latin typeface="Arial"/>
                <a:ea typeface="DejaVu Sans"/>
              </a:rPr>
              <a:t>.</a:t>
            </a:r>
            <a:endParaRPr b="0" lang="en-US" sz="2000" spc="-1" strike="noStrike">
              <a:latin typeface="Arial"/>
            </a:endParaRPr>
          </a:p>
        </p:txBody>
      </p:sp>
      <p:sp>
        <p:nvSpPr>
          <p:cNvPr id="130" name="CustomShape 3"/>
          <p:cNvSpPr/>
          <p:nvPr/>
        </p:nvSpPr>
        <p:spPr>
          <a:xfrm>
            <a:off x="5048640" y="5501880"/>
            <a:ext cx="520560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https://www.technologyreview.com/s/612846/making-face-recognition-less-biased-doesnt-make-it-less-scary/</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711600" y="31320"/>
            <a:ext cx="2757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Table of Contents</a:t>
            </a:r>
            <a:endParaRPr b="0" lang="en-US" sz="2400" spc="-1" strike="noStrike">
              <a:latin typeface="Arial"/>
            </a:endParaRPr>
          </a:p>
        </p:txBody>
      </p:sp>
      <p:sp>
        <p:nvSpPr>
          <p:cNvPr id="78" name="CustomShape 2"/>
          <p:cNvSpPr/>
          <p:nvPr/>
        </p:nvSpPr>
        <p:spPr>
          <a:xfrm>
            <a:off x="3157200" y="778680"/>
            <a:ext cx="5231520" cy="471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DejaVu Sans"/>
              </a:rPr>
              <a:t>- Definition of ethics.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Data ethics.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Human bias in machine learning.</a:t>
            </a:r>
            <a:endParaRPr b="0" lang="en-US" sz="1600" spc="-1" strike="noStrike">
              <a:latin typeface="Arial"/>
            </a:endParaRPr>
          </a:p>
          <a:p>
            <a:pPr>
              <a:lnSpc>
                <a:spcPct val="100000"/>
              </a:lnSpc>
            </a:pPr>
            <a:r>
              <a:rPr b="0" lang="en-US" sz="1600" spc="-1" strike="noStrike">
                <a:solidFill>
                  <a:srgbClr val="000000"/>
                </a:solidFill>
                <a:latin typeface="Arial"/>
                <a:ea typeface="DejaVu Sans"/>
              </a:rPr>
              <a:t>- Ethics of algorithms.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Algorithmic biases in data and models. </a:t>
            </a:r>
            <a:endParaRPr b="0" lang="en-US" sz="1600" spc="-1" strike="noStrike">
              <a:latin typeface="Arial"/>
            </a:endParaRPr>
          </a:p>
          <a:p>
            <a:pPr>
              <a:lnSpc>
                <a:spcPct val="100000"/>
              </a:lnSpc>
            </a:pPr>
            <a:r>
              <a:rPr b="0" lang="en-US" sz="1600" spc="-1" strike="noStrike">
                <a:solidFill>
                  <a:srgbClr val="000000"/>
                </a:solidFill>
                <a:latin typeface="Arial"/>
                <a:ea typeface="DejaVu Sans"/>
              </a:rPr>
              <a:t>- Cognitive bias.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How AI bias happens.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Why AI bias is hard to fix.</a:t>
            </a:r>
            <a:endParaRPr b="0" lang="en-US" sz="1600" spc="-1" strike="noStrike">
              <a:latin typeface="Arial"/>
            </a:endParaRPr>
          </a:p>
          <a:p>
            <a:pPr>
              <a:lnSpc>
                <a:spcPct val="100000"/>
              </a:lnSpc>
            </a:pPr>
            <a:r>
              <a:rPr b="0" lang="en-US" sz="1600" spc="-1" strike="noStrike">
                <a:solidFill>
                  <a:srgbClr val="000000"/>
                </a:solidFill>
                <a:latin typeface="Arial"/>
                <a:ea typeface="DejaVu Sans"/>
              </a:rPr>
              <a:t>- How to reduce algorithmic bias?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Face recognition, detection, and analysis technology.</a:t>
            </a:r>
            <a:endParaRPr b="0" lang="en-US" sz="1600" spc="-1" strike="noStrike">
              <a:latin typeface="Arial"/>
            </a:endParaRPr>
          </a:p>
          <a:p>
            <a:pPr>
              <a:lnSpc>
                <a:spcPct val="100000"/>
              </a:lnSpc>
            </a:pPr>
            <a:r>
              <a:rPr b="0" lang="en-US" sz="1600" spc="-1" strike="noStrike">
                <a:solidFill>
                  <a:srgbClr val="000000"/>
                </a:solidFill>
                <a:latin typeface="Arial"/>
                <a:ea typeface="DejaVu Sans"/>
              </a:rPr>
              <a:t>- Gender shades paper.</a:t>
            </a:r>
            <a:endParaRPr b="0" lang="en-US" sz="1600" spc="-1" strike="noStrike">
              <a:latin typeface="Arial"/>
            </a:endParaRPr>
          </a:p>
          <a:p>
            <a:pPr>
              <a:lnSpc>
                <a:spcPct val="100000"/>
              </a:lnSpc>
            </a:pPr>
            <a:r>
              <a:rPr b="0" lang="en-US" sz="1600" spc="-1" strike="noStrike">
                <a:solidFill>
                  <a:srgbClr val="000000"/>
                </a:solidFill>
                <a:latin typeface="Arial"/>
                <a:ea typeface="DejaVu Sans"/>
              </a:rPr>
              <a:t>- Ethics into AI.</a:t>
            </a:r>
            <a:endParaRPr b="0" lang="en-US" sz="1600" spc="-1" strike="noStrike">
              <a:latin typeface="Arial"/>
            </a:endParaRPr>
          </a:p>
          <a:p>
            <a:pPr>
              <a:lnSpc>
                <a:spcPct val="100000"/>
              </a:lnSpc>
            </a:pPr>
            <a:r>
              <a:rPr b="0" lang="en-US" sz="1600" spc="-1" strike="noStrike">
                <a:solidFill>
                  <a:srgbClr val="000000"/>
                </a:solidFill>
                <a:latin typeface="Arial"/>
                <a:ea typeface="DejaVu Sans"/>
              </a:rPr>
              <a:t>- Ethical challenges of AI in health care.</a:t>
            </a:r>
            <a:endParaRPr b="0" lang="en-US" sz="1600" spc="-1" strike="noStrike">
              <a:latin typeface="Arial"/>
            </a:endParaRPr>
          </a:p>
          <a:p>
            <a:pPr>
              <a:lnSpc>
                <a:spcPct val="100000"/>
              </a:lnSpc>
            </a:pPr>
            <a:r>
              <a:rPr b="0" lang="en-US" sz="1600" spc="-1" strike="noStrike">
                <a:solidFill>
                  <a:srgbClr val="000000"/>
                </a:solidFill>
                <a:latin typeface="Arial"/>
                <a:ea typeface="DejaVu Sans"/>
              </a:rPr>
              <a:t>- Ethics in autonomous weapons systems.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Ethics in recommender systems.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Risks of AI.</a:t>
            </a:r>
            <a:endParaRPr b="0" lang="en-US" sz="1600" spc="-1" strike="noStrike">
              <a:latin typeface="Arial"/>
            </a:endParaRPr>
          </a:p>
          <a:p>
            <a:pPr>
              <a:lnSpc>
                <a:spcPct val="100000"/>
              </a:lnSpc>
            </a:pPr>
            <a:r>
              <a:rPr b="0" lang="en-US" sz="1600" spc="-1" strike="noStrike">
                <a:solidFill>
                  <a:srgbClr val="000000"/>
                </a:solidFill>
                <a:latin typeface="Arial"/>
                <a:ea typeface="DejaVu Sans"/>
              </a:rPr>
              <a:t>- General Data Protection Regulation (GDPR).</a:t>
            </a:r>
            <a:endParaRPr b="0" lang="en-US" sz="1600" spc="-1" strike="noStrike">
              <a:latin typeface="Arial"/>
            </a:endParaRPr>
          </a:p>
          <a:p>
            <a:pPr>
              <a:lnSpc>
                <a:spcPct val="100000"/>
              </a:lnSpc>
            </a:pPr>
            <a:r>
              <a:rPr b="0" lang="en-US" sz="1600" spc="-1" strike="noStrike">
                <a:solidFill>
                  <a:srgbClr val="000000"/>
                </a:solidFill>
                <a:latin typeface="Arial"/>
                <a:ea typeface="DejaVu Sans"/>
              </a:rPr>
              <a:t>- IBM AI Fairness 360.</a:t>
            </a:r>
            <a:endParaRPr b="0" lang="en-US" sz="1600" spc="-1" strike="noStrike">
              <a:latin typeface="Arial"/>
            </a:endParaRPr>
          </a:p>
          <a:p>
            <a:pPr>
              <a:lnSpc>
                <a:spcPct val="100000"/>
              </a:lnSpc>
            </a:pPr>
            <a:r>
              <a:rPr b="0" lang="en-US" sz="1600" spc="-1" strike="noStrike">
                <a:solidFill>
                  <a:srgbClr val="000000"/>
                </a:solidFill>
                <a:latin typeface="Arial"/>
                <a:ea typeface="DejaVu Sans"/>
              </a:rPr>
              <a:t>- Discussion.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047600" y="175320"/>
            <a:ext cx="81316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Face Recognition, Detection, and Analysis Technology</a:t>
            </a:r>
            <a:endParaRPr b="0" lang="en-US" sz="2400" spc="-1" strike="noStrike">
              <a:latin typeface="Arial"/>
            </a:endParaRPr>
          </a:p>
        </p:txBody>
      </p:sp>
      <p:sp>
        <p:nvSpPr>
          <p:cNvPr id="132" name="CustomShape 2"/>
          <p:cNvSpPr/>
          <p:nvPr/>
        </p:nvSpPr>
        <p:spPr>
          <a:xfrm>
            <a:off x="440640" y="1280520"/>
            <a:ext cx="932040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A study led by MIT Media Lab researcher Joy Buolamwini.</a:t>
            </a:r>
            <a:endParaRPr b="0" lang="en-US" sz="1800" spc="-1" strike="noStrike">
              <a:latin typeface="Arial"/>
            </a:endParaRPr>
          </a:p>
          <a:p>
            <a:pPr>
              <a:lnSpc>
                <a:spcPct val="150000"/>
              </a:lnSpc>
            </a:pPr>
            <a:r>
              <a:rPr b="0" lang="en-US" sz="1800" spc="-1" strike="noStrike">
                <a:solidFill>
                  <a:srgbClr val="000000"/>
                </a:solidFill>
                <a:latin typeface="Arial"/>
                <a:ea typeface="DejaVu Sans"/>
              </a:rPr>
              <a:t>Found that gender classification systems sold by IBM, Microsoft, and Face++ had an error rate of 34.4% higher for darker-skinned females than lighter-skinned males.</a:t>
            </a: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The problem</a:t>
            </a:r>
            <a:r>
              <a:rPr b="0" lang="en-US" sz="1800" spc="-1" strike="noStrike">
                <a:solidFill>
                  <a:srgbClr val="000000"/>
                </a:solidFill>
                <a:latin typeface="Arial"/>
                <a:ea typeface="DejaVu Sans"/>
              </a:rPr>
              <a:t>: face recognition and analysis systems are often trained on skewed data sets, they’re fed far fewer images of women and people with dark skin than they are images of men and people with light skin.</a:t>
            </a:r>
            <a:endParaRPr b="0" lang="en-US" sz="1800" spc="-1" strike="noStrike">
              <a:latin typeface="Arial"/>
            </a:endParaRPr>
          </a:p>
        </p:txBody>
      </p:sp>
      <p:sp>
        <p:nvSpPr>
          <p:cNvPr id="133" name="CustomShape 3"/>
          <p:cNvSpPr/>
          <p:nvPr/>
        </p:nvSpPr>
        <p:spPr>
          <a:xfrm>
            <a:off x="5048640" y="5430240"/>
            <a:ext cx="520560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https://www.technologyreview.com/s/612846/making-face-recognition-less-biased-doesnt-make-it-less-scary/</a:t>
            </a:r>
            <a:endParaRPr b="0" lang="en-US" sz="800" spc="-1" strike="noStrike">
              <a:latin typeface="Arial"/>
            </a:endParaRPr>
          </a:p>
        </p:txBody>
      </p:sp>
      <p:sp>
        <p:nvSpPr>
          <p:cNvPr id="134" name="CustomShape 4"/>
          <p:cNvSpPr/>
          <p:nvPr/>
        </p:nvSpPr>
        <p:spPr>
          <a:xfrm>
            <a:off x="3452760" y="3031200"/>
            <a:ext cx="2925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http://gendershades.org/</a:t>
            </a:r>
            <a:endParaRPr b="0" lang="en-US" sz="1800" spc="-1" strike="noStrike">
              <a:latin typeface="Arial"/>
            </a:endParaRPr>
          </a:p>
        </p:txBody>
      </p:sp>
      <p:sp>
        <p:nvSpPr>
          <p:cNvPr id="135" name="CustomShape 5"/>
          <p:cNvSpPr/>
          <p:nvPr/>
        </p:nvSpPr>
        <p:spPr>
          <a:xfrm>
            <a:off x="4097520" y="750960"/>
            <a:ext cx="1855440" cy="91260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Gender Shades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457920" y="820080"/>
            <a:ext cx="9024120" cy="33544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2880" y="676080"/>
            <a:ext cx="9893160" cy="132408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Noto Sans CJK JP Regular"/>
              </a:rPr>
              <a:t>Algorithmic audit</a:t>
            </a:r>
            <a:r>
              <a:rPr b="0" lang="en-US" sz="1800" spc="-1" strike="noStrike">
                <a:solidFill>
                  <a:srgbClr val="000000"/>
                </a:solidFill>
                <a:latin typeface="Arial"/>
                <a:ea typeface="Noto Sans CJK JP Regular"/>
              </a:rPr>
              <a:t>: the collection and analysis of outcomes from a fixed algorithm or defined model within a system (</a:t>
            </a:r>
            <a:r>
              <a:rPr b="0" lang="en-US" sz="1400" spc="-1" strike="noStrike">
                <a:solidFill>
                  <a:srgbClr val="000000"/>
                </a:solidFill>
                <a:latin typeface="Arial"/>
                <a:ea typeface="Noto Sans CJK JP Regular"/>
              </a:rPr>
              <a:t>ID Raji, J Buolamwini, ACM Conf. on AI Ethics and Society, 2019</a:t>
            </a:r>
            <a:r>
              <a:rPr b="0" lang="en-US" sz="1800" spc="-1" strike="noStrike">
                <a:solidFill>
                  <a:srgbClr val="000000"/>
                </a:solidFill>
                <a:latin typeface="Arial"/>
                <a:ea typeface="Noto Sans CJK JP Regular"/>
              </a:rPr>
              <a:t>).</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Is audit independent of target corporations or its competitors?</a:t>
            </a:r>
            <a:endParaRPr b="0" lang="en-US" sz="1800" spc="-1" strike="noStrike">
              <a:latin typeface="Arial"/>
            </a:endParaRPr>
          </a:p>
        </p:txBody>
      </p:sp>
      <p:pic>
        <p:nvPicPr>
          <p:cNvPr id="138" name="" descr=""/>
          <p:cNvPicPr/>
          <p:nvPr/>
        </p:nvPicPr>
        <p:blipFill>
          <a:blip r:embed="rId1"/>
          <a:stretch/>
        </p:blipFill>
        <p:spPr>
          <a:xfrm>
            <a:off x="1705680" y="1985400"/>
            <a:ext cx="6063120" cy="3551400"/>
          </a:xfrm>
          <a:prstGeom prst="rect">
            <a:avLst/>
          </a:prstGeom>
          <a:ln>
            <a:noFill/>
          </a:ln>
        </p:spPr>
      </p:pic>
      <p:sp>
        <p:nvSpPr>
          <p:cNvPr id="139" name="CustomShape 2"/>
          <p:cNvSpPr/>
          <p:nvPr/>
        </p:nvSpPr>
        <p:spPr>
          <a:xfrm>
            <a:off x="5272560" y="5447520"/>
            <a:ext cx="52387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https://www.media.mit.edu/projects/actionable-auditing-coordinated-bias-disclosure-study/publications/</a:t>
            </a:r>
            <a:endParaRPr b="0" lang="en-US" sz="800" spc="-1" strike="noStrike">
              <a:latin typeface="Arial"/>
            </a:endParaRPr>
          </a:p>
        </p:txBody>
      </p:sp>
      <p:sp>
        <p:nvSpPr>
          <p:cNvPr id="140" name="CustomShape 3"/>
          <p:cNvSpPr/>
          <p:nvPr/>
        </p:nvSpPr>
        <p:spPr>
          <a:xfrm>
            <a:off x="3999960" y="247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259560" y="2560320"/>
            <a:ext cx="9844920" cy="3060720"/>
          </a:xfrm>
          <a:prstGeom prst="rect">
            <a:avLst/>
          </a:prstGeom>
          <a:ln>
            <a:noFill/>
          </a:ln>
        </p:spPr>
      </p:pic>
      <p:sp>
        <p:nvSpPr>
          <p:cNvPr id="142" name="CustomShape 1"/>
          <p:cNvSpPr/>
          <p:nvPr/>
        </p:nvSpPr>
        <p:spPr>
          <a:xfrm>
            <a:off x="3999960" y="175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43" name="CustomShape 2"/>
          <p:cNvSpPr/>
          <p:nvPr/>
        </p:nvSpPr>
        <p:spPr>
          <a:xfrm>
            <a:off x="685080" y="1146960"/>
            <a:ext cx="8887320" cy="13240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Noto Sans CJK JP Regular"/>
              </a:rPr>
              <a:t>A puppet user of the API that interacts with the API the way a developer would. </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It influences the end user experience.</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It audits the bias detected in an intermediary step that can carry bias to end users. </a:t>
            </a:r>
            <a:endParaRPr b="0" lang="en-US" sz="1800" spc="-1" strike="noStrike">
              <a:latin typeface="Arial"/>
            </a:endParaRPr>
          </a:p>
        </p:txBody>
      </p:sp>
      <p:sp>
        <p:nvSpPr>
          <p:cNvPr id="144" name="CustomShape 3"/>
          <p:cNvSpPr/>
          <p:nvPr/>
        </p:nvSpPr>
        <p:spPr>
          <a:xfrm>
            <a:off x="4006800" y="789840"/>
            <a:ext cx="2411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Noto Sans CJK JP Regular"/>
              </a:rPr>
              <a:t>Algorithmic Audit</a:t>
            </a:r>
            <a:endParaRPr b="0" lang="en-US" sz="2000" spc="-1" strike="noStrike">
              <a:latin typeface="Arial"/>
            </a:endParaRPr>
          </a:p>
        </p:txBody>
      </p:sp>
      <p:sp>
        <p:nvSpPr>
          <p:cNvPr id="145" name="CustomShape 4"/>
          <p:cNvSpPr/>
          <p:nvPr/>
        </p:nvSpPr>
        <p:spPr>
          <a:xfrm>
            <a:off x="5308560" y="5519520"/>
            <a:ext cx="52387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https://www.media.mit.edu/projects/actionable-auditing-coordinated-bias-disclosure-study/publications/</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274320" y="1304640"/>
            <a:ext cx="5795640" cy="3194640"/>
          </a:xfrm>
          <a:prstGeom prst="rect">
            <a:avLst/>
          </a:prstGeom>
          <a:ln>
            <a:noFill/>
          </a:ln>
        </p:spPr>
      </p:pic>
      <p:pic>
        <p:nvPicPr>
          <p:cNvPr id="147" name="" descr=""/>
          <p:cNvPicPr/>
          <p:nvPr/>
        </p:nvPicPr>
        <p:blipFill>
          <a:blip r:embed="rId2"/>
          <a:stretch/>
        </p:blipFill>
        <p:spPr>
          <a:xfrm>
            <a:off x="74880" y="4705200"/>
            <a:ext cx="6331320" cy="870480"/>
          </a:xfrm>
          <a:prstGeom prst="rect">
            <a:avLst/>
          </a:prstGeom>
          <a:ln>
            <a:noFill/>
          </a:ln>
        </p:spPr>
      </p:pic>
      <p:sp>
        <p:nvSpPr>
          <p:cNvPr id="148" name="CustomShape 1"/>
          <p:cNvSpPr/>
          <p:nvPr/>
        </p:nvSpPr>
        <p:spPr>
          <a:xfrm>
            <a:off x="421200" y="180000"/>
            <a:ext cx="9410040" cy="9126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Intersectional demographic and phenotypic evaluation of face-based gender classification in commercial APIs (</a:t>
            </a:r>
            <a:r>
              <a:rPr b="0" lang="en-US" sz="1400" spc="-1" strike="noStrike">
                <a:solidFill>
                  <a:srgbClr val="000000"/>
                </a:solidFill>
                <a:latin typeface="Arial"/>
                <a:ea typeface="DejaVu Sans"/>
              </a:rPr>
              <a:t>ID Raji, J Buolamwini, ACM Conf. on AI Ethics and Society, 2019</a:t>
            </a:r>
            <a:r>
              <a:rPr b="0" lang="en-US" sz="1800" spc="-1" strike="noStrike">
                <a:solidFill>
                  <a:srgbClr val="000000"/>
                </a:solidFill>
                <a:latin typeface="Arial"/>
                <a:ea typeface="DejaVu Sans"/>
              </a:rPr>
              <a:t>).</a:t>
            </a:r>
            <a:endParaRPr b="0" lang="en-US" sz="1800" spc="-1" strike="noStrike">
              <a:latin typeface="Arial"/>
            </a:endParaRPr>
          </a:p>
        </p:txBody>
      </p:sp>
      <p:sp>
        <p:nvSpPr>
          <p:cNvPr id="149" name="CustomShape 2"/>
          <p:cNvSpPr/>
          <p:nvPr/>
        </p:nvSpPr>
        <p:spPr>
          <a:xfrm>
            <a:off x="6179040" y="1319040"/>
            <a:ext cx="3836880" cy="36558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Evaluate the performance of gender classification by skin type.</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Creation of </a:t>
            </a:r>
            <a:r>
              <a:rPr b="1" lang="en-US" sz="1800" spc="-1" strike="noStrike">
                <a:solidFill>
                  <a:srgbClr val="000000"/>
                </a:solidFill>
                <a:latin typeface="Arial"/>
                <a:ea typeface="DejaVu Sans"/>
              </a:rPr>
              <a:t>Pilot Parliaments Benchmarks (PPB)</a:t>
            </a:r>
            <a:r>
              <a:rPr b="0" lang="en-US" sz="1800" spc="-1" strike="noStrike">
                <a:solidFill>
                  <a:srgbClr val="000000"/>
                </a:solidFill>
                <a:latin typeface="Arial"/>
                <a:ea typeface="DejaVu Sans"/>
              </a:rPr>
              <a:t> using:</a:t>
            </a:r>
            <a:endParaRPr b="0" lang="en-US" sz="1800" spc="-1" strike="noStrike">
              <a:latin typeface="Arial"/>
            </a:endParaRPr>
          </a:p>
          <a:p>
            <a:pPr>
              <a:lnSpc>
                <a:spcPct val="150000"/>
              </a:lnSpc>
            </a:pPr>
            <a:r>
              <a:rPr b="0" lang="en-US" sz="1800" spc="-1" strike="noStrike">
                <a:solidFill>
                  <a:srgbClr val="000000"/>
                </a:solidFill>
                <a:latin typeface="Arial"/>
                <a:ea typeface="DejaVu Sans"/>
              </a:rPr>
              <a:t>IJB-A: US government benchmark</a:t>
            </a:r>
            <a:endParaRPr b="0" lang="en-US" sz="1800" spc="-1" strike="noStrike">
              <a:latin typeface="Arial"/>
            </a:endParaRPr>
          </a:p>
          <a:p>
            <a:pPr>
              <a:lnSpc>
                <a:spcPct val="150000"/>
              </a:lnSpc>
            </a:pPr>
            <a:r>
              <a:rPr b="0" lang="en-US" sz="1800" spc="-1" strike="noStrike">
                <a:solidFill>
                  <a:srgbClr val="000000"/>
                </a:solidFill>
                <a:latin typeface="Arial"/>
                <a:ea typeface="DejaVu Sans"/>
              </a:rPr>
              <a:t>Audience: gender classification benchmark</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927600" y="103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51" name="CustomShape 2"/>
          <p:cNvSpPr/>
          <p:nvPr/>
        </p:nvSpPr>
        <p:spPr>
          <a:xfrm>
            <a:off x="681840" y="570960"/>
            <a:ext cx="87328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IJB-A and Audience</a:t>
            </a:r>
            <a:r>
              <a:rPr b="0" lang="en-US" sz="1800" spc="-1" strike="noStrike">
                <a:solidFill>
                  <a:srgbClr val="000000"/>
                </a:solidFill>
                <a:latin typeface="Arial"/>
                <a:ea typeface="DejaVu Sans"/>
              </a:rPr>
              <a:t>: overrepresentation of lighter males; underrepresentation of    darker women.</a:t>
            </a:r>
            <a:endParaRPr b="0" lang="en-US" sz="1800" spc="-1" strike="noStrike">
              <a:latin typeface="Arial"/>
            </a:endParaRPr>
          </a:p>
          <a:p>
            <a:pPr>
              <a:lnSpc>
                <a:spcPct val="150000"/>
              </a:lnSpc>
            </a:pPr>
            <a:r>
              <a:rPr b="1" lang="en-US" sz="1800" spc="-1" strike="noStrike">
                <a:solidFill>
                  <a:srgbClr val="000000"/>
                </a:solidFill>
                <a:latin typeface="Arial"/>
                <a:ea typeface="DejaVu Sans"/>
              </a:rPr>
              <a:t>PPB</a:t>
            </a:r>
            <a:r>
              <a:rPr b="0" lang="en-US" sz="1800" spc="-1" strike="noStrike">
                <a:solidFill>
                  <a:srgbClr val="000000"/>
                </a:solidFill>
                <a:latin typeface="Arial"/>
                <a:ea typeface="DejaVu Sans"/>
              </a:rPr>
              <a:t>: photos of parliament member from Rwanda, Senegal, South Africa, Iceland,     Finland, and Sweden.</a:t>
            </a:r>
            <a:endParaRPr b="0" lang="en-US" sz="1800" spc="-1" strike="noStrike">
              <a:latin typeface="Arial"/>
            </a:endParaRPr>
          </a:p>
          <a:p>
            <a:pPr>
              <a:lnSpc>
                <a:spcPct val="150000"/>
              </a:lnSpc>
            </a:pPr>
            <a:endParaRPr b="0" lang="en-US" sz="1800" spc="-1" strike="noStrike">
              <a:latin typeface="Arial"/>
            </a:endParaRPr>
          </a:p>
          <a:p>
            <a:pPr>
              <a:lnSpc>
                <a:spcPct val="150000"/>
              </a:lnSpc>
            </a:pPr>
            <a:endParaRPr b="0" lang="en-US" sz="1800" spc="-1" strike="noStrike">
              <a:latin typeface="Arial"/>
            </a:endParaRPr>
          </a:p>
        </p:txBody>
      </p:sp>
      <p:pic>
        <p:nvPicPr>
          <p:cNvPr id="152" name="" descr=""/>
          <p:cNvPicPr/>
          <p:nvPr/>
        </p:nvPicPr>
        <p:blipFill>
          <a:blip r:embed="rId1"/>
          <a:stretch/>
        </p:blipFill>
        <p:spPr>
          <a:xfrm>
            <a:off x="5750280" y="2536920"/>
            <a:ext cx="4191480" cy="3058200"/>
          </a:xfrm>
          <a:prstGeom prst="rect">
            <a:avLst/>
          </a:prstGeom>
          <a:ln>
            <a:noFill/>
          </a:ln>
        </p:spPr>
      </p:pic>
      <p:pic>
        <p:nvPicPr>
          <p:cNvPr id="153" name="" descr=""/>
          <p:cNvPicPr/>
          <p:nvPr/>
        </p:nvPicPr>
        <p:blipFill>
          <a:blip r:embed="rId2"/>
          <a:stretch/>
        </p:blipFill>
        <p:spPr>
          <a:xfrm>
            <a:off x="-26280" y="2452320"/>
            <a:ext cx="5675040" cy="29224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 descr=""/>
          <p:cNvPicPr/>
          <p:nvPr/>
        </p:nvPicPr>
        <p:blipFill>
          <a:blip r:embed="rId1"/>
          <a:stretch/>
        </p:blipFill>
        <p:spPr>
          <a:xfrm>
            <a:off x="1005840" y="1726560"/>
            <a:ext cx="7527600" cy="3904560"/>
          </a:xfrm>
          <a:prstGeom prst="rect">
            <a:avLst/>
          </a:prstGeom>
          <a:ln>
            <a:noFill/>
          </a:ln>
        </p:spPr>
      </p:pic>
      <p:sp>
        <p:nvSpPr>
          <p:cNvPr id="155" name="CustomShape 1"/>
          <p:cNvSpPr/>
          <p:nvPr/>
        </p:nvSpPr>
        <p:spPr>
          <a:xfrm>
            <a:off x="3999600" y="31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56" name="CustomShape 2"/>
          <p:cNvSpPr/>
          <p:nvPr/>
        </p:nvSpPr>
        <p:spPr>
          <a:xfrm>
            <a:off x="429840" y="426960"/>
            <a:ext cx="9395280" cy="132408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Skin Type Label</a:t>
            </a:r>
            <a:r>
              <a:rPr b="0" lang="en-US" sz="1800" spc="-1" strike="noStrike">
                <a:solidFill>
                  <a:srgbClr val="000000"/>
                </a:solidFill>
                <a:latin typeface="Arial"/>
                <a:ea typeface="DejaVu Sans"/>
              </a:rPr>
              <a:t>: Fitzpatrick six-point labeling system (Types I to VI; Types I, II and III light;                              Types IV, V and VI dark).</a:t>
            </a:r>
            <a:endParaRPr b="0" lang="en-US" sz="1800" spc="-1" strike="noStrike">
              <a:latin typeface="Arial"/>
            </a:endParaRPr>
          </a:p>
          <a:p>
            <a:pPr>
              <a:lnSpc>
                <a:spcPct val="150000"/>
              </a:lnSpc>
            </a:pPr>
            <a:r>
              <a:rPr b="1" lang="en-US" sz="1800" spc="-1" strike="noStrike">
                <a:solidFill>
                  <a:srgbClr val="000000"/>
                </a:solidFill>
                <a:latin typeface="Arial"/>
                <a:ea typeface="DejaVu Sans"/>
              </a:rPr>
              <a:t>Gender Labels</a:t>
            </a:r>
            <a:r>
              <a:rPr b="0" lang="en-US" sz="1800" spc="-1" strike="noStrike">
                <a:solidFill>
                  <a:srgbClr val="000000"/>
                </a:solidFill>
                <a:latin typeface="Arial"/>
                <a:ea typeface="DejaVu Sans"/>
              </a:rPr>
              <a:t>: male and female.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 descr=""/>
          <p:cNvPicPr/>
          <p:nvPr/>
        </p:nvPicPr>
        <p:blipFill>
          <a:blip r:embed="rId1"/>
          <a:stretch/>
        </p:blipFill>
        <p:spPr>
          <a:xfrm>
            <a:off x="627120" y="1280160"/>
            <a:ext cx="8879040" cy="2739600"/>
          </a:xfrm>
          <a:prstGeom prst="rect">
            <a:avLst/>
          </a:prstGeom>
          <a:ln>
            <a:noFill/>
          </a:ln>
        </p:spPr>
      </p:pic>
      <p:sp>
        <p:nvSpPr>
          <p:cNvPr id="158" name="CustomShape 1"/>
          <p:cNvSpPr/>
          <p:nvPr/>
        </p:nvSpPr>
        <p:spPr>
          <a:xfrm>
            <a:off x="3999600" y="247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1404720" y="1416240"/>
            <a:ext cx="7311600" cy="3947760"/>
          </a:xfrm>
          <a:prstGeom prst="rect">
            <a:avLst/>
          </a:prstGeom>
          <a:ln>
            <a:noFill/>
          </a:ln>
        </p:spPr>
      </p:pic>
      <p:sp>
        <p:nvSpPr>
          <p:cNvPr id="160" name="CustomShape 1"/>
          <p:cNvSpPr/>
          <p:nvPr/>
        </p:nvSpPr>
        <p:spPr>
          <a:xfrm>
            <a:off x="3999600" y="103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61" name="CustomShape 2"/>
          <p:cNvSpPr/>
          <p:nvPr/>
        </p:nvSpPr>
        <p:spPr>
          <a:xfrm>
            <a:off x="545760" y="767520"/>
            <a:ext cx="9327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Evaluation of 3 commercial gender classifiers in aggregate: Microsoft, Face++ and IBM.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 descr=""/>
          <p:cNvPicPr/>
          <p:nvPr/>
        </p:nvPicPr>
        <p:blipFill>
          <a:blip r:embed="rId1"/>
          <a:stretch/>
        </p:blipFill>
        <p:spPr>
          <a:xfrm>
            <a:off x="1299600" y="1356120"/>
            <a:ext cx="7220160" cy="4035240"/>
          </a:xfrm>
          <a:prstGeom prst="rect">
            <a:avLst/>
          </a:prstGeom>
          <a:ln>
            <a:noFill/>
          </a:ln>
        </p:spPr>
      </p:pic>
      <p:sp>
        <p:nvSpPr>
          <p:cNvPr id="163" name="CustomShape 1"/>
          <p:cNvSpPr/>
          <p:nvPr/>
        </p:nvSpPr>
        <p:spPr>
          <a:xfrm>
            <a:off x="3999960" y="247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64" name="CustomShape 2"/>
          <p:cNvSpPr/>
          <p:nvPr/>
        </p:nvSpPr>
        <p:spPr>
          <a:xfrm>
            <a:off x="1769760" y="839520"/>
            <a:ext cx="6549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Evaluation of 3 commercial gender classifiers on South Africa.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647600" y="319320"/>
            <a:ext cx="11606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a:t>
            </a:r>
            <a:endParaRPr b="0" lang="en-US" sz="2400" spc="-1" strike="noStrike">
              <a:latin typeface="Arial"/>
            </a:endParaRPr>
          </a:p>
        </p:txBody>
      </p:sp>
      <p:sp>
        <p:nvSpPr>
          <p:cNvPr id="80" name="CustomShape 2"/>
          <p:cNvSpPr/>
          <p:nvPr/>
        </p:nvSpPr>
        <p:spPr>
          <a:xfrm>
            <a:off x="365760" y="1532160"/>
            <a:ext cx="950472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Ethics</a:t>
            </a:r>
            <a:r>
              <a:rPr b="0" lang="en-US" sz="1800" spc="-1" strike="noStrike">
                <a:solidFill>
                  <a:srgbClr val="000000"/>
                </a:solidFill>
                <a:latin typeface="Arial"/>
                <a:ea typeface="DejaVu Sans"/>
              </a:rPr>
              <a:t> or moral philosophy is a branch of philosophy that involves systematizing, defending, and recommending concepts of right and wrong conduct.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Ethics</a:t>
            </a:r>
            <a:r>
              <a:rPr b="0" lang="en-US" sz="1800" spc="-1" strike="noStrike">
                <a:solidFill>
                  <a:srgbClr val="000000"/>
                </a:solidFill>
                <a:latin typeface="Arial"/>
                <a:ea typeface="DejaVu Sans"/>
              </a:rPr>
              <a:t> seeks to resolve questions of human morality by defining concepts such as good and evil, right and wrong, virtue and vice, justice and crime. </a:t>
            </a:r>
            <a:endParaRPr b="0" lang="en-US" sz="1800" spc="-1" strike="noStrike">
              <a:latin typeface="Arial"/>
            </a:endParaRPr>
          </a:p>
        </p:txBody>
      </p:sp>
      <p:sp>
        <p:nvSpPr>
          <p:cNvPr id="81" name="CustomShape 3"/>
          <p:cNvSpPr/>
          <p:nvPr/>
        </p:nvSpPr>
        <p:spPr>
          <a:xfrm>
            <a:off x="7955280" y="5465880"/>
            <a:ext cx="2122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https://en.wikipedia.org/wiki/Ethics</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 descr=""/>
          <p:cNvPicPr/>
          <p:nvPr/>
        </p:nvPicPr>
        <p:blipFill>
          <a:blip r:embed="rId1"/>
          <a:stretch/>
        </p:blipFill>
        <p:spPr>
          <a:xfrm>
            <a:off x="1861920" y="1771920"/>
            <a:ext cx="6122880" cy="3823200"/>
          </a:xfrm>
          <a:prstGeom prst="rect">
            <a:avLst/>
          </a:prstGeom>
          <a:ln>
            <a:noFill/>
          </a:ln>
        </p:spPr>
      </p:pic>
      <p:sp>
        <p:nvSpPr>
          <p:cNvPr id="166" name="CustomShape 1"/>
          <p:cNvSpPr/>
          <p:nvPr/>
        </p:nvSpPr>
        <p:spPr>
          <a:xfrm>
            <a:off x="3999960" y="247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67" name="CustomShape 2"/>
          <p:cNvSpPr/>
          <p:nvPr/>
        </p:nvSpPr>
        <p:spPr>
          <a:xfrm>
            <a:off x="1374120" y="1019520"/>
            <a:ext cx="7676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IBM’s API outputs the confidence with which the classification was made.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357440" y="1182960"/>
            <a:ext cx="1729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Conclusions</a:t>
            </a:r>
            <a:endParaRPr b="0" lang="en-US" sz="2000" spc="-1" strike="noStrike">
              <a:latin typeface="Arial"/>
            </a:endParaRPr>
          </a:p>
        </p:txBody>
      </p:sp>
      <p:sp>
        <p:nvSpPr>
          <p:cNvPr id="169" name="CustomShape 2"/>
          <p:cNvSpPr/>
          <p:nvPr/>
        </p:nvSpPr>
        <p:spPr>
          <a:xfrm>
            <a:off x="4071960" y="247320"/>
            <a:ext cx="25149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Gender Shades</a:t>
            </a:r>
            <a:endParaRPr b="0" lang="en-US" sz="2400" spc="-1" strike="noStrike">
              <a:latin typeface="Arial"/>
            </a:endParaRPr>
          </a:p>
        </p:txBody>
      </p:sp>
      <p:sp>
        <p:nvSpPr>
          <p:cNvPr id="170" name="CustomShape 3"/>
          <p:cNvSpPr/>
          <p:nvPr/>
        </p:nvSpPr>
        <p:spPr>
          <a:xfrm>
            <a:off x="2103120" y="1864800"/>
            <a:ext cx="6855840" cy="132408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All classifiers perform better on male faces than female faces.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All classifiers perform better on lighter faces than darker faces.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All classifiers perform worst on darker female faces.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44880" y="1218960"/>
            <a:ext cx="965880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AI minds</a:t>
            </a:r>
            <a:r>
              <a:rPr b="0" lang="en-US" sz="1800" spc="-1" strike="noStrike">
                <a:solidFill>
                  <a:srgbClr val="000000"/>
                </a:solidFill>
                <a:latin typeface="Arial"/>
                <a:ea typeface="DejaVu Sans"/>
              </a:rPr>
              <a:t>: software seeking to reason and make decisions like humans do so it aspires to replace humans.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2-</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AI partners</a:t>
            </a:r>
            <a:r>
              <a:rPr b="0" lang="en-US" sz="1800" spc="-1" strike="noStrike">
                <a:solidFill>
                  <a:srgbClr val="000000"/>
                </a:solidFill>
                <a:latin typeface="Arial"/>
                <a:ea typeface="DejaVu Sans"/>
              </a:rPr>
              <a:t>: provide assistance to humans within parameters set by humans or under human supervision. </a:t>
            </a:r>
            <a:endParaRPr b="0" lang="en-US" sz="1800" spc="-1" strike="noStrike">
              <a:latin typeface="Arial"/>
            </a:endParaRPr>
          </a:p>
        </p:txBody>
      </p:sp>
      <p:sp>
        <p:nvSpPr>
          <p:cNvPr id="172" name="CustomShape 2"/>
          <p:cNvSpPr/>
          <p:nvPr/>
        </p:nvSpPr>
        <p:spPr>
          <a:xfrm>
            <a:off x="4035600" y="175320"/>
            <a:ext cx="2271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into AI</a:t>
            </a:r>
            <a:endParaRPr b="0" lang="en-US" sz="2400" spc="-1" strike="noStrike">
              <a:latin typeface="Arial"/>
            </a:endParaRPr>
          </a:p>
        </p:txBody>
      </p:sp>
      <p:sp>
        <p:nvSpPr>
          <p:cNvPr id="173" name="CustomShape 3"/>
          <p:cNvSpPr/>
          <p:nvPr/>
        </p:nvSpPr>
        <p:spPr>
          <a:xfrm>
            <a:off x="6153120" y="5514120"/>
            <a:ext cx="40852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A Etzioni, O Etzioni, J Ethics (2017) 21:403–41, DOI 10.1007/s10892-017-9252-28</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71240" y="1103040"/>
            <a:ext cx="939996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Level 0</a:t>
            </a:r>
            <a:r>
              <a:rPr b="0" lang="en-US" sz="1800" spc="-1" strike="noStrike">
                <a:solidFill>
                  <a:srgbClr val="000000"/>
                </a:solidFill>
                <a:latin typeface="Arial"/>
                <a:ea typeface="DejaVu Sans"/>
              </a:rPr>
              <a:t>:</a:t>
            </a:r>
            <a:r>
              <a:rPr b="1" lang="en-US" sz="1800" spc="-1" strike="noStrike">
                <a:solidFill>
                  <a:srgbClr val="000000"/>
                </a:solidFill>
                <a:latin typeface="Arial"/>
                <a:ea typeface="DejaVu Sans"/>
              </a:rPr>
              <a:t> no automation,</a:t>
            </a:r>
            <a:r>
              <a:rPr b="0" lang="en-US" sz="1800" spc="-1" strike="noStrike">
                <a:solidFill>
                  <a:srgbClr val="000000"/>
                </a:solidFill>
                <a:latin typeface="Arial"/>
                <a:ea typeface="DejaVu Sans"/>
              </a:rPr>
              <a:t> human driver full-time for all aspects of driving.</a:t>
            </a:r>
            <a:endParaRPr b="0" lang="en-US" sz="1800" spc="-1" strike="noStrike">
              <a:latin typeface="Arial"/>
            </a:endParaRPr>
          </a:p>
          <a:p>
            <a:pPr>
              <a:lnSpc>
                <a:spcPct val="150000"/>
              </a:lnSpc>
            </a:pPr>
            <a:r>
              <a:rPr b="1" lang="en-US" sz="1800" spc="-1" strike="noStrike">
                <a:solidFill>
                  <a:srgbClr val="000000"/>
                </a:solidFill>
                <a:latin typeface="Arial"/>
                <a:ea typeface="DejaVu Sans"/>
              </a:rPr>
              <a:t>Level 1</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driver assistance</a:t>
            </a:r>
            <a:r>
              <a:rPr b="0" lang="en-US" sz="1800" spc="-1" strike="noStrike">
                <a:solidFill>
                  <a:srgbClr val="000000"/>
                </a:solidFill>
                <a:latin typeface="Arial"/>
                <a:ea typeface="DejaVu Sans"/>
              </a:rPr>
              <a:t>, system sometimes assists with specific tasks.</a:t>
            </a:r>
            <a:endParaRPr b="0" lang="en-US" sz="1800" spc="-1" strike="noStrike">
              <a:latin typeface="Arial"/>
            </a:endParaRPr>
          </a:p>
          <a:p>
            <a:pPr>
              <a:lnSpc>
                <a:spcPct val="150000"/>
              </a:lnSpc>
            </a:pPr>
            <a:r>
              <a:rPr b="1" lang="en-US" sz="1800" spc="-1" strike="noStrike">
                <a:solidFill>
                  <a:srgbClr val="000000"/>
                </a:solidFill>
                <a:latin typeface="Arial"/>
                <a:ea typeface="DejaVu Sans"/>
              </a:rPr>
              <a:t>Level 2</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partial automation</a:t>
            </a:r>
            <a:r>
              <a:rPr b="0" lang="en-US" sz="1800" spc="-1" strike="noStrike">
                <a:solidFill>
                  <a:srgbClr val="000000"/>
                </a:solidFill>
                <a:latin typeface="Arial"/>
                <a:ea typeface="DejaVu Sans"/>
              </a:rPr>
              <a:t>, system performs tasks and human monitors.</a:t>
            </a:r>
            <a:endParaRPr b="0" lang="en-US" sz="1800" spc="-1" strike="noStrike">
              <a:latin typeface="Arial"/>
            </a:endParaRPr>
          </a:p>
          <a:p>
            <a:pPr>
              <a:lnSpc>
                <a:spcPct val="150000"/>
              </a:lnSpc>
            </a:pPr>
            <a:r>
              <a:rPr b="1" lang="en-US" sz="1800" spc="-1" strike="noStrike">
                <a:solidFill>
                  <a:srgbClr val="000000"/>
                </a:solidFill>
                <a:latin typeface="Arial"/>
                <a:ea typeface="DejaVu Sans"/>
              </a:rPr>
              <a:t>Level 3</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conditional automation</a:t>
            </a:r>
            <a:r>
              <a:rPr b="0" lang="en-US" sz="1800" spc="-1" strike="noStrike">
                <a:solidFill>
                  <a:srgbClr val="000000"/>
                </a:solidFill>
                <a:latin typeface="Arial"/>
                <a:ea typeface="DejaVu Sans"/>
              </a:rPr>
              <a:t>, system manages all driving tasks and monitors the driving environment, human intervenes only when the system requires assistance.</a:t>
            </a:r>
            <a:endParaRPr b="0" lang="en-US" sz="1800" spc="-1" strike="noStrike">
              <a:latin typeface="Arial"/>
            </a:endParaRPr>
          </a:p>
          <a:p>
            <a:pPr>
              <a:lnSpc>
                <a:spcPct val="150000"/>
              </a:lnSpc>
            </a:pPr>
            <a:r>
              <a:rPr b="1" lang="en-US" sz="1800" spc="-1" strike="noStrike">
                <a:solidFill>
                  <a:srgbClr val="000000"/>
                </a:solidFill>
                <a:latin typeface="Arial"/>
                <a:ea typeface="DejaVu Sans"/>
              </a:rPr>
              <a:t>Level 4</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high automation</a:t>
            </a:r>
            <a:r>
              <a:rPr b="0" lang="en-US" sz="1800" spc="-1" strike="noStrike">
                <a:solidFill>
                  <a:srgbClr val="000000"/>
                </a:solidFill>
                <a:latin typeface="Arial"/>
                <a:ea typeface="DejaVu Sans"/>
              </a:rPr>
              <a:t>, system drives and monitors in certain environments without human response and sometimes is fully autonomous.</a:t>
            </a:r>
            <a:endParaRPr b="0" lang="en-US" sz="1800" spc="-1" strike="noStrike">
              <a:latin typeface="Arial"/>
            </a:endParaRPr>
          </a:p>
          <a:p>
            <a:pPr>
              <a:lnSpc>
                <a:spcPct val="150000"/>
              </a:lnSpc>
            </a:pPr>
            <a:r>
              <a:rPr b="1" lang="en-US" sz="1800" spc="-1" strike="noStrike">
                <a:solidFill>
                  <a:srgbClr val="000000"/>
                </a:solidFill>
                <a:latin typeface="Arial"/>
                <a:ea typeface="DejaVu Sans"/>
              </a:rPr>
              <a:t>Level 5</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full automation</a:t>
            </a:r>
            <a:r>
              <a:rPr b="0" lang="en-US" sz="1800" spc="-1" strike="noStrike">
                <a:solidFill>
                  <a:srgbClr val="000000"/>
                </a:solidFill>
                <a:latin typeface="Arial"/>
                <a:ea typeface="DejaVu Sans"/>
              </a:rPr>
              <a:t>, system does everything a human could do under all conditions.   </a:t>
            </a:r>
            <a:endParaRPr b="0" lang="en-US" sz="1800" spc="-1" strike="noStrike">
              <a:latin typeface="Arial"/>
            </a:endParaRPr>
          </a:p>
        </p:txBody>
      </p:sp>
      <p:sp>
        <p:nvSpPr>
          <p:cNvPr id="175" name="CustomShape 2"/>
          <p:cNvSpPr/>
          <p:nvPr/>
        </p:nvSpPr>
        <p:spPr>
          <a:xfrm>
            <a:off x="2103120" y="247320"/>
            <a:ext cx="74055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into AI - Levels of Automation in Cars</a:t>
            </a:r>
            <a:endParaRPr b="0" lang="en-US" sz="2400" spc="-1" strike="noStrike">
              <a:latin typeface="Arial"/>
            </a:endParaRPr>
          </a:p>
        </p:txBody>
      </p:sp>
      <p:sp>
        <p:nvSpPr>
          <p:cNvPr id="176" name="CustomShape 3"/>
          <p:cNvSpPr/>
          <p:nvPr/>
        </p:nvSpPr>
        <p:spPr>
          <a:xfrm>
            <a:off x="7805520" y="5502960"/>
            <a:ext cx="2464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Fleetwood J. AJPH, April 2017, Vol 107, No. 4</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44880" y="750960"/>
            <a:ext cx="9658800" cy="46159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In May 2016 a Tesla car traveling in autopilot mode crashed and the passenger was killed. </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Choices made by legal dictates: ethical decision made collectively, e.g. stop the car at stop sign.</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Choices open to each individual: e.g. stop to give a ride to a hitchhiker.</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top-down approach: ethical principles programmed into car’s guidance system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e.g. ten commandments </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bottom up approach: machines learn ethical decisions through observation of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humans </a:t>
            </a:r>
            <a:endParaRPr b="0" lang="en-US" sz="1800" spc="-1" strike="noStrike">
              <a:latin typeface="Arial"/>
            </a:endParaRPr>
          </a:p>
          <a:p>
            <a:pPr>
              <a:lnSpc>
                <a:spcPct val="150000"/>
              </a:lnSpc>
            </a:pPr>
            <a:endParaRPr b="0" lang="en-US" sz="1800" spc="-1" strike="noStrike">
              <a:latin typeface="Arial"/>
            </a:endParaRPr>
          </a:p>
        </p:txBody>
      </p:sp>
      <p:sp>
        <p:nvSpPr>
          <p:cNvPr id="178" name="CustomShape 2"/>
          <p:cNvSpPr/>
          <p:nvPr/>
        </p:nvSpPr>
        <p:spPr>
          <a:xfrm>
            <a:off x="5109120" y="5369760"/>
            <a:ext cx="53121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A Etzioni, O Etzioni, J Ethics (2017) 21:403–41, DOI 10.1007/s10892-017-9252-28</a:t>
            </a:r>
            <a:endParaRPr b="0" lang="en-US" sz="800" spc="-1" strike="noStrike">
              <a:latin typeface="Arial"/>
            </a:endParaRPr>
          </a:p>
          <a:p>
            <a:pPr>
              <a:lnSpc>
                <a:spcPct val="100000"/>
              </a:lnSpc>
            </a:pPr>
            <a:r>
              <a:rPr b="0" lang="en-US" sz="800" spc="-1" strike="noStrike">
                <a:solidFill>
                  <a:srgbClr val="000000"/>
                </a:solidFill>
                <a:latin typeface="Arial"/>
                <a:ea typeface="DejaVu Sans"/>
              </a:rPr>
              <a:t>https://www.theguardian.com/technology/2016/jul/01/tesla-driver-killed-autopilot-self-driving-car-harry-potter</a:t>
            </a:r>
            <a:endParaRPr b="0" lang="en-US" sz="800" spc="-1" strike="noStrike">
              <a:latin typeface="Arial"/>
            </a:endParaRPr>
          </a:p>
        </p:txBody>
      </p:sp>
      <p:sp>
        <p:nvSpPr>
          <p:cNvPr id="179" name="CustomShape 3"/>
          <p:cNvSpPr/>
          <p:nvPr/>
        </p:nvSpPr>
        <p:spPr>
          <a:xfrm>
            <a:off x="4035600" y="175320"/>
            <a:ext cx="2271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into AI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1144800"/>
            <a:ext cx="8941680" cy="3061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2000" spc="-1" strike="noStrike">
                <a:solidFill>
                  <a:srgbClr val="000000"/>
                </a:solidFill>
                <a:latin typeface="Arial"/>
                <a:ea typeface="DejaVu Sans"/>
              </a:rPr>
              <a:t>Ethic bot</a:t>
            </a:r>
            <a:r>
              <a:rPr b="0" lang="en-US" sz="2000" spc="-1" strike="noStrike">
                <a:solidFill>
                  <a:srgbClr val="000000"/>
                </a:solidFill>
                <a:latin typeface="Arial"/>
                <a:ea typeface="DejaVu Sans"/>
              </a:rPr>
              <a:t> </a:t>
            </a:r>
            <a:endParaRPr b="0" lang="en-US" sz="2000" spc="-1" strike="noStrike">
              <a:latin typeface="Arial"/>
            </a:endParaRPr>
          </a:p>
          <a:p>
            <a:pPr>
              <a:lnSpc>
                <a:spcPct val="150000"/>
              </a:lnSpc>
            </a:pPr>
            <a:endParaRPr b="0" lang="en-US" sz="20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AI program that reads the owner’s moral preferences and instructs the machines          to follow them.</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The ethical decisions left to the individual are the ones the society ruled are not             harmful and are not constrained by legislation.  </a:t>
            </a:r>
            <a:endParaRPr b="0" lang="en-US" sz="1800" spc="-1" strike="noStrike">
              <a:latin typeface="Arial"/>
            </a:endParaRPr>
          </a:p>
        </p:txBody>
      </p:sp>
      <p:sp>
        <p:nvSpPr>
          <p:cNvPr id="181" name="CustomShape 2"/>
          <p:cNvSpPr/>
          <p:nvPr/>
        </p:nvSpPr>
        <p:spPr>
          <a:xfrm>
            <a:off x="4035960" y="319320"/>
            <a:ext cx="2271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into AI</a:t>
            </a:r>
            <a:endParaRPr b="0" lang="en-US" sz="2400" spc="-1" strike="noStrike">
              <a:latin typeface="Arial"/>
            </a:endParaRPr>
          </a:p>
        </p:txBody>
      </p:sp>
      <p:sp>
        <p:nvSpPr>
          <p:cNvPr id="182" name="CustomShape 3"/>
          <p:cNvSpPr/>
          <p:nvPr/>
        </p:nvSpPr>
        <p:spPr>
          <a:xfrm>
            <a:off x="6153480" y="5514120"/>
            <a:ext cx="39243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A Etzioni, O Etzioni, J Ethics (2017) 21:403–41, DOI 10.1007/s10892-017-9252-28</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10320" y="537840"/>
            <a:ext cx="9677520" cy="5027400"/>
          </a:xfrm>
          <a:prstGeom prst="rect">
            <a:avLst/>
          </a:prstGeom>
          <a:noFill/>
          <a:ln>
            <a:noFill/>
          </a:ln>
        </p:spPr>
        <p:style>
          <a:lnRef idx="0"/>
          <a:fillRef idx="0"/>
          <a:effectRef idx="0"/>
          <a:fontRef idx="minor"/>
        </p:style>
        <p:txBody>
          <a:bodyPr lIns="90000" rIns="90000" tIns="45000" bIns="45000">
            <a:spAutoFit/>
          </a:bodyPr>
          <a:p>
            <a:pPr marL="216000" indent="-214560">
              <a:lnSpc>
                <a:spcPct val="150000"/>
              </a:lnSpc>
              <a:buClr>
                <a:srgbClr val="000000"/>
              </a:buClr>
              <a:buFont typeface="Symbol"/>
              <a:buChar char=""/>
            </a:pPr>
            <a:r>
              <a:rPr b="0" lang="en-US" sz="1800" spc="-1" strike="noStrike">
                <a:solidFill>
                  <a:srgbClr val="000000"/>
                </a:solidFill>
                <a:latin typeface="Arial"/>
                <a:ea typeface="DejaVu Sans"/>
              </a:rPr>
              <a:t>Robots that provide child, elder and health care.</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Patient’s data privacy and anonymization.  </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Robotic surgeons.</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Racial / gender biases built in health care algorithms.</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Clinical decision-support systems could be programmed to increase profits.</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Premature incorporation of a diagnosis or practice into an algorithm may imply legitimacy.</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AI for diagnosis and advice about treatments</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Educate physicians about the limitations of AI, datasets etc.</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Confidentiality of medical records.</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Apps giving health advice or ‘diagnosis’.</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Ownership and property of health data and/or biological material.</a:t>
            </a:r>
            <a:endParaRPr b="0" lang="en-US" sz="1800" spc="-1" strike="noStrike">
              <a:latin typeface="Arial"/>
            </a:endParaRPr>
          </a:p>
          <a:p>
            <a:pPr marL="216000" indent="-214560">
              <a:lnSpc>
                <a:spcPct val="150000"/>
              </a:lnSpc>
              <a:buClr>
                <a:srgbClr val="000000"/>
              </a:buClr>
              <a:buFont typeface="Symbol"/>
              <a:buChar char=""/>
            </a:pPr>
            <a:r>
              <a:rPr b="0" lang="en-US" sz="1800" spc="-1" strike="noStrike">
                <a:solidFill>
                  <a:srgbClr val="000000"/>
                </a:solidFill>
                <a:latin typeface="Arial"/>
                <a:ea typeface="DejaVu Sans"/>
              </a:rPr>
              <a:t>Obtainment of patient consent for studies.</a:t>
            </a:r>
            <a:endParaRPr b="0" lang="en-US" sz="1800" spc="-1" strike="noStrike">
              <a:latin typeface="Arial"/>
            </a:endParaRPr>
          </a:p>
        </p:txBody>
      </p:sp>
      <p:sp>
        <p:nvSpPr>
          <p:cNvPr id="184" name="CustomShape 2"/>
          <p:cNvSpPr/>
          <p:nvPr/>
        </p:nvSpPr>
        <p:spPr>
          <a:xfrm>
            <a:off x="2451600" y="103320"/>
            <a:ext cx="58366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Ethical Challenges of AI in Health Care</a:t>
            </a:r>
            <a:endParaRPr b="0" lang="en-US" sz="2400" spc="-1" strike="noStrike">
              <a:latin typeface="Arial"/>
            </a:endParaRPr>
          </a:p>
        </p:txBody>
      </p:sp>
      <p:sp>
        <p:nvSpPr>
          <p:cNvPr id="185" name="CustomShape 3"/>
          <p:cNvSpPr/>
          <p:nvPr/>
        </p:nvSpPr>
        <p:spPr>
          <a:xfrm>
            <a:off x="7037280" y="5483520"/>
            <a:ext cx="3202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S Danton </a:t>
            </a:r>
            <a:r>
              <a:rPr b="0" i="1" lang="en-US" sz="800" spc="-1" strike="noStrike">
                <a:solidFill>
                  <a:srgbClr val="000000"/>
                </a:solidFill>
                <a:latin typeface="Arial"/>
                <a:ea typeface="DejaVu Sans"/>
              </a:rPr>
              <a:t>et a</a:t>
            </a:r>
            <a:r>
              <a:rPr b="0" lang="en-US" sz="800" spc="-1" strike="noStrike">
                <a:solidFill>
                  <a:srgbClr val="000000"/>
                </a:solidFill>
                <a:latin typeface="Arial"/>
                <a:ea typeface="DejaVu Sans"/>
              </a:rPr>
              <a:t>l. N Engl J Med. 2018 March 15; 378(11): 981–983</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34360" y="824040"/>
            <a:ext cx="973116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Autonomous weapon system</a:t>
            </a:r>
            <a:r>
              <a:rPr b="0" lang="en-US" sz="1800" spc="-1" strike="noStrike">
                <a:solidFill>
                  <a:srgbClr val="000000"/>
                </a:solidFill>
                <a:latin typeface="Arial"/>
                <a:ea typeface="DejaVu Sans"/>
              </a:rPr>
              <a:t>: once activated, can select and engage targets without further intervention by a human operator (</a:t>
            </a:r>
            <a:r>
              <a:rPr b="0" lang="en-US" sz="1400" spc="-1" strike="noStrike">
                <a:solidFill>
                  <a:srgbClr val="000000"/>
                </a:solidFill>
                <a:latin typeface="Arial"/>
                <a:ea typeface="DejaVu Sans"/>
              </a:rPr>
              <a:t>2012 U.S. Department of Defense</a:t>
            </a:r>
            <a:r>
              <a:rPr b="0" lang="en-US" sz="1800" spc="-1" strike="noStrike">
                <a:solidFill>
                  <a:srgbClr val="000000"/>
                </a:solidFill>
                <a:latin typeface="Arial"/>
                <a:ea typeface="DejaVu Sans"/>
              </a:rPr>
              <a: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Some such systems exist in limited defensive contexts. </a:t>
            </a:r>
            <a:endParaRPr b="0" lang="en-US" sz="1800" spc="-1" strike="noStrike">
              <a:latin typeface="Arial"/>
            </a:endParaRPr>
          </a:p>
          <a:p>
            <a:pPr>
              <a:lnSpc>
                <a:spcPct val="150000"/>
              </a:lnSpc>
            </a:pPr>
            <a:r>
              <a:rPr b="0" lang="en-US" sz="1800" spc="-1" strike="noStrike">
                <a:solidFill>
                  <a:srgbClr val="000000"/>
                </a:solidFill>
                <a:latin typeface="Arial"/>
                <a:ea typeface="DejaVu Sans"/>
              </a:rPr>
              <a:t>Genuine autonomy in weapons will probably remain rare.</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Unmanned aerial vehicles (UAVs)</a:t>
            </a:r>
            <a:r>
              <a:rPr b="0" lang="en-US" sz="1800" spc="-1" strike="noStrike">
                <a:solidFill>
                  <a:srgbClr val="000000"/>
                </a:solidFill>
                <a:latin typeface="Arial"/>
                <a:ea typeface="DejaVu Sans"/>
              </a:rPr>
              <a:t> are piloted from afar, autonomous for flying but not for some systems will be designed to be used only for “machine-on-machine” encounters,</a:t>
            </a:r>
            <a:endParaRPr b="0" lang="en-US" sz="1800" spc="-1" strike="noStrike">
              <a:latin typeface="Arial"/>
            </a:endParaRPr>
          </a:p>
          <a:p>
            <a:pPr>
              <a:lnSpc>
                <a:spcPct val="150000"/>
              </a:lnSpc>
            </a:pPr>
            <a:r>
              <a:rPr b="0" lang="en-US" sz="1800" spc="-1" strike="noStrike">
                <a:solidFill>
                  <a:srgbClr val="000000"/>
                </a:solidFill>
                <a:latin typeface="Arial"/>
                <a:ea typeface="DejaVu Sans"/>
              </a:rPr>
              <a:t>(e.g. missile defense).</a:t>
            </a:r>
            <a:endParaRPr b="0" lang="en-US" sz="1800" spc="-1" strike="noStrike">
              <a:latin typeface="Arial"/>
            </a:endParaRPr>
          </a:p>
          <a:p>
            <a:pPr>
              <a:lnSpc>
                <a:spcPct val="150000"/>
              </a:lnSpc>
            </a:pPr>
            <a:r>
              <a:rPr b="0" lang="en-US" sz="1800" spc="-1" strike="noStrike">
                <a:solidFill>
                  <a:srgbClr val="000000"/>
                </a:solidFill>
                <a:latin typeface="Arial"/>
                <a:ea typeface="DejaVu Sans"/>
              </a:rPr>
              <a:t>The communication between human and weapon system could be jammed or hacked.</a:t>
            </a:r>
            <a:endParaRPr b="0" lang="en-US" sz="1800" spc="-1" strike="noStrike">
              <a:latin typeface="Arial"/>
            </a:endParaRPr>
          </a:p>
        </p:txBody>
      </p:sp>
      <p:sp>
        <p:nvSpPr>
          <p:cNvPr id="187" name="CustomShape 2"/>
          <p:cNvSpPr/>
          <p:nvPr/>
        </p:nvSpPr>
        <p:spPr>
          <a:xfrm>
            <a:off x="1947600" y="139320"/>
            <a:ext cx="64134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 Autonomous Weapons Systems</a:t>
            </a:r>
            <a:endParaRPr b="0" lang="en-US" sz="2400" spc="-1" strike="noStrike">
              <a:latin typeface="Arial"/>
            </a:endParaRPr>
          </a:p>
        </p:txBody>
      </p:sp>
      <p:sp>
        <p:nvSpPr>
          <p:cNvPr id="188" name="CustomShape 3"/>
          <p:cNvSpPr/>
          <p:nvPr/>
        </p:nvSpPr>
        <p:spPr>
          <a:xfrm>
            <a:off x="4934880" y="5394960"/>
            <a:ext cx="539028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K Anderson, MC Waxman. American University Washington College of Law Research Paper No. 2013-11, 2013.</a:t>
            </a:r>
            <a:endParaRPr b="0" lang="en-US" sz="800" spc="-1" strike="noStrike">
              <a:latin typeface="Arial"/>
            </a:endParaRPr>
          </a:p>
          <a:p>
            <a:pPr>
              <a:lnSpc>
                <a:spcPct val="100000"/>
              </a:lnSpc>
            </a:pPr>
            <a:r>
              <a:rPr b="0" lang="en-US" sz="800" spc="-1" strike="noStrike">
                <a:solidFill>
                  <a:srgbClr val="000000"/>
                </a:solidFill>
                <a:latin typeface="Arial"/>
                <a:ea typeface="DejaVu Sans"/>
              </a:rPr>
              <a:t>https://papers.ssrn.com/sol3/papers.cfm?abstract_id=2250126</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90160" y="1220760"/>
            <a:ext cx="9606240" cy="1735560"/>
          </a:xfrm>
          <a:prstGeom prst="rect">
            <a:avLst/>
          </a:prstGeom>
          <a:noFill/>
          <a:ln>
            <a:noFill/>
          </a:ln>
        </p:spPr>
        <p:style>
          <a:lnRef idx="0"/>
          <a:fillRef idx="0"/>
          <a:effectRef idx="0"/>
          <a:fontRef idx="minor"/>
        </p:style>
        <p:txBody>
          <a:bodyPr lIns="90000" rIns="90000" tIns="45000" bIns="45000">
            <a:spAutoFit/>
          </a:bodyPr>
          <a:p>
            <a:pPr marL="216000" indent="-211680">
              <a:lnSpc>
                <a:spcPct val="150000"/>
              </a:lnSpc>
              <a:buClr>
                <a:srgbClr val="000000"/>
              </a:buClr>
              <a:buSzPct val="45000"/>
              <a:buFont typeface="Wingdings" charset="2"/>
              <a:buChar char=""/>
            </a:pPr>
            <a:r>
              <a:rPr b="0" lang="en-US" sz="1800" spc="-1" strike="noStrike">
                <a:solidFill>
                  <a:srgbClr val="000000"/>
                </a:solidFill>
                <a:latin typeface="Arial"/>
                <a:ea typeface="DejaVu Sans"/>
              </a:rPr>
              <a:t>A study showed lower paying job being recommended to women candidates.</a:t>
            </a:r>
            <a:endParaRPr b="0" lang="en-US" sz="1800" spc="-1" strike="noStrike">
              <a:latin typeface="Arial"/>
            </a:endParaRPr>
          </a:p>
          <a:p>
            <a:pPr marL="216000" indent="-211680">
              <a:lnSpc>
                <a:spcPct val="150000"/>
              </a:lnSpc>
              <a:buClr>
                <a:srgbClr val="000000"/>
              </a:buClr>
              <a:buSzPct val="45000"/>
              <a:buFont typeface="Wingdings" charset="2"/>
              <a:buChar char=""/>
            </a:pPr>
            <a:r>
              <a:rPr b="0" lang="en-US" sz="1800" spc="-1" strike="noStrike">
                <a:solidFill>
                  <a:srgbClr val="000000"/>
                </a:solidFill>
                <a:latin typeface="Arial"/>
                <a:ea typeface="DejaVu Sans"/>
              </a:rPr>
              <a:t>A news article mentioned, the possibility of expensive flight recommendations were made to MacBook owners.</a:t>
            </a:r>
            <a:endParaRPr b="0" lang="en-US" sz="1800" spc="-1" strike="noStrike">
              <a:latin typeface="Arial"/>
            </a:endParaRPr>
          </a:p>
          <a:p>
            <a:pPr marL="216000" indent="-211680">
              <a:lnSpc>
                <a:spcPct val="150000"/>
              </a:lnSpc>
              <a:buClr>
                <a:srgbClr val="000000"/>
              </a:buClr>
              <a:buSzPct val="45000"/>
              <a:buFont typeface="Wingdings" charset="2"/>
              <a:buChar char=""/>
            </a:pPr>
            <a:r>
              <a:rPr b="0" lang="en-US" sz="1800" spc="-1" strike="noStrike">
                <a:solidFill>
                  <a:srgbClr val="000000"/>
                </a:solidFill>
                <a:latin typeface="Arial"/>
                <a:ea typeface="DejaVu Sans"/>
              </a:rPr>
              <a:t>Google’s search results are affected by your previous search history and your user profile.</a:t>
            </a:r>
            <a:endParaRPr b="0" lang="en-US" sz="1800" spc="-1" strike="noStrike">
              <a:latin typeface="Arial"/>
            </a:endParaRPr>
          </a:p>
        </p:txBody>
      </p:sp>
      <p:sp>
        <p:nvSpPr>
          <p:cNvPr id="190" name="CustomShape 2"/>
          <p:cNvSpPr/>
          <p:nvPr/>
        </p:nvSpPr>
        <p:spPr>
          <a:xfrm>
            <a:off x="6786720" y="5497200"/>
            <a:ext cx="34516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https://cds.nyu.edu/recommendation-systems-go-bad-%E2%80%A8/</a:t>
            </a:r>
            <a:endParaRPr b="0" lang="en-US" sz="800" spc="-1" strike="noStrike">
              <a:latin typeface="Arial"/>
            </a:endParaRPr>
          </a:p>
        </p:txBody>
      </p:sp>
      <p:sp>
        <p:nvSpPr>
          <p:cNvPr id="191" name="CustomShape 3"/>
          <p:cNvSpPr/>
          <p:nvPr/>
        </p:nvSpPr>
        <p:spPr>
          <a:xfrm>
            <a:off x="2676240" y="274320"/>
            <a:ext cx="51177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 Recommender Systems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676240" y="94320"/>
            <a:ext cx="51177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 Recommender Systems</a:t>
            </a:r>
            <a:endParaRPr b="0" lang="en-US" sz="2400" spc="-1" strike="noStrike">
              <a:latin typeface="Arial"/>
            </a:endParaRPr>
          </a:p>
        </p:txBody>
      </p:sp>
      <p:sp>
        <p:nvSpPr>
          <p:cNvPr id="193" name="CustomShape 2"/>
          <p:cNvSpPr/>
          <p:nvPr/>
        </p:nvSpPr>
        <p:spPr>
          <a:xfrm>
            <a:off x="383400" y="726480"/>
            <a:ext cx="9606240" cy="4615920"/>
          </a:xfrm>
          <a:prstGeom prst="rect">
            <a:avLst/>
          </a:prstGeom>
          <a:noFill/>
          <a:ln>
            <a:noFill/>
          </a:ln>
        </p:spPr>
        <p:style>
          <a:lnRef idx="0"/>
          <a:fillRef idx="0"/>
          <a:effectRef idx="0"/>
          <a:fontRef idx="minor"/>
        </p:style>
        <p:txBody>
          <a:bodyPr lIns="90000" rIns="90000" tIns="45000" bIns="45000">
            <a:spAutoFit/>
          </a:bodyPr>
          <a:p>
            <a:pPr marL="216000" indent="-211680">
              <a:lnSpc>
                <a:spcPct val="150000"/>
              </a:lnSpc>
              <a:buClr>
                <a:srgbClr val="000000"/>
              </a:buClr>
              <a:buSzPct val="45000"/>
              <a:buFont typeface="Wingdings" charset="2"/>
              <a:buChar char=""/>
            </a:pPr>
            <a:r>
              <a:rPr b="1" lang="en-US" sz="1800" spc="-1" strike="noStrike">
                <a:solidFill>
                  <a:srgbClr val="000000"/>
                </a:solidFill>
                <a:latin typeface="Arial"/>
                <a:ea typeface="DejaVu Sans"/>
              </a:rPr>
              <a:t>YouTube</a:t>
            </a:r>
            <a:r>
              <a:rPr b="0" lang="en-US" sz="1800" spc="-1" strike="noStrike">
                <a:solidFill>
                  <a:srgbClr val="000000"/>
                </a:solidFill>
                <a:latin typeface="Arial"/>
                <a:ea typeface="DejaVu Sans"/>
              </a:rPr>
              <a:t> algorithms transmit content and </a:t>
            </a:r>
            <a:r>
              <a:rPr b="1" lang="en-US" sz="1800" spc="-1" strike="noStrike">
                <a:solidFill>
                  <a:srgbClr val="000000"/>
                </a:solidFill>
                <a:latin typeface="Arial"/>
                <a:ea typeface="DejaVu Sans"/>
              </a:rPr>
              <a:t>filter</a:t>
            </a:r>
            <a:r>
              <a:rPr b="0" lang="en-US" sz="1800" spc="-1" strike="noStrike">
                <a:solidFill>
                  <a:srgbClr val="000000"/>
                </a:solidFill>
                <a:latin typeface="Arial"/>
                <a:ea typeface="DejaVu Sans"/>
              </a:rPr>
              <a:t> it making the content more relevant to its potential customers (</a:t>
            </a:r>
            <a:r>
              <a:rPr b="0" lang="en-US" sz="1400" spc="-1" strike="noStrike">
                <a:solidFill>
                  <a:srgbClr val="000000"/>
                </a:solidFill>
                <a:latin typeface="Arial"/>
                <a:ea typeface="DejaVu Sans"/>
              </a:rPr>
              <a:t>D</a:t>
            </a:r>
            <a:r>
              <a:rPr b="0" lang="en-US" sz="1800" spc="-1" strike="noStrike">
                <a:solidFill>
                  <a:srgbClr val="000000"/>
                </a:solidFill>
                <a:latin typeface="Arial"/>
                <a:ea typeface="DejaVu Sans"/>
              </a:rPr>
              <a:t> </a:t>
            </a:r>
            <a:r>
              <a:rPr b="0" lang="en-US" sz="1400" spc="-1" strike="noStrike">
                <a:solidFill>
                  <a:srgbClr val="000000"/>
                </a:solidFill>
                <a:latin typeface="Arial"/>
                <a:ea typeface="DejaVu Sans"/>
              </a:rPr>
              <a:t>O’Callahan </a:t>
            </a:r>
            <a:r>
              <a:rPr b="0" i="1" lang="en-US" sz="1400" spc="-1" strike="noStrike">
                <a:solidFill>
                  <a:srgbClr val="000000"/>
                </a:solidFill>
                <a:latin typeface="Arial"/>
                <a:ea typeface="DejaVu Sans"/>
              </a:rPr>
              <a:t>et al,</a:t>
            </a:r>
            <a:r>
              <a:rPr b="0" lang="en-US" sz="1400" spc="-1" strike="noStrike">
                <a:solidFill>
                  <a:srgbClr val="000000"/>
                </a:solidFill>
                <a:latin typeface="Arial"/>
                <a:ea typeface="DejaVu Sans"/>
              </a:rPr>
              <a:t> Social Science Computer Review, 2015, Volume: 33 issue: 459-478</a:t>
            </a:r>
            <a:r>
              <a:rPr b="0" lang="en-US" sz="1800" spc="-1" strike="noStrike">
                <a:solidFill>
                  <a:srgbClr val="000000"/>
                </a:solidFill>
                <a:latin typeface="Arial"/>
                <a:ea typeface="DejaVu Sans"/>
              </a:rPr>
              <a:t>).</a:t>
            </a:r>
            <a:endParaRPr b="0" lang="en-US" sz="1800" spc="-1" strike="noStrike">
              <a:latin typeface="Arial"/>
            </a:endParaRPr>
          </a:p>
          <a:p>
            <a:pPr>
              <a:lnSpc>
                <a:spcPct val="150000"/>
              </a:lnSpc>
            </a:pPr>
            <a:endParaRPr b="0" lang="en-US" sz="1800" spc="-1" strike="noStrike">
              <a:latin typeface="Arial"/>
            </a:endParaRPr>
          </a:p>
          <a:p>
            <a:pPr marL="216000" indent="-211680">
              <a:lnSpc>
                <a:spcPct val="150000"/>
              </a:lnSpc>
              <a:buClr>
                <a:srgbClr val="000000"/>
              </a:buClr>
              <a:buSzPct val="45000"/>
              <a:buFont typeface="Wingdings" charset="2"/>
              <a:buChar char=""/>
            </a:pPr>
            <a:r>
              <a:rPr b="1" lang="en-US" sz="1800" spc="-1" strike="noStrike">
                <a:solidFill>
                  <a:srgbClr val="000000"/>
                </a:solidFill>
                <a:latin typeface="Arial"/>
                <a:ea typeface="DejaVu Sans"/>
              </a:rPr>
              <a:t>Extremism:</a:t>
            </a:r>
            <a:r>
              <a:rPr b="0" lang="en-US" sz="1800" spc="-1" strike="noStrike">
                <a:solidFill>
                  <a:srgbClr val="000000"/>
                </a:solidFill>
                <a:latin typeface="Arial"/>
                <a:ea typeface="DejaVu Sans"/>
              </a:rPr>
              <a:t> a desire to radically, and if necessary, forcefully and violently impose a political and/or religiously motivated ideology that has a claim to totality in the sense of true interpretation (</a:t>
            </a:r>
            <a:r>
              <a:rPr b="0" lang="en-US" sz="1400" spc="-1" strike="noStrike">
                <a:solidFill>
                  <a:srgbClr val="000000"/>
                </a:solidFill>
                <a:latin typeface="Arial"/>
                <a:ea typeface="DejaVu Sans"/>
              </a:rPr>
              <a:t>U Kemmesies, 2006, p. 11, München: Luchterhand;J Scmitt </a:t>
            </a:r>
            <a:r>
              <a:rPr b="0" i="1" lang="en-US" sz="1400" spc="-1" strike="noStrike">
                <a:solidFill>
                  <a:srgbClr val="000000"/>
                </a:solidFill>
                <a:latin typeface="Arial"/>
                <a:ea typeface="DejaVu Sans"/>
              </a:rPr>
              <a:t>et a</a:t>
            </a:r>
            <a:r>
              <a:rPr b="0" lang="en-US" sz="1400" spc="-1" strike="noStrike">
                <a:solidFill>
                  <a:srgbClr val="000000"/>
                </a:solidFill>
                <a:latin typeface="Arial"/>
                <a:ea typeface="DejaVu Sans"/>
              </a:rPr>
              <a:t>l, 2018, Journal of Communication 00: 1–29</a:t>
            </a:r>
            <a:r>
              <a:rPr b="0" lang="en-US" sz="1800" spc="-1" strike="noStrike">
                <a:solidFill>
                  <a:srgbClr val="000000"/>
                </a:solidFill>
                <a:latin typeface="Arial"/>
                <a:ea typeface="DejaVu Sans"/>
              </a:rPr>
              <a:t>).</a:t>
            </a:r>
            <a:endParaRPr b="0" lang="en-US" sz="1800" spc="-1" strike="noStrike">
              <a:latin typeface="Arial"/>
            </a:endParaRPr>
          </a:p>
          <a:p>
            <a:pPr>
              <a:lnSpc>
                <a:spcPct val="150000"/>
              </a:lnSpc>
            </a:pPr>
            <a:endParaRPr b="0" lang="en-US" sz="1800" spc="-1" strike="noStrike">
              <a:latin typeface="Arial"/>
            </a:endParaRPr>
          </a:p>
          <a:p>
            <a:pPr marL="216000" indent="-211680">
              <a:lnSpc>
                <a:spcPct val="150000"/>
              </a:lnSpc>
              <a:buClr>
                <a:srgbClr val="000000"/>
              </a:buClr>
              <a:buSzPct val="45000"/>
              <a:buFont typeface="Wingdings" charset="2"/>
              <a:buChar char=""/>
            </a:pPr>
            <a:r>
              <a:rPr b="0" lang="en-US" sz="1800" spc="-1" strike="noStrike">
                <a:solidFill>
                  <a:srgbClr val="000000"/>
                </a:solidFill>
                <a:latin typeface="Arial"/>
                <a:ea typeface="DejaVu Sans"/>
              </a:rPr>
              <a:t>Recommendations can result in users being excluded from information that is not aligned with their existing perspective leading to immersion within an extremist ideological bubble (</a:t>
            </a:r>
            <a:r>
              <a:rPr b="0" lang="en-US" sz="1400" spc="-1" strike="noStrike">
                <a:solidFill>
                  <a:srgbClr val="000000"/>
                </a:solidFill>
                <a:latin typeface="Arial"/>
                <a:ea typeface="DejaVu Sans"/>
              </a:rPr>
              <a:t>D</a:t>
            </a:r>
            <a:r>
              <a:rPr b="0" lang="en-US" sz="1800" spc="-1" strike="noStrike">
                <a:solidFill>
                  <a:srgbClr val="000000"/>
                </a:solidFill>
                <a:latin typeface="Arial"/>
                <a:ea typeface="DejaVu Sans"/>
              </a:rPr>
              <a:t> </a:t>
            </a:r>
            <a:r>
              <a:rPr b="0" lang="en-US" sz="1400" spc="-1" strike="noStrike">
                <a:solidFill>
                  <a:srgbClr val="000000"/>
                </a:solidFill>
                <a:latin typeface="Arial"/>
                <a:ea typeface="DejaVu Sans"/>
              </a:rPr>
              <a:t>O’Callahan </a:t>
            </a:r>
            <a:r>
              <a:rPr b="0" i="1" lang="en-US" sz="1400" spc="-1" strike="noStrike">
                <a:solidFill>
                  <a:srgbClr val="000000"/>
                </a:solidFill>
                <a:latin typeface="Arial"/>
                <a:ea typeface="DejaVu Sans"/>
              </a:rPr>
              <a:t>et al,</a:t>
            </a:r>
            <a:r>
              <a:rPr b="0" lang="en-US" sz="1400" spc="-1" strike="noStrike">
                <a:solidFill>
                  <a:srgbClr val="000000"/>
                </a:solidFill>
                <a:latin typeface="Arial"/>
                <a:ea typeface="DejaVu Sans"/>
              </a:rPr>
              <a:t> Social Science Computer Review, 2015, Volume: 33 issue: 459-478</a:t>
            </a: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239840" y="625320"/>
            <a:ext cx="8799120" cy="4956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DejaVu Sans"/>
              </a:rPr>
              <a:t>The branch of ethics that studies and evaluates moral problems related to:</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1" lang="en-US" sz="1600" spc="-1" strike="noStrike">
                <a:solidFill>
                  <a:srgbClr val="000000"/>
                </a:solidFill>
                <a:latin typeface="Arial"/>
                <a:ea typeface="DejaVu Sans"/>
              </a:rPr>
              <a:t>1- data</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generation</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recording</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curation</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processing</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dissemination</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sharing</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use</a:t>
            </a:r>
            <a:endParaRPr b="0" lang="en-US" sz="1600" spc="-1" strike="noStrike">
              <a:latin typeface="Arial"/>
            </a:endParaRPr>
          </a:p>
          <a:p>
            <a:pPr>
              <a:lnSpc>
                <a:spcPct val="100000"/>
              </a:lnSpc>
            </a:pPr>
            <a:r>
              <a:rPr b="1" lang="en-US" sz="1600" spc="-1" strike="noStrike">
                <a:solidFill>
                  <a:srgbClr val="000000"/>
                </a:solidFill>
                <a:latin typeface="Arial"/>
                <a:ea typeface="DejaVu Sans"/>
              </a:rPr>
              <a:t>2- algorithms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AI</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ML</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artificial agents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robots</a:t>
            </a:r>
            <a:endParaRPr b="0" lang="en-US" sz="1600" spc="-1" strike="noStrike">
              <a:latin typeface="Arial"/>
            </a:endParaRPr>
          </a:p>
          <a:p>
            <a:pPr>
              <a:lnSpc>
                <a:spcPct val="100000"/>
              </a:lnSpc>
            </a:pPr>
            <a:r>
              <a:rPr b="1" lang="en-US" sz="1600" spc="-1" strike="noStrike">
                <a:solidFill>
                  <a:srgbClr val="000000"/>
                </a:solidFill>
                <a:latin typeface="Arial"/>
                <a:ea typeface="DejaVu Sans"/>
              </a:rPr>
              <a:t>3- practices</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innovation</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programming</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hacking</a:t>
            </a:r>
            <a:endParaRPr b="0" lang="en-US" sz="1600" spc="-1" strike="noStrike">
              <a:latin typeface="Arial"/>
            </a:endParaRPr>
          </a:p>
          <a:p>
            <a:pPr>
              <a:lnSpc>
                <a:spcPct val="10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professional ethics</a:t>
            </a:r>
            <a:endParaRPr b="0" lang="en-US" sz="1600" spc="-1" strike="noStrike">
              <a:latin typeface="Arial"/>
            </a:endParaRPr>
          </a:p>
        </p:txBody>
      </p:sp>
      <p:sp>
        <p:nvSpPr>
          <p:cNvPr id="83" name="CustomShape 2"/>
          <p:cNvSpPr/>
          <p:nvPr/>
        </p:nvSpPr>
        <p:spPr>
          <a:xfrm>
            <a:off x="6128640" y="5377680"/>
            <a:ext cx="41097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Floridi L, Taddeo M. 2016.What is data ethics? Phil. Trans. R. Soc. A 374:20160360.</a:t>
            </a:r>
            <a:endParaRPr b="0" lang="en-US" sz="800" spc="-1" strike="noStrike">
              <a:latin typeface="Arial"/>
            </a:endParaRPr>
          </a:p>
          <a:p>
            <a:pPr>
              <a:lnSpc>
                <a:spcPct val="100000"/>
              </a:lnSpc>
            </a:pPr>
            <a:r>
              <a:rPr b="0" lang="en-US" sz="800" spc="-1" strike="noStrike">
                <a:solidFill>
                  <a:srgbClr val="000000"/>
                </a:solidFill>
                <a:latin typeface="Arial"/>
                <a:ea typeface="DejaVu Sans"/>
              </a:rPr>
              <a:t>http://dx.doi.org/10.1098/rsta.2016.0360</a:t>
            </a:r>
            <a:endParaRPr b="0" lang="en-US" sz="800" spc="-1" strike="noStrike">
              <a:latin typeface="Arial"/>
            </a:endParaRPr>
          </a:p>
        </p:txBody>
      </p:sp>
      <p:sp>
        <p:nvSpPr>
          <p:cNvPr id="84" name="CustomShape 3"/>
          <p:cNvSpPr/>
          <p:nvPr/>
        </p:nvSpPr>
        <p:spPr>
          <a:xfrm>
            <a:off x="4287600" y="103320"/>
            <a:ext cx="1873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Data Ethics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1668600"/>
            <a:ext cx="8957160" cy="17355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Increasing filtering mechanisms makes it more likely for people to only get news on subjects they are interested in, and with the perspective they identify with.</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Such developments undoubtedly have a potentially negative impact on democracy’ (</a:t>
            </a:r>
            <a:r>
              <a:rPr b="0" lang="en-US" sz="1400" spc="-1" strike="noStrike">
                <a:solidFill>
                  <a:srgbClr val="000000"/>
                </a:solidFill>
                <a:latin typeface="Arial"/>
                <a:ea typeface="DejaVu Sans"/>
              </a:rPr>
              <a:t>EU High Level Group on Media Freedom and Pluralism, 2013, p. 27</a:t>
            </a:r>
            <a:r>
              <a:rPr b="0" lang="en-US" sz="1800" spc="-1" strike="noStrike">
                <a:solidFill>
                  <a:srgbClr val="000000"/>
                </a:solidFill>
                <a:latin typeface="Arial"/>
                <a:ea typeface="DejaVu Sans"/>
              </a:rPr>
              <a:t>)</a:t>
            </a:r>
            <a:endParaRPr b="0" lang="en-US" sz="1800" spc="-1" strike="noStrike">
              <a:latin typeface="Arial"/>
            </a:endParaRPr>
          </a:p>
        </p:txBody>
      </p:sp>
      <p:sp>
        <p:nvSpPr>
          <p:cNvPr id="195" name="CustomShape 2"/>
          <p:cNvSpPr/>
          <p:nvPr/>
        </p:nvSpPr>
        <p:spPr>
          <a:xfrm>
            <a:off x="2676240" y="382320"/>
            <a:ext cx="51177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in Recommender Systems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936240" y="166320"/>
            <a:ext cx="1803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Risks of AI</a:t>
            </a:r>
            <a:endParaRPr b="0" lang="en-US" sz="2400" spc="-1" strike="noStrike">
              <a:latin typeface="Arial"/>
            </a:endParaRPr>
          </a:p>
        </p:txBody>
      </p:sp>
      <p:sp>
        <p:nvSpPr>
          <p:cNvPr id="197" name="CustomShape 2"/>
          <p:cNvSpPr/>
          <p:nvPr/>
        </p:nvSpPr>
        <p:spPr>
          <a:xfrm>
            <a:off x="1220400" y="1800720"/>
            <a:ext cx="8776080" cy="255852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Hacks as many computers as possible to gain more calculating power.</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Creates its own robotic infrastructure (bioengineering).</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Prevents other AI projects from finishing by hacking or diversions.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Has goals which include causing suffering.</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Interprets commands literally.</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Overvalues marginal probability events. </a:t>
            </a:r>
            <a:endParaRPr b="0" lang="en-US" sz="1800" spc="-1" strike="noStrike">
              <a:latin typeface="Arial"/>
            </a:endParaRPr>
          </a:p>
        </p:txBody>
      </p:sp>
      <p:sp>
        <p:nvSpPr>
          <p:cNvPr id="198" name="CustomShape 3"/>
          <p:cNvSpPr/>
          <p:nvPr/>
        </p:nvSpPr>
        <p:spPr>
          <a:xfrm>
            <a:off x="3280320" y="892080"/>
            <a:ext cx="3224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Creation of Malevolent AI</a:t>
            </a:r>
            <a:endParaRPr b="0" lang="en-US" sz="2000" spc="-1" strike="noStrike">
              <a:latin typeface="Arial"/>
            </a:endParaRPr>
          </a:p>
        </p:txBody>
      </p:sp>
      <p:sp>
        <p:nvSpPr>
          <p:cNvPr id="199" name="CustomShape 4"/>
          <p:cNvSpPr/>
          <p:nvPr/>
        </p:nvSpPr>
        <p:spPr>
          <a:xfrm>
            <a:off x="8296560" y="5486400"/>
            <a:ext cx="20275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https://arxiv.org/pdf/1605.02817.pdf</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188240" y="274320"/>
            <a:ext cx="1803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Risks of AI</a:t>
            </a:r>
            <a:endParaRPr b="0" lang="en-US" sz="2400" spc="-1" strike="noStrike">
              <a:latin typeface="Arial"/>
            </a:endParaRPr>
          </a:p>
        </p:txBody>
      </p:sp>
      <p:sp>
        <p:nvSpPr>
          <p:cNvPr id="201" name="CustomShape 2"/>
          <p:cNvSpPr/>
          <p:nvPr/>
        </p:nvSpPr>
        <p:spPr>
          <a:xfrm>
            <a:off x="527760" y="914400"/>
            <a:ext cx="9324720" cy="379296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Malicious AI would run on closed-source code (less secure than open-source).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It can create non-cyclical, structural unemployment.</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Take over global servers and operations controling food markets, power stations, transportations, financial markets, etc.</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Disseminate false information and other operations leading to </a:t>
            </a:r>
            <a:r>
              <a:rPr b="0" i="1" lang="en-US" sz="1800" spc="-1" strike="noStrike">
                <a:solidFill>
                  <a:srgbClr val="000000"/>
                </a:solidFill>
                <a:latin typeface="Arial"/>
                <a:ea typeface="DejaVu Sans"/>
              </a:rPr>
              <a:t>coups d’état</a:t>
            </a:r>
            <a:r>
              <a:rPr b="0" lang="en-US" sz="1800" spc="-1" strike="noStrike">
                <a:solidFill>
                  <a:srgbClr val="000000"/>
                </a:solidFill>
                <a:latin typeface="Arial"/>
                <a:ea typeface="DejaVu Sans"/>
              </a:rPr>
              <a:t>.</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Take over political control of local and federal governments, international corporations.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Overvalues marginal probability events. </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Set up a total surveillance state.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Destroy or irreversibly change the planet.</a:t>
            </a:r>
            <a:endParaRPr b="0" lang="en-US" sz="1800" spc="-1" strike="noStrike">
              <a:latin typeface="Arial"/>
            </a:endParaRPr>
          </a:p>
        </p:txBody>
      </p:sp>
      <p:sp>
        <p:nvSpPr>
          <p:cNvPr id="202" name="CustomShape 3"/>
          <p:cNvSpPr/>
          <p:nvPr/>
        </p:nvSpPr>
        <p:spPr>
          <a:xfrm>
            <a:off x="8296560" y="5486400"/>
            <a:ext cx="20275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https://arxiv.org/pdf/1605.02817.pdf</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188240" y="274320"/>
            <a:ext cx="1803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Risks of AI</a:t>
            </a:r>
            <a:endParaRPr b="0" lang="en-US" sz="2400" spc="-1" strike="noStrike">
              <a:latin typeface="Arial"/>
            </a:endParaRPr>
          </a:p>
        </p:txBody>
      </p:sp>
      <p:sp>
        <p:nvSpPr>
          <p:cNvPr id="204" name="CustomShape 2"/>
          <p:cNvSpPr/>
          <p:nvPr/>
        </p:nvSpPr>
        <p:spPr>
          <a:xfrm>
            <a:off x="8138160" y="5411520"/>
            <a:ext cx="1780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latin typeface="Arial"/>
              </a:rPr>
              <a:t>https://arxiv.org/pdf/1802.07228.pdf</a:t>
            </a:r>
            <a:endParaRPr b="0" lang="en-US" sz="800" spc="-1" strike="noStrike">
              <a:latin typeface="Arial"/>
            </a:endParaRPr>
          </a:p>
        </p:txBody>
      </p:sp>
      <p:sp>
        <p:nvSpPr>
          <p:cNvPr id="205" name="CustomShape 3"/>
          <p:cNvSpPr/>
          <p:nvPr/>
        </p:nvSpPr>
        <p:spPr>
          <a:xfrm>
            <a:off x="166320" y="1695600"/>
            <a:ext cx="9600840" cy="173592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Data poisoning attacks (introducing training data that causes a learning system to make mistakes).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Adversarial examples (inputs designed to be misclassified by machine learning systems).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Exploitation of flaws in the design of autonomous systems’ goals.</a:t>
            </a:r>
            <a:endParaRPr b="0" lang="en-US" sz="1800" spc="-1" strike="noStrike">
              <a:latin typeface="Arial"/>
            </a:endParaRPr>
          </a:p>
        </p:txBody>
      </p:sp>
      <p:sp>
        <p:nvSpPr>
          <p:cNvPr id="206" name="CustomShape 4"/>
          <p:cNvSpPr/>
          <p:nvPr/>
        </p:nvSpPr>
        <p:spPr>
          <a:xfrm>
            <a:off x="3820320" y="964080"/>
            <a:ext cx="25743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Vulnerabilities of AI</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188600" y="274320"/>
            <a:ext cx="1803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Risks of AI</a:t>
            </a:r>
            <a:endParaRPr b="0" lang="en-US" sz="2400" spc="-1" strike="noStrike">
              <a:latin typeface="Arial"/>
            </a:endParaRPr>
          </a:p>
        </p:txBody>
      </p:sp>
      <p:sp>
        <p:nvSpPr>
          <p:cNvPr id="208" name="CustomShape 2"/>
          <p:cNvSpPr/>
          <p:nvPr/>
        </p:nvSpPr>
        <p:spPr>
          <a:xfrm>
            <a:off x="8138520" y="5411520"/>
            <a:ext cx="1780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latin typeface="Arial"/>
              </a:rPr>
              <a:t>https://arxiv.org/pdf/1802.07228.pdf</a:t>
            </a:r>
            <a:endParaRPr b="0" lang="en-US" sz="800" spc="-1" strike="noStrike">
              <a:latin typeface="Arial"/>
            </a:endParaRPr>
          </a:p>
        </p:txBody>
      </p:sp>
      <p:sp>
        <p:nvSpPr>
          <p:cNvPr id="209" name="CustomShape 3"/>
          <p:cNvSpPr/>
          <p:nvPr/>
        </p:nvSpPr>
        <p:spPr>
          <a:xfrm>
            <a:off x="274680" y="1443600"/>
            <a:ext cx="9600840" cy="338148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Automation of social engineering attacks: victims’ online information used to automatically generate custom malicious websites/emails/links they would be likely to click on.</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Automation of vulnerability discovery. </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More sophisticated automation of hacking.</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Human-like denial-of-service: imitating human-like behavior(e.g. through human-speed click patterns and website navigation), a massive crowd of autonomous agents overwhelms an online service.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Automation of service tasks in criminal cyber-offense. </a:t>
            </a:r>
            <a:endParaRPr b="0" lang="en-US" sz="1800" spc="-1" strike="noStrike">
              <a:latin typeface="Arial"/>
            </a:endParaRPr>
          </a:p>
        </p:txBody>
      </p:sp>
      <p:sp>
        <p:nvSpPr>
          <p:cNvPr id="210" name="CustomShape 4"/>
          <p:cNvSpPr/>
          <p:nvPr/>
        </p:nvSpPr>
        <p:spPr>
          <a:xfrm>
            <a:off x="3676680" y="892080"/>
            <a:ext cx="312840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Risks in Digital Security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188960" y="274320"/>
            <a:ext cx="1803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Risks of AI</a:t>
            </a:r>
            <a:endParaRPr b="0" lang="en-US" sz="2400" spc="-1" strike="noStrike">
              <a:latin typeface="Arial"/>
            </a:endParaRPr>
          </a:p>
        </p:txBody>
      </p:sp>
      <p:sp>
        <p:nvSpPr>
          <p:cNvPr id="212" name="CustomShape 2"/>
          <p:cNvSpPr/>
          <p:nvPr/>
        </p:nvSpPr>
        <p:spPr>
          <a:xfrm>
            <a:off x="8138880" y="5411520"/>
            <a:ext cx="1780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latin typeface="Arial"/>
              </a:rPr>
              <a:t>https://arxiv.org/pdf/1802.07228.pdf</a:t>
            </a:r>
            <a:endParaRPr b="0" lang="en-US" sz="800" spc="-1" strike="noStrike">
              <a:latin typeface="Arial"/>
            </a:endParaRPr>
          </a:p>
        </p:txBody>
      </p:sp>
      <p:sp>
        <p:nvSpPr>
          <p:cNvPr id="213" name="CustomShape 3"/>
          <p:cNvSpPr/>
          <p:nvPr/>
        </p:nvSpPr>
        <p:spPr>
          <a:xfrm>
            <a:off x="275040" y="1623600"/>
            <a:ext cx="9600840" cy="214704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Terrorist repurposing of commercial AI systems: using drones or autonomous vehicles to deliver explosives.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Endowing low-skill individuals with previously high-skill attack capabilities: reduce the expertise required to execute certain kinds of attack.</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Attacks further removed in time and space.</a:t>
            </a:r>
            <a:endParaRPr b="0" lang="en-US" sz="1800" spc="-1" strike="noStrike">
              <a:latin typeface="Arial"/>
            </a:endParaRPr>
          </a:p>
        </p:txBody>
      </p:sp>
      <p:sp>
        <p:nvSpPr>
          <p:cNvPr id="214" name="CustomShape 4"/>
          <p:cNvSpPr/>
          <p:nvPr/>
        </p:nvSpPr>
        <p:spPr>
          <a:xfrm>
            <a:off x="3389040" y="892080"/>
            <a:ext cx="33634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Risks in Physical Security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189320" y="274320"/>
            <a:ext cx="1803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Risks of AI</a:t>
            </a:r>
            <a:endParaRPr b="0" lang="en-US" sz="2400" spc="-1" strike="noStrike">
              <a:latin typeface="Arial"/>
            </a:endParaRPr>
          </a:p>
        </p:txBody>
      </p:sp>
      <p:sp>
        <p:nvSpPr>
          <p:cNvPr id="216" name="CustomShape 2"/>
          <p:cNvSpPr/>
          <p:nvPr/>
        </p:nvSpPr>
        <p:spPr>
          <a:xfrm>
            <a:off x="8139240" y="5411520"/>
            <a:ext cx="1780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latin typeface="Arial"/>
              </a:rPr>
              <a:t>https://arxiv.org/pdf/1802.07228.pdf</a:t>
            </a:r>
            <a:endParaRPr b="0" lang="en-US" sz="800" spc="-1" strike="noStrike">
              <a:latin typeface="Arial"/>
            </a:endParaRPr>
          </a:p>
        </p:txBody>
      </p:sp>
      <p:sp>
        <p:nvSpPr>
          <p:cNvPr id="217" name="CustomShape 3"/>
          <p:cNvSpPr/>
          <p:nvPr/>
        </p:nvSpPr>
        <p:spPr>
          <a:xfrm>
            <a:off x="671400" y="1623600"/>
            <a:ext cx="9600840" cy="297000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State use of automated surveillance platforms to suppress dissent. </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Fake news reports with realistic fabricated video and audio. </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Automated, hyper-personalised disinformation campaigns. </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Automating influence campaign.</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Denial-of-information attacks: Bot-driven, large-scale information generation attacks to swamp information channels with noise (false or merely distracting information).</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Manipulation of information availability.</a:t>
            </a:r>
            <a:endParaRPr b="0" lang="en-US" sz="1800" spc="-1" strike="noStrike">
              <a:latin typeface="Arial"/>
            </a:endParaRPr>
          </a:p>
        </p:txBody>
      </p:sp>
      <p:sp>
        <p:nvSpPr>
          <p:cNvPr id="218" name="CustomShape 4"/>
          <p:cNvSpPr/>
          <p:nvPr/>
        </p:nvSpPr>
        <p:spPr>
          <a:xfrm>
            <a:off x="3389400" y="892080"/>
            <a:ext cx="33634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Risks in Political Security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274320" y="717840"/>
            <a:ext cx="9689040" cy="46159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Noto Sans CJK JP Regular"/>
              </a:rPr>
              <a:t>GDPR</a:t>
            </a:r>
            <a:r>
              <a:rPr b="0" lang="en-US" sz="1800" spc="-1" strike="noStrike">
                <a:solidFill>
                  <a:srgbClr val="000000"/>
                </a:solidFill>
                <a:latin typeface="Arial"/>
                <a:ea typeface="Noto Sans CJK JP Regular"/>
              </a:rPr>
              <a:t> (</a:t>
            </a:r>
            <a:r>
              <a:rPr b="0" lang="en-US" sz="1400" spc="-1" strike="noStrike">
                <a:solidFill>
                  <a:srgbClr val="000000"/>
                </a:solidFill>
                <a:latin typeface="Arial"/>
                <a:ea typeface="Noto Sans CJK JP Regular"/>
              </a:rPr>
              <a:t>Regulation EU 2016/6791</a:t>
            </a:r>
            <a:r>
              <a:rPr b="0" lang="en-US" sz="1800" spc="-1" strike="noStrike">
                <a:solidFill>
                  <a:srgbClr val="000000"/>
                </a:solidFill>
                <a:latin typeface="Arial"/>
                <a:ea typeface="Noto Sans CJK JP Regular"/>
              </a:rPr>
              <a:t>) regulates the processing by an </a:t>
            </a:r>
            <a:r>
              <a:rPr b="1" lang="en-US" sz="1800" spc="-1" strike="noStrike">
                <a:solidFill>
                  <a:srgbClr val="000000"/>
                </a:solidFill>
                <a:latin typeface="Arial"/>
                <a:ea typeface="Noto Sans CJK JP Regular"/>
              </a:rPr>
              <a:t>individua</a:t>
            </a:r>
            <a:r>
              <a:rPr b="0" lang="en-US" sz="1800" spc="-1" strike="noStrike">
                <a:solidFill>
                  <a:srgbClr val="000000"/>
                </a:solidFill>
                <a:latin typeface="Arial"/>
                <a:ea typeface="Noto Sans CJK JP Regular"/>
              </a:rPr>
              <a:t>l, a </a:t>
            </a:r>
            <a:r>
              <a:rPr b="1" lang="en-US" sz="1800" spc="-1" strike="noStrike">
                <a:solidFill>
                  <a:srgbClr val="000000"/>
                </a:solidFill>
                <a:latin typeface="Arial"/>
                <a:ea typeface="Noto Sans CJK JP Regular"/>
              </a:rPr>
              <a:t>company</a:t>
            </a:r>
            <a:r>
              <a:rPr b="0" lang="en-US" sz="1800" spc="-1" strike="noStrike">
                <a:solidFill>
                  <a:srgbClr val="000000"/>
                </a:solidFill>
                <a:latin typeface="Arial"/>
                <a:ea typeface="Noto Sans CJK JP Regular"/>
              </a:rPr>
              <a:t> or an </a:t>
            </a:r>
            <a:r>
              <a:rPr b="1" lang="en-US" sz="1800" spc="-1" strike="noStrike">
                <a:solidFill>
                  <a:srgbClr val="000000"/>
                </a:solidFill>
                <a:latin typeface="Arial"/>
                <a:ea typeface="Noto Sans CJK JP Regular"/>
              </a:rPr>
              <a:t>organization</a:t>
            </a:r>
            <a:r>
              <a:rPr b="0" lang="en-US" sz="1800" spc="-1" strike="noStrike">
                <a:solidFill>
                  <a:srgbClr val="000000"/>
                </a:solidFill>
                <a:latin typeface="Arial"/>
                <a:ea typeface="Noto Sans CJK JP Regular"/>
              </a:rPr>
              <a:t> of personal data relating to individuals in the EU.</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It doesn’t apply to the processing of personal data of deceased persons or of legal entities.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The rules don’t apply to data processed by an individual for purely personal reasons or for activities carried out in one's home, provided there is no connection to a professional or commercial activity.</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When an individual uses personal data outside the personal sphere, for socio-cultural or financial activities, for example, then the data protection law has to be respected.</a:t>
            </a:r>
            <a:endParaRPr b="0" lang="en-US" sz="1800" spc="-1" strike="noStrike">
              <a:latin typeface="Arial"/>
            </a:endParaRPr>
          </a:p>
        </p:txBody>
      </p:sp>
      <p:sp>
        <p:nvSpPr>
          <p:cNvPr id="220" name="CustomShape 2"/>
          <p:cNvSpPr/>
          <p:nvPr/>
        </p:nvSpPr>
        <p:spPr>
          <a:xfrm>
            <a:off x="1920240" y="166320"/>
            <a:ext cx="68558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21" name="CustomShape 3"/>
          <p:cNvSpPr/>
          <p:nvPr/>
        </p:nvSpPr>
        <p:spPr>
          <a:xfrm>
            <a:off x="4372560" y="5486400"/>
            <a:ext cx="5866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920600" y="274680"/>
            <a:ext cx="6672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23" name="CustomShape 2"/>
          <p:cNvSpPr/>
          <p:nvPr/>
        </p:nvSpPr>
        <p:spPr>
          <a:xfrm>
            <a:off x="1617840" y="1523880"/>
            <a:ext cx="776880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When the regulation applies</a:t>
            </a:r>
            <a:endParaRPr b="0" lang="en-US" sz="1800" spc="-1" strike="noStrike">
              <a:latin typeface="Arial"/>
            </a:endParaRPr>
          </a:p>
          <a:p>
            <a:pPr>
              <a:lnSpc>
                <a:spcPct val="150000"/>
              </a:lnSpc>
            </a:pPr>
            <a:r>
              <a:rPr b="0" lang="en-US" sz="1800" spc="-1" strike="noStrike">
                <a:solidFill>
                  <a:srgbClr val="000000"/>
                </a:solidFill>
                <a:latin typeface="Arial"/>
                <a:ea typeface="DejaVu Sans"/>
              </a:rPr>
              <a:t>A company with an establishment in the EU provides travel services to customers based in the Baltic countries and in that context processes personal data of natural persons.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When the regulation doesn’t apply</a:t>
            </a:r>
            <a:endParaRPr b="0" lang="en-US" sz="1800" spc="-1" strike="noStrike">
              <a:latin typeface="Arial"/>
            </a:endParaRPr>
          </a:p>
          <a:p>
            <a:pPr>
              <a:lnSpc>
                <a:spcPct val="150000"/>
              </a:lnSpc>
            </a:pPr>
            <a:r>
              <a:rPr b="0" lang="en-US" sz="1800" spc="-1" strike="noStrike">
                <a:solidFill>
                  <a:srgbClr val="000000"/>
                </a:solidFill>
                <a:latin typeface="Arial"/>
                <a:ea typeface="DejaVu Sans"/>
              </a:rPr>
              <a:t>An individual uses their own private address book to invite friends via email to a party that they are organizing (household exception).</a:t>
            </a:r>
            <a:endParaRPr b="0" lang="en-US" sz="1800" spc="-1" strike="noStrike">
              <a:latin typeface="Arial"/>
            </a:endParaRPr>
          </a:p>
        </p:txBody>
      </p:sp>
      <p:sp>
        <p:nvSpPr>
          <p:cNvPr id="224" name="CustomShape 3"/>
          <p:cNvSpPr/>
          <p:nvPr/>
        </p:nvSpPr>
        <p:spPr>
          <a:xfrm>
            <a:off x="4410720" y="1005840"/>
            <a:ext cx="1530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Examples</a:t>
            </a:r>
            <a:endParaRPr b="0" lang="en-US" sz="2000" spc="-1" strike="noStrike">
              <a:latin typeface="Arial"/>
            </a:endParaRPr>
          </a:p>
        </p:txBody>
      </p:sp>
      <p:sp>
        <p:nvSpPr>
          <p:cNvPr id="225" name="CustomShape 4"/>
          <p:cNvSpPr/>
          <p:nvPr/>
        </p:nvSpPr>
        <p:spPr>
          <a:xfrm>
            <a:off x="4372920" y="5486760"/>
            <a:ext cx="586620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920960" y="167040"/>
            <a:ext cx="66722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27" name="CustomShape 2"/>
          <p:cNvSpPr/>
          <p:nvPr/>
        </p:nvSpPr>
        <p:spPr>
          <a:xfrm>
            <a:off x="238320" y="795240"/>
            <a:ext cx="9597600" cy="46159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Personal data: </a:t>
            </a:r>
            <a:r>
              <a:rPr b="0" lang="en-US" sz="1800" spc="-1" strike="noStrike">
                <a:solidFill>
                  <a:srgbClr val="000000"/>
                </a:solidFill>
                <a:latin typeface="Arial"/>
                <a:ea typeface="DejaVu Sans"/>
              </a:rPr>
              <a:t>any information that relates to an identified or identifiable living individual. Different pieces of information, which collected together can lead to the identification of a particular person, also constitute personal data.</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For data to be truly anonymised, the anonymisation must be irreversible.</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The law protects personal data regardless of the technology used for processing that data provided the data is organized in accordance with pre-defined criteria (for example alphabetical order). </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It also doesn’t matter how the data is stored.</a:t>
            </a:r>
            <a:endParaRPr b="0" lang="en-US" sz="1800" spc="-1" strike="noStrike">
              <a:latin typeface="Arial"/>
            </a:endParaRPr>
          </a:p>
        </p:txBody>
      </p:sp>
      <p:sp>
        <p:nvSpPr>
          <p:cNvPr id="228" name="CustomShape 3"/>
          <p:cNvSpPr/>
          <p:nvPr/>
        </p:nvSpPr>
        <p:spPr>
          <a:xfrm>
            <a:off x="4373280" y="5487120"/>
            <a:ext cx="60487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071600" y="175320"/>
            <a:ext cx="1873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Data Ethics</a:t>
            </a:r>
            <a:endParaRPr b="0" lang="en-US" sz="2400" spc="-1" strike="noStrike">
              <a:latin typeface="Arial"/>
            </a:endParaRPr>
          </a:p>
        </p:txBody>
      </p:sp>
      <p:sp>
        <p:nvSpPr>
          <p:cNvPr id="86" name="CustomShape 2"/>
          <p:cNvSpPr/>
          <p:nvPr/>
        </p:nvSpPr>
        <p:spPr>
          <a:xfrm>
            <a:off x="905760" y="956520"/>
            <a:ext cx="887040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Ethics of data</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collection and analysis of large datasets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use of big data in biomedical sciences</a:t>
            </a:r>
            <a:endParaRPr b="0" lang="en-US" sz="1800" spc="-1" strike="noStrike">
              <a:latin typeface="Arial"/>
            </a:endParaRPr>
          </a:p>
          <a:p>
            <a:pPr>
              <a:lnSpc>
                <a:spcPct val="150000"/>
              </a:lnSpc>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 profiling</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advertising</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data philantropy</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open data</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possible re-identification of individuals</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group privacy (group discrimination: ageism, sexism, racism, etc)</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trust and transparency</a:t>
            </a:r>
            <a:endParaRPr b="0" lang="en-US" sz="1800" spc="-1" strike="noStrike">
              <a:latin typeface="Arial"/>
            </a:endParaRPr>
          </a:p>
        </p:txBody>
      </p:sp>
      <p:sp>
        <p:nvSpPr>
          <p:cNvPr id="87" name="CustomShape 3"/>
          <p:cNvSpPr/>
          <p:nvPr/>
        </p:nvSpPr>
        <p:spPr>
          <a:xfrm>
            <a:off x="6128640" y="5377680"/>
            <a:ext cx="41097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Floridi L, Taddeo M. 2016.What is data ethics? Phil. Trans. R. Soc. A 374:20160360.</a:t>
            </a:r>
            <a:endParaRPr b="0" lang="en-US" sz="800" spc="-1" strike="noStrike">
              <a:latin typeface="Arial"/>
            </a:endParaRPr>
          </a:p>
          <a:p>
            <a:pPr>
              <a:lnSpc>
                <a:spcPct val="100000"/>
              </a:lnSpc>
            </a:pPr>
            <a:r>
              <a:rPr b="0" lang="en-US" sz="800" spc="-1" strike="noStrike">
                <a:solidFill>
                  <a:srgbClr val="000000"/>
                </a:solidFill>
                <a:latin typeface="Arial"/>
                <a:ea typeface="DejaVu Sans"/>
              </a:rPr>
              <a:t>http://dx.doi.org/10.1098/rsta.2016.0360</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921320" y="275400"/>
            <a:ext cx="6580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30" name="CustomShape 2"/>
          <p:cNvSpPr/>
          <p:nvPr/>
        </p:nvSpPr>
        <p:spPr>
          <a:xfrm>
            <a:off x="4373640" y="5451480"/>
            <a:ext cx="59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
        <p:nvSpPr>
          <p:cNvPr id="231" name="CustomShape 3"/>
          <p:cNvSpPr/>
          <p:nvPr/>
        </p:nvSpPr>
        <p:spPr>
          <a:xfrm>
            <a:off x="3366720" y="933840"/>
            <a:ext cx="3763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Examples of Personal Data</a:t>
            </a:r>
            <a:endParaRPr b="0" lang="en-US" sz="2000" spc="-1" strike="noStrike">
              <a:latin typeface="Arial"/>
            </a:endParaRPr>
          </a:p>
        </p:txBody>
      </p:sp>
      <p:sp>
        <p:nvSpPr>
          <p:cNvPr id="232" name="CustomShape 4"/>
          <p:cNvSpPr/>
          <p:nvPr/>
        </p:nvSpPr>
        <p:spPr>
          <a:xfrm>
            <a:off x="298080" y="1341000"/>
            <a:ext cx="9564480" cy="379296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 name and surname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 home address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an email address such as name.surname@company.com</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an identification card number</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location data (for example the location data function on a mobile phone)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an Internet Protocol (IP) address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 cookie ID</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the advertising identifier of your phone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data held by a hospital or doctor, which could be a symbol that uniquely identifies a person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921320" y="275760"/>
            <a:ext cx="66718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34" name="CustomShape 2"/>
          <p:cNvSpPr/>
          <p:nvPr/>
        </p:nvSpPr>
        <p:spPr>
          <a:xfrm>
            <a:off x="4373640" y="5451840"/>
            <a:ext cx="586548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
        <p:nvSpPr>
          <p:cNvPr id="235" name="CustomShape 3"/>
          <p:cNvSpPr/>
          <p:nvPr/>
        </p:nvSpPr>
        <p:spPr>
          <a:xfrm>
            <a:off x="2358720" y="1294200"/>
            <a:ext cx="5741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Examples of Data Not Considered Personal</a:t>
            </a:r>
            <a:endParaRPr b="0" lang="en-US" sz="2000" spc="-1" strike="noStrike">
              <a:latin typeface="Arial"/>
            </a:endParaRPr>
          </a:p>
        </p:txBody>
      </p:sp>
      <p:sp>
        <p:nvSpPr>
          <p:cNvPr id="236" name="CustomShape 4"/>
          <p:cNvSpPr/>
          <p:nvPr/>
        </p:nvSpPr>
        <p:spPr>
          <a:xfrm>
            <a:off x="2440080" y="2191320"/>
            <a:ext cx="5294160" cy="132408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 company registration number</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an email address such as info@company.com</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anonymised 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921680" y="132120"/>
            <a:ext cx="6580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38" name="CustomShape 2"/>
          <p:cNvSpPr/>
          <p:nvPr/>
        </p:nvSpPr>
        <p:spPr>
          <a:xfrm>
            <a:off x="4374000" y="5452200"/>
            <a:ext cx="595656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
        <p:nvSpPr>
          <p:cNvPr id="239" name="CustomShape 3"/>
          <p:cNvSpPr/>
          <p:nvPr/>
        </p:nvSpPr>
        <p:spPr>
          <a:xfrm>
            <a:off x="598320" y="1467000"/>
            <a:ext cx="923400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Operations performed on personal data, including by manual or automated means. </a:t>
            </a:r>
            <a:endParaRPr b="0" lang="en-US" sz="1800" spc="-1" strike="noStrike">
              <a:latin typeface="Arial"/>
            </a:endParaRPr>
          </a:p>
          <a:p>
            <a:pPr>
              <a:lnSpc>
                <a:spcPct val="150000"/>
              </a:lnSpc>
            </a:pPr>
            <a:r>
              <a:rPr b="0" lang="en-US" sz="1800" spc="-1" strike="noStrike">
                <a:solidFill>
                  <a:srgbClr val="000000"/>
                </a:solidFill>
                <a:latin typeface="Arial"/>
                <a:ea typeface="DejaVu Sans"/>
              </a:rPr>
              <a:t>It includes the collection, recording, organization, structuring, storage, adaptation or alteration, retrieval, consultation, use, disclosure by transmission, dissemination or otherwise making available, alignment or combination, restriction, erasure or destruction of personal data.</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00000"/>
                </a:solidFill>
                <a:latin typeface="Arial"/>
                <a:ea typeface="DejaVu Sans"/>
              </a:rPr>
              <a:t>It applies to the processing of personal data wholly or partly by automated and non-automated processing, if it is part of a structured filing system.</a:t>
            </a:r>
            <a:endParaRPr b="0" lang="en-US" sz="1800" spc="-1" strike="noStrike">
              <a:latin typeface="Arial"/>
            </a:endParaRPr>
          </a:p>
        </p:txBody>
      </p:sp>
      <p:sp>
        <p:nvSpPr>
          <p:cNvPr id="240" name="CustomShape 4"/>
          <p:cNvSpPr/>
          <p:nvPr/>
        </p:nvSpPr>
        <p:spPr>
          <a:xfrm>
            <a:off x="3978720" y="858960"/>
            <a:ext cx="25113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Data Processing</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742040" y="276480"/>
            <a:ext cx="66682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General Data Protection Regulation (GDPR)</a:t>
            </a:r>
            <a:endParaRPr b="0" lang="en-US" sz="2400" spc="-1" strike="noStrike">
              <a:latin typeface="Arial"/>
            </a:endParaRPr>
          </a:p>
        </p:txBody>
      </p:sp>
      <p:sp>
        <p:nvSpPr>
          <p:cNvPr id="242" name="CustomShape 2"/>
          <p:cNvSpPr/>
          <p:nvPr/>
        </p:nvSpPr>
        <p:spPr>
          <a:xfrm>
            <a:off x="4374360" y="5488560"/>
            <a:ext cx="573228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https://ec.europa.eu/info/law/law-topic/data-protection/reform/what-does-general-data-protection-regulation-gdpr-govern_en</a:t>
            </a:r>
            <a:endParaRPr b="0" lang="en-US" sz="800" spc="-1" strike="noStrike">
              <a:latin typeface="Arial"/>
            </a:endParaRPr>
          </a:p>
        </p:txBody>
      </p:sp>
      <p:sp>
        <p:nvSpPr>
          <p:cNvPr id="243" name="CustomShape 3"/>
          <p:cNvSpPr/>
          <p:nvPr/>
        </p:nvSpPr>
        <p:spPr>
          <a:xfrm>
            <a:off x="1485360" y="1899360"/>
            <a:ext cx="7585920" cy="2970000"/>
          </a:xfrm>
          <a:prstGeom prst="rect">
            <a:avLst/>
          </a:prstGeom>
          <a:noFill/>
          <a:ln>
            <a:noFill/>
          </a:ln>
        </p:spPr>
        <p:style>
          <a:lnRef idx="0"/>
          <a:fillRef idx="0"/>
          <a:effectRef idx="0"/>
          <a:fontRef idx="minor"/>
        </p:style>
        <p:txBody>
          <a:bodyPr lIns="90000" rIns="90000" tIns="45000" bIns="45000">
            <a:spAutoFit/>
          </a:bodyPr>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staff management and payroll administration</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access to/consultation of a contacts database containing personal data</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sending promotional emails</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shredding documents containing personal data</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posting/putting a photo of a person on a website</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storing IP addresses or MAC addresses   </a:t>
            </a:r>
            <a:endParaRPr b="0" lang="en-US" sz="1800" spc="-1" strike="noStrike">
              <a:latin typeface="Arial"/>
            </a:endParaRPr>
          </a:p>
          <a:p>
            <a:pPr marL="216000" indent="-212400">
              <a:lnSpc>
                <a:spcPct val="150000"/>
              </a:lnSpc>
              <a:buClr>
                <a:srgbClr val="000000"/>
              </a:buClr>
              <a:buSzPct val="45000"/>
              <a:buFont typeface="Wingdings" charset="2"/>
              <a:buChar char=""/>
            </a:pPr>
            <a:r>
              <a:rPr b="0" lang="en-US" sz="1800" spc="-1" strike="noStrike">
                <a:solidFill>
                  <a:srgbClr val="000000"/>
                </a:solidFill>
                <a:latin typeface="Arial"/>
                <a:ea typeface="DejaVu Sans"/>
              </a:rPr>
              <a:t>video recording (CCTV)</a:t>
            </a:r>
            <a:endParaRPr b="0" lang="en-US" sz="1800" spc="-1" strike="noStrike">
              <a:latin typeface="Arial"/>
            </a:endParaRPr>
          </a:p>
        </p:txBody>
      </p:sp>
      <p:sp>
        <p:nvSpPr>
          <p:cNvPr id="244" name="CustomShape 4"/>
          <p:cNvSpPr/>
          <p:nvPr/>
        </p:nvSpPr>
        <p:spPr>
          <a:xfrm>
            <a:off x="3043080" y="1075320"/>
            <a:ext cx="39042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Examples of Data Processing</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3825360" y="241200"/>
            <a:ext cx="32140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IBM AI Fairness 360</a:t>
            </a:r>
            <a:endParaRPr b="0" lang="en-US" sz="2400" spc="-1" strike="noStrike">
              <a:latin typeface="Arial"/>
            </a:endParaRPr>
          </a:p>
        </p:txBody>
      </p:sp>
      <p:sp>
        <p:nvSpPr>
          <p:cNvPr id="246" name="CustomShape 2"/>
          <p:cNvSpPr/>
          <p:nvPr/>
        </p:nvSpPr>
        <p:spPr>
          <a:xfrm>
            <a:off x="119520" y="884160"/>
            <a:ext cx="9958680" cy="4204440"/>
          </a:xfrm>
          <a:prstGeom prst="rect">
            <a:avLst/>
          </a:prstGeom>
          <a:noFill/>
          <a:ln>
            <a:noFill/>
          </a:ln>
        </p:spPr>
        <p:style>
          <a:lnRef idx="0"/>
          <a:fillRef idx="0"/>
          <a:effectRef idx="0"/>
          <a:fontRef idx="minor"/>
        </p:style>
        <p:txBody>
          <a:bodyPr lIns="90000" rIns="90000" tIns="45000" bIns="45000">
            <a:spAutoFit/>
          </a:bodyPr>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DejaVu Sans"/>
              </a:rPr>
              <a:t>Open-source Python package of metrics to check for bias in datasets and ML, and algorithms to mitigate such bias.</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DejaVu Sans"/>
              </a:rPr>
              <a:t>Similar to scikit-learn’s fit/predict paradigm.</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DejaVu Sans"/>
              </a:rPr>
              <a:t>Contains tutorials on credit scoring, predicting medical expenditures, and classifying face images by gender.</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DejaVu Sans"/>
              </a:rPr>
              <a:t>To be used only for allocation or risk assessment problems with well-defined protected attributes in which one would like to have some sort of statistical or mathematical notion of </a:t>
            </a:r>
            <a:r>
              <a:rPr b="1" lang="en-US" sz="1800" spc="-1" strike="noStrike">
                <a:solidFill>
                  <a:srgbClr val="000000"/>
                </a:solidFill>
                <a:latin typeface="Arial"/>
                <a:ea typeface="DejaVu Sans"/>
              </a:rPr>
              <a:t>sameness</a:t>
            </a:r>
            <a:r>
              <a:rPr b="0" lang="en-US" sz="1800" spc="-1" strike="noStrike">
                <a:solidFill>
                  <a:srgbClr val="000000"/>
                </a:solidFill>
                <a:latin typeface="Arial"/>
                <a:ea typeface="DejaVu Sans"/>
              </a:rPr>
              <a:t>.</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DejaVu Sans"/>
              </a:rPr>
              <a:t>Bias mitigation algorithms improve the fairness metrics by modifying the training data, the learning algorithm, or the predictions.</a:t>
            </a:r>
            <a:endParaRPr b="0" lang="en-US" sz="1800" spc="-1" strike="noStrike">
              <a:latin typeface="Arial"/>
            </a:endParaRPr>
          </a:p>
        </p:txBody>
      </p:sp>
      <p:sp>
        <p:nvSpPr>
          <p:cNvPr id="247" name="CustomShape 3"/>
          <p:cNvSpPr/>
          <p:nvPr/>
        </p:nvSpPr>
        <p:spPr>
          <a:xfrm>
            <a:off x="7132320" y="5486400"/>
            <a:ext cx="31075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https://www.ibm.com/blogs/research/2018/09/ai-fairness-360/</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825360" y="61560"/>
            <a:ext cx="33055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IBM AI Fairness 360</a:t>
            </a:r>
            <a:endParaRPr b="0" lang="en-US" sz="2400" spc="-1" strike="noStrike">
              <a:latin typeface="Arial"/>
            </a:endParaRPr>
          </a:p>
        </p:txBody>
      </p:sp>
      <p:sp>
        <p:nvSpPr>
          <p:cNvPr id="249" name="CustomShape 2"/>
          <p:cNvSpPr/>
          <p:nvPr/>
        </p:nvSpPr>
        <p:spPr>
          <a:xfrm>
            <a:off x="7132320" y="5486760"/>
            <a:ext cx="31075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https://www.ibm.com/blogs/research/2018/09/ai-fairness-360/</a:t>
            </a:r>
            <a:endParaRPr b="0" lang="en-US" sz="800" spc="-1" strike="noStrike">
              <a:latin typeface="Arial"/>
            </a:endParaRPr>
          </a:p>
        </p:txBody>
      </p:sp>
      <p:sp>
        <p:nvSpPr>
          <p:cNvPr id="250" name="CustomShape 3"/>
          <p:cNvSpPr/>
          <p:nvPr/>
        </p:nvSpPr>
        <p:spPr>
          <a:xfrm>
            <a:off x="4045680" y="580320"/>
            <a:ext cx="2746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ea typeface="DejaVu Sans"/>
              </a:rPr>
              <a:t>Examples of Metrics</a:t>
            </a:r>
            <a:endParaRPr b="0" lang="en-US" sz="2000" spc="-1" strike="noStrike">
              <a:latin typeface="Arial"/>
            </a:endParaRPr>
          </a:p>
        </p:txBody>
      </p:sp>
      <p:sp>
        <p:nvSpPr>
          <p:cNvPr id="251" name="CustomShape 4"/>
          <p:cNvSpPr/>
          <p:nvPr/>
        </p:nvSpPr>
        <p:spPr>
          <a:xfrm>
            <a:off x="47520" y="884880"/>
            <a:ext cx="9958320" cy="4615920"/>
          </a:xfrm>
          <a:prstGeom prst="rect">
            <a:avLst/>
          </a:prstGeom>
          <a:noFill/>
          <a:ln>
            <a:noFill/>
          </a:ln>
        </p:spPr>
        <p:style>
          <a:lnRef idx="0"/>
          <a:fillRef idx="0"/>
          <a:effectRef idx="0"/>
          <a:fontRef idx="minor"/>
        </p:style>
        <p:txBody>
          <a:bodyPr lIns="90000" rIns="90000" tIns="45000" bIns="45000">
            <a:spAutoFit/>
          </a:bodyPr>
          <a:p>
            <a:pPr marL="216000" indent="-213120">
              <a:lnSpc>
                <a:spcPct val="150000"/>
              </a:lnSpc>
              <a:buClr>
                <a:srgbClr val="000000"/>
              </a:buClr>
              <a:buSzPct val="45000"/>
              <a:buFont typeface="Wingdings" charset="2"/>
              <a:buChar char=""/>
            </a:pPr>
            <a:r>
              <a:rPr b="1" lang="en-US" sz="1800" spc="-1" strike="noStrike">
                <a:solidFill>
                  <a:srgbClr val="000000"/>
                </a:solidFill>
                <a:latin typeface="Arial"/>
                <a:ea typeface="DejaVu Sans"/>
              </a:rPr>
              <a:t>Individual vs. Group Fairness, or Both</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Noto Sans CJK JP Regular"/>
              </a:rPr>
              <a:t>Group fairness partitions a population into groups defined by protected attributes and seeks for a statistical measure to be equal across groups; metrics in the </a:t>
            </a:r>
            <a:r>
              <a:rPr b="0" i="1" lang="en-US" sz="1800" spc="-1" strike="noStrike">
                <a:solidFill>
                  <a:srgbClr val="000000"/>
                </a:solidFill>
                <a:latin typeface="Arial"/>
                <a:ea typeface="Noto Sans CJK JP Regular"/>
              </a:rPr>
              <a:t>DatasetMetric</a:t>
            </a:r>
            <a:r>
              <a:rPr b="0" lang="en-US" sz="1800" spc="-1" strike="noStrike">
                <a:solidFill>
                  <a:srgbClr val="000000"/>
                </a:solidFill>
                <a:latin typeface="Arial"/>
                <a:ea typeface="Noto Sans CJK JP Regular"/>
              </a:rPr>
              <a:t> and </a:t>
            </a:r>
            <a:r>
              <a:rPr b="0" i="1" lang="en-US" sz="1800" spc="-1" strike="noStrike">
                <a:solidFill>
                  <a:srgbClr val="000000"/>
                </a:solidFill>
                <a:latin typeface="Arial"/>
                <a:ea typeface="Noto Sans CJK JP Regular"/>
              </a:rPr>
              <a:t>ClassificationMetric</a:t>
            </a:r>
            <a:r>
              <a:rPr b="0" lang="en-US" sz="1800" spc="-1" strike="noStrike">
                <a:solidFill>
                  <a:srgbClr val="000000"/>
                </a:solidFill>
                <a:latin typeface="Arial"/>
                <a:ea typeface="Noto Sans CJK JP Regular"/>
              </a:rPr>
              <a:t> class. Individual fairness use metrics in the </a:t>
            </a:r>
            <a:r>
              <a:rPr b="0" i="1" lang="en-US" sz="1800" spc="-1" strike="noStrike">
                <a:solidFill>
                  <a:srgbClr val="000000"/>
                </a:solidFill>
                <a:latin typeface="Arial"/>
                <a:ea typeface="Noto Sans CJK JP Regular"/>
              </a:rPr>
              <a:t>SampleDistortionMetric</a:t>
            </a:r>
            <a:r>
              <a:rPr b="0" lang="en-US" sz="1800" spc="-1" strike="noStrike">
                <a:solidFill>
                  <a:srgbClr val="000000"/>
                </a:solidFill>
                <a:latin typeface="Arial"/>
                <a:ea typeface="Noto Sans CJK JP Regular"/>
              </a:rPr>
              <a:t> class.</a:t>
            </a:r>
            <a:endParaRPr b="0" lang="en-US" sz="1800" spc="-1" strike="noStrike">
              <a:latin typeface="Arial"/>
            </a:endParaRPr>
          </a:p>
          <a:p>
            <a:pPr marL="216000" indent="-213120">
              <a:lnSpc>
                <a:spcPct val="150000"/>
              </a:lnSpc>
              <a:buClr>
                <a:srgbClr val="000000"/>
              </a:buClr>
              <a:buSzPct val="45000"/>
              <a:buFont typeface="Wingdings" charset="2"/>
              <a:buChar char=""/>
            </a:pPr>
            <a:r>
              <a:rPr b="1" lang="en-US" sz="1800" spc="-1" strike="noStrike">
                <a:solidFill>
                  <a:srgbClr val="000000"/>
                </a:solidFill>
                <a:latin typeface="Arial"/>
                <a:ea typeface="Noto Sans CJK JP Regular"/>
              </a:rPr>
              <a:t>Group Fairness: Data vs. Model</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Noto Sans CJK JP Regular"/>
              </a:rPr>
              <a:t>For metrics on training data, use </a:t>
            </a:r>
            <a:r>
              <a:rPr b="0" i="1" lang="en-US" sz="1800" spc="-1" strike="noStrike">
                <a:solidFill>
                  <a:srgbClr val="000000"/>
                </a:solidFill>
                <a:latin typeface="Arial"/>
                <a:ea typeface="Noto Sans CJK JP Regular"/>
              </a:rPr>
              <a:t>DatasetMetric </a:t>
            </a:r>
            <a:r>
              <a:rPr b="0" lang="en-US" sz="1800" spc="-1" strike="noStrike">
                <a:solidFill>
                  <a:srgbClr val="000000"/>
                </a:solidFill>
                <a:latin typeface="Arial"/>
                <a:ea typeface="Noto Sans CJK JP Regular"/>
              </a:rPr>
              <a:t>class. For metrics on models, use the </a:t>
            </a:r>
            <a:r>
              <a:rPr b="0" i="1" lang="en-US" sz="1800" spc="-1" strike="noStrike">
                <a:solidFill>
                  <a:srgbClr val="000000"/>
                </a:solidFill>
                <a:latin typeface="Arial"/>
                <a:ea typeface="Noto Sans CJK JP Regular"/>
              </a:rPr>
              <a:t>ClassificationMetric</a:t>
            </a:r>
            <a:r>
              <a:rPr b="0" lang="en-US" sz="1800" spc="-1" strike="noStrike">
                <a:solidFill>
                  <a:srgbClr val="000000"/>
                </a:solidFill>
                <a:latin typeface="Arial"/>
                <a:ea typeface="Noto Sans CJK JP Regular"/>
              </a:rPr>
              <a:t>. </a:t>
            </a:r>
            <a:endParaRPr b="0" lang="en-US" sz="1800" spc="-1" strike="noStrike">
              <a:latin typeface="Arial"/>
            </a:endParaRPr>
          </a:p>
          <a:p>
            <a:pPr marL="216000" indent="-213120">
              <a:lnSpc>
                <a:spcPct val="150000"/>
              </a:lnSpc>
              <a:buClr>
                <a:srgbClr val="000000"/>
              </a:buClr>
              <a:buSzPct val="45000"/>
              <a:buFont typeface="Wingdings" charset="2"/>
              <a:buChar char=""/>
            </a:pPr>
            <a:r>
              <a:rPr b="1" lang="en-US" sz="1800" spc="-1" strike="noStrike">
                <a:solidFill>
                  <a:srgbClr val="000000"/>
                </a:solidFill>
                <a:latin typeface="Arial"/>
                <a:ea typeface="Noto Sans CJK JP Regular"/>
              </a:rPr>
              <a:t>Group Fairness: We’re All Equal vs. What You See Is What You Get</a:t>
            </a:r>
            <a:endParaRPr b="0" lang="en-US" sz="1800" spc="-1" strike="noStrike">
              <a:latin typeface="Arial"/>
            </a:endParaRPr>
          </a:p>
          <a:p>
            <a:pPr marL="216000" indent="-213120">
              <a:lnSpc>
                <a:spcPct val="150000"/>
              </a:lnSpc>
              <a:buClr>
                <a:srgbClr val="000000"/>
              </a:buClr>
              <a:buSzPct val="45000"/>
              <a:buFont typeface="Wingdings" charset="2"/>
              <a:buChar char=""/>
            </a:pPr>
            <a:r>
              <a:rPr b="0" lang="en-US" sz="1800" spc="-1" strike="noStrike">
                <a:solidFill>
                  <a:srgbClr val="000000"/>
                </a:solidFill>
                <a:latin typeface="Arial"/>
                <a:ea typeface="Noto Sans CJK JP Regular"/>
              </a:rPr>
              <a:t>If the application follows the WAE, then use the metrics </a:t>
            </a:r>
            <a:r>
              <a:rPr b="0" i="1" lang="en-US" sz="1800" spc="-1" strike="noStrike">
                <a:solidFill>
                  <a:srgbClr val="000000"/>
                </a:solidFill>
                <a:latin typeface="Arial"/>
                <a:ea typeface="Noto Sans CJK JP Regular"/>
              </a:rPr>
              <a:t>disparate_impact</a:t>
            </a:r>
            <a:r>
              <a:rPr b="0" lang="en-US" sz="1800" spc="-1" strike="noStrike">
                <a:solidFill>
                  <a:srgbClr val="000000"/>
                </a:solidFill>
                <a:latin typeface="Arial"/>
                <a:ea typeface="Noto Sans CJK JP Regular"/>
              </a:rPr>
              <a:t> and </a:t>
            </a:r>
            <a:r>
              <a:rPr b="0" i="1" lang="en-US" sz="1800" spc="-1" strike="noStrike">
                <a:solidFill>
                  <a:srgbClr val="000000"/>
                </a:solidFill>
                <a:latin typeface="Arial"/>
                <a:ea typeface="Noto Sans CJK JP Regular"/>
              </a:rPr>
              <a:t>statistical_parity_difference</a:t>
            </a:r>
            <a:r>
              <a:rPr b="0" lang="en-US" sz="1800" spc="-1" strike="noStrike">
                <a:solidFill>
                  <a:srgbClr val="000000"/>
                </a:solidFill>
                <a:latin typeface="Arial"/>
                <a:ea typeface="Noto Sans CJK JP Regular"/>
              </a:rPr>
              <a:t>.  For the WYSIWYG, use </a:t>
            </a:r>
            <a:r>
              <a:rPr b="0" i="1" lang="en-US" sz="1800" spc="-1" strike="noStrike">
                <a:solidFill>
                  <a:srgbClr val="000000"/>
                </a:solidFill>
                <a:latin typeface="Arial"/>
                <a:ea typeface="Noto Sans CJK JP Regular"/>
              </a:rPr>
              <a:t>average_odds_difference</a:t>
            </a:r>
            <a:r>
              <a:rPr b="0" lang="en-US" sz="1800" spc="-1" strike="noStrike">
                <a:solidFill>
                  <a:srgbClr val="000000"/>
                </a:solidFill>
                <a:latin typeface="Arial"/>
                <a:ea typeface="Noto Sans CJK JP Regular"/>
              </a:rPr>
              <a:t> and </a:t>
            </a:r>
            <a:r>
              <a:rPr b="0" i="1" lang="en-US" sz="1800" spc="-1" strike="noStrike">
                <a:solidFill>
                  <a:srgbClr val="000000"/>
                </a:solidFill>
                <a:latin typeface="Arial"/>
                <a:ea typeface="Noto Sans CJK JP Regular"/>
              </a:rPr>
              <a:t>average_abs_odds_difference</a:t>
            </a:r>
            <a:r>
              <a:rPr b="0" lang="en-US" sz="1800" spc="-1" strike="noStrike">
                <a:solidFill>
                  <a:srgbClr val="000000"/>
                </a:solidFill>
                <a:latin typeface="Arial"/>
                <a:ea typeface="Noto Sans CJK JP Regular"/>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298040" y="276480"/>
            <a:ext cx="18237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Discussion</a:t>
            </a:r>
            <a:endParaRPr b="0" lang="en-US" sz="2400" spc="-1" strike="noStrike">
              <a:latin typeface="Arial"/>
            </a:endParaRPr>
          </a:p>
        </p:txBody>
      </p:sp>
      <p:sp>
        <p:nvSpPr>
          <p:cNvPr id="253" name="CustomShape 2"/>
          <p:cNvSpPr/>
          <p:nvPr/>
        </p:nvSpPr>
        <p:spPr>
          <a:xfrm>
            <a:off x="689400" y="1006560"/>
            <a:ext cx="8739360" cy="1833120"/>
          </a:xfrm>
          <a:prstGeom prst="rect">
            <a:avLst/>
          </a:prstGeom>
          <a:noFill/>
          <a:ln>
            <a:noFill/>
          </a:ln>
        </p:spPr>
        <p:style>
          <a:lnRef idx="0"/>
          <a:fillRef idx="0"/>
          <a:effectRef idx="0"/>
          <a:fontRef idx="minor"/>
        </p:style>
        <p:txBody>
          <a:bodyPr lIns="90000" rIns="90000" tIns="45000" bIns="45000">
            <a:spAutoFit/>
          </a:bodyPr>
          <a:p>
            <a:pPr algn="ctr">
              <a:lnSpc>
                <a:spcPct val="150000"/>
              </a:lnSpc>
              <a:spcBef>
                <a:spcPts val="1191"/>
              </a:spcBef>
              <a:spcAft>
                <a:spcPts val="992"/>
              </a:spcAft>
            </a:pPr>
            <a:r>
              <a:rPr b="1" lang="en-US" sz="2200" spc="-1" strike="noStrike">
                <a:solidFill>
                  <a:srgbClr val="000000"/>
                </a:solidFill>
                <a:latin typeface="Arial"/>
                <a:ea typeface="DejaVu Sans"/>
              </a:rPr>
              <a:t>Physiognomy’s New Clothes</a:t>
            </a:r>
            <a:endParaRPr b="0" lang="en-US" sz="2200" spc="-1" strike="noStrike">
              <a:latin typeface="Arial"/>
            </a:endParaRPr>
          </a:p>
          <a:p>
            <a:pPr>
              <a:lnSpc>
                <a:spcPct val="150000"/>
              </a:lnSpc>
              <a:spcBef>
                <a:spcPts val="1191"/>
              </a:spcBef>
              <a:spcAft>
                <a:spcPts val="992"/>
              </a:spcAft>
            </a:pPr>
            <a:r>
              <a:rPr b="0" lang="en-US" sz="2200" spc="-1" strike="noStrike">
                <a:solidFill>
                  <a:srgbClr val="000000"/>
                </a:solidFill>
                <a:latin typeface="Arial"/>
                <a:ea typeface="DejaVu Sans"/>
              </a:rPr>
              <a:t>by Blaise Agüera y Arcas, Margaret Mitchell and Alexander Todorov</a:t>
            </a:r>
            <a:endParaRPr b="0" lang="en-US" sz="2200" spc="-1" strike="noStrike">
              <a:latin typeface="Arial"/>
            </a:endParaRPr>
          </a:p>
          <a:p>
            <a:pPr>
              <a:lnSpc>
                <a:spcPct val="100000"/>
              </a:lnSpc>
            </a:pPr>
            <a:endParaRPr b="0" lang="en-US" sz="2200" spc="-1" strike="noStrike">
              <a:latin typeface="Arial"/>
            </a:endParaRPr>
          </a:p>
        </p:txBody>
      </p:sp>
      <p:sp>
        <p:nvSpPr>
          <p:cNvPr id="254" name="TextShape 3"/>
          <p:cNvSpPr txBox="1"/>
          <p:nvPr/>
        </p:nvSpPr>
        <p:spPr>
          <a:xfrm>
            <a:off x="1030680" y="3036960"/>
            <a:ext cx="7473240" cy="346320"/>
          </a:xfrm>
          <a:prstGeom prst="rect">
            <a:avLst/>
          </a:prstGeom>
          <a:noFill/>
          <a:ln>
            <a:noFill/>
          </a:ln>
        </p:spPr>
        <p:txBody>
          <a:bodyPr lIns="90000" rIns="90000" tIns="45000" bIns="45000">
            <a:spAutoFit/>
          </a:bodyPr>
          <a:p>
            <a:r>
              <a:rPr b="0" lang="en-US" sz="1800" spc="-1" strike="noStrike">
                <a:latin typeface="Arial"/>
                <a:hlinkClick r:id="rId1"/>
              </a:rPr>
              <a:t>https://medium.com/@blaisea/physiognomys-new-clothes-f2d4b59fdd6a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298040" y="276480"/>
            <a:ext cx="18237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Discussion</a:t>
            </a:r>
            <a:endParaRPr b="0" lang="en-US" sz="2400" spc="-1" strike="noStrike">
              <a:latin typeface="Arial"/>
            </a:endParaRPr>
          </a:p>
        </p:txBody>
      </p:sp>
      <p:sp>
        <p:nvSpPr>
          <p:cNvPr id="256" name="CustomShape 2"/>
          <p:cNvSpPr/>
          <p:nvPr/>
        </p:nvSpPr>
        <p:spPr>
          <a:xfrm>
            <a:off x="1188720" y="1186920"/>
            <a:ext cx="8240400" cy="1833120"/>
          </a:xfrm>
          <a:prstGeom prst="rect">
            <a:avLst/>
          </a:prstGeom>
          <a:noFill/>
          <a:ln>
            <a:noFill/>
          </a:ln>
        </p:spPr>
        <p:style>
          <a:lnRef idx="0"/>
          <a:fillRef idx="0"/>
          <a:effectRef idx="0"/>
          <a:fontRef idx="minor"/>
        </p:style>
        <p:txBody>
          <a:bodyPr lIns="90000" rIns="90000" tIns="45000" bIns="45000">
            <a:spAutoFit/>
          </a:bodyPr>
          <a:p>
            <a:pPr algn="ctr">
              <a:lnSpc>
                <a:spcPct val="150000"/>
              </a:lnSpc>
              <a:spcBef>
                <a:spcPts val="1191"/>
              </a:spcBef>
              <a:spcAft>
                <a:spcPts val="992"/>
              </a:spcAft>
            </a:pPr>
            <a:r>
              <a:rPr b="1" lang="en-US" sz="2200" spc="-1" strike="noStrike">
                <a:solidFill>
                  <a:srgbClr val="000000"/>
                </a:solidFill>
                <a:latin typeface="Arial"/>
                <a:ea typeface="DejaVu Sans"/>
              </a:rPr>
              <a:t>Facebook’s Role in Brexit – and the Threat to Democracy</a:t>
            </a:r>
            <a:endParaRPr b="0" lang="en-US" sz="2200" spc="-1" strike="noStrike">
              <a:latin typeface="Arial"/>
            </a:endParaRPr>
          </a:p>
          <a:p>
            <a:pPr algn="ctr">
              <a:lnSpc>
                <a:spcPct val="150000"/>
              </a:lnSpc>
              <a:spcBef>
                <a:spcPts val="1191"/>
              </a:spcBef>
              <a:spcAft>
                <a:spcPts val="992"/>
              </a:spcAft>
            </a:pPr>
            <a:r>
              <a:rPr b="0" lang="en-US" sz="2200" spc="-1" strike="noStrike">
                <a:solidFill>
                  <a:srgbClr val="000000"/>
                </a:solidFill>
                <a:latin typeface="Arial"/>
                <a:ea typeface="DejaVu Sans"/>
              </a:rPr>
              <a:t>TED2019, by Carole Cadwalladr</a:t>
            </a:r>
            <a:endParaRPr b="0" lang="en-US" sz="2200" spc="-1" strike="noStrike">
              <a:latin typeface="Arial"/>
            </a:endParaRPr>
          </a:p>
          <a:p>
            <a:pPr>
              <a:lnSpc>
                <a:spcPct val="100000"/>
              </a:lnSpc>
            </a:pPr>
            <a:endParaRPr b="0" lang="en-US" sz="2200" spc="-1" strike="noStrike">
              <a:latin typeface="Arial"/>
            </a:endParaRPr>
          </a:p>
        </p:txBody>
      </p:sp>
      <p:sp>
        <p:nvSpPr>
          <p:cNvPr id="257" name="TextShape 3"/>
          <p:cNvSpPr txBox="1"/>
          <p:nvPr/>
        </p:nvSpPr>
        <p:spPr>
          <a:xfrm>
            <a:off x="914400" y="3474720"/>
            <a:ext cx="8595360" cy="456120"/>
          </a:xfrm>
          <a:prstGeom prst="rect">
            <a:avLst/>
          </a:prstGeom>
          <a:noFill/>
          <a:ln>
            <a:noFill/>
          </a:ln>
        </p:spPr>
        <p:txBody>
          <a:bodyPr lIns="90000" rIns="90000" tIns="45000" bIns="45000">
            <a:spAutoFit/>
          </a:bodyPr>
          <a:p>
            <a:r>
              <a:rPr b="0" lang="en-US" sz="2400" spc="-1" strike="noStrike">
                <a:latin typeface="Times New Roman"/>
                <a:hlinkClick r:id="rId1"/>
              </a:rPr>
              <a:t>http://www.ted.com/talks/carole_cadwalladr_facebook_s_role_in_brexit_and_the_threat_to_democracy?language=en</a:t>
            </a:r>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215600" y="283320"/>
            <a:ext cx="1873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Data Ethics</a:t>
            </a:r>
            <a:endParaRPr b="0" lang="en-US" sz="2400" spc="-1" strike="noStrike">
              <a:latin typeface="Arial"/>
            </a:endParaRPr>
          </a:p>
        </p:txBody>
      </p:sp>
      <p:sp>
        <p:nvSpPr>
          <p:cNvPr id="89" name="CustomShape 2"/>
          <p:cNvSpPr/>
          <p:nvPr/>
        </p:nvSpPr>
        <p:spPr>
          <a:xfrm>
            <a:off x="905760" y="1460520"/>
            <a:ext cx="8870400" cy="173556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Ethics of algorithms</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moral responsibility of data scientists</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accountability of data scientists</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auditing of algorithms</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assessment of potential outcomes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endParaRPr b="0" lang="en-US" sz="1800" spc="-1" strike="noStrike">
              <a:latin typeface="Arial"/>
            </a:endParaRPr>
          </a:p>
        </p:txBody>
      </p:sp>
      <p:sp>
        <p:nvSpPr>
          <p:cNvPr id="90" name="CustomShape 3"/>
          <p:cNvSpPr/>
          <p:nvPr/>
        </p:nvSpPr>
        <p:spPr>
          <a:xfrm>
            <a:off x="6128640" y="5377680"/>
            <a:ext cx="41097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Floridi L, Taddeo M. 2016.What is data ethics? Phil. Trans. R. Soc. A 374:20160360.</a:t>
            </a:r>
            <a:endParaRPr b="0" lang="en-US" sz="800" spc="-1" strike="noStrike">
              <a:latin typeface="Arial"/>
            </a:endParaRPr>
          </a:p>
          <a:p>
            <a:pPr>
              <a:lnSpc>
                <a:spcPct val="100000"/>
              </a:lnSpc>
            </a:pPr>
            <a:r>
              <a:rPr b="0" lang="en-US" sz="800" spc="-1" strike="noStrike">
                <a:solidFill>
                  <a:srgbClr val="000000"/>
                </a:solidFill>
                <a:latin typeface="Arial"/>
                <a:ea typeface="DejaVu Sans"/>
              </a:rPr>
              <a:t>http://dx.doi.org/10.1098/rsta.2016.0360</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215600" y="247320"/>
            <a:ext cx="1873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Data Ethics</a:t>
            </a:r>
            <a:endParaRPr b="0" lang="en-US" sz="2400" spc="-1" strike="noStrike">
              <a:latin typeface="Arial"/>
            </a:endParaRPr>
          </a:p>
        </p:txBody>
      </p:sp>
      <p:sp>
        <p:nvSpPr>
          <p:cNvPr id="92" name="CustomShape 2"/>
          <p:cNvSpPr/>
          <p:nvPr/>
        </p:nvSpPr>
        <p:spPr>
          <a:xfrm>
            <a:off x="905760" y="1460520"/>
            <a:ext cx="8870400" cy="173556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Ethics of practices</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professional ethics</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liabilities of people and organizations</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definition of ethical frameworks</a:t>
            </a:r>
            <a:endParaRPr b="0" lang="en-US" sz="1800" spc="-1" strike="noStrike">
              <a:latin typeface="Arial"/>
            </a:endParaRPr>
          </a:p>
          <a:p>
            <a:pPr>
              <a:lnSpc>
                <a:spcPct val="150000"/>
              </a:lnSpc>
            </a:pP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consent, user privacy and secondary use</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r>
              <a:rPr b="0" lang="en-US" sz="1800" spc="-1" strike="noStrike">
                <a:solidFill>
                  <a:srgbClr val="000000"/>
                </a:solidFill>
                <a:latin typeface="Arial"/>
                <a:ea typeface="Noto Sans CJK JP Regular"/>
              </a:rPr>
              <a:t>	</a:t>
            </a:r>
            <a:endParaRPr b="0" lang="en-US" sz="1800" spc="-1" strike="noStrike">
              <a:latin typeface="Arial"/>
            </a:endParaRPr>
          </a:p>
        </p:txBody>
      </p:sp>
      <p:sp>
        <p:nvSpPr>
          <p:cNvPr id="93" name="CustomShape 3"/>
          <p:cNvSpPr/>
          <p:nvPr/>
        </p:nvSpPr>
        <p:spPr>
          <a:xfrm>
            <a:off x="6128640" y="5377680"/>
            <a:ext cx="41097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Floridi L, Taddeo M. 2016.What is data ethics? Phil. Trans. R. Soc. A 374:20160360.</a:t>
            </a:r>
            <a:endParaRPr b="0" lang="en-US" sz="800" spc="-1" strike="noStrike">
              <a:latin typeface="Arial"/>
            </a:endParaRPr>
          </a:p>
          <a:p>
            <a:pPr>
              <a:lnSpc>
                <a:spcPct val="100000"/>
              </a:lnSpc>
            </a:pPr>
            <a:r>
              <a:rPr b="0" lang="en-US" sz="800" spc="-1" strike="noStrike">
                <a:solidFill>
                  <a:srgbClr val="000000"/>
                </a:solidFill>
                <a:latin typeface="Arial"/>
                <a:ea typeface="DejaVu Sans"/>
              </a:rPr>
              <a:t>http://dx.doi.org/10.1098/rsta.2016.0360</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48640" y="1257840"/>
            <a:ext cx="89546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Influence</a:t>
            </a:r>
            <a:r>
              <a:rPr b="0" lang="en-US" sz="1800" spc="-1" strike="noStrike">
                <a:solidFill>
                  <a:srgbClr val="000000"/>
                </a:solidFill>
                <a:latin typeface="Arial"/>
                <a:ea typeface="DejaVu Sans"/>
              </a:rPr>
              <a:t> </a:t>
            </a:r>
            <a:endParaRPr b="0" lang="en-US" sz="1800" spc="-1" strike="noStrike">
              <a:latin typeface="Arial"/>
            </a:endParaRPr>
          </a:p>
          <a:p>
            <a:pPr>
              <a:lnSpc>
                <a:spcPct val="150000"/>
              </a:lnSpc>
            </a:pPr>
            <a:r>
              <a:rPr b="0" lang="en-US" sz="1800" spc="-1" strike="noStrike">
                <a:solidFill>
                  <a:srgbClr val="000000"/>
                </a:solidFill>
                <a:latin typeface="Arial"/>
                <a:ea typeface="DejaVu Sans"/>
              </a:rPr>
              <a:t>People trust outputs of AI.</a:t>
            </a:r>
            <a:endParaRPr b="0" lang="en-US" sz="1800" spc="-1" strike="noStrike">
              <a:latin typeface="Arial"/>
            </a:endParaRPr>
          </a:p>
          <a:p>
            <a:pPr>
              <a:lnSpc>
                <a:spcPct val="150000"/>
              </a:lnSpc>
            </a:pPr>
            <a:endParaRPr b="0" lang="en-US" sz="1800" spc="-1" strike="noStrike">
              <a:latin typeface="Arial"/>
            </a:endParaRPr>
          </a:p>
          <a:p>
            <a:pPr>
              <a:lnSpc>
                <a:spcPct val="150000"/>
              </a:lnSpc>
            </a:pPr>
            <a:r>
              <a:rPr b="1" lang="en-US" sz="1800" spc="-1" strike="noStrike">
                <a:solidFill>
                  <a:srgbClr val="000000"/>
                </a:solidFill>
                <a:latin typeface="Arial"/>
                <a:ea typeface="DejaVu Sans"/>
              </a:rPr>
              <a:t>Automation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Sometimes AI models are plugged into a programmatic function, which could lead to the automation of bias. </a:t>
            </a:r>
            <a:endParaRPr b="0" lang="en-US" sz="1800" spc="-1" strike="noStrike">
              <a:latin typeface="Arial"/>
            </a:endParaRPr>
          </a:p>
        </p:txBody>
      </p:sp>
      <p:sp>
        <p:nvSpPr>
          <p:cNvPr id="95" name="CustomShape 2"/>
          <p:cNvSpPr/>
          <p:nvPr/>
        </p:nvSpPr>
        <p:spPr>
          <a:xfrm>
            <a:off x="2709360" y="262800"/>
            <a:ext cx="502272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a:ea typeface="DejaVu Sans"/>
              </a:rPr>
              <a:t>Human Bias in Machine Learning</a:t>
            </a:r>
            <a:endParaRPr b="0" lang="en-US" sz="2400" spc="-1" strike="noStrike">
              <a:latin typeface="Arial"/>
            </a:endParaRPr>
          </a:p>
        </p:txBody>
      </p:sp>
      <p:sp>
        <p:nvSpPr>
          <p:cNvPr id="96" name="CustomShape 3"/>
          <p:cNvSpPr/>
          <p:nvPr/>
        </p:nvSpPr>
        <p:spPr>
          <a:xfrm>
            <a:off x="6309360" y="5465880"/>
            <a:ext cx="376884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https://techcrunch.com/2018/11/06/3-ways-to-avoid-bias-in-machine-learning/</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44880" y="1434960"/>
            <a:ext cx="965880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Inconclusive evidence</a:t>
            </a:r>
            <a:r>
              <a:rPr b="0" lang="en-US" sz="1800" spc="-1" strike="noStrike">
                <a:solidFill>
                  <a:srgbClr val="000000"/>
                </a:solidFill>
                <a:latin typeface="Arial"/>
                <a:ea typeface="DejaVu Sans"/>
              </a:rPr>
              <a:t>: conclusion of algorithms produce probable but uncertain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knowledge.</a:t>
            </a:r>
            <a:endParaRPr b="0" lang="en-US" sz="1800" spc="-1" strike="noStrike">
              <a:latin typeface="Arial"/>
            </a:endParaRPr>
          </a:p>
          <a:p>
            <a:pPr>
              <a:lnSpc>
                <a:spcPct val="150000"/>
              </a:lnSpc>
            </a:pPr>
            <a:r>
              <a:rPr b="1" lang="en-US" sz="1800" spc="-1" strike="noStrike">
                <a:solidFill>
                  <a:srgbClr val="000000"/>
                </a:solidFill>
                <a:latin typeface="Arial"/>
                <a:ea typeface="DejaVu Sans"/>
              </a:rPr>
              <a:t>2-</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Inscrutable evidence</a:t>
            </a:r>
            <a:r>
              <a:rPr b="0" lang="en-US" sz="1800" spc="-1" strike="noStrike">
                <a:solidFill>
                  <a:srgbClr val="000000"/>
                </a:solidFill>
                <a:latin typeface="Arial"/>
                <a:ea typeface="DejaVu Sans"/>
              </a:rPr>
              <a:t>: the connection between data and conclusion is not accessible.</a:t>
            </a:r>
            <a:endParaRPr b="0" lang="en-US" sz="1800" spc="-1" strike="noStrike">
              <a:latin typeface="Arial"/>
            </a:endParaRPr>
          </a:p>
          <a:p>
            <a:pPr>
              <a:lnSpc>
                <a:spcPct val="150000"/>
              </a:lnSpc>
            </a:pPr>
            <a:r>
              <a:rPr b="1" lang="en-US" sz="1800" spc="-1" strike="noStrike">
                <a:solidFill>
                  <a:srgbClr val="000000"/>
                </a:solidFill>
                <a:latin typeface="Arial"/>
                <a:ea typeface="DejaVu Sans"/>
              </a:rPr>
              <a:t>3- Misguided evidence</a:t>
            </a:r>
            <a:r>
              <a:rPr b="0" lang="en-US" sz="1800" spc="-1" strike="noStrike">
                <a:solidFill>
                  <a:srgbClr val="000000"/>
                </a:solidFill>
                <a:latin typeface="Arial"/>
                <a:ea typeface="DejaVu Sans"/>
              </a:rPr>
              <a:t>: conclusions are as reliable as the data they are based on.</a:t>
            </a:r>
            <a:endParaRPr b="0" lang="en-US" sz="1800" spc="-1" strike="noStrike">
              <a:latin typeface="Arial"/>
            </a:endParaRPr>
          </a:p>
          <a:p>
            <a:pPr>
              <a:lnSpc>
                <a:spcPct val="150000"/>
              </a:lnSpc>
            </a:pPr>
            <a:r>
              <a:rPr b="1" lang="en-US" sz="1800" spc="-1" strike="noStrike">
                <a:solidFill>
                  <a:srgbClr val="000000"/>
                </a:solidFill>
                <a:latin typeface="Arial"/>
                <a:ea typeface="DejaVu Sans"/>
              </a:rPr>
              <a:t>4-</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Unfair outcomes</a:t>
            </a:r>
            <a:r>
              <a:rPr b="0" lang="en-US" sz="1800" spc="-1" strike="noStrike">
                <a:solidFill>
                  <a:srgbClr val="000000"/>
                </a:solidFill>
                <a:latin typeface="Arial"/>
                <a:ea typeface="DejaVu Sans"/>
              </a:rPr>
              <a:t>: actions driven by algorithms can be found discriminatory.</a:t>
            </a:r>
            <a:endParaRPr b="0" lang="en-US" sz="1800" spc="-1" strike="noStrike">
              <a:latin typeface="Arial"/>
            </a:endParaRPr>
          </a:p>
          <a:p>
            <a:pPr>
              <a:lnSpc>
                <a:spcPct val="150000"/>
              </a:lnSpc>
            </a:pPr>
            <a:r>
              <a:rPr b="1" lang="en-US" sz="1800" spc="-1" strike="noStrike">
                <a:solidFill>
                  <a:srgbClr val="000000"/>
                </a:solidFill>
                <a:latin typeface="Arial"/>
                <a:ea typeface="DejaVu Sans"/>
              </a:rPr>
              <a:t>5-</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Transformative effects</a:t>
            </a:r>
            <a:r>
              <a:rPr b="0" lang="en-US" sz="1800" spc="-1" strike="noStrike">
                <a:solidFill>
                  <a:srgbClr val="000000"/>
                </a:solidFill>
                <a:latin typeface="Arial"/>
                <a:ea typeface="DejaVu Sans"/>
              </a:rPr>
              <a:t>: algorithms can affect how we conceptualize the world and modify      its social and political organization.</a:t>
            </a:r>
            <a:endParaRPr b="0" lang="en-US" sz="1800" spc="-1" strike="noStrike">
              <a:latin typeface="Arial"/>
            </a:endParaRPr>
          </a:p>
          <a:p>
            <a:pPr>
              <a:lnSpc>
                <a:spcPct val="150000"/>
              </a:lnSpc>
            </a:pPr>
            <a:r>
              <a:rPr b="1" lang="en-US" sz="1800" spc="-1" strike="noStrike">
                <a:solidFill>
                  <a:srgbClr val="000000"/>
                </a:solidFill>
                <a:latin typeface="Arial"/>
                <a:ea typeface="DejaVu Sans"/>
              </a:rPr>
              <a:t>6-</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Traceability</a:t>
            </a:r>
            <a:r>
              <a:rPr b="0" lang="en-US" sz="1800" spc="-1" strike="noStrike">
                <a:solidFill>
                  <a:srgbClr val="000000"/>
                </a:solidFill>
                <a:latin typeface="Arial"/>
                <a:ea typeface="DejaVu Sans"/>
              </a:rPr>
              <a:t>: it’s hard to debug harm caused by algorithms and to find who should be              responsible for that harm.</a:t>
            </a:r>
            <a:endParaRPr b="0" lang="en-US" sz="1800" spc="-1" strike="noStrike">
              <a:latin typeface="Arial"/>
            </a:endParaRPr>
          </a:p>
        </p:txBody>
      </p:sp>
      <p:sp>
        <p:nvSpPr>
          <p:cNvPr id="98" name="CustomShape 2"/>
          <p:cNvSpPr/>
          <p:nvPr/>
        </p:nvSpPr>
        <p:spPr>
          <a:xfrm>
            <a:off x="3495600" y="175320"/>
            <a:ext cx="318312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Arial"/>
                <a:ea typeface="DejaVu Sans"/>
              </a:rPr>
              <a:t>Ethics of Algorithms</a:t>
            </a:r>
            <a:endParaRPr b="0" lang="en-US" sz="2400" spc="-1" strike="noStrike">
              <a:latin typeface="Arial"/>
            </a:endParaRPr>
          </a:p>
        </p:txBody>
      </p:sp>
      <p:sp>
        <p:nvSpPr>
          <p:cNvPr id="99" name="CustomShape 3"/>
          <p:cNvSpPr/>
          <p:nvPr/>
        </p:nvSpPr>
        <p:spPr>
          <a:xfrm>
            <a:off x="3000960" y="969840"/>
            <a:ext cx="4729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Ethical Concerns Raised by Algorithms</a:t>
            </a:r>
            <a:endParaRPr b="0" lang="en-US" sz="1800" spc="-1" strike="noStrike">
              <a:latin typeface="Arial"/>
            </a:endParaRPr>
          </a:p>
        </p:txBody>
      </p:sp>
      <p:sp>
        <p:nvSpPr>
          <p:cNvPr id="100" name="CustomShape 4"/>
          <p:cNvSpPr/>
          <p:nvPr/>
        </p:nvSpPr>
        <p:spPr>
          <a:xfrm>
            <a:off x="5303520" y="5468400"/>
            <a:ext cx="49327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000000"/>
                </a:solidFill>
                <a:latin typeface="Arial"/>
                <a:ea typeface="DejaVu Sans"/>
              </a:rPr>
              <a:t>BD Mittelstadt, P Allo, M Taddeo, S Wachter, L Floridi, Big Data &amp; Society, July–December 2016: 1–21. </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1851</TotalTime>
  <Application>LibreOffice/6.2.5.2$Linux_X86_64 LibreOffice_project/a887734edd14b7c31b8ab527c0422d03c5e16f8b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2019-04-16T11:08:13Z</dcterms:created>
  <dc:creator/>
  <dc:description/>
  <dc:language>en-US</dc:language>
  <cp:lastModifiedBy/>
  <dcterms:modified xsi:type="dcterms:W3CDTF">2019-08-05T17:16:18Z</dcterms:modified>
  <cp:revision>239</cp:revision>
  <dc:subject/>
  <dc:title/>
</cp:coreProperties>
</file>