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9" r:id="rId4"/>
    <p:sldId id="261" r:id="rId5"/>
    <p:sldId id="262" r:id="rId6"/>
    <p:sldId id="263" r:id="rId7"/>
    <p:sldId id="264" r:id="rId8"/>
    <p:sldId id="270" r:id="rId9"/>
    <p:sldId id="281" r:id="rId10"/>
    <p:sldId id="267" r:id="rId11"/>
    <p:sldId id="271" r:id="rId12"/>
    <p:sldId id="272" r:id="rId13"/>
    <p:sldId id="273" r:id="rId14"/>
    <p:sldId id="274" r:id="rId15"/>
    <p:sldId id="265" r:id="rId16"/>
    <p:sldId id="266" r:id="rId17"/>
    <p:sldId id="268" r:id="rId18"/>
    <p:sldId id="269" r:id="rId19"/>
    <p:sldId id="275" r:id="rId20"/>
    <p:sldId id="276" r:id="rId21"/>
    <p:sldId id="277" r:id="rId22"/>
    <p:sldId id="278" r:id="rId23"/>
    <p:sldId id="279" r:id="rId24"/>
    <p:sldId id="282" r:id="rId25"/>
    <p:sldId id="286" r:id="rId26"/>
    <p:sldId id="288" r:id="rId27"/>
    <p:sldId id="289" r:id="rId28"/>
    <p:sldId id="290" r:id="rId29"/>
    <p:sldId id="296" r:id="rId30"/>
    <p:sldId id="291" r:id="rId31"/>
    <p:sldId id="292" r:id="rId32"/>
    <p:sldId id="293" r:id="rId33"/>
    <p:sldId id="294" r:id="rId34"/>
    <p:sldId id="295" r:id="rId35"/>
    <p:sldId id="297" r:id="rId36"/>
    <p:sldId id="298" r:id="rId37"/>
    <p:sldId id="299" r:id="rId38"/>
    <p:sldId id="300"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2"/>
  </p:normalViewPr>
  <p:slideViewPr>
    <p:cSldViewPr>
      <p:cViewPr varScale="1">
        <p:scale>
          <a:sx n="120" d="100"/>
          <a:sy n="120" d="100"/>
        </p:scale>
        <p:origin x="14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ru-RU"/>
              <a:t>Образец заголовка</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16.06.2023</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ru-RU"/>
              <a:t>Образец заголовка</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Title 8"/>
          <p:cNvSpPr>
            <a:spLocks noGrp="1"/>
          </p:cNvSpPr>
          <p:nvPr>
            <p:ph type="title"/>
          </p:nvPr>
        </p:nvSpPr>
        <p:spPr>
          <a:xfrm>
            <a:off x="914400" y="1544715"/>
            <a:ext cx="7315200" cy="1154097"/>
          </a:xfrm>
        </p:spPr>
        <p:txBody>
          <a:bodyPr/>
          <a:lstStyle/>
          <a:p>
            <a:r>
              <a:rPr lang="ru-RU"/>
              <a:t>Образец заголовка</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16.06.2023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
        <p:nvSpPr>
          <p:cNvPr id="10" name="Title 9"/>
          <p:cNvSpPr>
            <a:spLocks noGrp="1"/>
          </p:cNvSpPr>
          <p:nvPr>
            <p:ph type="title"/>
          </p:nvPr>
        </p:nvSpPr>
        <p:spPr>
          <a:xfrm>
            <a:off x="914400" y="1544715"/>
            <a:ext cx="7315200" cy="1154097"/>
          </a:xfrm>
        </p:spPr>
        <p:txBody>
          <a:bodyPr/>
          <a:lstStyle/>
          <a:p>
            <a:r>
              <a:rPr lang="ru-RU"/>
              <a:t>Образец заголовка</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16.06.2023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16.06.2023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ru-RU"/>
              <a:t>Образец заголовка</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ru-RU"/>
              <a:t>Образец заголовка</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B4C71EC6-210F-42DE-9C53-41977AD35B3D}" type="datetimeFigureOut">
              <a:rPr lang="ru-RU" smtClean="0"/>
              <a:t>16.06.2023</a:t>
            </a:fld>
            <a:endParaRPr lang="ru-RU"/>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19B0651-EE4F-4900-A07F-96A6BFA9D0F0}" type="slidenum">
              <a:rPr lang="ru-RU" smtClean="0"/>
              <a:t>‹#›</a:t>
            </a:fld>
            <a:endParaRPr lang="ru-RU"/>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ru-RU"/>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uto.ria.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988840"/>
            <a:ext cx="7315200" cy="2736304"/>
          </a:xfrm>
        </p:spPr>
        <p:txBody>
          <a:bodyPr>
            <a:normAutofit/>
          </a:bodyPr>
          <a:lstStyle/>
          <a:p>
            <a:pPr algn="ctr"/>
            <a:r>
              <a:rPr lang="en-US" dirty="0"/>
              <a:t>Car price prediction based on model algorithms using the real data from the website</a:t>
            </a:r>
            <a:r>
              <a:rPr lang="ru-RU" dirty="0"/>
              <a:t> </a:t>
            </a:r>
            <a:r>
              <a:rPr lang="en-US" dirty="0">
                <a:hlinkClick r:id="rId2">
                  <a:extLst>
                    <a:ext uri="{A12FA001-AC4F-418D-AE19-62706E023703}">
                      <ahyp:hlinkClr xmlns:ahyp="http://schemas.microsoft.com/office/drawing/2018/hyperlinkcolor" val="tx"/>
                    </a:ext>
                  </a:extLst>
                </a:hlinkClick>
              </a:rPr>
              <a:t>auto.ria.com</a:t>
            </a:r>
            <a:endParaRPr lang="ru-RU" dirty="0"/>
          </a:p>
        </p:txBody>
      </p:sp>
    </p:spTree>
    <p:extLst>
      <p:ext uri="{BB962C8B-B14F-4D97-AF65-F5344CB8AC3E}">
        <p14:creationId xmlns:p14="http://schemas.microsoft.com/office/powerpoint/2010/main" val="85702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399572" y="260648"/>
            <a:ext cx="7891264" cy="792088"/>
          </a:xfrm>
        </p:spPr>
        <p:txBody>
          <a:bodyPr>
            <a:normAutofit fontScale="90000"/>
          </a:bodyPr>
          <a:lstStyle/>
          <a:p>
            <a:pPr algn="ctr"/>
            <a:r>
              <a:rPr lang="ru-RU" sz="2800" dirty="0"/>
              <a:t>*</a:t>
            </a:r>
            <a:r>
              <a:rPr lang="en-US" sz="2800" dirty="0"/>
              <a:t>Groups of countries and car brands included in their group:</a:t>
            </a:r>
            <a:endParaRPr lang="ru-RU" sz="2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57774"/>
            <a:ext cx="2466975"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348468"/>
            <a:ext cx="22288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110718"/>
            <a:ext cx="222885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1484784"/>
            <a:ext cx="22764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48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70384" y="188609"/>
            <a:ext cx="7603232" cy="864096"/>
          </a:xfrm>
        </p:spPr>
        <p:txBody>
          <a:bodyPr>
            <a:normAutofit/>
          </a:bodyPr>
          <a:lstStyle/>
          <a:p>
            <a:pPr algn="ctr"/>
            <a:r>
              <a:rPr lang="en-US" sz="3600" dirty="0"/>
              <a:t>Car pricing by country of production</a:t>
            </a:r>
            <a:endParaRPr lang="ru-RU" sz="4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340799"/>
            <a:ext cx="3859494"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163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395536" y="404664"/>
            <a:ext cx="8154541" cy="648072"/>
          </a:xfrm>
        </p:spPr>
        <p:txBody>
          <a:bodyPr>
            <a:normAutofit/>
          </a:bodyPr>
          <a:lstStyle/>
          <a:p>
            <a:pPr algn="ctr"/>
            <a:r>
              <a:rPr lang="en-US" sz="3200" dirty="0"/>
              <a:t>Average car price by country of production</a:t>
            </a:r>
            <a:endParaRPr lang="ru-RU" sz="4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412776"/>
            <a:ext cx="8705850"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04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55576" y="116632"/>
            <a:ext cx="7387208" cy="1124744"/>
          </a:xfrm>
        </p:spPr>
        <p:txBody>
          <a:bodyPr>
            <a:noAutofit/>
          </a:bodyPr>
          <a:lstStyle/>
          <a:p>
            <a:pPr algn="ctr"/>
            <a:r>
              <a:rPr lang="en-US" sz="2800" dirty="0"/>
              <a:t>Average car price by country and year of production</a:t>
            </a:r>
            <a:endParaRPr lang="ru-RU"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80" y="1412776"/>
            <a:ext cx="8724900"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792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7827" y="116632"/>
            <a:ext cx="5832648" cy="840793"/>
          </a:xfrm>
        </p:spPr>
        <p:txBody>
          <a:bodyPr>
            <a:normAutofit/>
          </a:bodyPr>
          <a:lstStyle/>
          <a:p>
            <a:pPr algn="ctr"/>
            <a:r>
              <a:rPr lang="en-US" sz="3600" dirty="0"/>
              <a:t>Price analysis with boxplot</a:t>
            </a:r>
            <a:endParaRPr lang="ru-RU" sz="36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64" y="1266031"/>
            <a:ext cx="8562975" cy="547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560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914400" y="-99392"/>
            <a:ext cx="7315200" cy="648072"/>
          </a:xfrm>
        </p:spPr>
        <p:txBody>
          <a:bodyPr>
            <a:normAutofit/>
          </a:bodyPr>
          <a:lstStyle/>
          <a:p>
            <a:pPr algn="ctr"/>
            <a:r>
              <a:rPr lang="en-US" sz="2800" dirty="0"/>
              <a:t>Dependence of price on engine power</a:t>
            </a:r>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724191"/>
            <a:ext cx="6192688" cy="6010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59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27584" y="169462"/>
            <a:ext cx="7315200" cy="792088"/>
          </a:xfrm>
        </p:spPr>
        <p:txBody>
          <a:bodyPr>
            <a:normAutofit fontScale="90000"/>
          </a:bodyPr>
          <a:lstStyle/>
          <a:p>
            <a:pPr algn="ctr"/>
            <a:r>
              <a:rPr lang="en-US" sz="2800" dirty="0"/>
              <a:t>The dependence of the price on the engine power, broken down by country of production</a:t>
            </a:r>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7272808" cy="578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766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80" y="557068"/>
            <a:ext cx="2736304" cy="2834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548680"/>
            <a:ext cx="2808312" cy="283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020" y="557068"/>
            <a:ext cx="2781249" cy="2834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481" y="3504941"/>
            <a:ext cx="2792134" cy="2830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504941"/>
            <a:ext cx="2808311" cy="2838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9017" y="3504794"/>
            <a:ext cx="2725254" cy="2830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407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72162"/>
            <a:ext cx="285715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572162"/>
            <a:ext cx="2834111"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548680"/>
            <a:ext cx="2880320" cy="2903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3573016"/>
            <a:ext cx="2815721" cy="2823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573016"/>
            <a:ext cx="2834111" cy="2857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76" y="3513339"/>
            <a:ext cx="2880320" cy="2943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186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127898"/>
            <a:ext cx="7315200" cy="840793"/>
          </a:xfrm>
        </p:spPr>
        <p:txBody>
          <a:bodyPr>
            <a:noAutofit/>
          </a:bodyPr>
          <a:lstStyle/>
          <a:p>
            <a:pPr algn="ctr"/>
            <a:r>
              <a:rPr lang="en-US" sz="3600" dirty="0"/>
              <a:t>Engine power analysis with boxplot</a:t>
            </a:r>
            <a:endParaRPr lang="ru-RU" sz="36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84131"/>
            <a:ext cx="8784976" cy="5485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86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11560" y="188640"/>
            <a:ext cx="7675240" cy="938073"/>
          </a:xfrm>
        </p:spPr>
        <p:txBody>
          <a:bodyPr>
            <a:normAutofit/>
          </a:bodyPr>
          <a:lstStyle/>
          <a:p>
            <a:pPr algn="ctr"/>
            <a:r>
              <a:rPr lang="en-US" dirty="0"/>
              <a:t>Input Data</a:t>
            </a:r>
            <a:r>
              <a:rPr lang="ru-RU" dirty="0"/>
              <a:t>: </a:t>
            </a:r>
          </a:p>
        </p:txBody>
      </p:sp>
      <p:sp>
        <p:nvSpPr>
          <p:cNvPr id="4" name="Объект 3"/>
          <p:cNvSpPr>
            <a:spLocks noGrp="1"/>
          </p:cNvSpPr>
          <p:nvPr>
            <p:ph idx="1"/>
          </p:nvPr>
        </p:nvSpPr>
        <p:spPr>
          <a:xfrm>
            <a:off x="539552" y="1268760"/>
            <a:ext cx="8136904" cy="5256583"/>
          </a:xfrm>
        </p:spPr>
        <p:txBody>
          <a:bodyPr/>
          <a:lstStyle/>
          <a:p>
            <a:r>
              <a:rPr lang="en-US" dirty="0"/>
              <a:t>NEW cars data from the Ukrainian website </a:t>
            </a:r>
            <a:r>
              <a:rPr lang="en-US" dirty="0" err="1"/>
              <a:t>Auto.ria.com</a:t>
            </a:r>
            <a:r>
              <a:rPr lang="en-US" dirty="0"/>
              <a:t> (parsing of 352 pages with new cars, 6393 objects in total):</a:t>
            </a:r>
            <a:r>
              <a:rPr lang="ru-RU"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58391"/>
            <a:ext cx="7452320" cy="4438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9932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27584" y="188641"/>
            <a:ext cx="7315200" cy="864096"/>
          </a:xfrm>
        </p:spPr>
        <p:txBody>
          <a:bodyPr>
            <a:normAutofit/>
          </a:bodyPr>
          <a:lstStyle/>
          <a:p>
            <a:pPr algn="ctr"/>
            <a:r>
              <a:rPr lang="en-US" dirty="0"/>
              <a:t>Preparing the model</a:t>
            </a:r>
            <a:endParaRPr lang="ru-RU" dirty="0"/>
          </a:p>
        </p:txBody>
      </p:sp>
      <p:sp>
        <p:nvSpPr>
          <p:cNvPr id="4" name="Объект 3"/>
          <p:cNvSpPr>
            <a:spLocks noGrp="1"/>
          </p:cNvSpPr>
          <p:nvPr>
            <p:ph idx="1"/>
          </p:nvPr>
        </p:nvSpPr>
        <p:spPr>
          <a:xfrm>
            <a:off x="323528" y="1268760"/>
            <a:ext cx="8496944" cy="5256584"/>
          </a:xfrm>
        </p:spPr>
        <p:txBody>
          <a:bodyPr>
            <a:normAutofit/>
          </a:bodyPr>
          <a:lstStyle/>
          <a:p>
            <a:r>
              <a:rPr lang="en-US" dirty="0"/>
              <a:t>Next, 2 methods of encoding data by car brand and country of production were performed:</a:t>
            </a:r>
          </a:p>
          <a:p>
            <a:endParaRPr lang="ru-RU" dirty="0"/>
          </a:p>
          <a:p>
            <a:r>
              <a:rPr lang="en-US" dirty="0"/>
              <a:t>1) encoding categorical features by the </a:t>
            </a:r>
            <a:r>
              <a:rPr lang="en-US" b="1" dirty="0" err="1"/>
              <a:t>LabelEncoder</a:t>
            </a:r>
            <a:r>
              <a:rPr lang="en-US" b="1" dirty="0"/>
              <a:t>() </a:t>
            </a:r>
            <a:r>
              <a:rPr lang="en-US" dirty="0"/>
              <a:t>method that assign a unique number to each category and replace the feature value with the corresponding number:</a:t>
            </a:r>
            <a:endParaRPr lang="ru-RU" dirty="0"/>
          </a:p>
          <a:p>
            <a:endParaRPr lang="ru-RU" dirty="0"/>
          </a:p>
          <a:p>
            <a:endParaRPr lang="ru-RU"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817" y="3501008"/>
            <a:ext cx="605790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41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323528" y="908720"/>
            <a:ext cx="8496944" cy="5256584"/>
          </a:xfrm>
        </p:spPr>
        <p:txBody>
          <a:bodyPr/>
          <a:lstStyle/>
          <a:p>
            <a:pPr marL="45720" indent="0">
              <a:buNone/>
            </a:pPr>
            <a:endParaRPr lang="ru-RU" dirty="0"/>
          </a:p>
          <a:p>
            <a:r>
              <a:rPr lang="en-US" dirty="0"/>
              <a:t>2) the </a:t>
            </a:r>
            <a:r>
              <a:rPr lang="en-US" b="1" dirty="0" err="1"/>
              <a:t>get_dummies</a:t>
            </a:r>
            <a:r>
              <a:rPr lang="en-US" sz="1800" dirty="0"/>
              <a:t> </a:t>
            </a:r>
            <a:r>
              <a:rPr lang="en-US" dirty="0"/>
              <a:t>method (turning categorical features into new ones that answer the question whether the car belongs to a certain brand and country or not. With this approach as many new columns appear for each categorical feature as there are possible categories. One of the columns will be filled with 1 and the rest - with 0):</a:t>
            </a:r>
            <a:endParaRPr lang="ru-RU" dirty="0"/>
          </a:p>
          <a:p>
            <a:endParaRPr lang="ru-RU" dirty="0"/>
          </a:p>
          <a:p>
            <a:endParaRPr lang="ru-RU" dirty="0"/>
          </a:p>
          <a:p>
            <a:endParaRPr lang="ru-RU" dirty="0"/>
          </a:p>
          <a:p>
            <a:endParaRPr lang="ru-RU" dirty="0"/>
          </a:p>
          <a:p>
            <a:endParaRPr lang="ru-RU" dirty="0"/>
          </a:p>
          <a:p>
            <a:endParaRPr lang="en-US" dirty="0"/>
          </a:p>
          <a:p>
            <a:r>
              <a:rPr lang="en-US" dirty="0"/>
              <a:t>In the new table with 8 columns, it became 73.</a:t>
            </a:r>
            <a:endParaRPr lang="ru-RU"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140968"/>
            <a:ext cx="8784976" cy="168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90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914400" y="0"/>
            <a:ext cx="7315200" cy="980728"/>
          </a:xfrm>
        </p:spPr>
        <p:txBody>
          <a:bodyPr>
            <a:normAutofit/>
          </a:bodyPr>
          <a:lstStyle/>
          <a:p>
            <a:pPr algn="ctr"/>
            <a:r>
              <a:rPr lang="en-US" dirty="0"/>
              <a:t>A </a:t>
            </a:r>
            <a:r>
              <a:rPr lang="en-US" dirty="0" err="1"/>
              <a:t>pairplot</a:t>
            </a:r>
            <a:r>
              <a:rPr lang="en-US" dirty="0"/>
              <a:t> according to 1 option</a:t>
            </a:r>
            <a:endParaRPr lang="ru-RU"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4" y="1459452"/>
            <a:ext cx="8820472" cy="3873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32" y="5333285"/>
            <a:ext cx="8820472" cy="976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0801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79" y="1340768"/>
            <a:ext cx="9008010"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Объект 3"/>
          <p:cNvSpPr>
            <a:spLocks noGrp="1"/>
          </p:cNvSpPr>
          <p:nvPr>
            <p:ph idx="1"/>
          </p:nvPr>
        </p:nvSpPr>
        <p:spPr>
          <a:xfrm>
            <a:off x="251520" y="5733256"/>
            <a:ext cx="8496944" cy="1008112"/>
          </a:xfrm>
        </p:spPr>
        <p:txBody>
          <a:bodyPr>
            <a:normAutofit/>
          </a:bodyPr>
          <a:lstStyle/>
          <a:p>
            <a:r>
              <a:rPr lang="en-US" dirty="0"/>
              <a:t>We are only interested in the last line with graphs of price dependence on other parameters</a:t>
            </a:r>
            <a:endParaRPr lang="ru-RU" dirty="0"/>
          </a:p>
        </p:txBody>
      </p:sp>
    </p:spTree>
    <p:extLst>
      <p:ext uri="{BB962C8B-B14F-4D97-AF65-F5344CB8AC3E}">
        <p14:creationId xmlns:p14="http://schemas.microsoft.com/office/powerpoint/2010/main" val="1858354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0"/>
            <a:ext cx="7315200" cy="1154097"/>
          </a:xfrm>
        </p:spPr>
        <p:txBody>
          <a:bodyPr>
            <a:normAutofit fontScale="90000"/>
          </a:bodyPr>
          <a:lstStyle/>
          <a:p>
            <a:pPr algn="ctr"/>
            <a:r>
              <a:rPr lang="en-US" dirty="0"/>
              <a:t>Modeling </a:t>
            </a:r>
            <a:br>
              <a:rPr lang="en-US" dirty="0"/>
            </a:br>
            <a:r>
              <a:rPr lang="en-US" sz="3100" dirty="0"/>
              <a:t>Linear Regression</a:t>
            </a:r>
            <a:endParaRPr lang="ru-RU" dirty="0"/>
          </a:p>
        </p:txBody>
      </p:sp>
      <p:sp>
        <p:nvSpPr>
          <p:cNvPr id="4" name="Объект 3"/>
          <p:cNvSpPr>
            <a:spLocks noGrp="1"/>
          </p:cNvSpPr>
          <p:nvPr>
            <p:ph idx="1"/>
          </p:nvPr>
        </p:nvSpPr>
        <p:spPr>
          <a:xfrm>
            <a:off x="4572000" y="1268760"/>
            <a:ext cx="4536969" cy="5589240"/>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268761"/>
            <a:ext cx="4472412" cy="5589240"/>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88" y="1915374"/>
            <a:ext cx="4384868" cy="2259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223644"/>
            <a:ext cx="18764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484" y="1889301"/>
            <a:ext cx="4489020" cy="2259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6437" y="4175153"/>
            <a:ext cx="1623015" cy="2617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428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5289" y="-99392"/>
            <a:ext cx="7315200" cy="764703"/>
          </a:xfrm>
        </p:spPr>
        <p:txBody>
          <a:bodyPr>
            <a:normAutofit/>
          </a:bodyPr>
          <a:lstStyle/>
          <a:p>
            <a:pPr algn="ctr"/>
            <a:r>
              <a:rPr lang="en-US" sz="2800" dirty="0"/>
              <a:t>Linear Regression</a:t>
            </a:r>
            <a:endParaRPr lang="ru-RU" dirty="0"/>
          </a:p>
        </p:txBody>
      </p:sp>
      <p:sp>
        <p:nvSpPr>
          <p:cNvPr id="7" name="Объект 3"/>
          <p:cNvSpPr txBox="1">
            <a:spLocks/>
          </p:cNvSpPr>
          <p:nvPr/>
        </p:nvSpPr>
        <p:spPr>
          <a:xfrm>
            <a:off x="2494657" y="620688"/>
            <a:ext cx="4176464" cy="558924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597" y="1085579"/>
            <a:ext cx="5256584" cy="5669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430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1"/>
            <a:ext cx="7315200" cy="764703"/>
          </a:xfrm>
        </p:spPr>
        <p:txBody>
          <a:bodyPr>
            <a:normAutofit/>
          </a:bodyPr>
          <a:lstStyle/>
          <a:p>
            <a:pPr algn="ctr"/>
            <a:r>
              <a:rPr lang="en-US" sz="2800" dirty="0"/>
              <a:t>Linear Regression</a:t>
            </a:r>
            <a:endParaRPr lang="ru-RU" dirty="0"/>
          </a:p>
        </p:txBody>
      </p:sp>
      <p:sp>
        <p:nvSpPr>
          <p:cNvPr id="4" name="Объект 3"/>
          <p:cNvSpPr>
            <a:spLocks noGrp="1"/>
          </p:cNvSpPr>
          <p:nvPr>
            <p:ph idx="1"/>
          </p:nvPr>
        </p:nvSpPr>
        <p:spPr>
          <a:xfrm>
            <a:off x="2499299" y="764705"/>
            <a:ext cx="4176464" cy="5472607"/>
          </a:xfrm>
        </p:spPr>
        <p:txBody>
          <a:bodyPr/>
          <a:lstStyle/>
          <a:p>
            <a:pPr algn="ctr"/>
            <a:r>
              <a:rPr lang="ru-RU" dirty="0"/>
              <a:t>2 </a:t>
            </a:r>
            <a:r>
              <a:rPr lang="en-US" dirty="0"/>
              <a:t>option</a:t>
            </a:r>
            <a:r>
              <a:rPr lang="ru-RU" dirty="0"/>
              <a:t> (</a:t>
            </a:r>
            <a:r>
              <a:rPr lang="en-US" dirty="0" err="1"/>
              <a:t>get_dummies</a:t>
            </a:r>
            <a:r>
              <a:rPr lang="en-US" dirty="0"/>
              <a:t>)</a:t>
            </a:r>
            <a:endParaRPr lang="ru-RU"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8960054"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754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030" y="188787"/>
            <a:ext cx="7337924" cy="783554"/>
          </a:xfrm>
        </p:spPr>
        <p:txBody>
          <a:bodyPr>
            <a:normAutofit/>
          </a:bodyPr>
          <a:lstStyle/>
          <a:p>
            <a:pPr algn="ctr"/>
            <a:r>
              <a:rPr lang="pl-PL" sz="3600" dirty="0"/>
              <a:t>Decision</a:t>
            </a:r>
            <a:r>
              <a:rPr lang="en-US" sz="3600" dirty="0"/>
              <a:t> </a:t>
            </a:r>
            <a:r>
              <a:rPr lang="pl-PL" sz="3600" dirty="0"/>
              <a:t>Tre</a:t>
            </a:r>
            <a:r>
              <a:rPr lang="en-US" sz="3600" dirty="0"/>
              <a:t>e</a:t>
            </a:r>
            <a:endParaRPr lang="ru-RU" sz="4400" dirty="0"/>
          </a:p>
        </p:txBody>
      </p:sp>
      <p:sp>
        <p:nvSpPr>
          <p:cNvPr id="4" name="Объект 3"/>
          <p:cNvSpPr>
            <a:spLocks noGrp="1"/>
          </p:cNvSpPr>
          <p:nvPr>
            <p:ph idx="1"/>
          </p:nvPr>
        </p:nvSpPr>
        <p:spPr>
          <a:xfrm>
            <a:off x="4572000" y="1268760"/>
            <a:ext cx="4536969" cy="5589240"/>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268761"/>
            <a:ext cx="4472412" cy="5589240"/>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116" y="1844824"/>
            <a:ext cx="4376380" cy="2066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47" y="1844825"/>
            <a:ext cx="4387445" cy="2066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115" y="4063381"/>
            <a:ext cx="4375711" cy="2605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3717032"/>
            <a:ext cx="2736304" cy="3085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971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946" y="89553"/>
            <a:ext cx="7337924" cy="857941"/>
          </a:xfrm>
        </p:spPr>
        <p:txBody>
          <a:bodyPr>
            <a:normAutofit/>
          </a:bodyPr>
          <a:lstStyle/>
          <a:p>
            <a:pPr algn="ctr"/>
            <a:r>
              <a:rPr lang="pl-PL" sz="3600" dirty="0"/>
              <a:t>Random Forest</a:t>
            </a:r>
            <a:endParaRPr lang="ru-RU" sz="4400" dirty="0"/>
          </a:p>
        </p:txBody>
      </p:sp>
      <p:sp>
        <p:nvSpPr>
          <p:cNvPr id="4" name="Объект 3"/>
          <p:cNvSpPr>
            <a:spLocks noGrp="1"/>
          </p:cNvSpPr>
          <p:nvPr>
            <p:ph idx="1"/>
          </p:nvPr>
        </p:nvSpPr>
        <p:spPr>
          <a:xfrm>
            <a:off x="4572000" y="1268760"/>
            <a:ext cx="4536969" cy="5589240"/>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268761"/>
            <a:ext cx="4472412" cy="5589240"/>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5" y="1844824"/>
            <a:ext cx="4369359" cy="2068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7" y="4063380"/>
            <a:ext cx="4300977" cy="2743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154" y="1844825"/>
            <a:ext cx="4357341" cy="1997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154" y="3985198"/>
            <a:ext cx="4340038" cy="2759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629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4797153"/>
            <a:ext cx="7474024" cy="1512208"/>
          </a:xfrm>
        </p:spPr>
        <p:txBody>
          <a:bodyPr>
            <a:normAutofit/>
          </a:bodyPr>
          <a:lstStyle/>
          <a:p>
            <a:r>
              <a:rPr lang="en-US" sz="2200" dirty="0"/>
              <a:t>After going through the following algorithms, </a:t>
            </a:r>
            <a:r>
              <a:rPr lang="en-US" sz="2200" b="1" i="1" dirty="0"/>
              <a:t>Decision Tree Regressor </a:t>
            </a:r>
            <a:r>
              <a:rPr lang="en-US" sz="2200" dirty="0"/>
              <a:t>showed the highest accuracy. The other  high-accurate algorithms</a:t>
            </a:r>
            <a:r>
              <a:rPr lang="ru-RU" sz="2200" dirty="0"/>
              <a:t> </a:t>
            </a:r>
            <a:r>
              <a:rPr lang="en-US" sz="2200" dirty="0"/>
              <a:t>are </a:t>
            </a:r>
            <a:r>
              <a:rPr lang="en-US" sz="2200" dirty="0" err="1"/>
              <a:t>XGBRegressor</a:t>
            </a:r>
            <a:r>
              <a:rPr lang="en-US" sz="2200" dirty="0"/>
              <a:t>, </a:t>
            </a:r>
            <a:r>
              <a:rPr lang="en-US" sz="2200" dirty="0" err="1"/>
              <a:t>BaggingRegressor</a:t>
            </a:r>
            <a:r>
              <a:rPr lang="en-US" sz="2200" dirty="0"/>
              <a:t>, and </a:t>
            </a:r>
            <a:r>
              <a:rPr lang="en-US" sz="2200" dirty="0" err="1"/>
              <a:t>GradientBoostingRegressor</a:t>
            </a:r>
            <a:r>
              <a:rPr lang="en-US" sz="2200" dirty="0"/>
              <a:t>.</a:t>
            </a:r>
            <a:endParaRPr lang="ru-RU" sz="22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692696"/>
            <a:ext cx="562992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675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914400" y="404664"/>
            <a:ext cx="7315200" cy="792089"/>
          </a:xfrm>
        </p:spPr>
        <p:txBody>
          <a:bodyPr/>
          <a:lstStyle/>
          <a:p>
            <a:pPr algn="ctr"/>
            <a:r>
              <a:rPr lang="en-US" dirty="0"/>
              <a:t>Input Data</a:t>
            </a:r>
            <a:endParaRPr lang="ru-RU" dirty="0"/>
          </a:p>
        </p:txBody>
      </p:sp>
      <p:sp>
        <p:nvSpPr>
          <p:cNvPr id="4" name="Объект 3"/>
          <p:cNvSpPr>
            <a:spLocks noGrp="1"/>
          </p:cNvSpPr>
          <p:nvPr>
            <p:ph idx="1"/>
          </p:nvPr>
        </p:nvSpPr>
        <p:spPr>
          <a:xfrm>
            <a:off x="395536" y="2060848"/>
            <a:ext cx="8424936" cy="4464495"/>
          </a:xfrm>
        </p:spPr>
        <p:txBody>
          <a:bodyPr>
            <a:normAutofit/>
          </a:bodyPr>
          <a:lstStyle/>
          <a:p>
            <a:r>
              <a:rPr lang="en-US" sz="2800" dirty="0"/>
              <a:t>Only new cars were selected for analysis in order to equalize the criterion of the condition of cars, which affects the price (for example, in used cars, in addition to mileage, the price is also affected by the general condition of the car, which cannot be described in specific parameters)</a:t>
            </a:r>
            <a:endParaRPr lang="ru-RU" sz="2800" dirty="0"/>
          </a:p>
        </p:txBody>
      </p:sp>
    </p:spTree>
    <p:extLst>
      <p:ext uri="{BB962C8B-B14F-4D97-AF65-F5344CB8AC3E}">
        <p14:creationId xmlns:p14="http://schemas.microsoft.com/office/powerpoint/2010/main" val="2533591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9042" y="260648"/>
            <a:ext cx="7265916" cy="720080"/>
          </a:xfrm>
        </p:spPr>
        <p:txBody>
          <a:bodyPr>
            <a:normAutofit/>
          </a:bodyPr>
          <a:lstStyle/>
          <a:p>
            <a:pPr algn="ctr"/>
            <a:r>
              <a:rPr lang="pl-PL" sz="3600" dirty="0"/>
              <a:t>XGB Boost</a:t>
            </a:r>
            <a:endParaRPr lang="ru-RU" sz="3600" dirty="0"/>
          </a:p>
        </p:txBody>
      </p:sp>
      <p:sp>
        <p:nvSpPr>
          <p:cNvPr id="4" name="Объект 3"/>
          <p:cNvSpPr>
            <a:spLocks noGrp="1"/>
          </p:cNvSpPr>
          <p:nvPr>
            <p:ph idx="1"/>
          </p:nvPr>
        </p:nvSpPr>
        <p:spPr>
          <a:xfrm>
            <a:off x="4572000" y="1268760"/>
            <a:ext cx="4536969" cy="5589240"/>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268761"/>
            <a:ext cx="4472412" cy="5589240"/>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916832"/>
            <a:ext cx="4310044"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063380"/>
            <a:ext cx="4238388" cy="267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16" y="1916832"/>
            <a:ext cx="4267668" cy="2065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16" y="4112410"/>
            <a:ext cx="4195660" cy="2673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61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3038" y="292686"/>
            <a:ext cx="7337924" cy="953842"/>
          </a:xfrm>
        </p:spPr>
        <p:txBody>
          <a:bodyPr>
            <a:normAutofit/>
          </a:bodyPr>
          <a:lstStyle/>
          <a:p>
            <a:pPr algn="ctr"/>
            <a:r>
              <a:rPr lang="pl-PL" sz="3600" dirty="0"/>
              <a:t>Bagging Regressor</a:t>
            </a:r>
            <a:endParaRPr lang="ru-RU" sz="4800" dirty="0"/>
          </a:p>
        </p:txBody>
      </p:sp>
      <p:sp>
        <p:nvSpPr>
          <p:cNvPr id="4" name="Объект 3"/>
          <p:cNvSpPr>
            <a:spLocks noGrp="1"/>
          </p:cNvSpPr>
          <p:nvPr>
            <p:ph idx="1"/>
          </p:nvPr>
        </p:nvSpPr>
        <p:spPr>
          <a:xfrm>
            <a:off x="4572000" y="1772815"/>
            <a:ext cx="4536969" cy="3888432"/>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772816"/>
            <a:ext cx="4472412" cy="3888432"/>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663658"/>
            <a:ext cx="4260726" cy="1994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2636911"/>
            <a:ext cx="4350196" cy="199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614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0308" y="260648"/>
            <a:ext cx="7315200" cy="620687"/>
          </a:xfrm>
        </p:spPr>
        <p:txBody>
          <a:bodyPr>
            <a:normAutofit fontScale="90000"/>
          </a:bodyPr>
          <a:lstStyle/>
          <a:p>
            <a:pPr algn="ctr"/>
            <a:r>
              <a:rPr lang="pl-PL" dirty="0"/>
              <a:t>Gradient Boosting Regressor</a:t>
            </a:r>
            <a:endParaRPr lang="ru-RU" dirty="0"/>
          </a:p>
        </p:txBody>
      </p:sp>
      <p:sp>
        <p:nvSpPr>
          <p:cNvPr id="4" name="Объект 3"/>
          <p:cNvSpPr>
            <a:spLocks noGrp="1"/>
          </p:cNvSpPr>
          <p:nvPr>
            <p:ph idx="1"/>
          </p:nvPr>
        </p:nvSpPr>
        <p:spPr>
          <a:xfrm>
            <a:off x="4572000" y="1268760"/>
            <a:ext cx="4536969" cy="5589240"/>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268761"/>
            <a:ext cx="4472412" cy="5589240"/>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844824"/>
            <a:ext cx="4251201" cy="1994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3983292"/>
            <a:ext cx="4251201" cy="2679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379" y="1832248"/>
            <a:ext cx="4314497" cy="2006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0379" y="3983291"/>
            <a:ext cx="4314497" cy="2722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614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946" y="513469"/>
            <a:ext cx="7337924" cy="821889"/>
          </a:xfrm>
        </p:spPr>
        <p:txBody>
          <a:bodyPr>
            <a:normAutofit/>
          </a:bodyPr>
          <a:lstStyle/>
          <a:p>
            <a:pPr algn="ctr"/>
            <a:r>
              <a:rPr lang="pl-PL" sz="3600" dirty="0"/>
              <a:t>Ensemble Voting</a:t>
            </a:r>
            <a:r>
              <a:rPr lang="en-US" sz="3600" dirty="0"/>
              <a:t> </a:t>
            </a:r>
            <a:r>
              <a:rPr lang="pl-PL" sz="3600" dirty="0"/>
              <a:t>Regressor</a:t>
            </a:r>
            <a:endParaRPr lang="ru-RU" sz="4400" dirty="0"/>
          </a:p>
        </p:txBody>
      </p:sp>
      <p:sp>
        <p:nvSpPr>
          <p:cNvPr id="4" name="Объект 3"/>
          <p:cNvSpPr>
            <a:spLocks noGrp="1"/>
          </p:cNvSpPr>
          <p:nvPr>
            <p:ph idx="1"/>
          </p:nvPr>
        </p:nvSpPr>
        <p:spPr>
          <a:xfrm>
            <a:off x="4572000" y="1988839"/>
            <a:ext cx="4536969" cy="3600400"/>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988840"/>
            <a:ext cx="4472412" cy="3600400"/>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077518"/>
            <a:ext cx="4404697" cy="1935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9" y="3068959"/>
            <a:ext cx="4372915" cy="18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7503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0308" y="260648"/>
            <a:ext cx="7315200" cy="620687"/>
          </a:xfrm>
        </p:spPr>
        <p:txBody>
          <a:bodyPr>
            <a:normAutofit/>
          </a:bodyPr>
          <a:lstStyle/>
          <a:p>
            <a:pPr algn="ctr"/>
            <a:r>
              <a:rPr lang="en-US" sz="3200" dirty="0"/>
              <a:t>Algorithms comparison</a:t>
            </a:r>
            <a:endParaRPr lang="ru-RU" sz="4400" dirty="0"/>
          </a:p>
        </p:txBody>
      </p:sp>
      <p:sp>
        <p:nvSpPr>
          <p:cNvPr id="4" name="Объект 3"/>
          <p:cNvSpPr>
            <a:spLocks noGrp="1"/>
          </p:cNvSpPr>
          <p:nvPr>
            <p:ph idx="1"/>
          </p:nvPr>
        </p:nvSpPr>
        <p:spPr>
          <a:xfrm>
            <a:off x="4572000" y="1268760"/>
            <a:ext cx="4536969" cy="4176463"/>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268761"/>
            <a:ext cx="4472412" cy="4176463"/>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2" y="1838325"/>
            <a:ext cx="4349060" cy="1806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38324"/>
            <a:ext cx="4257893" cy="1806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Объект 3"/>
          <p:cNvSpPr txBox="1">
            <a:spLocks/>
          </p:cNvSpPr>
          <p:nvPr/>
        </p:nvSpPr>
        <p:spPr>
          <a:xfrm>
            <a:off x="323528" y="3789040"/>
            <a:ext cx="4032448" cy="165618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Decision Tree has the highest accuracy </a:t>
            </a:r>
            <a:r>
              <a:rPr lang="ru-RU" dirty="0"/>
              <a:t>–</a:t>
            </a:r>
            <a:r>
              <a:rPr lang="en-US" dirty="0"/>
              <a:t> 0.9730. Linear Regression has the lowest accuracy </a:t>
            </a:r>
            <a:r>
              <a:rPr lang="ru-RU" dirty="0"/>
              <a:t>–</a:t>
            </a:r>
            <a:r>
              <a:rPr lang="en-US" dirty="0"/>
              <a:t> only 0.8355.</a:t>
            </a:r>
            <a:endParaRPr lang="ru-RU" dirty="0"/>
          </a:p>
        </p:txBody>
      </p:sp>
      <p:sp>
        <p:nvSpPr>
          <p:cNvPr id="10" name="Объект 3"/>
          <p:cNvSpPr txBox="1">
            <a:spLocks/>
          </p:cNvSpPr>
          <p:nvPr/>
        </p:nvSpPr>
        <p:spPr>
          <a:xfrm>
            <a:off x="4730583" y="3809644"/>
            <a:ext cx="4032448" cy="163558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pl-PL" dirty="0"/>
              <a:t>Ensemble </a:t>
            </a:r>
            <a:r>
              <a:rPr lang="pl-PL" dirty="0" err="1"/>
              <a:t>Voting</a:t>
            </a:r>
            <a:r>
              <a:rPr lang="en-US" dirty="0"/>
              <a:t> </a:t>
            </a:r>
            <a:r>
              <a:rPr lang="pl-PL" dirty="0" err="1"/>
              <a:t>Regressor</a:t>
            </a:r>
            <a:r>
              <a:rPr lang="ru-RU" dirty="0"/>
              <a:t> </a:t>
            </a:r>
            <a:r>
              <a:rPr lang="en-US" dirty="0"/>
              <a:t>has the highest accuracy </a:t>
            </a:r>
            <a:r>
              <a:rPr lang="ru-RU" dirty="0"/>
              <a:t>– 0,9739. </a:t>
            </a:r>
            <a:r>
              <a:rPr lang="en-US" dirty="0"/>
              <a:t>Linear Regression has the lowest accuracy </a:t>
            </a:r>
            <a:r>
              <a:rPr lang="ru-RU" dirty="0"/>
              <a:t>–</a:t>
            </a:r>
            <a:r>
              <a:rPr lang="en-US" dirty="0"/>
              <a:t> </a:t>
            </a:r>
            <a:r>
              <a:rPr lang="ru-RU" dirty="0"/>
              <a:t>0,9031.</a:t>
            </a:r>
          </a:p>
          <a:p>
            <a:pPr marL="45720" indent="0">
              <a:buNone/>
            </a:pPr>
            <a:endParaRPr lang="ru-RU" dirty="0"/>
          </a:p>
          <a:p>
            <a:endParaRPr lang="ru-RU" dirty="0"/>
          </a:p>
          <a:p>
            <a:endParaRPr lang="ru-RU" dirty="0"/>
          </a:p>
        </p:txBody>
      </p:sp>
      <p:sp>
        <p:nvSpPr>
          <p:cNvPr id="11" name="Объект 3"/>
          <p:cNvSpPr txBox="1">
            <a:spLocks/>
          </p:cNvSpPr>
          <p:nvPr/>
        </p:nvSpPr>
        <p:spPr>
          <a:xfrm>
            <a:off x="97171" y="5589240"/>
            <a:ext cx="8876737" cy="115212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All in all, the first option with </a:t>
            </a:r>
            <a:r>
              <a:rPr lang="en-US" dirty="0" err="1"/>
              <a:t>LabelEncoder</a:t>
            </a:r>
            <a:r>
              <a:rPr lang="en-US" dirty="0"/>
              <a:t> is more appropriate and shows higher accuracy than the second one. </a:t>
            </a:r>
            <a:endParaRPr lang="ru-RU" dirty="0"/>
          </a:p>
          <a:p>
            <a:endParaRPr lang="ru-RU" dirty="0"/>
          </a:p>
          <a:p>
            <a:endParaRPr lang="ru-RU" dirty="0"/>
          </a:p>
        </p:txBody>
      </p:sp>
      <p:pic>
        <p:nvPicPr>
          <p:cNvPr id="14" name="Picture 13">
            <a:extLst>
              <a:ext uri="{FF2B5EF4-FFF2-40B4-BE49-F238E27FC236}">
                <a16:creationId xmlns:a16="http://schemas.microsoft.com/office/drawing/2014/main" id="{BA761D01-DFC5-8A0C-46F7-CCA7CAC60A73}"/>
              </a:ext>
            </a:extLst>
          </p:cNvPr>
          <p:cNvPicPr>
            <a:picLocks noChangeAspect="1"/>
          </p:cNvPicPr>
          <p:nvPr/>
        </p:nvPicPr>
        <p:blipFill>
          <a:blip r:embed="rId4"/>
          <a:stretch>
            <a:fillRect/>
          </a:stretch>
        </p:blipFill>
        <p:spPr>
          <a:xfrm>
            <a:off x="3310128" y="2440077"/>
            <a:ext cx="571500" cy="228600"/>
          </a:xfrm>
          <a:prstGeom prst="rect">
            <a:avLst/>
          </a:prstGeom>
        </p:spPr>
      </p:pic>
      <p:pic>
        <p:nvPicPr>
          <p:cNvPr id="17" name="Picture 16">
            <a:extLst>
              <a:ext uri="{FF2B5EF4-FFF2-40B4-BE49-F238E27FC236}">
                <a16:creationId xmlns:a16="http://schemas.microsoft.com/office/drawing/2014/main" id="{E9FB6977-F513-1D02-EADC-6BCCD03F0FFF}"/>
              </a:ext>
            </a:extLst>
          </p:cNvPr>
          <p:cNvPicPr>
            <a:picLocks noChangeAspect="1"/>
          </p:cNvPicPr>
          <p:nvPr/>
        </p:nvPicPr>
        <p:blipFill>
          <a:blip r:embed="rId5"/>
          <a:stretch>
            <a:fillRect/>
          </a:stretch>
        </p:blipFill>
        <p:spPr>
          <a:xfrm>
            <a:off x="7905158" y="2473528"/>
            <a:ext cx="520700" cy="190500"/>
          </a:xfrm>
          <a:prstGeom prst="rect">
            <a:avLst/>
          </a:prstGeom>
        </p:spPr>
      </p:pic>
    </p:spTree>
    <p:extLst>
      <p:ext uri="{BB962C8B-B14F-4D97-AF65-F5344CB8AC3E}">
        <p14:creationId xmlns:p14="http://schemas.microsoft.com/office/powerpoint/2010/main" val="1580619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332656"/>
            <a:ext cx="7315200" cy="720080"/>
          </a:xfrm>
        </p:spPr>
        <p:txBody>
          <a:bodyPr/>
          <a:lstStyle/>
          <a:p>
            <a:pPr algn="ctr"/>
            <a:r>
              <a:rPr lang="en-US" dirty="0"/>
              <a:t>Price prediction</a:t>
            </a:r>
            <a:endParaRPr lang="ru-RU" dirty="0"/>
          </a:p>
        </p:txBody>
      </p:sp>
      <p:sp>
        <p:nvSpPr>
          <p:cNvPr id="3" name="Объект 2"/>
          <p:cNvSpPr>
            <a:spLocks noGrp="1"/>
          </p:cNvSpPr>
          <p:nvPr>
            <p:ph idx="1"/>
          </p:nvPr>
        </p:nvSpPr>
        <p:spPr>
          <a:xfrm>
            <a:off x="539552" y="1268760"/>
            <a:ext cx="7690048" cy="4968592"/>
          </a:xfrm>
        </p:spPr>
        <p:txBody>
          <a:bodyPr>
            <a:normAutofit/>
          </a:bodyPr>
          <a:lstStyle/>
          <a:p>
            <a:r>
              <a:rPr lang="en-US" dirty="0"/>
              <a:t>On the website </a:t>
            </a:r>
            <a:r>
              <a:rPr lang="en-US" dirty="0" err="1"/>
              <a:t>Auto.ria.com</a:t>
            </a:r>
            <a:r>
              <a:rPr lang="en-US" dirty="0"/>
              <a:t>,</a:t>
            </a:r>
            <a:r>
              <a:rPr lang="ru-RU" dirty="0"/>
              <a:t> </a:t>
            </a:r>
            <a:r>
              <a:rPr lang="en-US" dirty="0"/>
              <a:t>I chose a car priced at $</a:t>
            </a:r>
            <a:r>
              <a:rPr lang="ru-RU" b="1" u="sng" dirty="0"/>
              <a:t>71</a:t>
            </a:r>
            <a:r>
              <a:rPr lang="en-US" b="1" u="sng" dirty="0"/>
              <a:t>,</a:t>
            </a:r>
            <a:r>
              <a:rPr lang="ru-RU" b="1" u="sng" dirty="0"/>
              <a:t>211: </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04654"/>
            <a:ext cx="8424936" cy="4736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825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9423" y="151427"/>
            <a:ext cx="8296970" cy="1000049"/>
          </a:xfrm>
        </p:spPr>
        <p:txBody>
          <a:bodyPr>
            <a:normAutofit/>
          </a:bodyPr>
          <a:lstStyle/>
          <a:p>
            <a:pPr algn="ctr"/>
            <a:r>
              <a:rPr lang="en-US" sz="2800" dirty="0"/>
              <a:t>Comparison of the predicted price by different  algorithms</a:t>
            </a:r>
            <a:endParaRPr lang="ru-RU" dirty="0"/>
          </a:p>
        </p:txBody>
      </p:sp>
      <p:sp>
        <p:nvSpPr>
          <p:cNvPr id="4" name="Объект 3"/>
          <p:cNvSpPr>
            <a:spLocks noGrp="1"/>
          </p:cNvSpPr>
          <p:nvPr>
            <p:ph idx="1"/>
          </p:nvPr>
        </p:nvSpPr>
        <p:spPr>
          <a:xfrm>
            <a:off x="4572000" y="1268760"/>
            <a:ext cx="4536969" cy="4176463"/>
          </a:xfrm>
          <a:ln>
            <a:solidFill>
              <a:schemeClr val="tx2"/>
            </a:solidFill>
          </a:ln>
        </p:spPr>
        <p:txBody>
          <a:bodyPr/>
          <a:lstStyle/>
          <a:p>
            <a:pPr algn="ctr"/>
            <a:r>
              <a:rPr lang="ru-RU" dirty="0"/>
              <a:t>2 </a:t>
            </a:r>
            <a:r>
              <a:rPr lang="en-US" dirty="0"/>
              <a:t>option</a:t>
            </a:r>
            <a:r>
              <a:rPr lang="ru-RU" dirty="0"/>
              <a:t> (</a:t>
            </a:r>
            <a:r>
              <a:rPr lang="en-US" dirty="0" err="1"/>
              <a:t>get_dummies</a:t>
            </a:r>
            <a:r>
              <a:rPr lang="en-US" dirty="0"/>
              <a:t>)</a:t>
            </a:r>
            <a:endParaRPr lang="ru-RU" dirty="0"/>
          </a:p>
        </p:txBody>
      </p:sp>
      <p:sp>
        <p:nvSpPr>
          <p:cNvPr id="7" name="Объект 3"/>
          <p:cNvSpPr txBox="1">
            <a:spLocks/>
          </p:cNvSpPr>
          <p:nvPr/>
        </p:nvSpPr>
        <p:spPr>
          <a:xfrm>
            <a:off x="35496" y="1268761"/>
            <a:ext cx="4472412" cy="4176463"/>
          </a:xfrm>
          <a:prstGeom prst="rect">
            <a:avLst/>
          </a:prstGeom>
          <a:ln>
            <a:solidFill>
              <a:schemeClr val="tx2"/>
            </a:solidFill>
          </a:ln>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ctr"/>
            <a:r>
              <a:rPr lang="ru-RU" dirty="0"/>
              <a:t>1 </a:t>
            </a:r>
            <a:r>
              <a:rPr lang="en-US" dirty="0"/>
              <a:t>option</a:t>
            </a:r>
            <a:r>
              <a:rPr lang="ru-RU" dirty="0"/>
              <a:t> (</a:t>
            </a:r>
            <a:r>
              <a:rPr lang="pl-PL" dirty="0"/>
              <a:t>LabelEncoder</a:t>
            </a:r>
            <a:r>
              <a:rPr lang="ru-RU" b="1" dirty="0"/>
              <a:t>)</a:t>
            </a:r>
            <a:endParaRPr lang="ru-RU" dirty="0"/>
          </a:p>
        </p:txBody>
      </p:sp>
      <p:sp>
        <p:nvSpPr>
          <p:cNvPr id="9" name="Объект 3"/>
          <p:cNvSpPr txBox="1">
            <a:spLocks/>
          </p:cNvSpPr>
          <p:nvPr/>
        </p:nvSpPr>
        <p:spPr>
          <a:xfrm>
            <a:off x="97171" y="4056468"/>
            <a:ext cx="4474829" cy="158417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The closest forecast to the real price is by </a:t>
            </a:r>
            <a:r>
              <a:rPr lang="en-US" dirty="0" err="1"/>
              <a:t>DecisionTreeRegressor</a:t>
            </a:r>
            <a:r>
              <a:rPr lang="en-US" dirty="0"/>
              <a:t> algorithm </a:t>
            </a:r>
            <a:r>
              <a:rPr lang="ru-RU" dirty="0"/>
              <a:t>– </a:t>
            </a:r>
            <a:r>
              <a:rPr lang="en-US" dirty="0"/>
              <a:t>$</a:t>
            </a:r>
            <a:r>
              <a:rPr lang="ru-RU" dirty="0"/>
              <a:t>72</a:t>
            </a:r>
            <a:r>
              <a:rPr lang="en-US" dirty="0"/>
              <a:t>,</a:t>
            </a:r>
            <a:r>
              <a:rPr lang="ru-RU" dirty="0"/>
              <a:t>780</a:t>
            </a:r>
          </a:p>
        </p:txBody>
      </p:sp>
      <p:sp>
        <p:nvSpPr>
          <p:cNvPr id="10" name="Объект 3"/>
          <p:cNvSpPr txBox="1">
            <a:spLocks/>
          </p:cNvSpPr>
          <p:nvPr/>
        </p:nvSpPr>
        <p:spPr>
          <a:xfrm>
            <a:off x="4730583" y="4042425"/>
            <a:ext cx="4243325" cy="163558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The closest forecast to the real price is by </a:t>
            </a:r>
            <a:r>
              <a:rPr lang="pl-PL" dirty="0" err="1"/>
              <a:t>BaggingRegressor</a:t>
            </a:r>
            <a:r>
              <a:rPr lang="pl-PL" dirty="0"/>
              <a:t> </a:t>
            </a:r>
            <a:r>
              <a:rPr lang="ru-RU" dirty="0"/>
              <a:t>– </a:t>
            </a:r>
            <a:r>
              <a:rPr lang="en-US" dirty="0"/>
              <a:t>$</a:t>
            </a:r>
            <a:r>
              <a:rPr lang="ru-RU" dirty="0"/>
              <a:t>73</a:t>
            </a:r>
            <a:r>
              <a:rPr lang="en-US" dirty="0"/>
              <a:t>,</a:t>
            </a:r>
            <a:r>
              <a:rPr lang="ru-RU" dirty="0"/>
              <a:t>722</a:t>
            </a:r>
          </a:p>
          <a:p>
            <a:pPr marL="45720" indent="0">
              <a:buNone/>
            </a:pPr>
            <a:endParaRPr lang="ru-RU" dirty="0"/>
          </a:p>
          <a:p>
            <a:endParaRPr lang="ru-RU" dirty="0"/>
          </a:p>
          <a:p>
            <a:endParaRPr lang="ru-RU" dirty="0"/>
          </a:p>
        </p:txBody>
      </p:sp>
      <p:sp>
        <p:nvSpPr>
          <p:cNvPr id="11" name="Объект 3"/>
          <p:cNvSpPr txBox="1">
            <a:spLocks/>
          </p:cNvSpPr>
          <p:nvPr/>
        </p:nvSpPr>
        <p:spPr>
          <a:xfrm>
            <a:off x="97171" y="5589240"/>
            <a:ext cx="8876737" cy="115212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In general, the </a:t>
            </a:r>
            <a:r>
              <a:rPr lang="en-US" sz="2000" dirty="0"/>
              <a:t>price prediction</a:t>
            </a:r>
            <a:r>
              <a:rPr lang="en-US" dirty="0"/>
              <a:t> is better in the first option </a:t>
            </a:r>
            <a:r>
              <a:rPr lang="ru-RU" dirty="0"/>
              <a:t>–</a:t>
            </a:r>
            <a:r>
              <a:rPr lang="en-US" dirty="0"/>
              <a:t> the forecast is closer to the real price on the website.</a:t>
            </a:r>
            <a:endParaRPr lang="ru-RU" dirty="0"/>
          </a:p>
          <a:p>
            <a:endParaRPr lang="ru-RU"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572" y="1772816"/>
            <a:ext cx="3846900" cy="204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10" y="1739047"/>
            <a:ext cx="3456384" cy="204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007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7465" y="357695"/>
            <a:ext cx="7315200" cy="864095"/>
          </a:xfrm>
        </p:spPr>
        <p:txBody>
          <a:bodyPr>
            <a:normAutofit fontScale="90000"/>
          </a:bodyPr>
          <a:lstStyle/>
          <a:p>
            <a:pPr algn="ctr"/>
            <a:r>
              <a:rPr lang="en-US" dirty="0"/>
              <a:t>Cross Validation</a:t>
            </a:r>
            <a:br>
              <a:rPr lang="en-US" dirty="0"/>
            </a:br>
            <a:r>
              <a:rPr lang="ru-RU" sz="3100" dirty="0"/>
              <a:t>2 </a:t>
            </a:r>
            <a:r>
              <a:rPr lang="en-US" sz="3100" dirty="0"/>
              <a:t>option</a:t>
            </a:r>
            <a:r>
              <a:rPr lang="ru-RU" sz="3100" dirty="0"/>
              <a:t> (</a:t>
            </a:r>
            <a:r>
              <a:rPr lang="pl-PL" sz="3100" dirty="0"/>
              <a:t>get_dummies)</a:t>
            </a:r>
            <a:endParaRPr lang="ru-RU" sz="3100" dirty="0"/>
          </a:p>
        </p:txBody>
      </p:sp>
      <p:sp>
        <p:nvSpPr>
          <p:cNvPr id="3" name="Объект 2"/>
          <p:cNvSpPr>
            <a:spLocks noGrp="1"/>
          </p:cNvSpPr>
          <p:nvPr>
            <p:ph idx="1"/>
          </p:nvPr>
        </p:nvSpPr>
        <p:spPr>
          <a:xfrm>
            <a:off x="416732" y="1675770"/>
            <a:ext cx="8136904" cy="4824535"/>
          </a:xfrm>
        </p:spPr>
        <p:txBody>
          <a:bodyPr/>
          <a:lstStyle/>
          <a:p>
            <a:r>
              <a:rPr lang="en-US" dirty="0"/>
              <a:t>Evaluation of the effectiveness of each algorithm is performed using cross-validation. The output message contains the following information: the name of the algorithm as an abbreviation, the average score of 10-fold cross-validation on the training data (metric ‘r2’), the standard deviation in parentheses, and the coefficient of determination r2 on the test data.</a:t>
            </a:r>
            <a:endParaRPr lang="ru-RU"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5856"/>
            <a:ext cx="7067487" cy="1680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1721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2775" y="-54768"/>
            <a:ext cx="7315200" cy="747464"/>
          </a:xfrm>
        </p:spPr>
        <p:txBody>
          <a:bodyPr>
            <a:noAutofit/>
          </a:bodyPr>
          <a:lstStyle/>
          <a:p>
            <a:pPr algn="ctr"/>
            <a:r>
              <a:rPr lang="en-US" sz="3200" dirty="0"/>
              <a:t>Boxplot of each algorithm’s span</a:t>
            </a:r>
            <a:endParaRPr lang="ru-RU" sz="32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54" y="836712"/>
            <a:ext cx="5331842" cy="5910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59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99592" y="476672"/>
            <a:ext cx="7315200" cy="1154097"/>
          </a:xfrm>
        </p:spPr>
        <p:txBody>
          <a:bodyPr>
            <a:normAutofit fontScale="90000"/>
          </a:bodyPr>
          <a:lstStyle/>
          <a:p>
            <a:pPr algn="ctr"/>
            <a:r>
              <a:rPr lang="en-US" dirty="0"/>
              <a:t>Selected parameters for evaluation:</a:t>
            </a:r>
            <a:endParaRPr lang="ru-RU" dirty="0"/>
          </a:p>
        </p:txBody>
      </p:sp>
      <p:sp>
        <p:nvSpPr>
          <p:cNvPr id="4" name="Объект 3"/>
          <p:cNvSpPr>
            <a:spLocks noGrp="1"/>
          </p:cNvSpPr>
          <p:nvPr>
            <p:ph idx="1"/>
          </p:nvPr>
        </p:nvSpPr>
        <p:spPr>
          <a:xfrm>
            <a:off x="899592" y="2060848"/>
            <a:ext cx="7315200" cy="4608511"/>
          </a:xfrm>
        </p:spPr>
        <p:txBody>
          <a:bodyPr>
            <a:normAutofit/>
          </a:bodyPr>
          <a:lstStyle/>
          <a:p>
            <a:r>
              <a:rPr lang="pl-PL" sz="2800" b="1" dirty="0"/>
              <a:t>Brand</a:t>
            </a:r>
            <a:endParaRPr lang="ru-RU" sz="2800" dirty="0"/>
          </a:p>
          <a:p>
            <a:r>
              <a:rPr lang="pl-PL" sz="2800" b="1" dirty="0"/>
              <a:t>Country of </a:t>
            </a:r>
            <a:r>
              <a:rPr lang="pl-PL" sz="2800" b="1" dirty="0" err="1"/>
              <a:t>production</a:t>
            </a:r>
            <a:endParaRPr lang="ru-RU" sz="2800" dirty="0"/>
          </a:p>
          <a:p>
            <a:r>
              <a:rPr lang="pl-PL" sz="2800" b="1" dirty="0" err="1"/>
              <a:t>Production</a:t>
            </a:r>
            <a:r>
              <a:rPr lang="pl-PL" sz="2800" b="1" dirty="0"/>
              <a:t> </a:t>
            </a:r>
            <a:r>
              <a:rPr lang="pl-PL" sz="2800" b="1" dirty="0" err="1"/>
              <a:t>year</a:t>
            </a:r>
            <a:endParaRPr lang="ru-RU" sz="2800" dirty="0"/>
          </a:p>
          <a:p>
            <a:r>
              <a:rPr lang="pl-PL" sz="2800" b="1" dirty="0" err="1"/>
              <a:t>Engine_power</a:t>
            </a:r>
            <a:endParaRPr lang="ru-RU" sz="2800" dirty="0"/>
          </a:p>
          <a:p>
            <a:r>
              <a:rPr lang="pl-PL" sz="2800" b="1" dirty="0" err="1"/>
              <a:t>Fuel</a:t>
            </a:r>
            <a:r>
              <a:rPr lang="ru-RU" sz="2800" b="1" dirty="0"/>
              <a:t> </a:t>
            </a:r>
            <a:r>
              <a:rPr lang="en-US" sz="2800" b="1" dirty="0"/>
              <a:t>&amp; </a:t>
            </a:r>
            <a:r>
              <a:rPr lang="pl-PL" sz="2800" b="1" dirty="0"/>
              <a:t>tank_volume</a:t>
            </a:r>
            <a:endParaRPr lang="ru-RU" sz="2800" dirty="0"/>
          </a:p>
          <a:p>
            <a:r>
              <a:rPr lang="pl-PL" sz="2800" b="1" dirty="0" err="1"/>
              <a:t>Gear_shift_box</a:t>
            </a:r>
            <a:endParaRPr lang="ru-RU" sz="2800" dirty="0"/>
          </a:p>
          <a:p>
            <a:r>
              <a:rPr lang="pl-PL" sz="2800" b="1" dirty="0" err="1"/>
              <a:t>Drive_train</a:t>
            </a:r>
            <a:endParaRPr lang="en-US" sz="2800" dirty="0"/>
          </a:p>
          <a:p>
            <a:r>
              <a:rPr lang="en-US" sz="2800" b="1" dirty="0"/>
              <a:t>Price</a:t>
            </a:r>
            <a:endParaRPr lang="ru-RU" sz="2800" b="1" dirty="0"/>
          </a:p>
          <a:p>
            <a:endParaRPr lang="ru-RU" sz="2800" dirty="0"/>
          </a:p>
        </p:txBody>
      </p:sp>
    </p:spTree>
    <p:extLst>
      <p:ext uri="{BB962C8B-B14F-4D97-AF65-F5344CB8AC3E}">
        <p14:creationId xmlns:p14="http://schemas.microsoft.com/office/powerpoint/2010/main" val="253359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60140" y="116632"/>
            <a:ext cx="7315200" cy="864096"/>
          </a:xfrm>
        </p:spPr>
        <p:txBody>
          <a:bodyPr/>
          <a:lstStyle/>
          <a:p>
            <a:pPr algn="ctr"/>
            <a:r>
              <a:rPr lang="en-US" dirty="0"/>
              <a:t>Database</a:t>
            </a:r>
            <a:endParaRPr lang="ru-RU" dirty="0"/>
          </a:p>
        </p:txBody>
      </p:sp>
      <p:sp>
        <p:nvSpPr>
          <p:cNvPr id="4" name="Объект 3"/>
          <p:cNvSpPr>
            <a:spLocks noGrp="1"/>
          </p:cNvSpPr>
          <p:nvPr>
            <p:ph idx="1"/>
          </p:nvPr>
        </p:nvSpPr>
        <p:spPr>
          <a:xfrm>
            <a:off x="755576" y="1124744"/>
            <a:ext cx="7315200" cy="5256583"/>
          </a:xfrm>
        </p:spPr>
        <p:txBody>
          <a:bodyPr/>
          <a:lstStyle/>
          <a:p>
            <a:r>
              <a:rPr lang="en-US" dirty="0"/>
              <a:t>Database with 6393 rows:</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532440" cy="5011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59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99592" y="260649"/>
            <a:ext cx="7315200" cy="792088"/>
          </a:xfrm>
        </p:spPr>
        <p:txBody>
          <a:bodyPr/>
          <a:lstStyle/>
          <a:p>
            <a:pPr algn="ctr"/>
            <a:r>
              <a:rPr lang="en-US" dirty="0"/>
              <a:t>Working with a </a:t>
            </a:r>
            <a:r>
              <a:rPr lang="en-US" dirty="0" err="1"/>
              <a:t>DataFrame</a:t>
            </a:r>
            <a:endParaRPr lang="ru-RU" dirty="0"/>
          </a:p>
        </p:txBody>
      </p:sp>
      <p:sp>
        <p:nvSpPr>
          <p:cNvPr id="4" name="Объект 3"/>
          <p:cNvSpPr>
            <a:spLocks noGrp="1"/>
          </p:cNvSpPr>
          <p:nvPr>
            <p:ph idx="1"/>
          </p:nvPr>
        </p:nvSpPr>
        <p:spPr>
          <a:xfrm>
            <a:off x="467544" y="1268760"/>
            <a:ext cx="7762056" cy="5256583"/>
          </a:xfrm>
        </p:spPr>
        <p:txBody>
          <a:bodyPr/>
          <a:lstStyle/>
          <a:p>
            <a:r>
              <a:rPr lang="en-US" dirty="0"/>
              <a:t>My </a:t>
            </a:r>
            <a:r>
              <a:rPr lang="en-US" dirty="0" err="1"/>
              <a:t>DataFrame</a:t>
            </a:r>
            <a:r>
              <a:rPr lang="ru-RU"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844824"/>
            <a:ext cx="8712969" cy="1705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21" y="3717032"/>
            <a:ext cx="3913846"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268" y="3871515"/>
            <a:ext cx="4656220" cy="2715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59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99592" y="116632"/>
            <a:ext cx="7315200" cy="936104"/>
          </a:xfrm>
        </p:spPr>
        <p:txBody>
          <a:bodyPr/>
          <a:lstStyle/>
          <a:p>
            <a:pPr algn="ctr"/>
            <a:r>
              <a:rPr lang="en-US" dirty="0"/>
              <a:t>Working with a </a:t>
            </a:r>
            <a:r>
              <a:rPr lang="en-US" dirty="0" err="1"/>
              <a:t>DataFrame</a:t>
            </a:r>
            <a:endParaRPr lang="ru-RU" dirty="0"/>
          </a:p>
        </p:txBody>
      </p:sp>
      <p:sp>
        <p:nvSpPr>
          <p:cNvPr id="4" name="Объект 3"/>
          <p:cNvSpPr>
            <a:spLocks noGrp="1"/>
          </p:cNvSpPr>
          <p:nvPr>
            <p:ph idx="1"/>
          </p:nvPr>
        </p:nvSpPr>
        <p:spPr>
          <a:xfrm>
            <a:off x="107504" y="1303545"/>
            <a:ext cx="8640960" cy="5509831"/>
          </a:xfrm>
        </p:spPr>
        <p:txBody>
          <a:bodyPr>
            <a:normAutofit/>
          </a:bodyPr>
          <a:lstStyle/>
          <a:p>
            <a:r>
              <a:rPr lang="en-US" dirty="0"/>
              <a:t>Correcting zero values, converting object parameters to numeric ones (fuel, </a:t>
            </a:r>
            <a:r>
              <a:rPr lang="en-US" dirty="0" err="1"/>
              <a:t>drive_train</a:t>
            </a:r>
            <a:r>
              <a:rPr lang="en-US" dirty="0"/>
              <a:t>, </a:t>
            </a:r>
            <a:r>
              <a:rPr lang="en-US" dirty="0" err="1"/>
              <a:t>gear_shift_box</a:t>
            </a:r>
            <a:r>
              <a:rPr lang="en-US" dirty="0"/>
              <a:t>):</a:t>
            </a:r>
          </a:p>
          <a:p>
            <a:endParaRPr lang="en-US" dirty="0"/>
          </a:p>
          <a:p>
            <a:endParaRPr lang="en-US" dirty="0"/>
          </a:p>
          <a:p>
            <a:endParaRPr lang="en-US" dirty="0"/>
          </a:p>
          <a:p>
            <a:pPr marL="45720" indent="0">
              <a:buNone/>
            </a:pPr>
            <a:endParaRPr lang="en-US" dirty="0"/>
          </a:p>
          <a:p>
            <a:endParaRPr lang="en-US" dirty="0"/>
          </a:p>
          <a:p>
            <a:endParaRPr lang="en-US" dirty="0"/>
          </a:p>
          <a:p>
            <a:endParaRPr lang="en-US" dirty="0"/>
          </a:p>
          <a:p>
            <a:r>
              <a:rPr lang="en-US" dirty="0"/>
              <a:t>I got a table with 6342 rows;</a:t>
            </a:r>
          </a:p>
          <a:p>
            <a:pPr marL="45720" indent="0">
              <a:buNone/>
            </a:pPr>
            <a:r>
              <a:rPr lang="en-US" dirty="0"/>
              <a:t>I left the car brand and country</a:t>
            </a:r>
          </a:p>
          <a:p>
            <a:pPr marL="45720" indent="0">
              <a:buNone/>
            </a:pPr>
            <a:r>
              <a:rPr lang="en-US" dirty="0"/>
              <a:t>of production in the object type for</a:t>
            </a:r>
          </a:p>
          <a:p>
            <a:pPr marL="45720" indent="0">
              <a:buNone/>
            </a:pPr>
            <a:r>
              <a:rPr lang="en-US" dirty="0"/>
              <a:t>the convenience of graphical data </a:t>
            </a:r>
          </a:p>
          <a:p>
            <a:pPr marL="45720" indent="0">
              <a:buNone/>
            </a:pPr>
            <a:r>
              <a:rPr lang="en-US" dirty="0"/>
              <a:t>analysis;</a:t>
            </a:r>
          </a:p>
          <a:p>
            <a:pPr marL="45720" indent="0">
              <a:buNone/>
            </a:pPr>
            <a:r>
              <a:rPr lang="en-US" dirty="0"/>
              <a:t>set the price up to $800,000</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76" y="2066208"/>
            <a:ext cx="4444314" cy="2415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529" y="4346734"/>
            <a:ext cx="4588041" cy="2404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570" y="2066208"/>
            <a:ext cx="49530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59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27584" y="-27384"/>
            <a:ext cx="7315200" cy="1368152"/>
          </a:xfrm>
        </p:spPr>
        <p:txBody>
          <a:bodyPr>
            <a:normAutofit/>
          </a:bodyPr>
          <a:lstStyle/>
          <a:p>
            <a:pPr algn="ctr"/>
            <a:r>
              <a:rPr lang="en-US" dirty="0"/>
              <a:t>Data analysis </a:t>
            </a:r>
            <a:br>
              <a:rPr lang="en-US" dirty="0"/>
            </a:br>
            <a:r>
              <a:rPr lang="en-US" sz="3200" dirty="0"/>
              <a:t>Price distribution</a:t>
            </a:r>
            <a:endParaRPr lang="ru-RU"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7380953" cy="5077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93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90972" y="116632"/>
            <a:ext cx="7762056" cy="936104"/>
          </a:xfrm>
        </p:spPr>
        <p:txBody>
          <a:bodyPr>
            <a:normAutofit fontScale="90000"/>
          </a:bodyPr>
          <a:lstStyle/>
          <a:p>
            <a:pPr algn="ctr"/>
            <a:r>
              <a:rPr lang="en-US" dirty="0"/>
              <a:t>Car pricing by country of production</a:t>
            </a:r>
            <a:endParaRPr lang="ru-RU" sz="4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8"/>
            <a:ext cx="8940094"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702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ерспектива">
  <a:themeElements>
    <a:clrScheme name="Перспектива">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Классическая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ерспектива">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864</TotalTime>
  <Words>827</Words>
  <Application>Microsoft Macintosh PowerPoint</Application>
  <PresentationFormat>On-screen Show (4:3)</PresentationFormat>
  <Paragraphs>103</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Wingdings</vt:lpstr>
      <vt:lpstr>Перспектива</vt:lpstr>
      <vt:lpstr>Car price prediction based on model algorithms using the real data from the website auto.ria.com</vt:lpstr>
      <vt:lpstr>Input Data: </vt:lpstr>
      <vt:lpstr>Input Data</vt:lpstr>
      <vt:lpstr>Selected parameters for evaluation:</vt:lpstr>
      <vt:lpstr>Database</vt:lpstr>
      <vt:lpstr>Working with a DataFrame</vt:lpstr>
      <vt:lpstr>Working with a DataFrame</vt:lpstr>
      <vt:lpstr>Data analysis  Price distribution</vt:lpstr>
      <vt:lpstr>Car pricing by country of production</vt:lpstr>
      <vt:lpstr>*Groups of countries and car brands included in their group:</vt:lpstr>
      <vt:lpstr>Car pricing by country of production</vt:lpstr>
      <vt:lpstr>Average car price by country of production</vt:lpstr>
      <vt:lpstr>Average car price by country and year of production</vt:lpstr>
      <vt:lpstr>Price analysis with boxplot</vt:lpstr>
      <vt:lpstr>Dependence of price on engine power</vt:lpstr>
      <vt:lpstr>The dependence of the price on the engine power, broken down by country of production</vt:lpstr>
      <vt:lpstr>PowerPoint Presentation</vt:lpstr>
      <vt:lpstr>PowerPoint Presentation</vt:lpstr>
      <vt:lpstr>Engine power analysis with boxplot</vt:lpstr>
      <vt:lpstr>Preparing the model</vt:lpstr>
      <vt:lpstr>PowerPoint Presentation</vt:lpstr>
      <vt:lpstr>A pairplot according to 1 option</vt:lpstr>
      <vt:lpstr>PowerPoint Presentation</vt:lpstr>
      <vt:lpstr>Modeling  Linear Regression</vt:lpstr>
      <vt:lpstr>Linear Regression</vt:lpstr>
      <vt:lpstr>Linear Regression</vt:lpstr>
      <vt:lpstr>Decision Tree</vt:lpstr>
      <vt:lpstr>Random Forest</vt:lpstr>
      <vt:lpstr>PowerPoint Presentation</vt:lpstr>
      <vt:lpstr>XGB Boost</vt:lpstr>
      <vt:lpstr>Bagging Regressor</vt:lpstr>
      <vt:lpstr>Gradient Boosting Regressor</vt:lpstr>
      <vt:lpstr>Ensemble Voting Regressor</vt:lpstr>
      <vt:lpstr>Algorithms comparison</vt:lpstr>
      <vt:lpstr>Price prediction</vt:lpstr>
      <vt:lpstr>Comparison of the predicted price by different  algorithms</vt:lpstr>
      <vt:lpstr>Cross Validation 2 option (get_dummies)</vt:lpstr>
      <vt:lpstr>Boxplot of each algorithm’s span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Прогнозирование цены на автомобиль на основе алгоритмов моделей, выполненных на реальных данных с сайта Auto.ria.com</dc:title>
  <dc:creator>Alyona</dc:creator>
  <cp:lastModifiedBy>Alona Dytynenko</cp:lastModifiedBy>
  <cp:revision>56</cp:revision>
  <dcterms:created xsi:type="dcterms:W3CDTF">2021-06-28T10:44:53Z</dcterms:created>
  <dcterms:modified xsi:type="dcterms:W3CDTF">2023-06-16T22:38:10Z</dcterms:modified>
</cp:coreProperties>
</file>