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97F570-2659-46EB-B1E0-19798F91B54F}">
  <a:tblStyle styleId="{0A97F570-2659-46EB-B1E0-19798F91B5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bb688a2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bb688a2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615ca6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615ca6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9615ca6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9615ca69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8bb688a2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8bb688a2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9615ca69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9615ca69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8bb688a2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8bb688a2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8bb688a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8bb688a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9615ca695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9615ca695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Decoding: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Face/Car Classification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8: Chengxi Fan, Michael Pressler, Ady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Preprocessing 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Bandpass (passing 4 – 8 Hz)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centering &amp;</a:t>
            </a:r>
            <a:br>
              <a:rPr lang="en"/>
            </a:br>
            <a:r>
              <a:rPr lang="en"/>
              <a:t>Normalization using z-score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Analysis (PCA)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reduction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components: 20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Splitting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80% for training, 20% for testing from X_EEG_TRAIN and Y_EEG_TRAIN</a:t>
            </a:r>
            <a:br>
              <a:rPr lang="en"/>
            </a:br>
            <a:r>
              <a:rPr lang="en"/>
              <a:t>(X_train, y_train, X_test, y_test)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050" y="1480870"/>
            <a:ext cx="4250251" cy="218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Ensemble Learning </a:t>
            </a:r>
            <a:endParaRPr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concept of ensemble learning refers to when multiple learning algorithms are combined to produce a learning algorithm with higher accuracy than achievable by any individual algorithm.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main categories: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Boosting: reduces bias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Bagging: decreases variance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Stacking: combination of multiple models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0" y="4845825"/>
            <a:ext cx="89202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Patel, Ashish. “Ensemble Learning- the Heart of Machine Learning.” </a:t>
            </a:r>
            <a:r>
              <a:rPr lang="en" sz="700" i="1"/>
              <a:t>Medium</a:t>
            </a:r>
            <a:r>
              <a:rPr lang="en" sz="700"/>
              <a:t>, ML Research Lab, 18 Mar. 2020, https://medium.com/ml-research-lab/ensemble-learning-the-heart-of-machine-learning-b4f59a5f9777. </a:t>
            </a:r>
            <a:endParaRPr sz="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l="11896" t="6483" r="16352" b="6605"/>
          <a:stretch/>
        </p:blipFill>
        <p:spPr>
          <a:xfrm>
            <a:off x="5106625" y="2012475"/>
            <a:ext cx="2891725" cy="26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Models Used for Ensemble</a:t>
            </a:r>
            <a:endParaRPr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Stochastic Gradient Descent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Structure </a:t>
            </a:r>
            <a:endParaRPr b="1"/>
          </a:p>
        </p:txBody>
      </p:sp>
      <p:grpSp>
        <p:nvGrpSpPr>
          <p:cNvPr id="87" name="Google Shape;87;p17"/>
          <p:cNvGrpSpPr/>
          <p:nvPr/>
        </p:nvGrpSpPr>
        <p:grpSpPr>
          <a:xfrm>
            <a:off x="3469192" y="234546"/>
            <a:ext cx="2607524" cy="2749222"/>
            <a:chOff x="1680960" y="1058729"/>
            <a:chExt cx="3688152" cy="3888575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1680960" y="1058729"/>
              <a:ext cx="3688152" cy="3888575"/>
              <a:chOff x="677450" y="1518250"/>
              <a:chExt cx="9055125" cy="9547200"/>
            </a:xfrm>
          </p:grpSpPr>
          <p:sp>
            <p:nvSpPr>
              <p:cNvPr id="89" name="Google Shape;89;p17"/>
              <p:cNvSpPr/>
              <p:nvPr/>
            </p:nvSpPr>
            <p:spPr>
              <a:xfrm>
                <a:off x="677450" y="1518250"/>
                <a:ext cx="1997100" cy="1768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21375" y="15928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821375" y="19257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821375" y="22586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821375" y="25915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821375" y="29244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2141075" y="1926400"/>
                <a:ext cx="291600" cy="952500"/>
              </a:xfrm>
              <a:prstGeom prst="roundRect">
                <a:avLst>
                  <a:gd name="adj" fmla="val 16667"/>
                </a:avLst>
              </a:prstGeom>
              <a:solidFill>
                <a:srgbClr val="9FC5E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6" name="Google Shape;96;p17"/>
              <p:cNvCxnSpPr>
                <a:stCxn id="90" idx="3"/>
                <a:endCxn id="95" idx="1"/>
              </p:cNvCxnSpPr>
              <p:nvPr/>
            </p:nvCxnSpPr>
            <p:spPr>
              <a:xfrm>
                <a:off x="1112975" y="1722000"/>
                <a:ext cx="1028100" cy="68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7" name="Google Shape;97;p17"/>
              <p:cNvCxnSpPr>
                <a:stCxn id="91" idx="3"/>
                <a:endCxn id="95" idx="1"/>
              </p:cNvCxnSpPr>
              <p:nvPr/>
            </p:nvCxnSpPr>
            <p:spPr>
              <a:xfrm>
                <a:off x="1112975" y="2054900"/>
                <a:ext cx="1028100" cy="3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8" name="Google Shape;98;p17"/>
              <p:cNvCxnSpPr>
                <a:stCxn id="92" idx="3"/>
                <a:endCxn id="95" idx="1"/>
              </p:cNvCxnSpPr>
              <p:nvPr/>
            </p:nvCxnSpPr>
            <p:spPr>
              <a:xfrm>
                <a:off x="1112975" y="2387800"/>
                <a:ext cx="1028100" cy="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9" name="Google Shape;99;p17"/>
              <p:cNvCxnSpPr>
                <a:stCxn id="93" idx="3"/>
                <a:endCxn id="95" idx="1"/>
              </p:cNvCxnSpPr>
              <p:nvPr/>
            </p:nvCxnSpPr>
            <p:spPr>
              <a:xfrm rot="10800000" flipH="1">
                <a:off x="1112975" y="2402700"/>
                <a:ext cx="1028100" cy="3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" name="Google Shape;100;p17"/>
              <p:cNvCxnSpPr>
                <a:stCxn id="94" idx="3"/>
                <a:endCxn id="95" idx="1"/>
              </p:cNvCxnSpPr>
              <p:nvPr/>
            </p:nvCxnSpPr>
            <p:spPr>
              <a:xfrm rot="10800000" flipH="1">
                <a:off x="1112975" y="2402600"/>
                <a:ext cx="1028100" cy="6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1" name="Google Shape;101;p17"/>
              <p:cNvCxnSpPr>
                <a:stCxn id="95" idx="3"/>
                <a:endCxn id="102" idx="1"/>
              </p:cNvCxnSpPr>
              <p:nvPr/>
            </p:nvCxnSpPr>
            <p:spPr>
              <a:xfrm>
                <a:off x="2432675" y="2402650"/>
                <a:ext cx="7299900" cy="86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03" name="Google Shape;103;p17"/>
            <p:cNvGrpSpPr/>
            <p:nvPr/>
          </p:nvGrpSpPr>
          <p:grpSpPr>
            <a:xfrm>
              <a:off x="1680960" y="1843304"/>
              <a:ext cx="3688152" cy="3103993"/>
              <a:chOff x="677450" y="1518250"/>
              <a:chExt cx="9055125" cy="7620900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677450" y="1518250"/>
                <a:ext cx="1997100" cy="1768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821375" y="15928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821375" y="19257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821375" y="22586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821375" y="25915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821375" y="29244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141075" y="1926400"/>
                <a:ext cx="291600" cy="952500"/>
              </a:xfrm>
              <a:prstGeom prst="roundRect">
                <a:avLst>
                  <a:gd name="adj" fmla="val 16667"/>
                </a:avLst>
              </a:prstGeom>
              <a:solidFill>
                <a:srgbClr val="9FC5E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1" name="Google Shape;111;p17"/>
              <p:cNvCxnSpPr>
                <a:stCxn id="105" idx="3"/>
                <a:endCxn id="110" idx="1"/>
              </p:cNvCxnSpPr>
              <p:nvPr/>
            </p:nvCxnSpPr>
            <p:spPr>
              <a:xfrm>
                <a:off x="1112975" y="1722000"/>
                <a:ext cx="1028100" cy="68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" name="Google Shape;112;p17"/>
              <p:cNvCxnSpPr>
                <a:stCxn id="106" idx="3"/>
                <a:endCxn id="110" idx="1"/>
              </p:cNvCxnSpPr>
              <p:nvPr/>
            </p:nvCxnSpPr>
            <p:spPr>
              <a:xfrm>
                <a:off x="1112975" y="2054900"/>
                <a:ext cx="1028100" cy="3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3" name="Google Shape;113;p17"/>
              <p:cNvCxnSpPr>
                <a:stCxn id="107" idx="3"/>
                <a:endCxn id="110" idx="1"/>
              </p:cNvCxnSpPr>
              <p:nvPr/>
            </p:nvCxnSpPr>
            <p:spPr>
              <a:xfrm>
                <a:off x="1112975" y="2387800"/>
                <a:ext cx="1028100" cy="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4" name="Google Shape;114;p17"/>
              <p:cNvCxnSpPr>
                <a:stCxn id="108" idx="3"/>
                <a:endCxn id="110" idx="1"/>
              </p:cNvCxnSpPr>
              <p:nvPr/>
            </p:nvCxnSpPr>
            <p:spPr>
              <a:xfrm rot="10800000" flipH="1">
                <a:off x="1112975" y="2402700"/>
                <a:ext cx="1028100" cy="3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" name="Google Shape;115;p17"/>
              <p:cNvCxnSpPr>
                <a:stCxn id="109" idx="3"/>
                <a:endCxn id="110" idx="1"/>
              </p:cNvCxnSpPr>
              <p:nvPr/>
            </p:nvCxnSpPr>
            <p:spPr>
              <a:xfrm rot="10800000" flipH="1">
                <a:off x="1112975" y="2402600"/>
                <a:ext cx="1028100" cy="6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6" name="Google Shape;116;p17"/>
              <p:cNvCxnSpPr>
                <a:stCxn id="110" idx="3"/>
                <a:endCxn id="102" idx="1"/>
              </p:cNvCxnSpPr>
              <p:nvPr/>
            </p:nvCxnSpPr>
            <p:spPr>
              <a:xfrm>
                <a:off x="2432675" y="2402650"/>
                <a:ext cx="7299900" cy="67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17" name="Google Shape;117;p17"/>
            <p:cNvGrpSpPr/>
            <p:nvPr/>
          </p:nvGrpSpPr>
          <p:grpSpPr>
            <a:xfrm>
              <a:off x="1680960" y="2627879"/>
              <a:ext cx="3688152" cy="2319411"/>
              <a:chOff x="677450" y="1518250"/>
              <a:chExt cx="9055125" cy="5694600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677450" y="1518250"/>
                <a:ext cx="1997100" cy="17688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821375" y="15928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821375" y="19257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821375" y="22586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821375" y="25915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821375" y="29244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2141075" y="1926400"/>
                <a:ext cx="291600" cy="952500"/>
              </a:xfrm>
              <a:prstGeom prst="roundRect">
                <a:avLst>
                  <a:gd name="adj" fmla="val 16667"/>
                </a:avLst>
              </a:prstGeom>
              <a:solidFill>
                <a:srgbClr val="9FC5E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17"/>
              <p:cNvCxnSpPr>
                <a:stCxn id="119" idx="3"/>
                <a:endCxn id="124" idx="1"/>
              </p:cNvCxnSpPr>
              <p:nvPr/>
            </p:nvCxnSpPr>
            <p:spPr>
              <a:xfrm>
                <a:off x="1112975" y="1722000"/>
                <a:ext cx="1028100" cy="68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6" name="Google Shape;126;p17"/>
              <p:cNvCxnSpPr>
                <a:stCxn id="120" idx="3"/>
                <a:endCxn id="124" idx="1"/>
              </p:cNvCxnSpPr>
              <p:nvPr/>
            </p:nvCxnSpPr>
            <p:spPr>
              <a:xfrm>
                <a:off x="1112975" y="2054900"/>
                <a:ext cx="1028100" cy="3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7"/>
              <p:cNvCxnSpPr>
                <a:stCxn id="121" idx="3"/>
                <a:endCxn id="124" idx="1"/>
              </p:cNvCxnSpPr>
              <p:nvPr/>
            </p:nvCxnSpPr>
            <p:spPr>
              <a:xfrm>
                <a:off x="1112975" y="2387800"/>
                <a:ext cx="1028100" cy="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8" name="Google Shape;128;p17"/>
              <p:cNvCxnSpPr>
                <a:stCxn id="122" idx="3"/>
                <a:endCxn id="124" idx="1"/>
              </p:cNvCxnSpPr>
              <p:nvPr/>
            </p:nvCxnSpPr>
            <p:spPr>
              <a:xfrm rot="10800000" flipH="1">
                <a:off x="1112975" y="2402700"/>
                <a:ext cx="1028100" cy="3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9" name="Google Shape;129;p17"/>
              <p:cNvCxnSpPr>
                <a:stCxn id="123" idx="3"/>
                <a:endCxn id="124" idx="1"/>
              </p:cNvCxnSpPr>
              <p:nvPr/>
            </p:nvCxnSpPr>
            <p:spPr>
              <a:xfrm rot="10800000" flipH="1">
                <a:off x="1112975" y="2402600"/>
                <a:ext cx="1028100" cy="6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30" name="Google Shape;130;p17"/>
              <p:cNvCxnSpPr>
                <a:stCxn id="124" idx="3"/>
                <a:endCxn id="102" idx="1"/>
              </p:cNvCxnSpPr>
              <p:nvPr/>
            </p:nvCxnSpPr>
            <p:spPr>
              <a:xfrm>
                <a:off x="2432675" y="2402650"/>
                <a:ext cx="7299900" cy="481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131" name="Google Shape;131;p17"/>
          <p:cNvGrpSpPr/>
          <p:nvPr/>
        </p:nvGrpSpPr>
        <p:grpSpPr>
          <a:xfrm>
            <a:off x="3469192" y="1935196"/>
            <a:ext cx="2607524" cy="1618735"/>
            <a:chOff x="1680960" y="1058729"/>
            <a:chExt cx="3688152" cy="2289582"/>
          </a:xfrm>
        </p:grpSpPr>
        <p:grpSp>
          <p:nvGrpSpPr>
            <p:cNvPr id="132" name="Google Shape;132;p17"/>
            <p:cNvGrpSpPr/>
            <p:nvPr/>
          </p:nvGrpSpPr>
          <p:grpSpPr>
            <a:xfrm>
              <a:off x="1680960" y="1058729"/>
              <a:ext cx="3688152" cy="1483142"/>
              <a:chOff x="677450" y="1518250"/>
              <a:chExt cx="9055125" cy="3641400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677450" y="1518250"/>
                <a:ext cx="1997100" cy="1768800"/>
              </a:xfrm>
              <a:prstGeom prst="roundRect">
                <a:avLst>
                  <a:gd name="adj" fmla="val 16667"/>
                </a:avLst>
              </a:prstGeom>
              <a:solidFill>
                <a:srgbClr val="FFE599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821375" y="15928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821375" y="19257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821375" y="22586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821375" y="25915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821375" y="29244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2141075" y="1926400"/>
                <a:ext cx="291600" cy="952500"/>
              </a:xfrm>
              <a:prstGeom prst="roundRect">
                <a:avLst>
                  <a:gd name="adj" fmla="val 16667"/>
                </a:avLst>
              </a:prstGeom>
              <a:solidFill>
                <a:srgbClr val="9FC5E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17"/>
              <p:cNvCxnSpPr>
                <a:stCxn id="134" idx="3"/>
                <a:endCxn id="139" idx="1"/>
              </p:cNvCxnSpPr>
              <p:nvPr/>
            </p:nvCxnSpPr>
            <p:spPr>
              <a:xfrm>
                <a:off x="1112975" y="1722000"/>
                <a:ext cx="1028100" cy="68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1" name="Google Shape;141;p17"/>
              <p:cNvCxnSpPr>
                <a:stCxn id="135" idx="3"/>
                <a:endCxn id="139" idx="1"/>
              </p:cNvCxnSpPr>
              <p:nvPr/>
            </p:nvCxnSpPr>
            <p:spPr>
              <a:xfrm>
                <a:off x="1112975" y="2054900"/>
                <a:ext cx="1028100" cy="3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2" name="Google Shape;142;p17"/>
              <p:cNvCxnSpPr>
                <a:stCxn id="136" idx="3"/>
                <a:endCxn id="139" idx="1"/>
              </p:cNvCxnSpPr>
              <p:nvPr/>
            </p:nvCxnSpPr>
            <p:spPr>
              <a:xfrm>
                <a:off x="1112975" y="2387800"/>
                <a:ext cx="1028100" cy="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3" name="Google Shape;143;p17"/>
              <p:cNvCxnSpPr>
                <a:stCxn id="137" idx="3"/>
                <a:endCxn id="139" idx="1"/>
              </p:cNvCxnSpPr>
              <p:nvPr/>
            </p:nvCxnSpPr>
            <p:spPr>
              <a:xfrm rot="10800000" flipH="1">
                <a:off x="1112975" y="2402700"/>
                <a:ext cx="1028100" cy="3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4" name="Google Shape;144;p17"/>
              <p:cNvCxnSpPr>
                <a:stCxn id="138" idx="3"/>
                <a:endCxn id="139" idx="1"/>
              </p:cNvCxnSpPr>
              <p:nvPr/>
            </p:nvCxnSpPr>
            <p:spPr>
              <a:xfrm rot="10800000" flipH="1">
                <a:off x="1112975" y="2402600"/>
                <a:ext cx="1028100" cy="6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45" name="Google Shape;145;p17"/>
              <p:cNvCxnSpPr>
                <a:stCxn id="139" idx="3"/>
                <a:endCxn id="102" idx="1"/>
              </p:cNvCxnSpPr>
              <p:nvPr/>
            </p:nvCxnSpPr>
            <p:spPr>
              <a:xfrm>
                <a:off x="2432675" y="2402650"/>
                <a:ext cx="7299900" cy="27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46" name="Google Shape;146;p17"/>
            <p:cNvGrpSpPr/>
            <p:nvPr/>
          </p:nvGrpSpPr>
          <p:grpSpPr>
            <a:xfrm>
              <a:off x="1680960" y="1843304"/>
              <a:ext cx="3688152" cy="720432"/>
              <a:chOff x="677450" y="1518250"/>
              <a:chExt cx="9055125" cy="1768800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677450" y="1518250"/>
                <a:ext cx="1997100" cy="1768800"/>
              </a:xfrm>
              <a:prstGeom prst="roundRect">
                <a:avLst>
                  <a:gd name="adj" fmla="val 16667"/>
                </a:avLst>
              </a:prstGeom>
              <a:solidFill>
                <a:srgbClr val="FFE599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821375" y="15928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821375" y="19257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821375" y="22586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821375" y="25915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821375" y="29244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2141075" y="1926400"/>
                <a:ext cx="291600" cy="952500"/>
              </a:xfrm>
              <a:prstGeom prst="roundRect">
                <a:avLst>
                  <a:gd name="adj" fmla="val 16667"/>
                </a:avLst>
              </a:prstGeom>
              <a:solidFill>
                <a:srgbClr val="9FC5E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17"/>
              <p:cNvCxnSpPr>
                <a:stCxn id="148" idx="3"/>
                <a:endCxn id="153" idx="1"/>
              </p:cNvCxnSpPr>
              <p:nvPr/>
            </p:nvCxnSpPr>
            <p:spPr>
              <a:xfrm>
                <a:off x="1112975" y="1722000"/>
                <a:ext cx="1028100" cy="68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5" name="Google Shape;155;p17"/>
              <p:cNvCxnSpPr>
                <a:stCxn id="149" idx="3"/>
                <a:endCxn id="153" idx="1"/>
              </p:cNvCxnSpPr>
              <p:nvPr/>
            </p:nvCxnSpPr>
            <p:spPr>
              <a:xfrm>
                <a:off x="1112975" y="2054900"/>
                <a:ext cx="1028100" cy="3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7"/>
              <p:cNvCxnSpPr>
                <a:stCxn id="150" idx="3"/>
                <a:endCxn id="153" idx="1"/>
              </p:cNvCxnSpPr>
              <p:nvPr/>
            </p:nvCxnSpPr>
            <p:spPr>
              <a:xfrm>
                <a:off x="1112975" y="2387800"/>
                <a:ext cx="1028100" cy="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7"/>
              <p:cNvCxnSpPr>
                <a:stCxn id="151" idx="3"/>
                <a:endCxn id="153" idx="1"/>
              </p:cNvCxnSpPr>
              <p:nvPr/>
            </p:nvCxnSpPr>
            <p:spPr>
              <a:xfrm rot="10800000" flipH="1">
                <a:off x="1112975" y="2402700"/>
                <a:ext cx="1028100" cy="3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7"/>
              <p:cNvCxnSpPr>
                <a:stCxn id="152" idx="3"/>
                <a:endCxn id="153" idx="1"/>
              </p:cNvCxnSpPr>
              <p:nvPr/>
            </p:nvCxnSpPr>
            <p:spPr>
              <a:xfrm rot="10800000" flipH="1">
                <a:off x="1112975" y="2402600"/>
                <a:ext cx="1028100" cy="6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7"/>
              <p:cNvCxnSpPr>
                <a:stCxn id="153" idx="3"/>
                <a:endCxn id="102" idx="1"/>
              </p:cNvCxnSpPr>
              <p:nvPr/>
            </p:nvCxnSpPr>
            <p:spPr>
              <a:xfrm>
                <a:off x="2432675" y="2402650"/>
                <a:ext cx="7299900" cy="83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160" name="Google Shape;160;p17"/>
            <p:cNvGrpSpPr/>
            <p:nvPr/>
          </p:nvGrpSpPr>
          <p:grpSpPr>
            <a:xfrm>
              <a:off x="1680960" y="2541857"/>
              <a:ext cx="3688152" cy="806454"/>
              <a:chOff x="677450" y="1307050"/>
              <a:chExt cx="9055125" cy="1980000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677450" y="1518250"/>
                <a:ext cx="1997100" cy="1768800"/>
              </a:xfrm>
              <a:prstGeom prst="roundRect">
                <a:avLst>
                  <a:gd name="adj" fmla="val 16667"/>
                </a:avLst>
              </a:prstGeom>
              <a:solidFill>
                <a:srgbClr val="FFE599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821375" y="15928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821375" y="19257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821375" y="22586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821375" y="25915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821375" y="2924450"/>
                <a:ext cx="291600" cy="2583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2141075" y="1926400"/>
                <a:ext cx="291600" cy="952500"/>
              </a:xfrm>
              <a:prstGeom prst="roundRect">
                <a:avLst>
                  <a:gd name="adj" fmla="val 16667"/>
                </a:avLst>
              </a:prstGeom>
              <a:solidFill>
                <a:srgbClr val="9FC5E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8" name="Google Shape;168;p17"/>
              <p:cNvCxnSpPr>
                <a:stCxn id="162" idx="3"/>
                <a:endCxn id="167" idx="1"/>
              </p:cNvCxnSpPr>
              <p:nvPr/>
            </p:nvCxnSpPr>
            <p:spPr>
              <a:xfrm>
                <a:off x="1112975" y="1722000"/>
                <a:ext cx="1028100" cy="68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7"/>
              <p:cNvCxnSpPr>
                <a:stCxn id="163" idx="3"/>
                <a:endCxn id="167" idx="1"/>
              </p:cNvCxnSpPr>
              <p:nvPr/>
            </p:nvCxnSpPr>
            <p:spPr>
              <a:xfrm>
                <a:off x="1112975" y="2054900"/>
                <a:ext cx="1028100" cy="3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7"/>
              <p:cNvCxnSpPr>
                <a:stCxn id="164" idx="3"/>
                <a:endCxn id="167" idx="1"/>
              </p:cNvCxnSpPr>
              <p:nvPr/>
            </p:nvCxnSpPr>
            <p:spPr>
              <a:xfrm>
                <a:off x="1112975" y="2387800"/>
                <a:ext cx="1028100" cy="1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1" name="Google Shape;171;p17"/>
              <p:cNvCxnSpPr>
                <a:stCxn id="165" idx="3"/>
                <a:endCxn id="167" idx="1"/>
              </p:cNvCxnSpPr>
              <p:nvPr/>
            </p:nvCxnSpPr>
            <p:spPr>
              <a:xfrm rot="10800000" flipH="1">
                <a:off x="1112975" y="2402700"/>
                <a:ext cx="1028100" cy="3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2" name="Google Shape;172;p17"/>
              <p:cNvCxnSpPr>
                <a:stCxn id="166" idx="3"/>
                <a:endCxn id="167" idx="1"/>
              </p:cNvCxnSpPr>
              <p:nvPr/>
            </p:nvCxnSpPr>
            <p:spPr>
              <a:xfrm rot="10800000" flipH="1">
                <a:off x="1112975" y="2402600"/>
                <a:ext cx="1028100" cy="6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3" name="Google Shape;173;p17"/>
              <p:cNvCxnSpPr>
                <a:stCxn id="167" idx="3"/>
                <a:endCxn id="102" idx="1"/>
              </p:cNvCxnSpPr>
              <p:nvPr/>
            </p:nvCxnSpPr>
            <p:spPr>
              <a:xfrm rot="10800000" flipH="1">
                <a:off x="2432675" y="1307050"/>
                <a:ext cx="7299900" cy="109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174" name="Google Shape;174;p17"/>
          <p:cNvSpPr txBox="1"/>
          <p:nvPr/>
        </p:nvSpPr>
        <p:spPr>
          <a:xfrm>
            <a:off x="3513425" y="3408850"/>
            <a:ext cx="8910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076725" y="2413625"/>
            <a:ext cx="1290300" cy="1140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</a:t>
            </a:r>
            <a:endParaRPr/>
          </a:p>
        </p:txBody>
      </p:sp>
      <p:cxnSp>
        <p:nvCxnSpPr>
          <p:cNvPr id="175" name="Google Shape;175;p17"/>
          <p:cNvCxnSpPr>
            <a:endCxn id="102" idx="1"/>
          </p:cNvCxnSpPr>
          <p:nvPr/>
        </p:nvCxnSpPr>
        <p:spPr>
          <a:xfrm rot="10800000" flipH="1">
            <a:off x="4059525" y="2983775"/>
            <a:ext cx="2017200" cy="12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>
            <a:endCxn id="102" idx="1"/>
          </p:cNvCxnSpPr>
          <p:nvPr/>
        </p:nvCxnSpPr>
        <p:spPr>
          <a:xfrm rot="10800000" flipH="1">
            <a:off x="4110525" y="2983775"/>
            <a:ext cx="1966200" cy="17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7"/>
          <p:cNvCxnSpPr>
            <a:stCxn id="102" idx="3"/>
          </p:cNvCxnSpPr>
          <p:nvPr/>
        </p:nvCxnSpPr>
        <p:spPr>
          <a:xfrm rot="10800000" flipH="1">
            <a:off x="7367025" y="2978675"/>
            <a:ext cx="409500" cy="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250" y="1182463"/>
            <a:ext cx="7810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5" y="1811025"/>
            <a:ext cx="987600" cy="106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7"/>
          <p:cNvCxnSpPr>
            <a:stCxn id="179" idx="3"/>
            <a:endCxn id="181" idx="0"/>
          </p:cNvCxnSpPr>
          <p:nvPr/>
        </p:nvCxnSpPr>
        <p:spPr>
          <a:xfrm>
            <a:off x="1059275" y="2344213"/>
            <a:ext cx="28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7"/>
          <p:cNvSpPr/>
          <p:nvPr/>
        </p:nvSpPr>
        <p:spPr>
          <a:xfrm rot="-5400000">
            <a:off x="472475" y="2066113"/>
            <a:ext cx="2303700" cy="556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 rot="-5400000">
            <a:off x="1533963" y="2066113"/>
            <a:ext cx="2303700" cy="5562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cxnSp>
        <p:nvCxnSpPr>
          <p:cNvPr id="183" name="Google Shape;183;p17"/>
          <p:cNvCxnSpPr>
            <a:stCxn id="181" idx="2"/>
            <a:endCxn id="182" idx="0"/>
          </p:cNvCxnSpPr>
          <p:nvPr/>
        </p:nvCxnSpPr>
        <p:spPr>
          <a:xfrm>
            <a:off x="1902425" y="2344213"/>
            <a:ext cx="50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7"/>
          <p:cNvCxnSpPr>
            <a:stCxn id="182" idx="2"/>
          </p:cNvCxnSpPr>
          <p:nvPr/>
        </p:nvCxnSpPr>
        <p:spPr>
          <a:xfrm>
            <a:off x="2963913" y="2344213"/>
            <a:ext cx="34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Extraction</a:t>
            </a:r>
            <a:endParaRPr b="1"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extracted per channel, window, and trial: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Deviation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Kurtosis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Moment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Creates a Trials by Channels*Features Array to be used for training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4730500" y="11502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 was used to extract features at different time intervals.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Size = 50 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= 20 ms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4888900" y="2999275"/>
            <a:ext cx="3943500" cy="156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534000" y="2999275"/>
            <a:ext cx="492600" cy="1569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4622963" y="4497200"/>
            <a:ext cx="9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 (ms)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5" name="Google Shape;195;p18"/>
          <p:cNvCxnSpPr/>
          <p:nvPr/>
        </p:nvCxnSpPr>
        <p:spPr>
          <a:xfrm rot="10800000" flipH="1">
            <a:off x="5185850" y="4699125"/>
            <a:ext cx="36249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4797050" y="3099775"/>
            <a:ext cx="0" cy="136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18"/>
          <p:cNvSpPr txBox="1"/>
          <p:nvPr/>
        </p:nvSpPr>
        <p:spPr>
          <a:xfrm rot="-5400000">
            <a:off x="4100988" y="3441325"/>
            <a:ext cx="9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Channels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8" name="Google Shape;198;p18"/>
          <p:cNvCxnSpPr>
            <a:stCxn id="193" idx="3"/>
          </p:cNvCxnSpPr>
          <p:nvPr/>
        </p:nvCxnSpPr>
        <p:spPr>
          <a:xfrm>
            <a:off x="6026600" y="3784075"/>
            <a:ext cx="1330200" cy="13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graphicFrame>
        <p:nvGraphicFramePr>
          <p:cNvPr id="204" name="Google Shape;204;p19"/>
          <p:cNvGraphicFramePr/>
          <p:nvPr/>
        </p:nvGraphicFramePr>
        <p:xfrm>
          <a:off x="21798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{0A97F570-2659-46EB-B1E0-19798F91B54F}</a:tableStyleId>
              </a:tblPr>
              <a:tblGrid>
                <a:gridCol w="21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 Best Time Window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ROC AUC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653.3 - 702.3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0.517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693.3 - 742.3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0.582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713.3 - 762.3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475.5 - 524.5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0.485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556.6 - 605.6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0.628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396.6- 445.6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627.7- 676.7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0.757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Subject 8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640.0 - 689.0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0.652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" name="Google Shape;205;p19"/>
          <p:cNvSpPr txBox="1"/>
          <p:nvPr/>
        </p:nvSpPr>
        <p:spPr>
          <a:xfrm>
            <a:off x="380700" y="2009700"/>
            <a:ext cx="1491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20% of training samples were held out for the final test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Discussion</a:t>
            </a:r>
            <a:endParaRPr b="1"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26291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33"/>
              <a:t>Many of the individual models seemed to perform well in during cross validation ~ 0.7-0.8 AUC of ROC, but when tried on test set even with ensemble, it performs poorly.</a:t>
            </a:r>
            <a:endParaRPr sz="4733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Overfitting</a:t>
            </a:r>
            <a:endParaRPr sz="4518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Data leakage</a:t>
            </a:r>
            <a:br>
              <a:rPr lang="en" sz="4518"/>
            </a:br>
            <a:endParaRPr sz="4518"/>
          </a:p>
          <a:p>
            <a:pPr marL="457200" lvl="0" indent="-32819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25"/>
              <a:t>Using better feature extraction techniques</a:t>
            </a:r>
            <a:endParaRPr sz="4825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ICA</a:t>
            </a:r>
            <a:endParaRPr sz="4518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AR Modeling</a:t>
            </a:r>
            <a:br>
              <a:rPr lang="en" sz="4518"/>
            </a:br>
            <a:endParaRPr sz="4518"/>
          </a:p>
          <a:p>
            <a:pPr marL="457200" lvl="0" indent="-32819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25"/>
              <a:t>Better Deep Learning architecture</a:t>
            </a:r>
            <a:endParaRPr sz="4825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Results may be limited to sample size</a:t>
            </a:r>
            <a:endParaRPr sz="4518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Using pretrained model</a:t>
            </a:r>
            <a:endParaRPr sz="4518"/>
          </a:p>
          <a:p>
            <a:pPr marL="914400" lvl="1" indent="-32184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518"/>
              <a:t>Exploring different architectures</a:t>
            </a:r>
            <a:endParaRPr sz="4518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311700" y="23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 b="1"/>
              <a:t>Questions?</a:t>
            </a:r>
            <a:endParaRPr sz="432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EEG Decoding:  Face/Car Classification</vt:lpstr>
      <vt:lpstr>Preprocessing </vt:lpstr>
      <vt:lpstr>Ensemble Learning </vt:lpstr>
      <vt:lpstr>Models Used for Ensemble</vt:lpstr>
      <vt:lpstr>Model Structure </vt:lpstr>
      <vt:lpstr>Feature Extraction</vt:lpstr>
      <vt:lpstr>Results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Decoding:  Face/Car Classification</dc:title>
  <cp:lastModifiedBy>Ady Zhang</cp:lastModifiedBy>
  <cp:revision>1</cp:revision>
  <dcterms:modified xsi:type="dcterms:W3CDTF">2023-09-24T20:09:16Z</dcterms:modified>
</cp:coreProperties>
</file>