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6"/>
  </p:notesMasterIdLst>
  <p:sldIdLst>
    <p:sldId id="278" r:id="rId2"/>
    <p:sldId id="279" r:id="rId3"/>
    <p:sldId id="280" r:id="rId4"/>
    <p:sldId id="281" r:id="rId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9" autoAdjust="0"/>
  </p:normalViewPr>
  <p:slideViewPr>
    <p:cSldViewPr snapToGrid="0" snapToObjects="1">
      <p:cViewPr varScale="1">
        <p:scale>
          <a:sx n="112" d="100"/>
          <a:sy n="112" d="100"/>
        </p:scale>
        <p:origin x="906" y="9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8/10/relationships/authors" Targe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655426" y="2285373"/>
            <a:ext cx="7105737" cy="1225296"/>
          </a:xfrm>
        </p:spPr>
        <p:txBody>
          <a:bodyPr/>
          <a:lstStyle/>
          <a:p>
            <a:r>
              <a:rPr lang="en-US" dirty="0" err="1"/>
              <a:t>Mylovelycat</a:t>
            </a:r>
            <a:r>
              <a:rPr lang="en-US" dirty="0"/>
              <a:t> </a:t>
            </a:r>
            <a:r>
              <a:rPr lang="en-US" dirty="0" err="1"/>
              <a:t>houz</a:t>
            </a:r>
            <a:r>
              <a:rPr lang="en-US" dirty="0"/>
              <a:t> appointment system</a:t>
            </a:r>
            <a:br>
              <a:rPr lang="en-US" dirty="0"/>
            </a:br>
            <a:endParaRPr lang="en-US" dirty="0"/>
          </a:p>
        </p:txBody>
      </p:sp>
      <p:sp>
        <p:nvSpPr>
          <p:cNvPr id="4" name="Subtitle 2">
            <a:extLst>
              <a:ext uri="{FF2B5EF4-FFF2-40B4-BE49-F238E27FC236}">
                <a16:creationId xmlns:a16="http://schemas.microsoft.com/office/drawing/2014/main" id="{C7166CD4-6A39-1B75-B66A-0A0B9329E4B4}"/>
              </a:ext>
            </a:extLst>
          </p:cNvPr>
          <p:cNvSpPr txBox="1">
            <a:spLocks/>
          </p:cNvSpPr>
          <p:nvPr/>
        </p:nvSpPr>
        <p:spPr>
          <a:xfrm>
            <a:off x="1683171" y="5528057"/>
            <a:ext cx="8825658" cy="861420"/>
          </a:xfrm>
          <a:prstGeom prst="rect">
            <a:avLst/>
          </a:prstGeom>
        </p:spPr>
        <p:txBody>
          <a:bodyPr vert="horz" lIns="0" tIns="0" rIns="0" bIns="0" rtlCol="0">
            <a:noAutofit/>
          </a:bodyPr>
          <a:lstStyle>
            <a:lvl1pPr marL="0" indent="0" algn="ctr"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MY" sz="1600" b="1" spc="300" dirty="0">
                <a:solidFill>
                  <a:schemeClr val="accent2"/>
                </a:solidFill>
              </a:rPr>
              <a:t>STUDENT: MUHAMMAD ADZFAR HAKIEM BIN KAMAROL ZAMAN</a:t>
            </a:r>
          </a:p>
          <a:p>
            <a:r>
              <a:rPr lang="en-MY" sz="1600" b="1" spc="300" dirty="0">
                <a:solidFill>
                  <a:schemeClr val="accent2"/>
                </a:solidFill>
              </a:rPr>
              <a:t>SUPERVISOR: TS DR. AHMAD FAIZ GHAZALI</a:t>
            </a:r>
          </a:p>
          <a:p>
            <a:r>
              <a:rPr lang="en-MY" sz="1600" b="1" spc="300" dirty="0">
                <a:solidFill>
                  <a:schemeClr val="accent2"/>
                </a:solidFill>
              </a:rPr>
              <a:t>EXAMINER: SITI NURUL HAYATIE BINTI ISHAK</a:t>
            </a:r>
          </a:p>
          <a:p>
            <a:endParaRPr lang="ms-MY" sz="1600" b="1" spc="300" dirty="0">
              <a:solidFill>
                <a:schemeClr val="accent2"/>
              </a:solidFill>
            </a:endParaRPr>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0E538957-F95C-7035-C423-AAC73086C955}"/>
              </a:ext>
            </a:extLst>
          </p:cNvPr>
          <p:cNvGraphicFramePr>
            <a:graphicFrameLocks/>
          </p:cNvGraphicFramePr>
          <p:nvPr>
            <p:extLst>
              <p:ext uri="{D42A27DB-BD31-4B8C-83A1-F6EECF244321}">
                <p14:modId xmlns:p14="http://schemas.microsoft.com/office/powerpoint/2010/main" val="567165077"/>
              </p:ext>
            </p:extLst>
          </p:nvPr>
        </p:nvGraphicFramePr>
        <p:xfrm>
          <a:off x="2823205" y="262612"/>
          <a:ext cx="8486481" cy="6332775"/>
        </p:xfrm>
        <a:graphic>
          <a:graphicData uri="http://schemas.openxmlformats.org/drawingml/2006/table">
            <a:tbl>
              <a:tblPr firstRow="1" bandRow="1">
                <a:tableStyleId>{284E427A-3D55-4303-BF80-6455036E1DE7}</a:tableStyleId>
              </a:tblPr>
              <a:tblGrid>
                <a:gridCol w="2158269">
                  <a:extLst>
                    <a:ext uri="{9D8B030D-6E8A-4147-A177-3AD203B41FA5}">
                      <a16:colId xmlns:a16="http://schemas.microsoft.com/office/drawing/2014/main" val="3241329981"/>
                    </a:ext>
                  </a:extLst>
                </a:gridCol>
                <a:gridCol w="2023377">
                  <a:extLst>
                    <a:ext uri="{9D8B030D-6E8A-4147-A177-3AD203B41FA5}">
                      <a16:colId xmlns:a16="http://schemas.microsoft.com/office/drawing/2014/main" val="4033218533"/>
                    </a:ext>
                  </a:extLst>
                </a:gridCol>
                <a:gridCol w="2158269">
                  <a:extLst>
                    <a:ext uri="{9D8B030D-6E8A-4147-A177-3AD203B41FA5}">
                      <a16:colId xmlns:a16="http://schemas.microsoft.com/office/drawing/2014/main" val="556732288"/>
                    </a:ext>
                  </a:extLst>
                </a:gridCol>
                <a:gridCol w="2146566">
                  <a:extLst>
                    <a:ext uri="{9D8B030D-6E8A-4147-A177-3AD203B41FA5}">
                      <a16:colId xmlns:a16="http://schemas.microsoft.com/office/drawing/2014/main" val="2934929773"/>
                    </a:ext>
                  </a:extLst>
                </a:gridCol>
              </a:tblGrid>
              <a:tr h="252768">
                <a:tc>
                  <a:txBody>
                    <a:bodyPr/>
                    <a:lstStyle/>
                    <a:p>
                      <a:pPr algn="ctr"/>
                      <a:r>
                        <a:rPr lang="en-MY" sz="1600" dirty="0">
                          <a:solidFill>
                            <a:schemeClr val="bg1"/>
                          </a:solidFill>
                        </a:rPr>
                        <a:t>PROBLEM</a:t>
                      </a:r>
                      <a:endParaRPr lang="ms-MY" sz="1600" dirty="0">
                        <a:solidFill>
                          <a:schemeClr val="bg1"/>
                        </a:solidFill>
                      </a:endParaRPr>
                    </a:p>
                  </a:txBody>
                  <a:tcPr anchor="ctr">
                    <a:solidFill>
                      <a:schemeClr val="accent3">
                        <a:lumMod val="75000"/>
                      </a:schemeClr>
                    </a:solidFill>
                  </a:tcPr>
                </a:tc>
                <a:tc>
                  <a:txBody>
                    <a:bodyPr/>
                    <a:lstStyle/>
                    <a:p>
                      <a:pPr algn="ctr"/>
                      <a:r>
                        <a:rPr lang="en-MY" sz="1600" dirty="0">
                          <a:solidFill>
                            <a:schemeClr val="bg1"/>
                          </a:solidFill>
                        </a:rPr>
                        <a:t>OBJECTIVE</a:t>
                      </a:r>
                      <a:endParaRPr lang="ms-MY" sz="1600" dirty="0">
                        <a:solidFill>
                          <a:schemeClr val="bg1"/>
                        </a:solidFill>
                      </a:endParaRPr>
                    </a:p>
                  </a:txBody>
                  <a:tcPr anchor="ctr">
                    <a:solidFill>
                      <a:schemeClr val="accent3">
                        <a:lumMod val="75000"/>
                      </a:schemeClr>
                    </a:solidFill>
                  </a:tcPr>
                </a:tc>
                <a:tc>
                  <a:txBody>
                    <a:bodyPr/>
                    <a:lstStyle/>
                    <a:p>
                      <a:pPr algn="ctr"/>
                      <a:r>
                        <a:rPr lang="en-MY" sz="1600" dirty="0">
                          <a:solidFill>
                            <a:schemeClr val="bg1"/>
                          </a:solidFill>
                        </a:rPr>
                        <a:t>METHODOLOGY</a:t>
                      </a:r>
                      <a:endParaRPr lang="ms-MY" sz="1600" dirty="0">
                        <a:solidFill>
                          <a:schemeClr val="bg1"/>
                        </a:solidFill>
                      </a:endParaRPr>
                    </a:p>
                  </a:txBody>
                  <a:tcPr anchor="ctr">
                    <a:solidFill>
                      <a:schemeClr val="accent3">
                        <a:lumMod val="75000"/>
                      </a:schemeClr>
                    </a:solidFill>
                  </a:tcPr>
                </a:tc>
                <a:tc>
                  <a:txBody>
                    <a:bodyPr/>
                    <a:lstStyle/>
                    <a:p>
                      <a:pPr algn="ctr"/>
                      <a:r>
                        <a:rPr lang="en-MY" sz="1600" dirty="0">
                          <a:solidFill>
                            <a:schemeClr val="bg1"/>
                          </a:solidFill>
                        </a:rPr>
                        <a:t>DELIVERABLE</a:t>
                      </a:r>
                      <a:endParaRPr lang="ms-MY" sz="1600" dirty="0">
                        <a:solidFill>
                          <a:schemeClr val="bg1"/>
                        </a:solidFill>
                      </a:endParaRPr>
                    </a:p>
                  </a:txBody>
                  <a:tcPr anchor="ctr">
                    <a:solidFill>
                      <a:schemeClr val="accent3">
                        <a:lumMod val="75000"/>
                      </a:schemeClr>
                    </a:solidFill>
                  </a:tcPr>
                </a:tc>
                <a:extLst>
                  <a:ext uri="{0D108BD9-81ED-4DB2-BD59-A6C34878D82A}">
                    <a16:rowId xmlns:a16="http://schemas.microsoft.com/office/drawing/2014/main" val="1613291969"/>
                  </a:ext>
                </a:extLst>
              </a:tr>
              <a:tr h="1838313">
                <a:tc>
                  <a:txBody>
                    <a:bodyPr/>
                    <a:lstStyle/>
                    <a:p>
                      <a:pPr rtl="0" fontAlgn="base"/>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No online system specifically design for appointment system </a:t>
                      </a:r>
                    </a:p>
                    <a:p>
                      <a:pPr rtl="0" fontAlgn="base"/>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a:t>
                      </a:r>
                    </a:p>
                    <a:p>
                      <a:pPr rtl="0" fontAlgn="base"/>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My </a:t>
                      </a:r>
                      <a:r>
                        <a:rPr lang="en-US" sz="1000" b="0" i="0" kern="1200" dirty="0" err="1">
                          <a:solidFill>
                            <a:schemeClr val="dk1"/>
                          </a:solidFill>
                          <a:effectLst/>
                          <a:latin typeface="Times New Roman" panose="02020603050405020304" pitchFamily="18" charset="0"/>
                          <a:ea typeface="+mn-ea"/>
                          <a:cs typeface="Times New Roman" panose="02020603050405020304" pitchFamily="18" charset="0"/>
                        </a:rPr>
                        <a:t>LovelyCat</a:t>
                      </a:r>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Houz has only used social media and messaging app such as Facebook, Instagram and </a:t>
                      </a:r>
                      <a:r>
                        <a:rPr lang="en-US" sz="1000" b="0" i="0" kern="1200" dirty="0" err="1">
                          <a:solidFill>
                            <a:schemeClr val="dk1"/>
                          </a:solidFill>
                          <a:effectLst/>
                          <a:latin typeface="Times New Roman" panose="02020603050405020304" pitchFamily="18" charset="0"/>
                          <a:ea typeface="+mn-ea"/>
                          <a:cs typeface="Times New Roman" panose="02020603050405020304" pitchFamily="18" charset="0"/>
                        </a:rPr>
                        <a:t>Whatsapp</a:t>
                      </a:r>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to reach out to the customer for appointment enquiry. </a:t>
                      </a:r>
                    </a:p>
                  </a:txBody>
                  <a:tcPr anchor="ctr">
                    <a:solidFill>
                      <a:schemeClr val="accent2">
                        <a:lumMod val="20000"/>
                        <a:lumOff val="80000"/>
                      </a:schemeClr>
                    </a:solidFill>
                  </a:tcPr>
                </a:tc>
                <a:tc>
                  <a:txBody>
                    <a:bodyPr/>
                    <a:lstStyle/>
                    <a:p>
                      <a:pPr algn="ctr"/>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To identify the current process and problems faced by </a:t>
                      </a:r>
                      <a:r>
                        <a:rPr lang="en-US" sz="1000" b="0" i="0" kern="1200" dirty="0" err="1">
                          <a:solidFill>
                            <a:schemeClr val="dk1"/>
                          </a:solidFill>
                          <a:effectLst/>
                          <a:latin typeface="Times New Roman" panose="02020603050405020304" pitchFamily="18" charset="0"/>
                          <a:ea typeface="+mn-ea"/>
                          <a:cs typeface="Times New Roman" panose="02020603050405020304" pitchFamily="18" charset="0"/>
                        </a:rPr>
                        <a:t>MyLovelyCat</a:t>
                      </a:r>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Houz.   </a:t>
                      </a:r>
                      <a:endParaRPr lang="ms-MY" sz="1000" dirty="0">
                        <a:solidFill>
                          <a:schemeClr val="tx1"/>
                        </a:solidFill>
                        <a:latin typeface="Times New Roman" panose="02020603050405020304" pitchFamily="18" charset="0"/>
                        <a:cs typeface="Times New Roman" panose="02020603050405020304" pitchFamily="18" charset="0"/>
                      </a:endParaRPr>
                    </a:p>
                  </a:txBody>
                  <a:tcPr anchor="ctr">
                    <a:solidFill>
                      <a:schemeClr val="accent2">
                        <a:lumMod val="20000"/>
                        <a:lumOff val="80000"/>
                      </a:schemeClr>
                    </a:solidFill>
                  </a:tcPr>
                </a:tc>
                <a:tc>
                  <a:txBody>
                    <a:bodyPr/>
                    <a:lstStyle/>
                    <a:p>
                      <a:pPr rtl="0" fontAlgn="base"/>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Identify the most suitable title for the project </a:t>
                      </a:r>
                    </a:p>
                    <a:p>
                      <a:pPr rtl="0" fontAlgn="base"/>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a:t>
                      </a:r>
                    </a:p>
                    <a:p>
                      <a:pPr rtl="0" fontAlgn="base"/>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Identify current business and problem statement of the project </a:t>
                      </a:r>
                    </a:p>
                    <a:p>
                      <a:pPr rtl="0" fontAlgn="base"/>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a:t>
                      </a:r>
                    </a:p>
                    <a:p>
                      <a:pPr rtl="0" fontAlgn="base"/>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Planning the project </a:t>
                      </a:r>
                    </a:p>
                  </a:txBody>
                  <a:tcPr anchor="ctr">
                    <a:solidFill>
                      <a:schemeClr val="accent2">
                        <a:lumMod val="20000"/>
                        <a:lumOff val="80000"/>
                      </a:schemeClr>
                    </a:solidFill>
                  </a:tcPr>
                </a:tc>
                <a:tc>
                  <a:txBody>
                    <a:bodyPr/>
                    <a:lstStyle/>
                    <a:p>
                      <a:pPr rtl="0" fontAlgn="base"/>
                      <a:r>
                        <a:rPr lang="en-MY" sz="1000" b="0" i="0" kern="1200" dirty="0">
                          <a:solidFill>
                            <a:schemeClr val="dk1"/>
                          </a:solidFill>
                          <a:effectLst/>
                          <a:latin typeface="Times New Roman" panose="02020603050405020304" pitchFamily="18" charset="0"/>
                          <a:ea typeface="+mn-ea"/>
                          <a:cs typeface="Times New Roman" panose="02020603050405020304" pitchFamily="18" charset="0"/>
                        </a:rPr>
                        <a:t>- My </a:t>
                      </a:r>
                      <a:r>
                        <a:rPr lang="en-MY" sz="1000" b="0" i="0" kern="1200" dirty="0" err="1">
                          <a:solidFill>
                            <a:schemeClr val="dk1"/>
                          </a:solidFill>
                          <a:effectLst/>
                          <a:latin typeface="Times New Roman" panose="02020603050405020304" pitchFamily="18" charset="0"/>
                          <a:ea typeface="+mn-ea"/>
                          <a:cs typeface="Times New Roman" panose="02020603050405020304" pitchFamily="18" charset="0"/>
                        </a:rPr>
                        <a:t>LovelyCat</a:t>
                      </a:r>
                      <a:r>
                        <a:rPr lang="en-MY" sz="10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MY" sz="1000" b="0" i="0" kern="1200" dirty="0" err="1">
                          <a:solidFill>
                            <a:schemeClr val="dk1"/>
                          </a:solidFill>
                          <a:effectLst/>
                          <a:latin typeface="Times New Roman" panose="02020603050405020304" pitchFamily="18" charset="0"/>
                          <a:ea typeface="+mn-ea"/>
                          <a:cs typeface="Times New Roman" panose="02020603050405020304" pitchFamily="18" charset="0"/>
                        </a:rPr>
                        <a:t>Houze</a:t>
                      </a:r>
                      <a:r>
                        <a:rPr lang="en-MY" sz="1000" b="0" i="0" kern="1200" dirty="0">
                          <a:solidFill>
                            <a:schemeClr val="dk1"/>
                          </a:solidFill>
                          <a:effectLst/>
                          <a:latin typeface="Times New Roman" panose="02020603050405020304" pitchFamily="18" charset="0"/>
                          <a:ea typeface="+mn-ea"/>
                          <a:cs typeface="Times New Roman" panose="02020603050405020304" pitchFamily="18" charset="0"/>
                        </a:rPr>
                        <a:t> Appointment System</a:t>
                      </a:r>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a:t>
                      </a:r>
                    </a:p>
                    <a:p>
                      <a:pPr rtl="0" fontAlgn="base"/>
                      <a:r>
                        <a:rPr lang="en-MY" sz="10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a:t>
                      </a:r>
                    </a:p>
                    <a:p>
                      <a:pPr rtl="0" fontAlgn="base"/>
                      <a:r>
                        <a:rPr lang="en-MY" sz="1000" b="0" i="0" kern="1200" dirty="0">
                          <a:solidFill>
                            <a:schemeClr val="dk1"/>
                          </a:solidFill>
                          <a:effectLst/>
                          <a:latin typeface="Times New Roman" panose="02020603050405020304" pitchFamily="18" charset="0"/>
                          <a:ea typeface="+mn-ea"/>
                          <a:cs typeface="Times New Roman" panose="02020603050405020304" pitchFamily="18" charset="0"/>
                        </a:rPr>
                        <a:t>- Gathered information by conducting interview</a:t>
                      </a:r>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a:t>
                      </a:r>
                    </a:p>
                    <a:p>
                      <a:pPr rtl="0" fontAlgn="base"/>
                      <a:r>
                        <a:rPr lang="en-MY" sz="10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a:t>
                      </a:r>
                    </a:p>
                    <a:p>
                      <a:pPr rtl="0" fontAlgn="base"/>
                      <a:r>
                        <a:rPr lang="en-MY" sz="1000" b="0" i="0" kern="1200" dirty="0">
                          <a:solidFill>
                            <a:schemeClr val="dk1"/>
                          </a:solidFill>
                          <a:effectLst/>
                          <a:latin typeface="Times New Roman" panose="02020603050405020304" pitchFamily="18" charset="0"/>
                          <a:ea typeface="+mn-ea"/>
                          <a:cs typeface="Times New Roman" panose="02020603050405020304" pitchFamily="18" charset="0"/>
                        </a:rPr>
                        <a:t>- Create project Gantt Chart</a:t>
                      </a:r>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a:t>
                      </a:r>
                    </a:p>
                  </a:txBody>
                  <a:tcPr anchor="ctr">
                    <a:solidFill>
                      <a:schemeClr val="accent2">
                        <a:lumMod val="20000"/>
                        <a:lumOff val="80000"/>
                      </a:schemeClr>
                    </a:solidFill>
                  </a:tcPr>
                </a:tc>
                <a:extLst>
                  <a:ext uri="{0D108BD9-81ED-4DB2-BD59-A6C34878D82A}">
                    <a16:rowId xmlns:a16="http://schemas.microsoft.com/office/drawing/2014/main" val="3525289898"/>
                  </a:ext>
                </a:extLst>
              </a:tr>
              <a:tr h="2642574">
                <a:tc>
                  <a:txBody>
                    <a:bodyPr/>
                    <a:lstStyle/>
                    <a:p>
                      <a:pPr rtl="0" fontAlgn="base"/>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Slow Appointment Process </a:t>
                      </a:r>
                    </a:p>
                    <a:p>
                      <a:pPr rtl="0" fontAlgn="base"/>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a:t>
                      </a:r>
                    </a:p>
                    <a:p>
                      <a:pPr rtl="0" fontAlgn="base"/>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By using traditional business practices such as employing an office assistance to manually record information. Customer requires to needlessly on the phone while waiting to receive the feedback from the employee repeatedly just to establish one appointment. </a:t>
                      </a:r>
                    </a:p>
                  </a:txBody>
                  <a:tcPr anchor="ctr">
                    <a:solidFill>
                      <a:schemeClr val="accent2">
                        <a:lumMod val="20000"/>
                        <a:lumOff val="80000"/>
                      </a:schemeClr>
                    </a:solidFill>
                  </a:tcPr>
                </a:tc>
                <a:tc>
                  <a:txBody>
                    <a:bodyPr/>
                    <a:lstStyle/>
                    <a:p>
                      <a:pPr algn="ctr"/>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To develop and design </a:t>
                      </a:r>
                      <a:r>
                        <a:rPr lang="en-US" sz="1000" b="0" i="0" kern="1200" dirty="0" err="1">
                          <a:solidFill>
                            <a:schemeClr val="dk1"/>
                          </a:solidFill>
                          <a:effectLst/>
                          <a:latin typeface="Times New Roman" panose="02020603050405020304" pitchFamily="18" charset="0"/>
                          <a:ea typeface="+mn-ea"/>
                          <a:cs typeface="Times New Roman" panose="02020603050405020304" pitchFamily="18" charset="0"/>
                        </a:rPr>
                        <a:t>MyLovelyCat</a:t>
                      </a:r>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Houz Appointment System for ease the reservation of appointment service process in the company </a:t>
                      </a:r>
                      <a:endParaRPr lang="ms-MY" sz="1000" dirty="0">
                        <a:solidFill>
                          <a:schemeClr val="tx1"/>
                        </a:solidFill>
                        <a:latin typeface="Times New Roman" panose="02020603050405020304" pitchFamily="18" charset="0"/>
                        <a:cs typeface="Times New Roman" panose="02020603050405020304" pitchFamily="18" charset="0"/>
                      </a:endParaRPr>
                    </a:p>
                  </a:txBody>
                  <a:tcPr anchor="ctr">
                    <a:solidFill>
                      <a:schemeClr val="accent2">
                        <a:lumMod val="20000"/>
                        <a:lumOff val="80000"/>
                      </a:schemeClr>
                    </a:solidFill>
                  </a:tcPr>
                </a:tc>
                <a:tc>
                  <a:txBody>
                    <a:bodyPr/>
                    <a:lstStyle/>
                    <a:p>
                      <a:pPr rtl="0" fontAlgn="base"/>
                      <a:r>
                        <a:rPr lang="en-MY" sz="1000" b="0" i="0" kern="1200" dirty="0">
                          <a:solidFill>
                            <a:schemeClr val="dk1"/>
                          </a:solidFill>
                          <a:effectLst/>
                          <a:latin typeface="Times New Roman" panose="02020603050405020304" pitchFamily="18" charset="0"/>
                          <a:ea typeface="+mn-ea"/>
                          <a:cs typeface="Times New Roman" panose="02020603050405020304" pitchFamily="18" charset="0"/>
                        </a:rPr>
                        <a:t>- Determine the suitable research methodology</a:t>
                      </a:r>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a:t>
                      </a:r>
                    </a:p>
                    <a:p>
                      <a:pPr rtl="0" fontAlgn="base"/>
                      <a:r>
                        <a:rPr lang="en-MY" sz="10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a:t>
                      </a:r>
                    </a:p>
                    <a:p>
                      <a:pPr rtl="0" fontAlgn="base"/>
                      <a:r>
                        <a:rPr lang="en-MY" sz="1000" b="0" i="0" kern="1200" dirty="0">
                          <a:solidFill>
                            <a:schemeClr val="dk1"/>
                          </a:solidFill>
                          <a:effectLst/>
                          <a:latin typeface="Times New Roman" panose="02020603050405020304" pitchFamily="18" charset="0"/>
                          <a:ea typeface="+mn-ea"/>
                          <a:cs typeface="Times New Roman" panose="02020603050405020304" pitchFamily="18" charset="0"/>
                        </a:rPr>
                        <a:t>- Create functional and non-functional requirements</a:t>
                      </a:r>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a:t>
                      </a:r>
                    </a:p>
                    <a:p>
                      <a:pPr rtl="0" fontAlgn="base"/>
                      <a:r>
                        <a:rPr lang="en-MY" sz="10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a:t>
                      </a:r>
                    </a:p>
                    <a:p>
                      <a:pPr rtl="0" fontAlgn="base"/>
                      <a:r>
                        <a:rPr lang="en-MY" sz="1000" b="0" i="0" kern="1200" dirty="0">
                          <a:solidFill>
                            <a:schemeClr val="dk1"/>
                          </a:solidFill>
                          <a:effectLst/>
                          <a:latin typeface="Times New Roman" panose="02020603050405020304" pitchFamily="18" charset="0"/>
                          <a:ea typeface="+mn-ea"/>
                          <a:cs typeface="Times New Roman" panose="02020603050405020304" pitchFamily="18" charset="0"/>
                        </a:rPr>
                        <a:t>- Develop functional Hierarchy Diagram </a:t>
                      </a:r>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a:t>
                      </a:r>
                    </a:p>
                    <a:p>
                      <a:pPr rtl="0" fontAlgn="base"/>
                      <a:r>
                        <a:rPr lang="en-MY" sz="10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a:t>
                      </a:r>
                    </a:p>
                    <a:p>
                      <a:pPr rtl="0" fontAlgn="base"/>
                      <a:r>
                        <a:rPr lang="en-MY" sz="1000" b="0" i="0" kern="1200" dirty="0">
                          <a:solidFill>
                            <a:schemeClr val="dk1"/>
                          </a:solidFill>
                          <a:effectLst/>
                          <a:latin typeface="Times New Roman" panose="02020603050405020304" pitchFamily="18" charset="0"/>
                          <a:ea typeface="+mn-ea"/>
                          <a:cs typeface="Times New Roman" panose="02020603050405020304" pitchFamily="18" charset="0"/>
                        </a:rPr>
                        <a:t>-Design diagram</a:t>
                      </a:r>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a:t>
                      </a:r>
                    </a:p>
                    <a:p>
                      <a:pPr rtl="0" fontAlgn="base"/>
                      <a:r>
                        <a:rPr lang="en-MY" sz="10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a:t>
                      </a:r>
                    </a:p>
                    <a:p>
                      <a:pPr rtl="0" fontAlgn="base"/>
                      <a:r>
                        <a:rPr lang="en-MY" sz="1000" b="0" i="0" kern="1200" dirty="0">
                          <a:solidFill>
                            <a:schemeClr val="dk1"/>
                          </a:solidFill>
                          <a:effectLst/>
                          <a:latin typeface="Times New Roman" panose="02020603050405020304" pitchFamily="18" charset="0"/>
                          <a:ea typeface="+mn-ea"/>
                          <a:cs typeface="Times New Roman" panose="02020603050405020304" pitchFamily="18" charset="0"/>
                        </a:rPr>
                        <a:t>- Created an interface design </a:t>
                      </a:r>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a:t>
                      </a:r>
                    </a:p>
                  </a:txBody>
                  <a:tcPr anchor="ctr">
                    <a:solidFill>
                      <a:schemeClr val="accent2">
                        <a:lumMod val="20000"/>
                        <a:lumOff val="80000"/>
                      </a:schemeClr>
                    </a:solidFill>
                  </a:tcPr>
                </a:tc>
                <a:tc>
                  <a:txBody>
                    <a:bodyPr/>
                    <a:lstStyle/>
                    <a:p>
                      <a:pPr rtl="0" fontAlgn="base"/>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Using adapted Agile Methodology </a:t>
                      </a:r>
                    </a:p>
                    <a:p>
                      <a:pPr rtl="0" fontAlgn="base"/>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a:t>
                      </a:r>
                    </a:p>
                    <a:p>
                      <a:pPr rtl="0" fontAlgn="base"/>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Gathered functional and non-functional requirement via interview session </a:t>
                      </a:r>
                    </a:p>
                    <a:p>
                      <a:pPr rtl="0" fontAlgn="base"/>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a:t>
                      </a:r>
                    </a:p>
                    <a:p>
                      <a:pPr rtl="0" fontAlgn="base"/>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Context Diagram, Data Flow Diagram)DFD), Entity Relationship Diagram(ERD) , Functional Hierarchy Diagram(Sitemap) </a:t>
                      </a:r>
                    </a:p>
                    <a:p>
                      <a:pPr rtl="0" fontAlgn="base"/>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a:t>
                      </a:r>
                    </a:p>
                    <a:p>
                      <a:pPr rtl="0" fontAlgn="base"/>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Perform User Interface for the homepage </a:t>
                      </a:r>
                    </a:p>
                  </a:txBody>
                  <a:tcPr anchor="ctr">
                    <a:solidFill>
                      <a:schemeClr val="accent2">
                        <a:lumMod val="20000"/>
                        <a:lumOff val="80000"/>
                      </a:schemeClr>
                    </a:solidFill>
                  </a:tcPr>
                </a:tc>
                <a:extLst>
                  <a:ext uri="{0D108BD9-81ED-4DB2-BD59-A6C34878D82A}">
                    <a16:rowId xmlns:a16="http://schemas.microsoft.com/office/drawing/2014/main" val="3084074046"/>
                  </a:ext>
                </a:extLst>
              </a:tr>
              <a:tr h="1516608">
                <a:tc>
                  <a:txBody>
                    <a:bodyPr/>
                    <a:lstStyle/>
                    <a:p>
                      <a:pPr algn="ctr"/>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Redundancy and inconsistent of data entry such as miss keying information, overlapping appointment time and etc.</a:t>
                      </a:r>
                      <a:endParaRPr lang="ms-MY" sz="1000" dirty="0">
                        <a:solidFill>
                          <a:schemeClr val="tx1"/>
                        </a:solidFill>
                        <a:latin typeface="Times New Roman" panose="02020603050405020304" pitchFamily="18" charset="0"/>
                        <a:cs typeface="Times New Roman" panose="02020603050405020304" pitchFamily="18" charset="0"/>
                      </a:endParaRPr>
                    </a:p>
                  </a:txBody>
                  <a:tcPr anchor="ctr">
                    <a:solidFill>
                      <a:schemeClr val="accent2">
                        <a:lumMod val="20000"/>
                        <a:lumOff val="80000"/>
                      </a:schemeClr>
                    </a:solidFill>
                  </a:tcPr>
                </a:tc>
                <a:tc>
                  <a:txBody>
                    <a:bodyPr/>
                    <a:lstStyle/>
                    <a:p>
                      <a:pPr algn="ctr"/>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To evaluate the functionality and usability of the appointment and registration system developed. </a:t>
                      </a:r>
                      <a:endParaRPr lang="en-MY" sz="1000" dirty="0">
                        <a:solidFill>
                          <a:schemeClr val="tx1"/>
                        </a:solidFill>
                        <a:latin typeface="Times New Roman" panose="02020603050405020304" pitchFamily="18" charset="0"/>
                        <a:cs typeface="Times New Roman" panose="02020603050405020304" pitchFamily="18" charset="0"/>
                      </a:endParaRPr>
                    </a:p>
                  </a:txBody>
                  <a:tcPr anchor="ctr">
                    <a:solidFill>
                      <a:schemeClr val="accent2">
                        <a:lumMod val="20000"/>
                        <a:lumOff val="80000"/>
                      </a:schemeClr>
                    </a:solidFill>
                  </a:tcPr>
                </a:tc>
                <a:tc>
                  <a:txBody>
                    <a:bodyPr/>
                    <a:lstStyle/>
                    <a:p>
                      <a:pPr rtl="0" fontAlgn="base"/>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Develop My </a:t>
                      </a:r>
                      <a:r>
                        <a:rPr lang="en-US" sz="1000" b="0" i="0" kern="1200" dirty="0" err="1">
                          <a:solidFill>
                            <a:schemeClr val="dk1"/>
                          </a:solidFill>
                          <a:effectLst/>
                          <a:latin typeface="Times New Roman" panose="02020603050405020304" pitchFamily="18" charset="0"/>
                          <a:ea typeface="+mn-ea"/>
                          <a:cs typeface="Times New Roman" panose="02020603050405020304" pitchFamily="18" charset="0"/>
                        </a:rPr>
                        <a:t>LovelyCat</a:t>
                      </a:r>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Houz website based on the requirement needed </a:t>
                      </a:r>
                    </a:p>
                    <a:p>
                      <a:pPr rtl="0" fontAlgn="base"/>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a:t>
                      </a:r>
                    </a:p>
                    <a:p>
                      <a:pPr rtl="0" fontAlgn="base"/>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Test the functionality of the system </a:t>
                      </a:r>
                    </a:p>
                    <a:p>
                      <a:pPr rtl="0" fontAlgn="base"/>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Creating user test case </a:t>
                      </a:r>
                    </a:p>
                    <a:p>
                      <a:pPr rtl="0" fontAlgn="base"/>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a:t>
                      </a:r>
                    </a:p>
                  </a:txBody>
                  <a:tcPr anchor="ctr">
                    <a:solidFill>
                      <a:schemeClr val="accent2">
                        <a:lumMod val="20000"/>
                        <a:lumOff val="80000"/>
                      </a:schemeClr>
                    </a:solidFill>
                  </a:tcPr>
                </a:tc>
                <a:tc>
                  <a:txBody>
                    <a:bodyPr/>
                    <a:lstStyle/>
                    <a:p>
                      <a:pPr rtl="0" fontAlgn="base"/>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Listed the hardware and software specifications that has been used </a:t>
                      </a:r>
                    </a:p>
                    <a:p>
                      <a:pPr rtl="0" fontAlgn="base"/>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a:t>
                      </a:r>
                    </a:p>
                    <a:p>
                      <a:pPr rtl="0" fontAlgn="base"/>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The My </a:t>
                      </a:r>
                      <a:r>
                        <a:rPr lang="en-US" sz="1000" b="0" i="0" kern="1200" dirty="0" err="1">
                          <a:solidFill>
                            <a:schemeClr val="dk1"/>
                          </a:solidFill>
                          <a:effectLst/>
                          <a:latin typeface="Times New Roman" panose="02020603050405020304" pitchFamily="18" charset="0"/>
                          <a:ea typeface="+mn-ea"/>
                          <a:cs typeface="Times New Roman" panose="02020603050405020304" pitchFamily="18" charset="0"/>
                        </a:rPr>
                        <a:t>LovelyCat</a:t>
                      </a:r>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Houz Appointment System is well-functioned based on the requirements needed. </a:t>
                      </a:r>
                    </a:p>
                  </a:txBody>
                  <a:tcPr anchor="ctr">
                    <a:solidFill>
                      <a:schemeClr val="accent2">
                        <a:lumMod val="20000"/>
                        <a:lumOff val="80000"/>
                      </a:schemeClr>
                    </a:solidFill>
                  </a:tcPr>
                </a:tc>
                <a:extLst>
                  <a:ext uri="{0D108BD9-81ED-4DB2-BD59-A6C34878D82A}">
                    <a16:rowId xmlns:a16="http://schemas.microsoft.com/office/drawing/2014/main" val="1831100153"/>
                  </a:ext>
                </a:extLst>
              </a:tr>
            </a:tbl>
          </a:graphicData>
        </a:graphic>
      </p:graphicFrame>
      <p:sp>
        <p:nvSpPr>
          <p:cNvPr id="9" name="Title 1">
            <a:extLst>
              <a:ext uri="{FF2B5EF4-FFF2-40B4-BE49-F238E27FC236}">
                <a16:creationId xmlns:a16="http://schemas.microsoft.com/office/drawing/2014/main" id="{1BB32B84-B0C6-C105-A748-3B6255FD7F93}"/>
              </a:ext>
            </a:extLst>
          </p:cNvPr>
          <p:cNvSpPr txBox="1">
            <a:spLocks/>
          </p:cNvSpPr>
          <p:nvPr/>
        </p:nvSpPr>
        <p:spPr>
          <a:xfrm rot="16200000">
            <a:off x="-3498393" y="3074986"/>
            <a:ext cx="8761413" cy="708025"/>
          </a:xfrm>
          <a:prstGeom prst="rect">
            <a:avLst/>
          </a:prstGeom>
        </p:spPr>
        <p:txBody>
          <a:bodyPr vert="horz" lIns="91440" tIns="45720" rIns="91440" bIns="45720" rtlCol="0" anchor="t">
            <a:normAutofit fontScale="85000" lnSpcReduction="10000"/>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MY">
                <a:solidFill>
                  <a:srgbClr val="5A2D5E"/>
                </a:solidFill>
                <a:effectLst>
                  <a:outerShdw blurRad="38100" dist="38100" dir="2700000" algn="tl">
                    <a:srgbClr val="000000">
                      <a:alpha val="43137"/>
                    </a:srgbClr>
                  </a:outerShdw>
                </a:effectLst>
              </a:rPr>
              <a:t>MAPPING TABLE</a:t>
            </a:r>
            <a:endParaRPr lang="ms-MY" dirty="0">
              <a:solidFill>
                <a:srgbClr val="5A2D5E"/>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graphicFrame>
        <p:nvGraphicFramePr>
          <p:cNvPr id="8" name="Table 4">
            <a:extLst>
              <a:ext uri="{FF2B5EF4-FFF2-40B4-BE49-F238E27FC236}">
                <a16:creationId xmlns:a16="http://schemas.microsoft.com/office/drawing/2014/main" id="{C92C8DD4-4607-B583-D7A8-5214658346EC}"/>
              </a:ext>
            </a:extLst>
          </p:cNvPr>
          <p:cNvGraphicFramePr>
            <a:graphicFrameLocks/>
          </p:cNvGraphicFramePr>
          <p:nvPr>
            <p:extLst>
              <p:ext uri="{D42A27DB-BD31-4B8C-83A1-F6EECF244321}">
                <p14:modId xmlns:p14="http://schemas.microsoft.com/office/powerpoint/2010/main" val="2515031820"/>
              </p:ext>
            </p:extLst>
          </p:nvPr>
        </p:nvGraphicFramePr>
        <p:xfrm>
          <a:off x="912000" y="1878677"/>
          <a:ext cx="10368000" cy="3954960"/>
        </p:xfrm>
        <a:graphic>
          <a:graphicData uri="http://schemas.openxmlformats.org/drawingml/2006/table">
            <a:tbl>
              <a:tblPr firstRow="1" bandRow="1">
                <a:tableStyleId>{284E427A-3D55-4303-BF80-6455036E1DE7}</a:tableStyleId>
              </a:tblPr>
              <a:tblGrid>
                <a:gridCol w="1728000">
                  <a:extLst>
                    <a:ext uri="{9D8B030D-6E8A-4147-A177-3AD203B41FA5}">
                      <a16:colId xmlns:a16="http://schemas.microsoft.com/office/drawing/2014/main" val="3241329981"/>
                    </a:ext>
                  </a:extLst>
                </a:gridCol>
                <a:gridCol w="4320000">
                  <a:extLst>
                    <a:ext uri="{9D8B030D-6E8A-4147-A177-3AD203B41FA5}">
                      <a16:colId xmlns:a16="http://schemas.microsoft.com/office/drawing/2014/main" val="4033218533"/>
                    </a:ext>
                  </a:extLst>
                </a:gridCol>
                <a:gridCol w="4320000">
                  <a:extLst>
                    <a:ext uri="{9D8B030D-6E8A-4147-A177-3AD203B41FA5}">
                      <a16:colId xmlns:a16="http://schemas.microsoft.com/office/drawing/2014/main" val="556732288"/>
                    </a:ext>
                  </a:extLst>
                </a:gridCol>
              </a:tblGrid>
              <a:tr h="432000">
                <a:tc>
                  <a:txBody>
                    <a:bodyPr/>
                    <a:lstStyle/>
                    <a:p>
                      <a:pPr algn="ctr"/>
                      <a:r>
                        <a:rPr lang="en-MY" sz="1600" dirty="0">
                          <a:solidFill>
                            <a:schemeClr val="bg1"/>
                          </a:solidFill>
                        </a:rPr>
                        <a:t>ASPECT</a:t>
                      </a:r>
                      <a:endParaRPr lang="ms-MY" sz="1600" dirty="0">
                        <a:solidFill>
                          <a:schemeClr val="bg1"/>
                        </a:solidFill>
                      </a:endParaRPr>
                    </a:p>
                  </a:txBody>
                  <a:tcPr anchor="ctr">
                    <a:solidFill>
                      <a:schemeClr val="accent3">
                        <a:lumMod val="75000"/>
                      </a:schemeClr>
                    </a:solidFill>
                  </a:tcPr>
                </a:tc>
                <a:tc>
                  <a:txBody>
                    <a:bodyPr/>
                    <a:lstStyle/>
                    <a:p>
                      <a:pPr algn="ctr"/>
                      <a:r>
                        <a:rPr lang="en-MY" sz="1600" dirty="0">
                          <a:solidFill>
                            <a:schemeClr val="bg1"/>
                          </a:solidFill>
                        </a:rPr>
                        <a:t>BEFORE</a:t>
                      </a:r>
                      <a:endParaRPr lang="ms-MY" sz="1600" dirty="0">
                        <a:solidFill>
                          <a:schemeClr val="bg1"/>
                        </a:solidFill>
                      </a:endParaRPr>
                    </a:p>
                  </a:txBody>
                  <a:tcPr anchor="ctr">
                    <a:solidFill>
                      <a:schemeClr val="accent3">
                        <a:lumMod val="75000"/>
                      </a:schemeClr>
                    </a:solidFill>
                  </a:tcPr>
                </a:tc>
                <a:tc>
                  <a:txBody>
                    <a:bodyPr/>
                    <a:lstStyle/>
                    <a:p>
                      <a:pPr algn="ctr"/>
                      <a:r>
                        <a:rPr lang="en-MY" sz="1600" dirty="0">
                          <a:solidFill>
                            <a:schemeClr val="bg1"/>
                          </a:solidFill>
                        </a:rPr>
                        <a:t>AFTER</a:t>
                      </a:r>
                      <a:endParaRPr lang="ms-MY" sz="1600" dirty="0">
                        <a:solidFill>
                          <a:schemeClr val="bg1"/>
                        </a:solidFill>
                      </a:endParaRPr>
                    </a:p>
                  </a:txBody>
                  <a:tcPr anchor="ctr">
                    <a:solidFill>
                      <a:schemeClr val="accent3">
                        <a:lumMod val="75000"/>
                      </a:schemeClr>
                    </a:solidFill>
                  </a:tcPr>
                </a:tc>
                <a:extLst>
                  <a:ext uri="{0D108BD9-81ED-4DB2-BD59-A6C34878D82A}">
                    <a16:rowId xmlns:a16="http://schemas.microsoft.com/office/drawing/2014/main" val="1613291969"/>
                  </a:ext>
                </a:extLst>
              </a:tr>
              <a:tr h="1800000">
                <a:tc>
                  <a:txBody>
                    <a:bodyPr/>
                    <a:lstStyle/>
                    <a:p>
                      <a:pPr algn="ctr"/>
                      <a:r>
                        <a:rPr lang="en-MY" sz="1600" dirty="0">
                          <a:solidFill>
                            <a:schemeClr val="tx1"/>
                          </a:solidFill>
                        </a:rPr>
                        <a:t>Appointment</a:t>
                      </a:r>
                      <a:endParaRPr lang="ms-MY" sz="1600" dirty="0">
                        <a:solidFill>
                          <a:schemeClr val="tx1"/>
                        </a:solidFill>
                      </a:endParaRPr>
                    </a:p>
                  </a:txBody>
                  <a:tcPr anchor="ctr">
                    <a:solidFill>
                      <a:schemeClr val="accent2">
                        <a:lumMod val="20000"/>
                        <a:lumOff val="80000"/>
                      </a:schemeClr>
                    </a:solidFill>
                  </a:tcPr>
                </a:tc>
                <a:tc>
                  <a:txBody>
                    <a:bodyPr/>
                    <a:lstStyle/>
                    <a:p>
                      <a:pPr algn="ctr" rtl="0" fontAlgn="base"/>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No online system specifically design for appointment system </a:t>
                      </a:r>
                    </a:p>
                    <a:p>
                      <a:pPr algn="ctr" rtl="0" fontAlgn="base"/>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p>
                  </a:txBody>
                  <a:tcPr anchor="ctr">
                    <a:solidFill>
                      <a:schemeClr val="accent2">
                        <a:lumMod val="20000"/>
                        <a:lumOff val="80000"/>
                      </a:schemeClr>
                    </a:solidFill>
                  </a:tcPr>
                </a:tc>
                <a:tc>
                  <a:txBody>
                    <a:bodyPr/>
                    <a:lstStyle/>
                    <a:p>
                      <a:pPr algn="ctr" rtl="0" fontAlgn="base"/>
                      <a:r>
                        <a:rPr lang="en-MY" sz="1600" b="0" i="0" kern="1200" dirty="0">
                          <a:solidFill>
                            <a:schemeClr val="dk1"/>
                          </a:solidFill>
                          <a:effectLst/>
                          <a:latin typeface="Times New Roman" panose="02020603050405020304" pitchFamily="18" charset="0"/>
                          <a:ea typeface="+mn-ea"/>
                          <a:cs typeface="Times New Roman" panose="02020603050405020304" pitchFamily="18" charset="0"/>
                        </a:rPr>
                        <a:t>My </a:t>
                      </a:r>
                      <a:r>
                        <a:rPr lang="en-MY" sz="1600" b="0" i="0" kern="1200" dirty="0" err="1">
                          <a:solidFill>
                            <a:schemeClr val="dk1"/>
                          </a:solidFill>
                          <a:effectLst/>
                          <a:latin typeface="Times New Roman" panose="02020603050405020304" pitchFamily="18" charset="0"/>
                          <a:ea typeface="+mn-ea"/>
                          <a:cs typeface="Times New Roman" panose="02020603050405020304" pitchFamily="18" charset="0"/>
                        </a:rPr>
                        <a:t>LovelyCat</a:t>
                      </a:r>
                      <a:r>
                        <a:rPr lang="en-MY" sz="1600" b="0" i="0" kern="1200" dirty="0">
                          <a:solidFill>
                            <a:schemeClr val="dk1"/>
                          </a:solidFill>
                          <a:effectLst/>
                          <a:latin typeface="Times New Roman" panose="02020603050405020304" pitchFamily="18" charset="0"/>
                          <a:ea typeface="+mn-ea"/>
                          <a:cs typeface="Times New Roman" panose="02020603050405020304" pitchFamily="18" charset="0"/>
                        </a:rPr>
                        <a:t> Houz Appointment System</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p>
                    <a:p>
                      <a:pPr algn="ctr" rtl="0" fontAlgn="base"/>
                      <a:r>
                        <a:rPr lang="en-MY"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p>
                    <a:p>
                      <a:pPr algn="ctr"/>
                      <a:endParaRPr lang="ms-MY" sz="1600" dirty="0">
                        <a:solidFill>
                          <a:schemeClr val="tx1"/>
                        </a:solidFill>
                      </a:endParaRPr>
                    </a:p>
                  </a:txBody>
                  <a:tcPr anchor="ctr">
                    <a:solidFill>
                      <a:schemeClr val="accent2">
                        <a:lumMod val="20000"/>
                        <a:lumOff val="80000"/>
                      </a:schemeClr>
                    </a:solidFill>
                  </a:tcPr>
                </a:tc>
                <a:extLst>
                  <a:ext uri="{0D108BD9-81ED-4DB2-BD59-A6C34878D82A}">
                    <a16:rowId xmlns:a16="http://schemas.microsoft.com/office/drawing/2014/main" val="3525289898"/>
                  </a:ext>
                </a:extLst>
              </a:tr>
              <a:tr h="900000">
                <a:tc>
                  <a:txBody>
                    <a:bodyPr/>
                    <a:lstStyle/>
                    <a:p>
                      <a:pPr algn="ctr" rtl="0" fontAlgn="base"/>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Time Taken</a:t>
                      </a:r>
                    </a:p>
                  </a:txBody>
                  <a:tcPr anchor="ctr">
                    <a:solidFill>
                      <a:schemeClr val="accent2">
                        <a:lumMod val="20000"/>
                        <a:lumOff val="80000"/>
                      </a:schemeClr>
                    </a:solidFill>
                  </a:tcPr>
                </a:tc>
                <a:tc>
                  <a:txBody>
                    <a:bodyPr/>
                    <a:lstStyle/>
                    <a:p>
                      <a:pPr algn="ctr" rtl="0" fontAlgn="base"/>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Slow Appointment Process </a:t>
                      </a:r>
                    </a:p>
                  </a:txBody>
                  <a:tcPr anchor="ctr">
                    <a:solidFill>
                      <a:schemeClr val="accent2">
                        <a:lumMod val="20000"/>
                        <a:lumOff val="80000"/>
                      </a:schemeClr>
                    </a:solidFill>
                  </a:tcPr>
                </a:tc>
                <a:tc>
                  <a:txBody>
                    <a:bodyPr/>
                    <a:lstStyle/>
                    <a:p>
                      <a:pPr algn="ct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Develop and design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MyLovelyCat</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Houz Appointment System for ease the reservation of appointment service process</a:t>
                      </a:r>
                      <a:endParaRPr lang="ms-MY" sz="1600" dirty="0">
                        <a:solidFill>
                          <a:schemeClr val="tx1"/>
                        </a:solidFill>
                        <a:latin typeface="Times New Roman" panose="02020603050405020304" pitchFamily="18" charset="0"/>
                        <a:cs typeface="Times New Roman" panose="02020603050405020304" pitchFamily="18" charset="0"/>
                      </a:endParaRPr>
                    </a:p>
                  </a:txBody>
                  <a:tcPr anchor="ctr">
                    <a:solidFill>
                      <a:schemeClr val="accent2">
                        <a:lumMod val="20000"/>
                        <a:lumOff val="80000"/>
                      </a:schemeClr>
                    </a:solidFill>
                  </a:tcPr>
                </a:tc>
                <a:extLst>
                  <a:ext uri="{0D108BD9-81ED-4DB2-BD59-A6C34878D82A}">
                    <a16:rowId xmlns:a16="http://schemas.microsoft.com/office/drawing/2014/main" val="3084074046"/>
                  </a:ext>
                </a:extLst>
              </a:tr>
              <a:tr h="0">
                <a:tc>
                  <a:txBody>
                    <a:bodyPr/>
                    <a:lstStyle/>
                    <a:p>
                      <a:pPr algn="ctr"/>
                      <a:r>
                        <a:rPr lang="ms-MY" sz="1600" dirty="0">
                          <a:solidFill>
                            <a:schemeClr val="tx1"/>
                          </a:solidFill>
                        </a:rPr>
                        <a:t>Inconsistent data entry</a:t>
                      </a:r>
                    </a:p>
                  </a:txBody>
                  <a:tcPr anchor="ctr">
                    <a:solidFill>
                      <a:schemeClr val="accent2">
                        <a:lumMod val="20000"/>
                        <a:lumOff val="80000"/>
                      </a:schemeClr>
                    </a:solidFill>
                  </a:tcPr>
                </a:tc>
                <a:tc>
                  <a:txBody>
                    <a:bodyPr/>
                    <a:lstStyle/>
                    <a:p>
                      <a:pPr algn="ct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Redundancy and inconsistent of data entry such as miss keying information, overlapping appointment time and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etc</a:t>
                      </a:r>
                      <a:endParaRPr lang="ms-MY" sz="1600" dirty="0">
                        <a:solidFill>
                          <a:schemeClr val="tx1"/>
                        </a:solidFill>
                      </a:endParaRPr>
                    </a:p>
                  </a:txBody>
                  <a:tcPr anchor="ctr">
                    <a:solidFill>
                      <a:schemeClr val="accent2">
                        <a:lumMod val="20000"/>
                        <a:lumOff val="80000"/>
                      </a:schemeClr>
                    </a:solidFill>
                  </a:tcPr>
                </a:tc>
                <a:tc>
                  <a:txBody>
                    <a:bodyPr/>
                    <a:lstStyle/>
                    <a:p>
                      <a:pPr algn="ctr"/>
                      <a:r>
                        <a:rPr lang="ms-MY" sz="1600" dirty="0">
                          <a:solidFill>
                            <a:schemeClr val="tx1"/>
                          </a:solidFill>
                        </a:rPr>
                        <a:t>Redundancy of data entry could be minimize dan reduced with the existing of the system</a:t>
                      </a:r>
                    </a:p>
                  </a:txBody>
                  <a:tcPr anchor="ctr">
                    <a:solidFill>
                      <a:schemeClr val="accent2">
                        <a:lumMod val="20000"/>
                        <a:lumOff val="80000"/>
                      </a:schemeClr>
                    </a:solidFill>
                  </a:tcPr>
                </a:tc>
                <a:extLst>
                  <a:ext uri="{0D108BD9-81ED-4DB2-BD59-A6C34878D82A}">
                    <a16:rowId xmlns:a16="http://schemas.microsoft.com/office/drawing/2014/main" val="254657569"/>
                  </a:ext>
                </a:extLst>
              </a:tr>
            </a:tbl>
          </a:graphicData>
        </a:graphic>
      </p:graphicFrame>
      <p:sp>
        <p:nvSpPr>
          <p:cNvPr id="9" name="Title 1">
            <a:extLst>
              <a:ext uri="{FF2B5EF4-FFF2-40B4-BE49-F238E27FC236}">
                <a16:creationId xmlns:a16="http://schemas.microsoft.com/office/drawing/2014/main" id="{2AE29FE9-9760-2DBB-4231-B1BE18712D43}"/>
              </a:ext>
            </a:extLst>
          </p:cNvPr>
          <p:cNvSpPr txBox="1">
            <a:spLocks/>
          </p:cNvSpPr>
          <p:nvPr/>
        </p:nvSpPr>
        <p:spPr>
          <a:xfrm>
            <a:off x="1048870" y="430805"/>
            <a:ext cx="8761413" cy="708025"/>
          </a:xfrm>
          <a:prstGeom prst="rect">
            <a:avLst/>
          </a:prstGeom>
        </p:spPr>
        <p:txBody>
          <a:bodyPr vert="horz" lIns="91440" tIns="45720" rIns="91440" bIns="45720" rtlCol="0" anchor="t">
            <a:normAutofit fontScale="70000" lnSpcReduction="20000"/>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MY">
                <a:solidFill>
                  <a:srgbClr val="5A2D5E"/>
                </a:solidFill>
                <a:effectLst>
                  <a:outerShdw blurRad="38100" dist="38100" dir="2700000" algn="tl">
                    <a:srgbClr val="000000">
                      <a:alpha val="43137"/>
                    </a:srgbClr>
                  </a:outerShdw>
                </a:effectLst>
              </a:rPr>
              <a:t>BUSINESS PROCESS IMPROVEMENT</a:t>
            </a:r>
            <a:endParaRPr lang="ms-MY" dirty="0">
              <a:solidFill>
                <a:srgbClr val="5A2D5E"/>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2608DBDE-C17F-87AD-9281-EA60BA85FC3B}"/>
              </a:ext>
            </a:extLst>
          </p:cNvPr>
          <p:cNvGraphicFramePr>
            <a:graphicFrameLocks/>
          </p:cNvGraphicFramePr>
          <p:nvPr>
            <p:extLst>
              <p:ext uri="{D42A27DB-BD31-4B8C-83A1-F6EECF244321}">
                <p14:modId xmlns:p14="http://schemas.microsoft.com/office/powerpoint/2010/main" val="2028482328"/>
              </p:ext>
            </p:extLst>
          </p:nvPr>
        </p:nvGraphicFramePr>
        <p:xfrm>
          <a:off x="488811" y="724484"/>
          <a:ext cx="10291485" cy="5964737"/>
        </p:xfrm>
        <a:graphic>
          <a:graphicData uri="http://schemas.openxmlformats.org/drawingml/2006/table">
            <a:tbl>
              <a:tblPr firstRow="1" bandRow="1">
                <a:tableStyleId>{284E427A-3D55-4303-BF80-6455036E1DE7}</a:tableStyleId>
              </a:tblPr>
              <a:tblGrid>
                <a:gridCol w="2054547">
                  <a:extLst>
                    <a:ext uri="{9D8B030D-6E8A-4147-A177-3AD203B41FA5}">
                      <a16:colId xmlns:a16="http://schemas.microsoft.com/office/drawing/2014/main" val="3241329981"/>
                    </a:ext>
                  </a:extLst>
                </a:gridCol>
                <a:gridCol w="5136367">
                  <a:extLst>
                    <a:ext uri="{9D8B030D-6E8A-4147-A177-3AD203B41FA5}">
                      <a16:colId xmlns:a16="http://schemas.microsoft.com/office/drawing/2014/main" val="4033218533"/>
                    </a:ext>
                  </a:extLst>
                </a:gridCol>
                <a:gridCol w="775143">
                  <a:extLst>
                    <a:ext uri="{9D8B030D-6E8A-4147-A177-3AD203B41FA5}">
                      <a16:colId xmlns:a16="http://schemas.microsoft.com/office/drawing/2014/main" val="1410867468"/>
                    </a:ext>
                  </a:extLst>
                </a:gridCol>
                <a:gridCol w="783136">
                  <a:extLst>
                    <a:ext uri="{9D8B030D-6E8A-4147-A177-3AD203B41FA5}">
                      <a16:colId xmlns:a16="http://schemas.microsoft.com/office/drawing/2014/main" val="72793946"/>
                    </a:ext>
                  </a:extLst>
                </a:gridCol>
                <a:gridCol w="1542292">
                  <a:extLst>
                    <a:ext uri="{9D8B030D-6E8A-4147-A177-3AD203B41FA5}">
                      <a16:colId xmlns:a16="http://schemas.microsoft.com/office/drawing/2014/main" val="2031546756"/>
                    </a:ext>
                  </a:extLst>
                </a:gridCol>
              </a:tblGrid>
              <a:tr h="410459">
                <a:tc>
                  <a:txBody>
                    <a:bodyPr/>
                    <a:lstStyle/>
                    <a:p>
                      <a:pPr algn="ctr"/>
                      <a:r>
                        <a:rPr lang="en-MY" sz="1400" b="1" dirty="0">
                          <a:solidFill>
                            <a:schemeClr val="bg1"/>
                          </a:solidFill>
                        </a:rPr>
                        <a:t>CONTENT</a:t>
                      </a:r>
                      <a:endParaRPr lang="ms-MY" sz="1400" b="1" dirty="0">
                        <a:solidFill>
                          <a:schemeClr val="bg1"/>
                        </a:solidFill>
                      </a:endParaRPr>
                    </a:p>
                  </a:txBody>
                  <a:tcPr anchor="ctr">
                    <a:lnR w="12700" cap="flat" cmpd="sng" algn="ctr">
                      <a:solidFill>
                        <a:schemeClr val="bg1"/>
                      </a:solidFill>
                      <a:prstDash val="solid"/>
                      <a:round/>
                      <a:headEnd type="none" w="med" len="med"/>
                      <a:tailEnd type="none" w="med" len="med"/>
                    </a:lnR>
                    <a:solidFill>
                      <a:schemeClr val="accent3">
                        <a:lumMod val="75000"/>
                      </a:schemeClr>
                    </a:solidFill>
                  </a:tcPr>
                </a:tc>
                <a:tc>
                  <a:txBody>
                    <a:bodyPr/>
                    <a:lstStyle/>
                    <a:p>
                      <a:pPr algn="ctr"/>
                      <a:r>
                        <a:rPr lang="en-MY" sz="1400" b="1" dirty="0">
                          <a:solidFill>
                            <a:schemeClr val="bg1"/>
                          </a:solidFill>
                        </a:rPr>
                        <a:t>TASK</a:t>
                      </a:r>
                      <a:endParaRPr lang="ms-MY" sz="1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2"/>
                      </a:solidFill>
                      <a:prstDash val="solid"/>
                      <a:round/>
                      <a:headEnd type="none" w="med" len="med"/>
                      <a:tailEnd type="none" w="med" len="med"/>
                    </a:lnB>
                    <a:solidFill>
                      <a:schemeClr val="accent3">
                        <a:lumMod val="75000"/>
                      </a:schemeClr>
                    </a:solidFill>
                  </a:tcPr>
                </a:tc>
                <a:tc>
                  <a:txBody>
                    <a:bodyPr/>
                    <a:lstStyle/>
                    <a:p>
                      <a:pPr algn="ctr"/>
                      <a:r>
                        <a:rPr lang="en-MY" sz="1400" b="1" dirty="0">
                          <a:solidFill>
                            <a:schemeClr val="bg1"/>
                          </a:solidFill>
                        </a:rPr>
                        <a:t>YES</a:t>
                      </a:r>
                      <a:endParaRPr lang="ms-MY" sz="1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2"/>
                      </a:solidFill>
                      <a:prstDash val="solid"/>
                      <a:round/>
                      <a:headEnd type="none" w="med" len="med"/>
                      <a:tailEnd type="none" w="med" len="med"/>
                    </a:lnB>
                    <a:solidFill>
                      <a:schemeClr val="accent3">
                        <a:lumMod val="75000"/>
                      </a:schemeClr>
                    </a:solidFill>
                  </a:tcPr>
                </a:tc>
                <a:tc>
                  <a:txBody>
                    <a:bodyPr/>
                    <a:lstStyle/>
                    <a:p>
                      <a:pPr algn="ctr"/>
                      <a:r>
                        <a:rPr lang="en-MY" sz="1400" b="1" dirty="0">
                          <a:solidFill>
                            <a:schemeClr val="bg1"/>
                          </a:solidFill>
                        </a:rPr>
                        <a:t>NO</a:t>
                      </a:r>
                      <a:endParaRPr lang="ms-MY" sz="1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2"/>
                      </a:solidFill>
                      <a:prstDash val="solid"/>
                      <a:round/>
                      <a:headEnd type="none" w="med" len="med"/>
                      <a:tailEnd type="none" w="med" len="med"/>
                    </a:lnB>
                    <a:solidFill>
                      <a:schemeClr val="accent3">
                        <a:lumMod val="75000"/>
                      </a:schemeClr>
                    </a:solidFill>
                  </a:tcPr>
                </a:tc>
                <a:tc>
                  <a:txBody>
                    <a:bodyPr/>
                    <a:lstStyle/>
                    <a:p>
                      <a:pPr algn="ctr"/>
                      <a:r>
                        <a:rPr lang="en-MY" sz="1400" b="1" dirty="0">
                          <a:solidFill>
                            <a:schemeClr val="bg1"/>
                          </a:solidFill>
                        </a:rPr>
                        <a:t>PROGRESS</a:t>
                      </a:r>
                      <a:endParaRPr lang="ms-MY" sz="1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2"/>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390898000"/>
                  </a:ext>
                </a:extLst>
              </a:tr>
              <a:tr h="628773">
                <a:tc>
                  <a:txBody>
                    <a:bodyPr/>
                    <a:lstStyle/>
                    <a:p>
                      <a:pPr algn="ctr"/>
                      <a:r>
                        <a:rPr lang="ms-MY" sz="1400" b="1" dirty="0">
                          <a:solidFill>
                            <a:schemeClr val="bg1"/>
                          </a:solidFill>
                        </a:rPr>
                        <a:t>Login/Registration</a:t>
                      </a:r>
                    </a:p>
                  </a:txBody>
                  <a:tcPr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3">
                        <a:lumMod val="75000"/>
                      </a:schemeClr>
                    </a:solidFill>
                  </a:tcPr>
                </a:tc>
                <a:tc>
                  <a:txBody>
                    <a:bodyPr/>
                    <a:lstStyle/>
                    <a:p>
                      <a:pPr algn="ctr"/>
                      <a:r>
                        <a:rPr lang="ms-MY" sz="1200" b="0" dirty="0">
                          <a:solidFill>
                            <a:schemeClr val="tx1"/>
                          </a:solidFill>
                        </a:rPr>
                        <a:t>For All User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lumMod val="20000"/>
                        <a:lumOff val="80000"/>
                      </a:schemeClr>
                    </a:solidFill>
                  </a:tcPr>
                </a:tc>
                <a:tc>
                  <a:txBody>
                    <a:bodyPr/>
                    <a:lstStyle/>
                    <a:p>
                      <a:pPr algn="ctr"/>
                      <a:r>
                        <a:rPr lang="en-MY" sz="1200" b="0" dirty="0">
                          <a:solidFill>
                            <a:schemeClr val="tx1"/>
                          </a:solidFill>
                        </a:rPr>
                        <a:t>/</a:t>
                      </a:r>
                      <a:endParaRPr lang="ms-MY" sz="12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lumMod val="20000"/>
                        <a:lumOff val="80000"/>
                      </a:schemeClr>
                    </a:solidFill>
                  </a:tcPr>
                </a:tc>
                <a:tc>
                  <a:txBody>
                    <a:bodyPr/>
                    <a:lstStyle/>
                    <a:p>
                      <a:pPr algn="ctr"/>
                      <a:endParaRPr lang="ms-MY" sz="12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lumMod val="20000"/>
                        <a:lumOff val="80000"/>
                      </a:schemeClr>
                    </a:solidFill>
                  </a:tcPr>
                </a:tc>
                <a:tc>
                  <a:txBody>
                    <a:bodyPr/>
                    <a:lstStyle/>
                    <a:p>
                      <a:pPr algn="ctr"/>
                      <a:r>
                        <a:rPr lang="en-MY" sz="1200" b="0" dirty="0">
                          <a:solidFill>
                            <a:schemeClr val="tx1"/>
                          </a:solidFill>
                        </a:rPr>
                        <a:t>100%</a:t>
                      </a:r>
                      <a:endParaRPr lang="ms-MY" sz="12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020259135"/>
                  </a:ext>
                </a:extLst>
              </a:tr>
              <a:tr h="328367">
                <a:tc rowSpan="5">
                  <a:txBody>
                    <a:bodyPr/>
                    <a:lstStyle/>
                    <a:p>
                      <a:pPr algn="ctr"/>
                      <a:r>
                        <a:rPr lang="ms-MY" sz="1400" b="1" dirty="0">
                          <a:solidFill>
                            <a:schemeClr val="bg1"/>
                          </a:solidFill>
                        </a:rPr>
                        <a:t>Customer</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75000"/>
                      </a:schemeClr>
                    </a:solidFill>
                  </a:tcPr>
                </a:tc>
                <a:tc>
                  <a:txBody>
                    <a:bodyPr/>
                    <a:lstStyle/>
                    <a:p>
                      <a:pPr algn="ctr"/>
                      <a:r>
                        <a:rPr lang="ms-MY" sz="1200" dirty="0">
                          <a:solidFill>
                            <a:schemeClr val="tx1"/>
                          </a:solidFill>
                        </a:rPr>
                        <a:t>Edit Profile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lumMod val="20000"/>
                        <a:lumOff val="80000"/>
                      </a:schemeClr>
                    </a:solidFill>
                  </a:tcPr>
                </a:tc>
                <a:tc>
                  <a:txBody>
                    <a:bodyPr/>
                    <a:lstStyle/>
                    <a:p>
                      <a:pPr algn="ctr"/>
                      <a:endParaRPr lang="ms-MY" sz="12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lumMod val="20000"/>
                        <a:lumOff val="80000"/>
                      </a:schemeClr>
                    </a:solidFill>
                  </a:tcPr>
                </a:tc>
                <a:tc>
                  <a:txBody>
                    <a:bodyPr/>
                    <a:lstStyle/>
                    <a:p>
                      <a:pPr algn="ctr"/>
                      <a:r>
                        <a:rPr lang="ms-MY" sz="1200" dirty="0">
                          <a:solidFill>
                            <a:schemeClr val="tx1"/>
                          </a:solidFill>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lumMod val="20000"/>
                        <a:lumOff val="80000"/>
                      </a:schemeClr>
                    </a:solidFill>
                  </a:tcPr>
                </a:tc>
                <a:tc>
                  <a:txBody>
                    <a:bodyPr/>
                    <a:lstStyle/>
                    <a:p>
                      <a:pPr algn="ctr"/>
                      <a:r>
                        <a:rPr lang="en-MY" sz="1200" dirty="0">
                          <a:solidFill>
                            <a:schemeClr val="tx1"/>
                          </a:solidFill>
                        </a:rPr>
                        <a:t>50%</a:t>
                      </a:r>
                      <a:endParaRPr lang="ms-MY" sz="12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1">
                        <a:lumMod val="75000"/>
                      </a:schemeClr>
                    </a:solidFill>
                  </a:tcPr>
                </a:tc>
                <a:extLst>
                  <a:ext uri="{0D108BD9-81ED-4DB2-BD59-A6C34878D82A}">
                    <a16:rowId xmlns:a16="http://schemas.microsoft.com/office/drawing/2014/main" val="3525289898"/>
                  </a:ext>
                </a:extLst>
              </a:tr>
              <a:tr h="328367">
                <a:tc vMerge="1">
                  <a:txBody>
                    <a:bodyPr/>
                    <a:lstStyle/>
                    <a:p>
                      <a:pPr algn="ctr"/>
                      <a:endParaRPr lang="ms-MY" sz="1400" b="1" dirty="0">
                        <a:solidFill>
                          <a:schemeClr val="bg1"/>
                        </a:solidFill>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algn="ctr"/>
                      <a:r>
                        <a:rPr lang="ms-MY" sz="1200" dirty="0">
                          <a:solidFill>
                            <a:schemeClr val="tx1"/>
                          </a:solidFill>
                        </a:rPr>
                        <a:t>Choose Services to book</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r>
                        <a:rPr lang="en-MY" sz="1200" dirty="0">
                          <a:solidFill>
                            <a:schemeClr val="tx1"/>
                          </a:solidFill>
                        </a:rPr>
                        <a:t>/</a:t>
                      </a:r>
                      <a:endParaRPr lang="ms-MY" sz="12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endParaRPr lang="ms-MY" sz="12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r>
                        <a:rPr lang="en-MY" sz="1200" dirty="0">
                          <a:solidFill>
                            <a:schemeClr val="tx1"/>
                          </a:solidFill>
                        </a:rPr>
                        <a:t>100%</a:t>
                      </a:r>
                      <a:endParaRPr lang="ms-MY" sz="12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2446549192"/>
                  </a:ext>
                </a:extLst>
              </a:tr>
              <a:tr h="328367">
                <a:tc vMerge="1">
                  <a:txBody>
                    <a:bodyPr/>
                    <a:lstStyle/>
                    <a:p>
                      <a:pPr algn="ctr"/>
                      <a:endParaRPr lang="ms-MY" sz="1400" b="1" dirty="0">
                        <a:solidFill>
                          <a:schemeClr val="bg1"/>
                        </a:solidFill>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algn="ctr"/>
                      <a:r>
                        <a:rPr lang="ms-MY" sz="1200" dirty="0">
                          <a:solidFill>
                            <a:schemeClr val="tx1"/>
                          </a:solidFill>
                        </a:rPr>
                        <a:t>Choose Date and Time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r>
                        <a:rPr lang="ms-MY" sz="1200" dirty="0">
                          <a:solidFill>
                            <a:schemeClr val="tx1"/>
                          </a:solidFill>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endParaRPr lang="ms-MY" sz="12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r>
                        <a:rPr lang="ms-MY" sz="1200" dirty="0">
                          <a:solidFill>
                            <a:schemeClr val="tx1"/>
                          </a:solidFill>
                        </a:rPr>
                        <a:t>100%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2538463333"/>
                  </a:ext>
                </a:extLst>
              </a:tr>
              <a:tr h="328367">
                <a:tc vMerge="1">
                  <a:txBody>
                    <a:bodyPr/>
                    <a:lstStyle/>
                    <a:p>
                      <a:pPr algn="ctr"/>
                      <a:endParaRPr lang="ms-MY" sz="1400" b="1" dirty="0">
                        <a:solidFill>
                          <a:schemeClr val="bg1"/>
                        </a:solidFill>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algn="ctr"/>
                      <a:r>
                        <a:rPr lang="ms-MY" sz="1200" dirty="0">
                          <a:solidFill>
                            <a:schemeClr val="tx1"/>
                          </a:solidFill>
                        </a:rPr>
                        <a:t>View Appointment that has been booked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r>
                        <a:rPr lang="ms-MY" sz="1200" dirty="0">
                          <a:solidFill>
                            <a:schemeClr val="tx1"/>
                          </a:solidFill>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endParaRPr lang="ms-MY" sz="12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ms-MY" sz="1200" dirty="0">
                          <a:solidFill>
                            <a:schemeClr val="tx1"/>
                          </a:solidFill>
                        </a:rPr>
                        <a:t>100%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4147286262"/>
                  </a:ext>
                </a:extLst>
              </a:tr>
              <a:tr h="328367">
                <a:tc vMerge="1">
                  <a:txBody>
                    <a:bodyPr/>
                    <a:lstStyle/>
                    <a:p>
                      <a:pPr algn="ctr"/>
                      <a:endParaRPr lang="ms-MY" sz="1400" b="1" dirty="0">
                        <a:solidFill>
                          <a:schemeClr val="bg1"/>
                        </a:solidFill>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algn="ctr"/>
                      <a:r>
                        <a:rPr lang="ms-MY" sz="1200" dirty="0">
                          <a:solidFill>
                            <a:schemeClr val="tx1"/>
                          </a:solidFill>
                        </a:rPr>
                        <a:t>Delete Appointment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r>
                        <a:rPr lang="ms-MY" sz="1200" dirty="0">
                          <a:solidFill>
                            <a:schemeClr val="tx1"/>
                          </a:solidFill>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endParaRPr lang="ms-MY" sz="12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ms-MY" sz="1200" dirty="0">
                          <a:solidFill>
                            <a:schemeClr val="tx1"/>
                          </a:solidFill>
                        </a:rPr>
                        <a:t>100%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722028327"/>
                  </a:ext>
                </a:extLst>
              </a:tr>
              <a:tr h="328367">
                <a:tc rowSpan="5">
                  <a:txBody>
                    <a:bodyPr/>
                    <a:lstStyle/>
                    <a:p>
                      <a:pPr algn="ctr"/>
                      <a:r>
                        <a:rPr lang="ms-MY" sz="1400" b="1" dirty="0">
                          <a:solidFill>
                            <a:schemeClr val="bg1"/>
                          </a:solidFill>
                        </a:rPr>
                        <a:t>Admin</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75000"/>
                      </a:schemeClr>
                    </a:solidFill>
                  </a:tcPr>
                </a:tc>
                <a:tc>
                  <a:txBody>
                    <a:bodyPr/>
                    <a:lstStyle/>
                    <a:p>
                      <a:pPr algn="ctr"/>
                      <a:r>
                        <a:rPr lang="ms-MY" sz="1200" dirty="0">
                          <a:solidFill>
                            <a:schemeClr val="tx1"/>
                          </a:solidFill>
                        </a:rPr>
                        <a:t>View Appointment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r>
                        <a:rPr lang="ms-MY" sz="1200" dirty="0">
                          <a:solidFill>
                            <a:schemeClr val="tx1"/>
                          </a:solidFill>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endParaRPr lang="ms-MY" sz="12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ms-MY" sz="1200" dirty="0">
                          <a:solidFill>
                            <a:schemeClr val="tx1"/>
                          </a:solidFill>
                        </a:rPr>
                        <a:t>100%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2318640606"/>
                  </a:ext>
                </a:extLst>
              </a:tr>
              <a:tr h="328367">
                <a:tc vMerge="1">
                  <a:txBody>
                    <a:bodyPr/>
                    <a:lstStyle/>
                    <a:p>
                      <a:pPr algn="ctr"/>
                      <a:endParaRPr lang="ms-MY" sz="1400" b="1" dirty="0">
                        <a:solidFill>
                          <a:schemeClr val="bg1"/>
                        </a:solidFill>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algn="ctr"/>
                      <a:r>
                        <a:rPr lang="ms-MY" sz="1200" dirty="0">
                          <a:solidFill>
                            <a:schemeClr val="tx1"/>
                          </a:solidFill>
                        </a:rPr>
                        <a:t>Change Appointment Status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endParaRPr lang="ms-MY" sz="12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r>
                        <a:rPr lang="ms-MY" sz="1200" dirty="0">
                          <a:solidFill>
                            <a:schemeClr val="tx1"/>
                          </a:solidFill>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r>
                        <a:rPr lang="ms-MY" sz="1200" dirty="0">
                          <a:solidFill>
                            <a:schemeClr val="tx1"/>
                          </a:solidFill>
                        </a:rPr>
                        <a:t>50%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1">
                        <a:lumMod val="75000"/>
                      </a:schemeClr>
                    </a:solidFill>
                  </a:tcPr>
                </a:tc>
                <a:extLst>
                  <a:ext uri="{0D108BD9-81ED-4DB2-BD59-A6C34878D82A}">
                    <a16:rowId xmlns:a16="http://schemas.microsoft.com/office/drawing/2014/main" val="2391527608"/>
                  </a:ext>
                </a:extLst>
              </a:tr>
              <a:tr h="328367">
                <a:tc vMerge="1">
                  <a:txBody>
                    <a:bodyPr/>
                    <a:lstStyle/>
                    <a:p>
                      <a:pPr algn="ctr"/>
                      <a:endParaRPr lang="ms-MY" sz="1400" b="1" dirty="0">
                        <a:solidFill>
                          <a:schemeClr val="bg1"/>
                        </a:solidFill>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algn="ctr"/>
                      <a:r>
                        <a:rPr lang="ms-MY" sz="1200" dirty="0">
                          <a:solidFill>
                            <a:schemeClr val="tx1"/>
                          </a:solidFill>
                        </a:rPr>
                        <a:t>Delete Appointment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r>
                        <a:rPr lang="ms-MY" sz="1200" dirty="0">
                          <a:solidFill>
                            <a:schemeClr val="tx1"/>
                          </a:solidFill>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endParaRPr lang="ms-MY" sz="12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ms-MY" sz="1200" dirty="0">
                          <a:solidFill>
                            <a:schemeClr val="tx1"/>
                          </a:solidFill>
                        </a:rPr>
                        <a:t>100%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4231681166"/>
                  </a:ext>
                </a:extLst>
              </a:tr>
              <a:tr h="328367">
                <a:tc vMerge="1">
                  <a:txBody>
                    <a:bodyPr/>
                    <a:lstStyle/>
                    <a:p>
                      <a:pPr algn="ctr"/>
                      <a:endParaRPr lang="ms-MY" sz="1400" b="1" dirty="0">
                        <a:solidFill>
                          <a:schemeClr val="bg1"/>
                        </a:solidFill>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algn="ctr"/>
                      <a:r>
                        <a:rPr lang="ms-MY" sz="1200" dirty="0">
                          <a:solidFill>
                            <a:schemeClr val="tx1"/>
                          </a:solidFill>
                        </a:rPr>
                        <a:t>View Customer list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r>
                        <a:rPr lang="ms-MY" sz="1200" dirty="0">
                          <a:solidFill>
                            <a:schemeClr val="tx1"/>
                          </a:solidFill>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endParaRPr lang="ms-MY" sz="12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ms-MY" sz="1200" dirty="0">
                          <a:solidFill>
                            <a:schemeClr val="tx1"/>
                          </a:solidFill>
                        </a:rPr>
                        <a:t>100%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665179261"/>
                  </a:ext>
                </a:extLst>
              </a:tr>
              <a:tr h="328367">
                <a:tc vMerge="1">
                  <a:txBody>
                    <a:bodyPr/>
                    <a:lstStyle/>
                    <a:p>
                      <a:pPr algn="ctr"/>
                      <a:endParaRPr lang="ms-MY" sz="1400" b="1" dirty="0">
                        <a:solidFill>
                          <a:schemeClr val="bg1"/>
                        </a:solidFill>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algn="ctr"/>
                      <a:r>
                        <a:rPr lang="ms-MY" sz="1200" dirty="0">
                          <a:solidFill>
                            <a:schemeClr val="tx1"/>
                          </a:solidFill>
                        </a:rPr>
                        <a:t>Delete Customer list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r>
                        <a:rPr lang="ms-MY" sz="1200" dirty="0">
                          <a:solidFill>
                            <a:schemeClr val="tx1"/>
                          </a:solidFill>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endParaRPr lang="ms-MY" sz="12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ms-MY" sz="1200" dirty="0">
                          <a:solidFill>
                            <a:schemeClr val="tx1"/>
                          </a:solidFill>
                        </a:rPr>
                        <a:t>100%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2884678353"/>
                  </a:ext>
                </a:extLst>
              </a:tr>
              <a:tr h="328367">
                <a:tc rowSpan="5">
                  <a:txBody>
                    <a:bodyPr/>
                    <a:lstStyle/>
                    <a:p>
                      <a:pPr algn="ctr"/>
                      <a:r>
                        <a:rPr lang="ms-MY" sz="1400" b="1" dirty="0">
                          <a:solidFill>
                            <a:schemeClr val="bg1"/>
                          </a:solidFill>
                        </a:rPr>
                        <a:t>Manager</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75000"/>
                      </a:schemeClr>
                    </a:solidFill>
                  </a:tcPr>
                </a:tc>
                <a:tc>
                  <a:txBody>
                    <a:bodyPr/>
                    <a:lstStyle/>
                    <a:p>
                      <a:pPr algn="ctr"/>
                      <a:r>
                        <a:rPr lang="ms-MY" sz="1200" dirty="0">
                          <a:solidFill>
                            <a:schemeClr val="tx1"/>
                          </a:solidFill>
                        </a:rPr>
                        <a:t>Staff Register/Add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endParaRPr lang="ms-MY" sz="12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r>
                        <a:rPr lang="ms-MY" sz="1200" dirty="0">
                          <a:solidFill>
                            <a:schemeClr val="tx1"/>
                          </a:solidFill>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r>
                        <a:rPr lang="ms-MY" sz="1200" dirty="0">
                          <a:solidFill>
                            <a:schemeClr val="tx1"/>
                          </a:solidFill>
                        </a:rPr>
                        <a:t>50%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1">
                        <a:lumMod val="75000"/>
                      </a:schemeClr>
                    </a:solidFill>
                  </a:tcPr>
                </a:tc>
                <a:extLst>
                  <a:ext uri="{0D108BD9-81ED-4DB2-BD59-A6C34878D82A}">
                    <a16:rowId xmlns:a16="http://schemas.microsoft.com/office/drawing/2014/main" val="1741005843"/>
                  </a:ext>
                </a:extLst>
              </a:tr>
              <a:tr h="328367">
                <a:tc vMerge="1">
                  <a:txBody>
                    <a:bodyPr/>
                    <a:lstStyle/>
                    <a:p>
                      <a:pPr algn="ctr"/>
                      <a:endParaRPr lang="ms-MY" sz="1400" b="1" dirty="0">
                        <a:solidFill>
                          <a:schemeClr val="bg1"/>
                        </a:solidFill>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algn="ctr"/>
                      <a:r>
                        <a:rPr lang="ms-MY" sz="1200" dirty="0">
                          <a:solidFill>
                            <a:schemeClr val="tx1"/>
                          </a:solidFill>
                        </a:rPr>
                        <a:t>View Staff List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r>
                        <a:rPr lang="ms-MY" sz="1200" dirty="0">
                          <a:solidFill>
                            <a:schemeClr val="tx1"/>
                          </a:solidFill>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endParaRPr lang="ms-MY" sz="12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ms-MY" sz="1200" dirty="0">
                          <a:solidFill>
                            <a:schemeClr val="tx1"/>
                          </a:solidFill>
                        </a:rPr>
                        <a:t>100%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2708227265"/>
                  </a:ext>
                </a:extLst>
              </a:tr>
              <a:tr h="328367">
                <a:tc vMerge="1">
                  <a:txBody>
                    <a:bodyPr/>
                    <a:lstStyle/>
                    <a:p>
                      <a:pPr algn="ctr"/>
                      <a:endParaRPr lang="ms-MY" sz="1400" b="1" dirty="0">
                        <a:solidFill>
                          <a:schemeClr val="bg1"/>
                        </a:solidFill>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algn="ctr"/>
                      <a:r>
                        <a:rPr lang="ms-MY" sz="1200" dirty="0">
                          <a:solidFill>
                            <a:schemeClr val="tx1"/>
                          </a:solidFill>
                        </a:rPr>
                        <a:t>Edit/Delete Staff list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r>
                        <a:rPr lang="ms-MY" sz="1200" dirty="0">
                          <a:solidFill>
                            <a:schemeClr val="tx1"/>
                          </a:solidFill>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endParaRPr lang="ms-MY" sz="12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ms-MY" sz="1200" dirty="0">
                          <a:solidFill>
                            <a:schemeClr val="tx1"/>
                          </a:solidFill>
                        </a:rPr>
                        <a:t>100%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3956784299"/>
                  </a:ext>
                </a:extLst>
              </a:tr>
              <a:tr h="328367">
                <a:tc vMerge="1">
                  <a:txBody>
                    <a:bodyPr/>
                    <a:lstStyle/>
                    <a:p>
                      <a:pPr algn="ctr"/>
                      <a:endParaRPr lang="ms-MY" sz="1400" b="1" dirty="0">
                        <a:solidFill>
                          <a:schemeClr val="bg1"/>
                        </a:solidFill>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algn="ctr"/>
                      <a:r>
                        <a:rPr lang="ms-MY" sz="1200" dirty="0">
                          <a:solidFill>
                            <a:schemeClr val="tx1"/>
                          </a:solidFill>
                        </a:rPr>
                        <a:t>Change services List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r>
                        <a:rPr lang="ms-MY" sz="1200" dirty="0">
                          <a:solidFill>
                            <a:schemeClr val="tx1"/>
                          </a:solidFill>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endParaRPr lang="ms-MY" sz="12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ms-MY" sz="1200" dirty="0">
                          <a:solidFill>
                            <a:schemeClr val="tx1"/>
                          </a:solidFill>
                        </a:rPr>
                        <a:t>100%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1491567823"/>
                  </a:ext>
                </a:extLst>
              </a:tr>
              <a:tr h="328367">
                <a:tc vMerge="1">
                  <a:txBody>
                    <a:bodyPr/>
                    <a:lstStyle/>
                    <a:p>
                      <a:pPr algn="ctr"/>
                      <a:endParaRPr lang="ms-MY" sz="1400" b="1" dirty="0">
                        <a:solidFill>
                          <a:schemeClr val="bg1"/>
                        </a:solidFill>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pPr algn="ctr"/>
                      <a:r>
                        <a:rPr lang="ms-MY" sz="1200" dirty="0">
                          <a:solidFill>
                            <a:schemeClr val="tx1"/>
                          </a:solidFill>
                        </a:rPr>
                        <a:t>View Report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endParaRPr lang="ms-MY" sz="120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r>
                        <a:rPr lang="ms-MY" sz="1200" dirty="0">
                          <a:solidFill>
                            <a:schemeClr val="tx1"/>
                          </a:solidFill>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2">
                        <a:lumMod val="20000"/>
                        <a:lumOff val="80000"/>
                      </a:schemeClr>
                    </a:solidFill>
                  </a:tcPr>
                </a:tc>
                <a:tc>
                  <a:txBody>
                    <a:bodyPr/>
                    <a:lstStyle/>
                    <a:p>
                      <a:pPr algn="ctr"/>
                      <a:r>
                        <a:rPr lang="ms-MY" sz="1200" dirty="0">
                          <a:solidFill>
                            <a:schemeClr val="tx1"/>
                          </a:solidFill>
                        </a:rPr>
                        <a:t>10%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1">
                        <a:lumMod val="75000"/>
                      </a:schemeClr>
                    </a:solidFill>
                  </a:tcPr>
                </a:tc>
                <a:extLst>
                  <a:ext uri="{0D108BD9-81ED-4DB2-BD59-A6C34878D82A}">
                    <a16:rowId xmlns:a16="http://schemas.microsoft.com/office/drawing/2014/main" val="3083942991"/>
                  </a:ext>
                </a:extLst>
              </a:tr>
            </a:tbl>
          </a:graphicData>
        </a:graphic>
      </p:graphicFrame>
      <p:sp>
        <p:nvSpPr>
          <p:cNvPr id="9" name="Title 1">
            <a:extLst>
              <a:ext uri="{FF2B5EF4-FFF2-40B4-BE49-F238E27FC236}">
                <a16:creationId xmlns:a16="http://schemas.microsoft.com/office/drawing/2014/main" id="{11E58A38-84B0-B2F9-0880-C00C6D324686}"/>
              </a:ext>
            </a:extLst>
          </p:cNvPr>
          <p:cNvSpPr txBox="1">
            <a:spLocks/>
          </p:cNvSpPr>
          <p:nvPr/>
        </p:nvSpPr>
        <p:spPr>
          <a:xfrm>
            <a:off x="-1821252" y="-82340"/>
            <a:ext cx="9377084" cy="806824"/>
          </a:xfrm>
          <a:prstGeom prst="rect">
            <a:avLst/>
          </a:prstGeom>
        </p:spPr>
        <p:txBody>
          <a:bodyPr vert="horz" lIns="91440" tIns="45720" rIns="91440" bIns="45720" rtlCol="0" anchor="t">
            <a:norm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MY" sz="3600" dirty="0">
                <a:solidFill>
                  <a:srgbClr val="5A2D5E"/>
                </a:solidFill>
                <a:effectLst>
                  <a:outerShdw blurRad="38100" dist="38100" dir="2700000" algn="tl">
                    <a:srgbClr val="000000">
                      <a:alpha val="43137"/>
                    </a:srgbClr>
                  </a:outerShdw>
                </a:effectLst>
              </a:rPr>
              <a:t>System PROGRESS</a:t>
            </a:r>
            <a:endParaRPr lang="ms-MY" sz="3600" dirty="0">
              <a:solidFill>
                <a:srgbClr val="5A2D5E"/>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5292380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{6A6C7D29-5D53-4EFC-B7B4-4F681DCFB092}tf78438558_win32</Template>
  <TotalTime>87</TotalTime>
  <Words>540</Words>
  <Application>Microsoft Office PowerPoint</Application>
  <PresentationFormat>Widescreen</PresentationFormat>
  <Paragraphs>127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Black</vt:lpstr>
      <vt:lpstr>Sabon Next LT</vt:lpstr>
      <vt:lpstr>Times New Roman</vt:lpstr>
      <vt:lpstr>Office Theme</vt:lpstr>
      <vt:lpstr>Mylovelycat houz appointment system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Mylovelycat houz appointment system </dc:title>
  <dc:subject/>
  <dc:creator>MUHAMMAD ADZFAR HAKIEM BIN KAMAROL ZAMAN</dc:creator>
  <cp:lastModifiedBy>MUHAMMAD ADZFAR HAKIEM BIN KAMAROL ZAMAN</cp:lastModifiedBy>
  <cp:revision>5</cp:revision>
  <dcterms:created xsi:type="dcterms:W3CDTF">2023-01-16T19:53:10Z</dcterms:created>
  <dcterms:modified xsi:type="dcterms:W3CDTF">2023-01-17T02:20:32Z</dcterms:modified>
</cp:coreProperties>
</file>