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256" r:id="rId3"/>
    <p:sldId id="257" r:id="rId5"/>
    <p:sldId id="273" r:id="rId6"/>
    <p:sldId id="277" r:id="rId7"/>
    <p:sldId id="276" r:id="rId8"/>
    <p:sldId id="275" r:id="rId9"/>
    <p:sldId id="284" r:id="rId10"/>
    <p:sldId id="285" r:id="rId11"/>
    <p:sldId id="286" r:id="rId12"/>
    <p:sldId id="287" r:id="rId13"/>
    <p:sldId id="288" r:id="rId14"/>
    <p:sldId id="28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205C"/>
    <a:srgbClr val="20B37A"/>
    <a:srgbClr val="F8B331"/>
    <a:srgbClr val="6D4C9D"/>
    <a:srgbClr val="91D1DD"/>
    <a:srgbClr val="F1A7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pitchFamily="34" charset="0"/>
        <a:cs typeface="Calibri" panose="020F050202020403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pitchFamily="34" charset="0"/>
        <a:cs typeface="Calibri" panose="020F050202020403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pitchFamily="34" charset="0"/>
        <a:cs typeface="Calibri" panose="020F050202020403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pitchFamily="34" charset="0"/>
        <a:cs typeface="Calibri" panose="020F050202020403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pitchFamily="34" charset="0"/>
        <a:cs typeface="Calibri" panose="020F050202020403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icrosoft YaHei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4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5.xml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9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0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.xml"/><Relationship Id="rId2" Type="http://schemas.openxmlformats.org/officeDocument/2006/relationships/image" Target="../media/image17.png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.xml"/><Relationship Id="rId2" Type="http://schemas.openxmlformats.org/officeDocument/2006/relationships/image" Target="../media/image18.pn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2453640" y="917575"/>
            <a:ext cx="7037089" cy="3230880"/>
            <a:chOff x="2607333" y="3958792"/>
            <a:chExt cx="6908469" cy="830921"/>
          </a:xfrm>
        </p:grpSpPr>
        <p:sp>
          <p:nvSpPr>
            <p:cNvPr id="24" name="矩形 23"/>
            <p:cNvSpPr/>
            <p:nvPr/>
          </p:nvSpPr>
          <p:spPr>
            <a:xfrm>
              <a:off x="2607948" y="3958792"/>
              <a:ext cx="6907854" cy="830921"/>
            </a:xfrm>
            <a:prstGeom prst="rect">
              <a:avLst/>
            </a:prstGeom>
            <a:solidFill>
              <a:srgbClr val="00A6BC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607333" y="4003049"/>
              <a:ext cx="6908450" cy="786337"/>
            </a:xfrm>
            <a:prstGeom prst="rect">
              <a:avLst/>
            </a:prstGeom>
          </p:spPr>
          <p:txBody>
            <a:bodyPr wrap="square">
              <a:noAutofit/>
            </a:bodyPr>
            <a:p>
              <a:pPr algn="ctr">
                <a:defRPr/>
              </a:pPr>
              <a:r>
                <a:rPr lang="ru-RU" sz="4800" dirty="0">
                  <a:latin typeface="Times New Roman" panose="02020603050405020304" pitchFamily="18"/>
                  <a:cs typeface="Tahoma" panose="020B0604030504040204" pitchFamily="2"/>
                  <a:sym typeface="+mn-ea"/>
                </a:rPr>
                <a:t>Курсовая работа по дисциплине “Программирование мобильных устройств”</a:t>
              </a:r>
              <a:endParaRPr lang="zh-CN" altLang="en-US" sz="4800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4212590" y="4415155"/>
            <a:ext cx="3518535" cy="709930"/>
          </a:xfrm>
          <a:prstGeom prst="rect">
            <a:avLst/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4211955" y="4591685"/>
            <a:ext cx="3489960" cy="3695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ru-RU" altLang="en-US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Аджиумеров А. БВТ2003</a:t>
            </a:r>
            <a:endParaRPr lang="ru-RU" altLang="en-US" b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矩形 68"/>
          <p:cNvSpPr/>
          <p:nvPr/>
        </p:nvSpPr>
        <p:spPr>
          <a:xfrm>
            <a:off x="8119110" y="5894070"/>
            <a:ext cx="3705225" cy="669925"/>
          </a:xfrm>
          <a:prstGeom prst="rect">
            <a:avLst/>
          </a:prstGeom>
          <a:solidFill>
            <a:srgbClr val="20BA7C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8119110" y="5894070"/>
            <a:ext cx="3705225" cy="6692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ru-RU" altLang="en-US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Перед запуском приложения</a:t>
            </a:r>
            <a:r>
              <a:rPr lang="en-US" altLang="ru-RU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altLang="en-US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ru-RU" altLang="en-US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altLang="en-US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прочитать </a:t>
            </a:r>
            <a:r>
              <a:rPr lang="en-US" altLang="en-US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LAUNCHING.txt</a:t>
            </a:r>
            <a:endParaRPr lang="en-US" altLang="en-US" b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0" name="矩形 39"/>
          <p:cNvSpPr/>
          <p:nvPr/>
        </p:nvSpPr>
        <p:spPr>
          <a:xfrm>
            <a:off x="785495" y="2599690"/>
            <a:ext cx="3521075" cy="2123440"/>
          </a:xfrm>
          <a:prstGeom prst="rect">
            <a:avLst/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67690" y="563245"/>
            <a:ext cx="11055985" cy="1021080"/>
          </a:xfrm>
          <a:prstGeom prst="rect">
            <a:avLst/>
          </a:prstGeom>
          <a:solidFill>
            <a:srgbClr val="20BA7C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8325" y="729615"/>
            <a:ext cx="11055985" cy="8547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lnSpc>
                <a:spcPct val="90000"/>
              </a:lnSpc>
            </a:pPr>
            <a:r>
              <a:rPr lang="en-US" altLang="en-US" sz="4000" b="1">
                <a:solidFill>
                  <a:schemeClr val="bg1"/>
                </a:solidFill>
                <a:sym typeface="+mn-ea"/>
              </a:rPr>
              <a:t>AnimalScreen</a:t>
            </a:r>
            <a:endParaRPr lang="ru-RU" altLang="en-US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Изображение 1" descr="Screenshot_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295" y="1757045"/>
            <a:ext cx="2230755" cy="4959350"/>
          </a:xfrm>
          <a:prstGeom prst="rect">
            <a:avLst/>
          </a:prstGeom>
        </p:spPr>
      </p:pic>
      <p:pic>
        <p:nvPicPr>
          <p:cNvPr id="3" name="Изображение 2" descr="Screenshot_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160" y="1757045"/>
            <a:ext cx="2239645" cy="4959350"/>
          </a:xfrm>
          <a:prstGeom prst="rect">
            <a:avLst/>
          </a:prstGeom>
        </p:spPr>
      </p:pic>
      <p:pic>
        <p:nvPicPr>
          <p:cNvPr id="5" name="Изображение 4" descr="Screenshot_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2280" y="1757045"/>
            <a:ext cx="2231390" cy="4959350"/>
          </a:xfrm>
          <a:prstGeom prst="rect">
            <a:avLst/>
          </a:prstGeom>
        </p:spPr>
      </p:pic>
      <p:sp>
        <p:nvSpPr>
          <p:cNvPr id="6" name="Текстовое поле 5"/>
          <p:cNvSpPr txBox="1"/>
          <p:nvPr/>
        </p:nvSpPr>
        <p:spPr>
          <a:xfrm>
            <a:off x="568325" y="2599690"/>
            <a:ext cx="3738245" cy="21228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r"/>
            <a:r>
              <a:rPr lang="ru-RU" altLang="en-US" b="1">
                <a:solidFill>
                  <a:schemeClr val="bg1"/>
                </a:solidFill>
              </a:rPr>
              <a:t>При неправильном ответе, после нажатия на </a:t>
            </a:r>
            <a:r>
              <a:rPr lang="en-US" altLang="ru-RU" b="1">
                <a:solidFill>
                  <a:schemeClr val="bg1"/>
                </a:solidFill>
              </a:rPr>
              <a:t>Check</a:t>
            </a:r>
            <a:r>
              <a:rPr lang="ru-RU" altLang="ru-RU" b="1">
                <a:solidFill>
                  <a:schemeClr val="bg1"/>
                </a:solidFill>
              </a:rPr>
              <a:t>,</a:t>
            </a:r>
            <a:r>
              <a:rPr lang="ru-RU" altLang="en-US" b="1">
                <a:solidFill>
                  <a:schemeClr val="bg1"/>
                </a:solidFill>
              </a:rPr>
              <a:t> показывается грустная вариация экрана, при правильном - радостная. В обоих случаях предлагается сыграть еще</a:t>
            </a:r>
            <a:endParaRPr lang="ru-RU" altLang="en-US" b="1">
              <a:solidFill>
                <a:schemeClr val="bg1"/>
              </a:solidFill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0" name="矩形 39"/>
          <p:cNvSpPr/>
          <p:nvPr/>
        </p:nvSpPr>
        <p:spPr>
          <a:xfrm>
            <a:off x="860425" y="2523490"/>
            <a:ext cx="3481070" cy="2039620"/>
          </a:xfrm>
          <a:prstGeom prst="rect">
            <a:avLst/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67690" y="563245"/>
            <a:ext cx="11055985" cy="1021080"/>
          </a:xfrm>
          <a:prstGeom prst="rect">
            <a:avLst/>
          </a:prstGeom>
          <a:solidFill>
            <a:srgbClr val="20BA7C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8325" y="729615"/>
            <a:ext cx="11055985" cy="8547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lnSpc>
                <a:spcPct val="90000"/>
              </a:lnSpc>
            </a:pPr>
            <a:r>
              <a:rPr lang="en-US" altLang="en-US" sz="4000" b="1">
                <a:solidFill>
                  <a:schemeClr val="bg1"/>
                </a:solidFill>
                <a:sym typeface="+mn-ea"/>
              </a:rPr>
              <a:t>WordScreen</a:t>
            </a:r>
            <a:endParaRPr lang="ru-RU" altLang="en-US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Изображение 1" descr="Screenshot_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9145" y="1699260"/>
            <a:ext cx="2263140" cy="5029835"/>
          </a:xfrm>
          <a:prstGeom prst="rect">
            <a:avLst/>
          </a:prstGeom>
        </p:spPr>
      </p:pic>
      <p:pic>
        <p:nvPicPr>
          <p:cNvPr id="3" name="Изображение 2" descr="Screenshot_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7380" y="1699260"/>
            <a:ext cx="2261870" cy="5027295"/>
          </a:xfrm>
          <a:prstGeom prst="rect">
            <a:avLst/>
          </a:prstGeom>
        </p:spPr>
      </p:pic>
      <p:pic>
        <p:nvPicPr>
          <p:cNvPr id="5" name="Изображение 4" descr="Screenshot_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4345" y="1699260"/>
            <a:ext cx="2259965" cy="5023485"/>
          </a:xfrm>
          <a:prstGeom prst="rect">
            <a:avLst/>
          </a:prstGeom>
        </p:spPr>
      </p:pic>
      <p:sp>
        <p:nvSpPr>
          <p:cNvPr id="6" name="Текстовое поле 5"/>
          <p:cNvSpPr txBox="1"/>
          <p:nvPr/>
        </p:nvSpPr>
        <p:spPr>
          <a:xfrm>
            <a:off x="706120" y="2523490"/>
            <a:ext cx="3635375" cy="20389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r"/>
            <a:r>
              <a:rPr lang="ru-RU" altLang="en-US" b="1">
                <a:solidFill>
                  <a:schemeClr val="bg1"/>
                </a:solidFill>
              </a:rPr>
              <a:t>При выборе правильного варианта он подсвечивается зеленым. При выборе неправильного он подсвечивается оранжевым, и дополнительно подвечивается правильный</a:t>
            </a:r>
            <a:endParaRPr lang="ru-RU" altLang="en-US" b="1">
              <a:solidFill>
                <a:schemeClr val="bg1"/>
              </a:solidFill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0" name="矩形 39"/>
          <p:cNvSpPr/>
          <p:nvPr/>
        </p:nvSpPr>
        <p:spPr>
          <a:xfrm>
            <a:off x="371475" y="2263140"/>
            <a:ext cx="4051935" cy="2947035"/>
          </a:xfrm>
          <a:prstGeom prst="rect">
            <a:avLst/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67690" y="563245"/>
            <a:ext cx="11055985" cy="1021080"/>
          </a:xfrm>
          <a:prstGeom prst="rect">
            <a:avLst/>
          </a:prstGeom>
          <a:solidFill>
            <a:srgbClr val="20BA7C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8325" y="729615"/>
            <a:ext cx="11055985" cy="8547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lnSpc>
                <a:spcPct val="90000"/>
              </a:lnSpc>
            </a:pPr>
            <a:r>
              <a:rPr lang="en-US" altLang="en-US" sz="4000" b="1">
                <a:solidFill>
                  <a:schemeClr val="bg1"/>
                </a:solidFill>
                <a:sym typeface="+mn-ea"/>
              </a:rPr>
              <a:t>ListeningScreen</a:t>
            </a:r>
            <a:endParaRPr lang="ru-RU" altLang="en-US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Изображение 1" descr="Screenshot_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180" y="1710055"/>
            <a:ext cx="2258695" cy="5020945"/>
          </a:xfrm>
          <a:prstGeom prst="rect">
            <a:avLst/>
          </a:prstGeom>
        </p:spPr>
      </p:pic>
      <p:pic>
        <p:nvPicPr>
          <p:cNvPr id="3" name="Изображение 2" descr="Screenshot_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0080" y="1710690"/>
            <a:ext cx="2258695" cy="5020310"/>
          </a:xfrm>
          <a:prstGeom prst="rect">
            <a:avLst/>
          </a:prstGeom>
        </p:spPr>
      </p:pic>
      <p:pic>
        <p:nvPicPr>
          <p:cNvPr id="5" name="Изображение 4" descr="Screenshot_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4980" y="1710055"/>
            <a:ext cx="2258695" cy="5020310"/>
          </a:xfrm>
          <a:prstGeom prst="rect">
            <a:avLst/>
          </a:prstGeom>
        </p:spPr>
      </p:pic>
      <p:sp>
        <p:nvSpPr>
          <p:cNvPr id="6" name="Текстовое поле 5"/>
          <p:cNvSpPr txBox="1"/>
          <p:nvPr/>
        </p:nvSpPr>
        <p:spPr>
          <a:xfrm>
            <a:off x="371475" y="2263140"/>
            <a:ext cx="4051935" cy="30880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r"/>
            <a:r>
              <a:rPr lang="ru-RU" altLang="en-US" b="1">
                <a:solidFill>
                  <a:schemeClr val="bg1"/>
                </a:solidFill>
              </a:rPr>
              <a:t>После нажатия кнопки </a:t>
            </a:r>
            <a:r>
              <a:rPr lang="en-US" altLang="en-US" b="1">
                <a:solidFill>
                  <a:schemeClr val="bg1"/>
                </a:solidFill>
              </a:rPr>
              <a:t>Check </a:t>
            </a:r>
            <a:br>
              <a:rPr lang="en-US" altLang="en-US" b="1">
                <a:solidFill>
                  <a:schemeClr val="bg1"/>
                </a:solidFill>
              </a:rPr>
            </a:br>
            <a:r>
              <a:rPr lang="en-US" altLang="en-US" b="1">
                <a:solidFill>
                  <a:schemeClr val="bg1"/>
                </a:solidFill>
              </a:rPr>
              <a:t>my speech</a:t>
            </a:r>
            <a:r>
              <a:rPr lang="ru-RU" altLang="en-US" b="1">
                <a:solidFill>
                  <a:schemeClr val="bg1"/>
                </a:solidFill>
              </a:rPr>
              <a:t> пользователю предлагается сделать запись голоса. В случае неправильного произношения приложение предлагает сделать еще попытку, в случае правильного произношения предлагается следующее слово</a:t>
            </a:r>
            <a:br>
              <a:rPr lang="ru-RU" altLang="en-US" b="1">
                <a:solidFill>
                  <a:schemeClr val="bg1"/>
                </a:solidFill>
              </a:rPr>
            </a:br>
            <a:r>
              <a:rPr lang="ru-RU" altLang="en-US" b="1">
                <a:solidFill>
                  <a:schemeClr val="bg1"/>
                </a:solidFill>
                <a:sym typeface="+mn-ea"/>
              </a:rPr>
              <a:t>(не реализовано)</a:t>
            </a:r>
            <a:endParaRPr lang="ru-RU" altLang="en-US" b="1">
              <a:solidFill>
                <a:schemeClr val="bg1"/>
              </a:solidFill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0" name="矩形 39"/>
          <p:cNvSpPr/>
          <p:nvPr/>
        </p:nvSpPr>
        <p:spPr>
          <a:xfrm>
            <a:off x="568325" y="2104390"/>
            <a:ext cx="11055985" cy="3969385"/>
          </a:xfrm>
          <a:prstGeom prst="rect">
            <a:avLst/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67690" y="563245"/>
            <a:ext cx="11055985" cy="1021080"/>
          </a:xfrm>
          <a:prstGeom prst="rect">
            <a:avLst/>
          </a:prstGeom>
          <a:solidFill>
            <a:srgbClr val="20BA7C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8325" y="729615"/>
            <a:ext cx="11055985" cy="8547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lnSpc>
                <a:spcPct val="90000"/>
              </a:lnSpc>
            </a:pPr>
            <a:r>
              <a:rPr lang="ru-RU" altLang="ru-RU" sz="4000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Список существующих экранов</a:t>
            </a:r>
            <a:endParaRPr lang="ru-RU" altLang="ru-RU" sz="4000" b="1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6673215" y="2198370"/>
            <a:ext cx="4951095" cy="3320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lnSpc>
                <a:spcPct val="110000"/>
              </a:lnSpc>
            </a:pPr>
            <a:r>
              <a:rPr lang="en-US" altLang="en-US" sz="3600" b="1">
                <a:solidFill>
                  <a:schemeClr val="bg1"/>
                </a:solidFill>
                <a:sym typeface="+mn-ea"/>
              </a:rPr>
              <a:t>MainScreen</a:t>
            </a:r>
            <a:br>
              <a:rPr lang="en-US" altLang="en-US" sz="3600" b="1">
                <a:solidFill>
                  <a:schemeClr val="bg1"/>
                </a:solidFill>
                <a:sym typeface="+mn-ea"/>
              </a:rPr>
            </a:br>
            <a:r>
              <a:rPr lang="en-US" altLang="en-US" sz="3600" b="1">
                <a:solidFill>
                  <a:schemeClr val="bg1"/>
                </a:solidFill>
                <a:sym typeface="+mn-ea"/>
              </a:rPr>
              <a:t>ProfileScreen</a:t>
            </a:r>
            <a:br>
              <a:rPr lang="en-US" altLang="en-US" sz="3600" b="1">
                <a:solidFill>
                  <a:schemeClr val="bg1"/>
                </a:solidFill>
                <a:sym typeface="+mn-ea"/>
              </a:rPr>
            </a:br>
            <a:r>
              <a:rPr lang="en-US" altLang="en-US" sz="3600" b="1">
                <a:solidFill>
                  <a:schemeClr val="bg1"/>
                </a:solidFill>
                <a:sym typeface="+mn-ea"/>
              </a:rPr>
              <a:t>AnimalScreen</a:t>
            </a:r>
            <a:br>
              <a:rPr lang="en-US" altLang="en-US" sz="3600" b="1">
                <a:solidFill>
                  <a:schemeClr val="bg1"/>
                </a:solidFill>
                <a:sym typeface="+mn-ea"/>
              </a:rPr>
            </a:br>
            <a:r>
              <a:rPr lang="en-US" altLang="en-US" sz="3600" b="1">
                <a:solidFill>
                  <a:schemeClr val="bg1"/>
                </a:solidFill>
                <a:sym typeface="+mn-ea"/>
              </a:rPr>
              <a:t>WordScreen</a:t>
            </a:r>
            <a:br>
              <a:rPr lang="en-US" altLang="en-US" sz="3600" b="1">
                <a:solidFill>
                  <a:schemeClr val="bg1"/>
                </a:solidFill>
                <a:sym typeface="+mn-ea"/>
              </a:rPr>
            </a:br>
            <a:r>
              <a:rPr lang="en-US" altLang="en-US" sz="3600" b="1">
                <a:solidFill>
                  <a:schemeClr val="bg1"/>
                </a:solidFill>
                <a:sym typeface="+mn-ea"/>
              </a:rPr>
              <a:t>ListeningScreen</a:t>
            </a:r>
            <a:endParaRPr lang="en-US" altLang="en-US" sz="3600" b="1">
              <a:solidFill>
                <a:schemeClr val="bg1"/>
              </a:solidFill>
            </a:endParaRPr>
          </a:p>
          <a:p>
            <a:pPr algn="l"/>
            <a:endParaRPr lang="ru-RU" altLang="en-US" sz="3600" b="1"/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389255" y="2198370"/>
            <a:ext cx="5810250" cy="40436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r">
              <a:lnSpc>
                <a:spcPct val="110000"/>
              </a:lnSpc>
            </a:pPr>
            <a:r>
              <a:rPr lang="en-US" altLang="en-US" sz="3600" b="1">
                <a:solidFill>
                  <a:schemeClr val="bg1"/>
                </a:solidFill>
              </a:rPr>
              <a:t>LoadingScreen</a:t>
            </a:r>
            <a:br>
              <a:rPr lang="en-US" altLang="en-US" sz="3600" b="1">
                <a:solidFill>
                  <a:schemeClr val="bg1"/>
                </a:solidFill>
              </a:rPr>
            </a:br>
            <a:r>
              <a:rPr lang="en-US" altLang="en-US" sz="3600" b="1">
                <a:solidFill>
                  <a:schemeClr val="bg1"/>
                </a:solidFill>
              </a:rPr>
              <a:t>InternetScreen</a:t>
            </a:r>
            <a:br>
              <a:rPr lang="en-US" altLang="en-US" sz="3600" b="1">
                <a:solidFill>
                  <a:schemeClr val="bg1"/>
                </a:solidFill>
              </a:rPr>
            </a:br>
            <a:r>
              <a:rPr lang="en-US" altLang="en-US" sz="3600" b="1">
                <a:solidFill>
                  <a:schemeClr val="bg1"/>
                </a:solidFill>
              </a:rPr>
              <a:t>WelcomeScreen</a:t>
            </a:r>
            <a:br>
              <a:rPr lang="en-US" altLang="en-US" sz="3600" b="1">
                <a:solidFill>
                  <a:schemeClr val="bg1"/>
                </a:solidFill>
              </a:rPr>
            </a:br>
            <a:r>
              <a:rPr lang="en-US" altLang="en-US" sz="3600" b="1">
                <a:solidFill>
                  <a:schemeClr val="bg1"/>
                </a:solidFill>
              </a:rPr>
              <a:t>ChooseLanguageScreen</a:t>
            </a:r>
            <a:br>
              <a:rPr lang="en-US" altLang="en-US" sz="3600" b="1">
                <a:solidFill>
                  <a:schemeClr val="bg1"/>
                </a:solidFill>
              </a:rPr>
            </a:br>
            <a:r>
              <a:rPr lang="en-US" altLang="en-US" sz="3600" b="1">
                <a:solidFill>
                  <a:schemeClr val="bg1"/>
                </a:solidFill>
              </a:rPr>
              <a:t>LoginScreen</a:t>
            </a:r>
            <a:br>
              <a:rPr lang="en-US" altLang="en-US" sz="3600" b="1">
                <a:solidFill>
                  <a:schemeClr val="bg1"/>
                </a:solidFill>
              </a:rPr>
            </a:br>
            <a:r>
              <a:rPr lang="en-US" altLang="en-US" sz="3600" b="1">
                <a:solidFill>
                  <a:schemeClr val="bg1"/>
                </a:solidFill>
              </a:rPr>
              <a:t>SignupScreen</a:t>
            </a:r>
            <a:br>
              <a:rPr lang="en-US" altLang="en-US" sz="3600" b="1">
                <a:solidFill>
                  <a:schemeClr val="bg1"/>
                </a:solidFill>
              </a:rPr>
            </a:br>
            <a:endParaRPr lang="en-US" altLang="en-US" sz="3600" b="1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" name="矩形 39"/>
          <p:cNvSpPr/>
          <p:nvPr/>
        </p:nvSpPr>
        <p:spPr>
          <a:xfrm>
            <a:off x="8682355" y="1895475"/>
            <a:ext cx="2941320" cy="2306320"/>
          </a:xfrm>
          <a:prstGeom prst="rect">
            <a:avLst/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08965" y="2104390"/>
            <a:ext cx="3016885" cy="1198880"/>
          </a:xfrm>
          <a:prstGeom prst="rect">
            <a:avLst/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67690" y="563245"/>
            <a:ext cx="11055985" cy="1021080"/>
          </a:xfrm>
          <a:prstGeom prst="rect">
            <a:avLst/>
          </a:prstGeom>
          <a:solidFill>
            <a:srgbClr val="20BA7C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8325" y="729615"/>
            <a:ext cx="11055985" cy="8547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lnSpc>
                <a:spcPct val="90000"/>
              </a:lnSpc>
            </a:pPr>
            <a:r>
              <a:rPr lang="en-US" altLang="ru-RU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LoadingScreen</a:t>
            </a:r>
            <a:r>
              <a:rPr lang="ru-RU" altLang="en-US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en-US" altLang="en-US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InternetScreen</a:t>
            </a:r>
            <a:endParaRPr lang="en-US" altLang="en-US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Изображение 1" descr="Screenshot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855" y="1717675"/>
            <a:ext cx="2223770" cy="4942205"/>
          </a:xfrm>
          <a:prstGeom prst="rect">
            <a:avLst/>
          </a:prstGeom>
        </p:spPr>
      </p:pic>
      <p:sp>
        <p:nvSpPr>
          <p:cNvPr id="3" name="Текстовое поле 2"/>
          <p:cNvSpPr txBox="1"/>
          <p:nvPr/>
        </p:nvSpPr>
        <p:spPr>
          <a:xfrm>
            <a:off x="460375" y="2104390"/>
            <a:ext cx="31654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ru-RU" altLang="ru-RU" b="1">
                <a:solidFill>
                  <a:schemeClr val="bg1"/>
                </a:solidFill>
              </a:rPr>
              <a:t>Появляется на время, пока приложение загружает файлы, шрифты, картинки, и т.д.</a:t>
            </a:r>
            <a:endParaRPr lang="en-US" altLang="ru-RU" b="1">
              <a:solidFill>
                <a:schemeClr val="bg1"/>
              </a:solidFill>
            </a:endParaRPr>
          </a:p>
        </p:txBody>
      </p:sp>
      <p:pic>
        <p:nvPicPr>
          <p:cNvPr id="5" name="Изображение 4" descr="Screenshot_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630" y="1700530"/>
            <a:ext cx="2231390" cy="4959350"/>
          </a:xfrm>
          <a:prstGeom prst="rect">
            <a:avLst/>
          </a:prstGeom>
        </p:spPr>
      </p:pic>
      <p:sp>
        <p:nvSpPr>
          <p:cNvPr id="6" name="Текстовое поле 5"/>
          <p:cNvSpPr txBox="1"/>
          <p:nvPr/>
        </p:nvSpPr>
        <p:spPr>
          <a:xfrm>
            <a:off x="8682355" y="1895475"/>
            <a:ext cx="294132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b="1">
                <a:solidFill>
                  <a:schemeClr val="bg1"/>
                </a:solidFill>
              </a:rPr>
              <a:t>Появляется, когда нет доступа к интернету. Кнопка </a:t>
            </a:r>
            <a:r>
              <a:rPr lang="en-US" altLang="en-US" b="1">
                <a:solidFill>
                  <a:schemeClr val="bg1"/>
                </a:solidFill>
              </a:rPr>
              <a:t>Check again</a:t>
            </a:r>
            <a:r>
              <a:rPr lang="ru-RU" altLang="en-US" b="1">
                <a:solidFill>
                  <a:schemeClr val="bg1"/>
                </a:solidFill>
              </a:rPr>
              <a:t> делает запрос к сайту (например </a:t>
            </a:r>
            <a:r>
              <a:rPr lang="en-US" altLang="en-US" b="1">
                <a:solidFill>
                  <a:schemeClr val="bg1"/>
                </a:solidFill>
              </a:rPr>
              <a:t>google.com</a:t>
            </a:r>
            <a:r>
              <a:rPr lang="ru-RU" altLang="en-US" b="1">
                <a:solidFill>
                  <a:schemeClr val="bg1"/>
                </a:solidFill>
              </a:rPr>
              <a:t>), и если получается, то пользователь попадает на следующий экран </a:t>
            </a:r>
            <a:endParaRPr lang="ru-RU" altLang="en-US" b="1">
              <a:solidFill>
                <a:schemeClr val="bg1"/>
              </a:solidFill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0" name="矩形 39"/>
          <p:cNvSpPr/>
          <p:nvPr/>
        </p:nvSpPr>
        <p:spPr>
          <a:xfrm>
            <a:off x="825500" y="2691130"/>
            <a:ext cx="3205480" cy="1476375"/>
          </a:xfrm>
          <a:prstGeom prst="rect">
            <a:avLst/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67690" y="563245"/>
            <a:ext cx="11055985" cy="1021080"/>
          </a:xfrm>
          <a:prstGeom prst="rect">
            <a:avLst/>
          </a:prstGeom>
          <a:solidFill>
            <a:srgbClr val="20BA7C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8325" y="729615"/>
            <a:ext cx="11055985" cy="8547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lnSpc>
                <a:spcPct val="90000"/>
              </a:lnSpc>
            </a:pPr>
            <a:r>
              <a:rPr lang="en-US" altLang="en-US" sz="4000" b="1">
                <a:solidFill>
                  <a:schemeClr val="bg1"/>
                </a:solidFill>
                <a:sym typeface="+mn-ea"/>
              </a:rPr>
              <a:t>WelcomeScreen</a:t>
            </a:r>
            <a:endParaRPr lang="ru-RU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Изображение 1" descr="Screenshot_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7525" y="1800225"/>
            <a:ext cx="2146300" cy="4770755"/>
          </a:xfrm>
          <a:prstGeom prst="rect">
            <a:avLst/>
          </a:prstGeom>
        </p:spPr>
      </p:pic>
      <p:pic>
        <p:nvPicPr>
          <p:cNvPr id="3" name="Изображение 2" descr="Screenshot_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750" y="1800225"/>
            <a:ext cx="2158365" cy="4798695"/>
          </a:xfrm>
          <a:prstGeom prst="rect">
            <a:avLst/>
          </a:prstGeom>
        </p:spPr>
      </p:pic>
      <p:pic>
        <p:nvPicPr>
          <p:cNvPr id="5" name="Изображение 4" descr="Screenshot_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4040" y="1800225"/>
            <a:ext cx="2159635" cy="4800600"/>
          </a:xfrm>
          <a:prstGeom prst="rect">
            <a:avLst/>
          </a:prstGeom>
        </p:spPr>
      </p:pic>
      <p:sp>
        <p:nvSpPr>
          <p:cNvPr id="6" name="Текстовое поле 5"/>
          <p:cNvSpPr txBox="1"/>
          <p:nvPr/>
        </p:nvSpPr>
        <p:spPr>
          <a:xfrm>
            <a:off x="825500" y="2691130"/>
            <a:ext cx="32054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ru-RU" altLang="en-US" b="1">
                <a:solidFill>
                  <a:schemeClr val="bg1"/>
                </a:solidFill>
              </a:rPr>
              <a:t>При нажатии на </a:t>
            </a:r>
            <a:r>
              <a:rPr lang="en-US" altLang="ru-RU" b="1">
                <a:solidFill>
                  <a:schemeClr val="bg1"/>
                </a:solidFill>
              </a:rPr>
              <a:t>Skip onboarding </a:t>
            </a:r>
            <a:r>
              <a:rPr lang="ru-RU" altLang="en-US" b="1">
                <a:solidFill>
                  <a:schemeClr val="bg1"/>
                </a:solidFill>
              </a:rPr>
              <a:t>пользователь </a:t>
            </a:r>
            <a:r>
              <a:rPr lang="ru-RU" altLang="ru-RU" b="1">
                <a:solidFill>
                  <a:schemeClr val="bg1"/>
                </a:solidFill>
              </a:rPr>
              <a:t>пропускает все экраны ознакомления, и сразу переходит к следующему</a:t>
            </a:r>
            <a:endParaRPr lang="ru-RU" altLang="ru-RU" b="1">
              <a:solidFill>
                <a:schemeClr val="bg1"/>
              </a:solidFill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0" name="矩形 39"/>
          <p:cNvSpPr/>
          <p:nvPr/>
        </p:nvSpPr>
        <p:spPr>
          <a:xfrm>
            <a:off x="1211580" y="2829560"/>
            <a:ext cx="4158615" cy="1198880"/>
          </a:xfrm>
          <a:prstGeom prst="rect">
            <a:avLst/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67690" y="563245"/>
            <a:ext cx="11055985" cy="1021080"/>
          </a:xfrm>
          <a:prstGeom prst="rect">
            <a:avLst/>
          </a:prstGeom>
          <a:solidFill>
            <a:srgbClr val="20BA7C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8325" y="729615"/>
            <a:ext cx="11055985" cy="8547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lnSpc>
                <a:spcPct val="90000"/>
              </a:lnSpc>
            </a:pPr>
            <a:r>
              <a:rPr lang="en-US" altLang="en-US" sz="4000" b="1">
                <a:solidFill>
                  <a:schemeClr val="bg1"/>
                </a:solidFill>
                <a:sym typeface="+mn-ea"/>
              </a:rPr>
              <a:t>ChooseLanguageScreen</a:t>
            </a:r>
            <a:endParaRPr lang="ru-RU" sz="4000" b="1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pic>
        <p:nvPicPr>
          <p:cNvPr id="2" name="Изображение 1" descr="Screenshot_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920" y="1722120"/>
            <a:ext cx="2197100" cy="4883785"/>
          </a:xfrm>
          <a:prstGeom prst="rect">
            <a:avLst/>
          </a:prstGeom>
        </p:spPr>
      </p:pic>
      <p:pic>
        <p:nvPicPr>
          <p:cNvPr id="3" name="Изображение 2" descr="Screenshot_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4410" y="1722120"/>
            <a:ext cx="2197100" cy="4883785"/>
          </a:xfrm>
          <a:prstGeom prst="rect">
            <a:avLst/>
          </a:prstGeom>
        </p:spPr>
      </p:pic>
      <p:sp>
        <p:nvSpPr>
          <p:cNvPr id="5" name="Текстовое поле 4"/>
          <p:cNvSpPr txBox="1"/>
          <p:nvPr/>
        </p:nvSpPr>
        <p:spPr>
          <a:xfrm>
            <a:off x="842645" y="2829560"/>
            <a:ext cx="45275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ru-RU" altLang="en-US" b="1">
                <a:solidFill>
                  <a:schemeClr val="bg1"/>
                </a:solidFill>
              </a:rPr>
              <a:t>Пользователь выбирает язык для дальнейшего взаимодействия с приложением, реализован только английский язык</a:t>
            </a:r>
            <a:endParaRPr lang="ru-RU" altLang="en-US" b="1">
              <a:solidFill>
                <a:schemeClr val="bg1"/>
              </a:solidFill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0" name="矩形 39"/>
          <p:cNvSpPr/>
          <p:nvPr/>
        </p:nvSpPr>
        <p:spPr>
          <a:xfrm>
            <a:off x="453390" y="2248535"/>
            <a:ext cx="4373245" cy="3193415"/>
          </a:xfrm>
          <a:prstGeom prst="rect">
            <a:avLst/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67690" y="563245"/>
            <a:ext cx="11055985" cy="1021080"/>
          </a:xfrm>
          <a:prstGeom prst="rect">
            <a:avLst/>
          </a:prstGeom>
          <a:solidFill>
            <a:srgbClr val="20BA7C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8325" y="729615"/>
            <a:ext cx="11055985" cy="8547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lnSpc>
                <a:spcPct val="90000"/>
              </a:lnSpc>
            </a:pPr>
            <a:r>
              <a:rPr lang="en-US" altLang="en-US" sz="4000" b="1">
                <a:solidFill>
                  <a:schemeClr val="bg1"/>
                </a:solidFill>
                <a:sym typeface="+mn-ea"/>
              </a:rPr>
              <a:t>LoginScreen</a:t>
            </a:r>
            <a:endParaRPr lang="ru-RU" altLang="en-US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Изображение 1" descr="Screenshot_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755" y="1762125"/>
            <a:ext cx="2143125" cy="4763770"/>
          </a:xfrm>
          <a:prstGeom prst="rect">
            <a:avLst/>
          </a:prstGeom>
        </p:spPr>
      </p:pic>
      <p:pic>
        <p:nvPicPr>
          <p:cNvPr id="3" name="Изображение 2" descr="Screenshot_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970" y="1761490"/>
            <a:ext cx="2143125" cy="4764405"/>
          </a:xfrm>
          <a:prstGeom prst="rect">
            <a:avLst/>
          </a:prstGeom>
        </p:spPr>
      </p:pic>
      <p:pic>
        <p:nvPicPr>
          <p:cNvPr id="5" name="Изображение 4" descr="Screenshot_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1185" y="1763395"/>
            <a:ext cx="2143125" cy="4763770"/>
          </a:xfrm>
          <a:prstGeom prst="rect">
            <a:avLst/>
          </a:prstGeom>
        </p:spPr>
      </p:pic>
      <p:sp>
        <p:nvSpPr>
          <p:cNvPr id="7" name="Текстовое поле 6"/>
          <p:cNvSpPr txBox="1"/>
          <p:nvPr/>
        </p:nvSpPr>
        <p:spPr>
          <a:xfrm>
            <a:off x="453390" y="2248535"/>
            <a:ext cx="4373245" cy="31940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r"/>
            <a:r>
              <a:rPr lang="ru-RU" altLang="en-US" b="1">
                <a:solidFill>
                  <a:schemeClr val="bg1"/>
                </a:solidFill>
              </a:rPr>
              <a:t>Кнопка </a:t>
            </a:r>
            <a:r>
              <a:rPr lang="en-US" altLang="en-US" b="1">
                <a:solidFill>
                  <a:schemeClr val="bg1"/>
                </a:solidFill>
              </a:rPr>
              <a:t>Login</a:t>
            </a:r>
            <a:r>
              <a:rPr lang="ru-RU" altLang="en-US" b="1">
                <a:solidFill>
                  <a:schemeClr val="bg1"/>
                </a:solidFill>
              </a:rPr>
              <a:t> становится активной только когда введен и </a:t>
            </a:r>
            <a:r>
              <a:rPr lang="en-US" altLang="ru-RU" b="1">
                <a:solidFill>
                  <a:schemeClr val="bg1"/>
                </a:solidFill>
              </a:rPr>
              <a:t>email</a:t>
            </a:r>
            <a:r>
              <a:rPr lang="ru-RU" altLang="en-US" b="1">
                <a:solidFill>
                  <a:schemeClr val="bg1"/>
                </a:solidFill>
              </a:rPr>
              <a:t>, и пароль. Иконка глаза позволяет скрыть</a:t>
            </a:r>
            <a:r>
              <a:rPr lang="en-US" altLang="en-US" b="1">
                <a:solidFill>
                  <a:schemeClr val="bg1"/>
                </a:solidFill>
              </a:rPr>
              <a:t>/</a:t>
            </a:r>
            <a:r>
              <a:rPr lang="ru-RU" altLang="en-US" b="1">
                <a:solidFill>
                  <a:schemeClr val="bg1"/>
                </a:solidFill>
              </a:rPr>
              <a:t>показать введенный пароль. При нажатии на кнопку </a:t>
            </a:r>
            <a:r>
              <a:rPr lang="en-US" altLang="ru-RU" b="1">
                <a:solidFill>
                  <a:schemeClr val="bg1"/>
                </a:solidFill>
              </a:rPr>
              <a:t>S</a:t>
            </a:r>
            <a:r>
              <a:rPr lang="en-US" altLang="en-US" b="1">
                <a:solidFill>
                  <a:schemeClr val="bg1"/>
                </a:solidFill>
              </a:rPr>
              <a:t>ignup</a:t>
            </a:r>
            <a:r>
              <a:rPr lang="ru-RU" altLang="en-US" b="1">
                <a:solidFill>
                  <a:schemeClr val="bg1"/>
                </a:solidFill>
              </a:rPr>
              <a:t> пользователя перебрасывает на </a:t>
            </a:r>
            <a:r>
              <a:rPr lang="en-US" altLang="ru-RU" b="1">
                <a:solidFill>
                  <a:schemeClr val="bg1"/>
                </a:solidFill>
              </a:rPr>
              <a:t>SignupScreen</a:t>
            </a:r>
            <a:r>
              <a:rPr lang="ru-RU" altLang="en-US" b="1">
                <a:solidFill>
                  <a:schemeClr val="bg1"/>
                </a:solidFill>
              </a:rPr>
              <a:t>. При нажатии на </a:t>
            </a:r>
            <a:r>
              <a:rPr lang="en-US" altLang="en-US" b="1">
                <a:solidFill>
                  <a:schemeClr val="bg1"/>
                </a:solidFill>
              </a:rPr>
              <a:t>Login</a:t>
            </a:r>
            <a:r>
              <a:rPr lang="ru-RU" altLang="en-US" b="1">
                <a:solidFill>
                  <a:schemeClr val="bg1"/>
                </a:solidFill>
              </a:rPr>
              <a:t> пользователя перебрасывает на </a:t>
            </a:r>
            <a:r>
              <a:rPr lang="en-US" altLang="en-US" b="1">
                <a:solidFill>
                  <a:schemeClr val="bg1"/>
                </a:solidFill>
              </a:rPr>
              <a:t>MainScreen</a:t>
            </a:r>
            <a:r>
              <a:rPr lang="ru-RU" altLang="en-US" b="1">
                <a:solidFill>
                  <a:schemeClr val="bg1"/>
                </a:solidFill>
              </a:rPr>
              <a:t>. Стрелочка назад позволяет возвращаться на предыдущую страницу</a:t>
            </a:r>
            <a:endParaRPr lang="ru-RU" altLang="en-US" b="1">
              <a:solidFill>
                <a:schemeClr val="bg1"/>
              </a:solidFill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9" name="矩形 68"/>
          <p:cNvSpPr/>
          <p:nvPr/>
        </p:nvSpPr>
        <p:spPr>
          <a:xfrm>
            <a:off x="567690" y="563245"/>
            <a:ext cx="11055985" cy="1021080"/>
          </a:xfrm>
          <a:prstGeom prst="rect">
            <a:avLst/>
          </a:prstGeom>
          <a:solidFill>
            <a:srgbClr val="20BA7C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8325" y="729615"/>
            <a:ext cx="11055985" cy="8547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lnSpc>
                <a:spcPct val="90000"/>
              </a:lnSpc>
            </a:pPr>
            <a:r>
              <a:rPr lang="en-US" altLang="en-US" sz="4000" b="1">
                <a:solidFill>
                  <a:schemeClr val="bg1"/>
                </a:solidFill>
                <a:sym typeface="+mn-ea"/>
              </a:rPr>
              <a:t>SignupScreen</a:t>
            </a:r>
            <a:endParaRPr lang="ru-RU" altLang="en-US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Изображение 1" descr="Screenshot_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460" y="1727835"/>
            <a:ext cx="2247900" cy="4995545"/>
          </a:xfrm>
          <a:prstGeom prst="rect">
            <a:avLst/>
          </a:prstGeom>
        </p:spPr>
      </p:pic>
      <p:pic>
        <p:nvPicPr>
          <p:cNvPr id="3" name="Изображение 2" descr="Screenshot_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800" y="1727835"/>
            <a:ext cx="2247265" cy="4995545"/>
          </a:xfrm>
          <a:prstGeom prst="rect">
            <a:avLst/>
          </a:prstGeom>
        </p:spPr>
      </p:pic>
      <p:pic>
        <p:nvPicPr>
          <p:cNvPr id="5" name="Изображение 4" descr="Screenshot_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755" y="1727835"/>
            <a:ext cx="2247265" cy="4995545"/>
          </a:xfrm>
          <a:prstGeom prst="rect">
            <a:avLst/>
          </a:prstGeom>
        </p:spPr>
      </p:pic>
      <p:pic>
        <p:nvPicPr>
          <p:cNvPr id="6" name="Изображение 5" descr="Screenshot_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6505" y="1727835"/>
            <a:ext cx="2247265" cy="499554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0" name="矩形 39"/>
          <p:cNvSpPr/>
          <p:nvPr/>
        </p:nvSpPr>
        <p:spPr>
          <a:xfrm>
            <a:off x="922655" y="2893060"/>
            <a:ext cx="5846445" cy="1819275"/>
          </a:xfrm>
          <a:prstGeom prst="rect">
            <a:avLst/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67690" y="563245"/>
            <a:ext cx="11055985" cy="1021080"/>
          </a:xfrm>
          <a:prstGeom prst="rect">
            <a:avLst/>
          </a:prstGeom>
          <a:solidFill>
            <a:srgbClr val="20BA7C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8325" y="729615"/>
            <a:ext cx="11055985" cy="8547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lnSpc>
                <a:spcPct val="90000"/>
              </a:lnSpc>
            </a:pPr>
            <a:r>
              <a:rPr lang="en-US" altLang="en-US" sz="4000" b="1">
                <a:solidFill>
                  <a:schemeClr val="bg1"/>
                </a:solidFill>
                <a:sym typeface="+mn-ea"/>
              </a:rPr>
              <a:t>MainScreen</a:t>
            </a:r>
            <a:endParaRPr lang="ru-RU" altLang="en-US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Изображение 1" descr="Screenshot_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345" y="1737995"/>
            <a:ext cx="2261870" cy="5027930"/>
          </a:xfrm>
          <a:prstGeom prst="rect">
            <a:avLst/>
          </a:prstGeom>
        </p:spPr>
      </p:pic>
      <p:sp>
        <p:nvSpPr>
          <p:cNvPr id="3" name="Текстовое поле 2"/>
          <p:cNvSpPr txBox="1"/>
          <p:nvPr/>
        </p:nvSpPr>
        <p:spPr>
          <a:xfrm>
            <a:off x="1034415" y="2950210"/>
            <a:ext cx="5734685" cy="17621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r"/>
            <a:r>
              <a:rPr lang="ru-RU" altLang="en-US" b="1">
                <a:solidFill>
                  <a:schemeClr val="bg1"/>
                </a:solidFill>
              </a:rPr>
              <a:t>На основном экране есть кнопка </a:t>
            </a:r>
            <a:r>
              <a:rPr lang="en-US" altLang="en-US" b="1">
                <a:solidFill>
                  <a:schemeClr val="bg1"/>
                </a:solidFill>
              </a:rPr>
              <a:t>settings</a:t>
            </a:r>
            <a:r>
              <a:rPr lang="ru-RU" altLang="en-US" b="1">
                <a:solidFill>
                  <a:schemeClr val="bg1"/>
                </a:solidFill>
              </a:rPr>
              <a:t>, которая ведет пользователя на настройки профиля. В графе </a:t>
            </a:r>
            <a:r>
              <a:rPr lang="en-US" altLang="ru-RU" b="1">
                <a:solidFill>
                  <a:schemeClr val="bg1"/>
                </a:solidFill>
              </a:rPr>
              <a:t>Top users </a:t>
            </a:r>
            <a:r>
              <a:rPr lang="ru-RU" altLang="en-US" b="1">
                <a:solidFill>
                  <a:schemeClr val="bg1"/>
                </a:solidFill>
              </a:rPr>
              <a:t>в будущем может показываться рейтинг других пользователей. Ниже расположены упражнения для тренировки языка.</a:t>
            </a:r>
            <a:br>
              <a:rPr lang="ru-RU" altLang="en-US" b="1">
                <a:solidFill>
                  <a:schemeClr val="bg1"/>
                </a:solidFill>
              </a:rPr>
            </a:br>
            <a:endParaRPr lang="ru-RU" altLang="en-US" b="1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0" name="矩形 39"/>
          <p:cNvSpPr/>
          <p:nvPr/>
        </p:nvSpPr>
        <p:spPr>
          <a:xfrm>
            <a:off x="892175" y="2691130"/>
            <a:ext cx="5912485" cy="1475740"/>
          </a:xfrm>
          <a:prstGeom prst="rect">
            <a:avLst/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67690" y="563245"/>
            <a:ext cx="11055985" cy="1021080"/>
          </a:xfrm>
          <a:prstGeom prst="rect">
            <a:avLst/>
          </a:prstGeom>
          <a:solidFill>
            <a:srgbClr val="20BA7C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8325" y="729615"/>
            <a:ext cx="11055985" cy="8547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lnSpc>
                <a:spcPct val="90000"/>
              </a:lnSpc>
            </a:pPr>
            <a:r>
              <a:rPr lang="en-US" altLang="en-US" sz="4000" b="1">
                <a:solidFill>
                  <a:schemeClr val="bg1"/>
                </a:solidFill>
                <a:sym typeface="+mn-ea"/>
              </a:rPr>
              <a:t>ProfileScreen</a:t>
            </a:r>
            <a:endParaRPr lang="ru-RU" altLang="en-US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Изображение 1" descr="Screenshot_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9300" y="1739900"/>
            <a:ext cx="2259330" cy="5021580"/>
          </a:xfrm>
          <a:prstGeom prst="rect">
            <a:avLst/>
          </a:prstGeom>
        </p:spPr>
      </p:pic>
      <p:sp>
        <p:nvSpPr>
          <p:cNvPr id="3" name="Текстовое поле 2"/>
          <p:cNvSpPr txBox="1"/>
          <p:nvPr/>
        </p:nvSpPr>
        <p:spPr>
          <a:xfrm>
            <a:off x="751840" y="2691130"/>
            <a:ext cx="60528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ru-RU" altLang="en-US" b="1">
                <a:solidFill>
                  <a:schemeClr val="bg1"/>
                </a:solidFill>
              </a:rPr>
              <a:t>Вкладка настроек содержит 4 кнопки, из которых на данном этапе работают 2. Кнопка </a:t>
            </a:r>
            <a:r>
              <a:rPr lang="en-US" altLang="en-US" b="1">
                <a:solidFill>
                  <a:schemeClr val="bg1"/>
                </a:solidFill>
              </a:rPr>
              <a:t>Change mother language</a:t>
            </a:r>
            <a:r>
              <a:rPr lang="ru-RU" altLang="en-US" b="1">
                <a:solidFill>
                  <a:schemeClr val="bg1"/>
                </a:solidFill>
              </a:rPr>
              <a:t> перенаправляет пользователя на экран </a:t>
            </a:r>
            <a:r>
              <a:rPr lang="en-US" altLang="en-US" b="1">
                <a:solidFill>
                  <a:schemeClr val="bg1"/>
                </a:solidFill>
              </a:rPr>
              <a:t>ChooseLanguageScreen, </a:t>
            </a:r>
            <a:r>
              <a:rPr lang="ru-RU" altLang="en-US" b="1">
                <a:solidFill>
                  <a:schemeClr val="bg1"/>
                </a:solidFill>
              </a:rPr>
              <a:t>а кнопка </a:t>
            </a:r>
            <a:r>
              <a:rPr lang="en-US" altLang="en-US" b="1">
                <a:solidFill>
                  <a:schemeClr val="bg1"/>
                </a:solidFill>
              </a:rPr>
              <a:t>Logout</a:t>
            </a:r>
            <a:r>
              <a:rPr lang="ru-RU" altLang="en-US" b="1">
                <a:solidFill>
                  <a:schemeClr val="bg1"/>
                </a:solidFill>
              </a:rPr>
              <a:t> на экран </a:t>
            </a:r>
            <a:r>
              <a:rPr lang="en-US" altLang="en-US" b="1">
                <a:solidFill>
                  <a:schemeClr val="bg1"/>
                </a:solidFill>
              </a:rPr>
              <a:t>LoginScreen</a:t>
            </a:r>
            <a:r>
              <a:rPr lang="ru-RU" altLang="en-US" b="1">
                <a:solidFill>
                  <a:schemeClr val="bg1"/>
                </a:solidFill>
              </a:rPr>
              <a:t>.</a:t>
            </a:r>
            <a:endParaRPr lang="ru-RU" altLang="en-US" b="1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4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2228</Words>
  <Application>WPS Presentation</Application>
  <PresentationFormat>宽屏</PresentationFormat>
  <Paragraphs>53</Paragraphs>
  <Slides>12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SimSun</vt:lpstr>
      <vt:lpstr>Wingdings</vt:lpstr>
      <vt:lpstr>Calibri</vt:lpstr>
      <vt:lpstr>Times New Roman</vt:lpstr>
      <vt:lpstr>Tahoma</vt:lpstr>
      <vt:lpstr>Microsoft YaHei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STAR</dc:creator>
  <cp:lastModifiedBy>adzhi</cp:lastModifiedBy>
  <cp:revision>41</cp:revision>
  <dcterms:created xsi:type="dcterms:W3CDTF">2018-03-01T02:03:00Z</dcterms:created>
  <dcterms:modified xsi:type="dcterms:W3CDTF">2024-05-02T20:09:39Z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1049-12.2.0.16731</vt:lpwstr>
  </property>
  <property fmtid="{D5CDD505-2E9C-101B-9397-08002B2CF9AE}" pid="3" name="ICV">
    <vt:lpwstr>965BB8E80C684A479A7A349874FF3A53_13</vt:lpwstr>
  </property>
</Properties>
</file>