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27;p26"/>
          <p:cNvGrpSpPr/>
          <p:nvPr/>
        </p:nvGrpSpPr>
        <p:grpSpPr>
          <a:xfrm>
            <a:off x="927847" y="2561613"/>
            <a:ext cx="9899303" cy="2757888"/>
            <a:chOff x="907680" y="2181848"/>
            <a:chExt cx="9899303" cy="2757888"/>
          </a:xfrm>
        </p:grpSpPr>
        <p:sp>
          <p:nvSpPr>
            <p:cNvPr id="7" name="Google Shape;128;p26"/>
            <p:cNvSpPr txBox="1"/>
            <p:nvPr/>
          </p:nvSpPr>
          <p:spPr>
            <a:xfrm>
              <a:off x="907680" y="2181848"/>
              <a:ext cx="9899303" cy="1247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dirty="0" smtClean="0">
                  <a:solidFill>
                    <a:schemeClr val="accent1"/>
                  </a:solidFill>
                </a:rPr>
                <a:t>APLIKASI ABSENSI </a:t>
              </a:r>
              <a:r>
                <a:rPr lang="en-US" sz="4800" b="1" dirty="0">
                  <a:solidFill>
                    <a:schemeClr val="accent1"/>
                  </a:solidFill>
                </a:rPr>
                <a:t>DENGAN KEDIPAN MATA</a:t>
              </a:r>
              <a:endParaRPr sz="4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29;p26"/>
            <p:cNvSpPr txBox="1"/>
            <p:nvPr/>
          </p:nvSpPr>
          <p:spPr>
            <a:xfrm>
              <a:off x="3555850" y="3452036"/>
              <a:ext cx="4925700" cy="14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en-US" sz="24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Hilmi</a:t>
              </a:r>
              <a:r>
                <a:rPr lang="en-US" sz="2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Adzin</a:t>
              </a:r>
              <a:r>
                <a:rPr lang="en-US" sz="2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0" i="0" u="none" strike="noStrike" cap="none" dirty="0" err="1">
                  <a:latin typeface="Arial"/>
                  <a:ea typeface="Arial"/>
                  <a:cs typeface="Arial"/>
                  <a:sym typeface="Arial"/>
                </a:rPr>
                <a:t>Pratama</a:t>
              </a:r>
              <a:r>
                <a:rPr lang="en-US" sz="2400" b="0" i="0" u="none" strike="noStrike" cap="none" dirty="0">
                  <a:latin typeface="Arial"/>
                  <a:ea typeface="Arial"/>
                  <a:cs typeface="Arial"/>
                  <a:sym typeface="Arial"/>
                </a:rPr>
                <a:t> (18040210)</a:t>
              </a:r>
              <a:endParaRPr sz="2400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en-US" sz="2400" dirty="0" err="1">
                  <a:latin typeface="Arial"/>
                  <a:ea typeface="Arial"/>
                  <a:cs typeface="Arial"/>
                  <a:sym typeface="Arial"/>
                </a:rPr>
                <a:t>Niza</a:t>
              </a: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dirty="0" err="1">
                  <a:latin typeface="Arial"/>
                  <a:ea typeface="Arial"/>
                  <a:cs typeface="Arial"/>
                  <a:sym typeface="Arial"/>
                </a:rPr>
                <a:t>Fadila</a:t>
              </a: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 (18040030)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3. </a:t>
              </a:r>
              <a:r>
                <a:rPr lang="en-US" sz="2400" dirty="0" err="1">
                  <a:latin typeface="Arial"/>
                  <a:ea typeface="Arial"/>
                  <a:cs typeface="Arial"/>
                  <a:sym typeface="Arial"/>
                </a:rPr>
                <a:t>Zahrul</a:t>
              </a: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dirty="0" err="1">
                  <a:latin typeface="Arial"/>
                  <a:ea typeface="Arial"/>
                  <a:cs typeface="Arial"/>
                  <a:sym typeface="Arial"/>
                </a:rPr>
                <a:t>Azhari</a:t>
              </a:r>
              <a:r>
                <a:rPr lang="en-US" sz="2400" dirty="0">
                  <a:latin typeface="Arial"/>
                  <a:ea typeface="Arial"/>
                  <a:cs typeface="Arial"/>
                  <a:sym typeface="Arial"/>
                </a:rPr>
                <a:t> (18040218)</a:t>
              </a:r>
              <a:endParaRPr sz="2400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30;p26"/>
          <p:cNvGrpSpPr/>
          <p:nvPr/>
        </p:nvGrpSpPr>
        <p:grpSpPr>
          <a:xfrm>
            <a:off x="4281059" y="510755"/>
            <a:ext cx="2951798" cy="1953740"/>
            <a:chOff x="4620899" y="1039004"/>
            <a:chExt cx="2951798" cy="1953740"/>
          </a:xfrm>
          <a:solidFill>
            <a:schemeClr val="tx2"/>
          </a:solidFill>
        </p:grpSpPr>
        <p:sp>
          <p:nvSpPr>
            <p:cNvPr id="10" name="Google Shape;131;p26"/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/>
              <a:ahLst/>
              <a:cxnLst/>
              <a:rect l="l" t="t" r="r" b="b"/>
              <a:pathLst>
                <a:path w="2951798" h="1688649" extrusionOk="0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2;p26"/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 extrusionOk="0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26"/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 extrusionOk="0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4;p26"/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 extrusionOk="0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7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87983"/>
          </a:xfrm>
        </p:spPr>
        <p:txBody>
          <a:bodyPr/>
          <a:lstStyle/>
          <a:p>
            <a:r>
              <a:rPr lang="en-US" dirty="0" smtClean="0"/>
              <a:t>Face </a:t>
            </a:r>
            <a:r>
              <a:rPr lang="en-US" dirty="0" err="1" smtClean="0"/>
              <a:t>recognation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74" y="1325693"/>
            <a:ext cx="9297025" cy="5227025"/>
          </a:xfrm>
        </p:spPr>
      </p:pic>
    </p:spTree>
    <p:extLst>
      <p:ext uri="{BB962C8B-B14F-4D97-AF65-F5344CB8AC3E}">
        <p14:creationId xmlns:p14="http://schemas.microsoft.com/office/powerpoint/2010/main" val="4837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4183"/>
          </a:xfrm>
        </p:spPr>
        <p:txBody>
          <a:bodyPr/>
          <a:lstStyle/>
          <a:p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74" y="1439863"/>
            <a:ext cx="9106525" cy="5119921"/>
          </a:xfrm>
        </p:spPr>
      </p:pic>
    </p:spTree>
    <p:extLst>
      <p:ext uri="{BB962C8B-B14F-4D97-AF65-F5344CB8AC3E}">
        <p14:creationId xmlns:p14="http://schemas.microsoft.com/office/powerpoint/2010/main" val="198724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0383"/>
          </a:xfrm>
        </p:spPr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keluar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48" y="1490663"/>
            <a:ext cx="9115852" cy="5125165"/>
          </a:xfrm>
        </p:spPr>
      </p:pic>
    </p:spTree>
    <p:extLst>
      <p:ext uri="{BB962C8B-B14F-4D97-AF65-F5344CB8AC3E}">
        <p14:creationId xmlns:p14="http://schemas.microsoft.com/office/powerpoint/2010/main" val="128485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618517"/>
            <a:ext cx="6934826" cy="1596177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4" name="Google Shape;147;p27"/>
          <p:cNvSpPr txBox="1"/>
          <p:nvPr/>
        </p:nvSpPr>
        <p:spPr>
          <a:xfrm>
            <a:off x="4611944" y="1846394"/>
            <a:ext cx="6932356" cy="364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recognation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wajah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kecocokan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yang di train,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indikator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absen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mengedipkan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kali.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dirasakan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susahnya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kami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memutuskan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(Environment)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anaconda python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enviroment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anaconda python 3.8.5 </a:t>
            </a:r>
          </a:p>
        </p:txBody>
      </p:sp>
      <p:sp>
        <p:nvSpPr>
          <p:cNvPr id="5" name="Google Shape;155;p28"/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56;p28"/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157;p28"/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8" name="Google Shape;158;p28"/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10" name="Google Shape;159;p28"/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60;p28"/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Google Shape;161;p28"/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62;p28"/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13" name="Google Shape;163;p28"/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15" name="Google Shape;164;p28"/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5;p28"/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" name="Google Shape;166;p28"/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90;p28"/>
          <p:cNvGrpSpPr/>
          <p:nvPr/>
        </p:nvGrpSpPr>
        <p:grpSpPr>
          <a:xfrm>
            <a:off x="-34682" y="2936383"/>
            <a:ext cx="5021667" cy="4054208"/>
            <a:chOff x="-263281" y="2855701"/>
            <a:chExt cx="5021667" cy="4054208"/>
          </a:xfrm>
        </p:grpSpPr>
        <p:grpSp>
          <p:nvGrpSpPr>
            <p:cNvPr id="18" name="Google Shape;191;p28"/>
            <p:cNvGrpSpPr/>
            <p:nvPr/>
          </p:nvGrpSpPr>
          <p:grpSpPr>
            <a:xfrm>
              <a:off x="-263281" y="5614796"/>
              <a:ext cx="4946718" cy="1295113"/>
              <a:chOff x="-263281" y="5614796"/>
              <a:chExt cx="4946718" cy="1295113"/>
            </a:xfrm>
          </p:grpSpPr>
          <p:sp>
            <p:nvSpPr>
              <p:cNvPr id="42" name="Google Shape;192;p28"/>
              <p:cNvSpPr/>
              <p:nvPr/>
            </p:nvSpPr>
            <p:spPr>
              <a:xfrm rot="-820675">
                <a:off x="-255818" y="6021198"/>
                <a:ext cx="3495178" cy="48230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93;p28"/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4;p28"/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31" name="Google Shape;195;p28"/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/>
                <a:ahLst/>
                <a:cxnLst/>
                <a:rect l="l" t="t" r="r" b="b"/>
                <a:pathLst>
                  <a:path w="2628361" h="3219264" extrusionOk="0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rgbClr val="04638F"/>
                  </a:gs>
                  <a:gs pos="100000">
                    <a:srgbClr val="04638F"/>
                  </a:gs>
                </a:gsLst>
                <a:lin ang="21593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96;p28"/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/>
                <a:ahLst/>
                <a:cxnLst/>
                <a:rect l="l" t="t" r="r" b="b"/>
                <a:pathLst>
                  <a:path w="1167884" h="648160" extrusionOk="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41000">
                    <a:srgbClr val="F2F2F2"/>
                  </a:gs>
                  <a:gs pos="100000">
                    <a:srgbClr val="A5A5A5"/>
                  </a:gs>
                </a:gsLst>
                <a:lin ang="13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97;p28"/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/>
                <a:ahLst/>
                <a:cxnLst/>
                <a:rect l="l" t="t" r="r" b="b"/>
                <a:pathLst>
                  <a:path w="935237" h="405752" extrusionOk="0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41000">
                    <a:srgbClr val="F2F2F2"/>
                  </a:gs>
                  <a:gs pos="100000">
                    <a:srgbClr val="A5A5A5"/>
                  </a:gs>
                </a:gsLst>
                <a:lin ang="90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98;p28"/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/>
                <a:ahLst/>
                <a:cxnLst/>
                <a:rect l="l" t="t" r="r" b="b"/>
                <a:pathLst>
                  <a:path w="630897" h="1029364" extrusionOk="0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29000">
                    <a:srgbClr val="F2F2F2"/>
                  </a:gs>
                  <a:gs pos="100000">
                    <a:srgbClr val="A5A5A5"/>
                  </a:gs>
                </a:gsLst>
                <a:lin ang="11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99;p28"/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/>
                <a:ahLst/>
                <a:cxnLst/>
                <a:rect l="l" t="t" r="r" b="b"/>
                <a:pathLst>
                  <a:path w="280192" h="331449" extrusionOk="0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200;p28"/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/>
                <a:ahLst/>
                <a:cxnLst/>
                <a:rect l="l" t="t" r="r" b="b"/>
                <a:pathLst>
                  <a:path w="388055" h="489825" extrusionOk="0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201;p28"/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/>
                <a:ahLst/>
                <a:cxnLst/>
                <a:rect l="l" t="t" r="r" b="b"/>
                <a:pathLst>
                  <a:path w="773445" h="1216342" extrusionOk="0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202;p28"/>
              <p:cNvSpPr/>
              <p:nvPr/>
            </p:nvSpPr>
            <p:spPr>
              <a:xfrm rot="-566859">
                <a:off x="1302401" y="4103182"/>
                <a:ext cx="260812" cy="462508"/>
              </a:xfrm>
              <a:custGeom>
                <a:avLst/>
                <a:gdLst/>
                <a:ahLst/>
                <a:cxnLst/>
                <a:rect l="l" t="t" r="r" b="b"/>
                <a:pathLst>
                  <a:path w="643473" h="1141095" extrusionOk="0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203;p28"/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/>
                <a:ahLst/>
                <a:cxnLst/>
                <a:rect l="l" t="t" r="r" b="b"/>
                <a:pathLst>
                  <a:path w="73448" h="700087" extrusionOk="0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204;p28"/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/>
                <a:ahLst/>
                <a:cxnLst/>
                <a:rect l="l" t="t" r="r" b="b"/>
                <a:pathLst>
                  <a:path w="1205803" h="1638710" extrusionOk="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41000">
                    <a:srgbClr val="F2F2F2"/>
                  </a:gs>
                  <a:gs pos="100000">
                    <a:srgbClr val="A5A5A5"/>
                  </a:gs>
                </a:gsLst>
                <a:lin ang="90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205;p28"/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/>
                <a:ahLst/>
                <a:cxnLst/>
                <a:rect l="l" t="t" r="r" b="b"/>
                <a:pathLst>
                  <a:path w="1192482" h="1056467" extrusionOk="0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206;p28"/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21" name="Google Shape;207;p28"/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" name="Google Shape;208;p28"/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24" name="Google Shape;209;p28"/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3072" h="1983048" extrusionOk="0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10;p28"/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617" h="1416648" extrusionOk="0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11;p28"/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998" h="1394255" extrusionOk="0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12;p28"/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52" h="217078" extrusionOk="0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13;p28"/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234" h="1611633" extrusionOk="0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14;p28"/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402" h="280414" extrusionOk="0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215;p28"/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90" h="51430" extrusionOk="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" name="Google Shape;216;p28"/>
              <p:cNvSpPr/>
              <p:nvPr/>
            </p:nvSpPr>
            <p:spPr>
              <a:xfrm rot="-887181">
                <a:off x="3437394" y="5860147"/>
                <a:ext cx="857891" cy="515601"/>
              </a:xfrm>
              <a:custGeom>
                <a:avLst/>
                <a:gdLst/>
                <a:ahLst/>
                <a:cxnLst/>
                <a:rect l="l" t="t" r="r" b="b"/>
                <a:pathLst>
                  <a:path w="1885950" h="1133475" extrusionOk="0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/>
                  </a:gs>
                  <a:gs pos="41000">
                    <a:srgbClr val="F2F2F2"/>
                  </a:gs>
                  <a:gs pos="100000">
                    <a:srgbClr val="A5A5A5"/>
                  </a:gs>
                </a:gsLst>
                <a:lin ang="203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29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5;p33"/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8" cy="7525804"/>
          </a:xfrm>
        </p:grpSpPr>
        <p:sp>
          <p:nvSpPr>
            <p:cNvPr id="5" name="Google Shape;256;p33"/>
            <p:cNvSpPr/>
            <p:nvPr/>
          </p:nvSpPr>
          <p:spPr>
            <a:xfrm>
              <a:off x="-3907876" y="5663843"/>
              <a:ext cx="14810698" cy="1488816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7;p33"/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/>
              <a:ahLst/>
              <a:cxnLst/>
              <a:rect l="l" t="t" r="r" b="b"/>
              <a:pathLst>
                <a:path w="667487" h="2504608" extrusionOk="0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0">
                  <a:srgbClr val="DBDFE5"/>
                </a:gs>
                <a:gs pos="77900">
                  <a:srgbClr val="DBDFE5"/>
                </a:gs>
                <a:gs pos="100000">
                  <a:srgbClr val="687D96"/>
                </a:gs>
              </a:gsLst>
              <a:lin ang="15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8;p33"/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/>
              <a:ahLst/>
              <a:cxnLst/>
              <a:rect l="l" t="t" r="r" b="b"/>
              <a:pathLst>
                <a:path w="847607" h="2457514" extrusionOk="0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0">
                  <a:srgbClr val="DBDFE5"/>
                </a:gs>
                <a:gs pos="77900">
                  <a:srgbClr val="DBDFE5"/>
                </a:gs>
                <a:gs pos="100000">
                  <a:srgbClr val="687D96"/>
                </a:gs>
              </a:gsLst>
              <a:lin ang="15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9;p33"/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/>
              <a:ahLst/>
              <a:cxnLst/>
              <a:rect l="l" t="t" r="r" b="b"/>
              <a:pathLst>
                <a:path w="2933700" h="2943225" extrusionOk="0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rgbClr val="DBDF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0;p33"/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/>
              <a:ahLst/>
              <a:cxnLst/>
              <a:rect l="l" t="t" r="r" b="b"/>
              <a:pathLst>
                <a:path w="732602" h="1110244" extrusionOk="0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41000">
                  <a:srgbClr val="F2F2F2"/>
                </a:gs>
                <a:gs pos="100000">
                  <a:srgbClr val="A5A5A5"/>
                </a:gs>
              </a:gsLst>
              <a:lin ang="9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1;p33"/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/>
              <a:ahLst/>
              <a:cxnLst/>
              <a:rect l="l" t="t" r="r" b="b"/>
              <a:pathLst>
                <a:path w="2552700" h="2562225" extrusionOk="0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0">
                  <a:srgbClr val="DBDFE5"/>
                </a:gs>
                <a:gs pos="41000">
                  <a:srgbClr val="DBDFE5"/>
                </a:gs>
                <a:gs pos="100000">
                  <a:srgbClr val="687D96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;p33"/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/>
              <a:ahLst/>
              <a:cxnLst/>
              <a:rect l="l" t="t" r="r" b="b"/>
              <a:pathLst>
                <a:path w="1999272" h="1771650" extrusionOk="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1000">
                  <a:schemeClr val="accent1"/>
                </a:gs>
                <a:gs pos="100000">
                  <a:srgbClr val="C0890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3;p33"/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/>
              <a:ahLst/>
              <a:cxnLst/>
              <a:rect l="l" t="t" r="r" b="b"/>
              <a:pathLst>
                <a:path w="2579597" h="1305877" extrusionOk="0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0">
                  <a:srgbClr val="595959"/>
                </a:gs>
                <a:gs pos="63000">
                  <a:srgbClr val="595959"/>
                </a:gs>
                <a:gs pos="100000">
                  <a:srgbClr val="3F3F3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4;p33"/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/>
              <a:ahLst/>
              <a:cxnLst/>
              <a:rect l="l" t="t" r="r" b="b"/>
              <a:pathLst>
                <a:path w="761873" h="266974" extrusionOk="0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rgbClr val="2B343E"/>
                </a:gs>
                <a:gs pos="100000">
                  <a:srgbClr val="2B343E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5;p33"/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/>
              <a:ahLst/>
              <a:cxnLst/>
              <a:rect l="l" t="t" r="r" b="b"/>
              <a:pathLst>
                <a:path w="753143" h="266974" extrusionOk="0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rgbClr val="2B343E"/>
                </a:gs>
                <a:gs pos="100000">
                  <a:srgbClr val="2B343E"/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6;p33"/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/>
              <a:ahLst/>
              <a:cxnLst/>
              <a:rect l="l" t="t" r="r" b="b"/>
              <a:pathLst>
                <a:path w="630554" h="255965" extrusionOk="0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41000">
                  <a:srgbClr val="F2F2F2"/>
                </a:gs>
                <a:gs pos="100000">
                  <a:srgbClr val="A5A5A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7;p33"/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/>
              <a:ahLst/>
              <a:cxnLst/>
              <a:rect l="l" t="t" r="r" b="b"/>
              <a:pathLst>
                <a:path w="200085" h="238141" extrusionOk="0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8;p33"/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/>
              <a:ahLst/>
              <a:cxnLst/>
              <a:rect l="l" t="t" r="r" b="b"/>
              <a:pathLst>
                <a:path w="504825" h="9525" extrusionOk="0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9;p33"/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/>
              <a:ahLst/>
              <a:cxnLst/>
              <a:rect l="l" t="t" r="r" b="b"/>
              <a:pathLst>
                <a:path w="428625" h="9525" extrusionOk="0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70;p33"/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/>
              <a:ahLst/>
              <a:cxnLst/>
              <a:rect l="l" t="t" r="r" b="b"/>
              <a:pathLst>
                <a:path w="257276" h="152791" extrusionOk="0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40000">
                  <a:srgbClr val="F2F2F2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71;p33"/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/>
              <a:ahLst/>
              <a:cxnLst/>
              <a:rect l="l" t="t" r="r" b="b"/>
              <a:pathLst>
                <a:path w="256614" h="133588" extrusionOk="0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58999">
                  <a:srgbClr val="F2F2F2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72;p33"/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/>
              <a:ahLst/>
              <a:cxnLst/>
              <a:rect l="l" t="t" r="r" b="b"/>
              <a:pathLst>
                <a:path w="2066615" h="3286743" extrusionOk="0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rgbClr val="04638F"/>
                </a:gs>
                <a:gs pos="72000">
                  <a:srgbClr val="02425F"/>
                </a:gs>
                <a:gs pos="100000">
                  <a:srgbClr val="02425F"/>
                </a:gs>
              </a:gsLst>
              <a:lin ang="15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3;p33"/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/>
              <a:ahLst/>
              <a:cxnLst/>
              <a:rect l="l" t="t" r="r" b="b"/>
              <a:pathLst>
                <a:path w="6000750" h="228600" extrusionOk="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rgbClr val="DBDFE5"/>
                </a:gs>
                <a:gs pos="100000">
                  <a:srgbClr val="687D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74;p33"/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/>
              <a:ahLst/>
              <a:cxnLst/>
              <a:rect l="l" t="t" r="r" b="b"/>
              <a:pathLst>
                <a:path w="1083432" h="1772278" extrusionOk="0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75;p33"/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/>
              <a:ahLst/>
              <a:cxnLst/>
              <a:rect l="l" t="t" r="r" b="b"/>
              <a:pathLst>
                <a:path w="1554702" h="3284917" extrusionOk="0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rgbClr val="04638F"/>
                </a:gs>
                <a:gs pos="72000">
                  <a:srgbClr val="034869"/>
                </a:gs>
                <a:gs pos="100000">
                  <a:srgbClr val="02425F"/>
                </a:gs>
              </a:gsLst>
              <a:lin ang="15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6;p33"/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/>
              <a:ahLst/>
              <a:cxnLst/>
              <a:rect l="l" t="t" r="r" b="b"/>
              <a:pathLst>
                <a:path w="358870" h="296941" extrusionOk="0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0">
                  <a:srgbClr val="000000">
                    <a:alpha val="0"/>
                  </a:srgbClr>
                </a:gs>
                <a:gs pos="51000">
                  <a:srgbClr val="000000">
                    <a:alpha val="0"/>
                  </a:srgbClr>
                </a:gs>
                <a:gs pos="100000">
                  <a:srgbClr val="000000">
                    <a:alpha val="2000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77;p33"/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8;p33"/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  <a:solidFill>
            <a:schemeClr val="tx2"/>
          </a:solidFill>
        </p:grpSpPr>
        <p:sp>
          <p:nvSpPr>
            <p:cNvPr id="28" name="Google Shape;279;p33"/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/>
              <a:ahLst/>
              <a:cxnLst/>
              <a:rect l="l" t="t" r="r" b="b"/>
              <a:pathLst>
                <a:path w="2916174" h="1293036" extrusionOk="0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80;p33"/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/>
              <a:ahLst/>
              <a:cxnLst/>
              <a:rect l="l" t="t" r="r" b="b"/>
              <a:pathLst>
                <a:path w="1637871" h="1107060" extrusionOk="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84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5" name="Google Shape;147;p27"/>
          <p:cNvSpPr txBox="1"/>
          <p:nvPr/>
        </p:nvSpPr>
        <p:spPr>
          <a:xfrm>
            <a:off x="1447800" y="1846394"/>
            <a:ext cx="9207500" cy="364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Politehnik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Harapan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Bersama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yang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konvensional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yaitu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mengisi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tangan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lembar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disediakan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mengakibatkan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terjadinya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kecurangan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pengisisan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Selain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itu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konvensional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rentan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terjadi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kesalahan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ketidak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akuratan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data.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Oleh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itu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dibutuhkanlah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mengorganisir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perkuliahan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tingkat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akurasi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tinggi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Face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Recognation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komputer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mengenali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wajah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seseorang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yang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pengenalan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pengguna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perangkat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Fleksibilitas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keamanan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tinggi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menjadikan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face recognition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sering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dijadikan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pengembangan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keamanan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berbasis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perangkat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. Hal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melatar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belakangi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kami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mengimplentasikan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face recognition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07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2BB9981-9DDE-44F4-ACD0-04498D4E0DC1}"/>
              </a:ext>
            </a:extLst>
          </p:cNvPr>
          <p:cNvSpPr/>
          <p:nvPr/>
        </p:nvSpPr>
        <p:spPr>
          <a:xfrm>
            <a:off x="1886910" y="2238741"/>
            <a:ext cx="664229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FF6903-3EC1-4BC7-8D97-D30E76859C05}"/>
              </a:ext>
            </a:extLst>
          </p:cNvPr>
          <p:cNvGrpSpPr/>
          <p:nvPr/>
        </p:nvGrpSpPr>
        <p:grpSpPr>
          <a:xfrm>
            <a:off x="1812197" y="2247025"/>
            <a:ext cx="5113037" cy="3844090"/>
            <a:chOff x="4820581" y="2113785"/>
            <a:chExt cx="3324842" cy="3844090"/>
          </a:xfrm>
        </p:grpSpPr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135D4BA2-B65B-4D94-BBC3-6F8A58176DC5}"/>
                </a:ext>
              </a:extLst>
            </p:cNvPr>
            <p:cNvSpPr txBox="1"/>
            <p:nvPr/>
          </p:nvSpPr>
          <p:spPr>
            <a:xfrm>
              <a:off x="4874244" y="3095553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Membuat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aplikasi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dijadikan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sebagai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sistem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absensi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kampus</a:t>
              </a:r>
              <a:endParaRPr lang="en-US" altLang="ko-KR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Memberikan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fleksibilitas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terhadap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absensi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kampus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Mengimplementasikan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ilmu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telah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perkuliahan</a:t>
              </a:r>
              <a:endParaRPr lang="en-US" altLang="ko-KR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Membuat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aplikasi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yang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meneteksi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wajah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menghitung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tingkat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kecocokan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dengan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data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lalu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mendeteksi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menghitung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kedipan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mata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E8F4AA45-4058-4F72-BC7F-AB0B522E6E68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err="1" smtClean="0">
                  <a:solidFill>
                    <a:schemeClr val="accent2"/>
                  </a:solidFill>
                  <a:cs typeface="Arial" pitchFamily="34" charset="0"/>
                </a:rPr>
                <a:t>Tujuan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8A1B8516-90F2-43D4-9B79-A870BF611961}"/>
                </a:ext>
              </a:extLst>
            </p:cNvPr>
            <p:cNvSpPr txBox="1"/>
            <p:nvPr/>
          </p:nvSpPr>
          <p:spPr>
            <a:xfrm>
              <a:off x="4820581" y="2116368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2BB9981-9DDE-44F4-ACD0-04498D4E0DC1}"/>
              </a:ext>
            </a:extLst>
          </p:cNvPr>
          <p:cNvSpPr/>
          <p:nvPr/>
        </p:nvSpPr>
        <p:spPr>
          <a:xfrm>
            <a:off x="7232855" y="2274832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FF6903-3EC1-4BC7-8D97-D30E76859C05}"/>
              </a:ext>
            </a:extLst>
          </p:cNvPr>
          <p:cNvGrpSpPr/>
          <p:nvPr/>
        </p:nvGrpSpPr>
        <p:grpSpPr>
          <a:xfrm>
            <a:off x="7148788" y="2299214"/>
            <a:ext cx="4413813" cy="3219283"/>
            <a:chOff x="4842961" y="2067474"/>
            <a:chExt cx="3271179" cy="1297858"/>
          </a:xfrm>
        </p:grpSpPr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135D4BA2-B65B-4D94-BBC3-6F8A58176DC5}"/>
                </a:ext>
              </a:extLst>
            </p:cNvPr>
            <p:cNvSpPr txBox="1"/>
            <p:nvPr/>
          </p:nvSpPr>
          <p:spPr>
            <a:xfrm>
              <a:off x="4842961" y="2434728"/>
              <a:ext cx="3271179" cy="93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Aplikasi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mempermudah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mahasiswa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dalam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melakukan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absensi</a:t>
              </a:r>
              <a:endParaRPr lang="en-US" altLang="ko-KR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Aplikasi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memberikan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fleksibilitas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mampu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meminimalisir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tingkat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kecurangan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pada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absensi</a:t>
              </a:r>
              <a:endParaRPr lang="en-US" altLang="ko-KR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Aplikasi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dapat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dijadikan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sebagai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referensi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untuk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project </a:t>
              </a:r>
              <a:r>
                <a:rPr lang="en-US" altLang="ko-KR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berikutnya</a:t>
              </a:r>
              <a:endParaRPr lang="en-US" altLang="ko-KR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E8F4AA45-4058-4F72-BC7F-AB0B522E6E68}"/>
                </a:ext>
              </a:extLst>
            </p:cNvPr>
            <p:cNvSpPr txBox="1"/>
            <p:nvPr/>
          </p:nvSpPr>
          <p:spPr>
            <a:xfrm>
              <a:off x="5537675" y="2070417"/>
              <a:ext cx="2555189" cy="18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1" dirty="0" err="1" smtClean="0">
                  <a:solidFill>
                    <a:schemeClr val="accent2"/>
                  </a:solidFill>
                  <a:cs typeface="Arial" pitchFamily="34" charset="0"/>
                </a:rPr>
                <a:t>Manfaat</a:t>
              </a:r>
              <a:endParaRPr lang="en-US" altLang="ko-KR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8A1B8516-90F2-43D4-9B79-A870BF611961}"/>
                </a:ext>
              </a:extLst>
            </p:cNvPr>
            <p:cNvSpPr txBox="1"/>
            <p:nvPr/>
          </p:nvSpPr>
          <p:spPr>
            <a:xfrm>
              <a:off x="4842961" y="2067474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5CD99FF-5D5C-47F1-80EE-F67DB7043886}"/>
              </a:ext>
            </a:extLst>
          </p:cNvPr>
          <p:cNvSpPr txBox="1"/>
          <p:nvPr/>
        </p:nvSpPr>
        <p:spPr>
          <a:xfrm>
            <a:off x="2045336" y="2895705"/>
            <a:ext cx="513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CD99FF-5D5C-47F1-80EE-F67DB7043886}"/>
              </a:ext>
            </a:extLst>
          </p:cNvPr>
          <p:cNvSpPr txBox="1"/>
          <p:nvPr/>
        </p:nvSpPr>
        <p:spPr>
          <a:xfrm>
            <a:off x="7269811" y="2909152"/>
            <a:ext cx="465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1799040" y="670568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TUJUAN &amp;</a:t>
            </a:r>
            <a:endParaRPr lang="en-US" altLang="ko-KR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4407582" y="1208943"/>
            <a:ext cx="38252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dirty="0" smtClean="0">
                <a:solidFill>
                  <a:srgbClr val="0070C0"/>
                </a:solidFill>
                <a:cs typeface="Arial" pitchFamily="34" charset="0"/>
              </a:rPr>
              <a:t>MANFAAT</a:t>
            </a:r>
            <a:endParaRPr lang="ko-KR" altLang="en-US" sz="40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9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7;p28"/>
          <p:cNvSpPr txBox="1"/>
          <p:nvPr/>
        </p:nvSpPr>
        <p:spPr>
          <a:xfrm>
            <a:off x="2110424" y="953978"/>
            <a:ext cx="73216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Langkah Kerja</a:t>
            </a:r>
            <a:endParaRPr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168;p28"/>
          <p:cNvGrpSpPr/>
          <p:nvPr/>
        </p:nvGrpSpPr>
        <p:grpSpPr>
          <a:xfrm>
            <a:off x="1610026" y="579070"/>
            <a:ext cx="7680960" cy="1358911"/>
            <a:chOff x="3567422" y="458496"/>
            <a:chExt cx="6057496" cy="1071690"/>
          </a:xfrm>
        </p:grpSpPr>
        <p:sp>
          <p:nvSpPr>
            <p:cNvPr id="6" name="Google Shape;169;p28"/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70;p28"/>
            <p:cNvSpPr/>
            <p:nvPr/>
          </p:nvSpPr>
          <p:spPr>
            <a:xfrm>
              <a:off x="3567423" y="890894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71;p28"/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72;p28"/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73;p28"/>
            <p:cNvSpPr/>
            <p:nvPr/>
          </p:nvSpPr>
          <p:spPr>
            <a:xfrm rot="-2700000">
              <a:off x="4138326" y="401619"/>
              <a:ext cx="91164" cy="6084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174;p28"/>
          <p:cNvGrpSpPr/>
          <p:nvPr/>
        </p:nvGrpSpPr>
        <p:grpSpPr>
          <a:xfrm>
            <a:off x="2142480" y="2492723"/>
            <a:ext cx="4164189" cy="1207027"/>
            <a:chOff x="1366795" y="4131045"/>
            <a:chExt cx="4085921" cy="633806"/>
          </a:xfrm>
        </p:grpSpPr>
        <p:sp>
          <p:nvSpPr>
            <p:cNvPr id="12" name="Google Shape;175;p28"/>
            <p:cNvSpPr txBox="1"/>
            <p:nvPr/>
          </p:nvSpPr>
          <p:spPr>
            <a:xfrm>
              <a:off x="1388255" y="4303186"/>
              <a:ext cx="40644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Melakukan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pengambilan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contoh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wajah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anggota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lalu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melakukan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split</a:t>
              </a:r>
              <a:endParaRPr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76;p28"/>
            <p:cNvSpPr txBox="1"/>
            <p:nvPr/>
          </p:nvSpPr>
          <p:spPr>
            <a:xfrm>
              <a:off x="1366795" y="4131045"/>
              <a:ext cx="36836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Generate Dataset</a:t>
              </a:r>
              <a:endParaRPr sz="20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77;p28"/>
          <p:cNvGrpSpPr/>
          <p:nvPr/>
        </p:nvGrpSpPr>
        <p:grpSpPr>
          <a:xfrm>
            <a:off x="6868054" y="2489852"/>
            <a:ext cx="3876146" cy="1149992"/>
            <a:chOff x="1882943" y="4193240"/>
            <a:chExt cx="3594756" cy="677208"/>
          </a:xfrm>
        </p:grpSpPr>
        <p:sp>
          <p:nvSpPr>
            <p:cNvPr id="15" name="Google Shape;178;p28"/>
            <p:cNvSpPr txBox="1"/>
            <p:nvPr/>
          </p:nvSpPr>
          <p:spPr>
            <a:xfrm>
              <a:off x="1925564" y="4408783"/>
              <a:ext cx="3552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Melakukan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unserialisasi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dataset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lalu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menjadikanya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file </a:t>
              </a:r>
              <a:r>
                <a:rPr lang="en-US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dengan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format YAML </a:t>
              </a:r>
              <a:endParaRPr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79;p28"/>
            <p:cNvSpPr txBox="1"/>
            <p:nvPr/>
          </p:nvSpPr>
          <p:spPr>
            <a:xfrm>
              <a:off x="1882943" y="4193240"/>
              <a:ext cx="35521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Train</a:t>
              </a:r>
              <a:endParaRPr sz="2000" b="1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80;p28"/>
          <p:cNvGrpSpPr/>
          <p:nvPr/>
        </p:nvGrpSpPr>
        <p:grpSpPr>
          <a:xfrm>
            <a:off x="2159419" y="3912108"/>
            <a:ext cx="4147251" cy="1609719"/>
            <a:chOff x="1637565" y="5083111"/>
            <a:chExt cx="2894332" cy="562349"/>
          </a:xfrm>
        </p:grpSpPr>
        <p:sp>
          <p:nvSpPr>
            <p:cNvPr id="18" name="Google Shape;181;p28"/>
            <p:cNvSpPr txBox="1"/>
            <p:nvPr/>
          </p:nvSpPr>
          <p:spPr>
            <a:xfrm>
              <a:off x="1637565" y="5183795"/>
              <a:ext cx="28943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Melakukan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Deteksi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wajah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pada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seseorang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yang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Telah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terdaftar</a:t>
              </a:r>
              <a:r>
                <a:rPr lang="en-US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lalu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memunculkan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namanya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, indicator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absen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adalah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tingkat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kecocokan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sebesar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45%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mengedipkan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mata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3 kali </a:t>
              </a:r>
              <a:endParaRPr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2;p28"/>
            <p:cNvSpPr txBox="1"/>
            <p:nvPr/>
          </p:nvSpPr>
          <p:spPr>
            <a:xfrm>
              <a:off x="1637566" y="5083111"/>
              <a:ext cx="28858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Face </a:t>
              </a:r>
              <a:r>
                <a:rPr lang="en-US" sz="2000" b="1" dirty="0" err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Recognation</a:t>
              </a:r>
              <a:endParaRPr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183;p28"/>
          <p:cNvGrpSpPr/>
          <p:nvPr/>
        </p:nvGrpSpPr>
        <p:grpSpPr>
          <a:xfrm>
            <a:off x="6868057" y="3911325"/>
            <a:ext cx="3899121" cy="1821505"/>
            <a:chOff x="2312813" y="5082327"/>
            <a:chExt cx="2221658" cy="544462"/>
          </a:xfrm>
        </p:grpSpPr>
        <p:sp>
          <p:nvSpPr>
            <p:cNvPr id="21" name="Google Shape;184;p28"/>
            <p:cNvSpPr txBox="1"/>
            <p:nvPr/>
          </p:nvSpPr>
          <p:spPr>
            <a:xfrm>
              <a:off x="2325904" y="5165124"/>
              <a:ext cx="22085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Pada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saat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kondisi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sudah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terpenuhi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kecocokan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45%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kedipan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mata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3 kali)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lalu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melakukan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penyimpan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kedatabase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dengan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field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nama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,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tanggal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,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dan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waktu</a:t>
              </a:r>
              <a:r>
                <a:rPr lang="en-US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 err="1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absen</a:t>
              </a:r>
              <a:endParaRPr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5;p28"/>
            <p:cNvSpPr txBox="1"/>
            <p:nvPr/>
          </p:nvSpPr>
          <p:spPr>
            <a:xfrm>
              <a:off x="2312813" y="5082327"/>
              <a:ext cx="22085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Include Database</a:t>
              </a:r>
              <a:endParaRPr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186;p28"/>
          <p:cNvSpPr/>
          <p:nvPr/>
        </p:nvSpPr>
        <p:spPr>
          <a:xfrm>
            <a:off x="1756097" y="285822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87;p28"/>
          <p:cNvSpPr/>
          <p:nvPr/>
        </p:nvSpPr>
        <p:spPr>
          <a:xfrm>
            <a:off x="6481672" y="2858815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88;p28"/>
          <p:cNvSpPr/>
          <p:nvPr/>
        </p:nvSpPr>
        <p:spPr>
          <a:xfrm>
            <a:off x="1764560" y="4188325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89;p28"/>
          <p:cNvSpPr/>
          <p:nvPr/>
        </p:nvSpPr>
        <p:spPr>
          <a:xfrm>
            <a:off x="6481672" y="418832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4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4" name="Google Shape;147;p27"/>
          <p:cNvSpPr txBox="1"/>
          <p:nvPr/>
        </p:nvSpPr>
        <p:spPr>
          <a:xfrm>
            <a:off x="2299445" y="1859841"/>
            <a:ext cx="7732059" cy="364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Program GUI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dijadikan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utama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Menambahkan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program facial landmark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deteksi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kedipan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mata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program facial recognition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Mengedit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generator dataset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supaya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output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langsung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tersimpan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pada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direktori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dataset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namanya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masing-masing</a:t>
            </a: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Mengedit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semua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program yang di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berikan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struktur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OOP (Object 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riented 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rogram) agar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mudah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panggil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 program lain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program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headpose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deteksi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gelengan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kepala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facial landmark 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namun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 include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aplikasi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absen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cocok</a:t>
            </a: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16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13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54" y="1169894"/>
            <a:ext cx="9118840" cy="5126845"/>
          </a:xfrm>
        </p:spPr>
      </p:pic>
    </p:spTree>
    <p:extLst>
      <p:ext uri="{BB962C8B-B14F-4D97-AF65-F5344CB8AC3E}">
        <p14:creationId xmlns:p14="http://schemas.microsoft.com/office/powerpoint/2010/main" val="168984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6083"/>
          </a:xfrm>
        </p:spPr>
        <p:txBody>
          <a:bodyPr/>
          <a:lstStyle/>
          <a:p>
            <a:r>
              <a:rPr lang="en-US" dirty="0" smtClean="0"/>
              <a:t>Menu about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87" y="1414463"/>
            <a:ext cx="9144313" cy="5141166"/>
          </a:xfrm>
        </p:spPr>
      </p:pic>
    </p:spTree>
    <p:extLst>
      <p:ext uri="{BB962C8B-B14F-4D97-AF65-F5344CB8AC3E}">
        <p14:creationId xmlns:p14="http://schemas.microsoft.com/office/powerpoint/2010/main" val="16941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9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Menu </a:t>
            </a:r>
            <a:r>
              <a:rPr lang="en-US" dirty="0" err="1" smtClean="0"/>
              <a:t>tambah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5" y="1211263"/>
            <a:ext cx="9652625" cy="5426952"/>
          </a:xfrm>
        </p:spPr>
      </p:pic>
    </p:spTree>
    <p:extLst>
      <p:ext uri="{BB962C8B-B14F-4D97-AF65-F5344CB8AC3E}">
        <p14:creationId xmlns:p14="http://schemas.microsoft.com/office/powerpoint/2010/main" val="32744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99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dataset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48" y="1117600"/>
            <a:ext cx="9735772" cy="5473700"/>
          </a:xfrm>
        </p:spPr>
      </p:pic>
    </p:spTree>
    <p:extLst>
      <p:ext uri="{BB962C8B-B14F-4D97-AF65-F5344CB8AC3E}">
        <p14:creationId xmlns:p14="http://schemas.microsoft.com/office/powerpoint/2010/main" val="3153097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C0C0C0"/>
      </a:dk1>
      <a:lt1>
        <a:sysClr val="window" lastClr="222222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</TotalTime>
  <Words>478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Tw Cen MT</vt:lpstr>
      <vt:lpstr>Droplet</vt:lpstr>
      <vt:lpstr>PowerPoint Presentation</vt:lpstr>
      <vt:lpstr>Latar belakang</vt:lpstr>
      <vt:lpstr>PowerPoint Presentation</vt:lpstr>
      <vt:lpstr>PowerPoint Presentation</vt:lpstr>
      <vt:lpstr>Deskripsi pekerjaan kelompok</vt:lpstr>
      <vt:lpstr>Output aplikasi</vt:lpstr>
      <vt:lpstr>Menu about</vt:lpstr>
      <vt:lpstr>Menu tambah data</vt:lpstr>
      <vt:lpstr>Generate dataset</vt:lpstr>
      <vt:lpstr>Face recognation</vt:lpstr>
      <vt:lpstr>Absen berhasil</vt:lpstr>
      <vt:lpstr>Menu keluar</vt:lpstr>
      <vt:lpstr>kesimpulan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ABSEN DENGAN KEDIPAN MATA</dc:title>
  <dc:creator>Hilmi-Adzin</dc:creator>
  <cp:lastModifiedBy>Hilmi-Adzin</cp:lastModifiedBy>
  <cp:revision>18</cp:revision>
  <dcterms:created xsi:type="dcterms:W3CDTF">2020-07-31T08:07:21Z</dcterms:created>
  <dcterms:modified xsi:type="dcterms:W3CDTF">2020-07-31T12:19:39Z</dcterms:modified>
</cp:coreProperties>
</file>