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7"/>
  </p:notesMasterIdLst>
  <p:sldIdLst>
    <p:sldId id="257" r:id="rId2"/>
    <p:sldId id="358" r:id="rId3"/>
    <p:sldId id="356" r:id="rId4"/>
    <p:sldId id="357" r:id="rId5"/>
    <p:sldId id="359" r:id="rId6"/>
    <p:sldId id="360" r:id="rId7"/>
    <p:sldId id="355" r:id="rId8"/>
    <p:sldId id="361" r:id="rId9"/>
    <p:sldId id="350" r:id="rId10"/>
    <p:sldId id="266" r:id="rId11"/>
    <p:sldId id="367" r:id="rId12"/>
    <p:sldId id="353" r:id="rId13"/>
    <p:sldId id="354" r:id="rId14"/>
    <p:sldId id="352" r:id="rId15"/>
    <p:sldId id="267" r:id="rId16"/>
    <p:sldId id="351" r:id="rId17"/>
    <p:sldId id="371" r:id="rId18"/>
    <p:sldId id="271" r:id="rId19"/>
    <p:sldId id="272" r:id="rId20"/>
    <p:sldId id="264" r:id="rId21"/>
    <p:sldId id="363" r:id="rId22"/>
    <p:sldId id="370" r:id="rId23"/>
    <p:sldId id="364" r:id="rId24"/>
    <p:sldId id="369" r:id="rId25"/>
    <p:sldId id="365" r:id="rId26"/>
    <p:sldId id="368" r:id="rId27"/>
    <p:sldId id="348" r:id="rId28"/>
    <p:sldId id="366" r:id="rId29"/>
    <p:sldId id="309" r:id="rId30"/>
    <p:sldId id="305" r:id="rId31"/>
    <p:sldId id="335" r:id="rId32"/>
    <p:sldId id="277" r:id="rId33"/>
    <p:sldId id="270" r:id="rId34"/>
    <p:sldId id="296" r:id="rId35"/>
    <p:sldId id="315" r:id="rId36"/>
    <p:sldId id="316" r:id="rId37"/>
    <p:sldId id="317" r:id="rId38"/>
    <p:sldId id="318" r:id="rId39"/>
    <p:sldId id="319" r:id="rId40"/>
    <p:sldId id="320" r:id="rId41"/>
    <p:sldId id="321" r:id="rId42"/>
    <p:sldId id="322" r:id="rId43"/>
    <p:sldId id="323" r:id="rId44"/>
    <p:sldId id="324" r:id="rId45"/>
    <p:sldId id="32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432f1544b00aa9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5656"/>
    <a:srgbClr val="FFFFFF"/>
    <a:srgbClr val="5B9BD5"/>
    <a:srgbClr val="494B69"/>
    <a:srgbClr val="9D5970"/>
    <a:srgbClr val="695D7A"/>
    <a:srgbClr val="D8707C"/>
    <a:srgbClr val="9F5B72"/>
    <a:srgbClr val="9F9F9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496" autoAdjust="0"/>
  </p:normalViewPr>
  <p:slideViewPr>
    <p:cSldViewPr snapToGrid="0">
      <p:cViewPr varScale="1">
        <p:scale>
          <a:sx n="59" d="100"/>
          <a:sy n="59" d="100"/>
        </p:scale>
        <p:origin x="1056" y="42"/>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2394B-18C8-4705-8ACC-7289BA471CA7}"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B71D9-3B17-45A2-B8ED-1492C822D1BB}" type="slidenum">
              <a:rPr lang="en-US" smtClean="0"/>
              <a:t>‹#›</a:t>
            </a:fld>
            <a:endParaRPr lang="en-US"/>
          </a:p>
        </p:txBody>
      </p:sp>
    </p:spTree>
    <p:extLst>
      <p:ext uri="{BB962C8B-B14F-4D97-AF65-F5344CB8AC3E}">
        <p14:creationId xmlns:p14="http://schemas.microsoft.com/office/powerpoint/2010/main" val="308802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4</a:t>
            </a:fld>
            <a:endParaRPr lang="en-US"/>
          </a:p>
        </p:txBody>
      </p:sp>
    </p:spTree>
    <p:extLst>
      <p:ext uri="{BB962C8B-B14F-4D97-AF65-F5344CB8AC3E}">
        <p14:creationId xmlns:p14="http://schemas.microsoft.com/office/powerpoint/2010/main" val="407358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10</a:t>
            </a:fld>
            <a:endParaRPr lang="en-US"/>
          </a:p>
        </p:txBody>
      </p:sp>
    </p:spTree>
    <p:extLst>
      <p:ext uri="{BB962C8B-B14F-4D97-AF65-F5344CB8AC3E}">
        <p14:creationId xmlns:p14="http://schemas.microsoft.com/office/powerpoint/2010/main" val="286520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11</a:t>
            </a:fld>
            <a:endParaRPr lang="en-US"/>
          </a:p>
        </p:txBody>
      </p:sp>
    </p:spTree>
    <p:extLst>
      <p:ext uri="{BB962C8B-B14F-4D97-AF65-F5344CB8AC3E}">
        <p14:creationId xmlns:p14="http://schemas.microsoft.com/office/powerpoint/2010/main" val="274258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14</a:t>
            </a:fld>
            <a:endParaRPr lang="en-US"/>
          </a:p>
        </p:txBody>
      </p:sp>
    </p:spTree>
    <p:extLst>
      <p:ext uri="{BB962C8B-B14F-4D97-AF65-F5344CB8AC3E}">
        <p14:creationId xmlns:p14="http://schemas.microsoft.com/office/powerpoint/2010/main" val="379707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15</a:t>
            </a:fld>
            <a:endParaRPr lang="en-US"/>
          </a:p>
        </p:txBody>
      </p:sp>
    </p:spTree>
    <p:extLst>
      <p:ext uri="{BB962C8B-B14F-4D97-AF65-F5344CB8AC3E}">
        <p14:creationId xmlns:p14="http://schemas.microsoft.com/office/powerpoint/2010/main" val="166480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23</a:t>
            </a:fld>
            <a:endParaRPr lang="en-US"/>
          </a:p>
        </p:txBody>
      </p:sp>
    </p:spTree>
    <p:extLst>
      <p:ext uri="{BB962C8B-B14F-4D97-AF65-F5344CB8AC3E}">
        <p14:creationId xmlns:p14="http://schemas.microsoft.com/office/powerpoint/2010/main" val="4277713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0B71D9-3B17-45A2-B8ED-1492C822D1BB}" type="slidenum">
              <a:rPr lang="en-US" smtClean="0"/>
              <a:t>30</a:t>
            </a:fld>
            <a:endParaRPr lang="en-US"/>
          </a:p>
        </p:txBody>
      </p:sp>
    </p:spTree>
    <p:extLst>
      <p:ext uri="{BB962C8B-B14F-4D97-AF65-F5344CB8AC3E}">
        <p14:creationId xmlns:p14="http://schemas.microsoft.com/office/powerpoint/2010/main" val="170511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C2BF2B-ECBC-4815-9617-3D7E43FF2A5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79959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2BF2B-ECBC-4815-9617-3D7E43FF2A5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427621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2BF2B-ECBC-4815-9617-3D7E43FF2A5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411288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2BF2B-ECBC-4815-9617-3D7E43FF2A5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219122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2BF2B-ECBC-4815-9617-3D7E43FF2A53}"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268240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C2BF2B-ECBC-4815-9617-3D7E43FF2A5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9217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C2BF2B-ECBC-4815-9617-3D7E43FF2A53}"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2584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2BF2B-ECBC-4815-9617-3D7E43FF2A53}"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155709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2BF2B-ECBC-4815-9617-3D7E43FF2A53}"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236045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2BF2B-ECBC-4815-9617-3D7E43FF2A5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91236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2BF2B-ECBC-4815-9617-3D7E43FF2A53}"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A0999-FC71-4A57-AA3D-A2A3E2C0E3C4}" type="slidenum">
              <a:rPr lang="en-US" smtClean="0"/>
              <a:t>‹#›</a:t>
            </a:fld>
            <a:endParaRPr lang="en-US"/>
          </a:p>
        </p:txBody>
      </p:sp>
    </p:spTree>
    <p:extLst>
      <p:ext uri="{BB962C8B-B14F-4D97-AF65-F5344CB8AC3E}">
        <p14:creationId xmlns:p14="http://schemas.microsoft.com/office/powerpoint/2010/main" val="305057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2BF2B-ECBC-4815-9617-3D7E43FF2A53}" type="datetimeFigureOut">
              <a:rPr lang="en-US" smtClean="0"/>
              <a:t>10/20/2020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A0999-FC71-4A57-AA3D-A2A3E2C0E3C4}" type="slidenum">
              <a:rPr lang="en-US" smtClean="0"/>
              <a:t>‹#›</a:t>
            </a:fld>
            <a:endParaRPr lang="en-US"/>
          </a:p>
        </p:txBody>
      </p:sp>
    </p:spTree>
    <p:extLst>
      <p:ext uri="{BB962C8B-B14F-4D97-AF65-F5344CB8AC3E}">
        <p14:creationId xmlns:p14="http://schemas.microsoft.com/office/powerpoint/2010/main" val="88941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94B69"/>
        </a:solidFill>
        <a:effectLst/>
      </p:bgPr>
    </p:bg>
    <p:spTree>
      <p:nvGrpSpPr>
        <p:cNvPr id="1" name=""/>
        <p:cNvGrpSpPr/>
        <p:nvPr/>
      </p:nvGrpSpPr>
      <p:grpSpPr>
        <a:xfrm>
          <a:off x="0" y="0"/>
          <a:ext cx="0" cy="0"/>
          <a:chOff x="0" y="0"/>
          <a:chExt cx="0" cy="0"/>
        </a:xfrm>
      </p:grpSpPr>
      <p:sp>
        <p:nvSpPr>
          <p:cNvPr id="2" name="TextBox 1"/>
          <p:cNvSpPr txBox="1"/>
          <p:nvPr/>
        </p:nvSpPr>
        <p:spPr>
          <a:xfrm>
            <a:off x="1524000" y="1122363"/>
            <a:ext cx="9144000" cy="2585323"/>
          </a:xfrm>
          <a:prstGeom prst="rect">
            <a:avLst/>
          </a:prstGeom>
          <a:noFill/>
        </p:spPr>
        <p:txBody>
          <a:bodyPr wrap="square" rtlCol="0">
            <a:spAutoFit/>
          </a:bodyPr>
          <a:lstStyle/>
          <a:p>
            <a:pPr algn="ctr"/>
            <a:r>
              <a:rPr lang="en-US" sz="5400" dirty="0" smtClean="0">
                <a:solidFill>
                  <a:schemeClr val="bg1"/>
                </a:solidFill>
                <a:effectLst>
                  <a:outerShdw blurRad="38100" dist="38100" dir="2700000" algn="tl">
                    <a:srgbClr val="000000">
                      <a:alpha val="43137"/>
                    </a:srgbClr>
                  </a:outerShdw>
                </a:effectLst>
              </a:rPr>
              <a:t>Question answering system from reviews</a:t>
            </a:r>
          </a:p>
          <a:p>
            <a:pPr algn="ctr"/>
            <a:endParaRPr lang="en-US" sz="5400" dirty="0">
              <a:solidFill>
                <a:schemeClr val="bg1"/>
              </a:solidFill>
            </a:endParaRPr>
          </a:p>
        </p:txBody>
      </p:sp>
      <p:sp>
        <p:nvSpPr>
          <p:cNvPr id="3" name="TextBox 2"/>
          <p:cNvSpPr txBox="1"/>
          <p:nvPr/>
        </p:nvSpPr>
        <p:spPr>
          <a:xfrm>
            <a:off x="2497483" y="3429000"/>
            <a:ext cx="7197035" cy="2677656"/>
          </a:xfrm>
          <a:prstGeom prst="rect">
            <a:avLst/>
          </a:prstGeom>
          <a:noFill/>
        </p:spPr>
        <p:txBody>
          <a:bodyPr wrap="none" rtlCol="0">
            <a:spAutoFit/>
          </a:bodyPr>
          <a:lstStyle/>
          <a:p>
            <a:pPr algn="ctr"/>
            <a:r>
              <a:rPr lang="en-US" sz="2800" dirty="0" smtClean="0">
                <a:solidFill>
                  <a:schemeClr val="bg1"/>
                </a:solidFill>
                <a:effectLst>
                  <a:outerShdw blurRad="38100" dist="38100" dir="2700000" algn="tl">
                    <a:srgbClr val="000000">
                      <a:alpha val="43137"/>
                    </a:srgbClr>
                  </a:outerShdw>
                </a:effectLst>
              </a:rPr>
              <a:t>Sirinian Aram Emmanouil</a:t>
            </a:r>
          </a:p>
          <a:p>
            <a:pPr algn="ctr"/>
            <a:endParaRPr lang="en-US" sz="2800" dirty="0" smtClean="0">
              <a:solidFill>
                <a:schemeClr val="bg1"/>
              </a:solidFill>
              <a:effectLst>
                <a:outerShdw blurRad="38100" dist="38100" dir="2700000" algn="tl">
                  <a:srgbClr val="000000">
                    <a:alpha val="43137"/>
                  </a:srgbClr>
                </a:outerShdw>
              </a:effectLst>
            </a:endParaRPr>
          </a:p>
          <a:p>
            <a:r>
              <a:rPr lang="en-US" sz="2800" dirty="0" smtClean="0">
                <a:solidFill>
                  <a:schemeClr val="bg1"/>
                </a:solidFill>
                <a:effectLst>
                  <a:outerShdw blurRad="38100" dist="38100" dir="2700000" algn="tl">
                    <a:srgbClr val="000000">
                      <a:alpha val="43137"/>
                    </a:srgbClr>
                  </a:outerShdw>
                </a:effectLst>
              </a:rPr>
              <a:t>Department of Computer Science &amp; Engineering</a:t>
            </a:r>
          </a:p>
          <a:p>
            <a:pPr algn="ctr"/>
            <a:r>
              <a:rPr lang="en-US" sz="2800" dirty="0" smtClean="0">
                <a:solidFill>
                  <a:schemeClr val="bg1"/>
                </a:solidFill>
                <a:effectLst>
                  <a:outerShdw blurRad="38100" dist="38100" dir="2700000" algn="tl">
                    <a:srgbClr val="000000">
                      <a:alpha val="43137"/>
                    </a:srgbClr>
                  </a:outerShdw>
                </a:effectLst>
              </a:rPr>
              <a:t>University of Ioannina</a:t>
            </a:r>
          </a:p>
          <a:p>
            <a:pPr algn="ctr"/>
            <a:endParaRPr lang="en-US" sz="2800" dirty="0" smtClean="0">
              <a:solidFill>
                <a:schemeClr val="bg1"/>
              </a:solidFill>
              <a:effectLst>
                <a:outerShdw blurRad="38100" dist="38100" dir="2700000" algn="tl">
                  <a:srgbClr val="000000">
                    <a:alpha val="43137"/>
                  </a:srgbClr>
                </a:outerShdw>
              </a:effectLst>
            </a:endParaRPr>
          </a:p>
          <a:p>
            <a:pPr algn="ctr"/>
            <a:r>
              <a:rPr lang="en-US" sz="2800" dirty="0" smtClean="0">
                <a:solidFill>
                  <a:schemeClr val="bg1"/>
                </a:solidFill>
                <a:effectLst>
                  <a:outerShdw blurRad="38100" dist="38100" dir="2700000" algn="tl">
                    <a:srgbClr val="000000">
                      <a:alpha val="43137"/>
                    </a:srgbClr>
                  </a:outerShdw>
                </a:effectLst>
              </a:rPr>
              <a:t>Panayiotis </a:t>
            </a:r>
            <a:r>
              <a:rPr lang="en-US" sz="2800" dirty="0" err="1" smtClean="0">
                <a:solidFill>
                  <a:schemeClr val="bg1"/>
                </a:solidFill>
                <a:effectLst>
                  <a:outerShdw blurRad="38100" dist="38100" dir="2700000" algn="tl">
                    <a:srgbClr val="000000">
                      <a:alpha val="43137"/>
                    </a:srgbClr>
                  </a:outerShdw>
                </a:effectLst>
              </a:rPr>
              <a:t>Tsaparas</a:t>
            </a:r>
            <a:endParaRPr lang="en-US"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0877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3525253" cy="646331"/>
          </a:xfrm>
          <a:prstGeom prst="rect">
            <a:avLst/>
          </a:prstGeom>
          <a:noFill/>
        </p:spPr>
        <p:txBody>
          <a:bodyPr wrap="square" rtlCol="0">
            <a:spAutoFit/>
          </a:bodyPr>
          <a:lstStyle/>
          <a:p>
            <a:r>
              <a:rPr lang="en-US" sz="3600" dirty="0" smtClean="0">
                <a:solidFill>
                  <a:srgbClr val="565656"/>
                </a:solidFill>
              </a:rPr>
              <a:t>Q&amp;A System</a:t>
            </a:r>
            <a:endParaRPr lang="en-US" sz="3600" dirty="0">
              <a:solidFill>
                <a:srgbClr val="565656"/>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038" r="16746"/>
          <a:stretch/>
        </p:blipFill>
        <p:spPr>
          <a:xfrm>
            <a:off x="6096001" y="2064518"/>
            <a:ext cx="6095999" cy="4793482"/>
          </a:xfrm>
          <a:prstGeom prst="rect">
            <a:avLst/>
          </a:prstGeom>
        </p:spPr>
      </p:pic>
      <p:sp>
        <p:nvSpPr>
          <p:cNvPr id="5" name="TextBox 4"/>
          <p:cNvSpPr txBox="1"/>
          <p:nvPr/>
        </p:nvSpPr>
        <p:spPr>
          <a:xfrm>
            <a:off x="0" y="2510907"/>
            <a:ext cx="6096000" cy="3600986"/>
          </a:xfrm>
          <a:prstGeom prst="rect">
            <a:avLst/>
          </a:prstGeom>
          <a:noFill/>
        </p:spPr>
        <p:txBody>
          <a:bodyPr wrap="square" rtlCol="0">
            <a:spAutoFit/>
          </a:bodyPr>
          <a:lstStyle/>
          <a:p>
            <a:pPr marL="285750" indent="-285750">
              <a:buFont typeface="Wingdings" panose="05000000000000000000" pitchFamily="2" charset="2"/>
              <a:buChar char="v"/>
            </a:pPr>
            <a:r>
              <a:rPr lang="en-US" sz="3200" b="1" dirty="0" smtClean="0">
                <a:solidFill>
                  <a:srgbClr val="565656"/>
                </a:solidFill>
              </a:rPr>
              <a:t>Word </a:t>
            </a:r>
            <a:r>
              <a:rPr lang="en-US" sz="3200" b="1" dirty="0">
                <a:solidFill>
                  <a:srgbClr val="565656"/>
                </a:solidFill>
              </a:rPr>
              <a:t>Vector Centroid Similarity (</a:t>
            </a:r>
            <a:r>
              <a:rPr lang="en-US" sz="3200" b="1" dirty="0" smtClean="0">
                <a:solidFill>
                  <a:srgbClr val="565656"/>
                </a:solidFill>
              </a:rPr>
              <a:t>WCS</a:t>
            </a:r>
            <a:r>
              <a:rPr lang="en-US" sz="3200" b="1" dirty="0" smtClean="0">
                <a:solidFill>
                  <a:srgbClr val="565656"/>
                </a:solidFill>
              </a:rPr>
              <a:t>)</a:t>
            </a:r>
          </a:p>
          <a:p>
            <a:pPr marL="285750" indent="-285750">
              <a:buFont typeface="Wingdings" panose="05000000000000000000" pitchFamily="2" charset="2"/>
              <a:buChar char="v"/>
            </a:pPr>
            <a:endParaRPr lang="en-US" b="1" dirty="0" smtClean="0">
              <a:solidFill>
                <a:srgbClr val="565656"/>
              </a:solidFill>
            </a:endParaRPr>
          </a:p>
          <a:p>
            <a:pPr marL="285750" indent="-285750">
              <a:buFont typeface="Wingdings" panose="05000000000000000000" pitchFamily="2" charset="2"/>
              <a:buChar char="v"/>
            </a:pPr>
            <a:r>
              <a:rPr lang="en-US" sz="3200" b="1" dirty="0" smtClean="0">
                <a:solidFill>
                  <a:srgbClr val="565656"/>
                </a:solidFill>
              </a:rPr>
              <a:t>IDF </a:t>
            </a:r>
            <a:r>
              <a:rPr lang="en-US" sz="3200" b="1" dirty="0">
                <a:solidFill>
                  <a:srgbClr val="565656"/>
                </a:solidFill>
              </a:rPr>
              <a:t>Re-weighted Word Vector Centroid Similarity (IWCS</a:t>
            </a:r>
            <a:r>
              <a:rPr lang="en-US" sz="3200" b="1" dirty="0" smtClean="0">
                <a:solidFill>
                  <a:srgbClr val="565656"/>
                </a:solidFill>
              </a:rPr>
              <a:t>)</a:t>
            </a:r>
          </a:p>
          <a:p>
            <a:pPr marL="285750" indent="-285750">
              <a:buFont typeface="Wingdings" panose="05000000000000000000" pitchFamily="2" charset="2"/>
              <a:buChar char="v"/>
            </a:pPr>
            <a:endParaRPr lang="en-US" b="1" dirty="0" smtClean="0">
              <a:solidFill>
                <a:srgbClr val="565656"/>
              </a:solidFill>
            </a:endParaRPr>
          </a:p>
          <a:p>
            <a:pPr marL="285750" indent="-285750">
              <a:buFont typeface="Wingdings" panose="05000000000000000000" pitchFamily="2" charset="2"/>
              <a:buChar char="v"/>
            </a:pPr>
            <a:r>
              <a:rPr lang="en-US" sz="3200" b="1" dirty="0">
                <a:solidFill>
                  <a:srgbClr val="565656"/>
                </a:solidFill>
              </a:rPr>
              <a:t>TF-IDF Matching </a:t>
            </a:r>
            <a:r>
              <a:rPr lang="en-US" sz="3200" b="1" dirty="0" smtClean="0">
                <a:solidFill>
                  <a:srgbClr val="565656"/>
                </a:solidFill>
              </a:rPr>
              <a:t>Score (used as baseline)</a:t>
            </a:r>
            <a:endParaRPr lang="en-US" sz="3200" dirty="0"/>
          </a:p>
        </p:txBody>
      </p:sp>
      <p:sp>
        <p:nvSpPr>
          <p:cNvPr id="6" name="TextBox 5"/>
          <p:cNvSpPr txBox="1"/>
          <p:nvPr/>
        </p:nvSpPr>
        <p:spPr>
          <a:xfrm>
            <a:off x="4379226" y="1254149"/>
            <a:ext cx="3433549" cy="646331"/>
          </a:xfrm>
          <a:prstGeom prst="rect">
            <a:avLst/>
          </a:prstGeom>
          <a:noFill/>
        </p:spPr>
        <p:txBody>
          <a:bodyPr wrap="square" rtlCol="0">
            <a:spAutoFit/>
          </a:bodyPr>
          <a:lstStyle/>
          <a:p>
            <a:r>
              <a:rPr lang="en-US" sz="3600" dirty="0">
                <a:solidFill>
                  <a:srgbClr val="565656"/>
                </a:solidFill>
              </a:rPr>
              <a:t>Retrieval models</a:t>
            </a:r>
          </a:p>
        </p:txBody>
      </p:sp>
    </p:spTree>
    <p:extLst>
      <p:ext uri="{BB962C8B-B14F-4D97-AF65-F5344CB8AC3E}">
        <p14:creationId xmlns:p14="http://schemas.microsoft.com/office/powerpoint/2010/main" val="3054929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5336" y="2549128"/>
            <a:ext cx="9541329" cy="4231928"/>
          </a:xfrm>
          <a:prstGeom prst="rect">
            <a:avLst/>
          </a:prstGeom>
          <a:noFill/>
        </p:spPr>
        <p:txBody>
          <a:bodyPr wrap="square" rtlCol="0">
            <a:spAutoFit/>
          </a:bodyPr>
          <a:lstStyle/>
          <a:p>
            <a:pPr marL="457200" indent="-457200">
              <a:buFont typeface="+mj-lt"/>
              <a:buAutoNum type="arabicPeriod"/>
            </a:pPr>
            <a:r>
              <a:rPr lang="en-US" sz="2800" dirty="0" smtClean="0">
                <a:solidFill>
                  <a:srgbClr val="565656"/>
                </a:solidFill>
              </a:rPr>
              <a:t>Load Documents from Corpus based on the chosen business</a:t>
            </a:r>
          </a:p>
          <a:p>
            <a:pPr marL="457200" indent="-457200">
              <a:buFont typeface="+mj-lt"/>
              <a:buAutoNum type="arabicPeriod"/>
            </a:pPr>
            <a:endParaRPr lang="en-US" sz="900" dirty="0">
              <a:solidFill>
                <a:srgbClr val="565656"/>
              </a:solidFill>
            </a:endParaRPr>
          </a:p>
          <a:p>
            <a:pPr marL="457200" indent="-457200">
              <a:buFont typeface="+mj-lt"/>
              <a:buAutoNum type="arabicPeriod"/>
            </a:pPr>
            <a:r>
              <a:rPr lang="en-US" sz="2800" dirty="0" smtClean="0">
                <a:solidFill>
                  <a:srgbClr val="565656"/>
                </a:solidFill>
              </a:rPr>
              <a:t>Compute question’s vector centroid representation</a:t>
            </a:r>
          </a:p>
          <a:p>
            <a:pPr marL="457200" indent="-457200">
              <a:buFont typeface="+mj-lt"/>
              <a:buAutoNum type="arabicPeriod"/>
            </a:pPr>
            <a:endParaRPr lang="en-US" sz="900" dirty="0">
              <a:solidFill>
                <a:srgbClr val="565656"/>
              </a:solidFill>
            </a:endParaRPr>
          </a:p>
          <a:p>
            <a:pPr marL="457200" indent="-457200">
              <a:buFont typeface="+mj-lt"/>
              <a:buAutoNum type="arabicPeriod"/>
            </a:pPr>
            <a:r>
              <a:rPr lang="en-US" sz="2800" dirty="0" smtClean="0">
                <a:solidFill>
                  <a:srgbClr val="565656"/>
                </a:solidFill>
              </a:rPr>
              <a:t>Compute Documents’ vector centroid representations</a:t>
            </a:r>
          </a:p>
          <a:p>
            <a:pPr marL="457200" indent="-457200">
              <a:buFont typeface="+mj-lt"/>
              <a:buAutoNum type="arabicPeriod"/>
            </a:pPr>
            <a:endParaRPr lang="en-US" sz="900" dirty="0">
              <a:solidFill>
                <a:srgbClr val="565656"/>
              </a:solidFill>
            </a:endParaRPr>
          </a:p>
          <a:p>
            <a:pPr marL="457200" indent="-457200">
              <a:buFont typeface="+mj-lt"/>
              <a:buAutoNum type="arabicPeriod"/>
            </a:pPr>
            <a:r>
              <a:rPr lang="en-US" sz="2800" dirty="0" smtClean="0">
                <a:solidFill>
                  <a:srgbClr val="565656"/>
                </a:solidFill>
              </a:rPr>
              <a:t>Compute all the cosine similarities between question’s and Documents’ vector centroid representations</a:t>
            </a:r>
          </a:p>
          <a:p>
            <a:pPr marL="457200" indent="-457200">
              <a:buFont typeface="+mj-lt"/>
              <a:buAutoNum type="arabicPeriod"/>
            </a:pPr>
            <a:endParaRPr lang="en-US" sz="900" dirty="0" smtClean="0">
              <a:solidFill>
                <a:srgbClr val="565656"/>
              </a:solidFill>
            </a:endParaRPr>
          </a:p>
          <a:p>
            <a:pPr marL="457200" indent="-457200">
              <a:buFont typeface="+mj-lt"/>
              <a:buAutoNum type="arabicPeriod"/>
            </a:pPr>
            <a:r>
              <a:rPr lang="en-US" sz="2800" dirty="0" smtClean="0">
                <a:solidFill>
                  <a:srgbClr val="565656"/>
                </a:solidFill>
              </a:rPr>
              <a:t>Sort all Documents based on their </a:t>
            </a:r>
            <a:r>
              <a:rPr lang="en-US" sz="2800" dirty="0">
                <a:solidFill>
                  <a:srgbClr val="565656"/>
                </a:solidFill>
              </a:rPr>
              <a:t>cosine </a:t>
            </a:r>
            <a:r>
              <a:rPr lang="en-US" sz="2800" dirty="0" smtClean="0">
                <a:solidFill>
                  <a:srgbClr val="565656"/>
                </a:solidFill>
              </a:rPr>
              <a:t>similarities</a:t>
            </a:r>
          </a:p>
          <a:p>
            <a:pPr marL="457200" indent="-457200">
              <a:buFont typeface="+mj-lt"/>
              <a:buAutoNum type="arabicPeriod"/>
            </a:pPr>
            <a:endParaRPr lang="en-US" sz="900" dirty="0">
              <a:solidFill>
                <a:srgbClr val="565656"/>
              </a:solidFill>
            </a:endParaRPr>
          </a:p>
          <a:p>
            <a:pPr marL="457200" indent="-457200">
              <a:buFont typeface="+mj-lt"/>
              <a:buAutoNum type="arabicPeriod"/>
            </a:pPr>
            <a:r>
              <a:rPr lang="en-US" sz="2800" dirty="0" smtClean="0">
                <a:solidFill>
                  <a:srgbClr val="565656"/>
                </a:solidFill>
              </a:rPr>
              <a:t>Return the k-top Documents with the highest cosine similarities</a:t>
            </a:r>
            <a:endParaRPr lang="en-US" sz="2800" dirty="0">
              <a:solidFill>
                <a:srgbClr val="565656"/>
              </a:solidFill>
            </a:endParaRPr>
          </a:p>
        </p:txBody>
      </p:sp>
      <p:sp>
        <p:nvSpPr>
          <p:cNvPr id="4" name="TextBox 3"/>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Q&amp;A System</a:t>
            </a:r>
          </a:p>
        </p:txBody>
      </p:sp>
      <p:sp>
        <p:nvSpPr>
          <p:cNvPr id="5" name="TextBox 4"/>
          <p:cNvSpPr txBox="1"/>
          <p:nvPr/>
        </p:nvSpPr>
        <p:spPr>
          <a:xfrm>
            <a:off x="1241276" y="785341"/>
            <a:ext cx="9709448" cy="1384995"/>
          </a:xfrm>
          <a:prstGeom prst="rect">
            <a:avLst/>
          </a:prstGeom>
          <a:noFill/>
        </p:spPr>
        <p:txBody>
          <a:bodyPr wrap="square" rtlCol="0">
            <a:spAutoFit/>
          </a:bodyPr>
          <a:lstStyle/>
          <a:p>
            <a:pPr marL="0" lvl="1" algn="ctr"/>
            <a:r>
              <a:rPr lang="en-US" sz="2800" dirty="0">
                <a:solidFill>
                  <a:srgbClr val="565656"/>
                </a:solidFill>
              </a:rPr>
              <a:t>Word Vector Centroid Similarity (WCS</a:t>
            </a:r>
            <a:r>
              <a:rPr lang="en-US" sz="2800" dirty="0" smtClean="0">
                <a:solidFill>
                  <a:srgbClr val="565656"/>
                </a:solidFill>
              </a:rPr>
              <a:t>)</a:t>
            </a:r>
          </a:p>
          <a:p>
            <a:pPr marL="0" lvl="1" algn="ctr"/>
            <a:r>
              <a:rPr lang="en-US" sz="2800" dirty="0" smtClean="0">
                <a:solidFill>
                  <a:srgbClr val="565656"/>
                </a:solidFill>
              </a:rPr>
              <a:t>And</a:t>
            </a:r>
          </a:p>
          <a:p>
            <a:pPr marL="0" lvl="1" algn="ctr"/>
            <a:r>
              <a:rPr lang="en-US" sz="2800" dirty="0">
                <a:solidFill>
                  <a:srgbClr val="565656"/>
                </a:solidFill>
              </a:rPr>
              <a:t>IDF Re-weighted Word Vector Centroid Similarity (IWCS</a:t>
            </a:r>
            <a:r>
              <a:rPr lang="en-US" sz="2800" dirty="0" smtClean="0">
                <a:solidFill>
                  <a:srgbClr val="565656"/>
                </a:solidFill>
              </a:rPr>
              <a:t>)</a:t>
            </a:r>
            <a:endParaRPr lang="en-US" sz="2800" dirty="0">
              <a:solidFill>
                <a:srgbClr val="565656"/>
              </a:solidFill>
            </a:endParaRPr>
          </a:p>
        </p:txBody>
      </p:sp>
    </p:spTree>
    <p:extLst>
      <p:ext uri="{BB962C8B-B14F-4D97-AF65-F5344CB8AC3E}">
        <p14:creationId xmlns:p14="http://schemas.microsoft.com/office/powerpoint/2010/main" val="2311441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9183" y="2194079"/>
            <a:ext cx="8797434" cy="3600986"/>
          </a:xfrm>
          <a:prstGeom prst="rect">
            <a:avLst/>
          </a:prstGeom>
          <a:noFill/>
        </p:spPr>
        <p:txBody>
          <a:bodyPr wrap="square" rtlCol="0">
            <a:spAutoFit/>
          </a:bodyPr>
          <a:lstStyle/>
          <a:p>
            <a:pPr algn="ctr"/>
            <a:r>
              <a:rPr lang="en-US" sz="3200" u="sng" dirty="0" smtClean="0">
                <a:solidFill>
                  <a:srgbClr val="565656"/>
                </a:solidFill>
              </a:rPr>
              <a:t>Vector centroid computation</a:t>
            </a:r>
          </a:p>
          <a:p>
            <a:endParaRPr lang="en-US" sz="3200" dirty="0" smtClean="0">
              <a:solidFill>
                <a:srgbClr val="565656"/>
              </a:solidFill>
            </a:endParaRPr>
          </a:p>
          <a:p>
            <a:pPr marL="514350" indent="-514350">
              <a:buFont typeface="+mj-lt"/>
              <a:buAutoNum type="arabicPeriod"/>
            </a:pPr>
            <a:r>
              <a:rPr lang="en-US" sz="3200" dirty="0" smtClean="0">
                <a:solidFill>
                  <a:srgbClr val="565656"/>
                </a:solidFill>
              </a:rPr>
              <a:t>For each word in text get it’s word vector</a:t>
            </a:r>
          </a:p>
          <a:p>
            <a:pPr marL="514350" indent="-514350">
              <a:buFont typeface="+mj-lt"/>
              <a:buAutoNum type="arabicPeriod"/>
            </a:pPr>
            <a:endParaRPr lang="en-US" dirty="0">
              <a:solidFill>
                <a:srgbClr val="565656"/>
              </a:solidFill>
            </a:endParaRPr>
          </a:p>
          <a:p>
            <a:pPr marL="514350" indent="-514350">
              <a:buFont typeface="+mj-lt"/>
              <a:buAutoNum type="arabicPeriod"/>
            </a:pPr>
            <a:r>
              <a:rPr lang="en-US" sz="3200" dirty="0" smtClean="0">
                <a:solidFill>
                  <a:srgbClr val="565656"/>
                </a:solidFill>
              </a:rPr>
              <a:t>Sum all word vectors to a single vector</a:t>
            </a:r>
          </a:p>
          <a:p>
            <a:pPr marL="514350" indent="-514350">
              <a:buFont typeface="+mj-lt"/>
              <a:buAutoNum type="arabicPeriod"/>
            </a:pPr>
            <a:endParaRPr lang="en-US" dirty="0">
              <a:solidFill>
                <a:srgbClr val="565656"/>
              </a:solidFill>
            </a:endParaRPr>
          </a:p>
          <a:p>
            <a:pPr marL="514350" indent="-514350">
              <a:buFont typeface="+mj-lt"/>
              <a:buAutoNum type="arabicPeriod"/>
            </a:pPr>
            <a:r>
              <a:rPr lang="en-US" sz="3200" dirty="0" smtClean="0">
                <a:solidFill>
                  <a:srgbClr val="565656"/>
                </a:solidFill>
              </a:rPr>
              <a:t>Compute the vector centroid by dividing the sum with the number of text’s words</a:t>
            </a:r>
          </a:p>
        </p:txBody>
      </p:sp>
      <p:sp>
        <p:nvSpPr>
          <p:cNvPr id="4" name="TextBox 3"/>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Q&amp;A System</a:t>
            </a:r>
          </a:p>
        </p:txBody>
      </p:sp>
      <p:sp>
        <p:nvSpPr>
          <p:cNvPr id="5" name="TextBox 4"/>
          <p:cNvSpPr txBox="1"/>
          <p:nvPr/>
        </p:nvSpPr>
        <p:spPr>
          <a:xfrm>
            <a:off x="2830895" y="1254149"/>
            <a:ext cx="6530211" cy="584775"/>
          </a:xfrm>
          <a:prstGeom prst="rect">
            <a:avLst/>
          </a:prstGeom>
          <a:noFill/>
        </p:spPr>
        <p:txBody>
          <a:bodyPr wrap="square" rtlCol="0">
            <a:spAutoFit/>
          </a:bodyPr>
          <a:lstStyle/>
          <a:p>
            <a:pPr marL="0" lvl="1"/>
            <a:r>
              <a:rPr lang="en-US" sz="3200" dirty="0">
                <a:solidFill>
                  <a:srgbClr val="565656"/>
                </a:solidFill>
              </a:rPr>
              <a:t>Word Vector </a:t>
            </a:r>
            <a:r>
              <a:rPr lang="en-US" sz="3200" dirty="0" smtClean="0">
                <a:solidFill>
                  <a:srgbClr val="565656"/>
                </a:solidFill>
              </a:rPr>
              <a:t>Centroid Similarity </a:t>
            </a:r>
            <a:r>
              <a:rPr lang="en-US" sz="3200" dirty="0">
                <a:solidFill>
                  <a:srgbClr val="565656"/>
                </a:solidFill>
              </a:rPr>
              <a:t>(</a:t>
            </a:r>
            <a:r>
              <a:rPr lang="en-US" sz="3200" dirty="0" smtClean="0">
                <a:solidFill>
                  <a:srgbClr val="565656"/>
                </a:solidFill>
              </a:rPr>
              <a:t>WCS)</a:t>
            </a:r>
            <a:endParaRPr lang="en-US" sz="3200" dirty="0">
              <a:solidFill>
                <a:srgbClr val="565656"/>
              </a:solidFill>
            </a:endParaRPr>
          </a:p>
        </p:txBody>
      </p:sp>
    </p:spTree>
    <p:extLst>
      <p:ext uri="{BB962C8B-B14F-4D97-AF65-F5344CB8AC3E}">
        <p14:creationId xmlns:p14="http://schemas.microsoft.com/office/powerpoint/2010/main" val="3740465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2165" y="2194079"/>
            <a:ext cx="9127671" cy="4647426"/>
          </a:xfrm>
          <a:prstGeom prst="rect">
            <a:avLst/>
          </a:prstGeom>
          <a:noFill/>
        </p:spPr>
        <p:txBody>
          <a:bodyPr wrap="square" rtlCol="0">
            <a:spAutoFit/>
          </a:bodyPr>
          <a:lstStyle/>
          <a:p>
            <a:pPr algn="ctr"/>
            <a:r>
              <a:rPr lang="en-US" sz="3200" u="sng" dirty="0" smtClean="0">
                <a:solidFill>
                  <a:srgbClr val="565656"/>
                </a:solidFill>
              </a:rPr>
              <a:t>Vector </a:t>
            </a:r>
            <a:r>
              <a:rPr lang="en-US" sz="3200" u="sng" dirty="0">
                <a:solidFill>
                  <a:srgbClr val="565656"/>
                </a:solidFill>
              </a:rPr>
              <a:t>centroid computation</a:t>
            </a:r>
          </a:p>
          <a:p>
            <a:endParaRPr lang="en-US" sz="3200" dirty="0" smtClean="0">
              <a:solidFill>
                <a:srgbClr val="565656"/>
              </a:solidFill>
            </a:endParaRPr>
          </a:p>
          <a:p>
            <a:pPr marL="514350" indent="-514350">
              <a:buFont typeface="+mj-lt"/>
              <a:buAutoNum type="arabicPeriod"/>
            </a:pPr>
            <a:r>
              <a:rPr lang="en-US" sz="3200" dirty="0" smtClean="0">
                <a:solidFill>
                  <a:srgbClr val="565656"/>
                </a:solidFill>
              </a:rPr>
              <a:t>For each word in text get it’s word vector</a:t>
            </a:r>
          </a:p>
          <a:p>
            <a:pPr marL="514350" indent="-514350">
              <a:buFont typeface="+mj-lt"/>
              <a:buAutoNum type="arabicPeriod"/>
            </a:pPr>
            <a:endParaRPr lang="en-US" sz="1100" dirty="0">
              <a:solidFill>
                <a:srgbClr val="565656"/>
              </a:solidFill>
            </a:endParaRPr>
          </a:p>
          <a:p>
            <a:pPr marL="514350" indent="-514350">
              <a:buFont typeface="+mj-lt"/>
              <a:buAutoNum type="arabicPeriod"/>
            </a:pPr>
            <a:r>
              <a:rPr lang="en-US" sz="3200" dirty="0" smtClean="0">
                <a:solidFill>
                  <a:srgbClr val="565656"/>
                </a:solidFill>
              </a:rPr>
              <a:t>For each word in text compute it’s TF-IDF weight</a:t>
            </a:r>
          </a:p>
          <a:p>
            <a:pPr marL="514350" indent="-514350">
              <a:buFont typeface="+mj-lt"/>
              <a:buAutoNum type="arabicPeriod"/>
            </a:pPr>
            <a:endParaRPr lang="en-US" sz="1100" dirty="0">
              <a:solidFill>
                <a:srgbClr val="565656"/>
              </a:solidFill>
            </a:endParaRPr>
          </a:p>
          <a:p>
            <a:pPr marL="514350" indent="-514350">
              <a:buFont typeface="+mj-lt"/>
              <a:buAutoNum type="arabicPeriod"/>
            </a:pPr>
            <a:r>
              <a:rPr lang="en-US" sz="3200" dirty="0" smtClean="0">
                <a:solidFill>
                  <a:srgbClr val="565656"/>
                </a:solidFill>
              </a:rPr>
              <a:t>For each word in text multiply it’s </a:t>
            </a:r>
            <a:r>
              <a:rPr lang="en-US" sz="3200" dirty="0">
                <a:solidFill>
                  <a:srgbClr val="565656"/>
                </a:solidFill>
              </a:rPr>
              <a:t>TF-IDF </a:t>
            </a:r>
            <a:r>
              <a:rPr lang="en-US" sz="3200" dirty="0" smtClean="0">
                <a:solidFill>
                  <a:srgbClr val="565656"/>
                </a:solidFill>
              </a:rPr>
              <a:t>weight with it’s word vector</a:t>
            </a:r>
          </a:p>
          <a:p>
            <a:pPr marL="514350" indent="-514350">
              <a:buFont typeface="+mj-lt"/>
              <a:buAutoNum type="arabicPeriod"/>
            </a:pPr>
            <a:endParaRPr lang="en-US" sz="1100" dirty="0">
              <a:solidFill>
                <a:srgbClr val="565656"/>
              </a:solidFill>
            </a:endParaRPr>
          </a:p>
          <a:p>
            <a:pPr marL="514350" indent="-514350">
              <a:buFont typeface="+mj-lt"/>
              <a:buAutoNum type="arabicPeriod"/>
            </a:pPr>
            <a:r>
              <a:rPr lang="en-US" sz="3200" dirty="0" smtClean="0">
                <a:solidFill>
                  <a:srgbClr val="565656"/>
                </a:solidFill>
              </a:rPr>
              <a:t>Compute the vector centroid by summing all new vector</a:t>
            </a:r>
            <a:endParaRPr lang="en-US" sz="3200" dirty="0">
              <a:solidFill>
                <a:srgbClr val="565656"/>
              </a:solidFill>
            </a:endParaRPr>
          </a:p>
        </p:txBody>
      </p:sp>
      <p:sp>
        <p:nvSpPr>
          <p:cNvPr id="4" name="TextBox 3"/>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Q&amp;A System</a:t>
            </a:r>
          </a:p>
        </p:txBody>
      </p:sp>
      <p:sp>
        <p:nvSpPr>
          <p:cNvPr id="5" name="TextBox 4"/>
          <p:cNvSpPr txBox="1"/>
          <p:nvPr/>
        </p:nvSpPr>
        <p:spPr>
          <a:xfrm>
            <a:off x="1356489" y="1254149"/>
            <a:ext cx="9479023" cy="584775"/>
          </a:xfrm>
          <a:prstGeom prst="rect">
            <a:avLst/>
          </a:prstGeom>
          <a:noFill/>
        </p:spPr>
        <p:txBody>
          <a:bodyPr wrap="square" rtlCol="0">
            <a:spAutoFit/>
          </a:bodyPr>
          <a:lstStyle/>
          <a:p>
            <a:pPr marL="0" lvl="1"/>
            <a:r>
              <a:rPr lang="en-US" sz="3200" dirty="0">
                <a:solidFill>
                  <a:srgbClr val="565656"/>
                </a:solidFill>
              </a:rPr>
              <a:t>IDF Re-weighted Word Vector Centroid Similarity (IWCS)</a:t>
            </a:r>
          </a:p>
        </p:txBody>
      </p:sp>
    </p:spTree>
    <p:extLst>
      <p:ext uri="{BB962C8B-B14F-4D97-AF65-F5344CB8AC3E}">
        <p14:creationId xmlns:p14="http://schemas.microsoft.com/office/powerpoint/2010/main" val="2578105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4850163" cy="646331"/>
          </a:xfrm>
          <a:prstGeom prst="rect">
            <a:avLst/>
          </a:prstGeom>
          <a:noFill/>
        </p:spPr>
        <p:txBody>
          <a:bodyPr wrap="square" rtlCol="0">
            <a:spAutoFit/>
          </a:bodyPr>
          <a:lstStyle/>
          <a:p>
            <a:r>
              <a:rPr lang="en-US" sz="3600" dirty="0">
                <a:solidFill>
                  <a:srgbClr val="565656"/>
                </a:solidFill>
              </a:rPr>
              <a:t>Q&amp;A System</a:t>
            </a:r>
          </a:p>
        </p:txBody>
      </p:sp>
      <p:sp>
        <p:nvSpPr>
          <p:cNvPr id="3" name="TextBox 2"/>
          <p:cNvSpPr txBox="1"/>
          <p:nvPr/>
        </p:nvSpPr>
        <p:spPr>
          <a:xfrm>
            <a:off x="1138506" y="2063449"/>
            <a:ext cx="9838788" cy="3108543"/>
          </a:xfrm>
          <a:prstGeom prst="rect">
            <a:avLst/>
          </a:prstGeom>
          <a:noFill/>
        </p:spPr>
        <p:txBody>
          <a:bodyPr wrap="square" rtlCol="0">
            <a:spAutoFit/>
          </a:bodyPr>
          <a:lstStyle/>
          <a:p>
            <a:pPr marL="457200" indent="-457200">
              <a:buFont typeface="+mj-lt"/>
              <a:buAutoNum type="arabicPeriod"/>
            </a:pPr>
            <a:r>
              <a:rPr lang="en-US" sz="3200" dirty="0" smtClean="0">
                <a:solidFill>
                  <a:srgbClr val="565656"/>
                </a:solidFill>
              </a:rPr>
              <a:t>For each Document that contains a word from the question. Compute its score by adding the TF-IDF values of the words that are in the question.</a:t>
            </a:r>
          </a:p>
          <a:p>
            <a:pPr marL="457200" indent="-457200">
              <a:buFont typeface="+mj-lt"/>
              <a:buAutoNum type="arabicPeriod"/>
            </a:pPr>
            <a:endParaRPr lang="en-US" dirty="0">
              <a:solidFill>
                <a:srgbClr val="565656"/>
              </a:solidFill>
            </a:endParaRPr>
          </a:p>
          <a:p>
            <a:pPr marL="457200" indent="-457200">
              <a:buFont typeface="+mj-lt"/>
              <a:buAutoNum type="arabicPeriod"/>
            </a:pPr>
            <a:r>
              <a:rPr lang="en-US" sz="3200" dirty="0" smtClean="0">
                <a:solidFill>
                  <a:srgbClr val="565656"/>
                </a:solidFill>
              </a:rPr>
              <a:t>Sort </a:t>
            </a:r>
            <a:r>
              <a:rPr lang="en-US" sz="3200" dirty="0">
                <a:solidFill>
                  <a:srgbClr val="565656"/>
                </a:solidFill>
              </a:rPr>
              <a:t>all Documents based on </a:t>
            </a:r>
            <a:r>
              <a:rPr lang="en-US" sz="3200" dirty="0" smtClean="0">
                <a:solidFill>
                  <a:srgbClr val="565656"/>
                </a:solidFill>
              </a:rPr>
              <a:t>their score</a:t>
            </a:r>
          </a:p>
          <a:p>
            <a:pPr marL="457200" indent="-457200">
              <a:buFont typeface="+mj-lt"/>
              <a:buAutoNum type="arabicPeriod"/>
            </a:pPr>
            <a:endParaRPr lang="en-US" dirty="0" smtClean="0">
              <a:solidFill>
                <a:srgbClr val="565656"/>
              </a:solidFill>
            </a:endParaRPr>
          </a:p>
          <a:p>
            <a:pPr marL="457200" indent="-457200">
              <a:buFont typeface="+mj-lt"/>
              <a:buAutoNum type="arabicPeriod"/>
            </a:pPr>
            <a:r>
              <a:rPr lang="en-US" sz="3200" dirty="0" smtClean="0">
                <a:solidFill>
                  <a:srgbClr val="565656"/>
                </a:solidFill>
              </a:rPr>
              <a:t>Return the k-top Documents with the highest scores</a:t>
            </a:r>
            <a:endParaRPr lang="en-US" sz="3200" dirty="0" smtClean="0">
              <a:solidFill>
                <a:srgbClr val="565656"/>
              </a:solidFill>
            </a:endParaRPr>
          </a:p>
        </p:txBody>
      </p:sp>
      <p:sp>
        <p:nvSpPr>
          <p:cNvPr id="4" name="TextBox 3"/>
          <p:cNvSpPr txBox="1"/>
          <p:nvPr/>
        </p:nvSpPr>
        <p:spPr>
          <a:xfrm>
            <a:off x="4126580" y="1254149"/>
            <a:ext cx="3938841" cy="584775"/>
          </a:xfrm>
          <a:prstGeom prst="rect">
            <a:avLst/>
          </a:prstGeom>
          <a:noFill/>
        </p:spPr>
        <p:txBody>
          <a:bodyPr wrap="square" rtlCol="0">
            <a:spAutoFit/>
          </a:bodyPr>
          <a:lstStyle/>
          <a:p>
            <a:pPr marL="0" lvl="1"/>
            <a:r>
              <a:rPr lang="en-US" sz="3200" dirty="0">
                <a:solidFill>
                  <a:srgbClr val="565656"/>
                </a:solidFill>
              </a:rPr>
              <a:t>TF-IDF Matching Score</a:t>
            </a:r>
          </a:p>
        </p:txBody>
      </p:sp>
    </p:spTree>
    <p:extLst>
      <p:ext uri="{BB962C8B-B14F-4D97-AF65-F5344CB8AC3E}">
        <p14:creationId xmlns:p14="http://schemas.microsoft.com/office/powerpoint/2010/main" val="4014722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4090737" cy="646331"/>
          </a:xfrm>
          <a:prstGeom prst="rect">
            <a:avLst/>
          </a:prstGeom>
          <a:noFill/>
        </p:spPr>
        <p:txBody>
          <a:bodyPr wrap="square" rtlCol="0">
            <a:spAutoFit/>
          </a:bodyPr>
          <a:lstStyle/>
          <a:p>
            <a:r>
              <a:rPr lang="en-US" sz="3600" dirty="0">
                <a:solidFill>
                  <a:srgbClr val="565656"/>
                </a:solidFill>
              </a:rPr>
              <a:t>Q&amp;A System</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5957" t="8459" r="4186" b="36365"/>
          <a:stretch/>
        </p:blipFill>
        <p:spPr>
          <a:xfrm>
            <a:off x="7110663" y="1837886"/>
            <a:ext cx="5081337" cy="5020114"/>
          </a:xfrm>
          <a:prstGeom prst="rect">
            <a:avLst/>
          </a:prstGeom>
        </p:spPr>
      </p:pic>
      <p:sp>
        <p:nvSpPr>
          <p:cNvPr id="5" name="TextBox 4"/>
          <p:cNvSpPr txBox="1"/>
          <p:nvPr/>
        </p:nvSpPr>
        <p:spPr>
          <a:xfrm>
            <a:off x="0" y="2188027"/>
            <a:ext cx="6057899" cy="2523768"/>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smtClean="0">
                <a:solidFill>
                  <a:srgbClr val="565656"/>
                </a:solidFill>
              </a:rPr>
              <a:t>Break </a:t>
            </a:r>
            <a:r>
              <a:rPr lang="en-US" sz="2800" b="1" dirty="0">
                <a:solidFill>
                  <a:srgbClr val="565656"/>
                </a:solidFill>
              </a:rPr>
              <a:t>every Yelp’s </a:t>
            </a:r>
            <a:r>
              <a:rPr lang="en-US" sz="2800" b="1" dirty="0" smtClean="0">
                <a:solidFill>
                  <a:srgbClr val="565656"/>
                </a:solidFill>
              </a:rPr>
              <a:t>Tip </a:t>
            </a:r>
            <a:r>
              <a:rPr lang="en-US" sz="2800" b="1" dirty="0">
                <a:solidFill>
                  <a:srgbClr val="565656"/>
                </a:solidFill>
              </a:rPr>
              <a:t>and Yelp’s </a:t>
            </a:r>
            <a:r>
              <a:rPr lang="en-US" sz="2800" b="1" dirty="0" smtClean="0">
                <a:solidFill>
                  <a:srgbClr val="565656"/>
                </a:solidFill>
              </a:rPr>
              <a:t>Review </a:t>
            </a:r>
            <a:r>
              <a:rPr lang="en-US" sz="2800" b="1" dirty="0">
                <a:solidFill>
                  <a:srgbClr val="565656"/>
                </a:solidFill>
              </a:rPr>
              <a:t>into sentences and use them as our Corpus</a:t>
            </a:r>
            <a:r>
              <a:rPr lang="en-US" sz="2800" b="1" dirty="0" smtClean="0">
                <a:solidFill>
                  <a:srgbClr val="565656"/>
                </a:solidFill>
              </a:rPr>
              <a:t>.</a:t>
            </a:r>
          </a:p>
          <a:p>
            <a:pPr marL="285750" indent="-285750">
              <a:buFont typeface="Wingdings" panose="05000000000000000000" pitchFamily="2" charset="2"/>
              <a:buChar char="v"/>
            </a:pPr>
            <a:endParaRPr lang="en-US" b="1" dirty="0">
              <a:solidFill>
                <a:srgbClr val="565656"/>
              </a:solidFill>
            </a:endParaRPr>
          </a:p>
          <a:p>
            <a:pPr marL="285750" indent="-285750">
              <a:buFont typeface="Wingdings" panose="05000000000000000000" pitchFamily="2" charset="2"/>
              <a:buChar char="v"/>
            </a:pPr>
            <a:r>
              <a:rPr lang="en-US" sz="2800" b="1" dirty="0" smtClean="0">
                <a:solidFill>
                  <a:srgbClr val="565656"/>
                </a:solidFill>
              </a:rPr>
              <a:t>Use </a:t>
            </a:r>
            <a:r>
              <a:rPr lang="en-US" sz="2800" b="1" dirty="0">
                <a:solidFill>
                  <a:srgbClr val="565656"/>
                </a:solidFill>
              </a:rPr>
              <a:t>an already well known Q&amp;A model just for this </a:t>
            </a:r>
            <a:r>
              <a:rPr lang="en-US" sz="2800" b="1" dirty="0" smtClean="0">
                <a:solidFill>
                  <a:srgbClr val="565656"/>
                </a:solidFill>
              </a:rPr>
              <a:t>task</a:t>
            </a:r>
            <a:r>
              <a:rPr lang="en-US" sz="2800" b="1" dirty="0">
                <a:solidFill>
                  <a:srgbClr val="565656"/>
                </a:solidFill>
              </a:rPr>
              <a:t> </a:t>
            </a:r>
            <a:r>
              <a:rPr lang="en-US" sz="2800" b="1" dirty="0" smtClean="0">
                <a:solidFill>
                  <a:srgbClr val="565656"/>
                </a:solidFill>
              </a:rPr>
              <a:t>named BiDAF</a:t>
            </a:r>
            <a:endParaRPr lang="en-US" sz="2800" b="1" dirty="0">
              <a:solidFill>
                <a:srgbClr val="565656"/>
              </a:solidFill>
            </a:endParaRPr>
          </a:p>
        </p:txBody>
      </p:sp>
      <p:sp>
        <p:nvSpPr>
          <p:cNvPr id="6" name="TextBox 5"/>
          <p:cNvSpPr txBox="1"/>
          <p:nvPr/>
        </p:nvSpPr>
        <p:spPr>
          <a:xfrm>
            <a:off x="485205" y="5153230"/>
            <a:ext cx="5106547" cy="1569660"/>
          </a:xfrm>
          <a:prstGeom prst="rect">
            <a:avLst/>
          </a:prstGeom>
          <a:noFill/>
        </p:spPr>
        <p:txBody>
          <a:bodyPr wrap="square" rtlCol="0">
            <a:spAutoFit/>
          </a:bodyPr>
          <a:lstStyle/>
          <a:p>
            <a:pPr algn="ctr"/>
            <a:r>
              <a:rPr lang="en-US" sz="2400" dirty="0">
                <a:solidFill>
                  <a:srgbClr val="565656"/>
                </a:solidFill>
              </a:rPr>
              <a:t>We also have the option to rearrange the extracted by BiDAF answers by computing their cosine similarity with the question.</a:t>
            </a:r>
          </a:p>
        </p:txBody>
      </p:sp>
      <p:sp>
        <p:nvSpPr>
          <p:cNvPr id="7" name="TextBox 6"/>
          <p:cNvSpPr txBox="1"/>
          <p:nvPr/>
        </p:nvSpPr>
        <p:spPr>
          <a:xfrm>
            <a:off x="4072842" y="1254149"/>
            <a:ext cx="4046317" cy="646331"/>
          </a:xfrm>
          <a:prstGeom prst="rect">
            <a:avLst/>
          </a:prstGeom>
          <a:noFill/>
        </p:spPr>
        <p:txBody>
          <a:bodyPr wrap="square" rtlCol="0">
            <a:spAutoFit/>
          </a:bodyPr>
          <a:lstStyle/>
          <a:p>
            <a:r>
              <a:rPr lang="en-US" sz="3600" dirty="0">
                <a:solidFill>
                  <a:srgbClr val="565656"/>
                </a:solidFill>
              </a:rPr>
              <a:t>Answer’s generation</a:t>
            </a:r>
          </a:p>
        </p:txBody>
      </p:sp>
    </p:spTree>
    <p:extLst>
      <p:ext uri="{BB962C8B-B14F-4D97-AF65-F5344CB8AC3E}">
        <p14:creationId xmlns:p14="http://schemas.microsoft.com/office/powerpoint/2010/main" val="388201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9834" y="252663"/>
            <a:ext cx="2412332" cy="646331"/>
          </a:xfrm>
          <a:prstGeom prst="rect">
            <a:avLst/>
          </a:prstGeom>
          <a:noFill/>
        </p:spPr>
        <p:txBody>
          <a:bodyPr wrap="square" rtlCol="0">
            <a:spAutoFit/>
          </a:bodyPr>
          <a:lstStyle/>
          <a:p>
            <a:r>
              <a:rPr lang="en-US" sz="3600" dirty="0" smtClean="0">
                <a:solidFill>
                  <a:srgbClr val="565656"/>
                </a:solidFill>
              </a:rPr>
              <a:t>Algorithms</a:t>
            </a:r>
            <a:endParaRPr lang="en-US" sz="3600" dirty="0">
              <a:solidFill>
                <a:srgbClr val="56565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63731205"/>
              </p:ext>
            </p:extLst>
          </p:nvPr>
        </p:nvGraphicFramePr>
        <p:xfrm>
          <a:off x="397329" y="898994"/>
          <a:ext cx="11397343" cy="5858896"/>
        </p:xfrm>
        <a:graphic>
          <a:graphicData uri="http://schemas.openxmlformats.org/drawingml/2006/table">
            <a:tbl>
              <a:tblPr firstRow="1" firstCol="1" bandRow="1">
                <a:tableStyleId>{073A0DAA-6AF3-43AB-8588-CEC1D06C72B9}</a:tableStyleId>
              </a:tblPr>
              <a:tblGrid>
                <a:gridCol w="2518610"/>
                <a:gridCol w="8878733"/>
              </a:tblGrid>
              <a:tr h="401860">
                <a:tc>
                  <a:txBody>
                    <a:bodyPr/>
                    <a:lstStyle/>
                    <a:p>
                      <a:pPr marL="0" marR="0" algn="ctr">
                        <a:lnSpc>
                          <a:spcPct val="150000"/>
                        </a:lnSpc>
                        <a:spcBef>
                          <a:spcPts val="0"/>
                        </a:spcBef>
                        <a:spcAft>
                          <a:spcPts val="300"/>
                        </a:spcAft>
                      </a:pPr>
                      <a:r>
                        <a:rPr lang="en-US" sz="1800" dirty="0">
                          <a:effectLst/>
                        </a:rPr>
                        <a:t>Short form</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ctr">
                        <a:lnSpc>
                          <a:spcPct val="150000"/>
                        </a:lnSpc>
                        <a:spcBef>
                          <a:spcPts val="0"/>
                        </a:spcBef>
                        <a:spcAft>
                          <a:spcPts val="300"/>
                        </a:spcAft>
                      </a:pPr>
                      <a:r>
                        <a:rPr lang="en-US" sz="1800">
                          <a:effectLst/>
                        </a:rPr>
                        <a:t>Description</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823030">
                <a:tc>
                  <a:txBody>
                    <a:bodyPr/>
                    <a:lstStyle/>
                    <a:p>
                      <a:pPr marL="0" marR="0" algn="just">
                        <a:lnSpc>
                          <a:spcPct val="150000"/>
                        </a:lnSpc>
                        <a:spcBef>
                          <a:spcPts val="0"/>
                        </a:spcBef>
                        <a:spcAft>
                          <a:spcPts val="300"/>
                        </a:spcAft>
                      </a:pPr>
                      <a:r>
                        <a:rPr lang="en-US" sz="1800">
                          <a:effectLst/>
                        </a:rPr>
                        <a:t>TF-IDF+Without_BiDAF</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dirty="0">
                          <a:effectLst/>
                        </a:rPr>
                        <a:t>The Corpus consists of sentences (from Tips or Reviews) and we use the TF-IDF Matching Score retrieval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1257952">
                <a:tc>
                  <a:txBody>
                    <a:bodyPr/>
                    <a:lstStyle/>
                    <a:p>
                      <a:pPr marL="0" marR="0" algn="just">
                        <a:lnSpc>
                          <a:spcPct val="150000"/>
                        </a:lnSpc>
                        <a:spcBef>
                          <a:spcPts val="0"/>
                        </a:spcBef>
                        <a:spcAft>
                          <a:spcPts val="300"/>
                        </a:spcAft>
                      </a:pPr>
                      <a:r>
                        <a:rPr lang="en-US" sz="1800" dirty="0" err="1">
                          <a:effectLst/>
                        </a:rPr>
                        <a:t>TF-IDF+With_BiDAF</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dirty="0">
                          <a:effectLst/>
                        </a:rPr>
                        <a:t>The Corpus consists of full-length documents (Tips or Reviews) and we use the TF-IDF Matching Score retrieval model. The results are fed to the BiDAF. Returns back BiDAF results sorted by the previously computed similarities.</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439050">
                <a:tc>
                  <a:txBody>
                    <a:bodyPr/>
                    <a:lstStyle/>
                    <a:p>
                      <a:pPr marL="0" marR="0" algn="just">
                        <a:lnSpc>
                          <a:spcPct val="150000"/>
                        </a:lnSpc>
                        <a:spcBef>
                          <a:spcPts val="0"/>
                        </a:spcBef>
                        <a:spcAft>
                          <a:spcPts val="300"/>
                        </a:spcAft>
                      </a:pPr>
                      <a:r>
                        <a:rPr lang="en-US" sz="1800">
                          <a:effectLst/>
                        </a:rPr>
                        <a:t>WCS+Without_BiDAF</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dirty="0">
                          <a:effectLst/>
                        </a:rPr>
                        <a:t>The Corpus consists of sentences (from Tips or Reviews) and we use the WCS retrieval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1257952">
                <a:tc>
                  <a:txBody>
                    <a:bodyPr/>
                    <a:lstStyle/>
                    <a:p>
                      <a:pPr marL="0" marR="0" algn="just">
                        <a:lnSpc>
                          <a:spcPct val="150000"/>
                        </a:lnSpc>
                        <a:spcBef>
                          <a:spcPts val="0"/>
                        </a:spcBef>
                        <a:spcAft>
                          <a:spcPts val="300"/>
                        </a:spcAft>
                      </a:pPr>
                      <a:r>
                        <a:rPr lang="en-US" sz="1800">
                          <a:effectLst/>
                        </a:rPr>
                        <a:t>WCS+With_BiDAF</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dirty="0">
                          <a:effectLst/>
                        </a:rPr>
                        <a:t>The Corpus consists of full-length documents (Tips or Reviews) and we use the WCS retrieval model. The results are fed to the BiDAF. Returns back BiDAF results sorted by the previously computed similarities.</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391233">
                <a:tc>
                  <a:txBody>
                    <a:bodyPr/>
                    <a:lstStyle/>
                    <a:p>
                      <a:pPr marL="0" marR="0" algn="just">
                        <a:lnSpc>
                          <a:spcPct val="150000"/>
                        </a:lnSpc>
                        <a:spcBef>
                          <a:spcPts val="0"/>
                        </a:spcBef>
                        <a:spcAft>
                          <a:spcPts val="300"/>
                        </a:spcAft>
                      </a:pPr>
                      <a:r>
                        <a:rPr lang="en-US" sz="1800" dirty="0" err="1">
                          <a:effectLst/>
                        </a:rPr>
                        <a:t>IWCS+Without_BiDAF</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a:effectLst/>
                        </a:rPr>
                        <a:t>The Corpus consists of sentences (from Tips or Reviews) and we use the IWCS retrieval model.</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r h="1257952">
                <a:tc>
                  <a:txBody>
                    <a:bodyPr/>
                    <a:lstStyle/>
                    <a:p>
                      <a:pPr marL="0" marR="0" algn="just">
                        <a:lnSpc>
                          <a:spcPct val="150000"/>
                        </a:lnSpc>
                        <a:spcBef>
                          <a:spcPts val="0"/>
                        </a:spcBef>
                        <a:spcAft>
                          <a:spcPts val="300"/>
                        </a:spcAft>
                      </a:pPr>
                      <a:r>
                        <a:rPr lang="en-US" sz="1800">
                          <a:effectLst/>
                        </a:rPr>
                        <a:t>IWCS+With_BiDAF</a:t>
                      </a:r>
                      <a:endParaRPr lang="en-US"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c>
                  <a:txBody>
                    <a:bodyPr/>
                    <a:lstStyle/>
                    <a:p>
                      <a:pPr marL="0" marR="0" algn="just">
                        <a:lnSpc>
                          <a:spcPct val="150000"/>
                        </a:lnSpc>
                        <a:spcBef>
                          <a:spcPts val="0"/>
                        </a:spcBef>
                        <a:spcAft>
                          <a:spcPts val="300"/>
                        </a:spcAft>
                      </a:pPr>
                      <a:r>
                        <a:rPr lang="en-US" sz="1800" dirty="0">
                          <a:effectLst/>
                        </a:rPr>
                        <a:t>The Corpus consists of full-length documents (Tips or Reviews) and we use the IWCS retrieval model. The results are fed to the BiDAF. Returns back BiDAF results sorted by the previously computed similarities.</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9558" marR="39558" marT="0" marB="0"/>
                </a:tc>
              </a:tr>
            </a:tbl>
          </a:graphicData>
        </a:graphic>
      </p:graphicFrame>
    </p:spTree>
    <p:extLst>
      <p:ext uri="{BB962C8B-B14F-4D97-AF65-F5344CB8AC3E}">
        <p14:creationId xmlns:p14="http://schemas.microsoft.com/office/powerpoint/2010/main" val="91826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4138864" cy="646331"/>
          </a:xfrm>
          <a:prstGeom prst="rect">
            <a:avLst/>
          </a:prstGeom>
          <a:noFill/>
        </p:spPr>
        <p:txBody>
          <a:bodyPr wrap="square" rtlCol="0">
            <a:spAutoFit/>
          </a:bodyPr>
          <a:lstStyle/>
          <a:p>
            <a:pPr marL="0" lvl="1"/>
            <a:r>
              <a:rPr lang="en-US" sz="3600" dirty="0" smtClean="0">
                <a:solidFill>
                  <a:srgbClr val="565656"/>
                </a:solidFill>
              </a:rPr>
              <a:t>Preparatory stages</a:t>
            </a:r>
            <a:endParaRPr lang="en-US" sz="3600" dirty="0">
              <a:solidFill>
                <a:srgbClr val="565656"/>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38" t="8122" r="61722" b="23918"/>
          <a:stretch/>
        </p:blipFill>
        <p:spPr>
          <a:xfrm>
            <a:off x="6096000" y="898994"/>
            <a:ext cx="6095999" cy="3934161"/>
          </a:xfrm>
          <a:prstGeom prst="rect">
            <a:avLst/>
          </a:prstGeom>
        </p:spPr>
      </p:pic>
      <p:sp>
        <p:nvSpPr>
          <p:cNvPr id="5" name="TextBox 4"/>
          <p:cNvSpPr txBox="1"/>
          <p:nvPr/>
        </p:nvSpPr>
        <p:spPr>
          <a:xfrm>
            <a:off x="0" y="2512131"/>
            <a:ext cx="6057900" cy="1846659"/>
          </a:xfrm>
          <a:prstGeom prst="rect">
            <a:avLst/>
          </a:prstGeom>
          <a:noFill/>
        </p:spPr>
        <p:txBody>
          <a:bodyPr wrap="square" rtlCol="0">
            <a:spAutoFit/>
          </a:bodyPr>
          <a:lstStyle/>
          <a:p>
            <a:pPr marL="342900" indent="-342900">
              <a:buFont typeface="Wingdings" panose="05000000000000000000" pitchFamily="2" charset="2"/>
              <a:buChar char="v"/>
            </a:pPr>
            <a:r>
              <a:rPr lang="en-US" sz="3200" b="1" dirty="0">
                <a:solidFill>
                  <a:srgbClr val="565656"/>
                </a:solidFill>
              </a:rPr>
              <a:t>Corpus generation (stage 1</a:t>
            </a:r>
            <a:r>
              <a:rPr lang="en-US" sz="3200" b="1" dirty="0" smtClean="0">
                <a:solidFill>
                  <a:srgbClr val="565656"/>
                </a:solidFill>
              </a:rPr>
              <a:t>)</a:t>
            </a:r>
          </a:p>
          <a:p>
            <a:pPr marL="342900" indent="-342900">
              <a:buFont typeface="Wingdings" panose="05000000000000000000" pitchFamily="2" charset="2"/>
              <a:buChar char="v"/>
            </a:pPr>
            <a:endParaRPr lang="en-US" b="1" dirty="0" smtClean="0">
              <a:solidFill>
                <a:srgbClr val="565656"/>
              </a:solidFill>
            </a:endParaRPr>
          </a:p>
          <a:p>
            <a:pPr marL="342900" indent="-342900">
              <a:buFont typeface="Wingdings" panose="05000000000000000000" pitchFamily="2" charset="2"/>
              <a:buChar char="v"/>
            </a:pPr>
            <a:r>
              <a:rPr lang="en-US" sz="3200" b="1" dirty="0" smtClean="0">
                <a:solidFill>
                  <a:srgbClr val="565656"/>
                </a:solidFill>
              </a:rPr>
              <a:t>Centroids </a:t>
            </a:r>
            <a:r>
              <a:rPr lang="en-US" sz="3200" b="1" dirty="0">
                <a:solidFill>
                  <a:srgbClr val="565656"/>
                </a:solidFill>
              </a:rPr>
              <a:t>and index files generation (stage 2</a:t>
            </a:r>
            <a:r>
              <a:rPr lang="en-US" sz="3200" b="1" dirty="0" smtClean="0">
                <a:solidFill>
                  <a:srgbClr val="565656"/>
                </a:solidFill>
              </a:rPr>
              <a:t>)</a:t>
            </a:r>
            <a:endParaRPr lang="en-US" sz="3200" dirty="0"/>
          </a:p>
        </p:txBody>
      </p:sp>
    </p:spTree>
    <p:extLst>
      <p:ext uri="{BB962C8B-B14F-4D97-AF65-F5344CB8AC3E}">
        <p14:creationId xmlns:p14="http://schemas.microsoft.com/office/powerpoint/2010/main" val="389608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5464313" cy="646331"/>
          </a:xfrm>
          <a:prstGeom prst="rect">
            <a:avLst/>
          </a:prstGeom>
          <a:noFill/>
        </p:spPr>
        <p:txBody>
          <a:bodyPr wrap="square" rtlCol="0">
            <a:spAutoFit/>
          </a:bodyPr>
          <a:lstStyle/>
          <a:p>
            <a:r>
              <a:rPr lang="en-US" sz="3600" dirty="0">
                <a:solidFill>
                  <a:srgbClr val="565656"/>
                </a:solidFill>
              </a:rPr>
              <a:t>Q&amp;A System</a:t>
            </a:r>
          </a:p>
        </p:txBody>
      </p:sp>
      <p:sp>
        <p:nvSpPr>
          <p:cNvPr id="3" name="TextBox 2"/>
          <p:cNvSpPr txBox="1"/>
          <p:nvPr/>
        </p:nvSpPr>
        <p:spPr>
          <a:xfrm>
            <a:off x="29523" y="2362993"/>
            <a:ext cx="6066477" cy="2092881"/>
          </a:xfrm>
          <a:prstGeom prst="rect">
            <a:avLst/>
          </a:prstGeom>
          <a:noFill/>
        </p:spPr>
        <p:txBody>
          <a:bodyPr wrap="square" rtlCol="0">
            <a:spAutoFit/>
          </a:bodyPr>
          <a:lstStyle/>
          <a:p>
            <a:pPr marL="514350" indent="-514350">
              <a:buFont typeface="Wingdings" panose="05000000000000000000" pitchFamily="2" charset="2"/>
              <a:buChar char="v"/>
            </a:pPr>
            <a:r>
              <a:rPr lang="en-US" sz="2800" dirty="0">
                <a:solidFill>
                  <a:srgbClr val="565656"/>
                </a:solidFill>
              </a:rPr>
              <a:t>When using the </a:t>
            </a:r>
            <a:r>
              <a:rPr lang="en-US" sz="2800" b="1" dirty="0">
                <a:solidFill>
                  <a:srgbClr val="565656"/>
                </a:solidFill>
              </a:rPr>
              <a:t>BiDAF </a:t>
            </a:r>
            <a:r>
              <a:rPr lang="en-US" sz="2800" b="1" dirty="0" smtClean="0">
                <a:solidFill>
                  <a:srgbClr val="565656"/>
                </a:solidFill>
              </a:rPr>
              <a:t>model:</a:t>
            </a:r>
            <a:r>
              <a:rPr lang="en-US" sz="2800" dirty="0"/>
              <a:t> </a:t>
            </a:r>
            <a:r>
              <a:rPr lang="en-US" sz="2800" b="1" dirty="0" smtClean="0">
                <a:solidFill>
                  <a:srgbClr val="565656"/>
                </a:solidFill>
              </a:rPr>
              <a:t>Yelp’s </a:t>
            </a:r>
            <a:r>
              <a:rPr lang="en-US" sz="2800" b="1" dirty="0">
                <a:solidFill>
                  <a:srgbClr val="565656"/>
                </a:solidFill>
              </a:rPr>
              <a:t>Tips </a:t>
            </a:r>
            <a:r>
              <a:rPr lang="en-US" sz="2800" b="1" dirty="0" smtClean="0">
                <a:solidFill>
                  <a:srgbClr val="565656"/>
                </a:solidFill>
              </a:rPr>
              <a:t>and </a:t>
            </a:r>
            <a:r>
              <a:rPr lang="en-US" sz="2800" b="1" dirty="0">
                <a:solidFill>
                  <a:srgbClr val="565656"/>
                </a:solidFill>
              </a:rPr>
              <a:t>Yelp’s</a:t>
            </a:r>
            <a:r>
              <a:rPr lang="en-US" sz="2800" b="1" dirty="0" smtClean="0">
                <a:solidFill>
                  <a:srgbClr val="565656"/>
                </a:solidFill>
              </a:rPr>
              <a:t> </a:t>
            </a:r>
            <a:r>
              <a:rPr lang="en-US" sz="2800" b="1" dirty="0" smtClean="0">
                <a:solidFill>
                  <a:srgbClr val="565656"/>
                </a:solidFill>
              </a:rPr>
              <a:t>Reviews.</a:t>
            </a:r>
          </a:p>
          <a:p>
            <a:pPr marL="514350" indent="-514350">
              <a:buFont typeface="Wingdings" panose="05000000000000000000" pitchFamily="2" charset="2"/>
              <a:buChar char="v"/>
            </a:pPr>
            <a:endParaRPr lang="en-US" b="1" dirty="0" smtClean="0">
              <a:solidFill>
                <a:srgbClr val="565656"/>
              </a:solidFill>
            </a:endParaRPr>
          </a:p>
          <a:p>
            <a:pPr marL="514350" indent="-514350">
              <a:buFont typeface="Wingdings" panose="05000000000000000000" pitchFamily="2" charset="2"/>
              <a:buChar char="v"/>
            </a:pPr>
            <a:r>
              <a:rPr lang="en-US" sz="2800" dirty="0" smtClean="0">
                <a:solidFill>
                  <a:srgbClr val="565656"/>
                </a:solidFill>
              </a:rPr>
              <a:t>In </a:t>
            </a:r>
            <a:r>
              <a:rPr lang="en-US" sz="2800" dirty="0">
                <a:solidFill>
                  <a:srgbClr val="565656"/>
                </a:solidFill>
              </a:rPr>
              <a:t>the </a:t>
            </a:r>
            <a:r>
              <a:rPr lang="en-US" sz="2800" b="1" dirty="0">
                <a:solidFill>
                  <a:srgbClr val="565656"/>
                </a:solidFill>
              </a:rPr>
              <a:t>other case </a:t>
            </a:r>
            <a:r>
              <a:rPr lang="en-US" sz="2800" b="1" dirty="0" smtClean="0">
                <a:solidFill>
                  <a:srgbClr val="565656"/>
                </a:solidFill>
              </a:rPr>
              <a:t>: Yelp’s </a:t>
            </a:r>
            <a:r>
              <a:rPr lang="en-US" sz="2800" b="1" dirty="0">
                <a:solidFill>
                  <a:srgbClr val="565656"/>
                </a:solidFill>
              </a:rPr>
              <a:t>Tips and Yelp’s Reviews broken to sentences</a:t>
            </a:r>
            <a:r>
              <a:rPr lang="en-US" sz="2800" b="1" dirty="0" smtClean="0">
                <a:solidFill>
                  <a:srgbClr val="565656"/>
                </a:solidFill>
              </a:rPr>
              <a:t>.</a:t>
            </a:r>
            <a:endParaRPr lang="en-US" sz="2800" dirty="0">
              <a:solidFill>
                <a:srgbClr val="565656"/>
              </a:solidFill>
            </a:endParaRPr>
          </a:p>
        </p:txBody>
      </p:sp>
      <p:sp>
        <p:nvSpPr>
          <p:cNvPr id="8" name="TextBox 7"/>
          <p:cNvSpPr txBox="1"/>
          <p:nvPr/>
        </p:nvSpPr>
        <p:spPr>
          <a:xfrm>
            <a:off x="-8577" y="5556780"/>
            <a:ext cx="6066477" cy="1200329"/>
          </a:xfrm>
          <a:prstGeom prst="rect">
            <a:avLst/>
          </a:prstGeom>
          <a:noFill/>
        </p:spPr>
        <p:txBody>
          <a:bodyPr wrap="square" rtlCol="0">
            <a:spAutoFit/>
          </a:bodyPr>
          <a:lstStyle/>
          <a:p>
            <a:pPr algn="ctr"/>
            <a:r>
              <a:rPr lang="en-US" sz="2400" dirty="0">
                <a:solidFill>
                  <a:srgbClr val="565656"/>
                </a:solidFill>
              </a:rPr>
              <a:t>In all cases we remove too short documents and when we do not use the BiDAF model we remove too long documents as </a:t>
            </a:r>
            <a:r>
              <a:rPr lang="en-US" sz="2400" dirty="0" smtClean="0">
                <a:solidFill>
                  <a:srgbClr val="565656"/>
                </a:solidFill>
              </a:rPr>
              <a:t>well.</a:t>
            </a:r>
          </a:p>
        </p:txBody>
      </p:sp>
      <p:sp>
        <p:nvSpPr>
          <p:cNvPr id="9" name="TextBox 8"/>
          <p:cNvSpPr txBox="1"/>
          <p:nvPr/>
        </p:nvSpPr>
        <p:spPr>
          <a:xfrm>
            <a:off x="3350458" y="1043523"/>
            <a:ext cx="5397729" cy="646331"/>
          </a:xfrm>
          <a:prstGeom prst="rect">
            <a:avLst/>
          </a:prstGeom>
          <a:noFill/>
        </p:spPr>
        <p:txBody>
          <a:bodyPr wrap="square" rtlCol="0">
            <a:spAutoFit/>
          </a:bodyPr>
          <a:lstStyle/>
          <a:p>
            <a:pPr marL="0" lvl="1"/>
            <a:r>
              <a:rPr lang="en-US" sz="3600" dirty="0" smtClean="0">
                <a:solidFill>
                  <a:srgbClr val="565656"/>
                </a:solidFill>
              </a:rPr>
              <a:t>Corpus </a:t>
            </a:r>
            <a:r>
              <a:rPr lang="en-US" sz="3600" dirty="0">
                <a:solidFill>
                  <a:srgbClr val="565656"/>
                </a:solidFill>
              </a:rPr>
              <a:t>generation (stage 1)</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838" t="8122" r="61722" b="23918"/>
          <a:stretch/>
        </p:blipFill>
        <p:spPr>
          <a:xfrm>
            <a:off x="6096001" y="2362993"/>
            <a:ext cx="6095999" cy="3934161"/>
          </a:xfrm>
          <a:prstGeom prst="rect">
            <a:avLst/>
          </a:prstGeom>
        </p:spPr>
      </p:pic>
    </p:spTree>
    <p:extLst>
      <p:ext uri="{BB962C8B-B14F-4D97-AF65-F5344CB8AC3E}">
        <p14:creationId xmlns:p14="http://schemas.microsoft.com/office/powerpoint/2010/main" val="1680426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5168" y="252663"/>
            <a:ext cx="8835310" cy="646331"/>
          </a:xfrm>
          <a:prstGeom prst="rect">
            <a:avLst/>
          </a:prstGeom>
          <a:noFill/>
        </p:spPr>
        <p:txBody>
          <a:bodyPr wrap="square" rtlCol="0">
            <a:spAutoFit/>
          </a:bodyPr>
          <a:lstStyle/>
          <a:p>
            <a:r>
              <a:rPr lang="en-US" sz="3600" dirty="0">
                <a:solidFill>
                  <a:srgbClr val="565656"/>
                </a:solidFill>
              </a:rPr>
              <a:t>Q&amp;A System</a:t>
            </a:r>
          </a:p>
        </p:txBody>
      </p:sp>
      <p:sp>
        <p:nvSpPr>
          <p:cNvPr id="2" name="TextBox 1"/>
          <p:cNvSpPr txBox="1"/>
          <p:nvPr/>
        </p:nvSpPr>
        <p:spPr>
          <a:xfrm>
            <a:off x="0" y="2008754"/>
            <a:ext cx="6057899" cy="830997"/>
          </a:xfrm>
          <a:prstGeom prst="rect">
            <a:avLst/>
          </a:prstGeom>
          <a:noFill/>
        </p:spPr>
        <p:txBody>
          <a:bodyPr wrap="square" rtlCol="0">
            <a:spAutoFit/>
          </a:bodyPr>
          <a:lstStyle/>
          <a:p>
            <a:r>
              <a:rPr lang="en-US" sz="2400" dirty="0">
                <a:solidFill>
                  <a:srgbClr val="565656"/>
                </a:solidFill>
              </a:rPr>
              <a:t>For the </a:t>
            </a:r>
            <a:r>
              <a:rPr lang="en-US" sz="2400" b="1" u="sng" dirty="0">
                <a:solidFill>
                  <a:srgbClr val="565656"/>
                </a:solidFill>
              </a:rPr>
              <a:t>TF-IDF Matching Score retrieval </a:t>
            </a:r>
            <a:r>
              <a:rPr lang="en-US" sz="2400" b="1" u="sng" dirty="0" smtClean="0">
                <a:solidFill>
                  <a:srgbClr val="565656"/>
                </a:solidFill>
              </a:rPr>
              <a:t>model</a:t>
            </a:r>
            <a:r>
              <a:rPr lang="en-US" sz="2400" dirty="0" smtClean="0">
                <a:solidFill>
                  <a:srgbClr val="565656"/>
                </a:solidFill>
              </a:rPr>
              <a:t>:</a:t>
            </a:r>
          </a:p>
          <a:p>
            <a:pPr marL="342900" indent="-342900">
              <a:buFont typeface="Wingdings" panose="05000000000000000000" pitchFamily="2" charset="2"/>
              <a:buChar char="v"/>
            </a:pPr>
            <a:r>
              <a:rPr lang="en-US" sz="2400" b="1" dirty="0">
                <a:solidFill>
                  <a:srgbClr val="565656"/>
                </a:solidFill>
              </a:rPr>
              <a:t>Inverted indexes with TF-IDF </a:t>
            </a:r>
            <a:r>
              <a:rPr lang="en-US" sz="2400" b="1" dirty="0" smtClean="0">
                <a:solidFill>
                  <a:srgbClr val="565656"/>
                </a:solidFill>
              </a:rPr>
              <a:t>values</a:t>
            </a:r>
            <a:endParaRPr lang="en-US" sz="2400" b="1" dirty="0">
              <a:solidFill>
                <a:srgbClr val="565656"/>
              </a:solidFill>
            </a:endParaRPr>
          </a:p>
        </p:txBody>
      </p:sp>
      <p:sp>
        <p:nvSpPr>
          <p:cNvPr id="7" name="TextBox 6"/>
          <p:cNvSpPr txBox="1"/>
          <p:nvPr/>
        </p:nvSpPr>
        <p:spPr>
          <a:xfrm>
            <a:off x="-1" y="2948025"/>
            <a:ext cx="6057899" cy="1200329"/>
          </a:xfrm>
          <a:prstGeom prst="rect">
            <a:avLst/>
          </a:prstGeom>
          <a:noFill/>
        </p:spPr>
        <p:txBody>
          <a:bodyPr wrap="square" rtlCol="0">
            <a:spAutoFit/>
          </a:bodyPr>
          <a:lstStyle/>
          <a:p>
            <a:r>
              <a:rPr lang="en-US" sz="2400" dirty="0">
                <a:solidFill>
                  <a:srgbClr val="565656"/>
                </a:solidFill>
              </a:rPr>
              <a:t>For the </a:t>
            </a:r>
            <a:r>
              <a:rPr lang="en-US" sz="2400" b="1" u="sng" dirty="0">
                <a:solidFill>
                  <a:srgbClr val="565656"/>
                </a:solidFill>
              </a:rPr>
              <a:t>Word Vector Centroid Similarity WCS retrieval </a:t>
            </a:r>
            <a:r>
              <a:rPr lang="en-US" sz="2400" b="1" u="sng" dirty="0" smtClean="0">
                <a:solidFill>
                  <a:srgbClr val="565656"/>
                </a:solidFill>
              </a:rPr>
              <a:t>model</a:t>
            </a:r>
            <a:r>
              <a:rPr lang="en-US" sz="2400" b="1" dirty="0" smtClean="0">
                <a:solidFill>
                  <a:srgbClr val="565656"/>
                </a:solidFill>
              </a:rPr>
              <a:t>:</a:t>
            </a:r>
          </a:p>
          <a:p>
            <a:pPr marL="342900" indent="-342900">
              <a:buFont typeface="Wingdings" panose="05000000000000000000" pitchFamily="2" charset="2"/>
              <a:buChar char="v"/>
            </a:pPr>
            <a:r>
              <a:rPr lang="en-US" sz="2400" b="1" dirty="0">
                <a:solidFill>
                  <a:srgbClr val="565656"/>
                </a:solidFill>
              </a:rPr>
              <a:t>Corpus with Word Vector Centroids (WC</a:t>
            </a:r>
            <a:r>
              <a:rPr lang="en-US" sz="2400" b="1" dirty="0" smtClean="0">
                <a:solidFill>
                  <a:srgbClr val="565656"/>
                </a:solidFill>
              </a:rPr>
              <a:t>)</a:t>
            </a:r>
            <a:endParaRPr lang="en-US" sz="2400" dirty="0">
              <a:solidFill>
                <a:srgbClr val="565656"/>
              </a:solidFill>
            </a:endParaRPr>
          </a:p>
        </p:txBody>
      </p:sp>
      <p:sp>
        <p:nvSpPr>
          <p:cNvPr id="9" name="TextBox 8"/>
          <p:cNvSpPr txBox="1"/>
          <p:nvPr/>
        </p:nvSpPr>
        <p:spPr>
          <a:xfrm>
            <a:off x="-2" y="4136133"/>
            <a:ext cx="6057899" cy="2677656"/>
          </a:xfrm>
          <a:prstGeom prst="rect">
            <a:avLst/>
          </a:prstGeom>
          <a:noFill/>
        </p:spPr>
        <p:txBody>
          <a:bodyPr wrap="square" rtlCol="0">
            <a:spAutoFit/>
          </a:bodyPr>
          <a:lstStyle/>
          <a:p>
            <a:r>
              <a:rPr lang="en-US" sz="2400" dirty="0">
                <a:solidFill>
                  <a:srgbClr val="565656"/>
                </a:solidFill>
              </a:rPr>
              <a:t>For the </a:t>
            </a:r>
            <a:r>
              <a:rPr lang="en-US" sz="2400" b="1" u="sng" dirty="0">
                <a:solidFill>
                  <a:srgbClr val="565656"/>
                </a:solidFill>
              </a:rPr>
              <a:t>IDF Re-weighted Word Vector Centroid Similarity (IWCS) retrieval </a:t>
            </a:r>
            <a:r>
              <a:rPr lang="en-US" sz="2400" b="1" u="sng" dirty="0" smtClean="0">
                <a:solidFill>
                  <a:srgbClr val="565656"/>
                </a:solidFill>
              </a:rPr>
              <a:t>model</a:t>
            </a:r>
            <a:r>
              <a:rPr lang="en-US" sz="2400" b="1" dirty="0" smtClean="0">
                <a:solidFill>
                  <a:srgbClr val="565656"/>
                </a:solidFill>
              </a:rPr>
              <a:t>:</a:t>
            </a:r>
          </a:p>
          <a:p>
            <a:pPr marL="285750" indent="-285750">
              <a:buFont typeface="Wingdings" panose="05000000000000000000" pitchFamily="2" charset="2"/>
              <a:buChar char="v"/>
            </a:pPr>
            <a:r>
              <a:rPr lang="en-US" sz="2400" b="1" dirty="0">
                <a:solidFill>
                  <a:srgbClr val="565656"/>
                </a:solidFill>
              </a:rPr>
              <a:t>Corpus with IDF Re-weighted Word Vector Centroids (IWC).</a:t>
            </a:r>
            <a:endParaRPr lang="el-GR" sz="2400" b="1" dirty="0">
              <a:solidFill>
                <a:srgbClr val="565656"/>
              </a:solidFill>
            </a:endParaRPr>
          </a:p>
          <a:p>
            <a:pPr marL="285750" indent="-285750">
              <a:buFont typeface="Wingdings" panose="05000000000000000000" pitchFamily="2" charset="2"/>
              <a:buChar char="v"/>
            </a:pPr>
            <a:r>
              <a:rPr lang="en-US" sz="2400" b="1" dirty="0">
                <a:solidFill>
                  <a:srgbClr val="565656"/>
                </a:solidFill>
              </a:rPr>
              <a:t>Inverted indexes with TF-IDF values</a:t>
            </a:r>
            <a:endParaRPr lang="el-GR" sz="2400" b="1" dirty="0">
              <a:solidFill>
                <a:srgbClr val="565656"/>
              </a:solidFill>
            </a:endParaRPr>
          </a:p>
          <a:p>
            <a:pPr marL="285750" indent="-285750">
              <a:buFont typeface="Wingdings" panose="05000000000000000000" pitchFamily="2" charset="2"/>
              <a:buChar char="v"/>
            </a:pPr>
            <a:r>
              <a:rPr lang="en-US" sz="2400" b="1" dirty="0">
                <a:solidFill>
                  <a:srgbClr val="565656"/>
                </a:solidFill>
              </a:rPr>
              <a:t>Dictionaries with all Documents’ words and their DF </a:t>
            </a:r>
            <a:r>
              <a:rPr lang="en-US" sz="2400" b="1" dirty="0" smtClean="0">
                <a:solidFill>
                  <a:srgbClr val="565656"/>
                </a:solidFill>
              </a:rPr>
              <a:t>values</a:t>
            </a:r>
            <a:endParaRPr lang="el-GR" sz="2400" b="1" dirty="0">
              <a:solidFill>
                <a:srgbClr val="565656"/>
              </a:solidFill>
            </a:endParaRPr>
          </a:p>
        </p:txBody>
      </p:sp>
      <p:sp>
        <p:nvSpPr>
          <p:cNvPr id="11" name="TextBox 10"/>
          <p:cNvSpPr txBox="1"/>
          <p:nvPr/>
        </p:nvSpPr>
        <p:spPr>
          <a:xfrm>
            <a:off x="1785654" y="1130708"/>
            <a:ext cx="8620693" cy="646331"/>
          </a:xfrm>
          <a:prstGeom prst="rect">
            <a:avLst/>
          </a:prstGeom>
          <a:noFill/>
        </p:spPr>
        <p:txBody>
          <a:bodyPr wrap="square" rtlCol="0">
            <a:spAutoFit/>
          </a:bodyPr>
          <a:lstStyle/>
          <a:p>
            <a:pPr marL="0" lvl="1"/>
            <a:r>
              <a:rPr lang="en-US" sz="3600" dirty="0" smtClean="0">
                <a:solidFill>
                  <a:srgbClr val="565656"/>
                </a:solidFill>
              </a:rPr>
              <a:t>Centroids </a:t>
            </a:r>
            <a:r>
              <a:rPr lang="en-US" sz="3600" dirty="0">
                <a:solidFill>
                  <a:srgbClr val="565656"/>
                </a:solidFill>
              </a:rPr>
              <a:t>and index files generation (stage 2)</a:t>
            </a: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838" t="8122" r="61722" b="23918"/>
          <a:stretch/>
        </p:blipFill>
        <p:spPr>
          <a:xfrm>
            <a:off x="6096001" y="2362993"/>
            <a:ext cx="6095999" cy="3934161"/>
          </a:xfrm>
          <a:prstGeom prst="rect">
            <a:avLst/>
          </a:prstGeom>
        </p:spPr>
      </p:pic>
    </p:spTree>
    <p:extLst>
      <p:ext uri="{BB962C8B-B14F-4D97-AF65-F5344CB8AC3E}">
        <p14:creationId xmlns:p14="http://schemas.microsoft.com/office/powerpoint/2010/main" val="3264831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07979" y="3075057"/>
            <a:ext cx="3576043" cy="707886"/>
          </a:xfrm>
          <a:prstGeom prst="rect">
            <a:avLst/>
          </a:prstGeom>
          <a:noFill/>
        </p:spPr>
        <p:txBody>
          <a:bodyPr wrap="square" rtlCol="0">
            <a:spAutoFit/>
          </a:bodyPr>
          <a:lstStyle/>
          <a:p>
            <a:r>
              <a:rPr lang="en-US" sz="4000" b="1" dirty="0" smtClean="0">
                <a:solidFill>
                  <a:srgbClr val="565656"/>
                </a:solidFill>
                <a:effectLst>
                  <a:outerShdw blurRad="38100" dist="38100" dir="2700000" algn="tl">
                    <a:srgbClr val="000000">
                      <a:alpha val="43137"/>
                    </a:srgbClr>
                  </a:outerShdw>
                </a:effectLst>
              </a:rPr>
              <a:t>INTRODUCTION</a:t>
            </a:r>
            <a:endParaRPr lang="en-US" sz="4000" b="1" dirty="0">
              <a:solidFill>
                <a:srgbClr val="56565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8563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1325"/>
            <a:ext cx="12192000" cy="4334777"/>
          </a:xfrm>
          <a:prstGeom prst="rect">
            <a:avLst/>
          </a:prstGeom>
        </p:spPr>
      </p:pic>
      <p:sp>
        <p:nvSpPr>
          <p:cNvPr id="4" name="TextBox 3"/>
          <p:cNvSpPr txBox="1"/>
          <p:nvPr/>
        </p:nvSpPr>
        <p:spPr>
          <a:xfrm>
            <a:off x="4743649" y="1254149"/>
            <a:ext cx="2704703" cy="646331"/>
          </a:xfrm>
          <a:prstGeom prst="rect">
            <a:avLst/>
          </a:prstGeom>
          <a:noFill/>
        </p:spPr>
        <p:txBody>
          <a:bodyPr wrap="square" rtlCol="0">
            <a:spAutoFit/>
          </a:bodyPr>
          <a:lstStyle/>
          <a:p>
            <a:r>
              <a:rPr lang="en-US" sz="3600" dirty="0">
                <a:solidFill>
                  <a:srgbClr val="565656"/>
                </a:solidFill>
              </a:rPr>
              <a:t>System’s flow</a:t>
            </a:r>
          </a:p>
        </p:txBody>
      </p:sp>
    </p:spTree>
    <p:extLst>
      <p:ext uri="{BB962C8B-B14F-4D97-AF65-F5344CB8AC3E}">
        <p14:creationId xmlns:p14="http://schemas.microsoft.com/office/powerpoint/2010/main" val="2852904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2264" y="3075057"/>
            <a:ext cx="6307472" cy="707886"/>
          </a:xfrm>
          <a:prstGeom prst="rect">
            <a:avLst/>
          </a:prstGeom>
          <a:noFill/>
        </p:spPr>
        <p:txBody>
          <a:bodyPr wrap="square" rtlCol="0">
            <a:spAutoFit/>
          </a:bodyPr>
          <a:lstStyle/>
          <a:p>
            <a:pPr marL="0" lvl="1"/>
            <a:r>
              <a:rPr lang="en-US" sz="4000" b="1" dirty="0" smtClean="0">
                <a:solidFill>
                  <a:srgbClr val="565656"/>
                </a:solidFill>
                <a:effectLst>
                  <a:outerShdw blurRad="38100" dist="38100" dir="2700000" algn="tl">
                    <a:srgbClr val="000000">
                      <a:alpha val="43137"/>
                    </a:srgbClr>
                  </a:outerShdw>
                </a:effectLst>
              </a:rPr>
              <a:t>EXPERIMENTAL EVALUATION</a:t>
            </a:r>
            <a:endParaRPr lang="en-US" sz="4000" b="1" dirty="0">
              <a:solidFill>
                <a:srgbClr val="56565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9551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6760850" cy="646331"/>
          </a:xfrm>
          <a:prstGeom prst="rect">
            <a:avLst/>
          </a:prstGeom>
          <a:noFill/>
        </p:spPr>
        <p:txBody>
          <a:bodyPr wrap="square" rtlCol="0">
            <a:spAutoFit/>
          </a:bodyPr>
          <a:lstStyle/>
          <a:p>
            <a:r>
              <a:rPr lang="en-US" sz="3600" dirty="0" smtClean="0">
                <a:solidFill>
                  <a:srgbClr val="565656"/>
                </a:solidFill>
              </a:rPr>
              <a:t>Experimental Evaluation</a:t>
            </a:r>
            <a:endParaRPr lang="en-US" sz="3600" dirty="0">
              <a:solidFill>
                <a:srgbClr val="565656"/>
              </a:solidFill>
            </a:endParaRPr>
          </a:p>
        </p:txBody>
      </p:sp>
      <p:sp>
        <p:nvSpPr>
          <p:cNvPr id="3" name="TextBox 2"/>
          <p:cNvSpPr txBox="1"/>
          <p:nvPr/>
        </p:nvSpPr>
        <p:spPr>
          <a:xfrm>
            <a:off x="1" y="2132952"/>
            <a:ext cx="6057900" cy="3046988"/>
          </a:xfrm>
          <a:prstGeom prst="rect">
            <a:avLst/>
          </a:prstGeom>
          <a:noFill/>
        </p:spPr>
        <p:txBody>
          <a:bodyPr wrap="square" rtlCol="0">
            <a:spAutoFit/>
          </a:bodyPr>
          <a:lstStyle/>
          <a:p>
            <a:pPr algn="ctr"/>
            <a:r>
              <a:rPr lang="en-US" sz="3200" dirty="0">
                <a:solidFill>
                  <a:srgbClr val="565656"/>
                </a:solidFill>
              </a:rPr>
              <a:t>In order to evaluate our algorithms </a:t>
            </a:r>
            <a:r>
              <a:rPr lang="en-US" sz="3200" dirty="0" smtClean="0">
                <a:solidFill>
                  <a:srgbClr val="565656"/>
                </a:solidFill>
              </a:rPr>
              <a:t>we </a:t>
            </a:r>
            <a:r>
              <a:rPr lang="en-US" sz="3200" dirty="0">
                <a:solidFill>
                  <a:srgbClr val="565656"/>
                </a:solidFill>
              </a:rPr>
              <a:t>collected questions from Yelp’s community Q&amp;A</a:t>
            </a:r>
            <a:r>
              <a:rPr lang="en-US" sz="3200" dirty="0" smtClean="0">
                <a:solidFill>
                  <a:srgbClr val="565656"/>
                </a:solidFill>
              </a:rPr>
              <a:t>.</a:t>
            </a:r>
          </a:p>
          <a:p>
            <a:pPr marL="285750" indent="-285750" algn="ctr">
              <a:buFont typeface="Wingdings" panose="05000000000000000000" pitchFamily="2" charset="2"/>
              <a:buChar char="v"/>
            </a:pPr>
            <a:r>
              <a:rPr lang="en-US" sz="3200" dirty="0">
                <a:solidFill>
                  <a:srgbClr val="565656"/>
                </a:solidFill>
              </a:rPr>
              <a:t>995 questions</a:t>
            </a:r>
          </a:p>
          <a:p>
            <a:pPr marL="285750" indent="-285750" algn="ctr">
              <a:buFont typeface="Wingdings" panose="05000000000000000000" pitchFamily="2" charset="2"/>
              <a:buChar char="v"/>
            </a:pPr>
            <a:r>
              <a:rPr lang="en-US" sz="3200" dirty="0">
                <a:solidFill>
                  <a:srgbClr val="565656"/>
                </a:solidFill>
              </a:rPr>
              <a:t>2.947 answers</a:t>
            </a:r>
          </a:p>
          <a:p>
            <a:pPr marL="285750" indent="-285750" algn="ctr">
              <a:buFont typeface="Wingdings" panose="05000000000000000000" pitchFamily="2" charset="2"/>
              <a:buChar char="v"/>
            </a:pPr>
            <a:r>
              <a:rPr lang="en-US" sz="3200" dirty="0">
                <a:solidFill>
                  <a:srgbClr val="565656"/>
                </a:solidFill>
              </a:rPr>
              <a:t>67 </a:t>
            </a:r>
            <a:r>
              <a:rPr lang="en-US" sz="3200" dirty="0" smtClean="0">
                <a:solidFill>
                  <a:srgbClr val="565656"/>
                </a:solidFill>
              </a:rPr>
              <a:t>businesses</a:t>
            </a:r>
            <a:endParaRPr lang="en-US" sz="3200" dirty="0">
              <a:solidFill>
                <a:srgbClr val="56565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6237" y="2298151"/>
            <a:ext cx="2143125" cy="2143125"/>
          </a:xfrm>
          <a:prstGeom prst="rect">
            <a:avLst/>
          </a:prstGeom>
        </p:spPr>
      </p:pic>
    </p:spTree>
    <p:extLst>
      <p:ext uri="{BB962C8B-B14F-4D97-AF65-F5344CB8AC3E}">
        <p14:creationId xmlns:p14="http://schemas.microsoft.com/office/powerpoint/2010/main" val="1729226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6760850" cy="646331"/>
          </a:xfrm>
          <a:prstGeom prst="rect">
            <a:avLst/>
          </a:prstGeom>
          <a:noFill/>
        </p:spPr>
        <p:txBody>
          <a:bodyPr wrap="square" rtlCol="0">
            <a:spAutoFit/>
          </a:bodyPr>
          <a:lstStyle/>
          <a:p>
            <a:r>
              <a:rPr lang="en-US" sz="3600" dirty="0" smtClean="0">
                <a:solidFill>
                  <a:srgbClr val="565656"/>
                </a:solidFill>
              </a:rPr>
              <a:t>Experimental Evaluation</a:t>
            </a:r>
            <a:endParaRPr lang="en-US" sz="3600" dirty="0">
              <a:solidFill>
                <a:srgbClr val="565656"/>
              </a:solidFill>
            </a:endParaRPr>
          </a:p>
        </p:txBody>
      </p:sp>
      <p:sp>
        <p:nvSpPr>
          <p:cNvPr id="3" name="TextBox 2"/>
          <p:cNvSpPr txBox="1"/>
          <p:nvPr/>
        </p:nvSpPr>
        <p:spPr>
          <a:xfrm>
            <a:off x="2759727" y="1254149"/>
            <a:ext cx="6672546" cy="1200329"/>
          </a:xfrm>
          <a:prstGeom prst="rect">
            <a:avLst/>
          </a:prstGeom>
          <a:noFill/>
        </p:spPr>
        <p:txBody>
          <a:bodyPr wrap="square" rtlCol="0">
            <a:spAutoFit/>
          </a:bodyPr>
          <a:lstStyle/>
          <a:p>
            <a:pPr marL="0" lvl="1" algn="ctr"/>
            <a:r>
              <a:rPr lang="en-US" sz="3600" dirty="0" smtClean="0">
                <a:solidFill>
                  <a:srgbClr val="565656"/>
                </a:solidFill>
              </a:rPr>
              <a:t>Obtaining Ground Truth</a:t>
            </a:r>
          </a:p>
          <a:p>
            <a:pPr marL="0" lvl="1" algn="ctr"/>
            <a:r>
              <a:rPr lang="en-US" sz="3600" dirty="0" smtClean="0">
                <a:solidFill>
                  <a:srgbClr val="565656"/>
                </a:solidFill>
              </a:rPr>
              <a:t>Evaluation based on Yelp’s answers</a:t>
            </a:r>
            <a:endParaRPr lang="en-US" sz="3600" dirty="0">
              <a:solidFill>
                <a:srgbClr val="565656"/>
              </a:solidFill>
            </a:endParaRPr>
          </a:p>
        </p:txBody>
      </p:sp>
      <p:sp>
        <p:nvSpPr>
          <p:cNvPr id="4" name="TextBox 3"/>
          <p:cNvSpPr txBox="1"/>
          <p:nvPr/>
        </p:nvSpPr>
        <p:spPr>
          <a:xfrm>
            <a:off x="0" y="2595295"/>
            <a:ext cx="12192000" cy="4262705"/>
          </a:xfrm>
          <a:prstGeom prst="rect">
            <a:avLst/>
          </a:prstGeom>
          <a:noFill/>
        </p:spPr>
        <p:txBody>
          <a:bodyPr wrap="square" rtlCol="0">
            <a:spAutoFit/>
          </a:bodyPr>
          <a:lstStyle/>
          <a:p>
            <a:pPr algn="ctr"/>
            <a:r>
              <a:rPr lang="en-US" sz="3200" b="1" u="sng" dirty="0" smtClean="0">
                <a:solidFill>
                  <a:srgbClr val="565656"/>
                </a:solidFill>
              </a:rPr>
              <a:t>Steps</a:t>
            </a:r>
          </a:p>
          <a:p>
            <a:pPr marL="342900" indent="-342900">
              <a:buFont typeface="+mj-lt"/>
              <a:buAutoNum type="arabicPeriod"/>
            </a:pPr>
            <a:r>
              <a:rPr lang="en-US" sz="2500" dirty="0" smtClean="0">
                <a:solidFill>
                  <a:srgbClr val="565656"/>
                </a:solidFill>
              </a:rPr>
              <a:t>Compute </a:t>
            </a:r>
            <a:r>
              <a:rPr lang="en-US" sz="2500" dirty="0">
                <a:solidFill>
                  <a:srgbClr val="565656"/>
                </a:solidFill>
              </a:rPr>
              <a:t>a vector representation for each answer </a:t>
            </a:r>
            <a:r>
              <a:rPr lang="en-US" sz="2500" dirty="0" smtClean="0">
                <a:solidFill>
                  <a:srgbClr val="565656"/>
                </a:solidFill>
              </a:rPr>
              <a:t>generated from our </a:t>
            </a:r>
            <a:r>
              <a:rPr lang="en-US" sz="2500" dirty="0" smtClean="0">
                <a:solidFill>
                  <a:srgbClr val="565656"/>
                </a:solidFill>
              </a:rPr>
              <a:t>algorithms</a:t>
            </a:r>
          </a:p>
          <a:p>
            <a:pPr marL="342900" indent="-342900">
              <a:buFont typeface="+mj-lt"/>
              <a:buAutoNum type="arabicPeriod"/>
            </a:pPr>
            <a:endParaRPr lang="en-US" sz="800" dirty="0" smtClean="0">
              <a:solidFill>
                <a:srgbClr val="565656"/>
              </a:solidFill>
            </a:endParaRPr>
          </a:p>
          <a:p>
            <a:pPr marL="342900" indent="-342900">
              <a:buFont typeface="+mj-lt"/>
              <a:buAutoNum type="arabicPeriod"/>
            </a:pPr>
            <a:r>
              <a:rPr lang="en-US" sz="2500" dirty="0">
                <a:solidFill>
                  <a:srgbClr val="565656"/>
                </a:solidFill>
              </a:rPr>
              <a:t>C</a:t>
            </a:r>
            <a:r>
              <a:rPr lang="en-US" sz="2500" dirty="0" smtClean="0">
                <a:solidFill>
                  <a:srgbClr val="565656"/>
                </a:solidFill>
              </a:rPr>
              <a:t>ompute </a:t>
            </a:r>
            <a:r>
              <a:rPr lang="en-US" sz="2500" dirty="0">
                <a:solidFill>
                  <a:srgbClr val="565656"/>
                </a:solidFill>
              </a:rPr>
              <a:t>a vector representation for each answer </a:t>
            </a:r>
            <a:r>
              <a:rPr lang="en-US" sz="2500" dirty="0" smtClean="0">
                <a:solidFill>
                  <a:srgbClr val="565656"/>
                </a:solidFill>
              </a:rPr>
              <a:t>collected from </a:t>
            </a:r>
            <a:r>
              <a:rPr lang="en-US" sz="2500" dirty="0" smtClean="0">
                <a:solidFill>
                  <a:srgbClr val="565656"/>
                </a:solidFill>
              </a:rPr>
              <a:t>Yelp</a:t>
            </a:r>
          </a:p>
          <a:p>
            <a:pPr marL="342900" indent="-342900">
              <a:buFont typeface="+mj-lt"/>
              <a:buAutoNum type="arabicPeriod"/>
            </a:pPr>
            <a:endParaRPr lang="en-US" sz="800" dirty="0" smtClean="0">
              <a:solidFill>
                <a:srgbClr val="565656"/>
              </a:solidFill>
            </a:endParaRPr>
          </a:p>
          <a:p>
            <a:pPr marL="342900" indent="-342900">
              <a:buFont typeface="+mj-lt"/>
              <a:buAutoNum type="arabicPeriod"/>
            </a:pPr>
            <a:r>
              <a:rPr lang="en-US" sz="2500" dirty="0" smtClean="0">
                <a:solidFill>
                  <a:srgbClr val="565656"/>
                </a:solidFill>
              </a:rPr>
              <a:t>Group </a:t>
            </a:r>
            <a:r>
              <a:rPr lang="en-US" sz="2500" dirty="0">
                <a:solidFill>
                  <a:srgbClr val="565656"/>
                </a:solidFill>
              </a:rPr>
              <a:t>answers collected from </a:t>
            </a:r>
            <a:r>
              <a:rPr lang="en-US" sz="2500" dirty="0" smtClean="0">
                <a:solidFill>
                  <a:srgbClr val="565656"/>
                </a:solidFill>
              </a:rPr>
              <a:t>Yelp by (question, business</a:t>
            </a:r>
            <a:r>
              <a:rPr lang="en-US" sz="2500" dirty="0" smtClean="0">
                <a:solidFill>
                  <a:srgbClr val="565656"/>
                </a:solidFill>
              </a:rPr>
              <a:t>)</a:t>
            </a:r>
          </a:p>
          <a:p>
            <a:pPr marL="342900" indent="-342900">
              <a:buFont typeface="+mj-lt"/>
              <a:buAutoNum type="arabicPeriod"/>
            </a:pPr>
            <a:endParaRPr lang="en-US" sz="800" dirty="0" smtClean="0">
              <a:solidFill>
                <a:srgbClr val="565656"/>
              </a:solidFill>
            </a:endParaRPr>
          </a:p>
          <a:p>
            <a:pPr marL="342900" indent="-342900">
              <a:buFont typeface="+mj-lt"/>
              <a:buAutoNum type="arabicPeriod"/>
            </a:pPr>
            <a:r>
              <a:rPr lang="en-US" sz="2500" dirty="0">
                <a:solidFill>
                  <a:srgbClr val="565656"/>
                </a:solidFill>
              </a:rPr>
              <a:t>C</a:t>
            </a:r>
            <a:r>
              <a:rPr lang="en-US" sz="2500" dirty="0" smtClean="0">
                <a:solidFill>
                  <a:srgbClr val="565656"/>
                </a:solidFill>
              </a:rPr>
              <a:t>ompute a </a:t>
            </a:r>
            <a:r>
              <a:rPr lang="en-US" sz="2500" dirty="0">
                <a:solidFill>
                  <a:srgbClr val="565656"/>
                </a:solidFill>
              </a:rPr>
              <a:t>centroid vector </a:t>
            </a:r>
            <a:r>
              <a:rPr lang="en-US" sz="2500" dirty="0" smtClean="0">
                <a:solidFill>
                  <a:srgbClr val="565656"/>
                </a:solidFill>
              </a:rPr>
              <a:t>representation for each group out of grouped </a:t>
            </a:r>
            <a:r>
              <a:rPr lang="en-US" sz="2500" dirty="0">
                <a:solidFill>
                  <a:srgbClr val="565656"/>
                </a:solidFill>
              </a:rPr>
              <a:t>answers collected from </a:t>
            </a:r>
            <a:r>
              <a:rPr lang="en-US" sz="2500" dirty="0" smtClean="0">
                <a:solidFill>
                  <a:srgbClr val="565656"/>
                </a:solidFill>
              </a:rPr>
              <a:t>Yelp</a:t>
            </a:r>
          </a:p>
          <a:p>
            <a:pPr marL="342900" indent="-342900">
              <a:buFont typeface="+mj-lt"/>
              <a:buAutoNum type="arabicPeriod"/>
            </a:pPr>
            <a:endParaRPr lang="en-US" sz="800" dirty="0" smtClean="0">
              <a:solidFill>
                <a:srgbClr val="565656"/>
              </a:solidFill>
            </a:endParaRPr>
          </a:p>
          <a:p>
            <a:pPr marL="342900" indent="-342900">
              <a:buFont typeface="+mj-lt"/>
              <a:buAutoNum type="arabicPeriod"/>
            </a:pPr>
            <a:r>
              <a:rPr lang="en-US" sz="2500" dirty="0" smtClean="0">
                <a:solidFill>
                  <a:srgbClr val="565656"/>
                </a:solidFill>
              </a:rPr>
              <a:t>Compute the cosine similarity between the collected answers and the generated </a:t>
            </a:r>
            <a:r>
              <a:rPr lang="en-US" sz="2500" dirty="0">
                <a:solidFill>
                  <a:srgbClr val="565656"/>
                </a:solidFill>
              </a:rPr>
              <a:t>get a good approximation of their </a:t>
            </a:r>
            <a:r>
              <a:rPr lang="en-US" sz="2500" dirty="0" smtClean="0">
                <a:solidFill>
                  <a:srgbClr val="565656"/>
                </a:solidFill>
              </a:rPr>
              <a:t>similarity</a:t>
            </a:r>
            <a:endParaRPr lang="en-US" sz="2400" dirty="0">
              <a:solidFill>
                <a:srgbClr val="565656"/>
              </a:solidFill>
            </a:endParaRPr>
          </a:p>
          <a:p>
            <a:pPr algn="ctr"/>
            <a:r>
              <a:rPr lang="en-US" sz="3200" dirty="0" err="1" smtClean="0">
                <a:solidFill>
                  <a:srgbClr val="565656"/>
                </a:solidFill>
              </a:rPr>
              <a:t>r</a:t>
            </a:r>
            <a:r>
              <a:rPr lang="en-US" sz="3200" dirty="0" err="1" smtClean="0">
                <a:solidFill>
                  <a:srgbClr val="565656"/>
                </a:solidFill>
              </a:rPr>
              <a:t>el</a:t>
            </a:r>
            <a:r>
              <a:rPr lang="en-US" sz="3200" dirty="0" smtClean="0">
                <a:solidFill>
                  <a:srgbClr val="565656"/>
                </a:solidFill>
              </a:rPr>
              <a:t>(answer) = cos(answer, Yelp community’s answer)</a:t>
            </a:r>
            <a:endParaRPr lang="en-US" sz="2800" dirty="0">
              <a:solidFill>
                <a:srgbClr val="565656"/>
              </a:solidFill>
            </a:endParaRPr>
          </a:p>
        </p:txBody>
      </p:sp>
    </p:spTree>
    <p:extLst>
      <p:ext uri="{BB962C8B-B14F-4D97-AF65-F5344CB8AC3E}">
        <p14:creationId xmlns:p14="http://schemas.microsoft.com/office/powerpoint/2010/main" val="231879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5168" y="252663"/>
            <a:ext cx="5477960" cy="646331"/>
          </a:xfrm>
          <a:prstGeom prst="rect">
            <a:avLst/>
          </a:prstGeom>
          <a:noFill/>
        </p:spPr>
        <p:txBody>
          <a:bodyPr wrap="square" rtlCol="0">
            <a:spAutoFit/>
          </a:bodyPr>
          <a:lstStyle/>
          <a:p>
            <a:r>
              <a:rPr lang="en-US" sz="3600" dirty="0">
                <a:solidFill>
                  <a:srgbClr val="565656"/>
                </a:solidFill>
              </a:rPr>
              <a:t>Experimental Evaluation</a:t>
            </a:r>
          </a:p>
        </p:txBody>
      </p:sp>
      <p:sp>
        <p:nvSpPr>
          <p:cNvPr id="10" name="TextBox 9"/>
          <p:cNvSpPr txBox="1"/>
          <p:nvPr/>
        </p:nvSpPr>
        <p:spPr>
          <a:xfrm>
            <a:off x="1162337" y="3136613"/>
            <a:ext cx="9521581" cy="584775"/>
          </a:xfrm>
          <a:prstGeom prst="rect">
            <a:avLst/>
          </a:prstGeom>
          <a:noFill/>
        </p:spPr>
        <p:txBody>
          <a:bodyPr wrap="none" rtlCol="0">
            <a:spAutoFit/>
          </a:bodyPr>
          <a:lstStyle/>
          <a:p>
            <a:r>
              <a:rPr lang="en-US" sz="3200" dirty="0" smtClean="0">
                <a:solidFill>
                  <a:srgbClr val="565656"/>
                </a:solidFill>
              </a:rPr>
              <a:t>We </a:t>
            </a:r>
            <a:r>
              <a:rPr lang="en-US" sz="3200" dirty="0" smtClean="0">
                <a:solidFill>
                  <a:srgbClr val="565656"/>
                </a:solidFill>
              </a:rPr>
              <a:t>haven’t </a:t>
            </a:r>
            <a:r>
              <a:rPr lang="en-US" sz="3200" dirty="0" smtClean="0">
                <a:solidFill>
                  <a:srgbClr val="565656"/>
                </a:solidFill>
              </a:rPr>
              <a:t>used all of the collected questions from </a:t>
            </a:r>
            <a:r>
              <a:rPr lang="en-US" sz="3200" dirty="0" smtClean="0">
                <a:solidFill>
                  <a:srgbClr val="565656"/>
                </a:solidFill>
              </a:rPr>
              <a:t>Yelp</a:t>
            </a:r>
            <a:endParaRPr lang="en-US" sz="3200" dirty="0">
              <a:solidFill>
                <a:srgbClr val="565656"/>
              </a:solidFill>
            </a:endParaRPr>
          </a:p>
        </p:txBody>
      </p:sp>
      <p:sp>
        <p:nvSpPr>
          <p:cNvPr id="2" name="TextBox 1"/>
          <p:cNvSpPr txBox="1"/>
          <p:nvPr/>
        </p:nvSpPr>
        <p:spPr>
          <a:xfrm>
            <a:off x="2992575" y="3761014"/>
            <a:ext cx="5861103"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solidFill>
                  <a:srgbClr val="565656"/>
                </a:solidFill>
              </a:rPr>
              <a:t>862 questions</a:t>
            </a:r>
          </a:p>
          <a:p>
            <a:pPr marL="457200" indent="-457200">
              <a:buFont typeface="Wingdings" panose="05000000000000000000" pitchFamily="2" charset="2"/>
              <a:buChar char="v"/>
            </a:pPr>
            <a:r>
              <a:rPr lang="en-US" sz="3200" dirty="0" smtClean="0">
                <a:solidFill>
                  <a:srgbClr val="565656"/>
                </a:solidFill>
              </a:rPr>
              <a:t>51.432 total answers generated (~4310 from each algorithm)</a:t>
            </a:r>
          </a:p>
          <a:p>
            <a:pPr marL="457200" indent="-457200">
              <a:buFont typeface="Wingdings" panose="05000000000000000000" pitchFamily="2" charset="2"/>
              <a:buChar char="v"/>
            </a:pPr>
            <a:r>
              <a:rPr lang="en-US" sz="3200" dirty="0" smtClean="0">
                <a:solidFill>
                  <a:srgbClr val="565656"/>
                </a:solidFill>
              </a:rPr>
              <a:t>57 businesses</a:t>
            </a:r>
            <a:endParaRPr lang="en-US" sz="3200" dirty="0">
              <a:solidFill>
                <a:srgbClr val="565656"/>
              </a:solidFill>
            </a:endParaRPr>
          </a:p>
        </p:txBody>
      </p:sp>
      <p:sp>
        <p:nvSpPr>
          <p:cNvPr id="9" name="TextBox 8"/>
          <p:cNvSpPr txBox="1"/>
          <p:nvPr/>
        </p:nvSpPr>
        <p:spPr>
          <a:xfrm>
            <a:off x="2759727" y="1254149"/>
            <a:ext cx="6672546" cy="1200329"/>
          </a:xfrm>
          <a:prstGeom prst="rect">
            <a:avLst/>
          </a:prstGeom>
          <a:noFill/>
        </p:spPr>
        <p:txBody>
          <a:bodyPr wrap="square" rtlCol="0">
            <a:spAutoFit/>
          </a:bodyPr>
          <a:lstStyle/>
          <a:p>
            <a:pPr marL="0" lvl="1" algn="ctr"/>
            <a:r>
              <a:rPr lang="en-US" sz="3600" dirty="0" smtClean="0">
                <a:solidFill>
                  <a:srgbClr val="565656"/>
                </a:solidFill>
              </a:rPr>
              <a:t>Obtaining Ground Truth</a:t>
            </a:r>
          </a:p>
          <a:p>
            <a:pPr marL="0" lvl="1" algn="ctr"/>
            <a:r>
              <a:rPr lang="en-US" sz="3600" dirty="0" smtClean="0">
                <a:solidFill>
                  <a:srgbClr val="565656"/>
                </a:solidFill>
              </a:rPr>
              <a:t>Evaluation based on Yelp’s answers</a:t>
            </a:r>
            <a:endParaRPr lang="en-US" sz="3600" dirty="0">
              <a:solidFill>
                <a:srgbClr val="565656"/>
              </a:solidFill>
            </a:endParaRPr>
          </a:p>
        </p:txBody>
      </p:sp>
    </p:spTree>
    <p:extLst>
      <p:ext uri="{BB962C8B-B14F-4D97-AF65-F5344CB8AC3E}">
        <p14:creationId xmlns:p14="http://schemas.microsoft.com/office/powerpoint/2010/main" val="814631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6760850" cy="646331"/>
          </a:xfrm>
          <a:prstGeom prst="rect">
            <a:avLst/>
          </a:prstGeom>
          <a:noFill/>
        </p:spPr>
        <p:txBody>
          <a:bodyPr wrap="square" rtlCol="0">
            <a:spAutoFit/>
          </a:bodyPr>
          <a:lstStyle/>
          <a:p>
            <a:r>
              <a:rPr lang="en-US" sz="3600" dirty="0">
                <a:solidFill>
                  <a:srgbClr val="565656"/>
                </a:solidFill>
              </a:rPr>
              <a:t>Experimental Evaluation</a:t>
            </a:r>
          </a:p>
        </p:txBody>
      </p:sp>
      <p:sp>
        <p:nvSpPr>
          <p:cNvPr id="3" name="TextBox 2"/>
          <p:cNvSpPr txBox="1"/>
          <p:nvPr/>
        </p:nvSpPr>
        <p:spPr>
          <a:xfrm>
            <a:off x="2612770" y="1254149"/>
            <a:ext cx="6966460" cy="1200329"/>
          </a:xfrm>
          <a:prstGeom prst="rect">
            <a:avLst/>
          </a:prstGeom>
          <a:noFill/>
        </p:spPr>
        <p:txBody>
          <a:bodyPr wrap="square" rtlCol="0">
            <a:spAutoFit/>
          </a:bodyPr>
          <a:lstStyle/>
          <a:p>
            <a:pPr marL="0" lvl="1" algn="ctr"/>
            <a:r>
              <a:rPr lang="en-US" sz="3600" dirty="0">
                <a:solidFill>
                  <a:srgbClr val="565656"/>
                </a:solidFill>
              </a:rPr>
              <a:t>Obtaining Ground Truth</a:t>
            </a:r>
            <a:endParaRPr lang="en-US" sz="3600" dirty="0" smtClean="0">
              <a:solidFill>
                <a:srgbClr val="565656"/>
              </a:solidFill>
            </a:endParaRPr>
          </a:p>
          <a:p>
            <a:pPr marL="0" lvl="1"/>
            <a:r>
              <a:rPr lang="en-US" sz="3600" dirty="0" smtClean="0">
                <a:solidFill>
                  <a:srgbClr val="565656"/>
                </a:solidFill>
              </a:rPr>
              <a:t>Evaluation based on manual labeling</a:t>
            </a:r>
            <a:endParaRPr lang="en-US" sz="3600" dirty="0">
              <a:solidFill>
                <a:srgbClr val="565656"/>
              </a:solidFill>
            </a:endParaRPr>
          </a:p>
        </p:txBody>
      </p:sp>
      <p:sp>
        <p:nvSpPr>
          <p:cNvPr id="4" name="TextBox 3"/>
          <p:cNvSpPr txBox="1"/>
          <p:nvPr/>
        </p:nvSpPr>
        <p:spPr>
          <a:xfrm>
            <a:off x="1550005" y="2809633"/>
            <a:ext cx="9015790" cy="2831544"/>
          </a:xfrm>
          <a:prstGeom prst="rect">
            <a:avLst/>
          </a:prstGeom>
          <a:noFill/>
        </p:spPr>
        <p:txBody>
          <a:bodyPr wrap="square" rtlCol="0">
            <a:spAutoFit/>
          </a:bodyPr>
          <a:lstStyle/>
          <a:p>
            <a:pPr algn="ctr"/>
            <a:r>
              <a:rPr lang="en-US" sz="3200" b="1" u="sng" dirty="0" smtClean="0">
                <a:solidFill>
                  <a:srgbClr val="565656"/>
                </a:solidFill>
              </a:rPr>
              <a:t>Steps</a:t>
            </a:r>
          </a:p>
          <a:p>
            <a:pPr marL="342900" indent="-342900">
              <a:buFont typeface="+mj-lt"/>
              <a:buAutoNum type="arabicPeriod"/>
            </a:pPr>
            <a:r>
              <a:rPr lang="en-US" sz="3200" dirty="0" smtClean="0">
                <a:solidFill>
                  <a:srgbClr val="565656"/>
                </a:solidFill>
              </a:rPr>
              <a:t>Chose a subset of </a:t>
            </a:r>
            <a:r>
              <a:rPr lang="en-US" sz="3200" dirty="0" smtClean="0">
                <a:solidFill>
                  <a:srgbClr val="565656"/>
                </a:solidFill>
              </a:rPr>
              <a:t>questions</a:t>
            </a:r>
          </a:p>
          <a:p>
            <a:pPr marL="342900" indent="-342900">
              <a:buFont typeface="+mj-lt"/>
              <a:buAutoNum type="arabicPeriod"/>
            </a:pPr>
            <a:endParaRPr lang="en-US" dirty="0" smtClean="0">
              <a:solidFill>
                <a:srgbClr val="565656"/>
              </a:solidFill>
            </a:endParaRPr>
          </a:p>
          <a:p>
            <a:pPr marL="342900" indent="-342900">
              <a:buFont typeface="+mj-lt"/>
              <a:buAutoNum type="arabicPeriod"/>
            </a:pPr>
            <a:r>
              <a:rPr lang="en-US" sz="3200" dirty="0" smtClean="0">
                <a:solidFill>
                  <a:srgbClr val="565656"/>
                </a:solidFill>
              </a:rPr>
              <a:t>Rate in scale of [1-5] </a:t>
            </a:r>
            <a:r>
              <a:rPr lang="en-US" sz="3200" dirty="0">
                <a:solidFill>
                  <a:srgbClr val="565656"/>
                </a:solidFill>
              </a:rPr>
              <a:t>the generated from our algorithms </a:t>
            </a:r>
            <a:r>
              <a:rPr lang="en-US" sz="3200" dirty="0" smtClean="0">
                <a:solidFill>
                  <a:srgbClr val="565656"/>
                </a:solidFill>
              </a:rPr>
              <a:t>answers with questions from the chosen subset</a:t>
            </a:r>
          </a:p>
        </p:txBody>
      </p:sp>
    </p:spTree>
    <p:extLst>
      <p:ext uri="{BB962C8B-B14F-4D97-AF65-F5344CB8AC3E}">
        <p14:creationId xmlns:p14="http://schemas.microsoft.com/office/powerpoint/2010/main" val="461084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5168" y="252663"/>
            <a:ext cx="5450665" cy="646331"/>
          </a:xfrm>
          <a:prstGeom prst="rect">
            <a:avLst/>
          </a:prstGeom>
          <a:noFill/>
        </p:spPr>
        <p:txBody>
          <a:bodyPr wrap="square" rtlCol="0">
            <a:spAutoFit/>
          </a:bodyPr>
          <a:lstStyle/>
          <a:p>
            <a:r>
              <a:rPr lang="en-US" sz="3600" dirty="0">
                <a:solidFill>
                  <a:srgbClr val="565656"/>
                </a:solidFill>
              </a:rPr>
              <a:t>Experimental Evaluation</a:t>
            </a:r>
          </a:p>
        </p:txBody>
      </p:sp>
      <p:sp>
        <p:nvSpPr>
          <p:cNvPr id="10" name="TextBox 9"/>
          <p:cNvSpPr txBox="1"/>
          <p:nvPr/>
        </p:nvSpPr>
        <p:spPr>
          <a:xfrm>
            <a:off x="1335210" y="3060412"/>
            <a:ext cx="9521581" cy="584775"/>
          </a:xfrm>
          <a:prstGeom prst="rect">
            <a:avLst/>
          </a:prstGeom>
          <a:noFill/>
        </p:spPr>
        <p:txBody>
          <a:bodyPr wrap="none" rtlCol="0">
            <a:spAutoFit/>
          </a:bodyPr>
          <a:lstStyle/>
          <a:p>
            <a:r>
              <a:rPr lang="en-US" sz="3200" dirty="0" smtClean="0">
                <a:solidFill>
                  <a:srgbClr val="565656"/>
                </a:solidFill>
              </a:rPr>
              <a:t>We </a:t>
            </a:r>
            <a:r>
              <a:rPr lang="en-US" sz="3200" dirty="0" smtClean="0">
                <a:solidFill>
                  <a:srgbClr val="565656"/>
                </a:solidFill>
              </a:rPr>
              <a:t>haven’t </a:t>
            </a:r>
            <a:r>
              <a:rPr lang="en-US" sz="3200" dirty="0" smtClean="0">
                <a:solidFill>
                  <a:srgbClr val="565656"/>
                </a:solidFill>
              </a:rPr>
              <a:t>used all of the collected questions from </a:t>
            </a:r>
            <a:r>
              <a:rPr lang="en-US" sz="3200" dirty="0" smtClean="0">
                <a:solidFill>
                  <a:srgbClr val="565656"/>
                </a:solidFill>
              </a:rPr>
              <a:t>Yelp</a:t>
            </a:r>
            <a:endParaRPr lang="en-US" sz="3200" dirty="0">
              <a:solidFill>
                <a:srgbClr val="565656"/>
              </a:solidFill>
            </a:endParaRPr>
          </a:p>
        </p:txBody>
      </p:sp>
      <p:sp>
        <p:nvSpPr>
          <p:cNvPr id="11" name="TextBox 10"/>
          <p:cNvSpPr txBox="1"/>
          <p:nvPr/>
        </p:nvSpPr>
        <p:spPr>
          <a:xfrm>
            <a:off x="3212860" y="3645187"/>
            <a:ext cx="5766280"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solidFill>
                  <a:srgbClr val="565656"/>
                </a:solidFill>
              </a:rPr>
              <a:t>45 questions</a:t>
            </a:r>
          </a:p>
          <a:p>
            <a:pPr marL="457200" indent="-457200">
              <a:buFont typeface="Wingdings" panose="05000000000000000000" pitchFamily="2" charset="2"/>
              <a:buChar char="v"/>
            </a:pPr>
            <a:r>
              <a:rPr lang="en-US" sz="3200" dirty="0" smtClean="0">
                <a:solidFill>
                  <a:srgbClr val="565656"/>
                </a:solidFill>
              </a:rPr>
              <a:t>2.638 total answers generated (~225 from each algorithm)</a:t>
            </a:r>
          </a:p>
          <a:p>
            <a:pPr marL="457200" indent="-457200">
              <a:buFont typeface="Wingdings" panose="05000000000000000000" pitchFamily="2" charset="2"/>
              <a:buChar char="v"/>
            </a:pPr>
            <a:r>
              <a:rPr lang="en-US" sz="3200" dirty="0" smtClean="0">
                <a:solidFill>
                  <a:srgbClr val="565656"/>
                </a:solidFill>
              </a:rPr>
              <a:t>18 businesses</a:t>
            </a:r>
            <a:endParaRPr lang="en-US" sz="3200" dirty="0">
              <a:solidFill>
                <a:srgbClr val="565656"/>
              </a:solidFill>
            </a:endParaRPr>
          </a:p>
        </p:txBody>
      </p:sp>
      <p:sp>
        <p:nvSpPr>
          <p:cNvPr id="12" name="TextBox 11"/>
          <p:cNvSpPr txBox="1"/>
          <p:nvPr/>
        </p:nvSpPr>
        <p:spPr>
          <a:xfrm>
            <a:off x="2612770" y="1254149"/>
            <a:ext cx="6966460" cy="1200329"/>
          </a:xfrm>
          <a:prstGeom prst="rect">
            <a:avLst/>
          </a:prstGeom>
          <a:noFill/>
        </p:spPr>
        <p:txBody>
          <a:bodyPr wrap="square" rtlCol="0">
            <a:spAutoFit/>
          </a:bodyPr>
          <a:lstStyle/>
          <a:p>
            <a:pPr marL="0" lvl="1" algn="ctr"/>
            <a:r>
              <a:rPr lang="en-US" sz="3600" dirty="0">
                <a:solidFill>
                  <a:srgbClr val="565656"/>
                </a:solidFill>
              </a:rPr>
              <a:t>Obtaining Ground Truth</a:t>
            </a:r>
            <a:endParaRPr lang="en-US" sz="3600" dirty="0" smtClean="0">
              <a:solidFill>
                <a:srgbClr val="565656"/>
              </a:solidFill>
            </a:endParaRPr>
          </a:p>
          <a:p>
            <a:pPr marL="0" lvl="1"/>
            <a:r>
              <a:rPr lang="en-US" sz="3600" dirty="0" smtClean="0">
                <a:solidFill>
                  <a:srgbClr val="565656"/>
                </a:solidFill>
              </a:rPr>
              <a:t>Evaluation based on manual labeling</a:t>
            </a:r>
            <a:endParaRPr lang="en-US" sz="3600" dirty="0">
              <a:solidFill>
                <a:srgbClr val="565656"/>
              </a:solidFill>
            </a:endParaRPr>
          </a:p>
        </p:txBody>
      </p:sp>
    </p:spTree>
    <p:extLst>
      <p:ext uri="{BB962C8B-B14F-4D97-AF65-F5344CB8AC3E}">
        <p14:creationId xmlns:p14="http://schemas.microsoft.com/office/powerpoint/2010/main" val="2576642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10543961" cy="646331"/>
          </a:xfrm>
          <a:prstGeom prst="rect">
            <a:avLst/>
          </a:prstGeom>
          <a:noFill/>
        </p:spPr>
        <p:txBody>
          <a:bodyPr wrap="square" rtlCol="0">
            <a:spAutoFit/>
          </a:bodyPr>
          <a:lstStyle/>
          <a:p>
            <a:r>
              <a:rPr lang="en-US" sz="3600" dirty="0">
                <a:solidFill>
                  <a:srgbClr val="565656"/>
                </a:solidFill>
              </a:rPr>
              <a:t>Experimental Evaluation</a:t>
            </a:r>
          </a:p>
        </p:txBody>
      </p:sp>
      <p:graphicFrame>
        <p:nvGraphicFramePr>
          <p:cNvPr id="3" name="Table 2"/>
          <p:cNvGraphicFramePr>
            <a:graphicFrameLocks noGrp="1"/>
          </p:cNvGraphicFramePr>
          <p:nvPr>
            <p:extLst>
              <p:ext uri="{D42A27DB-BD31-4B8C-83A1-F6EECF244321}">
                <p14:modId xmlns:p14="http://schemas.microsoft.com/office/powerpoint/2010/main" val="3235081817"/>
              </p:ext>
            </p:extLst>
          </p:nvPr>
        </p:nvGraphicFramePr>
        <p:xfrm>
          <a:off x="498021" y="1143000"/>
          <a:ext cx="11119757" cy="4875335"/>
        </p:xfrm>
        <a:graphic>
          <a:graphicData uri="http://schemas.openxmlformats.org/drawingml/2006/table">
            <a:tbl>
              <a:tblPr firstRow="1" firstCol="1" bandRow="1">
                <a:tableStyleId>{793D81CF-94F2-401A-BA57-92F5A7B2D0C5}</a:tableStyleId>
              </a:tblPr>
              <a:tblGrid>
                <a:gridCol w="971550"/>
                <a:gridCol w="10148207"/>
              </a:tblGrid>
              <a:tr h="254635">
                <a:tc>
                  <a:txBody>
                    <a:bodyPr/>
                    <a:lstStyle/>
                    <a:p>
                      <a:pPr marL="0" marR="0" algn="ctr">
                        <a:lnSpc>
                          <a:spcPct val="150000"/>
                        </a:lnSpc>
                        <a:spcBef>
                          <a:spcPts val="0"/>
                        </a:spcBef>
                        <a:spcAft>
                          <a:spcPts val="300"/>
                        </a:spcAft>
                      </a:pPr>
                      <a:r>
                        <a:rPr lang="en-US" sz="2000" dirty="0">
                          <a:effectLst/>
                        </a:rPr>
                        <a:t>Rating</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2000">
                          <a:effectLst/>
                        </a:rPr>
                        <a:t>C</a:t>
                      </a:r>
                      <a:r>
                        <a:rPr lang="el-GR" sz="2000">
                          <a:effectLst/>
                        </a:rPr>
                        <a:t>riterion</a:t>
                      </a:r>
                      <a:endParaRPr lang="en-US" sz="20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254635">
                <a:tc>
                  <a:txBody>
                    <a:bodyPr/>
                    <a:lstStyle/>
                    <a:p>
                      <a:pPr marL="0" marR="0" algn="ctr">
                        <a:lnSpc>
                          <a:spcPct val="150000"/>
                        </a:lnSpc>
                        <a:spcBef>
                          <a:spcPts val="0"/>
                        </a:spcBef>
                        <a:spcAft>
                          <a:spcPts val="300"/>
                        </a:spcAft>
                      </a:pPr>
                      <a:r>
                        <a:rPr lang="en-US" sz="2000" dirty="0">
                          <a:effectLst/>
                        </a:rPr>
                        <a:t>1</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2000" dirty="0">
                          <a:effectLst/>
                        </a:rPr>
                        <a:t>If it is a useless information</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539964">
                <a:tc>
                  <a:txBody>
                    <a:bodyPr/>
                    <a:lstStyle/>
                    <a:p>
                      <a:pPr marL="0" marR="0" algn="ctr">
                        <a:lnSpc>
                          <a:spcPct val="150000"/>
                        </a:lnSpc>
                        <a:spcBef>
                          <a:spcPts val="0"/>
                        </a:spcBef>
                        <a:spcAft>
                          <a:spcPts val="300"/>
                        </a:spcAft>
                      </a:pPr>
                      <a:r>
                        <a:rPr lang="en-US" sz="2000">
                          <a:effectLst/>
                        </a:rPr>
                        <a:t>2</a:t>
                      </a:r>
                      <a:endParaRPr lang="en-US" sz="20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2000" dirty="0">
                          <a:effectLst/>
                        </a:rPr>
                        <a:t>If it answers to the question of a similar topic  but not to the actual question</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1681279">
                <a:tc>
                  <a:txBody>
                    <a:bodyPr/>
                    <a:lstStyle/>
                    <a:p>
                      <a:pPr marL="0" marR="0" algn="ctr">
                        <a:lnSpc>
                          <a:spcPct val="150000"/>
                        </a:lnSpc>
                        <a:spcBef>
                          <a:spcPts val="0"/>
                        </a:spcBef>
                        <a:spcAft>
                          <a:spcPts val="300"/>
                        </a:spcAft>
                      </a:pPr>
                      <a:r>
                        <a:rPr lang="en-US" sz="2000">
                          <a:effectLst/>
                        </a:rPr>
                        <a:t>3</a:t>
                      </a:r>
                      <a:endParaRPr lang="en-US" sz="20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2000" dirty="0">
                          <a:effectLst/>
                        </a:rPr>
                        <a:t>If it answers to the question but provides some extra information that is off-topic or useless. If the answer is incomplete and more information is necessary in order to understand it or feel sure about the meaning of the answer</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825292">
                <a:tc>
                  <a:txBody>
                    <a:bodyPr/>
                    <a:lstStyle/>
                    <a:p>
                      <a:pPr marL="0" marR="0" algn="ctr">
                        <a:lnSpc>
                          <a:spcPct val="150000"/>
                        </a:lnSpc>
                        <a:spcBef>
                          <a:spcPts val="0"/>
                        </a:spcBef>
                        <a:spcAft>
                          <a:spcPts val="300"/>
                        </a:spcAft>
                      </a:pPr>
                      <a:r>
                        <a:rPr lang="en-US" sz="2000">
                          <a:effectLst/>
                        </a:rPr>
                        <a:t>4</a:t>
                      </a:r>
                      <a:endParaRPr lang="en-US" sz="20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2000">
                          <a:effectLst/>
                        </a:rPr>
                        <a:t>If it answers the question laconically. Lacking any additional information that could potentially be useful in some way</a:t>
                      </a:r>
                      <a:endParaRPr lang="en-US" sz="20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825292">
                <a:tc>
                  <a:txBody>
                    <a:bodyPr/>
                    <a:lstStyle/>
                    <a:p>
                      <a:pPr marL="0" marR="0" algn="ctr">
                        <a:lnSpc>
                          <a:spcPct val="150000"/>
                        </a:lnSpc>
                        <a:spcBef>
                          <a:spcPts val="0"/>
                        </a:spcBef>
                        <a:spcAft>
                          <a:spcPts val="300"/>
                        </a:spcAft>
                      </a:pPr>
                      <a:r>
                        <a:rPr lang="en-US" sz="2000" dirty="0">
                          <a:effectLst/>
                        </a:rPr>
                        <a:t>5</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2000" dirty="0">
                          <a:effectLst/>
                        </a:rPr>
                        <a:t>If it answers to the question and provides additionally information or an example that is on topic</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20990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10543961" cy="646331"/>
          </a:xfrm>
          <a:prstGeom prst="rect">
            <a:avLst/>
          </a:prstGeom>
          <a:noFill/>
        </p:spPr>
        <p:txBody>
          <a:bodyPr wrap="square" rtlCol="0">
            <a:spAutoFit/>
          </a:bodyPr>
          <a:lstStyle/>
          <a:p>
            <a:r>
              <a:rPr lang="en-US" sz="3600" dirty="0">
                <a:solidFill>
                  <a:srgbClr val="565656"/>
                </a:solidFill>
              </a:rPr>
              <a:t>Experimental Evaluation</a:t>
            </a:r>
          </a:p>
        </p:txBody>
      </p:sp>
      <p:sp>
        <p:nvSpPr>
          <p:cNvPr id="3" name="TextBox 2"/>
          <p:cNvSpPr txBox="1"/>
          <p:nvPr/>
        </p:nvSpPr>
        <p:spPr>
          <a:xfrm>
            <a:off x="4254979" y="1254149"/>
            <a:ext cx="3682043" cy="1200329"/>
          </a:xfrm>
          <a:prstGeom prst="rect">
            <a:avLst/>
          </a:prstGeom>
          <a:noFill/>
        </p:spPr>
        <p:txBody>
          <a:bodyPr wrap="square" rtlCol="0">
            <a:spAutoFit/>
          </a:bodyPr>
          <a:lstStyle/>
          <a:p>
            <a:pPr marL="0" lvl="1"/>
            <a:r>
              <a:rPr lang="en-US" sz="3600" dirty="0" smtClean="0">
                <a:solidFill>
                  <a:srgbClr val="565656"/>
                </a:solidFill>
              </a:rPr>
              <a:t>Evaluation Metrics</a:t>
            </a:r>
          </a:p>
          <a:p>
            <a:pPr marL="0" lvl="1" algn="ctr"/>
            <a:r>
              <a:rPr lang="en-US" sz="3600" dirty="0" smtClean="0">
                <a:solidFill>
                  <a:srgbClr val="565656"/>
                </a:solidFill>
              </a:rPr>
              <a:t>NDCG</a:t>
            </a:r>
            <a:endParaRPr lang="en-US" sz="3600" dirty="0">
              <a:solidFill>
                <a:srgbClr val="565656"/>
              </a:solidFill>
            </a:endParaRPr>
          </a:p>
        </p:txBody>
      </p:sp>
      <p:sp>
        <p:nvSpPr>
          <p:cNvPr id="4" name="TextBox 3"/>
          <p:cNvSpPr txBox="1"/>
          <p:nvPr/>
        </p:nvSpPr>
        <p:spPr>
          <a:xfrm>
            <a:off x="1" y="2559118"/>
            <a:ext cx="6057900" cy="3323987"/>
          </a:xfrm>
          <a:prstGeom prst="rect">
            <a:avLst/>
          </a:prstGeom>
          <a:noFill/>
        </p:spPr>
        <p:txBody>
          <a:bodyPr wrap="square" rtlCol="0">
            <a:spAutoFit/>
          </a:bodyPr>
          <a:lstStyle/>
          <a:p>
            <a:pPr algn="ctr"/>
            <a:r>
              <a:rPr lang="en-US" sz="2800" dirty="0" smtClean="0">
                <a:solidFill>
                  <a:srgbClr val="565656"/>
                </a:solidFill>
              </a:rPr>
              <a:t>Rank-aware </a:t>
            </a:r>
            <a:r>
              <a:rPr lang="en-US" sz="2800" dirty="0">
                <a:solidFill>
                  <a:srgbClr val="565656"/>
                </a:solidFill>
              </a:rPr>
              <a:t>evaluation </a:t>
            </a:r>
            <a:r>
              <a:rPr lang="en-US" sz="2800" dirty="0" smtClean="0">
                <a:solidFill>
                  <a:srgbClr val="565656"/>
                </a:solidFill>
              </a:rPr>
              <a:t>metric</a:t>
            </a:r>
          </a:p>
          <a:p>
            <a:pPr marL="342900" indent="-342900">
              <a:buFont typeface="Arial" panose="020B0604020202020204" pitchFamily="34" charset="0"/>
              <a:buChar char="•"/>
            </a:pPr>
            <a:endParaRPr lang="en-US" sz="2800" dirty="0" smtClean="0">
              <a:solidFill>
                <a:srgbClr val="565656"/>
              </a:solidFill>
            </a:endParaRPr>
          </a:p>
          <a:p>
            <a:pPr marL="457200" indent="-457200">
              <a:buFont typeface="+mj-lt"/>
              <a:buAutoNum type="arabicPeriod"/>
            </a:pPr>
            <a:r>
              <a:rPr lang="en-US" sz="2800" dirty="0">
                <a:solidFill>
                  <a:srgbClr val="565656"/>
                </a:solidFill>
              </a:rPr>
              <a:t>For all the </a:t>
            </a:r>
            <a:r>
              <a:rPr lang="en-US" sz="2800" dirty="0" smtClean="0">
                <a:solidFill>
                  <a:srgbClr val="565656"/>
                </a:solidFill>
              </a:rPr>
              <a:t>results</a:t>
            </a:r>
          </a:p>
          <a:p>
            <a:pPr marL="457200" indent="-457200">
              <a:buFont typeface="+mj-lt"/>
              <a:buAutoNum type="arabicPeriod"/>
            </a:pPr>
            <a:endParaRPr lang="en-US" sz="1200" dirty="0">
              <a:solidFill>
                <a:srgbClr val="565656"/>
              </a:solidFill>
            </a:endParaRPr>
          </a:p>
          <a:p>
            <a:pPr marL="457200" indent="-457200">
              <a:buFont typeface="+mj-lt"/>
              <a:buAutoNum type="arabicPeriod"/>
            </a:pPr>
            <a:r>
              <a:rPr lang="en-US" sz="2800" dirty="0">
                <a:solidFill>
                  <a:srgbClr val="565656"/>
                </a:solidFill>
              </a:rPr>
              <a:t>Award a result by its </a:t>
            </a:r>
            <a:r>
              <a:rPr lang="en-US" sz="2800" dirty="0" smtClean="0">
                <a:solidFill>
                  <a:srgbClr val="565656"/>
                </a:solidFill>
              </a:rPr>
              <a:t>relevance</a:t>
            </a:r>
          </a:p>
          <a:p>
            <a:pPr marL="457200" indent="-457200">
              <a:buFont typeface="+mj-lt"/>
              <a:buAutoNum type="arabicPeriod"/>
            </a:pPr>
            <a:endParaRPr lang="en-US" sz="1200" dirty="0">
              <a:solidFill>
                <a:srgbClr val="565656"/>
              </a:solidFill>
            </a:endParaRPr>
          </a:p>
          <a:p>
            <a:pPr marL="457200" indent="-457200">
              <a:buFont typeface="+mj-lt"/>
              <a:buAutoNum type="arabicPeriod"/>
            </a:pPr>
            <a:r>
              <a:rPr lang="en-US" sz="2800" dirty="0">
                <a:solidFill>
                  <a:srgbClr val="565656"/>
                </a:solidFill>
              </a:rPr>
              <a:t>Punish a result by its </a:t>
            </a:r>
            <a:r>
              <a:rPr lang="en-US" sz="2800" dirty="0" smtClean="0">
                <a:solidFill>
                  <a:srgbClr val="565656"/>
                </a:solidFill>
              </a:rPr>
              <a:t>rank</a:t>
            </a:r>
          </a:p>
          <a:p>
            <a:pPr marL="457200" indent="-457200">
              <a:buFont typeface="+mj-lt"/>
              <a:buAutoNum type="arabicPeriod"/>
            </a:pPr>
            <a:endParaRPr lang="en-US" sz="1200" dirty="0">
              <a:solidFill>
                <a:srgbClr val="565656"/>
              </a:solidFill>
            </a:endParaRPr>
          </a:p>
          <a:p>
            <a:pPr marL="457200" indent="-457200">
              <a:buFont typeface="+mj-lt"/>
              <a:buAutoNum type="arabicPeriod"/>
            </a:pPr>
            <a:r>
              <a:rPr lang="en-US" sz="2800" dirty="0">
                <a:solidFill>
                  <a:srgbClr val="565656"/>
                </a:solidFill>
              </a:rPr>
              <a:t>Add all the result </a:t>
            </a:r>
            <a:r>
              <a:rPr lang="en-US" sz="2800" dirty="0" smtClean="0">
                <a:solidFill>
                  <a:srgbClr val="565656"/>
                </a:solidFill>
              </a:rPr>
              <a:t>scores</a:t>
            </a:r>
            <a:endParaRPr lang="en-US" sz="2800" dirty="0">
              <a:solidFill>
                <a:srgbClr val="565656"/>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634" t="827" r="13018"/>
          <a:stretch/>
        </p:blipFill>
        <p:spPr>
          <a:xfrm>
            <a:off x="6558644" y="2559118"/>
            <a:ext cx="5633356" cy="4298882"/>
          </a:xfrm>
          <a:prstGeom prst="rect">
            <a:avLst/>
          </a:prstGeom>
        </p:spPr>
      </p:pic>
    </p:spTree>
    <p:extLst>
      <p:ext uri="{BB962C8B-B14F-4D97-AF65-F5344CB8AC3E}">
        <p14:creationId xmlns:p14="http://schemas.microsoft.com/office/powerpoint/2010/main" val="1932344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Experimental Evaluation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506" y="2831183"/>
            <a:ext cx="7653494" cy="4026817"/>
          </a:xfrm>
          <a:prstGeom prst="rect">
            <a:avLst/>
          </a:prstGeom>
        </p:spPr>
      </p:pic>
      <p:sp>
        <p:nvSpPr>
          <p:cNvPr id="4" name="TextBox 3"/>
          <p:cNvSpPr txBox="1"/>
          <p:nvPr/>
        </p:nvSpPr>
        <p:spPr>
          <a:xfrm>
            <a:off x="0" y="2102852"/>
            <a:ext cx="4376058" cy="4755148"/>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solidFill>
                  <a:srgbClr val="565656"/>
                </a:solidFill>
              </a:rPr>
              <a:t>Yelp’s Reviews improve </a:t>
            </a:r>
            <a:r>
              <a:rPr lang="en-US" sz="2800" dirty="0" smtClean="0">
                <a:solidFill>
                  <a:srgbClr val="565656"/>
                </a:solidFill>
              </a:rPr>
              <a:t>performance</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BiDAF worsen </a:t>
            </a:r>
            <a:r>
              <a:rPr lang="en-US" sz="2800" dirty="0" smtClean="0">
                <a:solidFill>
                  <a:srgbClr val="565656"/>
                </a:solidFill>
              </a:rPr>
              <a:t>performance</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Best retrieval model: </a:t>
            </a:r>
            <a:r>
              <a:rPr lang="en-US" sz="2800" dirty="0" smtClean="0">
                <a:solidFill>
                  <a:srgbClr val="565656"/>
                </a:solidFill>
              </a:rPr>
              <a:t>WCS</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Second best</a:t>
            </a:r>
            <a:r>
              <a:rPr lang="en-US" sz="2800" dirty="0">
                <a:solidFill>
                  <a:srgbClr val="565656"/>
                </a:solidFill>
              </a:rPr>
              <a:t> retrieval model:</a:t>
            </a:r>
            <a:r>
              <a:rPr lang="en-US" sz="2800" dirty="0" smtClean="0">
                <a:solidFill>
                  <a:srgbClr val="565656"/>
                </a:solidFill>
              </a:rPr>
              <a:t> </a:t>
            </a:r>
            <a:r>
              <a:rPr lang="en-US" sz="2800" dirty="0" smtClean="0">
                <a:solidFill>
                  <a:srgbClr val="565656"/>
                </a:solidFill>
              </a:rPr>
              <a:t>IWCS</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Worst </a:t>
            </a:r>
            <a:r>
              <a:rPr lang="en-US" sz="2800" dirty="0">
                <a:solidFill>
                  <a:srgbClr val="565656"/>
                </a:solidFill>
              </a:rPr>
              <a:t>retrieval model: </a:t>
            </a:r>
            <a:r>
              <a:rPr lang="en-US" sz="2800" dirty="0" smtClean="0">
                <a:solidFill>
                  <a:srgbClr val="565656"/>
                </a:solidFill>
              </a:rPr>
              <a:t>TF-IDF Matching Score</a:t>
            </a:r>
          </a:p>
        </p:txBody>
      </p:sp>
      <p:sp>
        <p:nvSpPr>
          <p:cNvPr id="6" name="TextBox 5"/>
          <p:cNvSpPr txBox="1"/>
          <p:nvPr/>
        </p:nvSpPr>
        <p:spPr>
          <a:xfrm>
            <a:off x="2759727" y="1254149"/>
            <a:ext cx="6672546" cy="646331"/>
          </a:xfrm>
          <a:prstGeom prst="rect">
            <a:avLst/>
          </a:prstGeom>
          <a:noFill/>
        </p:spPr>
        <p:txBody>
          <a:bodyPr wrap="square" rtlCol="0">
            <a:spAutoFit/>
          </a:bodyPr>
          <a:lstStyle/>
          <a:p>
            <a:pPr marL="0" lvl="1"/>
            <a:r>
              <a:rPr lang="en-US" sz="3600" dirty="0" smtClean="0">
                <a:solidFill>
                  <a:srgbClr val="565656"/>
                </a:solidFill>
              </a:rPr>
              <a:t>Evaluation based on Yelp’s answers</a:t>
            </a:r>
            <a:endParaRPr lang="en-US" sz="3600" dirty="0">
              <a:solidFill>
                <a:srgbClr val="565656"/>
              </a:solidFill>
            </a:endParaRPr>
          </a:p>
        </p:txBody>
      </p:sp>
    </p:spTree>
    <p:extLst>
      <p:ext uri="{BB962C8B-B14F-4D97-AF65-F5344CB8AC3E}">
        <p14:creationId xmlns:p14="http://schemas.microsoft.com/office/powerpoint/2010/main" val="2777033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Motivation</a:t>
            </a:r>
            <a:endParaRPr lang="en-US" sz="3600" dirty="0">
              <a:solidFill>
                <a:srgbClr val="565656"/>
              </a:solidFill>
            </a:endParaRPr>
          </a:p>
        </p:txBody>
      </p:sp>
      <p:sp>
        <p:nvSpPr>
          <p:cNvPr id="3" name="TextBox 2"/>
          <p:cNvSpPr txBox="1"/>
          <p:nvPr/>
        </p:nvSpPr>
        <p:spPr>
          <a:xfrm>
            <a:off x="1221867" y="2421404"/>
            <a:ext cx="9748267" cy="3046988"/>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565656"/>
                </a:solidFill>
              </a:rPr>
              <a:t>S</a:t>
            </a:r>
            <a:r>
              <a:rPr lang="el-GR" sz="3200" dirty="0" err="1">
                <a:solidFill>
                  <a:srgbClr val="565656"/>
                </a:solidFill>
              </a:rPr>
              <a:t>heer</a:t>
            </a:r>
            <a:r>
              <a:rPr lang="el-GR" sz="3200" dirty="0">
                <a:solidFill>
                  <a:srgbClr val="565656"/>
                </a:solidFill>
              </a:rPr>
              <a:t> </a:t>
            </a:r>
            <a:r>
              <a:rPr lang="el-GR" sz="3200" dirty="0" err="1">
                <a:solidFill>
                  <a:srgbClr val="565656"/>
                </a:solidFill>
              </a:rPr>
              <a:t>amount</a:t>
            </a:r>
            <a:r>
              <a:rPr lang="el-GR" sz="3200" dirty="0">
                <a:solidFill>
                  <a:srgbClr val="565656"/>
                </a:solidFill>
              </a:rPr>
              <a:t> of </a:t>
            </a:r>
            <a:r>
              <a:rPr lang="el-GR" sz="3200" dirty="0" err="1">
                <a:solidFill>
                  <a:srgbClr val="565656"/>
                </a:solidFill>
              </a:rPr>
              <a:t>information</a:t>
            </a:r>
            <a:r>
              <a:rPr lang="en-US" sz="3200" dirty="0">
                <a:solidFill>
                  <a:srgbClr val="565656"/>
                </a:solidFill>
              </a:rPr>
              <a:t> in o</a:t>
            </a:r>
            <a:r>
              <a:rPr lang="el-GR" sz="3200" dirty="0" err="1">
                <a:solidFill>
                  <a:srgbClr val="565656"/>
                </a:solidFill>
              </a:rPr>
              <a:t>nline</a:t>
            </a:r>
            <a:r>
              <a:rPr lang="el-GR" sz="3200" dirty="0">
                <a:solidFill>
                  <a:srgbClr val="565656"/>
                </a:solidFill>
              </a:rPr>
              <a:t> </a:t>
            </a:r>
            <a:r>
              <a:rPr lang="el-GR" sz="3200" dirty="0" err="1">
                <a:solidFill>
                  <a:srgbClr val="565656"/>
                </a:solidFill>
              </a:rPr>
              <a:t>tips</a:t>
            </a:r>
            <a:r>
              <a:rPr lang="el-GR" sz="3200" dirty="0">
                <a:solidFill>
                  <a:srgbClr val="565656"/>
                </a:solidFill>
              </a:rPr>
              <a:t> and </a:t>
            </a:r>
            <a:r>
              <a:rPr lang="el-GR" sz="3200" dirty="0" err="1">
                <a:solidFill>
                  <a:srgbClr val="565656"/>
                </a:solidFill>
              </a:rPr>
              <a:t>reviews</a:t>
            </a:r>
            <a:r>
              <a:rPr lang="el-GR" sz="3200" dirty="0">
                <a:solidFill>
                  <a:srgbClr val="565656"/>
                </a:solidFill>
              </a:rPr>
              <a:t> </a:t>
            </a:r>
            <a:r>
              <a:rPr lang="el-GR" sz="3200" dirty="0" err="1">
                <a:solidFill>
                  <a:srgbClr val="565656"/>
                </a:solidFill>
              </a:rPr>
              <a:t>makes</a:t>
            </a:r>
            <a:r>
              <a:rPr lang="el-GR" sz="3200" dirty="0">
                <a:solidFill>
                  <a:srgbClr val="565656"/>
                </a:solidFill>
              </a:rPr>
              <a:t> </a:t>
            </a:r>
            <a:r>
              <a:rPr lang="el-GR" sz="3200" dirty="0" err="1">
                <a:solidFill>
                  <a:srgbClr val="565656"/>
                </a:solidFill>
              </a:rPr>
              <a:t>it</a:t>
            </a:r>
            <a:r>
              <a:rPr lang="el-GR" sz="3200" dirty="0">
                <a:solidFill>
                  <a:srgbClr val="565656"/>
                </a:solidFill>
              </a:rPr>
              <a:t> </a:t>
            </a:r>
            <a:r>
              <a:rPr lang="el-GR" sz="3200" dirty="0" err="1">
                <a:solidFill>
                  <a:srgbClr val="565656"/>
                </a:solidFill>
              </a:rPr>
              <a:t>difficult</a:t>
            </a:r>
            <a:r>
              <a:rPr lang="el-GR" sz="3200" dirty="0">
                <a:solidFill>
                  <a:srgbClr val="565656"/>
                </a:solidFill>
              </a:rPr>
              <a:t> for the </a:t>
            </a:r>
            <a:r>
              <a:rPr lang="el-GR" sz="3200" dirty="0" err="1">
                <a:solidFill>
                  <a:srgbClr val="565656"/>
                </a:solidFill>
              </a:rPr>
              <a:t>platform</a:t>
            </a:r>
            <a:r>
              <a:rPr lang="el-GR" sz="3200" dirty="0">
                <a:solidFill>
                  <a:srgbClr val="565656"/>
                </a:solidFill>
              </a:rPr>
              <a:t> </a:t>
            </a:r>
            <a:r>
              <a:rPr lang="el-GR" sz="3200" dirty="0" err="1">
                <a:solidFill>
                  <a:srgbClr val="565656"/>
                </a:solidFill>
              </a:rPr>
              <a:t>users</a:t>
            </a:r>
            <a:r>
              <a:rPr lang="el-GR" sz="3200" dirty="0">
                <a:solidFill>
                  <a:srgbClr val="565656"/>
                </a:solidFill>
              </a:rPr>
              <a:t> </a:t>
            </a:r>
            <a:r>
              <a:rPr lang="el-GR" sz="3200" dirty="0" err="1">
                <a:solidFill>
                  <a:srgbClr val="565656"/>
                </a:solidFill>
              </a:rPr>
              <a:t>to</a:t>
            </a:r>
            <a:r>
              <a:rPr lang="el-GR" sz="3200" dirty="0">
                <a:solidFill>
                  <a:srgbClr val="565656"/>
                </a:solidFill>
              </a:rPr>
              <a:t> </a:t>
            </a:r>
            <a:r>
              <a:rPr lang="el-GR" sz="3200" dirty="0" err="1">
                <a:solidFill>
                  <a:srgbClr val="565656"/>
                </a:solidFill>
              </a:rPr>
              <a:t>digest</a:t>
            </a:r>
            <a:r>
              <a:rPr lang="el-GR" sz="3200" dirty="0">
                <a:solidFill>
                  <a:srgbClr val="565656"/>
                </a:solidFill>
              </a:rPr>
              <a:t> </a:t>
            </a:r>
            <a:r>
              <a:rPr lang="el-GR" sz="3200" dirty="0" err="1">
                <a:solidFill>
                  <a:srgbClr val="565656"/>
                </a:solidFill>
              </a:rPr>
              <a:t>them</a:t>
            </a:r>
            <a:r>
              <a:rPr lang="el-GR" sz="3200" dirty="0">
                <a:solidFill>
                  <a:srgbClr val="565656"/>
                </a:solidFill>
              </a:rPr>
              <a:t> and </a:t>
            </a:r>
            <a:r>
              <a:rPr lang="el-GR" sz="3200" dirty="0" err="1">
                <a:solidFill>
                  <a:srgbClr val="565656"/>
                </a:solidFill>
              </a:rPr>
              <a:t>find</a:t>
            </a:r>
            <a:r>
              <a:rPr lang="el-GR" sz="3200" dirty="0">
                <a:solidFill>
                  <a:srgbClr val="565656"/>
                </a:solidFill>
              </a:rPr>
              <a:t> the </a:t>
            </a:r>
            <a:r>
              <a:rPr lang="el-GR" sz="3200" dirty="0" err="1">
                <a:solidFill>
                  <a:srgbClr val="565656"/>
                </a:solidFill>
              </a:rPr>
              <a:t>most</a:t>
            </a:r>
            <a:r>
              <a:rPr lang="el-GR" sz="3200" dirty="0">
                <a:solidFill>
                  <a:srgbClr val="565656"/>
                </a:solidFill>
              </a:rPr>
              <a:t> </a:t>
            </a:r>
            <a:r>
              <a:rPr lang="el-GR" sz="3200" dirty="0" err="1">
                <a:solidFill>
                  <a:srgbClr val="565656"/>
                </a:solidFill>
              </a:rPr>
              <a:t>needed</a:t>
            </a:r>
            <a:r>
              <a:rPr lang="el-GR" sz="3200" dirty="0">
                <a:solidFill>
                  <a:srgbClr val="565656"/>
                </a:solidFill>
              </a:rPr>
              <a:t> </a:t>
            </a:r>
            <a:r>
              <a:rPr lang="el-GR" sz="3200" dirty="0" err="1">
                <a:solidFill>
                  <a:srgbClr val="565656"/>
                </a:solidFill>
              </a:rPr>
              <a:t>answers</a:t>
            </a:r>
            <a:r>
              <a:rPr lang="el-GR" sz="3200" dirty="0">
                <a:solidFill>
                  <a:srgbClr val="565656"/>
                </a:solidFill>
              </a:rPr>
              <a:t> </a:t>
            </a:r>
            <a:r>
              <a:rPr lang="el-GR" sz="3200" dirty="0" err="1">
                <a:solidFill>
                  <a:srgbClr val="565656"/>
                </a:solidFill>
              </a:rPr>
              <a:t>to</a:t>
            </a:r>
            <a:r>
              <a:rPr lang="el-GR" sz="3200" dirty="0">
                <a:solidFill>
                  <a:srgbClr val="565656"/>
                </a:solidFill>
              </a:rPr>
              <a:t> </a:t>
            </a:r>
            <a:r>
              <a:rPr lang="el-GR" sz="3200" dirty="0" err="1">
                <a:solidFill>
                  <a:srgbClr val="565656"/>
                </a:solidFill>
              </a:rPr>
              <a:t>their</a:t>
            </a:r>
            <a:r>
              <a:rPr lang="el-GR" sz="3200" dirty="0">
                <a:solidFill>
                  <a:srgbClr val="565656"/>
                </a:solidFill>
              </a:rPr>
              <a:t> </a:t>
            </a:r>
            <a:r>
              <a:rPr lang="el-GR" sz="3200" dirty="0" err="1">
                <a:solidFill>
                  <a:srgbClr val="565656"/>
                </a:solidFill>
              </a:rPr>
              <a:t>questions</a:t>
            </a:r>
            <a:r>
              <a:rPr lang="el-GR" sz="3200" dirty="0" smtClean="0">
                <a:solidFill>
                  <a:srgbClr val="565656"/>
                </a:solidFill>
              </a:rPr>
              <a:t>.</a:t>
            </a:r>
            <a:endParaRPr lang="en-US" sz="3200" dirty="0" smtClean="0">
              <a:solidFill>
                <a:srgbClr val="565656"/>
              </a:solidFill>
            </a:endParaRPr>
          </a:p>
          <a:p>
            <a:pPr marL="285750" indent="-285750">
              <a:buFont typeface="Arial" panose="020B0604020202020204" pitchFamily="34" charset="0"/>
              <a:buChar char="•"/>
            </a:pPr>
            <a:endParaRPr lang="en-US" sz="3200" dirty="0">
              <a:solidFill>
                <a:srgbClr val="565656"/>
              </a:solidFill>
            </a:endParaRPr>
          </a:p>
          <a:p>
            <a:pPr marL="285750" indent="-285750">
              <a:buFont typeface="Arial" panose="020B0604020202020204" pitchFamily="34" charset="0"/>
              <a:buChar char="•"/>
            </a:pPr>
            <a:r>
              <a:rPr lang="en-US" sz="3200" dirty="0">
                <a:solidFill>
                  <a:srgbClr val="565656"/>
                </a:solidFill>
              </a:rPr>
              <a:t>H</a:t>
            </a:r>
            <a:r>
              <a:rPr lang="el-GR" sz="3200" dirty="0" err="1">
                <a:solidFill>
                  <a:srgbClr val="565656"/>
                </a:solidFill>
              </a:rPr>
              <a:t>um</a:t>
            </a:r>
            <a:r>
              <a:rPr lang="en-US" sz="3200" dirty="0">
                <a:solidFill>
                  <a:srgbClr val="565656"/>
                </a:solidFill>
              </a:rPr>
              <a:t>a</a:t>
            </a:r>
            <a:r>
              <a:rPr lang="el-GR" sz="3200" dirty="0">
                <a:solidFill>
                  <a:srgbClr val="565656"/>
                </a:solidFill>
              </a:rPr>
              <a:t>n </a:t>
            </a:r>
            <a:r>
              <a:rPr lang="el-GR" sz="3200" dirty="0" err="1">
                <a:solidFill>
                  <a:srgbClr val="565656"/>
                </a:solidFill>
              </a:rPr>
              <a:t>response</a:t>
            </a:r>
            <a:r>
              <a:rPr lang="en-US" sz="3200" dirty="0">
                <a:solidFill>
                  <a:srgbClr val="565656"/>
                </a:solidFill>
              </a:rPr>
              <a:t> in </a:t>
            </a:r>
            <a:r>
              <a:rPr lang="el-GR" sz="3200" dirty="0">
                <a:solidFill>
                  <a:srgbClr val="565656"/>
                </a:solidFill>
              </a:rPr>
              <a:t>Community</a:t>
            </a:r>
            <a:r>
              <a:rPr lang="en-US" sz="3200" dirty="0">
                <a:solidFill>
                  <a:srgbClr val="565656"/>
                </a:solidFill>
              </a:rPr>
              <a:t> based</a:t>
            </a:r>
            <a:r>
              <a:rPr lang="el-GR" sz="3200" dirty="0">
                <a:solidFill>
                  <a:srgbClr val="565656"/>
                </a:solidFill>
              </a:rPr>
              <a:t> </a:t>
            </a:r>
            <a:r>
              <a:rPr lang="en-US" sz="3200" dirty="0">
                <a:solidFill>
                  <a:srgbClr val="565656"/>
                </a:solidFill>
              </a:rPr>
              <a:t>question-answering (QA) system usually take lot of time.</a:t>
            </a:r>
          </a:p>
        </p:txBody>
      </p:sp>
    </p:spTree>
    <p:extLst>
      <p:ext uri="{BB962C8B-B14F-4D97-AF65-F5344CB8AC3E}">
        <p14:creationId xmlns:p14="http://schemas.microsoft.com/office/powerpoint/2010/main" val="3401284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Experimental Evaluation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506" y="2831183"/>
            <a:ext cx="7653494" cy="4026817"/>
          </a:xfrm>
          <a:prstGeom prst="rect">
            <a:avLst/>
          </a:prstGeom>
        </p:spPr>
      </p:pic>
      <p:sp>
        <p:nvSpPr>
          <p:cNvPr id="6" name="TextBox 5"/>
          <p:cNvSpPr txBox="1"/>
          <p:nvPr/>
        </p:nvSpPr>
        <p:spPr>
          <a:xfrm>
            <a:off x="2577292" y="1254149"/>
            <a:ext cx="7037416" cy="646331"/>
          </a:xfrm>
          <a:prstGeom prst="rect">
            <a:avLst/>
          </a:prstGeom>
          <a:noFill/>
        </p:spPr>
        <p:txBody>
          <a:bodyPr wrap="square" rtlCol="0">
            <a:spAutoFit/>
          </a:bodyPr>
          <a:lstStyle/>
          <a:p>
            <a:pPr marL="0" lvl="1"/>
            <a:r>
              <a:rPr lang="en-US" sz="3600" dirty="0">
                <a:solidFill>
                  <a:srgbClr val="565656"/>
                </a:solidFill>
              </a:rPr>
              <a:t>Evaluation based on manual labeling</a:t>
            </a:r>
          </a:p>
        </p:txBody>
      </p:sp>
      <p:sp>
        <p:nvSpPr>
          <p:cNvPr id="7" name="TextBox 6"/>
          <p:cNvSpPr txBox="1"/>
          <p:nvPr/>
        </p:nvSpPr>
        <p:spPr>
          <a:xfrm>
            <a:off x="0" y="2210574"/>
            <a:ext cx="4538506" cy="464742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solidFill>
                  <a:srgbClr val="565656"/>
                </a:solidFill>
              </a:rPr>
              <a:t>Yelp’s Reviews improve performance (in most of the cases</a:t>
            </a:r>
            <a:r>
              <a:rPr lang="en-US" sz="2800" dirty="0" smtClean="0">
                <a:solidFill>
                  <a:srgbClr val="565656"/>
                </a:solidFill>
              </a:rPr>
              <a:t>)</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BiDAF worsen </a:t>
            </a:r>
            <a:r>
              <a:rPr lang="en-US" sz="2800" dirty="0" smtClean="0">
                <a:solidFill>
                  <a:srgbClr val="565656"/>
                </a:solidFill>
              </a:rPr>
              <a:t>performance</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Best retrieval model: </a:t>
            </a:r>
            <a:r>
              <a:rPr lang="en-US" sz="2800" dirty="0" smtClean="0">
                <a:solidFill>
                  <a:srgbClr val="565656"/>
                </a:solidFill>
              </a:rPr>
              <a:t>WCS</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Second best</a:t>
            </a:r>
            <a:r>
              <a:rPr lang="en-US" sz="2800" dirty="0">
                <a:solidFill>
                  <a:srgbClr val="565656"/>
                </a:solidFill>
              </a:rPr>
              <a:t> retrieval model:</a:t>
            </a:r>
            <a:r>
              <a:rPr lang="en-US" sz="2800" dirty="0" smtClean="0">
                <a:solidFill>
                  <a:srgbClr val="565656"/>
                </a:solidFill>
              </a:rPr>
              <a:t> </a:t>
            </a:r>
            <a:r>
              <a:rPr lang="en-US" sz="2800" dirty="0" smtClean="0">
                <a:solidFill>
                  <a:srgbClr val="565656"/>
                </a:solidFill>
              </a:rPr>
              <a:t>IWCS</a:t>
            </a:r>
          </a:p>
          <a:p>
            <a:pPr marL="342900" indent="-342900">
              <a:buFont typeface="Arial" panose="020B0604020202020204" pitchFamily="34" charset="0"/>
              <a:buChar char="•"/>
            </a:pPr>
            <a:endParaRPr lang="en-US" sz="1100"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Worst </a:t>
            </a:r>
            <a:r>
              <a:rPr lang="en-US" sz="2800" dirty="0">
                <a:solidFill>
                  <a:srgbClr val="565656"/>
                </a:solidFill>
              </a:rPr>
              <a:t>retrieval model: </a:t>
            </a:r>
            <a:r>
              <a:rPr lang="en-US" sz="2800" dirty="0" smtClean="0">
                <a:solidFill>
                  <a:srgbClr val="565656"/>
                </a:solidFill>
              </a:rPr>
              <a:t>TF-IDF Matching Score</a:t>
            </a:r>
          </a:p>
        </p:txBody>
      </p:sp>
    </p:spTree>
    <p:extLst>
      <p:ext uri="{BB962C8B-B14F-4D97-AF65-F5344CB8AC3E}">
        <p14:creationId xmlns:p14="http://schemas.microsoft.com/office/powerpoint/2010/main" val="2516128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Conclusion</a:t>
            </a:r>
            <a:endParaRPr lang="en-US" sz="3600" dirty="0">
              <a:solidFill>
                <a:srgbClr val="565656"/>
              </a:solidFill>
            </a:endParaRPr>
          </a:p>
        </p:txBody>
      </p:sp>
      <p:sp>
        <p:nvSpPr>
          <p:cNvPr id="3" name="TextBox 2"/>
          <p:cNvSpPr txBox="1"/>
          <p:nvPr/>
        </p:nvSpPr>
        <p:spPr>
          <a:xfrm>
            <a:off x="2110277" y="1123039"/>
            <a:ext cx="2727606" cy="584775"/>
          </a:xfrm>
          <a:prstGeom prst="rect">
            <a:avLst/>
          </a:prstGeom>
          <a:noFill/>
        </p:spPr>
        <p:txBody>
          <a:bodyPr wrap="none" rtlCol="0">
            <a:spAutoFit/>
          </a:bodyPr>
          <a:lstStyle/>
          <a:p>
            <a:r>
              <a:rPr lang="en-US" sz="3200" dirty="0" smtClean="0">
                <a:solidFill>
                  <a:srgbClr val="565656"/>
                </a:solidFill>
              </a:rPr>
              <a:t>Best algorithm:</a:t>
            </a:r>
            <a:endParaRPr lang="en-US" sz="3200" dirty="0">
              <a:solidFill>
                <a:srgbClr val="565656"/>
              </a:solidFill>
            </a:endParaRPr>
          </a:p>
        </p:txBody>
      </p:sp>
      <p:sp>
        <p:nvSpPr>
          <p:cNvPr id="4" name="TextBox 3"/>
          <p:cNvSpPr txBox="1"/>
          <p:nvPr/>
        </p:nvSpPr>
        <p:spPr>
          <a:xfrm>
            <a:off x="7002903" y="1123039"/>
            <a:ext cx="3740896" cy="584775"/>
          </a:xfrm>
          <a:prstGeom prst="rect">
            <a:avLst/>
          </a:prstGeom>
          <a:noFill/>
        </p:spPr>
        <p:txBody>
          <a:bodyPr wrap="none" rtlCol="0">
            <a:spAutoFit/>
          </a:bodyPr>
          <a:lstStyle/>
          <a:p>
            <a:r>
              <a:rPr lang="en-US" sz="3200" dirty="0" err="1" smtClean="0">
                <a:solidFill>
                  <a:srgbClr val="565656"/>
                </a:solidFill>
              </a:rPr>
              <a:t>WCS+Without_BiDAF</a:t>
            </a:r>
            <a:endParaRPr lang="en-US" sz="3200" dirty="0">
              <a:solidFill>
                <a:srgbClr val="565656"/>
              </a:solidFill>
            </a:endParaRPr>
          </a:p>
        </p:txBody>
      </p:sp>
      <p:sp>
        <p:nvSpPr>
          <p:cNvPr id="5" name="TextBox 4"/>
          <p:cNvSpPr txBox="1"/>
          <p:nvPr/>
        </p:nvSpPr>
        <p:spPr>
          <a:xfrm>
            <a:off x="2024478" y="2145665"/>
            <a:ext cx="4763646" cy="1077218"/>
          </a:xfrm>
          <a:prstGeom prst="rect">
            <a:avLst/>
          </a:prstGeom>
          <a:noFill/>
        </p:spPr>
        <p:txBody>
          <a:bodyPr wrap="square" rtlCol="0">
            <a:spAutoFit/>
          </a:bodyPr>
          <a:lstStyle/>
          <a:p>
            <a:r>
              <a:rPr lang="en-US" sz="3200" dirty="0" smtClean="0">
                <a:solidFill>
                  <a:srgbClr val="565656"/>
                </a:solidFill>
              </a:rPr>
              <a:t>Best </a:t>
            </a:r>
            <a:r>
              <a:rPr lang="en-US" sz="3200" dirty="0">
                <a:solidFill>
                  <a:srgbClr val="565656"/>
                </a:solidFill>
              </a:rPr>
              <a:t>results when we use for our </a:t>
            </a:r>
            <a:r>
              <a:rPr lang="en-US" sz="3200" dirty="0" smtClean="0">
                <a:solidFill>
                  <a:srgbClr val="565656"/>
                </a:solidFill>
              </a:rPr>
              <a:t>Corpus:</a:t>
            </a:r>
            <a:endParaRPr lang="en-US" sz="3200" dirty="0">
              <a:solidFill>
                <a:srgbClr val="565656"/>
              </a:solidFill>
            </a:endParaRPr>
          </a:p>
        </p:txBody>
      </p:sp>
      <p:sp>
        <p:nvSpPr>
          <p:cNvPr id="6" name="TextBox 5"/>
          <p:cNvSpPr txBox="1"/>
          <p:nvPr/>
        </p:nvSpPr>
        <p:spPr>
          <a:xfrm>
            <a:off x="7075309" y="2145665"/>
            <a:ext cx="2550314" cy="584775"/>
          </a:xfrm>
          <a:prstGeom prst="rect">
            <a:avLst/>
          </a:prstGeom>
          <a:noFill/>
        </p:spPr>
        <p:txBody>
          <a:bodyPr wrap="none" rtlCol="0">
            <a:spAutoFit/>
          </a:bodyPr>
          <a:lstStyle/>
          <a:p>
            <a:r>
              <a:rPr lang="en-US" sz="3200" dirty="0">
                <a:solidFill>
                  <a:srgbClr val="565656"/>
                </a:solidFill>
              </a:rPr>
              <a:t>Yelp’s Reviews</a:t>
            </a:r>
          </a:p>
        </p:txBody>
      </p:sp>
      <p:sp>
        <p:nvSpPr>
          <p:cNvPr id="7" name="TextBox 6"/>
          <p:cNvSpPr txBox="1"/>
          <p:nvPr/>
        </p:nvSpPr>
        <p:spPr>
          <a:xfrm>
            <a:off x="2110277" y="3599179"/>
            <a:ext cx="2307427" cy="584775"/>
          </a:xfrm>
          <a:prstGeom prst="rect">
            <a:avLst/>
          </a:prstGeom>
          <a:noFill/>
        </p:spPr>
        <p:txBody>
          <a:bodyPr wrap="none" rtlCol="0">
            <a:spAutoFit/>
          </a:bodyPr>
          <a:lstStyle/>
          <a:p>
            <a:r>
              <a:rPr lang="en-US" sz="3200" dirty="0">
                <a:solidFill>
                  <a:srgbClr val="565656"/>
                </a:solidFill>
              </a:rPr>
              <a:t>Using </a:t>
            </a:r>
            <a:r>
              <a:rPr lang="en-US" sz="3200" dirty="0" smtClean="0">
                <a:solidFill>
                  <a:srgbClr val="565656"/>
                </a:solidFill>
              </a:rPr>
              <a:t>BiDAF:</a:t>
            </a:r>
            <a:endParaRPr lang="en-US" sz="3200" dirty="0">
              <a:solidFill>
                <a:srgbClr val="565656"/>
              </a:solidFill>
            </a:endParaRPr>
          </a:p>
        </p:txBody>
      </p:sp>
      <p:sp>
        <p:nvSpPr>
          <p:cNvPr id="8" name="TextBox 7"/>
          <p:cNvSpPr txBox="1"/>
          <p:nvPr/>
        </p:nvSpPr>
        <p:spPr>
          <a:xfrm>
            <a:off x="7037208" y="3599179"/>
            <a:ext cx="3656642" cy="584775"/>
          </a:xfrm>
          <a:prstGeom prst="rect">
            <a:avLst/>
          </a:prstGeom>
          <a:noFill/>
        </p:spPr>
        <p:txBody>
          <a:bodyPr wrap="none" rtlCol="0">
            <a:spAutoFit/>
          </a:bodyPr>
          <a:lstStyle/>
          <a:p>
            <a:r>
              <a:rPr lang="en-US" sz="3200" dirty="0">
                <a:solidFill>
                  <a:srgbClr val="565656"/>
                </a:solidFill>
              </a:rPr>
              <a:t>worsen performance</a:t>
            </a:r>
          </a:p>
        </p:txBody>
      </p:sp>
      <p:sp>
        <p:nvSpPr>
          <p:cNvPr id="9" name="TextBox 8"/>
          <p:cNvSpPr txBox="1"/>
          <p:nvPr/>
        </p:nvSpPr>
        <p:spPr>
          <a:xfrm>
            <a:off x="2236239" y="4621805"/>
            <a:ext cx="7719523" cy="2246769"/>
          </a:xfrm>
          <a:prstGeom prst="rect">
            <a:avLst/>
          </a:prstGeom>
          <a:noFill/>
        </p:spPr>
        <p:txBody>
          <a:bodyPr wrap="square" rtlCol="0">
            <a:spAutoFit/>
          </a:bodyPr>
          <a:lstStyle/>
          <a:p>
            <a:pPr algn="ctr"/>
            <a:r>
              <a:rPr lang="en-US" sz="2800" b="1" dirty="0">
                <a:solidFill>
                  <a:srgbClr val="565656"/>
                </a:solidFill>
              </a:rPr>
              <a:t>Retrieval models that use word vectors have proved with these result that they can after all understand human language and therefore be able to answer communities’ queries much better than models that rely to TF-IDF.</a:t>
            </a:r>
            <a:endParaRPr lang="en-US" sz="2800" dirty="0">
              <a:solidFill>
                <a:srgbClr val="565656"/>
              </a:solidFill>
            </a:endParaRPr>
          </a:p>
        </p:txBody>
      </p:sp>
    </p:spTree>
    <p:extLst>
      <p:ext uri="{BB962C8B-B14F-4D97-AF65-F5344CB8AC3E}">
        <p14:creationId xmlns:p14="http://schemas.microsoft.com/office/powerpoint/2010/main" val="3479683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4276" y="0"/>
            <a:ext cx="2523448" cy="5386090"/>
          </a:xfrm>
          <a:prstGeom prst="rect">
            <a:avLst/>
          </a:prstGeom>
          <a:noFill/>
        </p:spPr>
        <p:txBody>
          <a:bodyPr wrap="none" rtlCol="0">
            <a:spAutoFit/>
          </a:bodyPr>
          <a:lstStyle/>
          <a:p>
            <a:r>
              <a:rPr lang="en-US" sz="34400" b="1" dirty="0" smtClean="0">
                <a:solidFill>
                  <a:srgbClr val="494B69"/>
                </a:solidFill>
                <a:effectLst>
                  <a:outerShdw blurRad="38100" dist="38100" dir="2700000" algn="tl">
                    <a:srgbClr val="000000">
                      <a:alpha val="43137"/>
                    </a:srgbClr>
                  </a:outerShdw>
                </a:effectLst>
                <a:latin typeface="Frank Ruhl Hofshi" panose="00000500000000000000" pitchFamily="50" charset="-79"/>
                <a:cs typeface="Frank Ruhl Hofshi" panose="00000500000000000000" pitchFamily="50" charset="-79"/>
              </a:rPr>
              <a:t>?</a:t>
            </a:r>
            <a:endParaRPr lang="en-US" sz="34400" b="1" dirty="0">
              <a:solidFill>
                <a:srgbClr val="494B69"/>
              </a:solidFill>
              <a:effectLst>
                <a:outerShdw blurRad="38100" dist="38100" dir="2700000" algn="tl">
                  <a:srgbClr val="000000">
                    <a:alpha val="43137"/>
                  </a:srgbClr>
                </a:outerShdw>
              </a:effectLst>
              <a:latin typeface="Frank Ruhl Hofshi" panose="00000500000000000000" pitchFamily="50" charset="-79"/>
              <a:cs typeface="Frank Ruhl Hofshi" panose="00000500000000000000" pitchFamily="50" charset="-79"/>
            </a:endParaRPr>
          </a:p>
        </p:txBody>
      </p:sp>
      <p:sp>
        <p:nvSpPr>
          <p:cNvPr id="5" name="Rectangle 4"/>
          <p:cNvSpPr/>
          <p:nvPr/>
        </p:nvSpPr>
        <p:spPr>
          <a:xfrm>
            <a:off x="4760730" y="4565401"/>
            <a:ext cx="2670539" cy="707886"/>
          </a:xfrm>
          <a:prstGeom prst="rect">
            <a:avLst/>
          </a:prstGeom>
        </p:spPr>
        <p:txBody>
          <a:bodyPr wrap="none">
            <a:spAutoFit/>
          </a:bodyPr>
          <a:lstStyle/>
          <a:p>
            <a:r>
              <a:rPr lang="en-US" sz="4000" b="1" dirty="0">
                <a:solidFill>
                  <a:srgbClr val="494B69"/>
                </a:solidFill>
                <a:effectLst>
                  <a:outerShdw blurRad="38100" dist="38100" dir="2700000" algn="tl">
                    <a:srgbClr val="000000">
                      <a:alpha val="43137"/>
                    </a:srgbClr>
                  </a:outerShdw>
                </a:effectLst>
              </a:rPr>
              <a:t>QUESTIONS</a:t>
            </a:r>
          </a:p>
        </p:txBody>
      </p:sp>
    </p:spTree>
    <p:extLst>
      <p:ext uri="{BB962C8B-B14F-4D97-AF65-F5344CB8AC3E}">
        <p14:creationId xmlns:p14="http://schemas.microsoft.com/office/powerpoint/2010/main" val="432433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94B69"/>
        </a:solidFill>
        <a:effectLst/>
      </p:bgPr>
    </p:bg>
    <p:spTree>
      <p:nvGrpSpPr>
        <p:cNvPr id="1" name=""/>
        <p:cNvGrpSpPr/>
        <p:nvPr/>
      </p:nvGrpSpPr>
      <p:grpSpPr>
        <a:xfrm>
          <a:off x="0" y="0"/>
          <a:ext cx="0" cy="0"/>
          <a:chOff x="0" y="0"/>
          <a:chExt cx="0" cy="0"/>
        </a:xfrm>
      </p:grpSpPr>
      <p:sp>
        <p:nvSpPr>
          <p:cNvPr id="2" name="TextBox 1"/>
          <p:cNvSpPr txBox="1"/>
          <p:nvPr/>
        </p:nvSpPr>
        <p:spPr>
          <a:xfrm>
            <a:off x="1524000" y="2136339"/>
            <a:ext cx="9144000" cy="2585323"/>
          </a:xfrm>
          <a:prstGeom prst="rect">
            <a:avLst/>
          </a:prstGeom>
          <a:noFill/>
        </p:spPr>
        <p:txBody>
          <a:bodyPr wrap="square" rtlCol="0">
            <a:spAutoFit/>
          </a:bodyPr>
          <a:lstStyle/>
          <a:p>
            <a:pPr algn="ctr"/>
            <a:r>
              <a:rPr lang="en-US" sz="5400" dirty="0" smtClean="0">
                <a:solidFill>
                  <a:prstClr val="white"/>
                </a:solidFill>
                <a:effectLst>
                  <a:outerShdw blurRad="38100" dist="38100" dir="2700000" algn="tl">
                    <a:srgbClr val="000000">
                      <a:alpha val="43137"/>
                    </a:srgbClr>
                  </a:outerShdw>
                </a:effectLst>
              </a:rPr>
              <a:t>Question answering system from reviews</a:t>
            </a:r>
          </a:p>
          <a:p>
            <a:pPr algn="ctr"/>
            <a:endParaRPr lang="en-US" sz="5400" dirty="0">
              <a:solidFill>
                <a:prstClr val="white"/>
              </a:solidFill>
            </a:endParaRPr>
          </a:p>
        </p:txBody>
      </p:sp>
      <p:sp>
        <p:nvSpPr>
          <p:cNvPr id="3" name="TextBox 2"/>
          <p:cNvSpPr txBox="1"/>
          <p:nvPr/>
        </p:nvSpPr>
        <p:spPr>
          <a:xfrm>
            <a:off x="2459382" y="4341096"/>
            <a:ext cx="7197035" cy="1815882"/>
          </a:xfrm>
          <a:prstGeom prst="rect">
            <a:avLst/>
          </a:prstGeom>
          <a:noFill/>
        </p:spPr>
        <p:txBody>
          <a:bodyPr wrap="none" rtlCol="0">
            <a:spAutoFit/>
          </a:bodyPr>
          <a:lstStyle/>
          <a:p>
            <a:pPr algn="ctr"/>
            <a:r>
              <a:rPr lang="en-US" sz="2800" dirty="0" smtClean="0">
                <a:solidFill>
                  <a:prstClr val="white"/>
                </a:solidFill>
                <a:effectLst>
                  <a:outerShdw blurRad="38100" dist="38100" dir="2700000" algn="tl">
                    <a:srgbClr val="000000">
                      <a:alpha val="43137"/>
                    </a:srgbClr>
                  </a:outerShdw>
                </a:effectLst>
              </a:rPr>
              <a:t>Sirinian Aram Emmanouil</a:t>
            </a:r>
          </a:p>
          <a:p>
            <a:r>
              <a:rPr lang="en-US" sz="2800" dirty="0" smtClean="0">
                <a:solidFill>
                  <a:prstClr val="white"/>
                </a:solidFill>
                <a:effectLst>
                  <a:outerShdw blurRad="38100" dist="38100" dir="2700000" algn="tl">
                    <a:srgbClr val="000000">
                      <a:alpha val="43137"/>
                    </a:srgbClr>
                  </a:outerShdw>
                </a:effectLst>
              </a:rPr>
              <a:t>Department of Computer Science &amp; Engineering</a:t>
            </a:r>
          </a:p>
          <a:p>
            <a:pPr algn="ctr"/>
            <a:r>
              <a:rPr lang="en-US" sz="2800" dirty="0" smtClean="0">
                <a:solidFill>
                  <a:prstClr val="white"/>
                </a:solidFill>
                <a:effectLst>
                  <a:outerShdw blurRad="38100" dist="38100" dir="2700000" algn="tl">
                    <a:srgbClr val="000000">
                      <a:alpha val="43137"/>
                    </a:srgbClr>
                  </a:outerShdw>
                </a:effectLst>
              </a:rPr>
              <a:t>University of Ioannina</a:t>
            </a:r>
          </a:p>
          <a:p>
            <a:pPr algn="ctr"/>
            <a:r>
              <a:rPr lang="en-US" sz="2800" dirty="0" smtClean="0">
                <a:solidFill>
                  <a:prstClr val="white"/>
                </a:solidFill>
                <a:effectLst>
                  <a:outerShdw blurRad="38100" dist="38100" dir="2700000" algn="tl">
                    <a:srgbClr val="000000">
                      <a:alpha val="43137"/>
                    </a:srgbClr>
                  </a:outerShdw>
                </a:effectLst>
              </a:rPr>
              <a:t>Panayiotis </a:t>
            </a:r>
            <a:r>
              <a:rPr lang="en-US" sz="2800" dirty="0" err="1" smtClean="0">
                <a:solidFill>
                  <a:prstClr val="white"/>
                </a:solidFill>
                <a:effectLst>
                  <a:outerShdw blurRad="38100" dist="38100" dir="2700000" algn="tl">
                    <a:srgbClr val="000000">
                      <a:alpha val="43137"/>
                    </a:srgbClr>
                  </a:outerShdw>
                </a:effectLst>
              </a:rPr>
              <a:t>Tsaparas</a:t>
            </a:r>
            <a:endParaRPr lang="en-US" sz="2800" dirty="0">
              <a:solidFill>
                <a:prstClr val="white"/>
              </a:solidFill>
              <a:effectLst>
                <a:outerShdw blurRad="38100" dist="38100" dir="2700000" algn="tl">
                  <a:srgbClr val="000000">
                    <a:alpha val="43137"/>
                  </a:srgbClr>
                </a:outerShdw>
              </a:effectLst>
            </a:endParaRPr>
          </a:p>
        </p:txBody>
      </p:sp>
      <p:sp>
        <p:nvSpPr>
          <p:cNvPr id="4" name="TextBox 3"/>
          <p:cNvSpPr txBox="1"/>
          <p:nvPr/>
        </p:nvSpPr>
        <p:spPr>
          <a:xfrm>
            <a:off x="4167620" y="685634"/>
            <a:ext cx="3856761" cy="923330"/>
          </a:xfrm>
          <a:prstGeom prst="rect">
            <a:avLst/>
          </a:prstGeom>
          <a:noFill/>
        </p:spPr>
        <p:txBody>
          <a:bodyPr wrap="none" rtlCol="0">
            <a:spAutoFit/>
          </a:bodyPr>
          <a:lstStyle/>
          <a:p>
            <a:r>
              <a:rPr lang="en-US" sz="5400" b="1" dirty="0" smtClean="0">
                <a:solidFill>
                  <a:schemeClr val="bg1"/>
                </a:solidFill>
              </a:rPr>
              <a:t>THANK YOU!</a:t>
            </a:r>
            <a:endParaRPr lang="en-US" b="1" dirty="0">
              <a:solidFill>
                <a:schemeClr val="bg1"/>
              </a:solidFill>
            </a:endParaRPr>
          </a:p>
        </p:txBody>
      </p:sp>
    </p:spTree>
    <p:extLst>
      <p:ext uri="{BB962C8B-B14F-4D97-AF65-F5344CB8AC3E}">
        <p14:creationId xmlns:p14="http://schemas.microsoft.com/office/powerpoint/2010/main" val="3641202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Examples </a:t>
            </a:r>
            <a:r>
              <a:rPr lang="en-US" sz="3600" dirty="0">
                <a:solidFill>
                  <a:srgbClr val="565656"/>
                </a:solidFill>
              </a:rPr>
              <a:t>of </a:t>
            </a:r>
            <a:r>
              <a:rPr lang="en-US" sz="3600" dirty="0" err="1">
                <a:solidFill>
                  <a:srgbClr val="565656"/>
                </a:solidFill>
              </a:rPr>
              <a:t>WCS+Without_BiDAF</a:t>
            </a:r>
            <a:r>
              <a:rPr lang="en-US" sz="3600" dirty="0">
                <a:solidFill>
                  <a:srgbClr val="565656"/>
                </a:solidFill>
              </a:rPr>
              <a:t> with Reviews</a:t>
            </a:r>
          </a:p>
        </p:txBody>
      </p:sp>
      <p:graphicFrame>
        <p:nvGraphicFramePr>
          <p:cNvPr id="6" name="Table 5"/>
          <p:cNvGraphicFramePr>
            <a:graphicFrameLocks noGrp="1"/>
          </p:cNvGraphicFramePr>
          <p:nvPr>
            <p:extLst>
              <p:ext uri="{D42A27DB-BD31-4B8C-83A1-F6EECF244321}">
                <p14:modId xmlns:p14="http://schemas.microsoft.com/office/powerpoint/2010/main" val="145754589"/>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dirty="0" err="1">
                          <a:effectLst/>
                        </a:rPr>
                        <a:t>Do</a:t>
                      </a:r>
                      <a:r>
                        <a:rPr lang="el-GR" sz="1400" dirty="0">
                          <a:effectLst/>
                        </a:rPr>
                        <a:t> </a:t>
                      </a:r>
                      <a:r>
                        <a:rPr lang="el-GR" sz="1400" dirty="0" err="1">
                          <a:effectLst/>
                        </a:rPr>
                        <a:t>they</a:t>
                      </a:r>
                      <a:r>
                        <a:rPr lang="el-GR" sz="1400" dirty="0">
                          <a:effectLst/>
                        </a:rPr>
                        <a:t> </a:t>
                      </a:r>
                      <a:r>
                        <a:rPr lang="el-GR" sz="1400" dirty="0" err="1">
                          <a:effectLst/>
                        </a:rPr>
                        <a:t>have</a:t>
                      </a:r>
                      <a:r>
                        <a:rPr lang="el-GR" sz="1400" dirty="0">
                          <a:effectLst/>
                        </a:rPr>
                        <a:t> </a:t>
                      </a:r>
                      <a:r>
                        <a:rPr lang="el-GR" sz="1400" dirty="0" err="1">
                          <a:effectLst/>
                        </a:rPr>
                        <a:t>lobster</a:t>
                      </a:r>
                      <a:r>
                        <a:rPr lang="el-GR" sz="1400" dirty="0">
                          <a:effectLst/>
                        </a:rPr>
                        <a:t>?</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rPr>
                        <a:t>Bacchanal</a:t>
                      </a:r>
                      <a:r>
                        <a:rPr lang="el-GR" sz="1400" b="1" dirty="0">
                          <a:effectLst/>
                        </a:rPr>
                        <a:t> </a:t>
                      </a:r>
                      <a:r>
                        <a:rPr lang="el-GR" sz="1400" b="1" dirty="0" err="1">
                          <a:effectLst/>
                        </a:rPr>
                        <a:t>Buffet</a:t>
                      </a:r>
                      <a:endParaRPr lang="en-US" sz="14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Do you want shrimp and seafood?</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rPr>
                        <a:t>1</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1324590">
                <a:tc>
                  <a:txBody>
                    <a:bodyPr/>
                    <a:lstStyle/>
                    <a:p>
                      <a:pPr marL="0" marR="0" algn="just">
                        <a:lnSpc>
                          <a:spcPct val="150000"/>
                        </a:lnSpc>
                        <a:spcBef>
                          <a:spcPts val="0"/>
                        </a:spcBef>
                        <a:spcAft>
                          <a:spcPts val="300"/>
                        </a:spcAft>
                      </a:pPr>
                      <a:r>
                        <a:rPr lang="el-GR" sz="1400" dirty="0" err="1">
                          <a:effectLst/>
                        </a:rPr>
                        <a:t>Do</a:t>
                      </a:r>
                      <a:r>
                        <a:rPr lang="el-GR" sz="1400" dirty="0">
                          <a:effectLst/>
                        </a:rPr>
                        <a:t> </a:t>
                      </a:r>
                      <a:r>
                        <a:rPr lang="el-GR" sz="1400" dirty="0" err="1">
                          <a:effectLst/>
                        </a:rPr>
                        <a:t>they</a:t>
                      </a:r>
                      <a:r>
                        <a:rPr lang="el-GR" sz="1400" dirty="0">
                          <a:effectLst/>
                        </a:rPr>
                        <a:t> </a:t>
                      </a:r>
                      <a:r>
                        <a:rPr lang="el-GR" sz="1400" dirty="0" err="1">
                          <a:effectLst/>
                        </a:rPr>
                        <a:t>have</a:t>
                      </a:r>
                      <a:r>
                        <a:rPr lang="el-GR" sz="1400" dirty="0">
                          <a:effectLst/>
                        </a:rPr>
                        <a:t> </a:t>
                      </a:r>
                      <a:r>
                        <a:rPr lang="el-GR" sz="1400" dirty="0" err="1">
                          <a:effectLst/>
                        </a:rPr>
                        <a:t>lobster</a:t>
                      </a:r>
                      <a:r>
                        <a:rPr lang="el-GR" sz="1400" dirty="0">
                          <a:effectLst/>
                        </a:rPr>
                        <a:t>?</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rPr>
                        <a:t>Bacchanal</a:t>
                      </a:r>
                      <a:r>
                        <a:rPr lang="el-GR" sz="1400" b="1" dirty="0">
                          <a:effectLst/>
                        </a:rPr>
                        <a:t> </a:t>
                      </a:r>
                      <a:r>
                        <a:rPr lang="el-GR" sz="1400" b="1" dirty="0" err="1">
                          <a:effectLst/>
                        </a:rPr>
                        <a:t>Buffet</a:t>
                      </a:r>
                      <a:endParaRPr lang="en-US" sz="14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rPr>
                        <a:t>Too overpriced ($60 per person and didn't even have lobster but they had lobsters on display) for what they have if you like crab legs then it's for you.</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rPr>
                        <a:t>5</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dirty="0" err="1">
                          <a:effectLst/>
                        </a:rPr>
                        <a:t>Do</a:t>
                      </a:r>
                      <a:r>
                        <a:rPr lang="el-GR" sz="1400" dirty="0">
                          <a:effectLst/>
                        </a:rPr>
                        <a:t> </a:t>
                      </a:r>
                      <a:r>
                        <a:rPr lang="el-GR" sz="1400" dirty="0" err="1">
                          <a:effectLst/>
                        </a:rPr>
                        <a:t>they</a:t>
                      </a:r>
                      <a:r>
                        <a:rPr lang="el-GR" sz="1400" dirty="0">
                          <a:effectLst/>
                        </a:rPr>
                        <a:t> </a:t>
                      </a:r>
                      <a:r>
                        <a:rPr lang="el-GR" sz="1400" dirty="0" err="1">
                          <a:effectLst/>
                        </a:rPr>
                        <a:t>have</a:t>
                      </a:r>
                      <a:r>
                        <a:rPr lang="el-GR" sz="1400" dirty="0">
                          <a:effectLst/>
                        </a:rPr>
                        <a:t> </a:t>
                      </a:r>
                      <a:r>
                        <a:rPr lang="el-GR" sz="1400" dirty="0" err="1">
                          <a:effectLst/>
                        </a:rPr>
                        <a:t>lobster</a:t>
                      </a:r>
                      <a:r>
                        <a:rPr lang="el-GR" sz="1400" dirty="0">
                          <a:effectLst/>
                        </a:rPr>
                        <a:t>?</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rPr>
                        <a:t>Bacchanal</a:t>
                      </a:r>
                      <a:r>
                        <a:rPr lang="el-GR" sz="1400" b="1" dirty="0">
                          <a:effectLst/>
                        </a:rPr>
                        <a:t> </a:t>
                      </a:r>
                      <a:r>
                        <a:rPr lang="el-GR" sz="1400" b="1" dirty="0" err="1">
                          <a:effectLst/>
                        </a:rPr>
                        <a:t>Buffet</a:t>
                      </a:r>
                      <a:endParaRPr lang="en-US" sz="14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They didn't have the good stuff like lobster or  king crab.</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rPr>
                        <a:t>5</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1664889">
                <a:tc>
                  <a:txBody>
                    <a:bodyPr/>
                    <a:lstStyle/>
                    <a:p>
                      <a:pPr marL="0" marR="0" algn="just">
                        <a:lnSpc>
                          <a:spcPct val="150000"/>
                        </a:lnSpc>
                        <a:spcBef>
                          <a:spcPts val="0"/>
                        </a:spcBef>
                        <a:spcAft>
                          <a:spcPts val="300"/>
                        </a:spcAft>
                      </a:pPr>
                      <a:r>
                        <a:rPr lang="el-GR" sz="1400" dirty="0" err="1">
                          <a:effectLst/>
                        </a:rPr>
                        <a:t>Do</a:t>
                      </a:r>
                      <a:r>
                        <a:rPr lang="el-GR" sz="1400" dirty="0">
                          <a:effectLst/>
                        </a:rPr>
                        <a:t> </a:t>
                      </a:r>
                      <a:r>
                        <a:rPr lang="el-GR" sz="1400" dirty="0" err="1">
                          <a:effectLst/>
                        </a:rPr>
                        <a:t>they</a:t>
                      </a:r>
                      <a:r>
                        <a:rPr lang="el-GR" sz="1400" dirty="0">
                          <a:effectLst/>
                        </a:rPr>
                        <a:t> </a:t>
                      </a:r>
                      <a:r>
                        <a:rPr lang="el-GR" sz="1400" dirty="0" err="1">
                          <a:effectLst/>
                        </a:rPr>
                        <a:t>have</a:t>
                      </a:r>
                      <a:r>
                        <a:rPr lang="el-GR" sz="1400" dirty="0">
                          <a:effectLst/>
                        </a:rPr>
                        <a:t> </a:t>
                      </a:r>
                      <a:r>
                        <a:rPr lang="el-GR" sz="1400" dirty="0" err="1">
                          <a:effectLst/>
                        </a:rPr>
                        <a:t>lobster</a:t>
                      </a:r>
                      <a:r>
                        <a:rPr lang="el-GR" sz="1400" dirty="0">
                          <a:effectLst/>
                        </a:rPr>
                        <a:t>?</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rPr>
                        <a:t>Bacchanal</a:t>
                      </a:r>
                      <a:r>
                        <a:rPr lang="el-GR" sz="1400" b="1" dirty="0">
                          <a:effectLst/>
                        </a:rPr>
                        <a:t> </a:t>
                      </a:r>
                      <a:r>
                        <a:rPr lang="el-GR" sz="1400" b="1" dirty="0" err="1">
                          <a:effectLst/>
                        </a:rPr>
                        <a:t>Buffet</a:t>
                      </a:r>
                      <a:endParaRPr lang="en-US" sz="14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effectLst/>
                        </a:rPr>
                        <a:t>You can bring a fork with you too so when you first make your way through the hot seafood items, you can snack on the halibut, salmon, crab croquette, lobster corn chowder.</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rPr>
                        <a:t>5</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dirty="0" err="1">
                          <a:effectLst/>
                        </a:rPr>
                        <a:t>Do</a:t>
                      </a:r>
                      <a:r>
                        <a:rPr lang="el-GR" sz="1400" dirty="0">
                          <a:effectLst/>
                        </a:rPr>
                        <a:t> </a:t>
                      </a:r>
                      <a:r>
                        <a:rPr lang="el-GR" sz="1400" dirty="0" err="1">
                          <a:effectLst/>
                        </a:rPr>
                        <a:t>they</a:t>
                      </a:r>
                      <a:r>
                        <a:rPr lang="el-GR" sz="1400" dirty="0">
                          <a:effectLst/>
                        </a:rPr>
                        <a:t> </a:t>
                      </a:r>
                      <a:r>
                        <a:rPr lang="el-GR" sz="1400" dirty="0" err="1">
                          <a:effectLst/>
                        </a:rPr>
                        <a:t>have</a:t>
                      </a:r>
                      <a:r>
                        <a:rPr lang="el-GR" sz="1400" dirty="0">
                          <a:effectLst/>
                        </a:rPr>
                        <a:t> </a:t>
                      </a:r>
                      <a:r>
                        <a:rPr lang="el-GR" sz="1400" dirty="0" err="1">
                          <a:effectLst/>
                        </a:rPr>
                        <a:t>lobster</a:t>
                      </a:r>
                      <a:r>
                        <a:rPr lang="el-GR" sz="1400" dirty="0">
                          <a:effectLst/>
                        </a:rPr>
                        <a:t>?</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rPr>
                        <a:t>Bacchanal</a:t>
                      </a:r>
                      <a:r>
                        <a:rPr lang="el-GR" sz="1400" b="1" dirty="0">
                          <a:effectLst/>
                        </a:rPr>
                        <a:t> </a:t>
                      </a:r>
                      <a:r>
                        <a:rPr lang="el-GR" sz="1400" b="1" dirty="0" err="1">
                          <a:effectLst/>
                        </a:rPr>
                        <a:t>Buffet</a:t>
                      </a:r>
                      <a:endParaRPr lang="en-US" sz="1400" b="1"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Don't you hate it when you go for crab legs and they are out, well not at Bacchanal.</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effectLst/>
                        </a:rPr>
                        <a:t>2</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08598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Examples </a:t>
            </a:r>
            <a:r>
              <a:rPr lang="en-US" sz="3600" dirty="0">
                <a:solidFill>
                  <a:srgbClr val="565656"/>
                </a:solidFill>
              </a:rPr>
              <a:t>of </a:t>
            </a:r>
            <a:r>
              <a:rPr lang="en-US" sz="3600" dirty="0" err="1" smtClean="0">
                <a:solidFill>
                  <a:srgbClr val="565656"/>
                </a:solidFill>
              </a:rPr>
              <a:t>WCS+With_BiDAF</a:t>
            </a:r>
            <a:r>
              <a:rPr lang="en-US" sz="3600" dirty="0" smtClean="0">
                <a:solidFill>
                  <a:srgbClr val="565656"/>
                </a:solidFill>
              </a:rPr>
              <a:t> </a:t>
            </a:r>
            <a:r>
              <a:rPr lang="en-US" sz="3600" dirty="0">
                <a:solidFill>
                  <a:srgbClr val="565656"/>
                </a:solidFill>
              </a:rPr>
              <a:t>with Reviews</a:t>
            </a:r>
          </a:p>
        </p:txBody>
      </p:sp>
      <p:graphicFrame>
        <p:nvGraphicFramePr>
          <p:cNvPr id="4" name="Table 3"/>
          <p:cNvGraphicFramePr>
            <a:graphicFrameLocks noGrp="1"/>
          </p:cNvGraphicFramePr>
          <p:nvPr>
            <p:extLst>
              <p:ext uri="{D42A27DB-BD31-4B8C-83A1-F6EECF244321}">
                <p14:modId xmlns:p14="http://schemas.microsoft.com/office/powerpoint/2010/main" val="3458182669"/>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Bacchanal</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Buffet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mn-lt"/>
                          <a:ea typeface="Times New Roman" panose="02020603050405020304" pitchFamily="18" charset="0"/>
                          <a:cs typeface="Times New Roman" panose="02020603050405020304" pitchFamily="18" charset="0"/>
                        </a:rPr>
                        <a:t>Do you want shrimp and seafood?</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r h="1324590">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Do</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they</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have</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lobster</a:t>
                      </a:r>
                      <a:r>
                        <a:rPr lang="el-GR" sz="1400" b="1" dirty="0">
                          <a:effectLst/>
                          <a:latin typeface="+mn-lt"/>
                          <a:ea typeface="Times New Roman" panose="02020603050405020304" pitchFamily="18" charset="0"/>
                          <a:cs typeface="Times New Roman" panose="02020603050405020304" pitchFamily="18" charset="0"/>
                        </a:rPr>
                        <a: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rgbClr val="000000"/>
                          </a:solidFill>
                          <a:effectLst/>
                          <a:latin typeface="+mn-lt"/>
                          <a:ea typeface="Times New Roman" panose="02020603050405020304" pitchFamily="18" charset="0"/>
                          <a:cs typeface="Times New Roman" panose="02020603050405020304" pitchFamily="18" charset="0"/>
                        </a:rPr>
                        <a:t>didn't even have lobster</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rgbClr val="000000"/>
                          </a:solidFill>
                          <a:effectLst/>
                          <a:latin typeface="+mn-lt"/>
                          <a:ea typeface="Times New Roman" panose="02020603050405020304" pitchFamily="18" charset="0"/>
                          <a:cs typeface="Times New Roman" panose="02020603050405020304" pitchFamily="18" charset="0"/>
                        </a:rPr>
                        <a:t>They didn't have the good stuff like lobster or  king crab.</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5</a:t>
                      </a:r>
                    </a:p>
                  </a:txBody>
                  <a:tcPr marL="68580" marR="68580" marT="0" marB="0"/>
                </a:tc>
              </a:tr>
              <a:tr h="1664889">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rgbClr val="000000"/>
                          </a:solidFill>
                          <a:effectLst/>
                          <a:latin typeface="+mn-lt"/>
                          <a:ea typeface="Times New Roman" panose="02020603050405020304" pitchFamily="18" charset="0"/>
                          <a:cs typeface="Times New Roman" panose="02020603050405020304" pitchFamily="18" charset="0"/>
                        </a:rPr>
                        <a:t>Don't have breakfast.</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1</a:t>
                      </a:r>
                    </a:p>
                  </a:txBody>
                  <a:tcPr marL="68580" marR="68580" marT="0" marB="0"/>
                </a:tc>
              </a:tr>
              <a:tr h="643991">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rgbClr val="000000"/>
                          </a:solidFill>
                          <a:effectLst/>
                          <a:latin typeface="+mn-lt"/>
                          <a:ea typeface="Times New Roman" panose="02020603050405020304" pitchFamily="18" charset="0"/>
                          <a:cs typeface="Times New Roman" panose="02020603050405020304" pitchFamily="18" charset="0"/>
                        </a:rPr>
                        <a:t>Do you love seafood?</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effectLst/>
                          <a:latin typeface="+mn-lt"/>
                          <a:ea typeface="Times New Roman" panose="02020603050405020304" pitchFamily="18" charset="0"/>
                          <a:cs typeface="Times New Roman" panose="02020603050405020304" pitchFamily="18" charset="0"/>
                        </a:rPr>
                        <a:t>1</a:t>
                      </a:r>
                    </a:p>
                  </a:txBody>
                  <a:tcPr marL="68580" marR="68580" marT="0" marB="0"/>
                </a:tc>
              </a:tr>
            </a:tbl>
          </a:graphicData>
        </a:graphic>
      </p:graphicFrame>
    </p:spTree>
    <p:extLst>
      <p:ext uri="{BB962C8B-B14F-4D97-AF65-F5344CB8AC3E}">
        <p14:creationId xmlns:p14="http://schemas.microsoft.com/office/powerpoint/2010/main" val="2353246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IWCS+Without_BiDAF</a:t>
            </a:r>
            <a:r>
              <a:rPr lang="en-US" sz="3600" dirty="0" smtClean="0">
                <a:solidFill>
                  <a:srgbClr val="565656"/>
                </a:solidFill>
              </a:rPr>
              <a:t> </a:t>
            </a:r>
            <a:r>
              <a:rPr lang="en-US" sz="3600" dirty="0">
                <a:solidFill>
                  <a:srgbClr val="565656"/>
                </a:solidFill>
              </a:rPr>
              <a:t>with Reviews</a:t>
            </a:r>
          </a:p>
        </p:txBody>
      </p:sp>
      <p:graphicFrame>
        <p:nvGraphicFramePr>
          <p:cNvPr id="4" name="Table 3"/>
          <p:cNvGraphicFramePr>
            <a:graphicFrameLocks noGrp="1"/>
          </p:cNvGraphicFramePr>
          <p:nvPr>
            <p:extLst>
              <p:ext uri="{D42A27DB-BD31-4B8C-83A1-F6EECF244321}">
                <p14:modId xmlns:p14="http://schemas.microsoft.com/office/powerpoint/2010/main" val="3117288621"/>
              </p:ext>
            </p:extLst>
          </p:nvPr>
        </p:nvGraphicFramePr>
        <p:xfrm>
          <a:off x="1524000" y="1045028"/>
          <a:ext cx="9144000" cy="5557621"/>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Bacchanal</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Buffet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D. There was no lobster.</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Do</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they</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have</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lobster</a:t>
                      </a:r>
                      <a:r>
                        <a:rPr lang="el-GR" sz="1400" b="1" dirty="0">
                          <a:effectLst/>
                          <a:latin typeface="+mn-lt"/>
                          <a:ea typeface="Times New Roman" panose="02020603050405020304" pitchFamily="18" charset="0"/>
                          <a:cs typeface="Times New Roman" panose="02020603050405020304" pitchFamily="18" charset="0"/>
                        </a:rPr>
                        <a: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The lobster benedict didn't have lobster meat incorporated, just a lobster sauce on top of the benedict.</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rgbClr val="000000"/>
                          </a:solidFill>
                          <a:effectLst/>
                          <a:latin typeface="+mn-lt"/>
                          <a:ea typeface="Times New Roman" panose="02020603050405020304" pitchFamily="18" charset="0"/>
                          <a:cs typeface="Times New Roman" panose="02020603050405020304" pitchFamily="18" charset="0"/>
                        </a:rPr>
                        <a:t>Where was lobster, and the crab croquettes?</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1</a:t>
                      </a:r>
                    </a:p>
                  </a:txBody>
                  <a:tcPr marL="68580" marR="68580" marT="0" marB="0"/>
                </a:tc>
              </a:tr>
              <a:tr h="1664889">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All corn and no lobster in lobster chowder.</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rgbClr val="000000"/>
                          </a:solidFill>
                          <a:effectLst/>
                          <a:latin typeface="+mn-lt"/>
                          <a:ea typeface="Times New Roman" panose="02020603050405020304" pitchFamily="18" charset="0"/>
                          <a:cs typeface="Times New Roman" panose="02020603050405020304" pitchFamily="18" charset="0"/>
                        </a:rPr>
                        <a:t>Was hoping to try lobster bisque, but only found lobster corn chowder that did not have any lobster to be found.</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effectLst/>
                          <a:latin typeface="+mn-lt"/>
                          <a:ea typeface="Times New Roman" panose="02020603050405020304" pitchFamily="18" charset="0"/>
                          <a:cs typeface="Times New Roman" panose="02020603050405020304" pitchFamily="18" charset="0"/>
                        </a:rPr>
                        <a:t>5</a:t>
                      </a:r>
                    </a:p>
                  </a:txBody>
                  <a:tcPr marL="68580" marR="68580" marT="0" marB="0"/>
                </a:tc>
              </a:tr>
            </a:tbl>
          </a:graphicData>
        </a:graphic>
      </p:graphicFrame>
    </p:spTree>
    <p:extLst>
      <p:ext uri="{BB962C8B-B14F-4D97-AF65-F5344CB8AC3E}">
        <p14:creationId xmlns:p14="http://schemas.microsoft.com/office/powerpoint/2010/main" val="3169268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IWCS+With_BiDAF</a:t>
            </a:r>
            <a:r>
              <a:rPr lang="en-US" sz="3600" dirty="0" smtClean="0">
                <a:solidFill>
                  <a:srgbClr val="565656"/>
                </a:solidFill>
              </a:rPr>
              <a:t> </a:t>
            </a:r>
            <a:r>
              <a:rPr lang="en-US" sz="3600" dirty="0">
                <a:solidFill>
                  <a:srgbClr val="565656"/>
                </a:solidFill>
              </a:rPr>
              <a:t>with Reviews</a:t>
            </a:r>
          </a:p>
        </p:txBody>
      </p:sp>
      <p:graphicFrame>
        <p:nvGraphicFramePr>
          <p:cNvPr id="5" name="Table 4"/>
          <p:cNvGraphicFramePr>
            <a:graphicFrameLocks noGrp="1"/>
          </p:cNvGraphicFramePr>
          <p:nvPr>
            <p:extLst>
              <p:ext uri="{D42A27DB-BD31-4B8C-83A1-F6EECF244321}">
                <p14:modId xmlns:p14="http://schemas.microsoft.com/office/powerpoint/2010/main" val="2975503644"/>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0">
                          <a:solidFill>
                            <a:schemeClr val="tx1"/>
                          </a:solidFill>
                          <a:effectLst/>
                          <a:latin typeface="+mn-lt"/>
                          <a:ea typeface="Times New Roman" panose="02020603050405020304" pitchFamily="18" charset="0"/>
                          <a:cs typeface="Times New Roman" panose="02020603050405020304" pitchFamily="18" charset="0"/>
                        </a:rPr>
                        <a:t>?</a:t>
                      </a:r>
                      <a:endParaRPr lang="en-US" sz="1400" b="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r h="1324590">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dirty="0" err="1">
                          <a:solidFill>
                            <a:srgbClr val="000000"/>
                          </a:solidFill>
                          <a:effectLst/>
                          <a:latin typeface="+mn-lt"/>
                          <a:ea typeface="Times New Roman" panose="02020603050405020304" pitchFamily="18" charset="0"/>
                          <a:cs typeface="Times New Roman" panose="02020603050405020304" pitchFamily="18" charset="0"/>
                        </a:rPr>
                        <a:t>no</a:t>
                      </a:r>
                      <a:r>
                        <a:rPr lang="el-GR" sz="1400" dirty="0">
                          <a:solidFill>
                            <a:srgbClr val="000000"/>
                          </a:solidFill>
                          <a:effectLst/>
                          <a:latin typeface="+mn-lt"/>
                          <a:ea typeface="Times New Roman" panose="02020603050405020304" pitchFamily="18" charset="0"/>
                          <a:cs typeface="Times New Roman" panose="02020603050405020304" pitchFamily="18" charset="0"/>
                        </a:rPr>
                        <a:t> </a:t>
                      </a:r>
                      <a:r>
                        <a:rPr lang="el-GR" sz="1400" dirty="0" err="1">
                          <a:solidFill>
                            <a:srgbClr val="000000"/>
                          </a:solidFill>
                          <a:effectLst/>
                          <a:latin typeface="+mn-lt"/>
                          <a:ea typeface="Times New Roman" panose="02020603050405020304" pitchFamily="18" charset="0"/>
                          <a:cs typeface="Times New Roman" panose="02020603050405020304" pitchFamily="18" charset="0"/>
                        </a:rPr>
                        <a:t>lobster</a:t>
                      </a:r>
                      <a:r>
                        <a:rPr lang="el-GR" sz="1400" dirty="0">
                          <a:solidFill>
                            <a:srgbClr val="000000"/>
                          </a:solidFill>
                          <a:effectLst/>
                          <a:latin typeface="+mn-lt"/>
                          <a:ea typeface="Times New Roman" panose="02020603050405020304" pitchFamily="18" charset="0"/>
                          <a:cs typeface="Times New Roman" panose="02020603050405020304" pitchFamily="18" charset="0"/>
                        </a:rPr>
                        <a:t>.</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Do</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they</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have</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lobster</a:t>
                      </a:r>
                      <a:r>
                        <a:rPr lang="el-GR" sz="1400" b="1" dirty="0">
                          <a:effectLst/>
                          <a:latin typeface="+mn-lt"/>
                          <a:ea typeface="Times New Roman" panose="02020603050405020304" pitchFamily="18" charset="0"/>
                          <a:cs typeface="Times New Roman" panose="02020603050405020304" pitchFamily="18" charset="0"/>
                        </a:rPr>
                        <a: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D. There was no lobster.</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Bacchanal Buffet</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didn't have lobster meat incorporated</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effectLst/>
                          <a:latin typeface="+mn-lt"/>
                          <a:ea typeface="Times New Roman" panose="02020603050405020304" pitchFamily="18" charset="0"/>
                          <a:cs typeface="Times New Roman" panose="02020603050405020304" pitchFamily="18" charset="0"/>
                        </a:rPr>
                        <a:t>Do they have lobster?</a:t>
                      </a:r>
                      <a:endParaRPr lang="en-US" sz="1400" b="1">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effectLst/>
                          <a:latin typeface="+mn-lt"/>
                          <a:ea typeface="Times New Roman" panose="02020603050405020304" pitchFamily="18" charset="0"/>
                          <a:cs typeface="Times New Roman" panose="02020603050405020304" pitchFamily="18" charset="0"/>
                        </a:rPr>
                        <a:t>Bacchanal</a:t>
                      </a:r>
                      <a:r>
                        <a:rPr lang="el-GR" sz="1400" b="1" dirty="0">
                          <a:effectLst/>
                          <a:latin typeface="+mn-lt"/>
                          <a:ea typeface="Times New Roman" panose="02020603050405020304" pitchFamily="18" charset="0"/>
                          <a:cs typeface="Times New Roman" panose="02020603050405020304" pitchFamily="18" charset="0"/>
                        </a:rPr>
                        <a:t> </a:t>
                      </a:r>
                      <a:r>
                        <a:rPr lang="el-GR" sz="1400" b="1" dirty="0" err="1">
                          <a:effectLst/>
                          <a:latin typeface="+mn-lt"/>
                          <a:ea typeface="Times New Roman" panose="02020603050405020304" pitchFamily="18" charset="0"/>
                          <a:cs typeface="Times New Roman" panose="02020603050405020304" pitchFamily="18" charset="0"/>
                        </a:rPr>
                        <a:t>Buffet</a:t>
                      </a:r>
                      <a:endParaRPr lang="en-US" sz="14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rgbClr val="000000"/>
                          </a:solidFill>
                          <a:effectLst/>
                          <a:latin typeface="+mn-lt"/>
                          <a:ea typeface="Times New Roman" panose="02020603050405020304" pitchFamily="18" charset="0"/>
                          <a:cs typeface="Times New Roman" panose="02020603050405020304" pitchFamily="18" charset="0"/>
                        </a:rPr>
                        <a:t>Where</a:t>
                      </a:r>
                      <a:endParaRPr lang="en-US" sz="14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effectLst/>
                          <a:latin typeface="+mn-lt"/>
                          <a:ea typeface="Times New Roman" panose="02020603050405020304" pitchFamily="18" charset="0"/>
                          <a:cs typeface="Times New Roman" panose="02020603050405020304" pitchFamily="18" charset="0"/>
                        </a:rPr>
                        <a:t>1</a:t>
                      </a:r>
                    </a:p>
                  </a:txBody>
                  <a:tcPr marL="68580" marR="68580" marT="0" marB="0"/>
                </a:tc>
              </a:tr>
            </a:tbl>
          </a:graphicData>
        </a:graphic>
      </p:graphicFrame>
    </p:spTree>
    <p:extLst>
      <p:ext uri="{BB962C8B-B14F-4D97-AF65-F5344CB8AC3E}">
        <p14:creationId xmlns:p14="http://schemas.microsoft.com/office/powerpoint/2010/main" val="1874342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TF-IDF+Without_BiDAF</a:t>
            </a:r>
            <a:r>
              <a:rPr lang="en-US" sz="3600" dirty="0" smtClean="0">
                <a:solidFill>
                  <a:srgbClr val="565656"/>
                </a:solidFill>
              </a:rPr>
              <a:t> </a:t>
            </a:r>
            <a:r>
              <a:rPr lang="en-US" sz="3600" dirty="0">
                <a:solidFill>
                  <a:srgbClr val="565656"/>
                </a:solidFill>
              </a:rPr>
              <a:t>with Reviews</a:t>
            </a:r>
          </a:p>
        </p:txBody>
      </p:sp>
      <p:graphicFrame>
        <p:nvGraphicFramePr>
          <p:cNvPr id="4" name="Table 3"/>
          <p:cNvGraphicFramePr>
            <a:graphicFrameLocks noGrp="1"/>
          </p:cNvGraphicFramePr>
          <p:nvPr>
            <p:extLst>
              <p:ext uri="{D42A27DB-BD31-4B8C-83A1-F6EECF244321}">
                <p14:modId xmlns:p14="http://schemas.microsoft.com/office/powerpoint/2010/main" val="3619599976"/>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mn-lt"/>
                          <a:ea typeface="Times New Roman" panose="02020603050405020304" pitchFamily="18" charset="0"/>
                          <a:cs typeface="Times New Roman" panose="02020603050405020304" pitchFamily="18" charset="0"/>
                        </a:rPr>
                        <a:t>D. There was no lobster.</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NO LOBSTER I WAS TOLD.</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TIP: There's NO lobster!</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All corn and no lobster in lobster chowder.</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Bacchanal</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Buffet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 clams and where was the lobster?</a:t>
                      </a: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bl>
          </a:graphicData>
        </a:graphic>
      </p:graphicFrame>
    </p:spTree>
    <p:extLst>
      <p:ext uri="{BB962C8B-B14F-4D97-AF65-F5344CB8AC3E}">
        <p14:creationId xmlns:p14="http://schemas.microsoft.com/office/powerpoint/2010/main" val="3953141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TF-IDF+With_BiDAF</a:t>
            </a:r>
            <a:r>
              <a:rPr lang="en-US" sz="3600" dirty="0" smtClean="0">
                <a:solidFill>
                  <a:srgbClr val="565656"/>
                </a:solidFill>
              </a:rPr>
              <a:t> </a:t>
            </a:r>
            <a:r>
              <a:rPr lang="en-US" sz="3600" dirty="0">
                <a:solidFill>
                  <a:srgbClr val="565656"/>
                </a:solidFill>
              </a:rPr>
              <a:t>with Reviews</a:t>
            </a:r>
          </a:p>
        </p:txBody>
      </p:sp>
      <p:graphicFrame>
        <p:nvGraphicFramePr>
          <p:cNvPr id="4" name="Table 3"/>
          <p:cNvGraphicFramePr>
            <a:graphicFrameLocks noGrp="1"/>
          </p:cNvGraphicFramePr>
          <p:nvPr>
            <p:extLst>
              <p:ext uri="{D42A27DB-BD31-4B8C-83A1-F6EECF244321}">
                <p14:modId xmlns:p14="http://schemas.microsoft.com/office/powerpoint/2010/main" val="3910166801"/>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1</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r>
              <a:tr h="1324590">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D. There was no lobster.</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Do</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they</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have</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lobster</a:t>
                      </a:r>
                      <a:r>
                        <a:rPr lang="el-GR" sz="1400" b="1" dirty="0">
                          <a:solidFill>
                            <a:schemeClr val="tx1"/>
                          </a:solidFill>
                          <a:effectLst/>
                          <a:latin typeface="+mn-lt"/>
                          <a:ea typeface="Times New Roman" panose="02020603050405020304" pitchFamily="18" charset="0"/>
                          <a:cs typeface="Times New Roman" panose="02020603050405020304" pitchFamily="18" charset="0"/>
                        </a:rPr>
                        <a: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no lobster.</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Bacchanal Buffet</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dirty="0" err="1">
                          <a:solidFill>
                            <a:schemeClr val="tx1"/>
                          </a:solidFill>
                          <a:effectLst/>
                          <a:latin typeface="+mn-lt"/>
                          <a:ea typeface="Times New Roman" panose="02020603050405020304" pitchFamily="18" charset="0"/>
                          <a:cs typeface="Times New Roman" panose="02020603050405020304" pitchFamily="18" charset="0"/>
                        </a:rPr>
                        <a:t>But</a:t>
                      </a:r>
                      <a:r>
                        <a:rPr lang="el-GR" sz="1400" dirty="0">
                          <a:solidFill>
                            <a:schemeClr val="tx1"/>
                          </a:solidFill>
                          <a:effectLst/>
                          <a:latin typeface="+mn-lt"/>
                          <a:ea typeface="Times New Roman" panose="02020603050405020304" pitchFamily="18" charset="0"/>
                          <a:cs typeface="Times New Roman" panose="02020603050405020304" pitchFamily="18" charset="0"/>
                        </a:rPr>
                        <a:t> </a:t>
                      </a:r>
                      <a:r>
                        <a:rPr lang="el-GR" sz="1400" dirty="0" err="1">
                          <a:solidFill>
                            <a:schemeClr val="tx1"/>
                          </a:solidFill>
                          <a:effectLst/>
                          <a:latin typeface="+mn-lt"/>
                          <a:ea typeface="Times New Roman" panose="02020603050405020304" pitchFamily="18" charset="0"/>
                          <a:cs typeface="Times New Roman" panose="02020603050405020304" pitchFamily="18" charset="0"/>
                        </a:rPr>
                        <a:t>no</a:t>
                      </a:r>
                      <a:r>
                        <a:rPr lang="el-GR" sz="1400" dirty="0">
                          <a:solidFill>
                            <a:schemeClr val="tx1"/>
                          </a:solidFill>
                          <a:effectLst/>
                          <a:latin typeface="+mn-lt"/>
                          <a:ea typeface="Times New Roman" panose="02020603050405020304" pitchFamily="18" charset="0"/>
                          <a:cs typeface="Times New Roman" panose="02020603050405020304" pitchFamily="18" charset="0"/>
                        </a:rPr>
                        <a:t> </a:t>
                      </a:r>
                      <a:r>
                        <a:rPr lang="el-GR" sz="1400" dirty="0" err="1">
                          <a:solidFill>
                            <a:schemeClr val="tx1"/>
                          </a:solidFill>
                          <a:effectLst/>
                          <a:latin typeface="+mn-lt"/>
                          <a:ea typeface="Times New Roman" panose="02020603050405020304" pitchFamily="18" charset="0"/>
                          <a:cs typeface="Times New Roman" panose="02020603050405020304" pitchFamily="18" charset="0"/>
                        </a:rPr>
                        <a:t>lobsters</a:t>
                      </a:r>
                      <a:r>
                        <a:rPr lang="el-GR" sz="1400" dirty="0">
                          <a:solidFill>
                            <a:schemeClr val="tx1"/>
                          </a:solidFill>
                          <a:effectLst/>
                          <a:latin typeface="+mn-lt"/>
                          <a:ea typeface="Times New Roman" panose="02020603050405020304" pitchFamily="18" charset="0"/>
                          <a:cs typeface="Times New Roman" panose="02020603050405020304" pitchFamily="18" charset="0"/>
                        </a:rPr>
                        <a:t>.</a:t>
                      </a:r>
                      <a:endParaRPr lang="en-US" sz="1400"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l-GR" sz="1400" b="1">
                          <a:solidFill>
                            <a:schemeClr val="tx1"/>
                          </a:solidFill>
                          <a:effectLst/>
                          <a:latin typeface="+mn-lt"/>
                          <a:ea typeface="Times New Roman" panose="02020603050405020304" pitchFamily="18" charset="0"/>
                          <a:cs typeface="Times New Roman" panose="02020603050405020304" pitchFamily="18" charset="0"/>
                        </a:rPr>
                        <a:t>Do they have lobster?</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Bacchanal</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Buffet</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Rio</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bl>
          </a:graphicData>
        </a:graphic>
      </p:graphicFrame>
    </p:spTree>
    <p:extLst>
      <p:ext uri="{BB962C8B-B14F-4D97-AF65-F5344CB8AC3E}">
        <p14:creationId xmlns:p14="http://schemas.microsoft.com/office/powerpoint/2010/main" val="965566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Goal</a:t>
            </a:r>
            <a:endParaRPr lang="en-US" sz="3600" dirty="0">
              <a:solidFill>
                <a:srgbClr val="565656"/>
              </a:solidFill>
            </a:endParaRPr>
          </a:p>
        </p:txBody>
      </p:sp>
      <p:sp>
        <p:nvSpPr>
          <p:cNvPr id="3" name="TextBox 2"/>
          <p:cNvSpPr txBox="1"/>
          <p:nvPr/>
        </p:nvSpPr>
        <p:spPr>
          <a:xfrm>
            <a:off x="1665404" y="2421404"/>
            <a:ext cx="8938906" cy="2062103"/>
          </a:xfrm>
          <a:prstGeom prst="rect">
            <a:avLst/>
          </a:prstGeom>
          <a:noFill/>
        </p:spPr>
        <p:txBody>
          <a:bodyPr wrap="square" rtlCol="0">
            <a:spAutoFit/>
          </a:bodyPr>
          <a:lstStyle/>
          <a:p>
            <a:pPr marL="342900" indent="-342900">
              <a:buFont typeface="Arial" panose="020B0604020202020204" pitchFamily="34" charset="0"/>
              <a:buChar char="•"/>
            </a:pPr>
            <a:r>
              <a:rPr lang="en-US" sz="3200" dirty="0">
                <a:solidFill>
                  <a:srgbClr val="565656"/>
                </a:solidFill>
              </a:rPr>
              <a:t>A question-answering system that automatically answers </a:t>
            </a:r>
            <a:r>
              <a:rPr lang="en-US" sz="3200" dirty="0" smtClean="0">
                <a:solidFill>
                  <a:srgbClr val="565656"/>
                </a:solidFill>
              </a:rPr>
              <a:t>questions using </a:t>
            </a:r>
            <a:r>
              <a:rPr lang="en-US" sz="3200" dirty="0">
                <a:solidFill>
                  <a:srgbClr val="565656"/>
                </a:solidFill>
              </a:rPr>
              <a:t>online tips and </a:t>
            </a:r>
            <a:r>
              <a:rPr lang="en-US" sz="3200" dirty="0" smtClean="0">
                <a:solidFill>
                  <a:srgbClr val="565656"/>
                </a:solidFill>
              </a:rPr>
              <a:t>reviews</a:t>
            </a:r>
            <a:r>
              <a:rPr lang="en-US" sz="3200" dirty="0" smtClean="0">
                <a:solidFill>
                  <a:srgbClr val="565656"/>
                </a:solidFill>
              </a:rPr>
              <a:t>.</a:t>
            </a:r>
          </a:p>
          <a:p>
            <a:pPr marL="342900" indent="-342900">
              <a:buFont typeface="Arial" panose="020B0604020202020204" pitchFamily="34" charset="0"/>
              <a:buChar char="•"/>
            </a:pPr>
            <a:endParaRPr lang="en-US" sz="3200" dirty="0" smtClean="0">
              <a:solidFill>
                <a:srgbClr val="565656"/>
              </a:solidFill>
            </a:endParaRPr>
          </a:p>
          <a:p>
            <a:pPr marL="342900" indent="-342900">
              <a:buFont typeface="Arial" panose="020B0604020202020204" pitchFamily="34" charset="0"/>
              <a:buChar char="•"/>
            </a:pPr>
            <a:r>
              <a:rPr lang="en-US" sz="3200" dirty="0" smtClean="0">
                <a:solidFill>
                  <a:srgbClr val="565656"/>
                </a:solidFill>
              </a:rPr>
              <a:t>Try different algorithms using word embeddings</a:t>
            </a:r>
          </a:p>
        </p:txBody>
      </p:sp>
    </p:spTree>
    <p:extLst>
      <p:ext uri="{BB962C8B-B14F-4D97-AF65-F5344CB8AC3E}">
        <p14:creationId xmlns:p14="http://schemas.microsoft.com/office/powerpoint/2010/main" val="42936605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WCS+Without_BiDAF</a:t>
            </a:r>
            <a:r>
              <a:rPr lang="en-US" sz="3600" dirty="0" smtClean="0">
                <a:solidFill>
                  <a:srgbClr val="565656"/>
                </a:solidFill>
              </a:rPr>
              <a:t> </a:t>
            </a:r>
            <a:r>
              <a:rPr lang="en-US" sz="3600" dirty="0">
                <a:solidFill>
                  <a:srgbClr val="565656"/>
                </a:solidFill>
              </a:rPr>
              <a:t>with </a:t>
            </a:r>
            <a:r>
              <a:rPr lang="en-US" sz="3600" dirty="0" smtClean="0">
                <a:solidFill>
                  <a:srgbClr val="565656"/>
                </a:solidFill>
              </a:rPr>
              <a:t>Tips</a:t>
            </a:r>
            <a:endParaRPr lang="en-US" sz="3600" dirty="0">
              <a:solidFill>
                <a:srgbClr val="56565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7108490"/>
              </p:ext>
            </p:extLst>
          </p:nvPr>
        </p:nvGraphicFramePr>
        <p:xfrm>
          <a:off x="1524000" y="1045028"/>
          <a:ext cx="9144000" cy="5395564"/>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528">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879209">
                <a:tc>
                  <a:txBody>
                    <a:bodyPr/>
                    <a:lstStyle/>
                    <a:p>
                      <a:pPr marL="0" marR="0" algn="just">
                        <a:lnSpc>
                          <a:spcPct val="150000"/>
                        </a:lnSpc>
                        <a:spcBef>
                          <a:spcPts val="0"/>
                        </a:spcBef>
                        <a:spcAft>
                          <a:spcPts val="0"/>
                        </a:spcAft>
                      </a:pPr>
                      <a:r>
                        <a:rPr lang="en-US" sz="1400" b="1" dirty="0">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mn-lt"/>
                          <a:ea typeface="Times New Roman" panose="02020603050405020304" pitchFamily="18" charset="0"/>
                          <a:cs typeface="Times New Roman" panose="02020603050405020304" pitchFamily="18" charset="0"/>
                        </a:rPr>
                        <a:t>Bone marrow is the only fabulous thing but no matter how many marrows you slurp, this place is still wickedly awful for brunch, lunch, and dinner.</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5</a:t>
                      </a:r>
                    </a:p>
                  </a:txBody>
                  <a:tcPr marL="68580" marR="68580" marT="0" marB="0"/>
                </a:tc>
              </a:tr>
              <a:tr h="1256251">
                <a:tc>
                  <a:txBody>
                    <a:bodyPr/>
                    <a:lstStyle/>
                    <a:p>
                      <a:pPr marL="0" marR="0" algn="just">
                        <a:lnSpc>
                          <a:spcPct val="150000"/>
                        </a:lnSpc>
                        <a:spcBef>
                          <a:spcPts val="0"/>
                        </a:spcBef>
                        <a:spcAft>
                          <a:spcPts val="300"/>
                        </a:spcAft>
                      </a:pPr>
                      <a:r>
                        <a:rPr lang="en-US" sz="1400" b="1" dirty="0">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Don't come here for dinner!</a:t>
                      </a: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r h="610766">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Try their bone marrow and roast duck.. they have good desserts too..</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5</a:t>
                      </a:r>
                    </a:p>
                  </a:txBody>
                  <a:tcPr marL="68580" marR="68580" marT="0" marB="0"/>
                </a:tc>
              </a:tr>
              <a:tr h="1578993">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Do not come here for the sushi :(</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r h="610766">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Wicked</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Spoon</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All you can eat bone marrow?</a:t>
                      </a: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bl>
          </a:graphicData>
        </a:graphic>
      </p:graphicFrame>
    </p:spTree>
    <p:extLst>
      <p:ext uri="{BB962C8B-B14F-4D97-AF65-F5344CB8AC3E}">
        <p14:creationId xmlns:p14="http://schemas.microsoft.com/office/powerpoint/2010/main" val="3231074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WCS+With_BiDAF</a:t>
            </a:r>
            <a:r>
              <a:rPr lang="en-US" sz="3600" dirty="0" smtClean="0">
                <a:solidFill>
                  <a:srgbClr val="565656"/>
                </a:solidFill>
              </a:rPr>
              <a:t> </a:t>
            </a:r>
            <a:r>
              <a:rPr lang="en-US" sz="3600" dirty="0">
                <a:solidFill>
                  <a:srgbClr val="565656"/>
                </a:solidFill>
              </a:rPr>
              <a:t>with Tips</a:t>
            </a:r>
          </a:p>
        </p:txBody>
      </p:sp>
      <p:graphicFrame>
        <p:nvGraphicFramePr>
          <p:cNvPr id="4" name="Table 3"/>
          <p:cNvGraphicFramePr>
            <a:graphicFrameLocks noGrp="1"/>
          </p:cNvGraphicFramePr>
          <p:nvPr>
            <p:extLst>
              <p:ext uri="{D42A27DB-BD31-4B8C-83A1-F6EECF244321}">
                <p14:modId xmlns:p14="http://schemas.microsoft.com/office/powerpoint/2010/main" val="2258748655"/>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0"/>
                        </a:spcAft>
                      </a:pPr>
                      <a:r>
                        <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matter</a:t>
                      </a:r>
                      <a:endParaRPr lang="en-US" sz="1400" b="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b="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1</a:t>
                      </a:r>
                    </a:p>
                  </a:txBody>
                  <a:tcPr marL="68580" marR="68580" marT="0" marB="0"/>
                </a:tc>
              </a:tr>
              <a:tr h="1324590">
                <a:tc>
                  <a:txBody>
                    <a:bodyPr/>
                    <a:lstStyle/>
                    <a:p>
                      <a:pPr marL="0" marR="0" algn="just">
                        <a:lnSpc>
                          <a:spcPct val="150000"/>
                        </a:lnSpc>
                        <a:spcBef>
                          <a:spcPts val="0"/>
                        </a:spcBef>
                        <a:spcAft>
                          <a:spcPts val="300"/>
                        </a:spcAft>
                      </a:pPr>
                      <a:r>
                        <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a:t>
                      </a:r>
                      <a:r>
                        <a:rPr lang="el-GR"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Spoon</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Try their bone marrow and roast duck.. they have good desserts too..</a:t>
                      </a:r>
                      <a:endPar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5</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not come here for the sushi :(</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1</a:t>
                      </a:r>
                    </a:p>
                  </a:txBody>
                  <a:tcPr marL="68580" marR="68580" marT="0" marB="0"/>
                </a:tc>
              </a:tr>
              <a:tr h="1664889">
                <a:tc>
                  <a:txBody>
                    <a:bodyPr/>
                    <a:lstStyle/>
                    <a:p>
                      <a:pPr marL="0" marR="0" algn="just">
                        <a:lnSpc>
                          <a:spcPct val="150000"/>
                        </a:lnSpc>
                        <a:spcBef>
                          <a:spcPts val="0"/>
                        </a:spcBef>
                        <a:spcAft>
                          <a:spcPts val="300"/>
                        </a:spcAft>
                      </a:pPr>
                      <a:r>
                        <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Usually go to Hash House a Go Go for brunch</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1</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a:t>
                      </a:r>
                      <a:r>
                        <a:rPr lang="el-GR"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Spoon</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 even tried the bone marrow</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bl>
          </a:graphicData>
        </a:graphic>
      </p:graphicFrame>
    </p:spTree>
    <p:extLst>
      <p:ext uri="{BB962C8B-B14F-4D97-AF65-F5344CB8AC3E}">
        <p14:creationId xmlns:p14="http://schemas.microsoft.com/office/powerpoint/2010/main" val="2743627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IWCS+Without_BiDAF</a:t>
            </a:r>
            <a:r>
              <a:rPr lang="en-US" sz="3600" dirty="0" smtClean="0">
                <a:solidFill>
                  <a:srgbClr val="565656"/>
                </a:solidFill>
              </a:rPr>
              <a:t> </a:t>
            </a:r>
            <a:r>
              <a:rPr lang="en-US" sz="3600" dirty="0">
                <a:solidFill>
                  <a:srgbClr val="565656"/>
                </a:solidFill>
              </a:rPr>
              <a:t>with Tips</a:t>
            </a:r>
          </a:p>
        </p:txBody>
      </p:sp>
      <p:graphicFrame>
        <p:nvGraphicFramePr>
          <p:cNvPr id="4" name="Table 3"/>
          <p:cNvGraphicFramePr>
            <a:graphicFrameLocks noGrp="1"/>
          </p:cNvGraphicFramePr>
          <p:nvPr>
            <p:extLst>
              <p:ext uri="{D42A27DB-BD31-4B8C-83A1-F6EECF244321}">
                <p14:modId xmlns:p14="http://schemas.microsoft.com/office/powerpoint/2010/main" val="4279226272"/>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n-US" sz="1400" b="1" dirty="0">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mn-lt"/>
                          <a:ea typeface="Times New Roman" panose="02020603050405020304" pitchFamily="18" charset="0"/>
                          <a:cs typeface="Times New Roman" panose="02020603050405020304" pitchFamily="18" charset="0"/>
                        </a:rPr>
                        <a:t>no bone marrow for brunch :(</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Bone marrow was served after 1130 am.</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Amazing dinner buffet... With BONE MARROW!</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They have bone marrow now!!</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Wicked</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Spoon</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There's no more bone marrow!!!</a:t>
                      </a: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bl>
          </a:graphicData>
        </a:graphic>
      </p:graphicFrame>
    </p:spTree>
    <p:extLst>
      <p:ext uri="{BB962C8B-B14F-4D97-AF65-F5344CB8AC3E}">
        <p14:creationId xmlns:p14="http://schemas.microsoft.com/office/powerpoint/2010/main" val="7775018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IWCS+With_BiDAF</a:t>
            </a:r>
            <a:r>
              <a:rPr lang="en-US" sz="3600" dirty="0" smtClean="0">
                <a:solidFill>
                  <a:srgbClr val="565656"/>
                </a:solidFill>
              </a:rPr>
              <a:t> </a:t>
            </a:r>
            <a:r>
              <a:rPr lang="en-US" sz="3600" dirty="0">
                <a:solidFill>
                  <a:srgbClr val="565656"/>
                </a:solidFill>
              </a:rPr>
              <a:t>with Tips</a:t>
            </a:r>
          </a:p>
        </p:txBody>
      </p:sp>
      <p:graphicFrame>
        <p:nvGraphicFramePr>
          <p:cNvPr id="4" name="Table 3"/>
          <p:cNvGraphicFramePr>
            <a:graphicFrameLocks noGrp="1"/>
          </p:cNvGraphicFramePr>
          <p:nvPr>
            <p:extLst>
              <p:ext uri="{D42A27DB-BD31-4B8C-83A1-F6EECF244321}">
                <p14:modId xmlns:p14="http://schemas.microsoft.com/office/powerpoint/2010/main" val="355492590"/>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Yayuhhhh</a:t>
                      </a:r>
                      <a:endParaRPr lang="en-US" sz="1400" b="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1</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Amazing dinner buffet... With BONE MARROW!</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There's no more bone marrow!!!!</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a:t>
                      </a:r>
                      <a:r>
                        <a:rPr lang="el-GR"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Spoon</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They have bone marrow now</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bl>
          </a:graphicData>
        </a:graphic>
      </p:graphicFrame>
    </p:spTree>
    <p:extLst>
      <p:ext uri="{BB962C8B-B14F-4D97-AF65-F5344CB8AC3E}">
        <p14:creationId xmlns:p14="http://schemas.microsoft.com/office/powerpoint/2010/main" val="28096222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TF-IDF+Without_BiDAF</a:t>
            </a:r>
            <a:r>
              <a:rPr lang="en-US" sz="3600" dirty="0" smtClean="0">
                <a:solidFill>
                  <a:srgbClr val="565656"/>
                </a:solidFill>
              </a:rPr>
              <a:t> </a:t>
            </a:r>
            <a:r>
              <a:rPr lang="en-US" sz="3600" dirty="0">
                <a:solidFill>
                  <a:srgbClr val="565656"/>
                </a:solidFill>
              </a:rPr>
              <a:t>with Tips</a:t>
            </a:r>
          </a:p>
        </p:txBody>
      </p:sp>
      <p:graphicFrame>
        <p:nvGraphicFramePr>
          <p:cNvPr id="4" name="Table 3"/>
          <p:cNvGraphicFramePr>
            <a:graphicFrameLocks noGrp="1"/>
          </p:cNvGraphicFramePr>
          <p:nvPr>
            <p:extLst>
              <p:ext uri="{D42A27DB-BD31-4B8C-83A1-F6EECF244321}">
                <p14:modId xmlns:p14="http://schemas.microsoft.com/office/powerpoint/2010/main" val="1881236944"/>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n-US"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They have bone marrow now!!</a:t>
                      </a:r>
                      <a:endParaRPr lang="en-US" sz="1400" b="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There's no more bone marrow!!!</a:t>
                      </a:r>
                      <a:endPar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no bone marrow for brunch :(</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r h="1664889">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 Spoon</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All you can eat bone marrow?</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1</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Do they have the Bone Marrow here during brunch?</a:t>
                      </a:r>
                      <a:endParaRPr lang="en-US" sz="1400" b="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Wicked</a:t>
                      </a:r>
                      <a:r>
                        <a:rPr lang="el-GR"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l-GR" sz="1400" b="1" dirty="0" err="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Spoon</a:t>
                      </a:r>
                      <a:endParaRPr lang="en-US" sz="1400" b="1"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bone marrow is awesome.</a:t>
                      </a:r>
                      <a:endParaRPr lang="en-US" sz="140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4</a:t>
                      </a:r>
                    </a:p>
                  </a:txBody>
                  <a:tcPr marL="68580" marR="68580" marT="0" marB="0"/>
                </a:tc>
              </a:tr>
            </a:tbl>
          </a:graphicData>
        </a:graphic>
      </p:graphicFrame>
    </p:spTree>
    <p:extLst>
      <p:ext uri="{BB962C8B-B14F-4D97-AF65-F5344CB8AC3E}">
        <p14:creationId xmlns:p14="http://schemas.microsoft.com/office/powerpoint/2010/main" val="2729211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Examples of </a:t>
            </a:r>
            <a:r>
              <a:rPr lang="en-US" sz="3600" dirty="0" err="1" smtClean="0">
                <a:solidFill>
                  <a:srgbClr val="565656"/>
                </a:solidFill>
              </a:rPr>
              <a:t>TF-IDF+With_BiDAF</a:t>
            </a:r>
            <a:r>
              <a:rPr lang="en-US" sz="3600" dirty="0" smtClean="0">
                <a:solidFill>
                  <a:srgbClr val="565656"/>
                </a:solidFill>
              </a:rPr>
              <a:t> </a:t>
            </a:r>
            <a:r>
              <a:rPr lang="en-US" sz="3600" dirty="0">
                <a:solidFill>
                  <a:srgbClr val="565656"/>
                </a:solidFill>
              </a:rPr>
              <a:t>with Tips</a:t>
            </a:r>
          </a:p>
        </p:txBody>
      </p:sp>
      <p:graphicFrame>
        <p:nvGraphicFramePr>
          <p:cNvPr id="4" name="Table 3"/>
          <p:cNvGraphicFramePr>
            <a:graphicFrameLocks noGrp="1"/>
          </p:cNvGraphicFramePr>
          <p:nvPr>
            <p:extLst>
              <p:ext uri="{D42A27DB-BD31-4B8C-83A1-F6EECF244321}">
                <p14:modId xmlns:p14="http://schemas.microsoft.com/office/powerpoint/2010/main" val="1146685365"/>
              </p:ext>
            </p:extLst>
          </p:nvPr>
        </p:nvGraphicFramePr>
        <p:xfrm>
          <a:off x="1524000" y="1045028"/>
          <a:ext cx="9144000" cy="5241492"/>
        </p:xfrm>
        <a:graphic>
          <a:graphicData uri="http://schemas.openxmlformats.org/drawingml/2006/table">
            <a:tbl>
              <a:tblPr firstRow="1" firstCol="1" bandRow="1">
                <a:tableStyleId>{793D81CF-94F2-401A-BA57-92F5A7B2D0C5}</a:tableStyleId>
              </a:tblPr>
              <a:tblGrid>
                <a:gridCol w="3053783"/>
                <a:gridCol w="1128781"/>
                <a:gridCol w="4163288"/>
                <a:gridCol w="798148"/>
              </a:tblGrid>
              <a:tr h="303692">
                <a:tc>
                  <a:txBody>
                    <a:bodyPr/>
                    <a:lstStyle/>
                    <a:p>
                      <a:pPr marL="0" marR="0" algn="ctr">
                        <a:lnSpc>
                          <a:spcPct val="150000"/>
                        </a:lnSpc>
                        <a:spcBef>
                          <a:spcPts val="0"/>
                        </a:spcBef>
                        <a:spcAft>
                          <a:spcPts val="300"/>
                        </a:spcAft>
                      </a:pPr>
                      <a:r>
                        <a:rPr lang="en-US" sz="1400" dirty="0">
                          <a:effectLst/>
                        </a:rPr>
                        <a:t>Question</a:t>
                      </a:r>
                      <a:endParaRPr lang="en-US" sz="14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Business</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Answer</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300"/>
                        </a:spcAft>
                      </a:pPr>
                      <a:r>
                        <a:rPr lang="en-US" sz="1400">
                          <a:effectLst/>
                        </a:rPr>
                        <a:t>Rating</a:t>
                      </a:r>
                      <a:endParaRPr lang="en-US" sz="14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r>
              <a:tr h="643991">
                <a:tc>
                  <a:txBody>
                    <a:bodyPr/>
                    <a:lstStyle/>
                    <a:p>
                      <a:pPr marL="0" marR="0" algn="just">
                        <a:lnSpc>
                          <a:spcPct val="150000"/>
                        </a:lnSpc>
                        <a:spcBef>
                          <a:spcPts val="0"/>
                        </a:spcBef>
                        <a:spcAft>
                          <a:spcPts val="300"/>
                        </a:spcAft>
                      </a:pPr>
                      <a:r>
                        <a:rPr lang="en-US" sz="1400" b="1" dirty="0">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b="0">
                          <a:solidFill>
                            <a:schemeClr val="tx1"/>
                          </a:solidFill>
                          <a:effectLst/>
                          <a:latin typeface="+mn-lt"/>
                          <a:ea typeface="Times New Roman" panose="02020603050405020304" pitchFamily="18" charset="0"/>
                          <a:cs typeface="Times New Roman" panose="02020603050405020304" pitchFamily="18" charset="0"/>
                        </a:rPr>
                        <a:t>There's no more bone marrow!!!!</a:t>
                      </a:r>
                    </a:p>
                  </a:txBody>
                  <a:tcPr marL="68580" marR="68580" marT="0" marB="0"/>
                </a:tc>
                <a:tc>
                  <a:txBody>
                    <a:bodyPr/>
                    <a:lstStyle/>
                    <a:p>
                      <a:pPr marL="0" marR="0" algn="just">
                        <a:lnSpc>
                          <a:spcPct val="150000"/>
                        </a:lnSpc>
                        <a:spcBef>
                          <a:spcPts val="0"/>
                        </a:spcBef>
                        <a:spcAft>
                          <a:spcPts val="300"/>
                        </a:spcAft>
                      </a:pPr>
                      <a:r>
                        <a:rPr lang="en-US" sz="1400" b="0" dirty="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1324590">
                <a:tc>
                  <a:txBody>
                    <a:bodyPr/>
                    <a:lstStyle/>
                    <a:p>
                      <a:pPr marL="0" marR="0" algn="just">
                        <a:lnSpc>
                          <a:spcPct val="150000"/>
                        </a:lnSpc>
                        <a:spcBef>
                          <a:spcPts val="0"/>
                        </a:spcBef>
                        <a:spcAft>
                          <a:spcPts val="300"/>
                        </a:spcAft>
                      </a:pPr>
                      <a:r>
                        <a:rPr lang="en-US" sz="1400" b="1" dirty="0">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solidFill>
                            <a:schemeClr val="tx1"/>
                          </a:solidFill>
                          <a:effectLst/>
                          <a:latin typeface="+mn-lt"/>
                          <a:ea typeface="Times New Roman" panose="02020603050405020304" pitchFamily="18" charset="0"/>
                          <a:cs typeface="Times New Roman" panose="02020603050405020304" pitchFamily="18" charset="0"/>
                        </a:rPr>
                        <a:t>They have bone marrow now</a:t>
                      </a: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1</a:t>
                      </a:r>
                    </a:p>
                  </a:txBody>
                  <a:tcPr marL="68580" marR="68580" marT="0" marB="0"/>
                </a:tc>
              </a:tr>
              <a:tr h="1664889">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a:solidFill>
                            <a:schemeClr val="tx1"/>
                          </a:solidFill>
                          <a:effectLst/>
                          <a:latin typeface="+mn-lt"/>
                          <a:ea typeface="Times New Roman" panose="02020603050405020304" pitchFamily="18" charset="0"/>
                          <a:cs typeface="Times New Roman" panose="02020603050405020304" pitchFamily="18" charset="0"/>
                        </a:rPr>
                        <a:t>Wicked Spoon</a:t>
                      </a:r>
                      <a:endParaRPr lang="en-US" sz="1400" b="1">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Yayuhhhh</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a:solidFill>
                            <a:schemeClr val="tx1"/>
                          </a:solidFill>
                          <a:effectLst/>
                          <a:latin typeface="+mn-lt"/>
                          <a:ea typeface="Times New Roman" panose="02020603050405020304" pitchFamily="18" charset="0"/>
                          <a:cs typeface="Times New Roman" panose="02020603050405020304" pitchFamily="18" charset="0"/>
                        </a:rPr>
                        <a:t>4</a:t>
                      </a:r>
                    </a:p>
                  </a:txBody>
                  <a:tcPr marL="68580" marR="68580" marT="0" marB="0"/>
                </a:tc>
              </a:tr>
              <a:tr h="643991">
                <a:tc>
                  <a:txBody>
                    <a:bodyPr/>
                    <a:lstStyle/>
                    <a:p>
                      <a:pPr marL="0" marR="0" algn="just">
                        <a:lnSpc>
                          <a:spcPct val="150000"/>
                        </a:lnSpc>
                        <a:spcBef>
                          <a:spcPts val="0"/>
                        </a:spcBef>
                        <a:spcAft>
                          <a:spcPts val="300"/>
                        </a:spcAft>
                      </a:pPr>
                      <a:r>
                        <a:rPr lang="en-US" sz="1400" b="1">
                          <a:solidFill>
                            <a:schemeClr val="tx1"/>
                          </a:solidFill>
                          <a:effectLst/>
                          <a:latin typeface="+mn-lt"/>
                          <a:ea typeface="Times New Roman" panose="02020603050405020304" pitchFamily="18" charset="0"/>
                          <a:cs typeface="Times New Roman" panose="02020603050405020304" pitchFamily="18" charset="0"/>
                        </a:rPr>
                        <a:t>Do they have the Bone Marrow here during brunch?</a:t>
                      </a:r>
                    </a:p>
                  </a:txBody>
                  <a:tcPr marL="68580" marR="68580" marT="0" marB="0"/>
                </a:tc>
                <a:tc>
                  <a:txBody>
                    <a:bodyPr/>
                    <a:lstStyle/>
                    <a:p>
                      <a:pPr marL="0" marR="0" algn="just">
                        <a:lnSpc>
                          <a:spcPct val="150000"/>
                        </a:lnSpc>
                        <a:spcBef>
                          <a:spcPts val="0"/>
                        </a:spcBef>
                        <a:spcAft>
                          <a:spcPts val="0"/>
                        </a:spcAft>
                      </a:pPr>
                      <a:r>
                        <a:rPr lang="el-GR" sz="1400" b="1" dirty="0" err="1">
                          <a:solidFill>
                            <a:schemeClr val="tx1"/>
                          </a:solidFill>
                          <a:effectLst/>
                          <a:latin typeface="+mn-lt"/>
                          <a:ea typeface="Times New Roman" panose="02020603050405020304" pitchFamily="18" charset="0"/>
                          <a:cs typeface="Times New Roman" panose="02020603050405020304" pitchFamily="18" charset="0"/>
                        </a:rPr>
                        <a:t>Wicked</a:t>
                      </a:r>
                      <a:r>
                        <a:rPr lang="el-GR" sz="1400" b="1" dirty="0">
                          <a:solidFill>
                            <a:schemeClr val="tx1"/>
                          </a:solidFill>
                          <a:effectLst/>
                          <a:latin typeface="+mn-lt"/>
                          <a:ea typeface="Times New Roman" panose="02020603050405020304" pitchFamily="18" charset="0"/>
                          <a:cs typeface="Times New Roman" panose="02020603050405020304" pitchFamily="18" charset="0"/>
                        </a:rPr>
                        <a:t> </a:t>
                      </a:r>
                      <a:r>
                        <a:rPr lang="el-GR" sz="1400" b="1" dirty="0" err="1">
                          <a:solidFill>
                            <a:schemeClr val="tx1"/>
                          </a:solidFill>
                          <a:effectLst/>
                          <a:latin typeface="+mn-lt"/>
                          <a:ea typeface="Times New Roman" panose="02020603050405020304" pitchFamily="18" charset="0"/>
                          <a:cs typeface="Times New Roman" panose="02020603050405020304" pitchFamily="18" charset="0"/>
                        </a:rPr>
                        <a:t>Spoon</a:t>
                      </a:r>
                      <a:endParaRPr lang="en-US" sz="1400" b="1" dirty="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l-GR" sz="1400">
                          <a:solidFill>
                            <a:schemeClr val="tx1"/>
                          </a:solidFill>
                          <a:effectLst/>
                          <a:latin typeface="+mn-lt"/>
                          <a:ea typeface="Times New Roman" panose="02020603050405020304" pitchFamily="18" charset="0"/>
                          <a:cs typeface="Times New Roman" panose="02020603050405020304" pitchFamily="18" charset="0"/>
                        </a:rPr>
                        <a:t>Unlimited bone marrow!</a:t>
                      </a:r>
                      <a:endParaRPr lang="en-US" sz="1400">
                        <a:solidFill>
                          <a:schemeClr val="tx1"/>
                        </a:solidFill>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300"/>
                        </a:spcAft>
                      </a:pPr>
                      <a:r>
                        <a:rPr lang="en-US" sz="1400" dirty="0">
                          <a:solidFill>
                            <a:schemeClr val="tx1"/>
                          </a:solidFill>
                          <a:effectLst/>
                          <a:latin typeface="+mn-lt"/>
                          <a:ea typeface="Times New Roman" panose="02020603050405020304" pitchFamily="18" charset="0"/>
                          <a:cs typeface="Times New Roman" panose="02020603050405020304" pitchFamily="18" charset="0"/>
                        </a:rPr>
                        <a:t>5</a:t>
                      </a:r>
                    </a:p>
                  </a:txBody>
                  <a:tcPr marL="68580" marR="68580" marT="0" marB="0"/>
                </a:tc>
              </a:tr>
            </a:tbl>
          </a:graphicData>
        </a:graphic>
      </p:graphicFrame>
    </p:spTree>
    <p:extLst>
      <p:ext uri="{BB962C8B-B14F-4D97-AF65-F5344CB8AC3E}">
        <p14:creationId xmlns:p14="http://schemas.microsoft.com/office/powerpoint/2010/main" val="1278278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8686" y="3075057"/>
            <a:ext cx="3514628" cy="707886"/>
          </a:xfrm>
          <a:prstGeom prst="rect">
            <a:avLst/>
          </a:prstGeom>
          <a:noFill/>
        </p:spPr>
        <p:txBody>
          <a:bodyPr wrap="square" rtlCol="0">
            <a:spAutoFit/>
          </a:bodyPr>
          <a:lstStyle/>
          <a:p>
            <a:r>
              <a:rPr lang="en-US" sz="4000" b="1" dirty="0" smtClean="0">
                <a:solidFill>
                  <a:srgbClr val="565656"/>
                </a:solidFill>
                <a:effectLst>
                  <a:outerShdw blurRad="38100" dist="38100" dir="2700000" algn="tl">
                    <a:srgbClr val="000000">
                      <a:alpha val="43137"/>
                    </a:srgbClr>
                  </a:outerShdw>
                </a:effectLst>
              </a:rPr>
              <a:t>PRELIMINARIES</a:t>
            </a:r>
            <a:endParaRPr lang="en-US" sz="4000" b="1" dirty="0">
              <a:solidFill>
                <a:srgbClr val="56565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337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8" y="252663"/>
            <a:ext cx="10159142" cy="646331"/>
          </a:xfrm>
          <a:prstGeom prst="rect">
            <a:avLst/>
          </a:prstGeom>
          <a:noFill/>
        </p:spPr>
        <p:txBody>
          <a:bodyPr wrap="square" rtlCol="0">
            <a:spAutoFit/>
          </a:bodyPr>
          <a:lstStyle/>
          <a:p>
            <a:r>
              <a:rPr lang="en-US" sz="3600" dirty="0" smtClean="0">
                <a:solidFill>
                  <a:srgbClr val="565656"/>
                </a:solidFill>
              </a:rPr>
              <a:t>Preliminaries</a:t>
            </a:r>
            <a:endParaRPr lang="en-US" sz="3600" dirty="0">
              <a:solidFill>
                <a:srgbClr val="565656"/>
              </a:solidFill>
            </a:endParaRPr>
          </a:p>
        </p:txBody>
      </p:sp>
      <p:sp>
        <p:nvSpPr>
          <p:cNvPr id="3" name="TextBox 2"/>
          <p:cNvSpPr txBox="1"/>
          <p:nvPr/>
        </p:nvSpPr>
        <p:spPr>
          <a:xfrm>
            <a:off x="4481906" y="1254149"/>
            <a:ext cx="3228188" cy="584775"/>
          </a:xfrm>
          <a:prstGeom prst="rect">
            <a:avLst/>
          </a:prstGeom>
          <a:noFill/>
        </p:spPr>
        <p:txBody>
          <a:bodyPr wrap="square" rtlCol="0">
            <a:spAutoFit/>
          </a:bodyPr>
          <a:lstStyle/>
          <a:p>
            <a:r>
              <a:rPr lang="en-US" sz="3200" dirty="0" smtClean="0">
                <a:solidFill>
                  <a:srgbClr val="565656"/>
                </a:solidFill>
              </a:rPr>
              <a:t>Word Embeddings</a:t>
            </a:r>
            <a:endParaRPr lang="en-US" sz="3200" dirty="0">
              <a:solidFill>
                <a:srgbClr val="565656"/>
              </a:solidFill>
            </a:endParaRPr>
          </a:p>
        </p:txBody>
      </p:sp>
      <p:sp>
        <p:nvSpPr>
          <p:cNvPr id="4" name="TextBox 3"/>
          <p:cNvSpPr txBox="1"/>
          <p:nvPr/>
        </p:nvSpPr>
        <p:spPr>
          <a:xfrm>
            <a:off x="0" y="2025908"/>
            <a:ext cx="6057900" cy="4524315"/>
          </a:xfrm>
          <a:prstGeom prst="rect">
            <a:avLst/>
          </a:prstGeom>
          <a:noFill/>
        </p:spPr>
        <p:txBody>
          <a:bodyPr wrap="square" rtlCol="0">
            <a:spAutoFit/>
          </a:bodyPr>
          <a:lstStyle/>
          <a:p>
            <a:pPr marL="342900" indent="-342900">
              <a:buFont typeface="Wingdings" panose="05000000000000000000" pitchFamily="2" charset="2"/>
              <a:buChar char="v"/>
            </a:pPr>
            <a:r>
              <a:rPr lang="en-US" sz="2800" dirty="0">
                <a:solidFill>
                  <a:srgbClr val="565656"/>
                </a:solidFill>
              </a:rPr>
              <a:t>form of word </a:t>
            </a:r>
            <a:r>
              <a:rPr lang="en-US" sz="2800" dirty="0" smtClean="0">
                <a:solidFill>
                  <a:srgbClr val="565656"/>
                </a:solidFill>
              </a:rPr>
              <a:t>representation</a:t>
            </a:r>
          </a:p>
          <a:p>
            <a:pPr marL="342900" indent="-342900">
              <a:buFont typeface="Wingdings" panose="05000000000000000000" pitchFamily="2" charset="2"/>
              <a:buChar char="v"/>
            </a:pPr>
            <a:endParaRPr lang="en-US" dirty="0" smtClean="0">
              <a:solidFill>
                <a:srgbClr val="565656"/>
              </a:solidFill>
            </a:endParaRPr>
          </a:p>
          <a:p>
            <a:pPr marL="342900" indent="-342900">
              <a:buFont typeface="Wingdings" panose="05000000000000000000" pitchFamily="2" charset="2"/>
              <a:buChar char="v"/>
            </a:pPr>
            <a:r>
              <a:rPr lang="en-US" sz="2800" dirty="0">
                <a:solidFill>
                  <a:srgbClr val="565656"/>
                </a:solidFill>
              </a:rPr>
              <a:t>w</a:t>
            </a:r>
            <a:r>
              <a:rPr lang="en-US" sz="2800" dirty="0" smtClean="0">
                <a:solidFill>
                  <a:srgbClr val="565656"/>
                </a:solidFill>
              </a:rPr>
              <a:t>ord vectors in an n-dimensional </a:t>
            </a:r>
            <a:r>
              <a:rPr lang="en-US" sz="2800" dirty="0" smtClean="0">
                <a:solidFill>
                  <a:srgbClr val="565656"/>
                </a:solidFill>
              </a:rPr>
              <a:t>space</a:t>
            </a:r>
          </a:p>
          <a:p>
            <a:pPr marL="342900" indent="-342900">
              <a:buFont typeface="Wingdings" panose="05000000000000000000" pitchFamily="2" charset="2"/>
              <a:buChar char="v"/>
            </a:pPr>
            <a:endParaRPr lang="en-US" dirty="0" smtClean="0">
              <a:solidFill>
                <a:srgbClr val="565656"/>
              </a:solidFill>
            </a:endParaRPr>
          </a:p>
          <a:p>
            <a:pPr marL="342900" indent="-342900">
              <a:buFont typeface="Wingdings" panose="05000000000000000000" pitchFamily="2" charset="2"/>
              <a:buChar char="v"/>
            </a:pPr>
            <a:r>
              <a:rPr lang="en-US" sz="2800" dirty="0">
                <a:solidFill>
                  <a:srgbClr val="565656"/>
                </a:solidFill>
              </a:rPr>
              <a:t>two similar words are represented by almost similar vectors that are very closely placed in a vector </a:t>
            </a:r>
            <a:r>
              <a:rPr lang="en-US" sz="2800" dirty="0" smtClean="0">
                <a:solidFill>
                  <a:srgbClr val="565656"/>
                </a:solidFill>
              </a:rPr>
              <a:t>space</a:t>
            </a:r>
          </a:p>
          <a:p>
            <a:pPr marL="342900" indent="-342900">
              <a:buFont typeface="Wingdings" panose="05000000000000000000" pitchFamily="2" charset="2"/>
              <a:buChar char="v"/>
            </a:pPr>
            <a:endParaRPr lang="en-US" dirty="0" smtClean="0">
              <a:solidFill>
                <a:srgbClr val="565656"/>
              </a:solidFill>
            </a:endParaRPr>
          </a:p>
          <a:p>
            <a:pPr marL="342900" indent="-342900">
              <a:buFont typeface="Wingdings" panose="05000000000000000000" pitchFamily="2" charset="2"/>
              <a:buChar char="v"/>
            </a:pPr>
            <a:r>
              <a:rPr lang="en-US" sz="2800" dirty="0">
                <a:solidFill>
                  <a:srgbClr val="565656"/>
                </a:solidFill>
              </a:rPr>
              <a:t>word analogies can often be solved with vector arithmetic</a:t>
            </a:r>
          </a:p>
        </p:txBody>
      </p:sp>
      <p:pic>
        <p:nvPicPr>
          <p:cNvPr id="1026" name="Picture 2" descr="king_quee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43165"/>
            <a:ext cx="5716714" cy="300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328" y="2265139"/>
            <a:ext cx="3614058" cy="778026"/>
          </a:xfrm>
          <a:prstGeom prst="rect">
            <a:avLst/>
          </a:prstGeom>
        </p:spPr>
      </p:pic>
    </p:spTree>
    <p:extLst>
      <p:ext uri="{BB962C8B-B14F-4D97-AF65-F5344CB8AC3E}">
        <p14:creationId xmlns:p14="http://schemas.microsoft.com/office/powerpoint/2010/main" val="828972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67" y="252663"/>
            <a:ext cx="3867526" cy="646331"/>
          </a:xfrm>
          <a:prstGeom prst="rect">
            <a:avLst/>
          </a:prstGeom>
          <a:noFill/>
        </p:spPr>
        <p:txBody>
          <a:bodyPr wrap="square" rtlCol="0">
            <a:spAutoFit/>
          </a:bodyPr>
          <a:lstStyle/>
          <a:p>
            <a:r>
              <a:rPr lang="en-US" sz="3600" dirty="0">
                <a:solidFill>
                  <a:srgbClr val="565656"/>
                </a:solidFill>
              </a:rPr>
              <a:t>Preliminaries</a:t>
            </a:r>
          </a:p>
        </p:txBody>
      </p:sp>
      <p:sp>
        <p:nvSpPr>
          <p:cNvPr id="3" name="TextBox 2"/>
          <p:cNvSpPr txBox="1"/>
          <p:nvPr/>
        </p:nvSpPr>
        <p:spPr>
          <a:xfrm>
            <a:off x="1532165" y="2052464"/>
            <a:ext cx="9127671" cy="4801314"/>
          </a:xfrm>
          <a:prstGeom prst="rect">
            <a:avLst/>
          </a:prstGeom>
          <a:noFill/>
        </p:spPr>
        <p:txBody>
          <a:bodyPr wrap="square" rtlCol="0">
            <a:spAutoFit/>
          </a:bodyPr>
          <a:lstStyle/>
          <a:p>
            <a:pPr algn="ctr"/>
            <a:r>
              <a:rPr lang="en-US" sz="2800" b="1" dirty="0">
                <a:solidFill>
                  <a:srgbClr val="565656"/>
                </a:solidFill>
              </a:rPr>
              <a:t>BiDAF is a QA </a:t>
            </a:r>
            <a:r>
              <a:rPr lang="en-US" sz="2800" b="1" dirty="0" smtClean="0">
                <a:solidFill>
                  <a:srgbClr val="565656"/>
                </a:solidFill>
              </a:rPr>
              <a:t>model</a:t>
            </a:r>
          </a:p>
          <a:p>
            <a:pPr algn="ctr"/>
            <a:endParaRPr lang="el-GR" b="1" dirty="0">
              <a:solidFill>
                <a:srgbClr val="565656"/>
              </a:solidFill>
            </a:endParaRPr>
          </a:p>
          <a:p>
            <a:pPr marL="342900" indent="-342900">
              <a:buFont typeface="Arial" panose="020B0604020202020204" pitchFamily="34" charset="0"/>
              <a:buChar char="•"/>
            </a:pPr>
            <a:r>
              <a:rPr lang="en-US" sz="2800" dirty="0" smtClean="0">
                <a:solidFill>
                  <a:srgbClr val="565656"/>
                </a:solidFill>
              </a:rPr>
              <a:t>For </a:t>
            </a:r>
            <a:r>
              <a:rPr lang="en-US" sz="2800" dirty="0">
                <a:solidFill>
                  <a:srgbClr val="565656"/>
                </a:solidFill>
              </a:rPr>
              <a:t>several weeks topped the leaderboard of the Stanford Question and Answering Dataset (</a:t>
            </a:r>
            <a:r>
              <a:rPr lang="en-US" sz="2800" dirty="0" err="1">
                <a:solidFill>
                  <a:srgbClr val="565656"/>
                </a:solidFill>
              </a:rPr>
              <a:t>SQuAD</a:t>
            </a:r>
            <a:r>
              <a:rPr lang="en-US" sz="2800" dirty="0" smtClean="0">
                <a:solidFill>
                  <a:srgbClr val="565656"/>
                </a:solidFill>
              </a:rPr>
              <a:t>)</a:t>
            </a:r>
          </a:p>
          <a:p>
            <a:pPr marL="342900" indent="-342900">
              <a:buFont typeface="Arial" panose="020B0604020202020204" pitchFamily="34" charset="0"/>
              <a:buChar char="•"/>
            </a:pPr>
            <a:endParaRPr lang="en-US"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Closed-</a:t>
            </a:r>
            <a:r>
              <a:rPr lang="en-US" sz="2800" dirty="0" err="1" smtClean="0">
                <a:solidFill>
                  <a:srgbClr val="565656"/>
                </a:solidFill>
              </a:rPr>
              <a:t>domained</a:t>
            </a:r>
            <a:r>
              <a:rPr lang="en-US" sz="2800" dirty="0" smtClean="0">
                <a:solidFill>
                  <a:srgbClr val="565656"/>
                </a:solidFill>
              </a:rPr>
              <a:t>, extractive and can answer only factoid </a:t>
            </a:r>
            <a:r>
              <a:rPr lang="en-US" sz="2800" dirty="0" smtClean="0">
                <a:solidFill>
                  <a:srgbClr val="565656"/>
                </a:solidFill>
              </a:rPr>
              <a:t>questions</a:t>
            </a:r>
          </a:p>
          <a:p>
            <a:pPr marL="342900" indent="-342900">
              <a:buFont typeface="Arial" panose="020B0604020202020204" pitchFamily="34" charset="0"/>
              <a:buChar char="•"/>
            </a:pPr>
            <a:endParaRPr lang="en-US"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Needs </a:t>
            </a:r>
            <a:r>
              <a:rPr lang="en-US" sz="2800" dirty="0">
                <a:solidFill>
                  <a:srgbClr val="565656"/>
                </a:solidFill>
              </a:rPr>
              <a:t>to consult an accompanying text that contains the information needed to answer the </a:t>
            </a:r>
            <a:r>
              <a:rPr lang="en-US" sz="2800" dirty="0" smtClean="0">
                <a:solidFill>
                  <a:srgbClr val="565656"/>
                </a:solidFill>
              </a:rPr>
              <a:t>questions</a:t>
            </a:r>
          </a:p>
          <a:p>
            <a:pPr marL="342900" indent="-342900">
              <a:buFont typeface="Arial" panose="020B0604020202020204" pitchFamily="34" charset="0"/>
              <a:buChar char="•"/>
            </a:pPr>
            <a:endParaRPr lang="en-US" dirty="0" smtClean="0">
              <a:solidFill>
                <a:srgbClr val="565656"/>
              </a:solidFill>
            </a:endParaRPr>
          </a:p>
          <a:p>
            <a:pPr marL="342900" indent="-342900">
              <a:buFont typeface="Arial" panose="020B0604020202020204" pitchFamily="34" charset="0"/>
              <a:buChar char="•"/>
            </a:pPr>
            <a:r>
              <a:rPr lang="en-US" sz="2800" dirty="0" smtClean="0">
                <a:solidFill>
                  <a:srgbClr val="565656"/>
                </a:solidFill>
              </a:rPr>
              <a:t>Returns a text’s </a:t>
            </a:r>
            <a:r>
              <a:rPr lang="en-US" sz="2800" dirty="0" smtClean="0">
                <a:solidFill>
                  <a:srgbClr val="565656"/>
                </a:solidFill>
              </a:rPr>
              <a:t>substring</a:t>
            </a:r>
            <a:endParaRPr lang="en-US" sz="2800" dirty="0" smtClean="0">
              <a:solidFill>
                <a:srgbClr val="565656"/>
              </a:solidFill>
            </a:endParaRPr>
          </a:p>
        </p:txBody>
      </p:sp>
      <p:sp>
        <p:nvSpPr>
          <p:cNvPr id="4" name="TextBox 3"/>
          <p:cNvSpPr txBox="1"/>
          <p:nvPr/>
        </p:nvSpPr>
        <p:spPr>
          <a:xfrm>
            <a:off x="5508780" y="1254149"/>
            <a:ext cx="1174440" cy="584775"/>
          </a:xfrm>
          <a:prstGeom prst="rect">
            <a:avLst/>
          </a:prstGeom>
          <a:noFill/>
        </p:spPr>
        <p:txBody>
          <a:bodyPr wrap="square" rtlCol="0">
            <a:spAutoFit/>
          </a:bodyPr>
          <a:lstStyle/>
          <a:p>
            <a:pPr marL="0" lvl="1"/>
            <a:r>
              <a:rPr lang="en-US" sz="3200" dirty="0" smtClean="0">
                <a:solidFill>
                  <a:srgbClr val="565656"/>
                </a:solidFill>
              </a:rPr>
              <a:t>BiDAF</a:t>
            </a:r>
          </a:p>
        </p:txBody>
      </p:sp>
    </p:spTree>
    <p:extLst>
      <p:ext uri="{BB962C8B-B14F-4D97-AF65-F5344CB8AC3E}">
        <p14:creationId xmlns:p14="http://schemas.microsoft.com/office/powerpoint/2010/main" val="532103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2142" y="3075057"/>
            <a:ext cx="3007716" cy="707886"/>
          </a:xfrm>
          <a:prstGeom prst="rect">
            <a:avLst/>
          </a:prstGeom>
          <a:noFill/>
        </p:spPr>
        <p:txBody>
          <a:bodyPr wrap="square" rtlCol="0">
            <a:spAutoFit/>
          </a:bodyPr>
          <a:lstStyle/>
          <a:p>
            <a:pPr marL="0" lvl="1"/>
            <a:r>
              <a:rPr lang="en-US" sz="4000" b="1" dirty="0" smtClean="0">
                <a:solidFill>
                  <a:srgbClr val="565656"/>
                </a:solidFill>
                <a:effectLst>
                  <a:outerShdw blurRad="38100" dist="38100" dir="2700000" algn="tl">
                    <a:srgbClr val="000000">
                      <a:alpha val="43137"/>
                    </a:srgbClr>
                  </a:outerShdw>
                </a:effectLst>
              </a:rPr>
              <a:t>Q&amp;A SYSTEM</a:t>
            </a:r>
            <a:endParaRPr lang="en-US" sz="4000" b="1" dirty="0">
              <a:solidFill>
                <a:srgbClr val="56565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7691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307" y="1573936"/>
            <a:ext cx="5836693" cy="4524315"/>
          </a:xfrm>
          <a:prstGeom prst="rect">
            <a:avLst/>
          </a:prstGeom>
          <a:noFill/>
        </p:spPr>
        <p:txBody>
          <a:bodyPr wrap="square" rtlCol="0">
            <a:spAutoFit/>
          </a:bodyPr>
          <a:lstStyle/>
          <a:p>
            <a:pPr algn="ctr"/>
            <a:r>
              <a:rPr lang="en-US" sz="3200" dirty="0">
                <a:solidFill>
                  <a:srgbClr val="565656"/>
                </a:solidFill>
              </a:rPr>
              <a:t>W</a:t>
            </a:r>
            <a:r>
              <a:rPr lang="en-US" sz="3200" dirty="0" smtClean="0">
                <a:solidFill>
                  <a:srgbClr val="565656"/>
                </a:solidFill>
              </a:rPr>
              <a:t>e </a:t>
            </a:r>
            <a:r>
              <a:rPr lang="en-US" sz="3200" dirty="0">
                <a:solidFill>
                  <a:srgbClr val="565656"/>
                </a:solidFill>
              </a:rPr>
              <a:t>use the Yelp Open Dataset. </a:t>
            </a:r>
            <a:r>
              <a:rPr lang="en-US" sz="3200" dirty="0" smtClean="0">
                <a:solidFill>
                  <a:srgbClr val="565656"/>
                </a:solidFill>
              </a:rPr>
              <a:t>This </a:t>
            </a:r>
            <a:r>
              <a:rPr lang="en-US" sz="3200" dirty="0">
                <a:solidFill>
                  <a:srgbClr val="565656"/>
                </a:solidFill>
              </a:rPr>
              <a:t>dataset </a:t>
            </a:r>
            <a:r>
              <a:rPr lang="en-US" sz="3200" dirty="0" smtClean="0">
                <a:solidFill>
                  <a:srgbClr val="565656"/>
                </a:solidFill>
              </a:rPr>
              <a:t>contains: </a:t>
            </a:r>
          </a:p>
          <a:p>
            <a:pPr algn="ctr"/>
            <a:endParaRPr lang="en-US" sz="3200" dirty="0" smtClean="0">
              <a:solidFill>
                <a:srgbClr val="565656"/>
              </a:solidFill>
            </a:endParaRPr>
          </a:p>
          <a:p>
            <a:pPr marL="342900" indent="-342900">
              <a:buFont typeface="Arial" panose="020B0604020202020204" pitchFamily="34" charset="0"/>
              <a:buChar char="•"/>
            </a:pPr>
            <a:r>
              <a:rPr lang="en-US" sz="3200" dirty="0" smtClean="0">
                <a:solidFill>
                  <a:srgbClr val="565656"/>
                </a:solidFill>
              </a:rPr>
              <a:t>8.021.122 reviews</a:t>
            </a:r>
          </a:p>
          <a:p>
            <a:pPr marL="342900" indent="-342900">
              <a:buFont typeface="Arial" panose="020B0604020202020204" pitchFamily="34" charset="0"/>
              <a:buChar char="•"/>
            </a:pPr>
            <a:r>
              <a:rPr lang="en-US" sz="3200" dirty="0">
                <a:solidFill>
                  <a:srgbClr val="565656"/>
                </a:solidFill>
              </a:rPr>
              <a:t>1.320.761 tips</a:t>
            </a:r>
            <a:endParaRPr lang="en-US" sz="3200" dirty="0" smtClean="0">
              <a:solidFill>
                <a:srgbClr val="565656"/>
              </a:solidFill>
            </a:endParaRPr>
          </a:p>
          <a:p>
            <a:pPr marL="342900" indent="-342900">
              <a:buFont typeface="Arial" panose="020B0604020202020204" pitchFamily="34" charset="0"/>
              <a:buChar char="•"/>
            </a:pPr>
            <a:r>
              <a:rPr lang="en-US" sz="3200" dirty="0">
                <a:solidFill>
                  <a:srgbClr val="565656"/>
                </a:solidFill>
              </a:rPr>
              <a:t>209.393 </a:t>
            </a:r>
            <a:r>
              <a:rPr lang="en-US" sz="3200" dirty="0" smtClean="0">
                <a:solidFill>
                  <a:srgbClr val="565656"/>
                </a:solidFill>
              </a:rPr>
              <a:t>businesses</a:t>
            </a:r>
            <a:endParaRPr lang="en-US" sz="3200" dirty="0">
              <a:solidFill>
                <a:srgbClr val="565656"/>
              </a:solidFill>
            </a:endParaRPr>
          </a:p>
          <a:p>
            <a:pPr algn="ctr"/>
            <a:endParaRPr lang="en-US" sz="3200" dirty="0" smtClean="0">
              <a:solidFill>
                <a:srgbClr val="565656"/>
              </a:solidFill>
            </a:endParaRPr>
          </a:p>
          <a:p>
            <a:pPr algn="ctr"/>
            <a:r>
              <a:rPr lang="en-US" sz="3200" dirty="0" smtClean="0">
                <a:solidFill>
                  <a:srgbClr val="565656"/>
                </a:solidFill>
              </a:rPr>
              <a:t>For </a:t>
            </a:r>
            <a:r>
              <a:rPr lang="en-US" sz="3200" dirty="0">
                <a:solidFill>
                  <a:srgbClr val="565656"/>
                </a:solidFill>
              </a:rPr>
              <a:t>answering questions we use either Tips or Reviews</a:t>
            </a:r>
            <a:r>
              <a:rPr lang="en-US" sz="3200" dirty="0" smtClean="0">
                <a:solidFill>
                  <a:srgbClr val="565656"/>
                </a:solidFill>
              </a:rPr>
              <a:t>.</a:t>
            </a:r>
            <a:endParaRPr lang="en-US" sz="3200" dirty="0">
              <a:solidFill>
                <a:srgbClr val="565656"/>
              </a:solidFill>
            </a:endParaRPr>
          </a:p>
        </p:txBody>
      </p:sp>
      <p:sp>
        <p:nvSpPr>
          <p:cNvPr id="3" name="TextBox 2"/>
          <p:cNvSpPr txBox="1"/>
          <p:nvPr/>
        </p:nvSpPr>
        <p:spPr>
          <a:xfrm>
            <a:off x="445168" y="252663"/>
            <a:ext cx="10159142" cy="646331"/>
          </a:xfrm>
          <a:prstGeom prst="rect">
            <a:avLst/>
          </a:prstGeom>
          <a:noFill/>
        </p:spPr>
        <p:txBody>
          <a:bodyPr wrap="square" rtlCol="0">
            <a:spAutoFit/>
          </a:bodyPr>
          <a:lstStyle/>
          <a:p>
            <a:r>
              <a:rPr lang="en-US" sz="3600" dirty="0">
                <a:solidFill>
                  <a:srgbClr val="565656"/>
                </a:solidFill>
              </a:rPr>
              <a:t>Q&amp;A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258" y="1573936"/>
            <a:ext cx="4118314" cy="4401205"/>
          </a:xfrm>
          <a:prstGeom prst="rect">
            <a:avLst/>
          </a:prstGeom>
        </p:spPr>
      </p:pic>
      <p:sp>
        <p:nvSpPr>
          <p:cNvPr id="5" name="TextBox 4"/>
          <p:cNvSpPr txBox="1"/>
          <p:nvPr/>
        </p:nvSpPr>
        <p:spPr>
          <a:xfrm>
            <a:off x="5256663" y="764291"/>
            <a:ext cx="1678675" cy="646331"/>
          </a:xfrm>
          <a:prstGeom prst="rect">
            <a:avLst/>
          </a:prstGeom>
          <a:noFill/>
        </p:spPr>
        <p:txBody>
          <a:bodyPr wrap="square" rtlCol="0">
            <a:spAutoFit/>
          </a:bodyPr>
          <a:lstStyle/>
          <a:p>
            <a:r>
              <a:rPr lang="en-US" sz="3600" dirty="0">
                <a:solidFill>
                  <a:srgbClr val="565656"/>
                </a:solidFill>
              </a:rPr>
              <a:t>Corpus</a:t>
            </a:r>
          </a:p>
        </p:txBody>
      </p:sp>
    </p:spTree>
    <p:extLst>
      <p:ext uri="{BB962C8B-B14F-4D97-AF65-F5344CB8AC3E}">
        <p14:creationId xmlns:p14="http://schemas.microsoft.com/office/powerpoint/2010/main" val="4126605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9152</TotalTime>
  <Words>2587</Words>
  <Application>Microsoft Office PowerPoint</Application>
  <PresentationFormat>Widescreen</PresentationFormat>
  <Paragraphs>549</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vt:lpstr>
      <vt:lpstr>Frank Ruhl Hofshi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Aram Emmanouil Sirinian</dc:creator>
  <cp:lastModifiedBy>Microsoft account</cp:lastModifiedBy>
  <cp:revision>368</cp:revision>
  <dcterms:created xsi:type="dcterms:W3CDTF">2020-09-23T06:03:53Z</dcterms:created>
  <dcterms:modified xsi:type="dcterms:W3CDTF">2020-10-20T21:51:32Z</dcterms:modified>
</cp:coreProperties>
</file>