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4"/>
  </p:sldMasterIdLst>
  <p:notesMasterIdLst>
    <p:notesMasterId r:id="rId19"/>
  </p:notesMasterIdLst>
  <p:handoutMasterIdLst>
    <p:handoutMasterId r:id="rId20"/>
  </p:handoutMasterIdLst>
  <p:sldIdLst>
    <p:sldId id="256" r:id="rId5"/>
    <p:sldId id="1256" r:id="rId6"/>
    <p:sldId id="1214" r:id="rId7"/>
    <p:sldId id="1257" r:id="rId8"/>
    <p:sldId id="1258" r:id="rId9"/>
    <p:sldId id="1260" r:id="rId10"/>
    <p:sldId id="1261" r:id="rId11"/>
    <p:sldId id="1262" r:id="rId12"/>
    <p:sldId id="1264" r:id="rId13"/>
    <p:sldId id="1263" r:id="rId14"/>
    <p:sldId id="1265" r:id="rId15"/>
    <p:sldId id="1250" r:id="rId16"/>
    <p:sldId id="1251" r:id="rId17"/>
    <p:sldId id="11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3E02A-6304-47AC-B051-61EE95751E1E}" v="2" dt="2024-02-08T20:50:52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8" autoAdjust="0"/>
    <p:restoredTop sz="89307" autoAdjust="0"/>
  </p:normalViewPr>
  <p:slideViewPr>
    <p:cSldViewPr snapToGrid="0" snapToObjects="1">
      <p:cViewPr varScale="1">
        <p:scale>
          <a:sx n="148" d="100"/>
          <a:sy n="148" d="100"/>
        </p:scale>
        <p:origin x="1528" y="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9E601E-C8B5-4F24-A512-82B270D05C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77347-FAB4-4827-B4EC-E884939F60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2FC29-28F3-4FAA-AC4F-2751D8C4ACA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06033-D760-44E8-A007-AEFF411C6E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9D894-6531-41C2-90BD-F7BF654F72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CB4B2-395A-47B0-B504-2CCA4E48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5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51452-7C25-4480-8FD6-461E9EBB496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9921A-08A8-4DCB-96F3-D392707A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59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2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2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9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4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921A-08A8-4DCB-96F3-D392707AD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1"/>
            <a:ext cx="3678621" cy="5940101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E0EE-FDE5-405E-ADBF-73225C0B4F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DC3703A-C0BE-494A-86AF-0E79EF2A8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.jpg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07"/>
            <a:ext cx="12192000" cy="6877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3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62A17-6AD0-4AC7-886A-22EB326252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90957" y="6364377"/>
            <a:ext cx="523718" cy="365125"/>
          </a:xfrm>
        </p:spPr>
        <p:txBody>
          <a:bodyPr/>
          <a:lstStyle/>
          <a:p>
            <a:fld id="{CDC3703A-C0BE-494A-86AF-0E79EF2A8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68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7458E-E81A-46EF-A444-03225A51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3703A-C0BE-494A-86AF-0E79EF2A8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A28-7C55-43B1-AA52-F321C586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74E0F-8D75-4B09-B253-7200A7645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44990" y="6364377"/>
            <a:ext cx="647007" cy="365125"/>
          </a:xfrm>
          <a:prstGeom prst="rect">
            <a:avLst/>
          </a:prstGeom>
        </p:spPr>
        <p:txBody>
          <a:bodyPr/>
          <a:lstStyle/>
          <a:p>
            <a:fld id="{4E686735-7262-45EA-A183-4A8ED17B90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9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132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142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6CFDC-2B12-47D1-8BDB-C9CC505C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3703A-C0BE-494A-86AF-0E79EF2A8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136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3C29D-6FB1-4538-AFE0-1FA85087A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3703A-C0BE-494A-86AF-0E79EF2A8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/>
        </p:nvPicPr>
        <p:blipFill>
          <a:blip r:embed="rId17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177" y="6235880"/>
            <a:ext cx="1102821" cy="6221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6176712"/>
            <a:ext cx="12191997" cy="681289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7980222" y="6359326"/>
            <a:ext cx="374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0" spc="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and Systems Engineering</a:t>
            </a:r>
          </a:p>
        </p:txBody>
      </p:sp>
      <p:pic>
        <p:nvPicPr>
          <p:cNvPr id="4" name="Picture 3" descr="HORIZ_BCoE_White.pdf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8" y="6225396"/>
            <a:ext cx="2326726" cy="58391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2FBFE7-A755-4A65-9FBC-04B8310F5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7461" y="6378056"/>
            <a:ext cx="5237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DC3703A-C0BE-494A-86AF-0E79EF2A89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73" r:id="rId13"/>
    <p:sldLayoutId id="2147483690" r:id="rId14"/>
    <p:sldLayoutId id="2147483691" r:id="rId1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2D2E2B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54565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54565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54565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5500594100410010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5730" y="363164"/>
            <a:ext cx="10960540" cy="1470025"/>
          </a:xfrm>
        </p:spPr>
        <p:txBody>
          <a:bodyPr>
            <a:noAutofit/>
          </a:bodyPr>
          <a:lstStyle/>
          <a:p>
            <a:r>
              <a:rPr lang="en-US" sz="2800" dirty="0"/>
              <a:t>Machine Learning-Based Polysomnography Data Analysis for ADHD Diagnosis: A Focus on Sleep Stage-Based Biomarkers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93571" y="2678771"/>
            <a:ext cx="6702829" cy="247650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Amirhossein </a:t>
            </a:r>
            <a:r>
              <a:rPr lang="en-US" altLang="zh-CN" sz="2000" dirty="0" err="1">
                <a:solidFill>
                  <a:schemeClr val="tx1"/>
                </a:solidFill>
              </a:rPr>
              <a:t>Eskorouchi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Dr. Haifeng Wang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Dr. </a:t>
            </a:r>
            <a:r>
              <a:rPr lang="en-US" altLang="zh-CN" sz="2000" dirty="0" err="1">
                <a:solidFill>
                  <a:schemeClr val="tx1"/>
                </a:solidFill>
              </a:rPr>
              <a:t>Junfeng</a:t>
            </a:r>
            <a:r>
              <a:rPr lang="en-US" altLang="zh-CN" sz="2000" dirty="0">
                <a:solidFill>
                  <a:schemeClr val="tx1"/>
                </a:solidFill>
              </a:rPr>
              <a:t> Ma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Industrial and Systems Engineering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Mississippi State University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September</a:t>
            </a:r>
            <a:r>
              <a:rPr lang="en-US" sz="2000" dirty="0">
                <a:solidFill>
                  <a:schemeClr val="tx1"/>
                </a:solidFill>
              </a:rPr>
              <a:t>, 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8A0B5-E4FC-4EEF-9CA4-6F8D2EDEE5FB}"/>
              </a:ext>
            </a:extLst>
          </p:cNvPr>
          <p:cNvSpPr/>
          <p:nvPr/>
        </p:nvSpPr>
        <p:spPr>
          <a:xfrm>
            <a:off x="2940328" y="1738834"/>
            <a:ext cx="6311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40th Southern Biomedical Engineering Conference (SBEC)</a:t>
            </a:r>
          </a:p>
        </p:txBody>
      </p:sp>
      <p:pic>
        <p:nvPicPr>
          <p:cNvPr id="2050" name="Picture 2" descr="ADHD: Approaching ADHD the Functional Medicine way">
            <a:extLst>
              <a:ext uri="{FF2B5EF4-FFF2-40B4-BE49-F238E27FC236}">
                <a16:creationId xmlns:a16="http://schemas.microsoft.com/office/drawing/2014/main" id="{BA392D86-2F1F-4E03-B929-BD603619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778" y="2678771"/>
            <a:ext cx="4348222" cy="34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BFF24-6FEB-4F00-A81F-021507924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45" y="2389782"/>
            <a:ext cx="5811769" cy="3696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9DAE6A-DAB2-4F77-BAB9-2B60232AA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5" y="888715"/>
            <a:ext cx="5588643" cy="31751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A118B-1643-495D-BBE8-2FEB0D75E57C}"/>
              </a:ext>
            </a:extLst>
          </p:cNvPr>
          <p:cNvSpPr/>
          <p:nvPr/>
        </p:nvSpPr>
        <p:spPr>
          <a:xfrm>
            <a:off x="6591534" y="1019526"/>
            <a:ext cx="4852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Shuffling: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performs well, correctly classifying ADHD cases with an accuracy of 72% and a strong recall of 85%.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0239F1-EB95-416C-8F0E-53A1651E0863}"/>
              </a:ext>
            </a:extLst>
          </p:cNvPr>
          <p:cNvSpPr/>
          <p:nvPr/>
        </p:nvSpPr>
        <p:spPr>
          <a:xfrm>
            <a:off x="582155" y="4229260"/>
            <a:ext cx="5675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Shuffling: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model’s performance drops significantly, particularly in its ability to correctly identify ADHD patients, showing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3-4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crucial features for accurate ADHD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63910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sz="1800" dirty="0"/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2E3B6-63C3-41AF-A190-FFDD589C3346}"/>
              </a:ext>
            </a:extLst>
          </p:cNvPr>
          <p:cNvSpPr/>
          <p:nvPr/>
        </p:nvSpPr>
        <p:spPr>
          <a:xfrm>
            <a:off x="159021" y="866395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D677-F0DF-43C8-BDED-68676F0968E9}"/>
              </a:ext>
            </a:extLst>
          </p:cNvPr>
          <p:cNvSpPr/>
          <p:nvPr/>
        </p:nvSpPr>
        <p:spPr>
          <a:xfrm>
            <a:off x="914997" y="1413938"/>
            <a:ext cx="107704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demonstrated that Sleep Stage 1 and Sleep Stage 3-4 are critical features for distinguishing ADHD from non-ADHD individuals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an average accuracy of 72%, with an F1-score of 76%, showing strong performance in identifying ADHD-related sleep abnormalities.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CBFEC-3B1E-4801-AAE9-1446E03B2395}"/>
              </a:ext>
            </a:extLst>
          </p:cNvPr>
          <p:cNvSpPr/>
          <p:nvPr/>
        </p:nvSpPr>
        <p:spPr>
          <a:xfrm>
            <a:off x="158839" y="3037765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Results: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D99E7-8FC1-4766-BCDE-78018B93F8C2}"/>
              </a:ext>
            </a:extLst>
          </p:cNvPr>
          <p:cNvSpPr/>
          <p:nvPr/>
        </p:nvSpPr>
        <p:spPr>
          <a:xfrm>
            <a:off x="914997" y="3458427"/>
            <a:ext cx="1077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suggest that ADHD individuals experience disrupted transitions during light sleep (Stage 1) and deep sleep (Stage 3-4), which may explain the sleep-related issues often associated with ADHD.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58917-12D8-4BAE-A4D6-9C8B0B6C0A0E}"/>
              </a:ext>
            </a:extLst>
          </p:cNvPr>
          <p:cNvSpPr/>
          <p:nvPr/>
        </p:nvSpPr>
        <p:spPr>
          <a:xfrm>
            <a:off x="159021" y="4470471"/>
            <a:ext cx="11745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expand the dataset and incorporate detailed signal correlation analysis to further understand differences in EEG, EOG, EMG, and ECG signals between ADHD and non-ADHD individuals.</a:t>
            </a:r>
          </a:p>
        </p:txBody>
      </p:sp>
    </p:spTree>
    <p:extLst>
      <p:ext uri="{BB962C8B-B14F-4D97-AF65-F5344CB8AC3E}">
        <p14:creationId xmlns:p14="http://schemas.microsoft.com/office/powerpoint/2010/main" val="237087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24080-FD55-4E50-8D55-59BF03CA5EF4}"/>
              </a:ext>
            </a:extLst>
          </p:cNvPr>
          <p:cNvSpPr/>
          <p:nvPr/>
        </p:nvSpPr>
        <p:spPr>
          <a:xfrm>
            <a:off x="193183" y="812115"/>
            <a:ext cx="118056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“Discovery of the first genome-wide significant risk loci for attention deficit/hyperactivity disorder,” Nat Genet, vol. 51, no. 1, pp. 63–75, Jan. 2019,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10.1038/s41588-018-0269-7.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R. C. Kessler et al., “The World Health Organization adult ADHD self-report scale (ASRS): A short screening scale for use in the general population,” Psychol Med, vol. 35, no. 2, pp. 245–256, Feb. 2005,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10.1017/S0033291704002892.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Boccaletti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Moreno, M. Chavez, and D. U. Hwang, “Complex networks: Structure and dynamics,” Physics Reports, vol. 424, no. 4–5. pp. 175–308, Feb. 2006.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10.1016/j.physrep.2005.10.009.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Bullmore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“Complex brain networks: Graph theoretical analysis of structural and functional systems,” Nature Reviews Neuroscience, vol. 10, no. 3. pp. 186–198, Mar. 2009.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10.1038/nrn2575.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Rubinov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“Complex network measures of brain connectivity: Uses and interpretations,” Neuroimage, vol. 52, no. 3, pp. 1059–1069, Sep. 2010,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10.1016/j.neuroimage.2009.10.003.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Bakhtyari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Mirzaei S. ADHD detection using dynamic connectivity patterns of EEG data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ConvLSTM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attention framework. Biomedical Signal Processing and Control. 2022 Jul 1;76:103708.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F416F5E-FBFF-4672-8E7E-AF9942286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4763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724080-FD55-4E50-8D55-59BF03CA5EF4}"/>
              </a:ext>
            </a:extLst>
          </p:cNvPr>
          <p:cNvSpPr/>
          <p:nvPr/>
        </p:nvSpPr>
        <p:spPr>
          <a:xfrm>
            <a:off x="193183" y="812115"/>
            <a:ext cx="118056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Zalesky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“Whole-brain anatomical networks: Does the choice of nodes matter?,” Neuroimage, vol. 50, no. 3, pp. 970–983, Apr. 2010,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10.1016/j.neuroimage.2009.12.027.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Salvador,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Whitcher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Suckling, and 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Bullmore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resilient, low-frequency, small-world human brain functional network with highly connected association cortical hubs,” Journal of Neuroscience, vol. 26, no. 1, pp. 63–72, Jan. 2006,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10.1523/JNEUROSCI.3874-05.2006.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Micheloyannis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“Small-world networks and disturbed functional connectivity in schizophrenia,”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Schizophr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Res, vol. 87, no. 1–3, pp. 60–66, Oct. 2006,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10.1016/j.schres.2006.06.028.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Bruni, M. G.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Terzano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J. Stam, “Small-world network organization of functional connectivity of EEG slow-wave activity during sleep,” Clinical Neurophysiology, vol. 118, no. 2, pp. 449–456, Feb. 2007,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10.1016/j.clinph.2006.10.021.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Ahmadlou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Wavelet-synchronization methodology: a new approach for EEG-based diagnosis of ADHD. Clin EEG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Neurosci 41:1–10, 2010, 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https://doi.org/10.1177/155005941004100103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 Vico Fallani F, Richiardi J,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Chavez 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2014 Graph analysis of functional brain networks: practical issues in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neuroscience. Phil. Trans. R. Soc. 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369: 20130521. http://dx.doi.org/10.1098/rstb.2013.0521.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F416F5E-FBFF-4672-8E7E-AF9942286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11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51B8CF-1A84-4F6B-A8FD-41B1C876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6388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4830-B5CE-4530-844A-B6E59E054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388B584-F498-4047-B783-B50A5018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59" y="1873598"/>
            <a:ext cx="2115683" cy="17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022BC-2E43-498B-BAA2-ECE482CA74E9}"/>
              </a:ext>
            </a:extLst>
          </p:cNvPr>
          <p:cNvSpPr txBox="1"/>
          <p:nvPr/>
        </p:nvSpPr>
        <p:spPr>
          <a:xfrm>
            <a:off x="4776187" y="3728621"/>
            <a:ext cx="263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510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34195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24080-FD55-4E50-8D55-59BF03CA5EF4}"/>
              </a:ext>
            </a:extLst>
          </p:cNvPr>
          <p:cNvSpPr/>
          <p:nvPr/>
        </p:nvSpPr>
        <p:spPr>
          <a:xfrm>
            <a:off x="253284" y="1056884"/>
            <a:ext cx="118056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 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781AF-590A-41D6-AC85-9B3C8B28531C}"/>
              </a:ext>
            </a:extLst>
          </p:cNvPr>
          <p:cNvSpPr/>
          <p:nvPr/>
        </p:nvSpPr>
        <p:spPr>
          <a:xfrm>
            <a:off x="193183" y="2576538"/>
            <a:ext cx="11839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Objective Biomarkers</a:t>
            </a:r>
            <a:r>
              <a:rPr lang="en-US" dirty="0"/>
              <a:t>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indicators that can reliably diagnose ADHD</a:t>
            </a:r>
            <a:r>
              <a:rPr lang="en-US" dirty="0"/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24080-FD55-4E50-8D55-59BF03CA5EF4}"/>
              </a:ext>
            </a:extLst>
          </p:cNvPr>
          <p:cNvSpPr/>
          <p:nvPr/>
        </p:nvSpPr>
        <p:spPr>
          <a:xfrm>
            <a:off x="193183" y="812115"/>
            <a:ext cx="1180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Deficit Hyperactivity Disorder (ADHD) is a prevalent neurodevelopmental disorder that affects approximately 7.6% of children and 6.76% of adults globally, characterized by inattention, hyperactivity, and impulsive behavior.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27C9D-D042-4D78-895B-41564B03025C}"/>
              </a:ext>
            </a:extLst>
          </p:cNvPr>
          <p:cNvSpPr/>
          <p:nvPr/>
        </p:nvSpPr>
        <p:spPr>
          <a:xfrm>
            <a:off x="193183" y="1426801"/>
            <a:ext cx="1180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Diagnostic Challenges: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26B0EF-1C12-4C0F-A6DB-6CBC141DF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34876"/>
              </p:ext>
            </p:extLst>
          </p:nvPr>
        </p:nvGraphicFramePr>
        <p:xfrm>
          <a:off x="2227344" y="1772316"/>
          <a:ext cx="8208651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8359">
                  <a:extLst>
                    <a:ext uri="{9D8B030D-6E8A-4147-A177-3AD203B41FA5}">
                      <a16:colId xmlns:a16="http://schemas.microsoft.com/office/drawing/2014/main" val="2671986992"/>
                    </a:ext>
                  </a:extLst>
                </a:gridCol>
                <a:gridCol w="4280292">
                  <a:extLst>
                    <a:ext uri="{9D8B030D-6E8A-4147-A177-3AD203B41FA5}">
                      <a16:colId xmlns:a16="http://schemas.microsoft.com/office/drawing/2014/main" val="268703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Subjective Assessments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0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Misdiagnosis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Delayed 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0901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CE2E180-C718-4F36-9DE7-84CFA003899D}"/>
              </a:ext>
            </a:extLst>
          </p:cNvPr>
          <p:cNvSpPr/>
          <p:nvPr/>
        </p:nvSpPr>
        <p:spPr>
          <a:xfrm>
            <a:off x="193183" y="2938016"/>
            <a:ext cx="1183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Aim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enhance ADHD diagnostic accuracy by identifying sleep stage-based biomarkers using polysomnography (PSG) data and machine learning techniques.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 descr="Attention deficit and hyperactivity disorder concept icons set. Be easily distracted idea thin line color illustrations. Difficulty maintaining focus. Vector isolated outline drawings. Editable stroke">
            <a:extLst>
              <a:ext uri="{FF2B5EF4-FFF2-40B4-BE49-F238E27FC236}">
                <a16:creationId xmlns:a16="http://schemas.microsoft.com/office/drawing/2014/main" id="{C214850B-3BC9-446C-AB30-A34E9863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934" y="3307349"/>
            <a:ext cx="5060690" cy="284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Related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24080-FD55-4E50-8D55-59BF03CA5EF4}"/>
              </a:ext>
            </a:extLst>
          </p:cNvPr>
          <p:cNvSpPr/>
          <p:nvPr/>
        </p:nvSpPr>
        <p:spPr>
          <a:xfrm>
            <a:off x="158840" y="872091"/>
            <a:ext cx="36776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of focus in previous researches: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 in ADHD Diagnosis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Biomarkers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Applications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1E91ED-40B3-4C09-998C-11D8235BC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28117"/>
              </p:ext>
            </p:extLst>
          </p:nvPr>
        </p:nvGraphicFramePr>
        <p:xfrm>
          <a:off x="3883607" y="1067334"/>
          <a:ext cx="8128001" cy="3429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7041">
                  <a:extLst>
                    <a:ext uri="{9D8B030D-6E8A-4147-A177-3AD203B41FA5}">
                      <a16:colId xmlns:a16="http://schemas.microsoft.com/office/drawing/2014/main" val="4268811024"/>
                    </a:ext>
                  </a:extLst>
                </a:gridCol>
                <a:gridCol w="1424509">
                  <a:extLst>
                    <a:ext uri="{9D8B030D-6E8A-4147-A177-3AD203B41FA5}">
                      <a16:colId xmlns:a16="http://schemas.microsoft.com/office/drawing/2014/main" val="421751775"/>
                    </a:ext>
                  </a:extLst>
                </a:gridCol>
                <a:gridCol w="977222">
                  <a:extLst>
                    <a:ext uri="{9D8B030D-6E8A-4147-A177-3AD203B41FA5}">
                      <a16:colId xmlns:a16="http://schemas.microsoft.com/office/drawing/2014/main" val="1079166595"/>
                    </a:ext>
                  </a:extLst>
                </a:gridCol>
                <a:gridCol w="1761828">
                  <a:extLst>
                    <a:ext uri="{9D8B030D-6E8A-4147-A177-3AD203B41FA5}">
                      <a16:colId xmlns:a16="http://schemas.microsoft.com/office/drawing/2014/main" val="151118313"/>
                    </a:ext>
                  </a:extLst>
                </a:gridCol>
                <a:gridCol w="1497903">
                  <a:extLst>
                    <a:ext uri="{9D8B030D-6E8A-4147-A177-3AD203B41FA5}">
                      <a16:colId xmlns:a16="http://schemas.microsoft.com/office/drawing/2014/main" val="1085848055"/>
                    </a:ext>
                  </a:extLst>
                </a:gridCol>
                <a:gridCol w="1165685">
                  <a:extLst>
                    <a:ext uri="{9D8B030D-6E8A-4147-A177-3AD203B41FA5}">
                      <a16:colId xmlns:a16="http://schemas.microsoft.com/office/drawing/2014/main" val="1817282363"/>
                    </a:ext>
                  </a:extLst>
                </a:gridCol>
                <a:gridCol w="533813">
                  <a:extLst>
                    <a:ext uri="{9D8B030D-6E8A-4147-A177-3AD203B41FA5}">
                      <a16:colId xmlns:a16="http://schemas.microsoft.com/office/drawing/2014/main" val="230564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Explainability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Holdout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MRI, FMRI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5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Auditory Evoked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  <a:endParaRPr lang="en-US" sz="1600" kern="1200" noProof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8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  <a:endParaRPr lang="en-US" sz="1600" kern="1200" noProof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Eye-Tracking, CPT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  <a:endParaRPr lang="en-US" sz="1600" kern="1200" noProof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  <a:endParaRPr lang="en-US" sz="1600" kern="1200" noProof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EEG, EOG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Nested Cross-Validation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EEG, EOG, ECG, 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9765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168DC9F-7519-4133-B3DD-D11F62A02C3B}"/>
              </a:ext>
            </a:extLst>
          </p:cNvPr>
          <p:cNvSpPr/>
          <p:nvPr/>
        </p:nvSpPr>
        <p:spPr>
          <a:xfrm>
            <a:off x="158840" y="4508581"/>
            <a:ext cx="11805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</a:t>
            </a:r>
            <a:r>
              <a:rPr lang="en-US" dirty="0"/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electroencephalogram (EEG), electrooculography (EOG), Electromyography (EMG), and Electrocardiogram (ECG) for a comprehensive and multimodal analysis.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sleep stage transitions as dynamic biomarkers for ADHD diagnosis.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machine learning (Random Forest, nested cross-validation) for an objective and reliable diagnostic tool. </a:t>
            </a:r>
          </a:p>
        </p:txBody>
      </p:sp>
      <p:pic>
        <p:nvPicPr>
          <p:cNvPr id="2052" name="Picture 4" descr="Several physiological signals with sources. | Download Scientific Diagram">
            <a:extLst>
              <a:ext uri="{FF2B5EF4-FFF2-40B4-BE49-F238E27FC236}">
                <a16:creationId xmlns:a16="http://schemas.microsoft.com/office/drawing/2014/main" id="{7AAD8B7D-7461-4872-8637-DD962A9E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0" y="2316355"/>
            <a:ext cx="3400073" cy="218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2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Methodology – Data Acquisition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24080-FD55-4E50-8D55-59BF03CA5EF4}"/>
              </a:ext>
            </a:extLst>
          </p:cNvPr>
          <p:cNvSpPr/>
          <p:nvPr/>
        </p:nvSpPr>
        <p:spPr>
          <a:xfrm>
            <a:off x="158839" y="872091"/>
            <a:ext cx="48750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Population: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individuals from the University of Mississippi Medical Center (UMMC) pediatric sleep center.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8DC9F-7519-4133-B3DD-D11F62A02C3B}"/>
              </a:ext>
            </a:extLst>
          </p:cNvPr>
          <p:cNvSpPr/>
          <p:nvPr/>
        </p:nvSpPr>
        <p:spPr>
          <a:xfrm>
            <a:off x="158839" y="3630793"/>
            <a:ext cx="11805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Sleep Stages: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AD3C7-D6B2-4811-8BF9-50C5792E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69" y="2545029"/>
            <a:ext cx="3135689" cy="3013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BDF67-0383-47F4-AFD8-7805BF448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12" y="2569389"/>
            <a:ext cx="3131359" cy="2989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03734-569F-48F0-A193-D1EEC5D96A8F}"/>
              </a:ext>
            </a:extLst>
          </p:cNvPr>
          <p:cNvSpPr txBox="1"/>
          <p:nvPr/>
        </p:nvSpPr>
        <p:spPr>
          <a:xfrm>
            <a:off x="4843870" y="5558498"/>
            <a:ext cx="715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PSG recordings across different channels for sleep stage 2 of a sample epoch for a Non-ADHD (Left) and a ADHD (Right) individual.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C365DAF1-F7E1-441C-9E50-E8ED755993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216049"/>
                  </p:ext>
                </p:extLst>
              </p:nvPr>
            </p:nvGraphicFramePr>
            <p:xfrm>
              <a:off x="5100488" y="953139"/>
              <a:ext cx="6636470" cy="146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55802">
                      <a:extLst>
                        <a:ext uri="{9D8B030D-6E8A-4147-A177-3AD203B41FA5}">
                          <a16:colId xmlns:a16="http://schemas.microsoft.com/office/drawing/2014/main" val="3230132795"/>
                        </a:ext>
                      </a:extLst>
                    </a:gridCol>
                    <a:gridCol w="707010">
                      <a:extLst>
                        <a:ext uri="{9D8B030D-6E8A-4147-A177-3AD203B41FA5}">
                          <a16:colId xmlns:a16="http://schemas.microsoft.com/office/drawing/2014/main" val="4161816572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val="1097434071"/>
                        </a:ext>
                      </a:extLst>
                    </a:gridCol>
                    <a:gridCol w="725864">
                      <a:extLst>
                        <a:ext uri="{9D8B030D-6E8A-4147-A177-3AD203B41FA5}">
                          <a16:colId xmlns:a16="http://schemas.microsoft.com/office/drawing/2014/main" val="2888625371"/>
                        </a:ext>
                      </a:extLst>
                    </a:gridCol>
                    <a:gridCol w="942681">
                      <a:extLst>
                        <a:ext uri="{9D8B030D-6E8A-4147-A177-3AD203B41FA5}">
                          <a16:colId xmlns:a16="http://schemas.microsoft.com/office/drawing/2014/main" val="1369375855"/>
                        </a:ext>
                      </a:extLst>
                    </a:gridCol>
                    <a:gridCol w="688156">
                      <a:extLst>
                        <a:ext uri="{9D8B030D-6E8A-4147-A177-3AD203B41FA5}">
                          <a16:colId xmlns:a16="http://schemas.microsoft.com/office/drawing/2014/main" val="3391885596"/>
                        </a:ext>
                      </a:extLst>
                    </a:gridCol>
                    <a:gridCol w="914527">
                      <a:extLst>
                        <a:ext uri="{9D8B030D-6E8A-4147-A177-3AD203B41FA5}">
                          <a16:colId xmlns:a16="http://schemas.microsoft.com/office/drawing/2014/main" val="2161262961"/>
                        </a:ext>
                      </a:extLst>
                    </a:gridCol>
                    <a:gridCol w="659750">
                      <a:extLst>
                        <a:ext uri="{9D8B030D-6E8A-4147-A177-3AD203B41FA5}">
                          <a16:colId xmlns:a16="http://schemas.microsoft.com/office/drawing/2014/main" val="3088571807"/>
                        </a:ext>
                      </a:extLst>
                    </a:gridCol>
                  </a:tblGrid>
                  <a:tr h="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ADHD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Non-ADHD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261744"/>
                      </a:ext>
                    </a:extLst>
                  </a:tr>
                  <a:tr h="16455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Age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≤12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Age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&gt;12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Age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≤12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Age</a:t>
                          </a:r>
                          <a14:m>
                            <m:oMath xmlns:m="http://schemas.openxmlformats.org/officeDocument/2006/math">
                              <m:r>
                                <a:rPr lang="en-US" sz="180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&gt;12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7536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14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021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C365DAF1-F7E1-441C-9E50-E8ED755993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216049"/>
                  </p:ext>
                </p:extLst>
              </p:nvPr>
            </p:nvGraphicFramePr>
            <p:xfrm>
              <a:off x="5100488" y="953139"/>
              <a:ext cx="6636470" cy="14681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055802">
                      <a:extLst>
                        <a:ext uri="{9D8B030D-6E8A-4147-A177-3AD203B41FA5}">
                          <a16:colId xmlns:a16="http://schemas.microsoft.com/office/drawing/2014/main" val="3230132795"/>
                        </a:ext>
                      </a:extLst>
                    </a:gridCol>
                    <a:gridCol w="707010">
                      <a:extLst>
                        <a:ext uri="{9D8B030D-6E8A-4147-A177-3AD203B41FA5}">
                          <a16:colId xmlns:a16="http://schemas.microsoft.com/office/drawing/2014/main" val="4161816572"/>
                        </a:ext>
                      </a:extLst>
                    </a:gridCol>
                    <a:gridCol w="942680">
                      <a:extLst>
                        <a:ext uri="{9D8B030D-6E8A-4147-A177-3AD203B41FA5}">
                          <a16:colId xmlns:a16="http://schemas.microsoft.com/office/drawing/2014/main" val="1097434071"/>
                        </a:ext>
                      </a:extLst>
                    </a:gridCol>
                    <a:gridCol w="725864">
                      <a:extLst>
                        <a:ext uri="{9D8B030D-6E8A-4147-A177-3AD203B41FA5}">
                          <a16:colId xmlns:a16="http://schemas.microsoft.com/office/drawing/2014/main" val="2888625371"/>
                        </a:ext>
                      </a:extLst>
                    </a:gridCol>
                    <a:gridCol w="942681">
                      <a:extLst>
                        <a:ext uri="{9D8B030D-6E8A-4147-A177-3AD203B41FA5}">
                          <a16:colId xmlns:a16="http://schemas.microsoft.com/office/drawing/2014/main" val="1369375855"/>
                        </a:ext>
                      </a:extLst>
                    </a:gridCol>
                    <a:gridCol w="688156">
                      <a:extLst>
                        <a:ext uri="{9D8B030D-6E8A-4147-A177-3AD203B41FA5}">
                          <a16:colId xmlns:a16="http://schemas.microsoft.com/office/drawing/2014/main" val="3391885596"/>
                        </a:ext>
                      </a:extLst>
                    </a:gridCol>
                    <a:gridCol w="914527">
                      <a:extLst>
                        <a:ext uri="{9D8B030D-6E8A-4147-A177-3AD203B41FA5}">
                          <a16:colId xmlns:a16="http://schemas.microsoft.com/office/drawing/2014/main" val="2161262961"/>
                        </a:ext>
                      </a:extLst>
                    </a:gridCol>
                    <a:gridCol w="659750">
                      <a:extLst>
                        <a:ext uri="{9D8B030D-6E8A-4147-A177-3AD203B41FA5}">
                          <a16:colId xmlns:a16="http://schemas.microsoft.com/office/drawing/2014/main" val="3088571807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ADHD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Non-ADHD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261744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5" t="-106557" r="-276552" b="-2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204" t="-106557" r="-192701" b="-2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1610" t="-106557" r="-97753" b="-2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1236" t="-106557" r="-772" b="-2213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27536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Male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14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021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D92E3B6-63C3-41AF-A190-FFDD589C3346}"/>
              </a:ext>
            </a:extLst>
          </p:cNvPr>
          <p:cNvSpPr/>
          <p:nvPr/>
        </p:nvSpPr>
        <p:spPr>
          <a:xfrm>
            <a:off x="158840" y="1973896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Polysomnography (PSG) Recordings: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D677-F0DF-43C8-BDED-68676F0968E9}"/>
              </a:ext>
            </a:extLst>
          </p:cNvPr>
          <p:cNvSpPr/>
          <p:nvPr/>
        </p:nvSpPr>
        <p:spPr>
          <a:xfrm>
            <a:off x="158840" y="23631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~8 hours of sleep data per individual.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20,294 epochs for ADHD,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19,968 epochs for non-ADHD.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C9AA4-9A9D-41CE-B622-BF9FE27E3E78}"/>
              </a:ext>
            </a:extLst>
          </p:cNvPr>
          <p:cNvSpPr/>
          <p:nvPr/>
        </p:nvSpPr>
        <p:spPr>
          <a:xfrm>
            <a:off x="113122" y="4066644"/>
            <a:ext cx="49584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recorded across five sleep stages: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Stage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Stage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Sleep stage1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Stage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stage 2,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Stage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Sleep 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 3-4,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Stage 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 (Rapid Eye Movement).</a:t>
            </a:r>
          </a:p>
        </p:txBody>
      </p:sp>
    </p:spTree>
    <p:extLst>
      <p:ext uri="{BB962C8B-B14F-4D97-AF65-F5344CB8AC3E}">
        <p14:creationId xmlns:p14="http://schemas.microsoft.com/office/powerpoint/2010/main" val="7538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Methodology –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sz="18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24080-FD55-4E50-8D55-59BF03CA5EF4}"/>
              </a:ext>
            </a:extLst>
          </p:cNvPr>
          <p:cNvSpPr/>
          <p:nvPr/>
        </p:nvSpPr>
        <p:spPr>
          <a:xfrm>
            <a:off x="158839" y="1022923"/>
            <a:ext cx="11526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signals often contain unwanted artifacts like eye blinks, muscle movements, and environmental noise, which can distort the data and lead to inaccurate results.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2E3B6-63C3-41AF-A190-FFDD589C3346}"/>
              </a:ext>
            </a:extLst>
          </p:cNvPr>
          <p:cNvSpPr/>
          <p:nvPr/>
        </p:nvSpPr>
        <p:spPr>
          <a:xfrm>
            <a:off x="158839" y="1738397"/>
            <a:ext cx="218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Preprocessing: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FD677-F0DF-43C8-BDED-68676F0968E9}"/>
              </a:ext>
            </a:extLst>
          </p:cNvPr>
          <p:cNvSpPr/>
          <p:nvPr/>
        </p:nvSpPr>
        <p:spPr>
          <a:xfrm>
            <a:off x="914997" y="2227362"/>
            <a:ext cx="10770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Electrode Standardization Technique (REST)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inimizes variability between different electrode placements.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Band-Pass Filtering (1 Hz – 100 Hz)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noise outside the target frequency range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Notch Filter at 60 Hz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emoves interference from power line noise.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CBFEC-3B1E-4801-AAE9-1446E03B2395}"/>
              </a:ext>
            </a:extLst>
          </p:cNvPr>
          <p:cNvSpPr/>
          <p:nvPr/>
        </p:nvSpPr>
        <p:spPr>
          <a:xfrm>
            <a:off x="158839" y="3699730"/>
            <a:ext cx="392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EOG, EMG, and ECG Preprocessing: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D99E7-8FC1-4766-BCDE-78018B93F8C2}"/>
              </a:ext>
            </a:extLst>
          </p:cNvPr>
          <p:cNvSpPr/>
          <p:nvPr/>
        </p:nvSpPr>
        <p:spPr>
          <a:xfrm>
            <a:off x="914997" y="4120392"/>
            <a:ext cx="1077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with EEG: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from EOG, EMG, and ECG were synchronized with the EEG data to ensure consistency across all channels for multi-modal analysis. </a:t>
            </a:r>
          </a:p>
        </p:txBody>
      </p:sp>
    </p:spTree>
    <p:extLst>
      <p:ext uri="{BB962C8B-B14F-4D97-AF65-F5344CB8AC3E}">
        <p14:creationId xmlns:p14="http://schemas.microsoft.com/office/powerpoint/2010/main" val="109434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Methodology – 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8B91B-116D-49CA-BA96-9DF33351F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64" y="505287"/>
            <a:ext cx="2950464" cy="1773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2B6AD-AAEC-45DE-A19F-943CA665A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64" y="2288650"/>
            <a:ext cx="2950464" cy="1773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1D1207-24C6-42E9-8D08-08A6B5BB4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65" y="4234662"/>
            <a:ext cx="2950464" cy="17739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755CD-E6D7-4D1D-8601-0B0DFC04B735}"/>
              </a:ext>
            </a:extLst>
          </p:cNvPr>
          <p:cNvSpPr/>
          <p:nvPr/>
        </p:nvSpPr>
        <p:spPr>
          <a:xfrm>
            <a:off x="292607" y="953825"/>
            <a:ext cx="875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Pearson correlation coefficients between all pairs of signals across the 17 channels for each 30-second epoch.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matrices serve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graph construction.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shortest path length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efficiency of communication between physiological systems (e.g., brain-to-eye, brain-to-muscle) for each patient across five sleep stages (Wake, Stage 1, Stage 2, Stage 3-4, REM).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9CF9D84-90F1-4072-AC30-6F31662C5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41220"/>
              </p:ext>
            </p:extLst>
          </p:nvPr>
        </p:nvGraphicFramePr>
        <p:xfrm>
          <a:off x="1442306" y="4222844"/>
          <a:ext cx="7013538" cy="929640"/>
        </p:xfrm>
        <a:graphic>
          <a:graphicData uri="http://schemas.openxmlformats.org/drawingml/2006/table">
            <a:tbl>
              <a:tblPr/>
              <a:tblGrid>
                <a:gridCol w="1001934">
                  <a:extLst>
                    <a:ext uri="{9D8B030D-6E8A-4147-A177-3AD203B41FA5}">
                      <a16:colId xmlns:a16="http://schemas.microsoft.com/office/drawing/2014/main" val="1049642872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3312708035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2051271364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1111965766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3435903006"/>
                    </a:ext>
                  </a:extLst>
                </a:gridCol>
                <a:gridCol w="1268580">
                  <a:extLst>
                    <a:ext uri="{9D8B030D-6E8A-4147-A177-3AD203B41FA5}">
                      <a16:colId xmlns:a16="http://schemas.microsoft.com/office/drawing/2014/main" val="3760870401"/>
                    </a:ext>
                  </a:extLst>
                </a:gridCol>
                <a:gridCol w="735288">
                  <a:extLst>
                    <a:ext uri="{9D8B030D-6E8A-4147-A177-3AD203B41FA5}">
                      <a16:colId xmlns:a16="http://schemas.microsoft.com/office/drawing/2014/main" val="2969857338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(Average shortest path)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16878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Wake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 1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 2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 3-4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0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SN0001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0.1014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0.0647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0.0860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0.0690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0415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D93017-A6DD-4D2C-9226-F478F70C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41882"/>
              </p:ext>
            </p:extLst>
          </p:nvPr>
        </p:nvGraphicFramePr>
        <p:xfrm>
          <a:off x="1442306" y="5151852"/>
          <a:ext cx="7013538" cy="401320"/>
        </p:xfrm>
        <a:graphic>
          <a:graphicData uri="http://schemas.openxmlformats.org/drawingml/2006/table">
            <a:tbl>
              <a:tblPr/>
              <a:tblGrid>
                <a:gridCol w="1001934">
                  <a:extLst>
                    <a:ext uri="{9D8B030D-6E8A-4147-A177-3AD203B41FA5}">
                      <a16:colId xmlns:a16="http://schemas.microsoft.com/office/drawing/2014/main" val="2883755652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3777084526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735395400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2357061196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2266221683"/>
                    </a:ext>
                  </a:extLst>
                </a:gridCol>
                <a:gridCol w="1268580">
                  <a:extLst>
                    <a:ext uri="{9D8B030D-6E8A-4147-A177-3AD203B41FA5}">
                      <a16:colId xmlns:a16="http://schemas.microsoft.com/office/drawing/2014/main" val="1702457273"/>
                    </a:ext>
                  </a:extLst>
                </a:gridCol>
                <a:gridCol w="735288">
                  <a:extLst>
                    <a:ext uri="{9D8B030D-6E8A-4147-A177-3AD203B41FA5}">
                      <a16:colId xmlns:a16="http://schemas.microsoft.com/office/drawing/2014/main" val="433710059"/>
                    </a:ext>
                  </a:extLst>
                </a:gridCol>
              </a:tblGrid>
              <a:tr h="2921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3481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F490559-0ADD-4A19-B1C7-6872E065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98609"/>
              </p:ext>
            </p:extLst>
          </p:nvPr>
        </p:nvGraphicFramePr>
        <p:xfrm>
          <a:off x="1442306" y="5559135"/>
          <a:ext cx="7013538" cy="340360"/>
        </p:xfrm>
        <a:graphic>
          <a:graphicData uri="http://schemas.openxmlformats.org/drawingml/2006/table">
            <a:tbl>
              <a:tblPr/>
              <a:tblGrid>
                <a:gridCol w="1001934">
                  <a:extLst>
                    <a:ext uri="{9D8B030D-6E8A-4147-A177-3AD203B41FA5}">
                      <a16:colId xmlns:a16="http://schemas.microsoft.com/office/drawing/2014/main" val="2883755652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3777084526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735395400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2357061196"/>
                    </a:ext>
                  </a:extLst>
                </a:gridCol>
                <a:gridCol w="1001934">
                  <a:extLst>
                    <a:ext uri="{9D8B030D-6E8A-4147-A177-3AD203B41FA5}">
                      <a16:colId xmlns:a16="http://schemas.microsoft.com/office/drawing/2014/main" val="2266221683"/>
                    </a:ext>
                  </a:extLst>
                </a:gridCol>
                <a:gridCol w="1268580">
                  <a:extLst>
                    <a:ext uri="{9D8B030D-6E8A-4147-A177-3AD203B41FA5}">
                      <a16:colId xmlns:a16="http://schemas.microsoft.com/office/drawing/2014/main" val="1702457273"/>
                    </a:ext>
                  </a:extLst>
                </a:gridCol>
                <a:gridCol w="735288">
                  <a:extLst>
                    <a:ext uri="{9D8B030D-6E8A-4147-A177-3AD203B41FA5}">
                      <a16:colId xmlns:a16="http://schemas.microsoft.com/office/drawing/2014/main" val="433710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SN0048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0.0691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0.0638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0.0679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0.0863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83481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FEBDE23-2F7C-4EA7-9C0F-8BE2550C3EBD}"/>
              </a:ext>
            </a:extLst>
          </p:cNvPr>
          <p:cNvSpPr txBox="1"/>
          <p:nvPr/>
        </p:nvSpPr>
        <p:spPr>
          <a:xfrm>
            <a:off x="3817860" y="5141007"/>
            <a:ext cx="20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10DA81-7DD3-4847-9711-D25FA1A23297}"/>
              </a:ext>
            </a:extLst>
          </p:cNvPr>
          <p:cNvSpPr txBox="1"/>
          <p:nvPr/>
        </p:nvSpPr>
        <p:spPr>
          <a:xfrm>
            <a:off x="4826283" y="5117924"/>
            <a:ext cx="205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9F73EA-17C3-4E9F-B8EA-01E6A2597FCF}"/>
              </a:ext>
            </a:extLst>
          </p:cNvPr>
          <p:cNvSpPr txBox="1"/>
          <p:nvPr/>
        </p:nvSpPr>
        <p:spPr>
          <a:xfrm>
            <a:off x="5771521" y="5094841"/>
            <a:ext cx="205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DF6863-F778-4D4D-B627-129B82AC2170}"/>
              </a:ext>
            </a:extLst>
          </p:cNvPr>
          <p:cNvSpPr txBox="1"/>
          <p:nvPr/>
        </p:nvSpPr>
        <p:spPr>
          <a:xfrm>
            <a:off x="6754224" y="5117924"/>
            <a:ext cx="205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8AD87C-FA14-4342-826F-B53D278B2E43}"/>
              </a:ext>
            </a:extLst>
          </p:cNvPr>
          <p:cNvSpPr txBox="1"/>
          <p:nvPr/>
        </p:nvSpPr>
        <p:spPr>
          <a:xfrm>
            <a:off x="7768787" y="5127107"/>
            <a:ext cx="205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FF0DA0-46F8-46DF-A1DA-0EF95BBA0657}"/>
              </a:ext>
            </a:extLst>
          </p:cNvPr>
          <p:cNvSpPr txBox="1"/>
          <p:nvPr/>
        </p:nvSpPr>
        <p:spPr>
          <a:xfrm>
            <a:off x="2826522" y="5127445"/>
            <a:ext cx="205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3DF104-7BEF-4273-9D00-7F9B47C690D7}"/>
              </a:ext>
            </a:extLst>
          </p:cNvPr>
          <p:cNvSpPr txBox="1"/>
          <p:nvPr/>
        </p:nvSpPr>
        <p:spPr>
          <a:xfrm>
            <a:off x="1811959" y="5094841"/>
            <a:ext cx="205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A098B-2EB1-474D-95CE-B34E00F3B0FB}"/>
              </a:ext>
            </a:extLst>
          </p:cNvPr>
          <p:cNvSpPr/>
          <p:nvPr/>
        </p:nvSpPr>
        <p:spPr>
          <a:xfrm>
            <a:off x="292607" y="3360149"/>
            <a:ext cx="8753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Feature Vector: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five-dimensional feature vector is created for each patient, where each dimension corresponds to the connectivity during a different sleep stage.</a:t>
            </a:r>
          </a:p>
        </p:txBody>
      </p:sp>
    </p:spTree>
    <p:extLst>
      <p:ext uri="{BB962C8B-B14F-4D97-AF65-F5344CB8AC3E}">
        <p14:creationId xmlns:p14="http://schemas.microsoft.com/office/powerpoint/2010/main" val="19008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Methodology –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755CD-E6D7-4D1D-8601-0B0DFC04B735}"/>
              </a:ext>
            </a:extLst>
          </p:cNvPr>
          <p:cNvSpPr/>
          <p:nvPr/>
        </p:nvSpPr>
        <p:spPr>
          <a:xfrm>
            <a:off x="292607" y="953825"/>
            <a:ext cx="11521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decision trees are built, and the final decision is made by aggregating the predictions from each tree.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597DAD-4B66-4CA8-BBFB-E54B10CAA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50691"/>
              </p:ext>
            </p:extLst>
          </p:nvPr>
        </p:nvGraphicFramePr>
        <p:xfrm>
          <a:off x="898817" y="1421020"/>
          <a:ext cx="10427403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93942">
                  <a:extLst>
                    <a:ext uri="{9D8B030D-6E8A-4147-A177-3AD203B41FA5}">
                      <a16:colId xmlns:a16="http://schemas.microsoft.com/office/drawing/2014/main" val="3604675440"/>
                    </a:ext>
                  </a:extLst>
                </a:gridCol>
                <a:gridCol w="5533461">
                  <a:extLst>
                    <a:ext uri="{9D8B030D-6E8A-4147-A177-3AD203B41FA5}">
                      <a16:colId xmlns:a16="http://schemas.microsoft.com/office/drawing/2014/main" val="1320405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Handles high-dimensional data effectively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Robust to overfitting due to its ensemble learning nature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576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C7DEBBB-3D38-4A08-A4D1-FDCF164895EF}"/>
              </a:ext>
            </a:extLst>
          </p:cNvPr>
          <p:cNvSpPr/>
          <p:nvPr/>
        </p:nvSpPr>
        <p:spPr>
          <a:xfrm>
            <a:off x="215293" y="1858732"/>
            <a:ext cx="12045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Cross-Validation: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model is thoroughly tested and avoids overfitting, providing a robust estimate.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140CA6-9BCF-4FE1-B131-7EB8E72ED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29843"/>
              </p:ext>
            </p:extLst>
          </p:nvPr>
        </p:nvGraphicFramePr>
        <p:xfrm>
          <a:off x="1750542" y="2251283"/>
          <a:ext cx="983185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65836">
                  <a:extLst>
                    <a:ext uri="{9D8B030D-6E8A-4147-A177-3AD203B41FA5}">
                      <a16:colId xmlns:a16="http://schemas.microsoft.com/office/drawing/2014/main" val="1523030078"/>
                    </a:ext>
                  </a:extLst>
                </a:gridCol>
                <a:gridCol w="1873678">
                  <a:extLst>
                    <a:ext uri="{9D8B030D-6E8A-4147-A177-3AD203B41FA5}">
                      <a16:colId xmlns:a16="http://schemas.microsoft.com/office/drawing/2014/main" val="1740581359"/>
                    </a:ext>
                  </a:extLst>
                </a:gridCol>
                <a:gridCol w="1929777">
                  <a:extLst>
                    <a:ext uri="{9D8B030D-6E8A-4147-A177-3AD203B41FA5}">
                      <a16:colId xmlns:a16="http://schemas.microsoft.com/office/drawing/2014/main" val="2224105630"/>
                    </a:ext>
                  </a:extLst>
                </a:gridCol>
                <a:gridCol w="1907338">
                  <a:extLst>
                    <a:ext uri="{9D8B030D-6E8A-4147-A177-3AD203B41FA5}">
                      <a16:colId xmlns:a16="http://schemas.microsoft.com/office/drawing/2014/main" val="2063169878"/>
                    </a:ext>
                  </a:extLst>
                </a:gridCol>
                <a:gridCol w="2455226">
                  <a:extLst>
                    <a:ext uri="{9D8B030D-6E8A-4147-A177-3AD203B41FA5}">
                      <a16:colId xmlns:a16="http://schemas.microsoft.com/office/drawing/2014/main" val="167351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Set Outer 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 Outer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 Outer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 Outer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 Outer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37452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6CC3B2-81DE-4A1F-9F01-01B4396CF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14491"/>
              </p:ext>
            </p:extLst>
          </p:nvPr>
        </p:nvGraphicFramePr>
        <p:xfrm>
          <a:off x="1750543" y="5577410"/>
          <a:ext cx="9831860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66372">
                  <a:extLst>
                    <a:ext uri="{9D8B030D-6E8A-4147-A177-3AD203B41FA5}">
                      <a16:colId xmlns:a16="http://schemas.microsoft.com/office/drawing/2014/main" val="1523030078"/>
                    </a:ext>
                  </a:extLst>
                </a:gridCol>
                <a:gridCol w="1966372">
                  <a:extLst>
                    <a:ext uri="{9D8B030D-6E8A-4147-A177-3AD203B41FA5}">
                      <a16:colId xmlns:a16="http://schemas.microsoft.com/office/drawing/2014/main" val="1740581359"/>
                    </a:ext>
                  </a:extLst>
                </a:gridCol>
                <a:gridCol w="1966372">
                  <a:extLst>
                    <a:ext uri="{9D8B030D-6E8A-4147-A177-3AD203B41FA5}">
                      <a16:colId xmlns:a16="http://schemas.microsoft.com/office/drawing/2014/main" val="2224105630"/>
                    </a:ext>
                  </a:extLst>
                </a:gridCol>
                <a:gridCol w="1966372">
                  <a:extLst>
                    <a:ext uri="{9D8B030D-6E8A-4147-A177-3AD203B41FA5}">
                      <a16:colId xmlns:a16="http://schemas.microsoft.com/office/drawing/2014/main" val="2063169878"/>
                    </a:ext>
                  </a:extLst>
                </a:gridCol>
                <a:gridCol w="1966372">
                  <a:extLst>
                    <a:ext uri="{9D8B030D-6E8A-4147-A177-3AD203B41FA5}">
                      <a16:colId xmlns:a16="http://schemas.microsoft.com/office/drawing/2014/main" val="167351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Training set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74525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3CB736-7C33-491C-BF75-A05C394A1FA9}"/>
              </a:ext>
            </a:extLst>
          </p:cNvPr>
          <p:cNvCxnSpPr/>
          <p:nvPr/>
        </p:nvCxnSpPr>
        <p:spPr>
          <a:xfrm>
            <a:off x="762935" y="5198431"/>
            <a:ext cx="498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67298C-AB7D-453A-86F6-50D7168D2071}"/>
              </a:ext>
            </a:extLst>
          </p:cNvPr>
          <p:cNvCxnSpPr/>
          <p:nvPr/>
        </p:nvCxnSpPr>
        <p:spPr>
          <a:xfrm>
            <a:off x="762935" y="5339609"/>
            <a:ext cx="498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8BEDE9-9AB8-4E3B-B091-D5895A6B2977}"/>
              </a:ext>
            </a:extLst>
          </p:cNvPr>
          <p:cNvCxnSpPr/>
          <p:nvPr/>
        </p:nvCxnSpPr>
        <p:spPr>
          <a:xfrm>
            <a:off x="762935" y="5048837"/>
            <a:ext cx="498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700FB18-7A75-464F-B8D2-39FFDFEA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14357"/>
              </p:ext>
            </p:extLst>
          </p:nvPr>
        </p:nvGraphicFramePr>
        <p:xfrm>
          <a:off x="3412247" y="3480863"/>
          <a:ext cx="8170145" cy="304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4029">
                  <a:extLst>
                    <a:ext uri="{9D8B030D-6E8A-4147-A177-3AD203B41FA5}">
                      <a16:colId xmlns:a16="http://schemas.microsoft.com/office/drawing/2014/main" val="4114782724"/>
                    </a:ext>
                  </a:extLst>
                </a:gridCol>
                <a:gridCol w="1634029">
                  <a:extLst>
                    <a:ext uri="{9D8B030D-6E8A-4147-A177-3AD203B41FA5}">
                      <a16:colId xmlns:a16="http://schemas.microsoft.com/office/drawing/2014/main" val="563911747"/>
                    </a:ext>
                  </a:extLst>
                </a:gridCol>
                <a:gridCol w="1634029">
                  <a:extLst>
                    <a:ext uri="{9D8B030D-6E8A-4147-A177-3AD203B41FA5}">
                      <a16:colId xmlns:a16="http://schemas.microsoft.com/office/drawing/2014/main" val="1158510387"/>
                    </a:ext>
                  </a:extLst>
                </a:gridCol>
                <a:gridCol w="1634029">
                  <a:extLst>
                    <a:ext uri="{9D8B030D-6E8A-4147-A177-3AD203B41FA5}">
                      <a16:colId xmlns:a16="http://schemas.microsoft.com/office/drawing/2014/main" val="661593819"/>
                    </a:ext>
                  </a:extLst>
                </a:gridCol>
                <a:gridCol w="1634029">
                  <a:extLst>
                    <a:ext uri="{9D8B030D-6E8A-4147-A177-3AD203B41FA5}">
                      <a16:colId xmlns:a16="http://schemas.microsoft.com/office/drawing/2014/main" val="4077701079"/>
                    </a:ext>
                  </a:extLst>
                </a:gridCol>
              </a:tblGrid>
              <a:tr h="1991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Validation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4290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F1BD269-6ECB-486E-9F97-6A2761E41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13263"/>
              </p:ext>
            </p:extLst>
          </p:nvPr>
        </p:nvGraphicFramePr>
        <p:xfrm>
          <a:off x="3412248" y="3819160"/>
          <a:ext cx="8170135" cy="304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4027">
                  <a:extLst>
                    <a:ext uri="{9D8B030D-6E8A-4147-A177-3AD203B41FA5}">
                      <a16:colId xmlns:a16="http://schemas.microsoft.com/office/drawing/2014/main" val="4114782724"/>
                    </a:ext>
                  </a:extLst>
                </a:gridCol>
                <a:gridCol w="1634027">
                  <a:extLst>
                    <a:ext uri="{9D8B030D-6E8A-4147-A177-3AD203B41FA5}">
                      <a16:colId xmlns:a16="http://schemas.microsoft.com/office/drawing/2014/main" val="563911747"/>
                    </a:ext>
                  </a:extLst>
                </a:gridCol>
                <a:gridCol w="1634027">
                  <a:extLst>
                    <a:ext uri="{9D8B030D-6E8A-4147-A177-3AD203B41FA5}">
                      <a16:colId xmlns:a16="http://schemas.microsoft.com/office/drawing/2014/main" val="1158510387"/>
                    </a:ext>
                  </a:extLst>
                </a:gridCol>
                <a:gridCol w="1634027">
                  <a:extLst>
                    <a:ext uri="{9D8B030D-6E8A-4147-A177-3AD203B41FA5}">
                      <a16:colId xmlns:a16="http://schemas.microsoft.com/office/drawing/2014/main" val="661593819"/>
                    </a:ext>
                  </a:extLst>
                </a:gridCol>
                <a:gridCol w="1634027">
                  <a:extLst>
                    <a:ext uri="{9D8B030D-6E8A-4147-A177-3AD203B41FA5}">
                      <a16:colId xmlns:a16="http://schemas.microsoft.com/office/drawing/2014/main" val="4077701079"/>
                    </a:ext>
                  </a:extLst>
                </a:gridCol>
              </a:tblGrid>
              <a:tr h="1991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Validation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4290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9FEABA5-9DAC-45F7-9A3B-43D0598A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00616"/>
              </p:ext>
            </p:extLst>
          </p:nvPr>
        </p:nvGraphicFramePr>
        <p:xfrm>
          <a:off x="3412246" y="3145830"/>
          <a:ext cx="8170155" cy="304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4031">
                  <a:extLst>
                    <a:ext uri="{9D8B030D-6E8A-4147-A177-3AD203B41FA5}">
                      <a16:colId xmlns:a16="http://schemas.microsoft.com/office/drawing/2014/main" val="4114782724"/>
                    </a:ext>
                  </a:extLst>
                </a:gridCol>
                <a:gridCol w="1634031">
                  <a:extLst>
                    <a:ext uri="{9D8B030D-6E8A-4147-A177-3AD203B41FA5}">
                      <a16:colId xmlns:a16="http://schemas.microsoft.com/office/drawing/2014/main" val="563911747"/>
                    </a:ext>
                  </a:extLst>
                </a:gridCol>
                <a:gridCol w="1634031">
                  <a:extLst>
                    <a:ext uri="{9D8B030D-6E8A-4147-A177-3AD203B41FA5}">
                      <a16:colId xmlns:a16="http://schemas.microsoft.com/office/drawing/2014/main" val="1158510387"/>
                    </a:ext>
                  </a:extLst>
                </a:gridCol>
                <a:gridCol w="1634031">
                  <a:extLst>
                    <a:ext uri="{9D8B030D-6E8A-4147-A177-3AD203B41FA5}">
                      <a16:colId xmlns:a16="http://schemas.microsoft.com/office/drawing/2014/main" val="661593819"/>
                    </a:ext>
                  </a:extLst>
                </a:gridCol>
                <a:gridCol w="1634031">
                  <a:extLst>
                    <a:ext uri="{9D8B030D-6E8A-4147-A177-3AD203B41FA5}">
                      <a16:colId xmlns:a16="http://schemas.microsoft.com/office/drawing/2014/main" val="4077701079"/>
                    </a:ext>
                  </a:extLst>
                </a:gridCol>
              </a:tblGrid>
              <a:tr h="1991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42902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60824BD-6533-4B91-99FD-411071115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40444"/>
              </p:ext>
            </p:extLst>
          </p:nvPr>
        </p:nvGraphicFramePr>
        <p:xfrm>
          <a:off x="3409442" y="4148429"/>
          <a:ext cx="8170130" cy="304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4026">
                  <a:extLst>
                    <a:ext uri="{9D8B030D-6E8A-4147-A177-3AD203B41FA5}">
                      <a16:colId xmlns:a16="http://schemas.microsoft.com/office/drawing/2014/main" val="4114782724"/>
                    </a:ext>
                  </a:extLst>
                </a:gridCol>
                <a:gridCol w="1634026">
                  <a:extLst>
                    <a:ext uri="{9D8B030D-6E8A-4147-A177-3AD203B41FA5}">
                      <a16:colId xmlns:a16="http://schemas.microsoft.com/office/drawing/2014/main" val="563911747"/>
                    </a:ext>
                  </a:extLst>
                </a:gridCol>
                <a:gridCol w="1634026">
                  <a:extLst>
                    <a:ext uri="{9D8B030D-6E8A-4147-A177-3AD203B41FA5}">
                      <a16:colId xmlns:a16="http://schemas.microsoft.com/office/drawing/2014/main" val="1158510387"/>
                    </a:ext>
                  </a:extLst>
                </a:gridCol>
                <a:gridCol w="1634026">
                  <a:extLst>
                    <a:ext uri="{9D8B030D-6E8A-4147-A177-3AD203B41FA5}">
                      <a16:colId xmlns:a16="http://schemas.microsoft.com/office/drawing/2014/main" val="661593819"/>
                    </a:ext>
                  </a:extLst>
                </a:gridCol>
                <a:gridCol w="1634026">
                  <a:extLst>
                    <a:ext uri="{9D8B030D-6E8A-4147-A177-3AD203B41FA5}">
                      <a16:colId xmlns:a16="http://schemas.microsoft.com/office/drawing/2014/main" val="4077701079"/>
                    </a:ext>
                  </a:extLst>
                </a:gridCol>
              </a:tblGrid>
              <a:tr h="1991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Validation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42902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365A082-0118-45F2-87A6-BC91D03F1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25415"/>
              </p:ext>
            </p:extLst>
          </p:nvPr>
        </p:nvGraphicFramePr>
        <p:xfrm>
          <a:off x="3410375" y="4483175"/>
          <a:ext cx="8169195" cy="3048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3839">
                  <a:extLst>
                    <a:ext uri="{9D8B030D-6E8A-4147-A177-3AD203B41FA5}">
                      <a16:colId xmlns:a16="http://schemas.microsoft.com/office/drawing/2014/main" val="4114782724"/>
                    </a:ext>
                  </a:extLst>
                </a:gridCol>
                <a:gridCol w="1633839">
                  <a:extLst>
                    <a:ext uri="{9D8B030D-6E8A-4147-A177-3AD203B41FA5}">
                      <a16:colId xmlns:a16="http://schemas.microsoft.com/office/drawing/2014/main" val="563911747"/>
                    </a:ext>
                  </a:extLst>
                </a:gridCol>
                <a:gridCol w="1633839">
                  <a:extLst>
                    <a:ext uri="{9D8B030D-6E8A-4147-A177-3AD203B41FA5}">
                      <a16:colId xmlns:a16="http://schemas.microsoft.com/office/drawing/2014/main" val="1158510387"/>
                    </a:ext>
                  </a:extLst>
                </a:gridCol>
                <a:gridCol w="1633839">
                  <a:extLst>
                    <a:ext uri="{9D8B030D-6E8A-4147-A177-3AD203B41FA5}">
                      <a16:colId xmlns:a16="http://schemas.microsoft.com/office/drawing/2014/main" val="661593819"/>
                    </a:ext>
                  </a:extLst>
                </a:gridCol>
                <a:gridCol w="1633839">
                  <a:extLst>
                    <a:ext uri="{9D8B030D-6E8A-4147-A177-3AD203B41FA5}">
                      <a16:colId xmlns:a16="http://schemas.microsoft.com/office/drawing/2014/main" val="4077701079"/>
                    </a:ext>
                  </a:extLst>
                </a:gridCol>
              </a:tblGrid>
              <a:tr h="2083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Validation 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42902"/>
                  </a:ext>
                </a:extLst>
              </a:tr>
            </a:tbl>
          </a:graphicData>
        </a:graphic>
      </p:graphicFrame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01CF340-9281-4995-B15C-B20734A6FCE9}"/>
              </a:ext>
            </a:extLst>
          </p:cNvPr>
          <p:cNvCxnSpPr>
            <a:cxnSpLocks/>
            <a:stCxn id="54" idx="1"/>
            <a:endCxn id="52" idx="1"/>
          </p:cNvCxnSpPr>
          <p:nvPr/>
        </p:nvCxnSpPr>
        <p:spPr>
          <a:xfrm rot="10800000" flipH="1">
            <a:off x="3410374" y="3298231"/>
            <a:ext cx="1871" cy="1337345"/>
          </a:xfrm>
          <a:prstGeom prst="bentConnector3">
            <a:avLst>
              <a:gd name="adj1" fmla="val -2601020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AE92FDA-77F6-4303-A8C1-F8E798722A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35529" y="3092944"/>
            <a:ext cx="1358008" cy="416365"/>
          </a:xfrm>
          <a:prstGeom prst="bentConnector3">
            <a:avLst>
              <a:gd name="adj1" fmla="val -16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725FA9E-E85E-45FA-BA9C-23F1F9822CC0}"/>
              </a:ext>
            </a:extLst>
          </p:cNvPr>
          <p:cNvSpPr txBox="1"/>
          <p:nvPr/>
        </p:nvSpPr>
        <p:spPr>
          <a:xfrm>
            <a:off x="1111988" y="2971517"/>
            <a:ext cx="143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the selected model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F4552-D0C8-4C4B-8E58-60E4B3BD1920}"/>
              </a:ext>
            </a:extLst>
          </p:cNvPr>
          <p:cNvSpPr txBox="1"/>
          <p:nvPr/>
        </p:nvSpPr>
        <p:spPr>
          <a:xfrm>
            <a:off x="6053440" y="4825198"/>
            <a:ext cx="302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(Grid Search CV)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5060D6-820E-418F-805F-B0CC8825A8F7}"/>
              </a:ext>
            </a:extLst>
          </p:cNvPr>
          <p:cNvCxnSpPr>
            <a:cxnSpLocks/>
          </p:cNvCxnSpPr>
          <p:nvPr/>
        </p:nvCxnSpPr>
        <p:spPr>
          <a:xfrm>
            <a:off x="7494507" y="2850718"/>
            <a:ext cx="0" cy="29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A40E527-7456-46D7-8DBC-971976C8EF4B}"/>
              </a:ext>
            </a:extLst>
          </p:cNvPr>
          <p:cNvSpPr txBox="1"/>
          <p:nvPr/>
        </p:nvSpPr>
        <p:spPr>
          <a:xfrm>
            <a:off x="5936206" y="2751559"/>
            <a:ext cx="112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CV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506C922-73D8-4D33-9320-4798A49C2853}"/>
              </a:ext>
            </a:extLst>
          </p:cNvPr>
          <p:cNvCxnSpPr>
            <a:endCxn id="25" idx="1"/>
          </p:cNvCxnSpPr>
          <p:nvPr/>
        </p:nvCxnSpPr>
        <p:spPr>
          <a:xfrm rot="5400000">
            <a:off x="90882" y="4103168"/>
            <a:ext cx="3319323" cy="12700"/>
          </a:xfrm>
          <a:prstGeom prst="bentConnector4">
            <a:avLst>
              <a:gd name="adj1" fmla="val 224"/>
              <a:gd name="adj2" fmla="val 792944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2CCAB41-4275-4871-82A3-787726CD179C}"/>
              </a:ext>
            </a:extLst>
          </p:cNvPr>
          <p:cNvSpPr txBox="1"/>
          <p:nvPr/>
        </p:nvSpPr>
        <p:spPr>
          <a:xfrm>
            <a:off x="1319328" y="486417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20E0B8-2B69-45B0-8F5E-84C61B1E2A70}"/>
              </a:ext>
            </a:extLst>
          </p:cNvPr>
          <p:cNvSpPr txBox="1"/>
          <p:nvPr/>
        </p:nvSpPr>
        <p:spPr>
          <a:xfrm>
            <a:off x="1319328" y="500378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41628A-1B81-46A5-A6D2-51BA9AB3F3AC}"/>
              </a:ext>
            </a:extLst>
          </p:cNvPr>
          <p:cNvSpPr txBox="1"/>
          <p:nvPr/>
        </p:nvSpPr>
        <p:spPr>
          <a:xfrm>
            <a:off x="1291180" y="515117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----------------------------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953548-5664-4974-8DC9-F910C7A2C7EB}"/>
              </a:ext>
            </a:extLst>
          </p:cNvPr>
          <p:cNvSpPr txBox="1"/>
          <p:nvPr/>
        </p:nvSpPr>
        <p:spPr>
          <a:xfrm rot="16200000">
            <a:off x="-84026" y="4056640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CV</a:t>
            </a: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93CF428F-D6C1-4587-B83B-949629AC4119}"/>
              </a:ext>
            </a:extLst>
          </p:cNvPr>
          <p:cNvSpPr/>
          <p:nvPr/>
        </p:nvSpPr>
        <p:spPr>
          <a:xfrm rot="16200000">
            <a:off x="7416264" y="-1312588"/>
            <a:ext cx="159290" cy="81673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C24F-F12C-44D9-8203-A7A5622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365125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5934-E8A2-4CDC-BF30-C3D3878BD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36958" y="6378056"/>
            <a:ext cx="523718" cy="365125"/>
          </a:xfrm>
        </p:spPr>
        <p:txBody>
          <a:bodyPr/>
          <a:lstStyle/>
          <a:p>
            <a:pPr algn="just"/>
            <a:r>
              <a:rPr lang="en-US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7755CD-E6D7-4D1D-8601-0B0DFC04B735}"/>
              </a:ext>
            </a:extLst>
          </p:cNvPr>
          <p:cNvSpPr/>
          <p:nvPr/>
        </p:nvSpPr>
        <p:spPr>
          <a:xfrm>
            <a:off x="2100991" y="962377"/>
            <a:ext cx="1934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58DD7E-53E2-4CB1-95E7-28CA28F74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66951"/>
              </p:ext>
            </p:extLst>
          </p:nvPr>
        </p:nvGraphicFramePr>
        <p:xfrm>
          <a:off x="678786" y="1363451"/>
          <a:ext cx="4778900" cy="20832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55780">
                  <a:extLst>
                    <a:ext uri="{9D8B030D-6E8A-4147-A177-3AD203B41FA5}">
                      <a16:colId xmlns:a16="http://schemas.microsoft.com/office/drawing/2014/main" val="1780458749"/>
                    </a:ext>
                  </a:extLst>
                </a:gridCol>
                <a:gridCol w="955780">
                  <a:extLst>
                    <a:ext uri="{9D8B030D-6E8A-4147-A177-3AD203B41FA5}">
                      <a16:colId xmlns:a16="http://schemas.microsoft.com/office/drawing/2014/main" val="2840482980"/>
                    </a:ext>
                  </a:extLst>
                </a:gridCol>
                <a:gridCol w="955780">
                  <a:extLst>
                    <a:ext uri="{9D8B030D-6E8A-4147-A177-3AD203B41FA5}">
                      <a16:colId xmlns:a16="http://schemas.microsoft.com/office/drawing/2014/main" val="990733128"/>
                    </a:ext>
                  </a:extLst>
                </a:gridCol>
                <a:gridCol w="955780">
                  <a:extLst>
                    <a:ext uri="{9D8B030D-6E8A-4147-A177-3AD203B41FA5}">
                      <a16:colId xmlns:a16="http://schemas.microsoft.com/office/drawing/2014/main" val="1908865143"/>
                    </a:ext>
                  </a:extLst>
                </a:gridCol>
                <a:gridCol w="955780">
                  <a:extLst>
                    <a:ext uri="{9D8B030D-6E8A-4147-A177-3AD203B41FA5}">
                      <a16:colId xmlns:a16="http://schemas.microsoft.com/office/drawing/2014/main" val="3898083906"/>
                    </a:ext>
                  </a:extLst>
                </a:gridCol>
              </a:tblGrid>
              <a:tr h="2357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marL="53763" marR="53763" marT="26881" marB="26881"/>
                </a:tc>
                <a:extLst>
                  <a:ext uri="{0D108BD9-81ED-4DB2-BD59-A6C34878D82A}">
                    <a16:rowId xmlns:a16="http://schemas.microsoft.com/office/drawing/2014/main" val="3343921592"/>
                  </a:ext>
                </a:extLst>
              </a:tr>
              <a:tr h="29134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53763" marR="53763" marT="26881" marB="26881"/>
                </a:tc>
                <a:extLst>
                  <a:ext uri="{0D108BD9-81ED-4DB2-BD59-A6C34878D82A}">
                    <a16:rowId xmlns:a16="http://schemas.microsoft.com/office/drawing/2014/main" val="636005764"/>
                  </a:ext>
                </a:extLst>
              </a:tr>
              <a:tr h="29134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53763" marR="53763" marT="26881" marB="26881"/>
                </a:tc>
                <a:extLst>
                  <a:ext uri="{0D108BD9-81ED-4DB2-BD59-A6C34878D82A}">
                    <a16:rowId xmlns:a16="http://schemas.microsoft.com/office/drawing/2014/main" val="1543074058"/>
                  </a:ext>
                </a:extLst>
              </a:tr>
              <a:tr h="29134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53763" marR="53763" marT="26881" marB="26881"/>
                </a:tc>
                <a:extLst>
                  <a:ext uri="{0D108BD9-81ED-4DB2-BD59-A6C34878D82A}">
                    <a16:rowId xmlns:a16="http://schemas.microsoft.com/office/drawing/2014/main" val="1699742657"/>
                  </a:ext>
                </a:extLst>
              </a:tr>
              <a:tr h="29134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53763" marR="53763" marT="26881" marB="26881"/>
                </a:tc>
                <a:extLst>
                  <a:ext uri="{0D108BD9-81ED-4DB2-BD59-A6C34878D82A}">
                    <a16:rowId xmlns:a16="http://schemas.microsoft.com/office/drawing/2014/main" val="660773116"/>
                  </a:ext>
                </a:extLst>
              </a:tr>
              <a:tr h="29134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53763" marR="53763" marT="26881" marB="26881"/>
                </a:tc>
                <a:extLst>
                  <a:ext uri="{0D108BD9-81ED-4DB2-BD59-A6C34878D82A}">
                    <a16:rowId xmlns:a16="http://schemas.microsoft.com/office/drawing/2014/main" val="2076843793"/>
                  </a:ext>
                </a:extLst>
              </a:tr>
              <a:tr h="29134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53763" marR="53763" marT="26881" marB="268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53763" marR="53763" marT="26881" marB="26881"/>
                </a:tc>
                <a:extLst>
                  <a:ext uri="{0D108BD9-81ED-4DB2-BD59-A6C34878D82A}">
                    <a16:rowId xmlns:a16="http://schemas.microsoft.com/office/drawing/2014/main" val="37714700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D71909-554B-4043-A2B0-C48DBDF41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79328"/>
              </p:ext>
            </p:extLst>
          </p:nvPr>
        </p:nvGraphicFramePr>
        <p:xfrm>
          <a:off x="5654694" y="1363452"/>
          <a:ext cx="5918356" cy="20832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8633">
                  <a:extLst>
                    <a:ext uri="{9D8B030D-6E8A-4147-A177-3AD203B41FA5}">
                      <a16:colId xmlns:a16="http://schemas.microsoft.com/office/drawing/2014/main" val="3157829419"/>
                    </a:ext>
                  </a:extLst>
                </a:gridCol>
                <a:gridCol w="590172">
                  <a:extLst>
                    <a:ext uri="{9D8B030D-6E8A-4147-A177-3AD203B41FA5}">
                      <a16:colId xmlns:a16="http://schemas.microsoft.com/office/drawing/2014/main" val="3642737370"/>
                    </a:ext>
                  </a:extLst>
                </a:gridCol>
                <a:gridCol w="1096036">
                  <a:extLst>
                    <a:ext uri="{9D8B030D-6E8A-4147-A177-3AD203B41FA5}">
                      <a16:colId xmlns:a16="http://schemas.microsoft.com/office/drawing/2014/main" val="383787225"/>
                    </a:ext>
                  </a:extLst>
                </a:gridCol>
                <a:gridCol w="1071946">
                  <a:extLst>
                    <a:ext uri="{9D8B030D-6E8A-4147-A177-3AD203B41FA5}">
                      <a16:colId xmlns:a16="http://schemas.microsoft.com/office/drawing/2014/main" val="1249918463"/>
                    </a:ext>
                  </a:extLst>
                </a:gridCol>
                <a:gridCol w="1262050">
                  <a:extLst>
                    <a:ext uri="{9D8B030D-6E8A-4147-A177-3AD203B41FA5}">
                      <a16:colId xmlns:a16="http://schemas.microsoft.com/office/drawing/2014/main" val="1598507292"/>
                    </a:ext>
                  </a:extLst>
                </a:gridCol>
                <a:gridCol w="639519">
                  <a:extLst>
                    <a:ext uri="{9D8B030D-6E8A-4147-A177-3AD203B41FA5}">
                      <a16:colId xmlns:a16="http://schemas.microsoft.com/office/drawing/2014/main" val="2080984709"/>
                    </a:ext>
                  </a:extLst>
                </a:gridCol>
              </a:tblGrid>
              <a:tr h="52074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Wake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stage1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stage2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stage3-4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</a:t>
                      </a:r>
                    </a:p>
                  </a:txBody>
                  <a:tcPr marL="69462" marR="69462" marT="34731" marB="34731"/>
                </a:tc>
                <a:extLst>
                  <a:ext uri="{0D108BD9-81ED-4DB2-BD59-A6C34878D82A}">
                    <a16:rowId xmlns:a16="http://schemas.microsoft.com/office/drawing/2014/main" val="3237855077"/>
                  </a:ext>
                </a:extLst>
              </a:tr>
              <a:tr h="31249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Wake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462" marR="69462" marT="34731" marB="34731"/>
                </a:tc>
                <a:extLst>
                  <a:ext uri="{0D108BD9-81ED-4DB2-BD59-A6C34878D82A}">
                    <a16:rowId xmlns:a16="http://schemas.microsoft.com/office/drawing/2014/main" val="3408443519"/>
                  </a:ext>
                </a:extLst>
              </a:tr>
              <a:tr h="31249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stage1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69462" marR="69462" marT="34731" marB="34731"/>
                </a:tc>
                <a:extLst>
                  <a:ext uri="{0D108BD9-81ED-4DB2-BD59-A6C34878D82A}">
                    <a16:rowId xmlns:a16="http://schemas.microsoft.com/office/drawing/2014/main" val="392175890"/>
                  </a:ext>
                </a:extLst>
              </a:tr>
              <a:tr h="31249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stage2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u="sng" dirty="0">
                          <a:solidFill>
                            <a:schemeClr val="accent2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L="69462" marR="69462" marT="34731" marB="34731"/>
                </a:tc>
                <a:extLst>
                  <a:ext uri="{0D108BD9-81ED-4DB2-BD59-A6C34878D82A}">
                    <a16:rowId xmlns:a16="http://schemas.microsoft.com/office/drawing/2014/main" val="1754034133"/>
                  </a:ext>
                </a:extLst>
              </a:tr>
              <a:tr h="31249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stage3-4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u="sng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9462" marR="69462" marT="34731" marB="34731"/>
                </a:tc>
                <a:extLst>
                  <a:ext uri="{0D108BD9-81ED-4DB2-BD59-A6C34878D82A}">
                    <a16:rowId xmlns:a16="http://schemas.microsoft.com/office/drawing/2014/main" val="3931961185"/>
                  </a:ext>
                </a:extLst>
              </a:tr>
              <a:tr h="31249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b="1" u="sng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</a:p>
                  </a:txBody>
                  <a:tcPr marL="69462" marR="69462" marT="34731" marB="34731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9462" marR="69462" marT="34731" marB="34731"/>
                </a:tc>
                <a:extLst>
                  <a:ext uri="{0D108BD9-81ED-4DB2-BD59-A6C34878D82A}">
                    <a16:rowId xmlns:a16="http://schemas.microsoft.com/office/drawing/2014/main" val="28102188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3F7E974-17B0-4E3B-8B81-5DE46AA397B6}"/>
              </a:ext>
            </a:extLst>
          </p:cNvPr>
          <p:cNvSpPr txBox="1"/>
          <p:nvPr/>
        </p:nvSpPr>
        <p:spPr>
          <a:xfrm>
            <a:off x="5923967" y="709238"/>
            <a:ext cx="555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Matrices Between Different Sleep Stages for ADHD and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Non-ADHD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60EB8-4157-4B7B-85BF-FDA6143CAC0D}"/>
              </a:ext>
            </a:extLst>
          </p:cNvPr>
          <p:cNvSpPr/>
          <p:nvPr/>
        </p:nvSpPr>
        <p:spPr>
          <a:xfrm>
            <a:off x="398744" y="3521965"/>
            <a:ext cx="1165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when the person moves from one sleep stage to the next, the transition is smooth and consistent. In contrast,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correlation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transition between the two stages may be disrupted or irregular.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97F2C9-5173-4D76-8001-2203AA81AD69}"/>
              </a:ext>
            </a:extLst>
          </p:cNvPr>
          <p:cNvSpPr/>
          <p:nvPr/>
        </p:nvSpPr>
        <p:spPr>
          <a:xfrm>
            <a:off x="398743" y="4241049"/>
            <a:ext cx="116511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Stage 1-Sleep Stage 3-4 Transitions: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ADHD individuals, the transition is disrupted, shown by a negative correlation (-0.09), indicating difficulty progressing through the sleep cycle.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non-ADHD individuals, the positive correlation (0.63) suggests smoother, more regular transitions into deep sleep.</a:t>
            </a:r>
          </a:p>
        </p:txBody>
      </p:sp>
    </p:spTree>
    <p:extLst>
      <p:ext uri="{BB962C8B-B14F-4D97-AF65-F5344CB8AC3E}">
        <p14:creationId xmlns:p14="http://schemas.microsoft.com/office/powerpoint/2010/main" val="1378139151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Custom 1">
      <a:dk1>
        <a:sysClr val="windowText" lastClr="000000"/>
      </a:dk1>
      <a:lt1>
        <a:sysClr val="window" lastClr="FFFFFF"/>
      </a:lt1>
      <a:dk2>
        <a:srgbClr val="5E091A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b352156-ac8f-42eb-8979-e1390e1ee814" xsi:nil="true"/>
    <TeamsChannelId xmlns="8b352156-ac8f-42eb-8979-e1390e1ee814" xsi:nil="true"/>
    <NotebookType xmlns="8b352156-ac8f-42eb-8979-e1390e1ee814" xsi:nil="true"/>
    <AppVersion xmlns="8b352156-ac8f-42eb-8979-e1390e1ee814" xsi:nil="true"/>
    <CultureName xmlns="8b352156-ac8f-42eb-8979-e1390e1ee814" xsi:nil="true"/>
    <lcf76f155ced4ddcb4097134ff3c332f xmlns="8b352156-ac8f-42eb-8979-e1390e1ee814">
      <Terms xmlns="http://schemas.microsoft.com/office/infopath/2007/PartnerControls"/>
    </lcf76f155ced4ddcb4097134ff3c332f>
    <TaxCatchAll xmlns="04d613fd-a0f2-40d5-a716-54b012dc28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438734B5BC54469153DD7D59C9130C" ma:contentTypeVersion="19" ma:contentTypeDescription="Create a new document." ma:contentTypeScope="" ma:versionID="a2145b48f14668f8b228de68b4831a42">
  <xsd:schema xmlns:xsd="http://www.w3.org/2001/XMLSchema" xmlns:xs="http://www.w3.org/2001/XMLSchema" xmlns:p="http://schemas.microsoft.com/office/2006/metadata/properties" xmlns:ns2="8b352156-ac8f-42eb-8979-e1390e1ee814" xmlns:ns3="04d613fd-a0f2-40d5-a716-54b012dc28e6" targetNamespace="http://schemas.microsoft.com/office/2006/metadata/properties" ma:root="true" ma:fieldsID="5f14400bdcc342825a1315fd7fd5f08a" ns2:_="" ns3:_="">
    <xsd:import namespace="8b352156-ac8f-42eb-8979-e1390e1ee814"/>
    <xsd:import namespace="04d613fd-a0f2-40d5-a716-54b012dc28e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52156-ac8f-42eb-8979-e1390e1ee814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2011f1f-c1f6-43e5-98b2-4e6fd79a0b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613fd-a0f2-40d5-a716-54b012dc28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74c8155-74f8-46d5-b8cd-47b61fb96390}" ma:internalName="TaxCatchAll" ma:showField="CatchAllData" ma:web="04d613fd-a0f2-40d5-a716-54b012dc2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5B972B-1F98-4C37-848D-53882DA93637}">
  <ds:schemaRefs>
    <ds:schemaRef ds:uri="04d613fd-a0f2-40d5-a716-54b012dc28e6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8b352156-ac8f-42eb-8979-e1390e1ee81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85A6169-B9D3-4CAA-BA13-FCA70247DB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775B19-E10A-4707-BC85-71CA940C4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352156-ac8f-42eb-8979-e1390e1ee814"/>
    <ds:schemaRef ds:uri="04d613fd-a0f2-40d5-a716-54b012dc2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MSU_Maroon&amp;Grey.thmx</Template>
  <TotalTime>10198</TotalTime>
  <Words>1886</Words>
  <Application>Microsoft Office PowerPoint</Application>
  <PresentationFormat>Widescreen</PresentationFormat>
  <Paragraphs>354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Times New Roman</vt:lpstr>
      <vt:lpstr>Wingdings</vt:lpstr>
      <vt:lpstr>MSU_Maroon&amp;Grey</vt:lpstr>
      <vt:lpstr>Machine Learning-Based Polysomnography Data Analysis for ADHD Diagnosis: A Focus on Sleep Stage-Based Biomarkers</vt:lpstr>
      <vt:lpstr>Content</vt:lpstr>
      <vt:lpstr>Introduction</vt:lpstr>
      <vt:lpstr>Related works </vt:lpstr>
      <vt:lpstr>Methodology – Data Acquisition</vt:lpstr>
      <vt:lpstr>Methodology – Data Preprocessing</vt:lpstr>
      <vt:lpstr>Methodology – Feature Extraction</vt:lpstr>
      <vt:lpstr>Methodology – Machine Learning</vt:lpstr>
      <vt:lpstr>Experimental Results</vt:lpstr>
      <vt:lpstr>Experimental Results</vt:lpstr>
      <vt:lpstr>Conclusion</vt:lpstr>
      <vt:lpstr>References</vt:lpstr>
      <vt:lpstr>References</vt:lpstr>
      <vt:lpstr>PowerPoint Presentation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Rowe</dc:creator>
  <cp:lastModifiedBy>Eskorouchi, Amirhossein</cp:lastModifiedBy>
  <cp:revision>993</cp:revision>
  <dcterms:created xsi:type="dcterms:W3CDTF">2015-07-09T18:42:12Z</dcterms:created>
  <dcterms:modified xsi:type="dcterms:W3CDTF">2024-09-09T14:06:30Z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0x01010064438734B5BC54469153DD7D59C9130C</vt:lpwstr>
  </property>
  <property fmtid="{D5CDD505-2E9C-101B-9397-08002B2CF9AE}" pid="3" name="MediaServiceImageTags">
    <vt:lpwstr/>
  </property>
</Properties>
</file>