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6"/>
  </p:notesMasterIdLst>
  <p:sldIdLst>
    <p:sldId id="412" r:id="rId2"/>
    <p:sldId id="418" r:id="rId3"/>
    <p:sldId id="420" r:id="rId4"/>
    <p:sldId id="414" r:id="rId5"/>
    <p:sldId id="425" r:id="rId6"/>
    <p:sldId id="451" r:id="rId7"/>
    <p:sldId id="452" r:id="rId8"/>
    <p:sldId id="421" r:id="rId9"/>
    <p:sldId id="422" r:id="rId10"/>
    <p:sldId id="423" r:id="rId11"/>
    <p:sldId id="424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6" r:id="rId21"/>
    <p:sldId id="437" r:id="rId22"/>
    <p:sldId id="438" r:id="rId23"/>
    <p:sldId id="439" r:id="rId24"/>
    <p:sldId id="440" r:id="rId25"/>
    <p:sldId id="435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1AFF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0" autoAdjust="0"/>
    <p:restoredTop sz="91853" autoAdjust="0"/>
  </p:normalViewPr>
  <p:slideViewPr>
    <p:cSldViewPr>
      <p:cViewPr>
        <p:scale>
          <a:sx n="80" d="100"/>
          <a:sy n="80" d="100"/>
        </p:scale>
        <p:origin x="-63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88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152C7E-10D1-F144-9A4D-C61469F04A5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265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Distinguish between correct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incorrect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guesses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4320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0xfe:-2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07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xmlns:p14="http://schemas.microsoft.com/office/powerpoint/2010/main" spd="slow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Countermeasure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white"/>
              </a:solidFill>
              <a:latin typeface="Arial" pitchFamily="-107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can still corrupt local variables </a:t>
            </a:r>
          </a:p>
          <a:p>
            <a:r>
              <a:rPr lang="en-US" dirty="0" smtClean="0"/>
              <a:t>We </a:t>
            </a:r>
            <a:r>
              <a:rPr lang="en-US" dirty="0"/>
              <a:t>can still do a heap overflow</a:t>
            </a:r>
          </a:p>
        </p:txBody>
      </p:sp>
    </p:spTree>
    <p:extLst>
      <p:ext uri="{BB962C8B-B14F-4D97-AF65-F5344CB8AC3E}">
        <p14:creationId xmlns:p14="http://schemas.microsoft.com/office/powerpoint/2010/main" val="104434117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extra copy of return address </a:t>
            </a:r>
            <a:r>
              <a:rPr lang="en-US" dirty="0" smtClean="0"/>
              <a:t>in separate </a:t>
            </a:r>
            <a:r>
              <a:rPr lang="en-US" dirty="0"/>
              <a:t>memory space</a:t>
            </a:r>
          </a:p>
          <a:p>
            <a:r>
              <a:rPr lang="en-US" dirty="0" smtClean="0"/>
              <a:t>Only </a:t>
            </a:r>
            <a:r>
              <a:rPr lang="en-US" dirty="0"/>
              <a:t>allows a return if </a:t>
            </a:r>
            <a:r>
              <a:rPr lang="en-US" dirty="0" smtClean="0"/>
              <a:t>address matches </a:t>
            </a:r>
            <a:r>
              <a:rPr lang="en-US" dirty="0"/>
              <a:t>up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228864"/>
              </p:ext>
            </p:extLst>
          </p:nvPr>
        </p:nvGraphicFramePr>
        <p:xfrm>
          <a:off x="827584" y="3645024"/>
          <a:ext cx="244827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 vert="vert" anchor="b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FFCC"/>
                          </a:solidFill>
                        </a:rPr>
                        <a:t>Return address</a:t>
                      </a:r>
                      <a:endParaRPr lang="en-US" dirty="0">
                        <a:solidFill>
                          <a:srgbClr val="CCFF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 vert="vert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buffer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endParaRPr lang="en-US" dirty="0" smtClean="0"/>
                    </a:p>
                  </a:txBody>
                  <a:tcPr vert="vert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961336"/>
              </p:ext>
            </p:extLst>
          </p:nvPr>
        </p:nvGraphicFramePr>
        <p:xfrm>
          <a:off x="4860032" y="3789040"/>
          <a:ext cx="24482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 vert="vert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FFCC"/>
                          </a:solidFill>
                        </a:rPr>
                        <a:t>Return address</a:t>
                      </a:r>
                      <a:endParaRPr lang="en-US" dirty="0">
                        <a:solidFill>
                          <a:srgbClr val="CCFF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 vert="vert" anchor="b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endParaRPr lang="en-US" dirty="0" smtClean="0"/>
                    </a:p>
                  </a:txBody>
                  <a:tcPr vert="vert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92080" y="6021288"/>
            <a:ext cx="162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Shadow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6632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protection for other data</a:t>
            </a:r>
          </a:p>
          <a:p>
            <a:pPr lvl="1"/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Function pointers in heap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163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29600" cy="914400"/>
          </a:xfrm>
        </p:spPr>
        <p:txBody>
          <a:bodyPr/>
          <a:lstStyle/>
          <a:p>
            <a:r>
              <a:rPr lang="en-US">
                <a:latin typeface="Tahoma" charset="0"/>
              </a:rPr>
              <a:t>W</a:t>
            </a:r>
            <a:r>
              <a:rPr lang="en-US">
                <a:latin typeface="Tahoma" charset="0"/>
                <a:sym typeface="Symbol" charset="0"/>
              </a:rPr>
              <a:t></a:t>
            </a:r>
            <a:r>
              <a:rPr lang="en-US">
                <a:latin typeface="Tahoma" charset="0"/>
              </a:rPr>
              <a:t>X / DEP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105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ahoma" charset="0"/>
              </a:rPr>
              <a:t>Mark all writeable memory locations as non-executable</a:t>
            </a:r>
          </a:p>
          <a:p>
            <a:pPr lvl="1"/>
            <a:r>
              <a:rPr lang="en-US" dirty="0">
                <a:latin typeface="Tahoma" charset="0"/>
              </a:rPr>
              <a:t>Example: Microsoft</a:t>
            </a:r>
            <a:r>
              <a:rPr lang="ja-JP" altLang="en-US" dirty="0">
                <a:latin typeface="Tahoma" charset="0"/>
              </a:rPr>
              <a:t>’</a:t>
            </a:r>
            <a:r>
              <a:rPr lang="en-US" dirty="0">
                <a:latin typeface="Tahoma" charset="0"/>
              </a:rPr>
              <a:t>s DEP (Data Execution Prevention)</a:t>
            </a:r>
          </a:p>
          <a:p>
            <a:pPr lvl="1"/>
            <a:r>
              <a:rPr lang="en-US" dirty="0">
                <a:latin typeface="Tahoma" charset="0"/>
              </a:rPr>
              <a:t>This blocks all code injection exploits</a:t>
            </a:r>
          </a:p>
          <a:p>
            <a:r>
              <a:rPr lang="en-US" dirty="0">
                <a:latin typeface="Tahoma" charset="0"/>
              </a:rPr>
              <a:t>Hardware support</a:t>
            </a:r>
          </a:p>
          <a:p>
            <a:pPr lvl="1"/>
            <a:r>
              <a:rPr lang="en-US" dirty="0">
                <a:latin typeface="Tahoma" charset="0"/>
              </a:rPr>
              <a:t>AMD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dirty="0">
                <a:latin typeface="Tahoma" charset="0"/>
              </a:rPr>
              <a:t>NX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dirty="0">
                <a:latin typeface="Tahoma" charset="0"/>
              </a:rPr>
              <a:t> bit, Intel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dirty="0">
                <a:latin typeface="Tahoma" charset="0"/>
              </a:rPr>
              <a:t>XD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dirty="0">
                <a:latin typeface="Tahoma" charset="0"/>
              </a:rPr>
              <a:t> bit (in post-2004 CPUs)</a:t>
            </a:r>
          </a:p>
          <a:p>
            <a:pPr lvl="1"/>
            <a:r>
              <a:rPr lang="en-US" dirty="0">
                <a:latin typeface="Tahoma" charset="0"/>
              </a:rPr>
              <a:t>Makes memory page non-executable</a:t>
            </a:r>
          </a:p>
          <a:p>
            <a:r>
              <a:rPr lang="en-US" dirty="0">
                <a:latin typeface="Tahoma" charset="0"/>
              </a:rPr>
              <a:t>Widely deployed</a:t>
            </a:r>
          </a:p>
          <a:p>
            <a:pPr lvl="1"/>
            <a:r>
              <a:rPr lang="en-US" dirty="0">
                <a:latin typeface="Tahoma" charset="0"/>
              </a:rPr>
              <a:t>Windows (since XP SP2), Linux (via </a:t>
            </a:r>
            <a:r>
              <a:rPr lang="en-US" dirty="0" err="1">
                <a:latin typeface="Tahoma" charset="0"/>
              </a:rPr>
              <a:t>PaX</a:t>
            </a:r>
            <a:r>
              <a:rPr lang="en-US" dirty="0">
                <a:latin typeface="Tahoma" charset="0"/>
              </a:rPr>
              <a:t> patches), </a:t>
            </a:r>
            <a:r>
              <a:rPr lang="en-US" dirty="0" err="1">
                <a:latin typeface="Tahoma" charset="0"/>
              </a:rPr>
              <a:t>OpenBSD</a:t>
            </a:r>
            <a:r>
              <a:rPr lang="en-US" dirty="0">
                <a:latin typeface="Tahoma" charset="0"/>
              </a:rPr>
              <a:t>, OS X (since 10.5)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200">
                <a:latin typeface="Arial" charset="0"/>
              </a:rPr>
              <a:t>slide </a:t>
            </a:r>
            <a:fld id="{DCA21079-E5C1-9645-AE08-2CE26D0AF9FA}" type="slidenum">
              <a:rPr lang="en-US" sz="1200">
                <a:latin typeface="Arial" charset="0"/>
              </a:rPr>
              <a:pPr/>
              <a:t>13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7023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676672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can do </a:t>
            </a:r>
            <a:r>
              <a:rPr lang="en-US" dirty="0" smtClean="0"/>
              <a:t>return-to-</a:t>
            </a:r>
            <a:r>
              <a:rPr lang="en-US" dirty="0" err="1" smtClean="0"/>
              <a:t>libc</a:t>
            </a:r>
            <a:endParaRPr lang="en-US" dirty="0"/>
          </a:p>
        </p:txBody>
      </p:sp>
      <p:pic>
        <p:nvPicPr>
          <p:cNvPr id="4" name="Picture 3" descr="Screen Shot 2017-10-19 at 9.29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92" y="1484784"/>
            <a:ext cx="844378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8616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defense protects against all </a:t>
            </a:r>
            <a:r>
              <a:rPr lang="en-US" dirty="0" smtClean="0"/>
              <a:t>memory exploits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need a defense-in-breadth approach</a:t>
            </a:r>
          </a:p>
        </p:txBody>
      </p:sp>
    </p:spTree>
    <p:extLst>
      <p:ext uri="{BB962C8B-B14F-4D97-AF65-F5344CB8AC3E}">
        <p14:creationId xmlns:p14="http://schemas.microsoft.com/office/powerpoint/2010/main" val="389816914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Set Randomization</a:t>
            </a:r>
          </a:p>
          <a:p>
            <a:r>
              <a:rPr lang="en-US" dirty="0" smtClean="0"/>
              <a:t>Address </a:t>
            </a:r>
            <a:r>
              <a:rPr lang="en-US" dirty="0"/>
              <a:t>Space Randomization</a:t>
            </a:r>
          </a:p>
        </p:txBody>
      </p:sp>
    </p:spTree>
    <p:extLst>
      <p:ext uri="{BB962C8B-B14F-4D97-AF65-F5344CB8AC3E}">
        <p14:creationId xmlns:p14="http://schemas.microsoft.com/office/powerpoint/2010/main" val="114804238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Randomization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Observation</a:t>
            </a:r>
            <a:r>
              <a:rPr lang="en-US" dirty="0"/>
              <a:t>: attackers need to know </a:t>
            </a:r>
            <a:r>
              <a:rPr lang="en-US" dirty="0" smtClean="0"/>
              <a:t>the instruction </a:t>
            </a:r>
            <a:r>
              <a:rPr lang="en-US" dirty="0"/>
              <a:t>set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Idea</a:t>
            </a:r>
            <a:r>
              <a:rPr lang="en-US" dirty="0"/>
              <a:t>: Obfuscate the 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1142124325"/>
      </p:ext>
    </p:extLst>
  </p:cSld>
  <p:clrMapOvr>
    <a:masterClrMapping/>
  </p:clrMapOvr>
  <p:transition xmlns:p14="http://schemas.microsoft.com/office/powerpoint/2010/main"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obfuscate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 the machine code of </a:t>
            </a:r>
            <a:r>
              <a:rPr lang="en-US" dirty="0" smtClean="0"/>
              <a:t>an executable</a:t>
            </a:r>
            <a:endParaRPr lang="en-US" dirty="0"/>
          </a:p>
          <a:p>
            <a:r>
              <a:rPr lang="en-US" dirty="0" smtClean="0"/>
              <a:t>Decode </a:t>
            </a:r>
            <a:r>
              <a:rPr lang="en-US" dirty="0"/>
              <a:t>instructions before sending </a:t>
            </a:r>
            <a:r>
              <a:rPr lang="en-US" dirty="0" smtClean="0"/>
              <a:t>to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37485"/>
      </p:ext>
    </p:extLst>
  </p:cSld>
  <p:clrMapOvr>
    <a:masterClrMapping/>
  </p:clrMapOvr>
  <p:transition xmlns:p14="http://schemas.microsoft.com/office/powerpoint/2010/main"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10-18 at 2.30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" y="311150"/>
            <a:ext cx="9111823" cy="54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30307"/>
      </p:ext>
    </p:extLst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Attacker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493962"/>
              </p:ext>
            </p:extLst>
          </p:nvPr>
        </p:nvGraphicFramePr>
        <p:xfrm>
          <a:off x="395536" y="2708920"/>
          <a:ext cx="244827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 vert="vert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Attacker’s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Return address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 vert="vert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buffer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endParaRPr lang="en-US" dirty="0" smtClean="0"/>
                    </a:p>
                  </a:txBody>
                  <a:tcPr vert="vert" anchor="b"/>
                </a:tc>
              </a:tr>
            </a:tbl>
          </a:graphicData>
        </a:graphic>
      </p:graphicFrame>
      <p:sp>
        <p:nvSpPr>
          <p:cNvPr id="25" name="Freeform 24"/>
          <p:cNvSpPr/>
          <p:nvPr/>
        </p:nvSpPr>
        <p:spPr>
          <a:xfrm>
            <a:off x="2603500" y="3212481"/>
            <a:ext cx="1028990" cy="789444"/>
          </a:xfrm>
          <a:custGeom>
            <a:avLst/>
            <a:gdLst>
              <a:gd name="connsiteX0" fmla="*/ 0 w 1028990"/>
              <a:gd name="connsiteY0" fmla="*/ 788019 h 789444"/>
              <a:gd name="connsiteX1" fmla="*/ 984250 w 1028990"/>
              <a:gd name="connsiteY1" fmla="*/ 676894 h 789444"/>
              <a:gd name="connsiteX2" fmla="*/ 793750 w 1028990"/>
              <a:gd name="connsiteY2" fmla="*/ 73644 h 789444"/>
              <a:gd name="connsiteX3" fmla="*/ 190500 w 1028990"/>
              <a:gd name="connsiteY3" fmla="*/ 10144 h 789444"/>
              <a:gd name="connsiteX4" fmla="*/ 190500 w 1028990"/>
              <a:gd name="connsiteY4" fmla="*/ 10144 h 78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990" h="789444">
                <a:moveTo>
                  <a:pt x="0" y="788019"/>
                </a:moveTo>
                <a:cubicBezTo>
                  <a:pt x="425979" y="791987"/>
                  <a:pt x="851958" y="795956"/>
                  <a:pt x="984250" y="676894"/>
                </a:cubicBezTo>
                <a:cubicBezTo>
                  <a:pt x="1116542" y="557832"/>
                  <a:pt x="926042" y="184769"/>
                  <a:pt x="793750" y="73644"/>
                </a:cubicBezTo>
                <a:cubicBezTo>
                  <a:pt x="661458" y="-37481"/>
                  <a:pt x="190500" y="10144"/>
                  <a:pt x="190500" y="10144"/>
                </a:cubicBezTo>
                <a:lnTo>
                  <a:pt x="190500" y="10144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5" idx="3"/>
          </p:cNvCxnSpPr>
          <p:nvPr/>
        </p:nvCxnSpPr>
        <p:spPr>
          <a:xfrm flipH="1" flipV="1">
            <a:off x="2483768" y="3212976"/>
            <a:ext cx="310232" cy="9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3779912" y="1783357"/>
            <a:ext cx="49068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dirty="0" smtClean="0"/>
              <a:t>ind the address of inserted source code</a:t>
            </a:r>
          </a:p>
          <a:p>
            <a:r>
              <a:rPr lang="en-US" dirty="0" smtClean="0"/>
              <a:t>Find the return address</a:t>
            </a:r>
          </a:p>
          <a:p>
            <a:r>
              <a:rPr lang="en-US" dirty="0" smtClean="0"/>
              <a:t>Assuming the code is executable</a:t>
            </a:r>
          </a:p>
          <a:p>
            <a:r>
              <a:rPr lang="en-US" dirty="0" smtClean="0"/>
              <a:t>Overflow is not noticed</a:t>
            </a:r>
          </a:p>
          <a:p>
            <a:r>
              <a:rPr lang="en-US" dirty="0" smtClean="0"/>
              <a:t>Memory is linear</a:t>
            </a:r>
          </a:p>
          <a:p>
            <a:r>
              <a:rPr lang="en-US" dirty="0" smtClean="0"/>
              <a:t>Stack and buffer grow in opposite direction</a:t>
            </a:r>
          </a:p>
          <a:p>
            <a:r>
              <a:rPr lang="en-US" dirty="0" err="1" smtClean="0"/>
              <a:t>Strcpy</a:t>
            </a:r>
            <a:r>
              <a:rPr lang="en-US" dirty="0"/>
              <a:t> </a:t>
            </a:r>
            <a:r>
              <a:rPr lang="en-US" dirty="0" smtClean="0"/>
              <a:t>no ’\0’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7803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0-18 at 2.30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63606"/>
      </p:ext>
    </p:extLst>
  </p:cSld>
  <p:clrMapOvr>
    <a:masterClrMapping/>
  </p:clrMapOvr>
  <p:transition xmlns:p14="http://schemas.microsoft.com/office/powerpoint/2010/main"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10-18 at 2.32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16" y="0"/>
            <a:ext cx="9197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45629"/>
      </p:ext>
    </p:extLst>
  </p:cSld>
  <p:clrMapOvr>
    <a:masterClrMapping/>
  </p:clrMapOvr>
  <p:transition xmlns:p14="http://schemas.microsoft.com/office/powerpoint/2010/main"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implemented in hardware or emulator</a:t>
            </a:r>
          </a:p>
          <a:p>
            <a:r>
              <a:rPr lang="en-US" dirty="0" smtClean="0"/>
              <a:t>Performance may suffer</a:t>
            </a:r>
          </a:p>
          <a:p>
            <a:r>
              <a:rPr lang="en-US" dirty="0"/>
              <a:t>C</a:t>
            </a:r>
            <a:r>
              <a:rPr lang="en-US" dirty="0" smtClean="0"/>
              <a:t>ompletely </a:t>
            </a:r>
            <a:r>
              <a:rPr lang="en-US" dirty="0"/>
              <a:t>eliminates </a:t>
            </a:r>
            <a:r>
              <a:rPr lang="en-US" dirty="0" smtClean="0"/>
              <a:t>executing injected code</a:t>
            </a:r>
          </a:p>
          <a:p>
            <a:r>
              <a:rPr lang="en-US" dirty="0" smtClean="0"/>
              <a:t>No </a:t>
            </a:r>
            <a:r>
              <a:rPr lang="en-US" dirty="0" smtClean="0"/>
              <a:t>prevention to return-to-</a:t>
            </a:r>
            <a:r>
              <a:rPr lang="en-US" dirty="0" err="1" smtClean="0"/>
              <a:t>libc</a:t>
            </a:r>
            <a:endParaRPr lang="en-US" dirty="0" smtClean="0"/>
          </a:p>
          <a:p>
            <a:pPr lvl="1"/>
            <a:r>
              <a:rPr lang="en-US" dirty="0" smtClean="0"/>
              <a:t>No injected code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88999"/>
      </p:ext>
    </p:extLst>
  </p:cSld>
  <p:clrMapOvr>
    <a:masterClrMapping/>
  </p:clrMapOvr>
  <p:transition xmlns:p14="http://schemas.microsoft.com/office/powerpoint/2010/main"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10-18 at 2.36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1451"/>
            <a:ext cx="9214863" cy="63187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424" y="6381328"/>
            <a:ext cx="8723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Distinguish between correct </a:t>
            </a:r>
            <a:r>
              <a:rPr lang="en-US" dirty="0" smtClean="0"/>
              <a:t>and incorrect </a:t>
            </a:r>
            <a:r>
              <a:rPr lang="en-US" dirty="0"/>
              <a:t>guesses</a:t>
            </a:r>
          </a:p>
        </p:txBody>
      </p:sp>
    </p:spTree>
    <p:extLst>
      <p:ext uri="{BB962C8B-B14F-4D97-AF65-F5344CB8AC3E}">
        <p14:creationId xmlns:p14="http://schemas.microsoft.com/office/powerpoint/2010/main" val="1902726308"/>
      </p:ext>
    </p:extLst>
  </p:cSld>
  <p:clrMapOvr>
    <a:masterClrMapping/>
  </p:clrMapOvr>
  <p:transition xmlns:p14="http://schemas.microsoft.com/office/powerpoint/2010/main"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attack</a:t>
            </a:r>
          </a:p>
          <a:p>
            <a:r>
              <a:rPr lang="en-US" dirty="0" smtClean="0"/>
              <a:t>Jump attack</a:t>
            </a:r>
          </a:p>
          <a:p>
            <a:r>
              <a:rPr lang="en-US" dirty="0" smtClean="0"/>
              <a:t>Extended attack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39976"/>
      </p:ext>
    </p:extLst>
  </p:cSld>
  <p:clrMapOvr>
    <a:masterClrMapping/>
  </p:clrMapOvr>
  <p:transition xmlns:p14="http://schemas.microsoft.com/office/powerpoint/2010/main"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/>
              <a:t>Inject a 1-byte near return instruction</a:t>
            </a:r>
          </a:p>
          <a:p>
            <a:r>
              <a:rPr lang="en-US" dirty="0" smtClean="0"/>
              <a:t>Incorrect </a:t>
            </a:r>
            <a:r>
              <a:rPr lang="en-US" dirty="0"/>
              <a:t>guess causes a crash</a:t>
            </a:r>
          </a:p>
          <a:p>
            <a:r>
              <a:rPr lang="en-US" dirty="0" smtClean="0"/>
              <a:t>Correct </a:t>
            </a:r>
            <a:r>
              <a:rPr lang="en-US" dirty="0"/>
              <a:t>guess causes observable </a:t>
            </a:r>
            <a:r>
              <a:rPr lang="en-US" dirty="0" smtClean="0"/>
              <a:t>behavior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some output will be returned</a:t>
            </a:r>
          </a:p>
        </p:txBody>
      </p:sp>
      <p:pic>
        <p:nvPicPr>
          <p:cNvPr id="4" name="Picture 3" descr="Screen Shot 2017-10-18 at 2.41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12976"/>
            <a:ext cx="7615791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89757"/>
      </p:ext>
    </p:extLst>
  </p:cSld>
  <p:clrMapOvr>
    <a:masterClrMapping/>
  </p:clrMapOvr>
  <p:transition xmlns:p14="http://schemas.microsoft.com/office/powerpoint/2010/main"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3"/>
            <a:ext cx="8229600" cy="1728192"/>
          </a:xfrm>
        </p:spPr>
        <p:txBody>
          <a:bodyPr/>
          <a:lstStyle/>
          <a:p>
            <a:r>
              <a:rPr lang="en-US" dirty="0"/>
              <a:t>Inject a 2-byte short jump instruction</a:t>
            </a:r>
          </a:p>
          <a:p>
            <a:r>
              <a:rPr lang="en-US" dirty="0" smtClean="0"/>
              <a:t>Correct </a:t>
            </a:r>
            <a:r>
              <a:rPr lang="en-US" dirty="0"/>
              <a:t>guess causes an infinite loop</a:t>
            </a:r>
          </a:p>
          <a:p>
            <a:r>
              <a:rPr lang="en-US" dirty="0" smtClean="0"/>
              <a:t>Incorrect </a:t>
            </a:r>
            <a:r>
              <a:rPr lang="en-US" dirty="0"/>
              <a:t>guess causes crash</a:t>
            </a:r>
          </a:p>
        </p:txBody>
      </p:sp>
      <p:pic>
        <p:nvPicPr>
          <p:cNvPr id="4" name="Picture 3" descr="Screen Shot 2017-10-18 at 2.44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91" y="2924944"/>
            <a:ext cx="7884449" cy="369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62779"/>
      </p:ext>
    </p:extLst>
  </p:cSld>
  <p:clrMapOvr>
    <a:masterClrMapping/>
  </p:clrMapOvr>
  <p:transition xmlns:p14="http://schemas.microsoft.com/office/powerpoint/2010/main"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r>
              <a:rPr lang="en-US" dirty="0"/>
              <a:t>Near </a:t>
            </a:r>
            <a:r>
              <a:rPr lang="en-US" dirty="0" err="1"/>
              <a:t>jmp</a:t>
            </a:r>
            <a:r>
              <a:rPr lang="en-US" dirty="0"/>
              <a:t> jumps to original return address</a:t>
            </a:r>
          </a:p>
        </p:txBody>
      </p:sp>
      <p:pic>
        <p:nvPicPr>
          <p:cNvPr id="4" name="Picture 3" descr="Screen Shot 2017-10-18 at 2.46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2091969"/>
            <a:ext cx="7308304" cy="477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11579"/>
      </p:ext>
    </p:extLst>
  </p:cSld>
  <p:clrMapOvr>
    <a:masterClrMapping/>
  </p:clrMapOvr>
  <p:transition xmlns:p14="http://schemas.microsoft.com/office/powerpoint/2010/main"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Randomization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Observation</a:t>
            </a:r>
            <a:r>
              <a:rPr lang="en-US" dirty="0"/>
              <a:t>: Attacker needs to </a:t>
            </a:r>
            <a:r>
              <a:rPr lang="en-US" dirty="0" smtClean="0"/>
              <a:t>know certain </a:t>
            </a:r>
            <a:r>
              <a:rPr lang="en-US" dirty="0"/>
              <a:t>addresses in memory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Idea</a:t>
            </a:r>
            <a:r>
              <a:rPr lang="en-US" dirty="0"/>
              <a:t>: Obfuscate memory </a:t>
            </a:r>
            <a:r>
              <a:rPr lang="en-US" dirty="0" smtClean="0"/>
              <a:t>addresses</a:t>
            </a:r>
          </a:p>
          <a:p>
            <a:pPr lvl="1"/>
            <a:r>
              <a:rPr lang="en-US" dirty="0"/>
              <a:t>Randomizes: stack, heap, libraries</a:t>
            </a:r>
          </a:p>
        </p:txBody>
      </p:sp>
    </p:spTree>
    <p:extLst>
      <p:ext uri="{BB962C8B-B14F-4D97-AF65-F5344CB8AC3E}">
        <p14:creationId xmlns:p14="http://schemas.microsoft.com/office/powerpoint/2010/main" val="1822938793"/>
      </p:ext>
    </p:extLst>
  </p:cSld>
  <p:clrMapOvr>
    <a:masterClrMapping/>
  </p:clrMapOvr>
  <p:transition xmlns:p14="http://schemas.microsoft.com/office/powerpoint/2010/main"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10-18 at 2.53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10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89695"/>
      </p:ext>
    </p:extLst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Canary</a:t>
            </a:r>
          </a:p>
          <a:p>
            <a:r>
              <a:rPr lang="en-US" dirty="0" smtClean="0"/>
              <a:t>Library </a:t>
            </a:r>
            <a:r>
              <a:rPr lang="en-US" dirty="0"/>
              <a:t>Wrapper</a:t>
            </a:r>
          </a:p>
          <a:p>
            <a:r>
              <a:rPr lang="en-US" dirty="0" smtClean="0"/>
              <a:t>Shadow </a:t>
            </a:r>
            <a:r>
              <a:rPr lang="en-US" dirty="0"/>
              <a:t>Stack</a:t>
            </a:r>
          </a:p>
          <a:p>
            <a:r>
              <a:rPr lang="en-US" dirty="0" smtClean="0"/>
              <a:t>W</a:t>
            </a:r>
            <a:r>
              <a:rPr lang="en-US" dirty="0"/>
              <a:t>⊕X Pages</a:t>
            </a:r>
          </a:p>
        </p:txBody>
      </p:sp>
    </p:spTree>
    <p:extLst>
      <p:ext uri="{BB962C8B-B14F-4D97-AF65-F5344CB8AC3E}">
        <p14:creationId xmlns:p14="http://schemas.microsoft.com/office/powerpoint/2010/main" val="29833955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Exploit - Guessing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probes using return-to-</a:t>
            </a:r>
            <a:r>
              <a:rPr lang="en-US" dirty="0" err="1"/>
              <a:t>libc</a:t>
            </a:r>
            <a:r>
              <a:rPr lang="en-US" dirty="0"/>
              <a:t> attack</a:t>
            </a:r>
          </a:p>
          <a:p>
            <a:r>
              <a:rPr lang="en-US" dirty="0" smtClean="0"/>
              <a:t>Unsuccessful </a:t>
            </a:r>
            <a:r>
              <a:rPr lang="en-US" dirty="0"/>
              <a:t>guess crashes</a:t>
            </a:r>
          </a:p>
          <a:p>
            <a:r>
              <a:rPr lang="en-US" dirty="0" smtClean="0"/>
              <a:t>Successful </a:t>
            </a:r>
            <a:r>
              <a:rPr lang="en-US" dirty="0"/>
              <a:t>guess </a:t>
            </a:r>
            <a:r>
              <a:rPr lang="en-US"/>
              <a:t>produces </a:t>
            </a:r>
            <a:r>
              <a:rPr lang="en-US" smtClean="0"/>
              <a:t>observable behavior</a:t>
            </a:r>
            <a:endParaRPr lang="en-US" dirty="0"/>
          </a:p>
          <a:p>
            <a:pPr lvl="1"/>
            <a:r>
              <a:rPr lang="en-US" dirty="0"/>
              <a:t>TIME: </a:t>
            </a:r>
            <a:r>
              <a:rPr lang="en-US" dirty="0" err="1"/>
              <a:t>usleep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82963000"/>
      </p:ext>
    </p:extLst>
  </p:cSld>
  <p:clrMapOvr>
    <a:masterClrMapping/>
  </p:clrMapOvr>
  <p:transition xmlns:p14="http://schemas.microsoft.com/office/powerpoint/2010/main"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0-18 at 2.55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81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67556"/>
      </p:ext>
    </p:extLst>
  </p:cSld>
  <p:clrMapOvr>
    <a:masterClrMapping/>
  </p:clrMapOvr>
  <p:transition xmlns:p14="http://schemas.microsoft.com/office/powerpoint/2010/main"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10-18 at 2.56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32047"/>
            <a:ext cx="9180512" cy="615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61124"/>
      </p:ext>
    </p:extLst>
  </p:cSld>
  <p:clrMapOvr>
    <a:masterClrMapping/>
  </p:clrMapOvr>
  <p:transition xmlns:p14="http://schemas.microsoft.com/office/powerpoint/2010/main"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10-18 at 2.57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8000"/>
            <a:ext cx="9178847" cy="61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02105"/>
      </p:ext>
    </p:extLst>
  </p:cSld>
  <p:clrMapOvr>
    <a:masterClrMapping/>
  </p:clrMapOvr>
  <p:transition xmlns:p14="http://schemas.microsoft.com/office/powerpoint/2010/main"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approach to ASR?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64</a:t>
            </a:r>
            <a:r>
              <a:rPr lang="en-US" dirty="0"/>
              <a:t>-bit architecture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Can increase randomness from 2^16 to 2^40</a:t>
            </a:r>
          </a:p>
          <a:p>
            <a:r>
              <a:rPr lang="en-US" dirty="0" smtClean="0"/>
              <a:t> </a:t>
            </a:r>
            <a:r>
              <a:rPr lang="en-US" dirty="0"/>
              <a:t>Randomization Frequency</a:t>
            </a:r>
          </a:p>
          <a:p>
            <a:r>
              <a:rPr lang="en-US" dirty="0" smtClean="0"/>
              <a:t>Granularity</a:t>
            </a:r>
            <a:endParaRPr lang="en-US" dirty="0"/>
          </a:p>
          <a:p>
            <a:pPr lvl="1"/>
            <a:r>
              <a:rPr lang="en-US" dirty="0" smtClean="0"/>
              <a:t>Permute </a:t>
            </a:r>
            <a:r>
              <a:rPr lang="en-US" dirty="0"/>
              <a:t>stack variables</a:t>
            </a:r>
          </a:p>
          <a:p>
            <a:pPr lvl="1"/>
            <a:r>
              <a:rPr lang="en-US" dirty="0" smtClean="0"/>
              <a:t>Permute </a:t>
            </a:r>
            <a:r>
              <a:rPr lang="en-US" dirty="0"/>
              <a:t>code &amp; library functions</a:t>
            </a:r>
          </a:p>
          <a:p>
            <a:pPr lvl="1"/>
            <a:r>
              <a:rPr lang="en-US" dirty="0" smtClean="0"/>
              <a:t>Permute </a:t>
            </a:r>
            <a:r>
              <a:rPr lang="en-US" dirty="0"/>
              <a:t>static data</a:t>
            </a:r>
          </a:p>
          <a:p>
            <a:r>
              <a:rPr lang="en-US" dirty="0" smtClean="0"/>
              <a:t>Combine </a:t>
            </a:r>
            <a:r>
              <a:rPr lang="en-US" dirty="0"/>
              <a:t>with other approaches</a:t>
            </a:r>
          </a:p>
        </p:txBody>
      </p:sp>
    </p:spTree>
    <p:extLst>
      <p:ext uri="{BB962C8B-B14F-4D97-AF65-F5344CB8AC3E}">
        <p14:creationId xmlns:p14="http://schemas.microsoft.com/office/powerpoint/2010/main" val="581441722"/>
      </p:ext>
    </p:extLst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/>
              <a:t>Canary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dirty="0"/>
              <a:t>After the Overflow (Compiler and OS level)</a:t>
            </a:r>
          </a:p>
          <a:p>
            <a:r>
              <a:rPr lang="en-US" dirty="0"/>
              <a:t>- sometimes called Stack Guards or Cookies</a:t>
            </a:r>
          </a:p>
          <a:p>
            <a:r>
              <a:rPr lang="en-US" dirty="0"/>
              <a:t>- embed </a:t>
            </a:r>
            <a:r>
              <a:rPr lang="en-US" dirty="0" smtClean="0"/>
              <a:t>“</a:t>
            </a:r>
            <a:r>
              <a:rPr lang="en-US" dirty="0"/>
              <a:t>canaries” </a:t>
            </a:r>
            <a:r>
              <a:rPr lang="en-US" dirty="0" smtClean="0"/>
              <a:t>before return address</a:t>
            </a:r>
          </a:p>
          <a:p>
            <a:pPr lvl="1"/>
            <a:r>
              <a:rPr lang="it-IT" dirty="0"/>
              <a:t>terminator (0x00, 0x0a, 0x0d)</a:t>
            </a:r>
          </a:p>
          <a:p>
            <a:pPr lvl="1"/>
            <a:r>
              <a:rPr lang="it-IT" dirty="0" smtClean="0"/>
              <a:t> </a:t>
            </a:r>
            <a:r>
              <a:rPr lang="it-IT" dirty="0"/>
              <a:t>random</a:t>
            </a:r>
            <a:endParaRPr lang="en-US" dirty="0"/>
          </a:p>
          <a:p>
            <a:r>
              <a:rPr lang="en-US" dirty="0"/>
              <a:t>- verify their integrity PRIOR to Function RETURN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237164"/>
              </p:ext>
            </p:extLst>
          </p:nvPr>
        </p:nvGraphicFramePr>
        <p:xfrm>
          <a:off x="2123728" y="3789040"/>
          <a:ext cx="24482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 vert="vert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Attacker’s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Return address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FFCC"/>
                          </a:solidFill>
                        </a:rPr>
                        <a:t>Canary</a:t>
                      </a:r>
                      <a:endParaRPr lang="en-US" dirty="0">
                        <a:solidFill>
                          <a:srgbClr val="CCFF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 vert="vert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buffer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endParaRPr lang="en-US" dirty="0" smtClean="0"/>
                    </a:p>
                  </a:txBody>
                  <a:tcPr vert="vert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20967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Canary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Foo()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mr-IN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mr-IN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exit(0);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852936"/>
            <a:ext cx="25002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canary = rand();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mySecret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mySecret</a:t>
            </a:r>
            <a:r>
              <a:rPr lang="en-US" dirty="0" smtClean="0"/>
              <a:t> </a:t>
            </a:r>
            <a:r>
              <a:rPr lang="en-US" dirty="0"/>
              <a:t>= canary;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4221088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mySecret</a:t>
            </a:r>
            <a:r>
              <a:rPr lang="en-US" dirty="0" smtClean="0"/>
              <a:t> != canary) { alert();}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6093296"/>
            <a:ext cx="157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/>
              <a:t>Craft canary?</a:t>
            </a:r>
          </a:p>
        </p:txBody>
      </p:sp>
    </p:spTree>
    <p:extLst>
      <p:ext uri="{BB962C8B-B14F-4D97-AF65-F5344CB8AC3E}">
        <p14:creationId xmlns:p14="http://schemas.microsoft.com/office/powerpoint/2010/main" val="422203598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Canary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Foo()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mr-IN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mr-IN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exit(0);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852936"/>
            <a:ext cx="3423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*canary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mySecret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*</a:t>
            </a:r>
            <a:r>
              <a:rPr lang="en-US" dirty="0"/>
              <a:t>canary = rand();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mySecret</a:t>
            </a:r>
            <a:r>
              <a:rPr lang="en-US" dirty="0" smtClean="0"/>
              <a:t> </a:t>
            </a:r>
            <a:r>
              <a:rPr lang="en-US" dirty="0"/>
              <a:t>= *canary;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422108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mySecret</a:t>
            </a:r>
            <a:r>
              <a:rPr lang="en-US" dirty="0"/>
              <a:t> != *canary) { alert();</a:t>
            </a: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6093296"/>
            <a:ext cx="309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/>
              <a:t>Craft </a:t>
            </a:r>
            <a:r>
              <a:rPr lang="en-US" dirty="0" smtClean="0"/>
              <a:t>the address of canary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0402353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Canary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Foo()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mr-IN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mr-IN" dirty="0" smtClean="0"/>
              <a:t>…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exit(0);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852936"/>
            <a:ext cx="2731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canary = </a:t>
            </a:r>
            <a:r>
              <a:rPr lang="en-US" dirty="0"/>
              <a:t>rand()</a:t>
            </a:r>
            <a:r>
              <a:rPr lang="en-US" dirty="0" smtClean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mySecret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mySecret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canary</a:t>
            </a:r>
            <a:r>
              <a:rPr lang="en-US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4221088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mySecret</a:t>
            </a:r>
            <a:r>
              <a:rPr lang="en-US" dirty="0"/>
              <a:t> != </a:t>
            </a:r>
            <a:r>
              <a:rPr lang="en-US" dirty="0" smtClean="0"/>
              <a:t>canary</a:t>
            </a:r>
            <a:r>
              <a:rPr lang="en-US" dirty="0"/>
              <a:t>) { alert();</a:t>
            </a: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6093296"/>
            <a:ext cx="309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/>
              <a:t>Craft </a:t>
            </a:r>
            <a:r>
              <a:rPr lang="en-US" dirty="0" smtClean="0"/>
              <a:t>the address of canary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88788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really</a:t>
            </a:r>
          </a:p>
          <a:p>
            <a:r>
              <a:rPr lang="en-US" dirty="0" smtClean="0"/>
              <a:t>What about format string attacks?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156129"/>
              </p:ext>
            </p:extLst>
          </p:nvPr>
        </p:nvGraphicFramePr>
        <p:xfrm>
          <a:off x="1907704" y="2708920"/>
          <a:ext cx="244827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/>
              </a:tblGrid>
              <a:tr h="370840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 vert="vert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Attacker’s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Return address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CFFCC"/>
                          </a:solidFill>
                        </a:rPr>
                        <a:t>Canary</a:t>
                      </a:r>
                      <a:endParaRPr lang="en-US" dirty="0">
                        <a:solidFill>
                          <a:srgbClr val="CCFF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 vert="vert"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&amp;format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endParaRPr lang="en-US" dirty="0" smtClean="0"/>
                    </a:p>
                  </a:txBody>
                  <a:tcPr vert="vert" anchor="b"/>
                </a:tc>
              </a:tr>
            </a:tbl>
          </a:graphicData>
        </a:graphic>
      </p:graphicFrame>
      <p:sp>
        <p:nvSpPr>
          <p:cNvPr id="5" name="Freeform 4"/>
          <p:cNvSpPr/>
          <p:nvPr/>
        </p:nvSpPr>
        <p:spPr>
          <a:xfrm>
            <a:off x="4211960" y="4005064"/>
            <a:ext cx="1028990" cy="1149484"/>
          </a:xfrm>
          <a:custGeom>
            <a:avLst/>
            <a:gdLst>
              <a:gd name="connsiteX0" fmla="*/ 0 w 1028990"/>
              <a:gd name="connsiteY0" fmla="*/ 788019 h 789444"/>
              <a:gd name="connsiteX1" fmla="*/ 984250 w 1028990"/>
              <a:gd name="connsiteY1" fmla="*/ 676894 h 789444"/>
              <a:gd name="connsiteX2" fmla="*/ 793750 w 1028990"/>
              <a:gd name="connsiteY2" fmla="*/ 73644 h 789444"/>
              <a:gd name="connsiteX3" fmla="*/ 190500 w 1028990"/>
              <a:gd name="connsiteY3" fmla="*/ 10144 h 789444"/>
              <a:gd name="connsiteX4" fmla="*/ 190500 w 1028990"/>
              <a:gd name="connsiteY4" fmla="*/ 10144 h 78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990" h="789444">
                <a:moveTo>
                  <a:pt x="0" y="788019"/>
                </a:moveTo>
                <a:cubicBezTo>
                  <a:pt x="425979" y="791987"/>
                  <a:pt x="851958" y="795956"/>
                  <a:pt x="984250" y="676894"/>
                </a:cubicBezTo>
                <a:cubicBezTo>
                  <a:pt x="1116542" y="557832"/>
                  <a:pt x="926042" y="184769"/>
                  <a:pt x="793750" y="73644"/>
                </a:cubicBezTo>
                <a:cubicBezTo>
                  <a:pt x="661458" y="-37481"/>
                  <a:pt x="190500" y="10144"/>
                  <a:pt x="190500" y="10144"/>
                </a:cubicBezTo>
                <a:lnTo>
                  <a:pt x="190500" y="10144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117752" y="4005064"/>
            <a:ext cx="310232" cy="9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20072" y="4509120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the return address directly</a:t>
            </a:r>
          </a:p>
          <a:p>
            <a:r>
              <a:rPr lang="en-US" dirty="0"/>
              <a:t>w</a:t>
            </a:r>
            <a:r>
              <a:rPr lang="en-US" dirty="0" smtClean="0"/>
              <a:t>ithout touch canary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4211960" y="3212976"/>
            <a:ext cx="1100998" cy="717436"/>
          </a:xfrm>
          <a:custGeom>
            <a:avLst/>
            <a:gdLst>
              <a:gd name="connsiteX0" fmla="*/ 0 w 1028990"/>
              <a:gd name="connsiteY0" fmla="*/ 788019 h 789444"/>
              <a:gd name="connsiteX1" fmla="*/ 984250 w 1028990"/>
              <a:gd name="connsiteY1" fmla="*/ 676894 h 789444"/>
              <a:gd name="connsiteX2" fmla="*/ 793750 w 1028990"/>
              <a:gd name="connsiteY2" fmla="*/ 73644 h 789444"/>
              <a:gd name="connsiteX3" fmla="*/ 190500 w 1028990"/>
              <a:gd name="connsiteY3" fmla="*/ 10144 h 789444"/>
              <a:gd name="connsiteX4" fmla="*/ 190500 w 1028990"/>
              <a:gd name="connsiteY4" fmla="*/ 10144 h 78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990" h="789444">
                <a:moveTo>
                  <a:pt x="0" y="788019"/>
                </a:moveTo>
                <a:cubicBezTo>
                  <a:pt x="425979" y="791987"/>
                  <a:pt x="851958" y="795956"/>
                  <a:pt x="984250" y="676894"/>
                </a:cubicBezTo>
                <a:cubicBezTo>
                  <a:pt x="1116542" y="557832"/>
                  <a:pt x="926042" y="184769"/>
                  <a:pt x="793750" y="73644"/>
                </a:cubicBezTo>
                <a:cubicBezTo>
                  <a:pt x="661458" y="-37481"/>
                  <a:pt x="190500" y="10144"/>
                  <a:pt x="190500" y="10144"/>
                </a:cubicBezTo>
                <a:lnTo>
                  <a:pt x="190500" y="10144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139952" y="3212976"/>
            <a:ext cx="310232" cy="9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92080" y="3356992"/>
            <a:ext cx="267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 to the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4237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Wrappers (</a:t>
            </a:r>
            <a:r>
              <a:rPr lang="en-US" dirty="0" err="1" smtClean="0"/>
              <a:t>libsafe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know vulnerable function calls with ‘safe’ versions</a:t>
            </a:r>
          </a:p>
          <a:p>
            <a:r>
              <a:rPr lang="en-US" dirty="0" smtClean="0"/>
              <a:t>‘Safe’ versions ensure nothing is written past the current stack frame</a:t>
            </a:r>
          </a:p>
          <a:p>
            <a:r>
              <a:rPr lang="en-US" dirty="0" smtClean="0"/>
              <a:t>If we cannot get past the stack frame, we cannot exploit anything?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1262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10020</TotalTime>
  <Words>734</Words>
  <Application>Microsoft Macintosh PowerPoint</Application>
  <PresentationFormat>On-screen Show (4:3)</PresentationFormat>
  <Paragraphs>188</Paragraphs>
  <Slides>34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Executive</vt:lpstr>
      <vt:lpstr>PowerPoint Presentation</vt:lpstr>
      <vt:lpstr>Challenges for Attacker</vt:lpstr>
      <vt:lpstr>Defenses</vt:lpstr>
      <vt:lpstr>Canary</vt:lpstr>
      <vt:lpstr>Store Canary</vt:lpstr>
      <vt:lpstr>Store Canary</vt:lpstr>
      <vt:lpstr>Store Canary</vt:lpstr>
      <vt:lpstr>Solved?</vt:lpstr>
      <vt:lpstr>Library Wrappers (libsafe)</vt:lpstr>
      <vt:lpstr>Problems</vt:lpstr>
      <vt:lpstr>Shadow Stack</vt:lpstr>
      <vt:lpstr>Problems</vt:lpstr>
      <vt:lpstr>WX / DEP</vt:lpstr>
      <vt:lpstr>Problems</vt:lpstr>
      <vt:lpstr>Defense Summary</vt:lpstr>
      <vt:lpstr>Countermeasures</vt:lpstr>
      <vt:lpstr>Instruction Set Randomization</vt:lpstr>
      <vt:lpstr>How to obfuscate</vt:lpstr>
      <vt:lpstr>PowerPoint Presentation</vt:lpstr>
      <vt:lpstr>PowerPoint Presentation</vt:lpstr>
      <vt:lpstr>PowerPoint Presentation</vt:lpstr>
      <vt:lpstr>ISR Summary</vt:lpstr>
      <vt:lpstr>PowerPoint Presentation</vt:lpstr>
      <vt:lpstr>ISR Attacks</vt:lpstr>
      <vt:lpstr>Return Attack</vt:lpstr>
      <vt:lpstr>Jump Attack</vt:lpstr>
      <vt:lpstr>Extended Attack</vt:lpstr>
      <vt:lpstr>Address Space Randomization</vt:lpstr>
      <vt:lpstr>PowerPoint Presentation</vt:lpstr>
      <vt:lpstr>The Exploit - Guessing Addresses</vt:lpstr>
      <vt:lpstr>PowerPoint Presentation</vt:lpstr>
      <vt:lpstr>PowerPoint Presentation</vt:lpstr>
      <vt:lpstr>PowerPoint Presentation</vt:lpstr>
      <vt:lpstr>A better approach to ASR?</vt:lpstr>
    </vt:vector>
  </TitlesOfParts>
  <Manager/>
  <Company>Computer Science, UNSW@ADFA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11 Lecture Overheads</dc:subject>
  <dc:creator>Dr Lawrie Brown</dc:creator>
  <cp:keywords/>
  <dc:description/>
  <cp:lastModifiedBy>Vivian</cp:lastModifiedBy>
  <cp:revision>155</cp:revision>
  <dcterms:created xsi:type="dcterms:W3CDTF">2014-09-10T15:34:16Z</dcterms:created>
  <dcterms:modified xsi:type="dcterms:W3CDTF">2017-10-19T16:43:00Z</dcterms:modified>
  <cp:category/>
</cp:coreProperties>
</file>