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0"/>
  </p:notesMasterIdLst>
  <p:sldIdLst>
    <p:sldId id="412" r:id="rId2"/>
    <p:sldId id="427" r:id="rId3"/>
    <p:sldId id="415" r:id="rId4"/>
    <p:sldId id="416" r:id="rId5"/>
    <p:sldId id="428" r:id="rId6"/>
    <p:sldId id="429" r:id="rId7"/>
    <p:sldId id="430" r:id="rId8"/>
    <p:sldId id="414" r:id="rId9"/>
    <p:sldId id="417" r:id="rId10"/>
    <p:sldId id="424" r:id="rId11"/>
    <p:sldId id="425" r:id="rId12"/>
    <p:sldId id="418" r:id="rId13"/>
    <p:sldId id="419" r:id="rId14"/>
    <p:sldId id="420" r:id="rId15"/>
    <p:sldId id="421" r:id="rId16"/>
    <p:sldId id="422" r:id="rId17"/>
    <p:sldId id="423" r:id="rId18"/>
    <p:sldId id="426" r:id="rId1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69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0" autoAdjust="0"/>
    <p:restoredTop sz="91142" autoAdjust="0"/>
  </p:normalViewPr>
  <p:slideViewPr>
    <p:cSldViewPr>
      <p:cViewPr>
        <p:scale>
          <a:sx n="80" d="100"/>
          <a:sy n="80" d="100"/>
        </p:scale>
        <p:origin x="12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C0C4E-09D2-704D-8365-4F8091C08263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70FB1-BA21-C347-96E6-9B9434F451D7}" type="slidenum">
              <a:rPr lang="en-US"/>
              <a:pPr/>
              <a:t>11</a:t>
            </a:fld>
            <a:endParaRPr 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3CC27-8584-F847-9E22-9B95AF6A0172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smtClean="0"/>
              <a:t>Password Cracking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Passwords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Many applications come with a default password.</a:t>
            </a:r>
          </a:p>
          <a:p>
            <a:pPr lvl="1"/>
            <a:r>
              <a:rPr lang="en-US" sz="2400"/>
              <a:t>VMS used to have a default super-user password.</a:t>
            </a:r>
          </a:p>
          <a:p>
            <a:pPr lvl="1"/>
            <a:r>
              <a:rPr lang="en-US" sz="2400"/>
              <a:t>Often, the default password is the same as the default user name.</a:t>
            </a:r>
          </a:p>
          <a:p>
            <a:pPr lvl="1"/>
            <a:r>
              <a:rPr lang="en-US" sz="2400"/>
              <a:t>In principle, the sys-ad changes the default password.  </a:t>
            </a:r>
          </a:p>
          <a:p>
            <a:pPr lvl="1"/>
            <a:r>
              <a:rPr lang="en-US" sz="2400"/>
              <a:t>Recently, applications are no longer shipped with default passwords.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396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Bios Password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Stored in CMOS</a:t>
            </a:r>
          </a:p>
          <a:p>
            <a:pPr lvl="1"/>
            <a:r>
              <a:rPr lang="en-US"/>
              <a:t>Remove power from CMOS and CMOS is reset.</a:t>
            </a:r>
          </a:p>
          <a:p>
            <a:pPr lvl="2"/>
            <a:r>
              <a:rPr lang="en-US"/>
              <a:t>Looses valuable forensic data such as the system clock.</a:t>
            </a:r>
          </a:p>
          <a:p>
            <a:pPr lvl="1"/>
            <a:r>
              <a:rPr lang="en-US"/>
              <a:t>Some BIOS can be programmatically cleaned.</a:t>
            </a:r>
          </a:p>
          <a:p>
            <a:pPr lvl="2"/>
            <a:r>
              <a:rPr lang="en-US"/>
              <a:t>Looses valuable forensic data such as the system clock.</a:t>
            </a:r>
          </a:p>
        </p:txBody>
      </p:sp>
    </p:spTree>
    <p:extLst>
      <p:ext uri="{BB962C8B-B14F-4D97-AF65-F5344CB8AC3E}">
        <p14:creationId xmlns:p14="http://schemas.microsoft.com/office/powerpoint/2010/main" val="234671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en-US" dirty="0"/>
              <a:t>the md5 hash values for unsalted and salted passwords.</a:t>
            </a:r>
            <a:endParaRPr lang="en-US" dirty="0"/>
          </a:p>
        </p:txBody>
      </p:sp>
      <p:pic>
        <p:nvPicPr>
          <p:cNvPr id="4" name="Picture 3" descr="Screen Shot 2017-10-21 at 11.0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331"/>
            <a:ext cx="9144000" cy="21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05212"/>
      </p:ext>
    </p:extLst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/>
              <a:t>Just try out all combinations.</a:t>
            </a:r>
          </a:p>
          <a:p>
            <a:r>
              <a:rPr lang="en-US" dirty="0" smtClean="0"/>
              <a:t>It depends </a:t>
            </a:r>
            <a:r>
              <a:rPr lang="en-US" dirty="0"/>
              <a:t>on the domain of input characters </a:t>
            </a:r>
            <a:r>
              <a:rPr lang="en-US" dirty="0" smtClean="0"/>
              <a:t>and the length </a:t>
            </a:r>
            <a:r>
              <a:rPr lang="en-US" dirty="0"/>
              <a:t>of the </a:t>
            </a:r>
            <a:r>
              <a:rPr lang="en-US" dirty="0" smtClean="0"/>
              <a:t>password</a:t>
            </a:r>
          </a:p>
        </p:txBody>
      </p:sp>
      <p:pic>
        <p:nvPicPr>
          <p:cNvPr id="4" name="Picture 3" descr="Screen Shot 2017-10-21 at 11.13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7996"/>
            <a:ext cx="9144000" cy="20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42670"/>
      </p:ext>
    </p:extLst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desktop computer could attempt one million passwords per </a:t>
            </a:r>
            <a:r>
              <a:rPr lang="en-US" dirty="0" smtClean="0"/>
              <a:t>second</a:t>
            </a:r>
          </a:p>
        </p:txBody>
      </p:sp>
      <p:pic>
        <p:nvPicPr>
          <p:cNvPr id="4" name="Picture 3" descr="Screen Shot 2017-10-21 at 11.13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16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1825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/>
          <a:lstStyle/>
          <a:p>
            <a:r>
              <a:rPr lang="en-US" dirty="0" err="1" smtClean="0"/>
              <a:t>ElcomSoft</a:t>
            </a:r>
            <a:r>
              <a:rPr lang="en-US" dirty="0" smtClean="0"/>
              <a:t> </a:t>
            </a:r>
            <a:r>
              <a:rPr lang="en-US" dirty="0"/>
              <a:t>Co. claims the ability to test 2.8 billion passwords per second</a:t>
            </a:r>
            <a:endParaRPr lang="en-US" dirty="0"/>
          </a:p>
        </p:txBody>
      </p:sp>
      <p:pic>
        <p:nvPicPr>
          <p:cNvPr id="4" name="Picture 3" descr="Screen Shot 2017-10-21 at 11.1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900"/>
            <a:ext cx="9144000" cy="16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1825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need to be </a:t>
            </a:r>
            <a:r>
              <a:rPr lang="en-US" dirty="0" err="1"/>
              <a:t>memorizable</a:t>
            </a:r>
            <a:r>
              <a:rPr lang="en-US" dirty="0"/>
              <a:t>.</a:t>
            </a:r>
          </a:p>
          <a:p>
            <a:r>
              <a:rPr lang="en-US" dirty="0"/>
              <a:t>Most Passwords based on actual words.</a:t>
            </a:r>
          </a:p>
          <a:p>
            <a:r>
              <a:rPr lang="en-US" dirty="0"/>
              <a:t>Dictionary attacks uses a dictionary:</a:t>
            </a:r>
          </a:p>
          <a:p>
            <a:pPr lvl="1"/>
            <a:r>
              <a:rPr lang="en-US" dirty="0"/>
              <a:t>Try all words in dictionary.</a:t>
            </a:r>
          </a:p>
          <a:p>
            <a:pPr lvl="1"/>
            <a:r>
              <a:rPr lang="en-US" dirty="0"/>
              <a:t>Try all words in dictionary with slight changes.</a:t>
            </a:r>
          </a:p>
          <a:p>
            <a:pPr lvl="1"/>
            <a:r>
              <a:rPr lang="en-US" dirty="0"/>
              <a:t>Typically very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30686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/>
              <a:t>Keystroke logging / sniffing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Surveillance of suspect can yield passwords.</a:t>
            </a:r>
          </a:p>
          <a:p>
            <a:r>
              <a:rPr lang="en-US"/>
              <a:t>Keystroke loggers can be set up to automatically reveal typed in passwords.</a:t>
            </a:r>
          </a:p>
          <a:p>
            <a:r>
              <a:rPr lang="en-US"/>
              <a:t>Same for network sniffers.</a:t>
            </a:r>
          </a:p>
        </p:txBody>
      </p:sp>
    </p:spTree>
    <p:extLst>
      <p:ext uri="{BB962C8B-B14F-4D97-AF65-F5344CB8AC3E}">
        <p14:creationId xmlns:p14="http://schemas.microsoft.com/office/powerpoint/2010/main" val="4229333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the Ripper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password file and shadow file together</a:t>
            </a:r>
          </a:p>
          <a:p>
            <a:pPr lvl="1"/>
            <a:r>
              <a:rPr lang="en-US" dirty="0" smtClean="0"/>
              <a:t>Unshadow PASSWORD File Shadow file &gt; File</a:t>
            </a:r>
          </a:p>
          <a:p>
            <a:r>
              <a:rPr lang="en-US" dirty="0" smtClean="0"/>
              <a:t>Crack password</a:t>
            </a:r>
          </a:p>
          <a:p>
            <a:pPr lvl="1"/>
            <a:r>
              <a:rPr lang="en-US" dirty="0" smtClean="0"/>
              <a:t>John </a:t>
            </a:r>
            <a:r>
              <a:rPr lang="mr-IN" dirty="0" smtClean="0"/>
              <a:t>–</a:t>
            </a:r>
            <a:r>
              <a:rPr lang="en-US" dirty="0" smtClean="0"/>
              <a:t>wordlist= [] file-to-crack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85922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 of record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– holds list of recognized users 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– holds their passwords 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 – holds list of recognized groups, names of member users for each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1460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dirty="0" smtClean="0"/>
              <a:t>Unix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3384376"/>
          </a:xfrm>
        </p:spPr>
        <p:txBody>
          <a:bodyPr/>
          <a:lstStyle/>
          <a:p>
            <a:r>
              <a:rPr lang="en-US" dirty="0" smtClean="0"/>
              <a:t>User or account name</a:t>
            </a:r>
          </a:p>
          <a:p>
            <a:r>
              <a:rPr lang="en-US" dirty="0"/>
              <a:t>x</a:t>
            </a:r>
            <a:r>
              <a:rPr lang="en-US" dirty="0" smtClean="0"/>
              <a:t>: Hash of password (moved)</a:t>
            </a:r>
          </a:p>
          <a:p>
            <a:r>
              <a:rPr lang="en-US" dirty="0" smtClean="0"/>
              <a:t>User identifier(UID)</a:t>
            </a:r>
          </a:p>
          <a:p>
            <a:r>
              <a:rPr lang="en-US" dirty="0" smtClean="0"/>
              <a:t>Group identifier (GID)</a:t>
            </a:r>
          </a:p>
          <a:p>
            <a:r>
              <a:rPr lang="en-US" dirty="0" smtClean="0"/>
              <a:t>Real name</a:t>
            </a:r>
          </a:p>
          <a:p>
            <a:r>
              <a:rPr lang="en-US" dirty="0" smtClean="0"/>
              <a:t>Home directory</a:t>
            </a:r>
          </a:p>
          <a:p>
            <a:r>
              <a:rPr lang="en-US" dirty="0" smtClean="0"/>
              <a:t>Login shell</a:t>
            </a:r>
            <a:endParaRPr lang="en-US" dirty="0"/>
          </a:p>
        </p:txBody>
      </p:sp>
      <p:pic>
        <p:nvPicPr>
          <p:cNvPr id="4" name="Picture 3" descr="Screen Shot 2017-10-21 at 10.2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22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844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Unix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604663"/>
          </a:xfrm>
        </p:spPr>
        <p:txBody>
          <a:bodyPr/>
          <a:lstStyle/>
          <a:p>
            <a:r>
              <a:rPr lang="en-US" dirty="0" err="1" smtClean="0"/>
              <a:t>Superuser</a:t>
            </a:r>
            <a:r>
              <a:rPr lang="en-US" dirty="0" smtClean="0"/>
              <a:t> can read</a:t>
            </a:r>
            <a:endParaRPr lang="en-US" dirty="0"/>
          </a:p>
        </p:txBody>
      </p:sp>
      <p:pic>
        <p:nvPicPr>
          <p:cNvPr id="5" name="Picture 4" descr="Screen Shot 2017-10-23 at 4.5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872490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8441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10-23 at 4.5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5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3290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en-US" dirty="0" smtClean="0"/>
              <a:t>Add User</a:t>
            </a:r>
            <a:endParaRPr lang="en-US" dirty="0"/>
          </a:p>
        </p:txBody>
      </p:sp>
      <p:pic>
        <p:nvPicPr>
          <p:cNvPr id="3" name="Picture 2" descr="Screen Shot 2017-10-23 at 5.01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5" y="1412776"/>
            <a:ext cx="908761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40015"/>
      </p:ext>
    </p:extLst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User</a:t>
            </a:r>
            <a:endParaRPr lang="en-US" dirty="0"/>
          </a:p>
        </p:txBody>
      </p:sp>
      <p:pic>
        <p:nvPicPr>
          <p:cNvPr id="3" name="Picture 2" descr="Screen Shot 2017-10-23 at 5.0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84984"/>
            <a:ext cx="8712968" cy="26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40015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Security Account Manager </a:t>
            </a:r>
            <a:r>
              <a:rPr lang="en-US" dirty="0" smtClean="0"/>
              <a:t>(SAM) file </a:t>
            </a:r>
            <a:r>
              <a:rPr lang="en-US" dirty="0"/>
              <a:t>is similar to the </a:t>
            </a:r>
            <a:r>
              <a:rPr lang="en-US" dirty="0" smtClean="0"/>
              <a:t>Unix </a:t>
            </a:r>
            <a:r>
              <a:rPr lang="en-US" dirty="0" err="1" smtClean="0"/>
              <a:t>passwd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User or account name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Encrypted </a:t>
            </a:r>
            <a:r>
              <a:rPr lang="en-US" dirty="0"/>
              <a:t>password</a:t>
            </a:r>
          </a:p>
          <a:p>
            <a:pPr lvl="1"/>
            <a:r>
              <a:rPr lang="en-US" dirty="0" smtClean="0"/>
              <a:t>Hash </a:t>
            </a:r>
            <a:r>
              <a:rPr lang="en-US" dirty="0"/>
              <a:t>1 of password</a:t>
            </a:r>
          </a:p>
          <a:p>
            <a:pPr lvl="1"/>
            <a:r>
              <a:rPr lang="en-US" dirty="0" smtClean="0"/>
              <a:t>Hash </a:t>
            </a:r>
            <a:r>
              <a:rPr lang="en-US" dirty="0"/>
              <a:t>2 of password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name of user</a:t>
            </a:r>
          </a:p>
          <a:p>
            <a:pPr lvl="1"/>
            <a:r>
              <a:rPr lang="en-US" dirty="0" smtClean="0"/>
              <a:t>Home directory</a:t>
            </a:r>
          </a:p>
          <a:p>
            <a:r>
              <a:rPr lang="en-US" dirty="0"/>
              <a:t>C:\windows\system32\</a:t>
            </a:r>
            <a:r>
              <a:rPr lang="en-US" dirty="0" err="1"/>
              <a:t>config</a:t>
            </a:r>
            <a:r>
              <a:rPr lang="en-US" dirty="0"/>
              <a:t>\</a:t>
            </a:r>
            <a:r>
              <a:rPr lang="en-US" dirty="0" err="1"/>
              <a:t>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1919"/>
      </p:ext>
    </p:extLst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can read the Unix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Windows SAM file </a:t>
            </a:r>
            <a:r>
              <a:rPr lang="en-US" dirty="0" smtClean="0"/>
              <a:t>is not </a:t>
            </a:r>
            <a:r>
              <a:rPr lang="en-US" dirty="0"/>
              <a:t>readable once the operating system has </a:t>
            </a:r>
            <a:r>
              <a:rPr lang="en-US" dirty="0" smtClean="0"/>
              <a:t>booted</a:t>
            </a:r>
          </a:p>
          <a:p>
            <a:r>
              <a:rPr lang="en-US" dirty="0" smtClean="0"/>
              <a:t>The </a:t>
            </a:r>
            <a:r>
              <a:rPr lang="en-US" dirty="0"/>
              <a:t>operating system has an exclusive lock on the </a:t>
            </a:r>
            <a:r>
              <a:rPr lang="en-US" dirty="0" smtClean="0"/>
              <a:t>Windows SAM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33917"/>
      </p:ext>
    </p:extLst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13395</TotalTime>
  <Words>430</Words>
  <Application>Microsoft Macintosh PowerPoint</Application>
  <PresentationFormat>On-screen Show (4:3)</PresentationFormat>
  <Paragraphs>71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PowerPoint Presentation</vt:lpstr>
      <vt:lpstr>The files of record </vt:lpstr>
      <vt:lpstr>Unix Password File</vt:lpstr>
      <vt:lpstr>Unix Password File</vt:lpstr>
      <vt:lpstr>PowerPoint Presentation</vt:lpstr>
      <vt:lpstr>Add User</vt:lpstr>
      <vt:lpstr>Delete User</vt:lpstr>
      <vt:lpstr>Windows Password File</vt:lpstr>
      <vt:lpstr>PowerPoint Presentation</vt:lpstr>
      <vt:lpstr>Default Passwords</vt:lpstr>
      <vt:lpstr>Bios Password</vt:lpstr>
      <vt:lpstr>Password Salt</vt:lpstr>
      <vt:lpstr>Brute Force Attack</vt:lpstr>
      <vt:lpstr>Brute Force Attack</vt:lpstr>
      <vt:lpstr>Brute Force Attack</vt:lpstr>
      <vt:lpstr>Dictionary Attack</vt:lpstr>
      <vt:lpstr>Keystroke logging / sniffing</vt:lpstr>
      <vt:lpstr>John the Ripper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Vivian</cp:lastModifiedBy>
  <cp:revision>158</cp:revision>
  <dcterms:created xsi:type="dcterms:W3CDTF">2014-09-10T15:34:16Z</dcterms:created>
  <dcterms:modified xsi:type="dcterms:W3CDTF">2017-10-24T03:31:47Z</dcterms:modified>
  <cp:category/>
</cp:coreProperties>
</file>