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853"/>
    <a:srgbClr val="58606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3" autoAdjust="0"/>
    <p:restoredTop sz="94660"/>
  </p:normalViewPr>
  <p:slideViewPr>
    <p:cSldViewPr snapToGrid="0">
      <p:cViewPr>
        <p:scale>
          <a:sx n="100" d="100"/>
          <a:sy n="100" d="100"/>
        </p:scale>
        <p:origin x="1095" y="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263A-BAC5-4D80-BFD0-AC2D6BB4047E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0B11C-67AB-4A07-A403-788541EE8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81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49085-1C19-4B6B-9C83-EC22BA6906B8}" type="datetimeFigureOut">
              <a:rPr lang="en-US"/>
              <a:t>4/19/2018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4147-66F7-4A69-8B5B-FCEF87E79FED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7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7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7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4147-66F7-4A69-8B5B-FCEF87E79FE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8337"/>
            <a:ext cx="10058400" cy="32003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365760" bIns="45720" rtlCol="0" anchor="b">
            <a:normAutofit/>
          </a:bodyPr>
          <a:lstStyle>
            <a:lvl1pPr>
              <a:defRPr lang="en-US" sz="4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588737"/>
            <a:ext cx="10058400" cy="1371600"/>
          </a:xfrm>
          <a:solidFill>
            <a:srgbClr val="F2F2F2">
              <a:alpha val="25098"/>
            </a:srgbClr>
          </a:solidFill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100" b="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C60-CA09-4936-BAA8-13CFEF5A169C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492875"/>
            <a:ext cx="7543800" cy="365125"/>
          </a:xfrm>
        </p:spPr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19050"/>
            <a:ext cx="914400" cy="69646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66800" y="4531673"/>
            <a:ext cx="100584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9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3124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  <a:solidFill>
            <a:srgbClr val="F2F2F2">
              <a:alpha val="25000"/>
            </a:srgbClr>
          </a:solidFill>
        </p:spPr>
        <p:txBody>
          <a:bodyPr anchor="t" anchorCtr="0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2D8-565B-43C8-92C1-16DFDC78A3CD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15740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609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ln w="19050"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0616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ln w="19050"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352800"/>
            <a:ext cx="10058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  <a:solidFill>
            <a:srgbClr val="F2F2F2">
              <a:alpha val="25000"/>
            </a:srgbClr>
          </a:solidFill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6DF-4141-4790-9D36-99CA537BDC91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08581"/>
            <a:ext cx="10058400" cy="1468800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7381"/>
            <a:ext cx="10058400" cy="860400"/>
          </a:xfrm>
          <a:solidFill>
            <a:srgbClr val="F2F2F2">
              <a:alpha val="80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1800" dirty="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8260-0341-4551-9DC4-7B5326D45C3C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84613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>
                    <a:lumMod val="95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01400" y="30045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46138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886200"/>
            <a:ext cx="10058400" cy="889000"/>
          </a:xfrm>
          <a:solidFill>
            <a:srgbClr val="F2F2F2">
              <a:alpha val="25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5200"/>
            <a:ext cx="100584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i="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D5A8-BE2E-4A51-9B6F-087765A79CEA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19050"/>
            <a:ext cx="914400" cy="6964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59" y="0"/>
            <a:ext cx="914400" cy="68580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35307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10058400" cy="2743199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505200"/>
            <a:ext cx="10058400" cy="838200"/>
          </a:xfrm>
          <a:solidFill>
            <a:srgbClr val="F2F2F2">
              <a:alpha val="25000"/>
            </a:srgb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343400"/>
            <a:ext cx="100584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1630-BFB2-4F1D-9C36-7C8CCD1661FB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403076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" y="19050"/>
            <a:ext cx="720315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59" y="0"/>
            <a:ext cx="731520" cy="54864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60322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5840"/>
          </a:xfrm>
          <a:solidFill>
            <a:srgbClr val="586064">
              <a:alpha val="50196"/>
            </a:srgb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40" y="1136827"/>
            <a:ext cx="11430000" cy="516963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304A-138B-4A82-B21E-B3E7866DAD8B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009029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35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1378" y="812799"/>
            <a:ext cx="2210514" cy="5181601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vert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08" y="812800"/>
            <a:ext cx="8512942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78BF-BCB4-43AA-846A-07EFEC0261AC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761914" y="3382263"/>
            <a:ext cx="5184648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759" y="0"/>
            <a:ext cx="914400" cy="685800"/>
          </a:xfrm>
          <a:prstGeom prst="rect">
            <a:avLst/>
          </a:prstGeom>
          <a:gradFill>
            <a:gsLst>
              <a:gs pos="0">
                <a:schemeClr val="tx1"/>
              </a:gs>
              <a:gs pos="18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9000">
                <a:srgbClr val="586064"/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00987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5840"/>
          </a:xfrm>
          <a:solidFill>
            <a:srgbClr val="586064">
              <a:alpha val="50196"/>
            </a:srgbClr>
          </a:solidFill>
        </p:spPr>
        <p:txBody>
          <a:bodyPr rIns="91440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54572" y="6492875"/>
            <a:ext cx="2522806" cy="365125"/>
          </a:xfrm>
        </p:spPr>
        <p:txBody>
          <a:bodyPr/>
          <a:lstStyle/>
          <a:p>
            <a:fld id="{5FD6FA7F-CF8F-4783-9DE6-2D6149E8CE72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009029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08581"/>
            <a:ext cx="10058400" cy="1468800"/>
          </a:xfrm>
          <a:ln w="9525">
            <a:solidFill>
              <a:schemeClr val="tx1">
                <a:lumMod val="95000"/>
              </a:schemeClr>
            </a:solidFill>
          </a:ln>
        </p:spPr>
        <p:txBody>
          <a:bodyPr rIns="91440" anchor="b"/>
          <a:lstStyle>
            <a:lvl1pPr algn="r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777381"/>
            <a:ext cx="10058400" cy="860400"/>
          </a:xfrm>
          <a:solidFill>
            <a:srgbClr val="F2F2F2">
              <a:alpha val="25098"/>
            </a:srgbClr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i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99142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" y="103695"/>
            <a:ext cx="1338606" cy="10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" y="1335257"/>
            <a:ext cx="576072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60" y="1335257"/>
            <a:ext cx="576072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FFDC-E01A-4CE9-93A5-BA504AC9E3FA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925241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586064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cap="none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201645"/>
            <a:ext cx="5486400" cy="548640"/>
          </a:xfrm>
          <a:solidFill>
            <a:srgbClr val="F2F2F2">
              <a:alpha val="25000"/>
            </a:srgbClr>
          </a:solidFill>
        </p:spPr>
        <p:txBody>
          <a:bodyPr anchor="b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750285"/>
            <a:ext cx="5486400" cy="448056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47BA-684D-4B46-A1F5-A983D0F7644F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6299200" y="1201645"/>
            <a:ext cx="5486400" cy="548640"/>
          </a:xfrm>
          <a:solidFill>
            <a:srgbClr val="F2F2F2">
              <a:alpha val="25000"/>
            </a:srgbClr>
          </a:solidFill>
        </p:spPr>
        <p:txBody>
          <a:bodyPr anchor="b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6299200" y="1750285"/>
            <a:ext cx="5486400" cy="4480560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925241"/>
            <a:ext cx="12192000" cy="45720"/>
          </a:xfrm>
          <a:prstGeom prst="rect">
            <a:avLst/>
          </a:prstGeom>
          <a:solidFill>
            <a:schemeClr val="tx1">
              <a:lumMod val="65000"/>
            </a:schemeClr>
          </a:solidFill>
          <a:ln w="6350"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8158-20FB-42CB-B6FE-7E7DFB2BC6B1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19" y="888477"/>
            <a:ext cx="6670963" cy="5081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2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D16-7C02-4F8B-A9D0-32A5F2DAD757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0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solidFill>
            <a:srgbClr val="586064">
              <a:alpha val="50196"/>
            </a:srgbClr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6350">
            <a:solidFill>
              <a:schemeClr val="tx1">
                <a:lumMod val="95000"/>
              </a:schemeClr>
            </a:soli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36DBF91-8394-4ED5-BE68-17C02EFB66A9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32865"/>
            <a:ext cx="10058400" cy="566738"/>
          </a:xfrm>
          <a:solidFill>
            <a:srgbClr val="586064">
              <a:alpha val="50196"/>
            </a:srgbClr>
          </a:solidFill>
          <a:ln w="9525"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6350">
            <a:solidFill>
              <a:schemeClr val="tx1">
                <a:lumMod val="95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5299603"/>
            <a:ext cx="10058400" cy="493712"/>
          </a:xfrm>
          <a:ln w="9525"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84D7-5B03-4FF9-85DA-02A7C7CC8AF0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" y="103695"/>
            <a:ext cx="1338606" cy="10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5840"/>
          </a:xfrm>
          <a:prstGeom prst="rect">
            <a:avLst/>
          </a:prstGeom>
          <a:solidFill>
            <a:srgbClr val="586064">
              <a:alpha val="50196"/>
            </a:srgbClr>
          </a:solidFill>
          <a:ln w="9525">
            <a:noFill/>
          </a:ln>
        </p:spPr>
        <p:txBody>
          <a:bodyPr vert="horz" lIns="91440" tIns="45720" rIns="36576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9380"/>
            <a:ext cx="11430000" cy="5128968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2526" y="6492875"/>
            <a:ext cx="278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1F445A-7C0B-4801-A23C-6A6CA9532527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4928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9833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4" y="6492875"/>
            <a:ext cx="29612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lang="en-US" sz="4000" b="1" kern="1200" cap="none" baseline="0" dirty="0">
          <a:ln w="3175" cmpd="sng">
            <a:noFill/>
          </a:ln>
          <a:solidFill>
            <a:schemeClr val="tx1">
              <a:lumMod val="95000"/>
            </a:schemeClr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dist="63500" dir="2400000" algn="tl">
              <a:schemeClr val="tx2">
                <a:lumMod val="50000"/>
                <a:alpha val="85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20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8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6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4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100000"/>
        <a:buFont typeface="Arial"/>
        <a:buChar char="•"/>
        <a:defRPr sz="1400" b="0" kern="1200" cap="none" baseline="0">
          <a:solidFill>
            <a:schemeClr val="bg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.html" TargetMode="External"/><Relationship Id="rId2" Type="http://schemas.openxmlformats.org/officeDocument/2006/relationships/hyperlink" Target="https://beermapping.com/?lat=38.90010&amp;lon=-77.04790&amp;z=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GWU Data Analytics Bootcamp</a:t>
            </a:r>
            <a:br>
              <a:rPr lang="en-US" dirty="0"/>
            </a:br>
            <a:r>
              <a:rPr lang="en-US" dirty="0"/>
              <a:t>Project #1</a:t>
            </a:r>
            <a:br>
              <a:rPr lang="en-US" dirty="0"/>
            </a:br>
            <a:r>
              <a:rPr lang="en-US" dirty="0"/>
              <a:t>Trends: Brewery, Winery &amp; Distillery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Team:</a:t>
            </a:r>
          </a:p>
          <a:p>
            <a:r>
              <a:rPr lang="en-US" sz="2000" dirty="0"/>
              <a:t>Anna Bower | Seth Drewry | Bobby Jaikaran | Janice Lee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62F-B5FC-9740-9558-3026E0EE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7CC-43E7-C841-9A53-7E2C5398D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59FE-B6C1-834D-BF58-1D828B2D94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567-0DC1-474D-8CAE-42F3EC12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FFDC-E01A-4CE9-93A5-BA504AC9E3FA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385A-D7B4-9F4B-8310-E8A60DA9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DCA7F-AD79-EE42-AFEB-24B966DD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8703-96C1-1A49-A416-5B59F3A6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9439-D58F-B144-A6F2-4648FA96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39864"/>
            <a:ext cx="11430000" cy="5038484"/>
          </a:xfrm>
        </p:spPr>
        <p:txBody>
          <a:bodyPr/>
          <a:lstStyle/>
          <a:p>
            <a:r>
              <a:rPr lang="en-US" b="1" dirty="0"/>
              <a:t>Challenges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Performing Google API calls and hitting daily rate limit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Inconsistency with naming convention when merging data frames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Different types of data files provided from sources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Obtaining and preserving the accurate numeric data 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Naming conventions for States and US Territories (full name vs. abbreviations)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Aligning on the definition of terms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Resolutions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Utilized data.gov and obtained csv files for wineries and distilleries by states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Searched for common identifiers and renamed it for consistency when merging data frames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Converted data set to one type of file for consistency </a:t>
            </a:r>
          </a:p>
          <a:p>
            <a:pPr lvl="1">
              <a:buFont typeface="Wingdings" pitchFamily="2" charset="2"/>
              <a:buChar char="v"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AE3C-55DB-494E-A73A-B2739624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FA7F-CF8F-4783-9DE6-2D6149E8CE72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5F60-078C-A448-883F-FC2FF568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AC02-0F5C-514A-970E-46218E5C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9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3B49-6B5C-8C4B-85F5-34EBE575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B299-1F5D-6147-9A6A-154A5418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hlinkClick r:id="rId2"/>
              </a:rPr>
              <a:t>https://beermapping.com/?lat=38.90010&amp;lon=-77.04790&amp;z=13</a:t>
            </a:r>
            <a:endParaRPr lang="en-US" b="1" dirty="0"/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hlinkClick r:id="rId3"/>
              </a:rPr>
              <a:t>https://www.census.gov/data.html</a:t>
            </a:r>
            <a:endParaRPr lang="en-US" b="1" dirty="0"/>
          </a:p>
          <a:p>
            <a:pPr lvl="1">
              <a:buFont typeface="Wingdings" pitchFamily="2" charset="2"/>
              <a:buChar char="v"/>
            </a:pPr>
            <a:r>
              <a:rPr lang="en-US" b="1" dirty="0"/>
              <a:t>https://www.data.gov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B382-E654-2B40-B922-2054413E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FA7F-CF8F-4783-9DE6-2D6149E8CE72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B969-2C21-A649-84A9-E36D2535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6E96-36F0-034D-9872-C4857EDC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Team</a:t>
            </a:r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71489"/>
              </p:ext>
            </p:extLst>
          </p:nvPr>
        </p:nvGraphicFramePr>
        <p:xfrm>
          <a:off x="381000" y="1323277"/>
          <a:ext cx="11430000" cy="4191813"/>
        </p:xfrm>
        <a:graphic>
          <a:graphicData uri="http://schemas.openxmlformats.org/drawingml/2006/table">
            <a:tbl>
              <a:tblPr firstRow="1" lastRow="1">
                <a:tableStyleId>{7E9639D4-E3E2-4D34-9284-5A2195B3D0D7}</a:tableStyleId>
              </a:tblPr>
              <a:tblGrid>
                <a:gridCol w="299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Team Members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Title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Anna Bower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Seth Drewry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Bobby Jaikaran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</a:t>
                      </a:r>
                      <a:r>
                        <a:rPr lang="en-US" sz="2000" b="0" i="1" u="sng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Systems Admin</a:t>
                      </a:r>
                      <a:r>
                        <a:rPr lang="en-US" sz="2000" b="0" i="0" u="none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compiled Google Places API data for sample of each type of establishment.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Janice Lee</a:t>
                      </a: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sng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 Manager</a:t>
                      </a:r>
                      <a:r>
                        <a:rPr lang="en-US" sz="2000" b="0" i="0" u="none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 researched and gathered data on wineries and distilleries in the US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96" marR="678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AF1A-FBE4-4C13-B325-EB911992163D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</p:spTree>
    <p:extLst>
      <p:ext uri="{BB962C8B-B14F-4D97-AF65-F5344CB8AC3E}">
        <p14:creationId xmlns:p14="http://schemas.microsoft.com/office/powerpoint/2010/main" val="10878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Ins="91440"/>
          <a:lstStyle/>
          <a:p>
            <a:r>
              <a:rPr lang="en-US" dirty="0"/>
              <a:t>Project Scope/Overview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 rIns="91440"/>
          <a:lstStyle/>
          <a:p>
            <a:r>
              <a:rPr lang="en-US" dirty="0"/>
              <a:t>A summary of our efforts for Project 1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D9A1-3850-4615-8C75-2CB8A1C1E065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</p:spTree>
    <p:extLst>
      <p:ext uri="{BB962C8B-B14F-4D97-AF65-F5344CB8AC3E}">
        <p14:creationId xmlns:p14="http://schemas.microsoft.com/office/powerpoint/2010/main" val="11259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of nationwide distilleries, breweries, and wineries</a:t>
            </a:r>
          </a:p>
          <a:p>
            <a:r>
              <a:rPr lang="en-US" sz="2800" dirty="0"/>
              <a:t>Data was correlated to Census information</a:t>
            </a:r>
          </a:p>
          <a:p>
            <a:r>
              <a:rPr lang="en-US" sz="2800" dirty="0"/>
              <a:t>Mission to find relationships between demographics to number of each establishment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number of establishment by state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population by state for establishments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correlation between industries for establishments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8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 of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FA7F-CF8F-4783-9DE6-2D6149E8CE72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1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Brewery Count by State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15193B-44F5-D941-8EA9-078B9ACD6F5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5" y="1946091"/>
            <a:ext cx="10515600" cy="19202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6CF3650-10B3-494E-A00A-3B5384DF357D}"/>
              </a:ext>
            </a:extLst>
          </p:cNvPr>
          <p:cNvPicPr>
            <a:picLocks noGrp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5" y="4273171"/>
            <a:ext cx="10515600" cy="1920240"/>
          </a:xfrm>
        </p:spPr>
      </p:pic>
    </p:spTree>
    <p:extLst>
      <p:ext uri="{BB962C8B-B14F-4D97-AF65-F5344CB8AC3E}">
        <p14:creationId xmlns:p14="http://schemas.microsoft.com/office/powerpoint/2010/main" val="5557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E30258B-3963-144F-9793-FC3D6E5BFF9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639"/>
            <a:ext cx="10515600" cy="19202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C59209-AD4D-C04E-ACB3-E8D3DC26337C}"/>
              </a:ext>
            </a:extLst>
          </p:cNvPr>
          <p:cNvPicPr>
            <a:picLocks noGrp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6307"/>
            <a:ext cx="10515600" cy="1920240"/>
          </a:xfrm>
        </p:spPr>
      </p:pic>
    </p:spTree>
    <p:extLst>
      <p:ext uri="{BB962C8B-B14F-4D97-AF65-F5344CB8AC3E}">
        <p14:creationId xmlns:p14="http://schemas.microsoft.com/office/powerpoint/2010/main" val="150975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Distillery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91FF24-41F8-EE4C-8CD1-5ED8DADF12F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6540"/>
            <a:ext cx="10515600" cy="19202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85623B-ABE5-484F-A9AD-B39024ADE44D}"/>
              </a:ext>
            </a:extLst>
          </p:cNvPr>
          <p:cNvPicPr>
            <a:picLocks noGrp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7417"/>
            <a:ext cx="10515600" cy="1920240"/>
          </a:xfrm>
        </p:spPr>
      </p:pic>
    </p:spTree>
    <p:extLst>
      <p:ext uri="{BB962C8B-B14F-4D97-AF65-F5344CB8AC3E}">
        <p14:creationId xmlns:p14="http://schemas.microsoft.com/office/powerpoint/2010/main" val="17187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934E01F-59C4-AC43-979E-74690E6680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85" y="1491344"/>
            <a:ext cx="7115629" cy="49424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B839-D84A-4580-A32E-5A8DC3E81840}" type="datetime2">
              <a:rPr lang="en-US" smtClean="0"/>
              <a:t>Thursday, April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George Washington University Data Analytics Bootcamp | Project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Slide.Variant">
      <a:dk1>
        <a:sysClr val="windowText" lastClr="000000"/>
      </a:dk1>
      <a:lt1>
        <a:sysClr val="window" lastClr="FFFFFF"/>
      </a:lt1>
      <a:dk2>
        <a:srgbClr val="567292"/>
      </a:dk2>
      <a:lt2>
        <a:srgbClr val="E4E9EF"/>
      </a:lt2>
      <a:accent1>
        <a:srgbClr val="6076B4"/>
      </a:accent1>
      <a:accent2>
        <a:srgbClr val="B40F64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234171"/>
      </a:hlink>
      <a:folHlink>
        <a:srgbClr val="753D3D"/>
      </a:folHlink>
    </a:clrScheme>
    <a:fontScheme name="Modern.Font.Style">
      <a:majorFont>
        <a:latin typeface="Trebuchet MS"/>
        <a:ea typeface=""/>
        <a:cs typeface=""/>
      </a:majorFont>
      <a:minorFont>
        <a:latin typeface="Segoe UI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1287</TotalTime>
  <Words>395</Words>
  <Application>Microsoft Office PowerPoint</Application>
  <PresentationFormat>Widescreen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Trebuchet MS</vt:lpstr>
      <vt:lpstr>Wingdings</vt:lpstr>
      <vt:lpstr>Mesh</vt:lpstr>
      <vt:lpstr>   GWU Data Analytics Bootcamp Project #1 Trends: Brewery, Winery &amp; Distillery</vt:lpstr>
      <vt:lpstr>The Project Team</vt:lpstr>
      <vt:lpstr>Project Scope/Overview</vt:lpstr>
      <vt:lpstr>Project Overview</vt:lpstr>
      <vt:lpstr>Results</vt:lpstr>
      <vt:lpstr>Observations</vt:lpstr>
      <vt:lpstr>Observations</vt:lpstr>
      <vt:lpstr>Observations</vt:lpstr>
      <vt:lpstr>Observations</vt:lpstr>
      <vt:lpstr>PowerPoint Presentation</vt:lpstr>
      <vt:lpstr>Challenges and Resolutions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HBS Case: Kent Chemical</dc:title>
  <dc:creator>BJaikaran</dc:creator>
  <cp:lastModifiedBy>Bobby J.</cp:lastModifiedBy>
  <cp:revision>114</cp:revision>
  <dcterms:created xsi:type="dcterms:W3CDTF">2012-07-27T01:16:44Z</dcterms:created>
  <dcterms:modified xsi:type="dcterms:W3CDTF">2018-04-19T20:35:41Z</dcterms:modified>
</cp:coreProperties>
</file>