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A95CA-B5D8-4C51-A680-57493FEB7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2021D8-FF8F-4EE3-9FAE-6A5003E71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ADD854-60E8-4351-8112-468D2664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4A62-C672-43B3-BD2F-F8F0AA1015E3}" type="datetimeFigureOut">
              <a:rPr lang="de-CH" smtClean="0"/>
              <a:t>27.02.2022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E6D437-5472-4A43-8037-0A6036E9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589624-260B-4C2A-8BF2-B1BB0F46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904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2952A-6EB6-4361-9233-0D24AFB8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CFBBDF-B8CA-4A27-B051-8FA9FAF5A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82C621-9B86-428C-897C-CB54D5FD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4A62-C672-43B3-BD2F-F8F0AA1015E3}" type="datetimeFigureOut">
              <a:rPr lang="de-CH" smtClean="0"/>
              <a:t>27.02.2022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7428A9-18B1-4FA0-AAE3-C9FDD6B0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4719B-81AC-40E3-9FD7-157D458E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705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DDFCF24-1868-46D8-AD3A-08E68483E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9C9AD5-A404-4F3E-A04D-87C21B7A9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D7CF07-7E27-4699-9771-906E384F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4A62-C672-43B3-BD2F-F8F0AA1015E3}" type="datetimeFigureOut">
              <a:rPr lang="de-CH" smtClean="0"/>
              <a:t>27.02.2022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FE3ECA-2E92-4D59-97CE-BA496CF9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61358A-9939-488B-BFC6-589AEF83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30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CD966-779C-4D33-AFB6-74D511E5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BB3F9E-EB6F-45B7-8081-EC59479A5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F81959-FF9B-466A-B2AF-E4622069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4A62-C672-43B3-BD2F-F8F0AA1015E3}" type="datetimeFigureOut">
              <a:rPr lang="de-CH" smtClean="0"/>
              <a:t>27.02.2022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85E065-2B39-4443-97B9-C4DD422D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BDF3E-60CE-47D5-8829-EF1E7729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959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DFCFF-FBB2-4F20-BF45-A07CEE12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518019-1D6B-4D30-ADDB-AC6A51BAC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8D4413-7687-40C4-891A-590ABC2B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4A62-C672-43B3-BD2F-F8F0AA1015E3}" type="datetimeFigureOut">
              <a:rPr lang="de-CH" smtClean="0"/>
              <a:t>27.02.2022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CE0C7C-A186-4160-AD72-2E57A97A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DFCE99-6A5D-4235-BEF9-483E118A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945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EA0AE-3FA9-4891-93FA-9F557204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84783-5C43-4A98-BF60-407BF6AD1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8910EC-3EDD-4F70-A7B8-9BE7B323E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2002C9-0514-4C20-8F28-3398B38D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4A62-C672-43B3-BD2F-F8F0AA1015E3}" type="datetimeFigureOut">
              <a:rPr lang="de-CH" smtClean="0"/>
              <a:t>27.02.2022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181159-6186-429E-9BBF-0C7E0D1A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DF1EDB-A978-4E1C-85A2-277BAA81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47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E0AD6-1370-4382-9D2E-EF362C89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B7268A-B9AC-4036-81B1-5B7ED7F14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FE5D67-E67C-4106-8530-5701A8E7F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A79B65-CD18-4225-8DF0-40397975B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5E9B1F-5E64-442E-AE5A-3009226A9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68FD21-E8E1-4173-8A6D-86676E6A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4A62-C672-43B3-BD2F-F8F0AA1015E3}" type="datetimeFigureOut">
              <a:rPr lang="de-CH" smtClean="0"/>
              <a:t>27.02.2022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B3DEF2-76CF-4BF1-89DE-14143351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19560BF-FD45-48C3-BE34-849D4F1E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696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00F1B-08F0-4F78-9284-06BE6F73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309A4C-A855-4248-8E63-85F8F574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4A62-C672-43B3-BD2F-F8F0AA1015E3}" type="datetimeFigureOut">
              <a:rPr lang="de-CH" smtClean="0"/>
              <a:t>27.02.2022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DDB995-DCF3-4DC7-912E-77174348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B2D031-6577-43BA-B6A3-71104308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389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157139-E16A-449B-8C38-04B46320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4A62-C672-43B3-BD2F-F8F0AA1015E3}" type="datetimeFigureOut">
              <a:rPr lang="de-CH" smtClean="0"/>
              <a:t>27.02.2022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F5A799-776E-480F-B7DE-54522708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FB5393-6A3A-4473-AF77-2BB28D90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84B703-D19C-4EAC-B9EE-288F5EF8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CE28A5-DCCE-4A42-8D6F-A24B2EC14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AA0572-9F6B-4C69-B9B1-66C1CD3BF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B399A1-2CFD-4FFB-B9CC-7B7E4BF0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4A62-C672-43B3-BD2F-F8F0AA1015E3}" type="datetimeFigureOut">
              <a:rPr lang="de-CH" smtClean="0"/>
              <a:t>27.02.2022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201829-94BC-4A5A-BCD7-F2B53288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BD4B8C-2213-4BD8-BB9C-0CD9F369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552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6849F-09DB-481F-BA3A-8CFF8446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262673-D8A9-4B5B-ABFB-D1FF9AF64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99A86C-22C2-462E-894A-D7818CC37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5B3850-91FA-495B-B108-4022ABE7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4A62-C672-43B3-BD2F-F8F0AA1015E3}" type="datetimeFigureOut">
              <a:rPr lang="de-CH" smtClean="0"/>
              <a:t>27.02.2022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26641E-2905-4BCA-B9E2-88D367F0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C54057-1940-4C63-B304-C566C7B9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675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CB65C3-367F-48A6-9C26-FC87019B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D496CB-A39C-4D80-8CB5-DEFB92856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1027D2-5CE8-4889-9916-0B578FD6F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94A62-C672-43B3-BD2F-F8F0AA1015E3}" type="datetimeFigureOut">
              <a:rPr lang="de-CH" smtClean="0"/>
              <a:t>27.02.2022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E97276-8EB5-43DB-9D61-DCA19A32D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E6716B-1E9D-49F0-9CF3-A21270EDE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5ABEC-D88A-4797-A979-526152235E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0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svg"/><Relationship Id="rId4" Type="http://schemas.openxmlformats.org/officeDocument/2006/relationships/image" Target="../media/image3.sv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svg"/><Relationship Id="rId4" Type="http://schemas.openxmlformats.org/officeDocument/2006/relationships/image" Target="../media/image3.sv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svg"/><Relationship Id="rId4" Type="http://schemas.openxmlformats.org/officeDocument/2006/relationships/image" Target="../media/image3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svg"/><Relationship Id="rId4" Type="http://schemas.openxmlformats.org/officeDocument/2006/relationships/image" Target="../media/image3.sv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BFC6472-6E50-423B-BF42-810C869BFD32}"/>
              </a:ext>
            </a:extLst>
          </p:cNvPr>
          <p:cNvSpPr/>
          <p:nvPr/>
        </p:nvSpPr>
        <p:spPr>
          <a:xfrm>
            <a:off x="0" y="0"/>
            <a:ext cx="12192000" cy="650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E5F31D-C242-4605-BFC9-957021510BB6}"/>
              </a:ext>
            </a:extLst>
          </p:cNvPr>
          <p:cNvSpPr/>
          <p:nvPr/>
        </p:nvSpPr>
        <p:spPr>
          <a:xfrm>
            <a:off x="-1" y="650383"/>
            <a:ext cx="2273121" cy="6207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17C5F82-1ADE-49C1-9102-B08814616962}"/>
              </a:ext>
            </a:extLst>
          </p:cNvPr>
          <p:cNvSpPr/>
          <p:nvPr/>
        </p:nvSpPr>
        <p:spPr>
          <a:xfrm>
            <a:off x="2582214" y="1358710"/>
            <a:ext cx="2736761" cy="186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Umsatz letzte Woche </a:t>
            </a:r>
            <a:endParaRPr lang="de-CH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F44170A-9AAD-4CD8-80FD-5E61C3485821}"/>
              </a:ext>
            </a:extLst>
          </p:cNvPr>
          <p:cNvSpPr/>
          <p:nvPr/>
        </p:nvSpPr>
        <p:spPr>
          <a:xfrm>
            <a:off x="5471375" y="1360105"/>
            <a:ext cx="6267718" cy="186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Umsatz letztes Jahr</a:t>
            </a:r>
            <a:endParaRPr lang="de-CH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1FFD0C0-32AB-4855-BB1E-4F21904FA8B8}"/>
              </a:ext>
            </a:extLst>
          </p:cNvPr>
          <p:cNvSpPr/>
          <p:nvPr/>
        </p:nvSpPr>
        <p:spPr>
          <a:xfrm>
            <a:off x="2582213" y="3383973"/>
            <a:ext cx="2736761" cy="186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Kundenentwicklung</a:t>
            </a:r>
            <a:endParaRPr lang="de-CH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88ABCFF-C317-43AC-855A-CA25F9B7267B}"/>
              </a:ext>
            </a:extLst>
          </p:cNvPr>
          <p:cNvSpPr/>
          <p:nvPr/>
        </p:nvSpPr>
        <p:spPr>
          <a:xfrm>
            <a:off x="5471375" y="3374252"/>
            <a:ext cx="2736761" cy="186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Umsatzstärkste </a:t>
            </a:r>
            <a:r>
              <a:rPr lang="de-DE" dirty="0" err="1"/>
              <a:t>DL‘s</a:t>
            </a:r>
            <a:endParaRPr lang="de-CH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CBE9E29-030D-495B-B587-F83023476045}"/>
              </a:ext>
            </a:extLst>
          </p:cNvPr>
          <p:cNvSpPr/>
          <p:nvPr/>
        </p:nvSpPr>
        <p:spPr>
          <a:xfrm>
            <a:off x="8360537" y="3374252"/>
            <a:ext cx="3378556" cy="186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Umsatzstärkste </a:t>
            </a:r>
            <a:r>
              <a:rPr lang="de-DE" dirty="0" err="1"/>
              <a:t>Prod</a:t>
            </a:r>
            <a:endParaRPr lang="de-CH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3FDD0860-FE5B-473C-A653-6938FFBC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2" y="102399"/>
            <a:ext cx="1010993" cy="477785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2FDA37B-3719-46E4-9FEC-454548779B0C}"/>
              </a:ext>
            </a:extLst>
          </p:cNvPr>
          <p:cNvGrpSpPr/>
          <p:nvPr/>
        </p:nvGrpSpPr>
        <p:grpSpPr>
          <a:xfrm>
            <a:off x="11355948" y="144299"/>
            <a:ext cx="383145" cy="387160"/>
            <a:chOff x="11072613" y="53674"/>
            <a:chExt cx="697605" cy="704916"/>
          </a:xfrm>
        </p:grpSpPr>
        <p:pic>
          <p:nvPicPr>
            <p:cNvPr id="25" name="Grafik 24" descr="Benutzer Silhouette">
              <a:extLst>
                <a:ext uri="{FF2B5EF4-FFF2-40B4-BE49-F238E27FC236}">
                  <a16:creationId xmlns:a16="http://schemas.microsoft.com/office/drawing/2014/main" id="{08A8D74D-5D07-48D7-A185-281A4DF64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72614" y="60986"/>
              <a:ext cx="697604" cy="697604"/>
            </a:xfrm>
            <a:prstGeom prst="rect">
              <a:avLst/>
            </a:prstGeom>
          </p:spPr>
        </p:pic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102D181-D54F-4E57-8E2C-A0B53DE98C9A}"/>
                </a:ext>
              </a:extLst>
            </p:cNvPr>
            <p:cNvSpPr/>
            <p:nvPr/>
          </p:nvSpPr>
          <p:spPr>
            <a:xfrm>
              <a:off x="11072613" y="53674"/>
              <a:ext cx="697605" cy="69760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A40438B8-F24A-4152-930A-93AE92E4396C}"/>
              </a:ext>
            </a:extLst>
          </p:cNvPr>
          <p:cNvSpPr txBox="1"/>
          <p:nvPr/>
        </p:nvSpPr>
        <p:spPr>
          <a:xfrm>
            <a:off x="9655937" y="197371"/>
            <a:ext cx="184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Willkommen Steffanie</a:t>
            </a:r>
            <a:endParaRPr lang="de-CH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979CB1A-EE84-46F6-840B-B46F6CADE202}"/>
              </a:ext>
            </a:extLst>
          </p:cNvPr>
          <p:cNvSpPr txBox="1"/>
          <p:nvPr/>
        </p:nvSpPr>
        <p:spPr>
          <a:xfrm>
            <a:off x="2517818" y="868303"/>
            <a:ext cx="34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Kennzahlen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1E5ED7C-285B-49F7-A7C0-CD125C9357D0}"/>
              </a:ext>
            </a:extLst>
          </p:cNvPr>
          <p:cNvSpPr txBox="1"/>
          <p:nvPr/>
        </p:nvSpPr>
        <p:spPr>
          <a:xfrm>
            <a:off x="212502" y="1504493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F2D6E2F-F0A5-46A5-AA14-F8051DEC0BD3}"/>
              </a:ext>
            </a:extLst>
          </p:cNvPr>
          <p:cNvSpPr txBox="1"/>
          <p:nvPr/>
        </p:nvSpPr>
        <p:spPr>
          <a:xfrm>
            <a:off x="212502" y="1873825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Besuch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FC76C674-9EC4-48C3-B8B2-5C817B052D4A}"/>
              </a:ext>
            </a:extLst>
          </p:cNvPr>
          <p:cNvCxnSpPr/>
          <p:nvPr/>
        </p:nvCxnSpPr>
        <p:spPr>
          <a:xfrm>
            <a:off x="212502" y="294282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A0A8740E-58F1-4DC0-A6E1-63C3292A2934}"/>
              </a:ext>
            </a:extLst>
          </p:cNvPr>
          <p:cNvSpPr txBox="1"/>
          <p:nvPr/>
        </p:nvSpPr>
        <p:spPr>
          <a:xfrm>
            <a:off x="579550" y="2952542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7CF8C7C-6162-46A2-8268-CE29D8450C27}"/>
              </a:ext>
            </a:extLst>
          </p:cNvPr>
          <p:cNvSpPr txBox="1"/>
          <p:nvPr/>
        </p:nvSpPr>
        <p:spPr>
          <a:xfrm>
            <a:off x="212502" y="2269167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Kalender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0B75A8F6-E958-4D7A-8439-0CBE4C93C667}"/>
              </a:ext>
            </a:extLst>
          </p:cNvPr>
          <p:cNvCxnSpPr/>
          <p:nvPr/>
        </p:nvCxnSpPr>
        <p:spPr>
          <a:xfrm>
            <a:off x="212502" y="108503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19B02663-476D-457D-8A4D-312F64629775}"/>
              </a:ext>
            </a:extLst>
          </p:cNvPr>
          <p:cNvSpPr txBox="1"/>
          <p:nvPr/>
        </p:nvSpPr>
        <p:spPr>
          <a:xfrm>
            <a:off x="367048" y="1101337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Tagesgeschäft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7FA0D7-30E5-4ED8-8912-A77DBA1A6F60}"/>
              </a:ext>
            </a:extLst>
          </p:cNvPr>
          <p:cNvSpPr txBox="1"/>
          <p:nvPr/>
        </p:nvSpPr>
        <p:spPr>
          <a:xfrm>
            <a:off x="212498" y="3356670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Kunden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A64BEBB-D972-40A9-8DA0-71A9EE73D376}"/>
              </a:ext>
            </a:extLst>
          </p:cNvPr>
          <p:cNvSpPr txBox="1"/>
          <p:nvPr/>
        </p:nvSpPr>
        <p:spPr>
          <a:xfrm>
            <a:off x="212499" y="3703868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Produkte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34672D4-3D26-45DC-B5A6-4B45A327F422}"/>
              </a:ext>
            </a:extLst>
          </p:cNvPr>
          <p:cNvSpPr txBox="1"/>
          <p:nvPr/>
        </p:nvSpPr>
        <p:spPr>
          <a:xfrm>
            <a:off x="212499" y="4046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Dienstleistungsgruppen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C100641-7B7D-48D8-B579-CCB1580B38FD}"/>
              </a:ext>
            </a:extLst>
          </p:cNvPr>
          <p:cNvSpPr txBox="1"/>
          <p:nvPr/>
        </p:nvSpPr>
        <p:spPr>
          <a:xfrm>
            <a:off x="212499" y="4481275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60D5356-3077-41FC-BB31-B59C3BCDB521}"/>
              </a:ext>
            </a:extLst>
          </p:cNvPr>
          <p:cNvSpPr txBox="1"/>
          <p:nvPr/>
        </p:nvSpPr>
        <p:spPr>
          <a:xfrm>
            <a:off x="212499" y="4910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Kostenberechnung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68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BFC6472-6E50-423B-BF42-810C869BFD32}"/>
              </a:ext>
            </a:extLst>
          </p:cNvPr>
          <p:cNvSpPr/>
          <p:nvPr/>
        </p:nvSpPr>
        <p:spPr>
          <a:xfrm>
            <a:off x="0" y="0"/>
            <a:ext cx="12192000" cy="650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E5F31D-C242-4605-BFC9-957021510BB6}"/>
              </a:ext>
            </a:extLst>
          </p:cNvPr>
          <p:cNvSpPr/>
          <p:nvPr/>
        </p:nvSpPr>
        <p:spPr>
          <a:xfrm>
            <a:off x="-1" y="650383"/>
            <a:ext cx="2273121" cy="6207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3FDD0860-FE5B-473C-A653-6938FFBC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2" y="102399"/>
            <a:ext cx="1010993" cy="477785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2FDA37B-3719-46E4-9FEC-454548779B0C}"/>
              </a:ext>
            </a:extLst>
          </p:cNvPr>
          <p:cNvGrpSpPr/>
          <p:nvPr/>
        </p:nvGrpSpPr>
        <p:grpSpPr>
          <a:xfrm>
            <a:off x="11355948" y="144299"/>
            <a:ext cx="383145" cy="387160"/>
            <a:chOff x="11072613" y="53674"/>
            <a:chExt cx="697605" cy="704916"/>
          </a:xfrm>
        </p:grpSpPr>
        <p:pic>
          <p:nvPicPr>
            <p:cNvPr id="25" name="Grafik 24" descr="Benutzer Silhouette">
              <a:extLst>
                <a:ext uri="{FF2B5EF4-FFF2-40B4-BE49-F238E27FC236}">
                  <a16:creationId xmlns:a16="http://schemas.microsoft.com/office/drawing/2014/main" id="{08A8D74D-5D07-48D7-A185-281A4DF64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72614" y="60986"/>
              <a:ext cx="697604" cy="697604"/>
            </a:xfrm>
            <a:prstGeom prst="rect">
              <a:avLst/>
            </a:prstGeom>
          </p:spPr>
        </p:pic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102D181-D54F-4E57-8E2C-A0B53DE98C9A}"/>
                </a:ext>
              </a:extLst>
            </p:cNvPr>
            <p:cNvSpPr/>
            <p:nvPr/>
          </p:nvSpPr>
          <p:spPr>
            <a:xfrm>
              <a:off x="11072613" y="53674"/>
              <a:ext cx="697605" cy="69760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A40438B8-F24A-4152-930A-93AE92E4396C}"/>
              </a:ext>
            </a:extLst>
          </p:cNvPr>
          <p:cNvSpPr txBox="1"/>
          <p:nvPr/>
        </p:nvSpPr>
        <p:spPr>
          <a:xfrm>
            <a:off x="9655937" y="197371"/>
            <a:ext cx="184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Willkommen Steffanie</a:t>
            </a:r>
            <a:endParaRPr lang="de-CH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Tabelle 23">
            <a:extLst>
              <a:ext uri="{FF2B5EF4-FFF2-40B4-BE49-F238E27FC236}">
                <a16:creationId xmlns:a16="http://schemas.microsoft.com/office/drawing/2014/main" id="{D37DFA57-EF47-486B-9DB1-A47F7785E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491147"/>
              </p:ext>
            </p:extLst>
          </p:nvPr>
        </p:nvGraphicFramePr>
        <p:xfrm>
          <a:off x="2592231" y="1347576"/>
          <a:ext cx="907603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688">
                  <a:extLst>
                    <a:ext uri="{9D8B030D-6E8A-4147-A177-3AD203B41FA5}">
                      <a16:colId xmlns:a16="http://schemas.microsoft.com/office/drawing/2014/main" val="659843707"/>
                    </a:ext>
                  </a:extLst>
                </a:gridCol>
                <a:gridCol w="1631724">
                  <a:extLst>
                    <a:ext uri="{9D8B030D-6E8A-4147-A177-3AD203B41FA5}">
                      <a16:colId xmlns:a16="http://schemas.microsoft.com/office/drawing/2014/main" val="4094527391"/>
                    </a:ext>
                  </a:extLst>
                </a:gridCol>
                <a:gridCol w="1815206">
                  <a:extLst>
                    <a:ext uri="{9D8B030D-6E8A-4147-A177-3AD203B41FA5}">
                      <a16:colId xmlns:a16="http://schemas.microsoft.com/office/drawing/2014/main" val="2244943392"/>
                    </a:ext>
                  </a:extLst>
                </a:gridCol>
                <a:gridCol w="1815206">
                  <a:extLst>
                    <a:ext uri="{9D8B030D-6E8A-4147-A177-3AD203B41FA5}">
                      <a16:colId xmlns:a16="http://schemas.microsoft.com/office/drawing/2014/main" val="1104285404"/>
                    </a:ext>
                  </a:extLst>
                </a:gridCol>
                <a:gridCol w="1815206">
                  <a:extLst>
                    <a:ext uri="{9D8B030D-6E8A-4147-A177-3AD203B41FA5}">
                      <a16:colId xmlns:a16="http://schemas.microsoft.com/office/drawing/2014/main" val="1074458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Datum - Uhrzeit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Vorname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Umsatz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0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------------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1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2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4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4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5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0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68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755636"/>
                  </a:ext>
                </a:extLst>
              </a:tr>
            </a:tbl>
          </a:graphicData>
        </a:graphic>
      </p:graphicFrame>
      <p:sp>
        <p:nvSpPr>
          <p:cNvPr id="29" name="Textfeld 28">
            <a:extLst>
              <a:ext uri="{FF2B5EF4-FFF2-40B4-BE49-F238E27FC236}">
                <a16:creationId xmlns:a16="http://schemas.microsoft.com/office/drawing/2014/main" id="{D9ED1030-9C81-47C3-A70F-19A919E1D31F}"/>
              </a:ext>
            </a:extLst>
          </p:cNvPr>
          <p:cNvSpPr txBox="1"/>
          <p:nvPr/>
        </p:nvSpPr>
        <p:spPr>
          <a:xfrm>
            <a:off x="2517818" y="868303"/>
            <a:ext cx="34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Letzte Besuche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D5C7E227-129C-4C23-A3B9-1A8C949C78B2}"/>
              </a:ext>
            </a:extLst>
          </p:cNvPr>
          <p:cNvGrpSpPr/>
          <p:nvPr/>
        </p:nvGrpSpPr>
        <p:grpSpPr>
          <a:xfrm>
            <a:off x="9910293" y="958643"/>
            <a:ext cx="1757966" cy="237845"/>
            <a:chOff x="9910293" y="958643"/>
            <a:chExt cx="1757966" cy="237845"/>
          </a:xfrm>
        </p:grpSpPr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6965092C-C694-4107-9FF5-546008F46C33}"/>
                </a:ext>
              </a:extLst>
            </p:cNvPr>
            <p:cNvSpPr/>
            <p:nvPr/>
          </p:nvSpPr>
          <p:spPr>
            <a:xfrm>
              <a:off x="9910293" y="958643"/>
              <a:ext cx="1757966" cy="237845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2" name="Grafik 31" descr="Lupe Silhouette">
              <a:extLst>
                <a:ext uri="{FF2B5EF4-FFF2-40B4-BE49-F238E27FC236}">
                  <a16:creationId xmlns:a16="http://schemas.microsoft.com/office/drawing/2014/main" id="{9EC72C4A-DC0D-433D-AEA2-6E396A003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84029" y="963188"/>
              <a:ext cx="227172" cy="227172"/>
            </a:xfrm>
            <a:prstGeom prst="rect">
              <a:avLst/>
            </a:prstGeom>
          </p:spPr>
        </p:pic>
      </p:grpSp>
      <p:pic>
        <p:nvPicPr>
          <p:cNvPr id="34" name="Grafik 33" descr="Kommentar hinzufügen Silhouette">
            <a:extLst>
              <a:ext uri="{FF2B5EF4-FFF2-40B4-BE49-F238E27FC236}">
                <a16:creationId xmlns:a16="http://schemas.microsoft.com/office/drawing/2014/main" id="{937C1A7C-A060-4402-9643-9C0D7BB4F9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11177" y="1721408"/>
            <a:ext cx="376707" cy="376707"/>
          </a:xfrm>
          <a:prstGeom prst="rect">
            <a:avLst/>
          </a:prstGeom>
        </p:spPr>
      </p:pic>
      <p:pic>
        <p:nvPicPr>
          <p:cNvPr id="42" name="Grafik 41" descr="Klemmbrett teilweise angekreuzt Silhouette">
            <a:extLst>
              <a:ext uri="{FF2B5EF4-FFF2-40B4-BE49-F238E27FC236}">
                <a16:creationId xmlns:a16="http://schemas.microsoft.com/office/drawing/2014/main" id="{658072DE-7759-4927-950B-E444A6A95F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96375" y="1753052"/>
            <a:ext cx="281257" cy="281257"/>
          </a:xfrm>
          <a:prstGeom prst="rect">
            <a:avLst/>
          </a:prstGeom>
        </p:spPr>
      </p:pic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58B0E3BD-5CB1-440B-A3A0-C2ACDB4273A5}"/>
              </a:ext>
            </a:extLst>
          </p:cNvPr>
          <p:cNvGrpSpPr/>
          <p:nvPr/>
        </p:nvGrpSpPr>
        <p:grpSpPr>
          <a:xfrm>
            <a:off x="9762186" y="6129374"/>
            <a:ext cx="1906073" cy="531255"/>
            <a:chOff x="9762186" y="6129374"/>
            <a:chExt cx="1906073" cy="531255"/>
          </a:xfrm>
        </p:grpSpPr>
        <p:pic>
          <p:nvPicPr>
            <p:cNvPr id="8" name="Grafik 7" descr="Marke folgen Silhouette">
              <a:extLst>
                <a:ext uri="{FF2B5EF4-FFF2-40B4-BE49-F238E27FC236}">
                  <a16:creationId xmlns:a16="http://schemas.microsoft.com/office/drawing/2014/main" id="{D5352DBA-DE05-49AE-B50A-A6306D555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137004" y="6129374"/>
              <a:ext cx="531255" cy="531255"/>
            </a:xfrm>
            <a:prstGeom prst="rect">
              <a:avLst/>
            </a:prstGeom>
          </p:spPr>
        </p:pic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939D2EE3-6695-4F81-80D5-A245F5A1A582}"/>
                </a:ext>
              </a:extLst>
            </p:cNvPr>
            <p:cNvSpPr txBox="1"/>
            <p:nvPr/>
          </p:nvSpPr>
          <p:spPr>
            <a:xfrm>
              <a:off x="9762186" y="6184579"/>
              <a:ext cx="1448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Hinzufügen</a:t>
              </a:r>
              <a:endParaRPr lang="de-CH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7" name="Grafik 46" descr="Auge Silhouette">
            <a:extLst>
              <a:ext uri="{FF2B5EF4-FFF2-40B4-BE49-F238E27FC236}">
                <a16:creationId xmlns:a16="http://schemas.microsoft.com/office/drawing/2014/main" id="{57972762-929D-40B8-B3C3-491F30BDA7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73209" y="1768397"/>
            <a:ext cx="282728" cy="282728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7F125C2E-0B3E-4378-AE84-F66BA84847E8}"/>
              </a:ext>
            </a:extLst>
          </p:cNvPr>
          <p:cNvSpPr txBox="1"/>
          <p:nvPr/>
        </p:nvSpPr>
        <p:spPr>
          <a:xfrm>
            <a:off x="212502" y="1504493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2BB94DD5-F73D-4E43-911C-994C99BE8802}"/>
              </a:ext>
            </a:extLst>
          </p:cNvPr>
          <p:cNvSpPr txBox="1"/>
          <p:nvPr/>
        </p:nvSpPr>
        <p:spPr>
          <a:xfrm>
            <a:off x="212502" y="1873825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Besuch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D0464CB8-3D02-4083-9179-806637017EA5}"/>
              </a:ext>
            </a:extLst>
          </p:cNvPr>
          <p:cNvCxnSpPr/>
          <p:nvPr/>
        </p:nvCxnSpPr>
        <p:spPr>
          <a:xfrm>
            <a:off x="212502" y="294282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8A16B458-F80A-4F07-8771-00FF8E9E855C}"/>
              </a:ext>
            </a:extLst>
          </p:cNvPr>
          <p:cNvSpPr txBox="1"/>
          <p:nvPr/>
        </p:nvSpPr>
        <p:spPr>
          <a:xfrm>
            <a:off x="579550" y="2952542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857AD37-BFD7-4349-8406-D568517F4327}"/>
              </a:ext>
            </a:extLst>
          </p:cNvPr>
          <p:cNvSpPr txBox="1"/>
          <p:nvPr/>
        </p:nvSpPr>
        <p:spPr>
          <a:xfrm>
            <a:off x="212502" y="2269167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Kalender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2C6D49BF-5314-4567-A517-806D1B973908}"/>
              </a:ext>
            </a:extLst>
          </p:cNvPr>
          <p:cNvCxnSpPr/>
          <p:nvPr/>
        </p:nvCxnSpPr>
        <p:spPr>
          <a:xfrm>
            <a:off x="212502" y="108503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82704E22-25FC-4398-AF1B-53FA8B75AAB7}"/>
              </a:ext>
            </a:extLst>
          </p:cNvPr>
          <p:cNvSpPr txBox="1"/>
          <p:nvPr/>
        </p:nvSpPr>
        <p:spPr>
          <a:xfrm>
            <a:off x="367048" y="1101337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Tagesgeschäft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94047E83-6628-48C6-BEDD-FD40C0F1C74B}"/>
              </a:ext>
            </a:extLst>
          </p:cNvPr>
          <p:cNvSpPr txBox="1"/>
          <p:nvPr/>
        </p:nvSpPr>
        <p:spPr>
          <a:xfrm>
            <a:off x="212498" y="3356670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Kunden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79E5DB67-254B-49F7-A329-11EDB5AAF572}"/>
              </a:ext>
            </a:extLst>
          </p:cNvPr>
          <p:cNvSpPr txBox="1"/>
          <p:nvPr/>
        </p:nvSpPr>
        <p:spPr>
          <a:xfrm>
            <a:off x="212499" y="3703868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Produkte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76D1E8E-0E6F-401C-A197-B4266591C9A7}"/>
              </a:ext>
            </a:extLst>
          </p:cNvPr>
          <p:cNvSpPr txBox="1"/>
          <p:nvPr/>
        </p:nvSpPr>
        <p:spPr>
          <a:xfrm>
            <a:off x="212499" y="4046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Dienstleistungsgruppen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2A3670BB-695B-45B5-A283-041DD9CA559A}"/>
              </a:ext>
            </a:extLst>
          </p:cNvPr>
          <p:cNvSpPr txBox="1"/>
          <p:nvPr/>
        </p:nvSpPr>
        <p:spPr>
          <a:xfrm>
            <a:off x="212499" y="4481275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B178FD0D-B14C-4C85-B2B4-1B46219ACE06}"/>
              </a:ext>
            </a:extLst>
          </p:cNvPr>
          <p:cNvSpPr txBox="1"/>
          <p:nvPr/>
        </p:nvSpPr>
        <p:spPr>
          <a:xfrm>
            <a:off x="212499" y="4910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Kostenberechnung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21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BFC6472-6E50-423B-BF42-810C869BFD32}"/>
              </a:ext>
            </a:extLst>
          </p:cNvPr>
          <p:cNvSpPr/>
          <p:nvPr/>
        </p:nvSpPr>
        <p:spPr>
          <a:xfrm>
            <a:off x="0" y="0"/>
            <a:ext cx="12192000" cy="650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E5F31D-C242-4605-BFC9-957021510BB6}"/>
              </a:ext>
            </a:extLst>
          </p:cNvPr>
          <p:cNvSpPr/>
          <p:nvPr/>
        </p:nvSpPr>
        <p:spPr>
          <a:xfrm>
            <a:off x="-1" y="650383"/>
            <a:ext cx="2273121" cy="6207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3FDD0860-FE5B-473C-A653-6938FFBC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2" y="102399"/>
            <a:ext cx="1010993" cy="477785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2FDA37B-3719-46E4-9FEC-454548779B0C}"/>
              </a:ext>
            </a:extLst>
          </p:cNvPr>
          <p:cNvGrpSpPr/>
          <p:nvPr/>
        </p:nvGrpSpPr>
        <p:grpSpPr>
          <a:xfrm>
            <a:off x="11355948" y="144299"/>
            <a:ext cx="383145" cy="387160"/>
            <a:chOff x="11072613" y="53674"/>
            <a:chExt cx="697605" cy="704916"/>
          </a:xfrm>
        </p:grpSpPr>
        <p:pic>
          <p:nvPicPr>
            <p:cNvPr id="25" name="Grafik 24" descr="Benutzer Silhouette">
              <a:extLst>
                <a:ext uri="{FF2B5EF4-FFF2-40B4-BE49-F238E27FC236}">
                  <a16:creationId xmlns:a16="http://schemas.microsoft.com/office/drawing/2014/main" id="{08A8D74D-5D07-48D7-A185-281A4DF64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72614" y="60986"/>
              <a:ext cx="697604" cy="697604"/>
            </a:xfrm>
            <a:prstGeom prst="rect">
              <a:avLst/>
            </a:prstGeom>
          </p:spPr>
        </p:pic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102D181-D54F-4E57-8E2C-A0B53DE98C9A}"/>
                </a:ext>
              </a:extLst>
            </p:cNvPr>
            <p:cNvSpPr/>
            <p:nvPr/>
          </p:nvSpPr>
          <p:spPr>
            <a:xfrm>
              <a:off x="11072613" y="53674"/>
              <a:ext cx="697605" cy="69760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A40438B8-F24A-4152-930A-93AE92E4396C}"/>
              </a:ext>
            </a:extLst>
          </p:cNvPr>
          <p:cNvSpPr txBox="1"/>
          <p:nvPr/>
        </p:nvSpPr>
        <p:spPr>
          <a:xfrm>
            <a:off x="9655937" y="197371"/>
            <a:ext cx="184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Willkommen Steffanie</a:t>
            </a:r>
            <a:endParaRPr lang="de-CH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D9943D0-11E2-4626-93A0-725838638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7818" y="1312978"/>
            <a:ext cx="6758088" cy="5218861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CF0D1A53-D921-4F43-AC34-4A942BC12BAC}"/>
              </a:ext>
            </a:extLst>
          </p:cNvPr>
          <p:cNvSpPr txBox="1"/>
          <p:nvPr/>
        </p:nvSpPr>
        <p:spPr>
          <a:xfrm>
            <a:off x="2517818" y="868303"/>
            <a:ext cx="34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Nächste Termine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BF39541-74BA-4306-97E9-58A3AA17023C}"/>
              </a:ext>
            </a:extLst>
          </p:cNvPr>
          <p:cNvSpPr txBox="1"/>
          <p:nvPr/>
        </p:nvSpPr>
        <p:spPr>
          <a:xfrm>
            <a:off x="212502" y="1504493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73841E8-2D33-412E-9574-21C291ECF214}"/>
              </a:ext>
            </a:extLst>
          </p:cNvPr>
          <p:cNvSpPr txBox="1"/>
          <p:nvPr/>
        </p:nvSpPr>
        <p:spPr>
          <a:xfrm>
            <a:off x="212502" y="1873825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Besuch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7493C28-C74D-4606-8C4A-6534DFB5E3D0}"/>
              </a:ext>
            </a:extLst>
          </p:cNvPr>
          <p:cNvCxnSpPr/>
          <p:nvPr/>
        </p:nvCxnSpPr>
        <p:spPr>
          <a:xfrm>
            <a:off x="212502" y="294282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366930E5-B630-46C9-AE4E-0217F594F364}"/>
              </a:ext>
            </a:extLst>
          </p:cNvPr>
          <p:cNvSpPr txBox="1"/>
          <p:nvPr/>
        </p:nvSpPr>
        <p:spPr>
          <a:xfrm>
            <a:off x="579550" y="2952542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BF1E4E0-EB6F-4229-94DC-DCC783BA1DA2}"/>
              </a:ext>
            </a:extLst>
          </p:cNvPr>
          <p:cNvSpPr txBox="1"/>
          <p:nvPr/>
        </p:nvSpPr>
        <p:spPr>
          <a:xfrm>
            <a:off x="212502" y="2269167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Kalender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5AF4A7A1-0A59-4280-9786-949CBAC7C309}"/>
              </a:ext>
            </a:extLst>
          </p:cNvPr>
          <p:cNvCxnSpPr/>
          <p:nvPr/>
        </p:nvCxnSpPr>
        <p:spPr>
          <a:xfrm>
            <a:off x="212502" y="108503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8121DE20-3136-4A83-951B-7AC010AAC2D2}"/>
              </a:ext>
            </a:extLst>
          </p:cNvPr>
          <p:cNvSpPr txBox="1"/>
          <p:nvPr/>
        </p:nvSpPr>
        <p:spPr>
          <a:xfrm>
            <a:off x="367048" y="1101337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Tagesgeschäft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9CD3B03-CB34-4190-B0A5-3CD673871FAC}"/>
              </a:ext>
            </a:extLst>
          </p:cNvPr>
          <p:cNvSpPr txBox="1"/>
          <p:nvPr/>
        </p:nvSpPr>
        <p:spPr>
          <a:xfrm>
            <a:off x="212498" y="3356670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Kunden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E9AD3AD-7A59-4D0E-8DAB-0AEC26BDC086}"/>
              </a:ext>
            </a:extLst>
          </p:cNvPr>
          <p:cNvSpPr txBox="1"/>
          <p:nvPr/>
        </p:nvSpPr>
        <p:spPr>
          <a:xfrm>
            <a:off x="212499" y="3703868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Produkte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39A94FF-1603-4431-9332-4C9E47E8F721}"/>
              </a:ext>
            </a:extLst>
          </p:cNvPr>
          <p:cNvSpPr txBox="1"/>
          <p:nvPr/>
        </p:nvSpPr>
        <p:spPr>
          <a:xfrm>
            <a:off x="212499" y="4046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Dienstleistungsgruppen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6E2491C-7DE6-4CBA-AA59-9ED4D935D9EE}"/>
              </a:ext>
            </a:extLst>
          </p:cNvPr>
          <p:cNvSpPr txBox="1"/>
          <p:nvPr/>
        </p:nvSpPr>
        <p:spPr>
          <a:xfrm>
            <a:off x="212499" y="4481275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2301CA0-66C0-4FB8-B8C5-55769027FC9D}"/>
              </a:ext>
            </a:extLst>
          </p:cNvPr>
          <p:cNvSpPr txBox="1"/>
          <p:nvPr/>
        </p:nvSpPr>
        <p:spPr>
          <a:xfrm>
            <a:off x="212499" y="4910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Kostenberechnung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99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BFC6472-6E50-423B-BF42-810C869BFD32}"/>
              </a:ext>
            </a:extLst>
          </p:cNvPr>
          <p:cNvSpPr/>
          <p:nvPr/>
        </p:nvSpPr>
        <p:spPr>
          <a:xfrm>
            <a:off x="0" y="0"/>
            <a:ext cx="12192000" cy="650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E5F31D-C242-4605-BFC9-957021510BB6}"/>
              </a:ext>
            </a:extLst>
          </p:cNvPr>
          <p:cNvSpPr/>
          <p:nvPr/>
        </p:nvSpPr>
        <p:spPr>
          <a:xfrm>
            <a:off x="-1" y="650383"/>
            <a:ext cx="2273121" cy="6207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3FDD0860-FE5B-473C-A653-6938FFBC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2" y="102399"/>
            <a:ext cx="1010993" cy="477785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2FDA37B-3719-46E4-9FEC-454548779B0C}"/>
              </a:ext>
            </a:extLst>
          </p:cNvPr>
          <p:cNvGrpSpPr/>
          <p:nvPr/>
        </p:nvGrpSpPr>
        <p:grpSpPr>
          <a:xfrm>
            <a:off x="11355948" y="144299"/>
            <a:ext cx="383145" cy="387160"/>
            <a:chOff x="11072613" y="53674"/>
            <a:chExt cx="697605" cy="704916"/>
          </a:xfrm>
        </p:grpSpPr>
        <p:pic>
          <p:nvPicPr>
            <p:cNvPr id="25" name="Grafik 24" descr="Benutzer Silhouette">
              <a:extLst>
                <a:ext uri="{FF2B5EF4-FFF2-40B4-BE49-F238E27FC236}">
                  <a16:creationId xmlns:a16="http://schemas.microsoft.com/office/drawing/2014/main" id="{08A8D74D-5D07-48D7-A185-281A4DF64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72614" y="60986"/>
              <a:ext cx="697604" cy="697604"/>
            </a:xfrm>
            <a:prstGeom prst="rect">
              <a:avLst/>
            </a:prstGeom>
          </p:spPr>
        </p:pic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102D181-D54F-4E57-8E2C-A0B53DE98C9A}"/>
                </a:ext>
              </a:extLst>
            </p:cNvPr>
            <p:cNvSpPr/>
            <p:nvPr/>
          </p:nvSpPr>
          <p:spPr>
            <a:xfrm>
              <a:off x="11072613" y="53674"/>
              <a:ext cx="697605" cy="69760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A40438B8-F24A-4152-930A-93AE92E4396C}"/>
              </a:ext>
            </a:extLst>
          </p:cNvPr>
          <p:cNvSpPr txBox="1"/>
          <p:nvPr/>
        </p:nvSpPr>
        <p:spPr>
          <a:xfrm>
            <a:off x="9655937" y="197371"/>
            <a:ext cx="184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Willkommen Steffanie</a:t>
            </a:r>
            <a:endParaRPr lang="de-CH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897CFF4-780A-4366-A5B5-A845FF7DC45D}"/>
              </a:ext>
            </a:extLst>
          </p:cNvPr>
          <p:cNvSpPr txBox="1"/>
          <p:nvPr/>
        </p:nvSpPr>
        <p:spPr>
          <a:xfrm>
            <a:off x="2517818" y="868303"/>
            <a:ext cx="34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Übersicht Kunden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Tabelle 23">
            <a:extLst>
              <a:ext uri="{FF2B5EF4-FFF2-40B4-BE49-F238E27FC236}">
                <a16:creationId xmlns:a16="http://schemas.microsoft.com/office/drawing/2014/main" id="{09F03F06-4D7E-4FE3-B82A-3F3230322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080052"/>
              </p:ext>
            </p:extLst>
          </p:nvPr>
        </p:nvGraphicFramePr>
        <p:xfrm>
          <a:off x="2592231" y="1347576"/>
          <a:ext cx="907603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206">
                  <a:extLst>
                    <a:ext uri="{9D8B030D-6E8A-4147-A177-3AD203B41FA5}">
                      <a16:colId xmlns:a16="http://schemas.microsoft.com/office/drawing/2014/main" val="659843707"/>
                    </a:ext>
                  </a:extLst>
                </a:gridCol>
                <a:gridCol w="1815206">
                  <a:extLst>
                    <a:ext uri="{9D8B030D-6E8A-4147-A177-3AD203B41FA5}">
                      <a16:colId xmlns:a16="http://schemas.microsoft.com/office/drawing/2014/main" val="4094527391"/>
                    </a:ext>
                  </a:extLst>
                </a:gridCol>
                <a:gridCol w="1815206">
                  <a:extLst>
                    <a:ext uri="{9D8B030D-6E8A-4147-A177-3AD203B41FA5}">
                      <a16:colId xmlns:a16="http://schemas.microsoft.com/office/drawing/2014/main" val="2244943392"/>
                    </a:ext>
                  </a:extLst>
                </a:gridCol>
                <a:gridCol w="1815206">
                  <a:extLst>
                    <a:ext uri="{9D8B030D-6E8A-4147-A177-3AD203B41FA5}">
                      <a16:colId xmlns:a16="http://schemas.microsoft.com/office/drawing/2014/main" val="1104285404"/>
                    </a:ext>
                  </a:extLst>
                </a:gridCol>
                <a:gridCol w="1815206">
                  <a:extLst>
                    <a:ext uri="{9D8B030D-6E8A-4147-A177-3AD203B41FA5}">
                      <a16:colId xmlns:a16="http://schemas.microsoft.com/office/drawing/2014/main" val="1074458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Vorname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Wohnort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Bearbeiten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0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1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2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4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4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5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0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68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755636"/>
                  </a:ext>
                </a:extLst>
              </a:tr>
            </a:tbl>
          </a:graphicData>
        </a:graphic>
      </p:graphicFrame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EC52DCA-7303-4BFF-9E0C-0E217CEA9987}"/>
              </a:ext>
            </a:extLst>
          </p:cNvPr>
          <p:cNvGrpSpPr/>
          <p:nvPr/>
        </p:nvGrpSpPr>
        <p:grpSpPr>
          <a:xfrm>
            <a:off x="9910293" y="958643"/>
            <a:ext cx="1757966" cy="237845"/>
            <a:chOff x="9910293" y="958643"/>
            <a:chExt cx="1757966" cy="237845"/>
          </a:xfrm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94266EC1-F37A-44D1-804C-DD0018FEE476}"/>
                </a:ext>
              </a:extLst>
            </p:cNvPr>
            <p:cNvSpPr/>
            <p:nvPr/>
          </p:nvSpPr>
          <p:spPr>
            <a:xfrm>
              <a:off x="9910293" y="958643"/>
              <a:ext cx="1757966" cy="237845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4" name="Grafik 23" descr="Lupe Silhouette">
              <a:extLst>
                <a:ext uri="{FF2B5EF4-FFF2-40B4-BE49-F238E27FC236}">
                  <a16:creationId xmlns:a16="http://schemas.microsoft.com/office/drawing/2014/main" id="{C46EC88C-7B8B-4FB7-BAF6-47E118401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84029" y="963188"/>
              <a:ext cx="227172" cy="227172"/>
            </a:xfrm>
            <a:prstGeom prst="rect">
              <a:avLst/>
            </a:prstGeom>
          </p:spPr>
        </p:pic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5FF6AEF-DB86-428F-AD21-A7C433EF310F}"/>
              </a:ext>
            </a:extLst>
          </p:cNvPr>
          <p:cNvGrpSpPr/>
          <p:nvPr/>
        </p:nvGrpSpPr>
        <p:grpSpPr>
          <a:xfrm>
            <a:off x="9762186" y="6129374"/>
            <a:ext cx="1906073" cy="531255"/>
            <a:chOff x="9762186" y="6129374"/>
            <a:chExt cx="1906073" cy="531255"/>
          </a:xfrm>
        </p:grpSpPr>
        <p:pic>
          <p:nvPicPr>
            <p:cNvPr id="30" name="Grafik 29" descr="Marke folgen Silhouette">
              <a:extLst>
                <a:ext uri="{FF2B5EF4-FFF2-40B4-BE49-F238E27FC236}">
                  <a16:creationId xmlns:a16="http://schemas.microsoft.com/office/drawing/2014/main" id="{B9BAE9FB-579D-46C9-AC89-484FEA712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137004" y="6129374"/>
              <a:ext cx="531255" cy="531255"/>
            </a:xfrm>
            <a:prstGeom prst="rect">
              <a:avLst/>
            </a:prstGeom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F56F9086-07B6-40D8-80AF-FE5E4F9B03D4}"/>
                </a:ext>
              </a:extLst>
            </p:cNvPr>
            <p:cNvSpPr txBox="1"/>
            <p:nvPr/>
          </p:nvSpPr>
          <p:spPr>
            <a:xfrm>
              <a:off x="9762186" y="6184579"/>
              <a:ext cx="1448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Hinzufügen</a:t>
              </a:r>
              <a:endParaRPr lang="de-CH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Grafik 2" descr="Abfall Silhouette">
            <a:extLst>
              <a:ext uri="{FF2B5EF4-FFF2-40B4-BE49-F238E27FC236}">
                <a16:creationId xmlns:a16="http://schemas.microsoft.com/office/drawing/2014/main" id="{BD3DE63E-225D-4AE3-91A9-5575AFC998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14117" y="1770794"/>
            <a:ext cx="245773" cy="245773"/>
          </a:xfrm>
          <a:prstGeom prst="rect">
            <a:avLst/>
          </a:prstGeom>
        </p:spPr>
      </p:pic>
      <p:pic>
        <p:nvPicPr>
          <p:cNvPr id="17" name="Grafik 16" descr="Bleistift Silhouette">
            <a:extLst>
              <a:ext uri="{FF2B5EF4-FFF2-40B4-BE49-F238E27FC236}">
                <a16:creationId xmlns:a16="http://schemas.microsoft.com/office/drawing/2014/main" id="{E1EDBDC8-4216-4460-81E2-AF32696441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24929" y="1770793"/>
            <a:ext cx="245774" cy="245774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43212B76-0232-481E-8B15-8F03508E69CB}"/>
              </a:ext>
            </a:extLst>
          </p:cNvPr>
          <p:cNvSpPr txBox="1"/>
          <p:nvPr/>
        </p:nvSpPr>
        <p:spPr>
          <a:xfrm>
            <a:off x="212502" y="1504493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814FD69-556B-4D40-A8C3-A809510D4B01}"/>
              </a:ext>
            </a:extLst>
          </p:cNvPr>
          <p:cNvSpPr txBox="1"/>
          <p:nvPr/>
        </p:nvSpPr>
        <p:spPr>
          <a:xfrm>
            <a:off x="212502" y="1873825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Besuch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DF7B803-3B2A-4D08-9EA9-887AA08AB96E}"/>
              </a:ext>
            </a:extLst>
          </p:cNvPr>
          <p:cNvCxnSpPr/>
          <p:nvPr/>
        </p:nvCxnSpPr>
        <p:spPr>
          <a:xfrm>
            <a:off x="212502" y="294282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267FFCFE-B137-4831-8D46-A1141E3A4075}"/>
              </a:ext>
            </a:extLst>
          </p:cNvPr>
          <p:cNvSpPr txBox="1"/>
          <p:nvPr/>
        </p:nvSpPr>
        <p:spPr>
          <a:xfrm>
            <a:off x="579550" y="2952542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5166A-0C13-4B68-B687-27E402EBDD61}"/>
              </a:ext>
            </a:extLst>
          </p:cNvPr>
          <p:cNvSpPr txBox="1"/>
          <p:nvPr/>
        </p:nvSpPr>
        <p:spPr>
          <a:xfrm>
            <a:off x="212502" y="2269167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Kalender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C397DB0-4E2A-402F-AA04-940972E7EE0F}"/>
              </a:ext>
            </a:extLst>
          </p:cNvPr>
          <p:cNvCxnSpPr/>
          <p:nvPr/>
        </p:nvCxnSpPr>
        <p:spPr>
          <a:xfrm>
            <a:off x="212502" y="108503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BE79BDB8-9E93-4145-A64E-E276C81E2CCB}"/>
              </a:ext>
            </a:extLst>
          </p:cNvPr>
          <p:cNvSpPr txBox="1"/>
          <p:nvPr/>
        </p:nvSpPr>
        <p:spPr>
          <a:xfrm>
            <a:off x="367048" y="1101337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Tagesgeschäft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B3F218F-6A5D-43E5-8A9F-CA3657FDBDE7}"/>
              </a:ext>
            </a:extLst>
          </p:cNvPr>
          <p:cNvSpPr txBox="1"/>
          <p:nvPr/>
        </p:nvSpPr>
        <p:spPr>
          <a:xfrm>
            <a:off x="212498" y="3356670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Kunden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7E40A11-9394-40AB-A271-F70CCF391018}"/>
              </a:ext>
            </a:extLst>
          </p:cNvPr>
          <p:cNvSpPr txBox="1"/>
          <p:nvPr/>
        </p:nvSpPr>
        <p:spPr>
          <a:xfrm>
            <a:off x="212499" y="3703868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Produkte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87C9CA-1DC5-49FF-94A8-ADEC859E3AAC}"/>
              </a:ext>
            </a:extLst>
          </p:cNvPr>
          <p:cNvSpPr txBox="1"/>
          <p:nvPr/>
        </p:nvSpPr>
        <p:spPr>
          <a:xfrm>
            <a:off x="212499" y="4046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Dienstleistungsgruppen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BBADCDD-C865-4011-BEF3-7D247D1DFFCF}"/>
              </a:ext>
            </a:extLst>
          </p:cNvPr>
          <p:cNvSpPr txBox="1"/>
          <p:nvPr/>
        </p:nvSpPr>
        <p:spPr>
          <a:xfrm>
            <a:off x="212499" y="4481275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3975E4A-67FD-4A44-857A-7F97A468A2CF}"/>
              </a:ext>
            </a:extLst>
          </p:cNvPr>
          <p:cNvSpPr txBox="1"/>
          <p:nvPr/>
        </p:nvSpPr>
        <p:spPr>
          <a:xfrm>
            <a:off x="212499" y="4910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Kostenberechnung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55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BFC6472-6E50-423B-BF42-810C869BFD32}"/>
              </a:ext>
            </a:extLst>
          </p:cNvPr>
          <p:cNvSpPr/>
          <p:nvPr/>
        </p:nvSpPr>
        <p:spPr>
          <a:xfrm>
            <a:off x="0" y="0"/>
            <a:ext cx="12192000" cy="650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E5F31D-C242-4605-BFC9-957021510BB6}"/>
              </a:ext>
            </a:extLst>
          </p:cNvPr>
          <p:cNvSpPr/>
          <p:nvPr/>
        </p:nvSpPr>
        <p:spPr>
          <a:xfrm>
            <a:off x="-1" y="650383"/>
            <a:ext cx="2273121" cy="6207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3FDD0860-FE5B-473C-A653-6938FFBC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2" y="102399"/>
            <a:ext cx="1010993" cy="477785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2FDA37B-3719-46E4-9FEC-454548779B0C}"/>
              </a:ext>
            </a:extLst>
          </p:cNvPr>
          <p:cNvGrpSpPr/>
          <p:nvPr/>
        </p:nvGrpSpPr>
        <p:grpSpPr>
          <a:xfrm>
            <a:off x="11355948" y="144299"/>
            <a:ext cx="383145" cy="387160"/>
            <a:chOff x="11072613" y="53674"/>
            <a:chExt cx="697605" cy="704916"/>
          </a:xfrm>
        </p:grpSpPr>
        <p:pic>
          <p:nvPicPr>
            <p:cNvPr id="25" name="Grafik 24" descr="Benutzer Silhouette">
              <a:extLst>
                <a:ext uri="{FF2B5EF4-FFF2-40B4-BE49-F238E27FC236}">
                  <a16:creationId xmlns:a16="http://schemas.microsoft.com/office/drawing/2014/main" id="{08A8D74D-5D07-48D7-A185-281A4DF64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72614" y="60986"/>
              <a:ext cx="697604" cy="697604"/>
            </a:xfrm>
            <a:prstGeom prst="rect">
              <a:avLst/>
            </a:prstGeom>
          </p:spPr>
        </p:pic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102D181-D54F-4E57-8E2C-A0B53DE98C9A}"/>
                </a:ext>
              </a:extLst>
            </p:cNvPr>
            <p:cNvSpPr/>
            <p:nvPr/>
          </p:nvSpPr>
          <p:spPr>
            <a:xfrm>
              <a:off x="11072613" y="53674"/>
              <a:ext cx="697605" cy="69760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A40438B8-F24A-4152-930A-93AE92E4396C}"/>
              </a:ext>
            </a:extLst>
          </p:cNvPr>
          <p:cNvSpPr txBox="1"/>
          <p:nvPr/>
        </p:nvSpPr>
        <p:spPr>
          <a:xfrm>
            <a:off x="9655937" y="197371"/>
            <a:ext cx="184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Willkommen Steffanie</a:t>
            </a:r>
            <a:endParaRPr lang="de-CH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6EE2B4A-E777-4CE3-A971-1658EA4D2F2D}"/>
              </a:ext>
            </a:extLst>
          </p:cNvPr>
          <p:cNvSpPr txBox="1"/>
          <p:nvPr/>
        </p:nvSpPr>
        <p:spPr>
          <a:xfrm>
            <a:off x="2517818" y="868303"/>
            <a:ext cx="34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Übersicht Produkte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Tabelle 23">
            <a:extLst>
              <a:ext uri="{FF2B5EF4-FFF2-40B4-BE49-F238E27FC236}">
                <a16:creationId xmlns:a16="http://schemas.microsoft.com/office/drawing/2014/main" id="{CD085EE3-B144-467F-9FF2-9D15FE634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396135"/>
              </p:ext>
            </p:extLst>
          </p:nvPr>
        </p:nvGraphicFramePr>
        <p:xfrm>
          <a:off x="2592231" y="1347576"/>
          <a:ext cx="907603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346">
                  <a:extLst>
                    <a:ext uri="{9D8B030D-6E8A-4147-A177-3AD203B41FA5}">
                      <a16:colId xmlns:a16="http://schemas.microsoft.com/office/drawing/2014/main" val="659843707"/>
                    </a:ext>
                  </a:extLst>
                </a:gridCol>
                <a:gridCol w="1841412">
                  <a:extLst>
                    <a:ext uri="{9D8B030D-6E8A-4147-A177-3AD203B41FA5}">
                      <a16:colId xmlns:a16="http://schemas.microsoft.com/office/drawing/2014/main" val="4094527391"/>
                    </a:ext>
                  </a:extLst>
                </a:gridCol>
                <a:gridCol w="1858258">
                  <a:extLst>
                    <a:ext uri="{9D8B030D-6E8A-4147-A177-3AD203B41FA5}">
                      <a16:colId xmlns:a16="http://schemas.microsoft.com/office/drawing/2014/main" val="2244943392"/>
                    </a:ext>
                  </a:extLst>
                </a:gridCol>
                <a:gridCol w="1187640">
                  <a:extLst>
                    <a:ext uri="{9D8B030D-6E8A-4147-A177-3AD203B41FA5}">
                      <a16:colId xmlns:a16="http://schemas.microsoft.com/office/drawing/2014/main" val="1104285404"/>
                    </a:ext>
                  </a:extLst>
                </a:gridCol>
                <a:gridCol w="1837704">
                  <a:extLst>
                    <a:ext uri="{9D8B030D-6E8A-4147-A177-3AD203B41FA5}">
                      <a16:colId xmlns:a16="http://schemas.microsoft.com/office/drawing/2014/main" val="1074458626"/>
                    </a:ext>
                  </a:extLst>
                </a:gridCol>
                <a:gridCol w="1512672">
                  <a:extLst>
                    <a:ext uri="{9D8B030D-6E8A-4147-A177-3AD203B41FA5}">
                      <a16:colId xmlns:a16="http://schemas.microsoft.com/office/drawing/2014/main" val="1453972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Einkaufspreis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Faktor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Verkaufspreis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Bearbeiten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0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 Creme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10.20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1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Gesichts Creme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2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Haarfarbe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4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4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5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0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68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755636"/>
                  </a:ext>
                </a:extLst>
              </a:tr>
            </a:tbl>
          </a:graphicData>
        </a:graphic>
      </p:graphicFrame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EBFD22B8-26FA-4A57-BE7A-8EE5238A081A}"/>
              </a:ext>
            </a:extLst>
          </p:cNvPr>
          <p:cNvGrpSpPr/>
          <p:nvPr/>
        </p:nvGrpSpPr>
        <p:grpSpPr>
          <a:xfrm>
            <a:off x="9910293" y="958643"/>
            <a:ext cx="1757966" cy="237845"/>
            <a:chOff x="9910293" y="958643"/>
            <a:chExt cx="1757966" cy="237845"/>
          </a:xfrm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E0FD2ACA-C69E-4EAE-B12C-CBC2D386D046}"/>
                </a:ext>
              </a:extLst>
            </p:cNvPr>
            <p:cNvSpPr/>
            <p:nvPr/>
          </p:nvSpPr>
          <p:spPr>
            <a:xfrm>
              <a:off x="9910293" y="958643"/>
              <a:ext cx="1757966" cy="237845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4" name="Grafik 23" descr="Lupe Silhouette">
              <a:extLst>
                <a:ext uri="{FF2B5EF4-FFF2-40B4-BE49-F238E27FC236}">
                  <a16:creationId xmlns:a16="http://schemas.microsoft.com/office/drawing/2014/main" id="{1AB3AD42-6FCB-4D4D-AE48-6A76E31BC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84029" y="963188"/>
              <a:ext cx="227172" cy="227172"/>
            </a:xfrm>
            <a:prstGeom prst="rect">
              <a:avLst/>
            </a:prstGeom>
          </p:spPr>
        </p:pic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194267E-0EBA-4DF9-BAD9-C929E1F3C364}"/>
              </a:ext>
            </a:extLst>
          </p:cNvPr>
          <p:cNvGrpSpPr/>
          <p:nvPr/>
        </p:nvGrpSpPr>
        <p:grpSpPr>
          <a:xfrm>
            <a:off x="9762186" y="6129374"/>
            <a:ext cx="1906073" cy="531255"/>
            <a:chOff x="9762186" y="6129374"/>
            <a:chExt cx="1906073" cy="531255"/>
          </a:xfrm>
        </p:grpSpPr>
        <p:pic>
          <p:nvPicPr>
            <p:cNvPr id="30" name="Grafik 29" descr="Marke folgen Silhouette">
              <a:extLst>
                <a:ext uri="{FF2B5EF4-FFF2-40B4-BE49-F238E27FC236}">
                  <a16:creationId xmlns:a16="http://schemas.microsoft.com/office/drawing/2014/main" id="{3CF13145-FBB9-4368-A4DB-5B8FE55FC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137004" y="6129374"/>
              <a:ext cx="531255" cy="531255"/>
            </a:xfrm>
            <a:prstGeom prst="rect">
              <a:avLst/>
            </a:prstGeom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6FCF56A8-6B10-4135-8063-1B7000E811BA}"/>
                </a:ext>
              </a:extLst>
            </p:cNvPr>
            <p:cNvSpPr txBox="1"/>
            <p:nvPr/>
          </p:nvSpPr>
          <p:spPr>
            <a:xfrm>
              <a:off x="9762186" y="6184579"/>
              <a:ext cx="1448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Hinzufügen</a:t>
              </a:r>
              <a:endParaRPr lang="de-CH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" name="Grafik 31" descr="Abfall Silhouette">
            <a:extLst>
              <a:ext uri="{FF2B5EF4-FFF2-40B4-BE49-F238E27FC236}">
                <a16:creationId xmlns:a16="http://schemas.microsoft.com/office/drawing/2014/main" id="{AD02BB26-76A2-4C00-8A21-02A7098532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14117" y="1770794"/>
            <a:ext cx="245773" cy="245773"/>
          </a:xfrm>
          <a:prstGeom prst="rect">
            <a:avLst/>
          </a:prstGeom>
        </p:spPr>
      </p:pic>
      <p:pic>
        <p:nvPicPr>
          <p:cNvPr id="33" name="Grafik 32" descr="Bleistift Silhouette">
            <a:extLst>
              <a:ext uri="{FF2B5EF4-FFF2-40B4-BE49-F238E27FC236}">
                <a16:creationId xmlns:a16="http://schemas.microsoft.com/office/drawing/2014/main" id="{78FE95DA-902C-44E1-AE7D-08D060EFDE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31002" y="1770793"/>
            <a:ext cx="245774" cy="245774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E0F70B1B-C5ED-4BE3-BE3B-B139B22FCEC4}"/>
              </a:ext>
            </a:extLst>
          </p:cNvPr>
          <p:cNvSpPr txBox="1"/>
          <p:nvPr/>
        </p:nvSpPr>
        <p:spPr>
          <a:xfrm>
            <a:off x="212502" y="1504493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5C7D221-39CB-43DA-9C07-0DBC82BA86CC}"/>
              </a:ext>
            </a:extLst>
          </p:cNvPr>
          <p:cNvSpPr txBox="1"/>
          <p:nvPr/>
        </p:nvSpPr>
        <p:spPr>
          <a:xfrm>
            <a:off x="212502" y="1873825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Besuch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50606E5F-E03A-41E9-82B5-4CA68A827698}"/>
              </a:ext>
            </a:extLst>
          </p:cNvPr>
          <p:cNvCxnSpPr/>
          <p:nvPr/>
        </p:nvCxnSpPr>
        <p:spPr>
          <a:xfrm>
            <a:off x="212502" y="294282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32FCDAAC-5DF9-4DDC-ABD5-9161C61EAD6E}"/>
              </a:ext>
            </a:extLst>
          </p:cNvPr>
          <p:cNvSpPr txBox="1"/>
          <p:nvPr/>
        </p:nvSpPr>
        <p:spPr>
          <a:xfrm>
            <a:off x="579550" y="2952542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A1898AC-FD33-4649-9278-6BBC46585B06}"/>
              </a:ext>
            </a:extLst>
          </p:cNvPr>
          <p:cNvSpPr txBox="1"/>
          <p:nvPr/>
        </p:nvSpPr>
        <p:spPr>
          <a:xfrm>
            <a:off x="212502" y="2269167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Kalender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7BEC35EB-8855-4C7A-8EA0-41890FE12745}"/>
              </a:ext>
            </a:extLst>
          </p:cNvPr>
          <p:cNvCxnSpPr/>
          <p:nvPr/>
        </p:nvCxnSpPr>
        <p:spPr>
          <a:xfrm>
            <a:off x="212502" y="108503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D48A3685-8EDE-4E87-94C5-53D146C9C05F}"/>
              </a:ext>
            </a:extLst>
          </p:cNvPr>
          <p:cNvSpPr txBox="1"/>
          <p:nvPr/>
        </p:nvSpPr>
        <p:spPr>
          <a:xfrm>
            <a:off x="367048" y="1101337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Tagesgeschäft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D27AE4E-D669-4DD0-9E25-A53EE540FB48}"/>
              </a:ext>
            </a:extLst>
          </p:cNvPr>
          <p:cNvSpPr txBox="1"/>
          <p:nvPr/>
        </p:nvSpPr>
        <p:spPr>
          <a:xfrm>
            <a:off x="212498" y="3356670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Kunden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007E99C-79C8-4BC4-A6F4-8CCC7AC2CC87}"/>
              </a:ext>
            </a:extLst>
          </p:cNvPr>
          <p:cNvSpPr txBox="1"/>
          <p:nvPr/>
        </p:nvSpPr>
        <p:spPr>
          <a:xfrm>
            <a:off x="212499" y="3703868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Produkte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E4056B0-A553-4B93-8603-10538532C6B3}"/>
              </a:ext>
            </a:extLst>
          </p:cNvPr>
          <p:cNvSpPr txBox="1"/>
          <p:nvPr/>
        </p:nvSpPr>
        <p:spPr>
          <a:xfrm>
            <a:off x="212499" y="4046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Dienstleistungsgruppen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3B8C65C-F2EC-4C22-8392-2EB912AAB0A5}"/>
              </a:ext>
            </a:extLst>
          </p:cNvPr>
          <p:cNvSpPr txBox="1"/>
          <p:nvPr/>
        </p:nvSpPr>
        <p:spPr>
          <a:xfrm>
            <a:off x="212499" y="4481275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60A2D9E-F0D7-4B25-BCE5-3F6888A6BB73}"/>
              </a:ext>
            </a:extLst>
          </p:cNvPr>
          <p:cNvSpPr txBox="1"/>
          <p:nvPr/>
        </p:nvSpPr>
        <p:spPr>
          <a:xfrm>
            <a:off x="212499" y="4910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Kostenberechnung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26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BFC6472-6E50-423B-BF42-810C869BFD32}"/>
              </a:ext>
            </a:extLst>
          </p:cNvPr>
          <p:cNvSpPr/>
          <p:nvPr/>
        </p:nvSpPr>
        <p:spPr>
          <a:xfrm>
            <a:off x="0" y="0"/>
            <a:ext cx="12192000" cy="650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E5F31D-C242-4605-BFC9-957021510BB6}"/>
              </a:ext>
            </a:extLst>
          </p:cNvPr>
          <p:cNvSpPr/>
          <p:nvPr/>
        </p:nvSpPr>
        <p:spPr>
          <a:xfrm>
            <a:off x="-1" y="650383"/>
            <a:ext cx="2273121" cy="6207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3FDD0860-FE5B-473C-A653-6938FFBC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2" y="102399"/>
            <a:ext cx="1010993" cy="477785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2FDA37B-3719-46E4-9FEC-454548779B0C}"/>
              </a:ext>
            </a:extLst>
          </p:cNvPr>
          <p:cNvGrpSpPr/>
          <p:nvPr/>
        </p:nvGrpSpPr>
        <p:grpSpPr>
          <a:xfrm>
            <a:off x="11355948" y="144299"/>
            <a:ext cx="383145" cy="387160"/>
            <a:chOff x="11072613" y="53674"/>
            <a:chExt cx="697605" cy="704916"/>
          </a:xfrm>
        </p:grpSpPr>
        <p:pic>
          <p:nvPicPr>
            <p:cNvPr id="25" name="Grafik 24" descr="Benutzer Silhouette">
              <a:extLst>
                <a:ext uri="{FF2B5EF4-FFF2-40B4-BE49-F238E27FC236}">
                  <a16:creationId xmlns:a16="http://schemas.microsoft.com/office/drawing/2014/main" id="{08A8D74D-5D07-48D7-A185-281A4DF64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72614" y="60986"/>
              <a:ext cx="697604" cy="697604"/>
            </a:xfrm>
            <a:prstGeom prst="rect">
              <a:avLst/>
            </a:prstGeom>
          </p:spPr>
        </p:pic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102D181-D54F-4E57-8E2C-A0B53DE98C9A}"/>
                </a:ext>
              </a:extLst>
            </p:cNvPr>
            <p:cNvSpPr/>
            <p:nvPr/>
          </p:nvSpPr>
          <p:spPr>
            <a:xfrm>
              <a:off x="11072613" y="53674"/>
              <a:ext cx="697605" cy="69760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A40438B8-F24A-4152-930A-93AE92E4396C}"/>
              </a:ext>
            </a:extLst>
          </p:cNvPr>
          <p:cNvSpPr txBox="1"/>
          <p:nvPr/>
        </p:nvSpPr>
        <p:spPr>
          <a:xfrm>
            <a:off x="9655937" y="197371"/>
            <a:ext cx="184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Willkommen Steffanie</a:t>
            </a:r>
            <a:endParaRPr lang="de-CH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B7FB278-2D5A-443C-849C-E74B838199A5}"/>
              </a:ext>
            </a:extLst>
          </p:cNvPr>
          <p:cNvSpPr txBox="1"/>
          <p:nvPr/>
        </p:nvSpPr>
        <p:spPr>
          <a:xfrm>
            <a:off x="2517817" y="868303"/>
            <a:ext cx="40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Übersicht Dienstleistungsgruppen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Tabelle 23">
            <a:extLst>
              <a:ext uri="{FF2B5EF4-FFF2-40B4-BE49-F238E27FC236}">
                <a16:creationId xmlns:a16="http://schemas.microsoft.com/office/drawing/2014/main" id="{AF56DEDA-095E-48F5-B9B0-B1B3113CB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64158"/>
              </p:ext>
            </p:extLst>
          </p:nvPr>
        </p:nvGraphicFramePr>
        <p:xfrm>
          <a:off x="2592231" y="1347576"/>
          <a:ext cx="907602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903">
                  <a:extLst>
                    <a:ext uri="{9D8B030D-6E8A-4147-A177-3AD203B41FA5}">
                      <a16:colId xmlns:a16="http://schemas.microsoft.com/office/drawing/2014/main" val="659843707"/>
                    </a:ext>
                  </a:extLst>
                </a:gridCol>
                <a:gridCol w="3986401">
                  <a:extLst>
                    <a:ext uri="{9D8B030D-6E8A-4147-A177-3AD203B41FA5}">
                      <a16:colId xmlns:a16="http://schemas.microsoft.com/office/drawing/2014/main" val="4094527391"/>
                    </a:ext>
                  </a:extLst>
                </a:gridCol>
                <a:gridCol w="3274725">
                  <a:extLst>
                    <a:ext uri="{9D8B030D-6E8A-4147-A177-3AD203B41FA5}">
                      <a16:colId xmlns:a16="http://schemas.microsoft.com/office/drawing/2014/main" val="1453972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Bearbeiten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0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Auftragspauschale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1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Damen Kurzhaar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2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Damen Langhaar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4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Gesichtsbehandlung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4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Nägel- und Handpflege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5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Herren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0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Studierende / Lernende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68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Kinder</a:t>
                      </a:r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755636"/>
                  </a:ext>
                </a:extLst>
              </a:tr>
            </a:tbl>
          </a:graphicData>
        </a:graphic>
      </p:graphicFrame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34B3CDB-0014-4AE1-9788-D36669374287}"/>
              </a:ext>
            </a:extLst>
          </p:cNvPr>
          <p:cNvGrpSpPr/>
          <p:nvPr/>
        </p:nvGrpSpPr>
        <p:grpSpPr>
          <a:xfrm>
            <a:off x="9910293" y="958643"/>
            <a:ext cx="1757966" cy="237845"/>
            <a:chOff x="9910293" y="958643"/>
            <a:chExt cx="1757966" cy="237845"/>
          </a:xfrm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B5ECD5FC-31FA-44A1-A2D1-586725C881ED}"/>
                </a:ext>
              </a:extLst>
            </p:cNvPr>
            <p:cNvSpPr/>
            <p:nvPr/>
          </p:nvSpPr>
          <p:spPr>
            <a:xfrm>
              <a:off x="9910293" y="958643"/>
              <a:ext cx="1757966" cy="237845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4" name="Grafik 23" descr="Lupe Silhouette">
              <a:extLst>
                <a:ext uri="{FF2B5EF4-FFF2-40B4-BE49-F238E27FC236}">
                  <a16:creationId xmlns:a16="http://schemas.microsoft.com/office/drawing/2014/main" id="{390ED6A5-5757-4538-965F-DEA721F8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84029" y="963188"/>
              <a:ext cx="227172" cy="227172"/>
            </a:xfrm>
            <a:prstGeom prst="rect">
              <a:avLst/>
            </a:prstGeom>
          </p:spPr>
        </p:pic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31BDF621-2CB5-44F0-9558-001B747E4EEE}"/>
              </a:ext>
            </a:extLst>
          </p:cNvPr>
          <p:cNvGrpSpPr/>
          <p:nvPr/>
        </p:nvGrpSpPr>
        <p:grpSpPr>
          <a:xfrm>
            <a:off x="9762186" y="6129374"/>
            <a:ext cx="1906073" cy="531255"/>
            <a:chOff x="9762186" y="6129374"/>
            <a:chExt cx="1906073" cy="531255"/>
          </a:xfrm>
        </p:grpSpPr>
        <p:pic>
          <p:nvPicPr>
            <p:cNvPr id="30" name="Grafik 29" descr="Marke folgen Silhouette">
              <a:extLst>
                <a:ext uri="{FF2B5EF4-FFF2-40B4-BE49-F238E27FC236}">
                  <a16:creationId xmlns:a16="http://schemas.microsoft.com/office/drawing/2014/main" id="{AC385BDD-F138-4CE4-AF22-0545AC56B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137004" y="6129374"/>
              <a:ext cx="531255" cy="531255"/>
            </a:xfrm>
            <a:prstGeom prst="rect">
              <a:avLst/>
            </a:prstGeom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BF9A083-2ED2-4BF4-A7C8-0C0BB355C874}"/>
                </a:ext>
              </a:extLst>
            </p:cNvPr>
            <p:cNvSpPr txBox="1"/>
            <p:nvPr/>
          </p:nvSpPr>
          <p:spPr>
            <a:xfrm>
              <a:off x="9762186" y="6184579"/>
              <a:ext cx="1448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Hinzufügen</a:t>
              </a:r>
              <a:endParaRPr lang="de-CH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" name="Grafik 31" descr="Abfall Silhouette">
            <a:extLst>
              <a:ext uri="{FF2B5EF4-FFF2-40B4-BE49-F238E27FC236}">
                <a16:creationId xmlns:a16="http://schemas.microsoft.com/office/drawing/2014/main" id="{85FC8032-85FF-468E-8A74-30BB2B6C09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14117" y="1770794"/>
            <a:ext cx="245773" cy="245773"/>
          </a:xfrm>
          <a:prstGeom prst="rect">
            <a:avLst/>
          </a:prstGeom>
        </p:spPr>
      </p:pic>
      <p:pic>
        <p:nvPicPr>
          <p:cNvPr id="33" name="Grafik 32" descr="Bleistift Silhouette">
            <a:extLst>
              <a:ext uri="{FF2B5EF4-FFF2-40B4-BE49-F238E27FC236}">
                <a16:creationId xmlns:a16="http://schemas.microsoft.com/office/drawing/2014/main" id="{44291B11-1127-4071-BDCB-9282A741BD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97695" y="1770794"/>
            <a:ext cx="245774" cy="245774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760C2763-5B28-4A7A-9F04-C929A1E8C161}"/>
              </a:ext>
            </a:extLst>
          </p:cNvPr>
          <p:cNvSpPr txBox="1"/>
          <p:nvPr/>
        </p:nvSpPr>
        <p:spPr>
          <a:xfrm>
            <a:off x="212502" y="1504493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8F30C29-F2CC-40BD-B333-34B3D581FB95}"/>
              </a:ext>
            </a:extLst>
          </p:cNvPr>
          <p:cNvSpPr txBox="1"/>
          <p:nvPr/>
        </p:nvSpPr>
        <p:spPr>
          <a:xfrm>
            <a:off x="212502" y="1873825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Besuch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891F00B-226B-4279-B418-DEFA96CBB7EE}"/>
              </a:ext>
            </a:extLst>
          </p:cNvPr>
          <p:cNvCxnSpPr/>
          <p:nvPr/>
        </p:nvCxnSpPr>
        <p:spPr>
          <a:xfrm>
            <a:off x="212502" y="294282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A8BE82F-550B-4A8E-BDC8-1AC1F36B6D9A}"/>
              </a:ext>
            </a:extLst>
          </p:cNvPr>
          <p:cNvSpPr txBox="1"/>
          <p:nvPr/>
        </p:nvSpPr>
        <p:spPr>
          <a:xfrm>
            <a:off x="579550" y="2952542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FA2D0A7-552C-4798-942F-6C16E1F774C4}"/>
              </a:ext>
            </a:extLst>
          </p:cNvPr>
          <p:cNvSpPr txBox="1"/>
          <p:nvPr/>
        </p:nvSpPr>
        <p:spPr>
          <a:xfrm>
            <a:off x="212502" y="2269167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Kalender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DA5BA02C-3436-4A3D-9DE8-09F97C9BABA0}"/>
              </a:ext>
            </a:extLst>
          </p:cNvPr>
          <p:cNvCxnSpPr/>
          <p:nvPr/>
        </p:nvCxnSpPr>
        <p:spPr>
          <a:xfrm>
            <a:off x="212502" y="108503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CA48235B-1B32-491C-A8AA-9DB2638A35CE}"/>
              </a:ext>
            </a:extLst>
          </p:cNvPr>
          <p:cNvSpPr txBox="1"/>
          <p:nvPr/>
        </p:nvSpPr>
        <p:spPr>
          <a:xfrm>
            <a:off x="367048" y="1101337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Tagesgeschäft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373809F-CA51-4DE1-9696-1E6FFB0B3F98}"/>
              </a:ext>
            </a:extLst>
          </p:cNvPr>
          <p:cNvSpPr txBox="1"/>
          <p:nvPr/>
        </p:nvSpPr>
        <p:spPr>
          <a:xfrm>
            <a:off x="212498" y="3356670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Kunden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A5836E4-72D9-46B0-A70C-CBA4F8551AA3}"/>
              </a:ext>
            </a:extLst>
          </p:cNvPr>
          <p:cNvSpPr txBox="1"/>
          <p:nvPr/>
        </p:nvSpPr>
        <p:spPr>
          <a:xfrm>
            <a:off x="212499" y="3703868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Produkte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3AF1182-7146-4A62-B804-FA8B5D851AD1}"/>
              </a:ext>
            </a:extLst>
          </p:cNvPr>
          <p:cNvSpPr txBox="1"/>
          <p:nvPr/>
        </p:nvSpPr>
        <p:spPr>
          <a:xfrm>
            <a:off x="212499" y="4046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Dienstleistungsgruppen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CF03F3A-6821-4C00-AB6B-7340EAA95662}"/>
              </a:ext>
            </a:extLst>
          </p:cNvPr>
          <p:cNvSpPr txBox="1"/>
          <p:nvPr/>
        </p:nvSpPr>
        <p:spPr>
          <a:xfrm>
            <a:off x="212499" y="4481275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A0C3F85-10C9-4B0A-8F19-6973C77B29A9}"/>
              </a:ext>
            </a:extLst>
          </p:cNvPr>
          <p:cNvSpPr txBox="1"/>
          <p:nvPr/>
        </p:nvSpPr>
        <p:spPr>
          <a:xfrm>
            <a:off x="212499" y="4910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Kostenberechnung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16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BFC6472-6E50-423B-BF42-810C869BFD32}"/>
              </a:ext>
            </a:extLst>
          </p:cNvPr>
          <p:cNvSpPr/>
          <p:nvPr/>
        </p:nvSpPr>
        <p:spPr>
          <a:xfrm>
            <a:off x="0" y="0"/>
            <a:ext cx="12192000" cy="650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E5F31D-C242-4605-BFC9-957021510BB6}"/>
              </a:ext>
            </a:extLst>
          </p:cNvPr>
          <p:cNvSpPr/>
          <p:nvPr/>
        </p:nvSpPr>
        <p:spPr>
          <a:xfrm>
            <a:off x="-1" y="650383"/>
            <a:ext cx="2273121" cy="6207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3FDD0860-FE5B-473C-A653-6938FFBC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2" y="102399"/>
            <a:ext cx="1010993" cy="477785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2FDA37B-3719-46E4-9FEC-454548779B0C}"/>
              </a:ext>
            </a:extLst>
          </p:cNvPr>
          <p:cNvGrpSpPr/>
          <p:nvPr/>
        </p:nvGrpSpPr>
        <p:grpSpPr>
          <a:xfrm>
            <a:off x="11355948" y="144299"/>
            <a:ext cx="383145" cy="387160"/>
            <a:chOff x="11072613" y="53674"/>
            <a:chExt cx="697605" cy="704916"/>
          </a:xfrm>
        </p:grpSpPr>
        <p:pic>
          <p:nvPicPr>
            <p:cNvPr id="25" name="Grafik 24" descr="Benutzer Silhouette">
              <a:extLst>
                <a:ext uri="{FF2B5EF4-FFF2-40B4-BE49-F238E27FC236}">
                  <a16:creationId xmlns:a16="http://schemas.microsoft.com/office/drawing/2014/main" id="{08A8D74D-5D07-48D7-A185-281A4DF64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72614" y="60986"/>
              <a:ext cx="697604" cy="697604"/>
            </a:xfrm>
            <a:prstGeom prst="rect">
              <a:avLst/>
            </a:prstGeom>
          </p:spPr>
        </p:pic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102D181-D54F-4E57-8E2C-A0B53DE98C9A}"/>
                </a:ext>
              </a:extLst>
            </p:cNvPr>
            <p:cNvSpPr/>
            <p:nvPr/>
          </p:nvSpPr>
          <p:spPr>
            <a:xfrm>
              <a:off x="11072613" y="53674"/>
              <a:ext cx="697605" cy="69760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A40438B8-F24A-4152-930A-93AE92E4396C}"/>
              </a:ext>
            </a:extLst>
          </p:cNvPr>
          <p:cNvSpPr txBox="1"/>
          <p:nvPr/>
        </p:nvSpPr>
        <p:spPr>
          <a:xfrm>
            <a:off x="9655937" y="197371"/>
            <a:ext cx="184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Willkommen Steffanie</a:t>
            </a:r>
            <a:endParaRPr lang="de-CH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B7FB278-2D5A-443C-849C-E74B838199A5}"/>
              </a:ext>
            </a:extLst>
          </p:cNvPr>
          <p:cNvSpPr txBox="1"/>
          <p:nvPr/>
        </p:nvSpPr>
        <p:spPr>
          <a:xfrm>
            <a:off x="2517817" y="868303"/>
            <a:ext cx="40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Übersicht Dienstleistungen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Tabelle 23">
            <a:extLst>
              <a:ext uri="{FF2B5EF4-FFF2-40B4-BE49-F238E27FC236}">
                <a16:creationId xmlns:a16="http://schemas.microsoft.com/office/drawing/2014/main" id="{AF56DEDA-095E-48F5-B9B0-B1B3113CB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107426"/>
              </p:ext>
            </p:extLst>
          </p:nvPr>
        </p:nvGraphicFramePr>
        <p:xfrm>
          <a:off x="2592231" y="1347576"/>
          <a:ext cx="907602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898">
                  <a:extLst>
                    <a:ext uri="{9D8B030D-6E8A-4147-A177-3AD203B41FA5}">
                      <a16:colId xmlns:a16="http://schemas.microsoft.com/office/drawing/2014/main" val="659843707"/>
                    </a:ext>
                  </a:extLst>
                </a:gridCol>
                <a:gridCol w="2185466">
                  <a:extLst>
                    <a:ext uri="{9D8B030D-6E8A-4147-A177-3AD203B41FA5}">
                      <a16:colId xmlns:a16="http://schemas.microsoft.com/office/drawing/2014/main" val="4094527391"/>
                    </a:ext>
                  </a:extLst>
                </a:gridCol>
                <a:gridCol w="2170506">
                  <a:extLst>
                    <a:ext uri="{9D8B030D-6E8A-4147-A177-3AD203B41FA5}">
                      <a16:colId xmlns:a16="http://schemas.microsoft.com/office/drawing/2014/main" val="2244943392"/>
                    </a:ext>
                  </a:extLst>
                </a:gridCol>
                <a:gridCol w="1284903">
                  <a:extLst>
                    <a:ext uri="{9D8B030D-6E8A-4147-A177-3AD203B41FA5}">
                      <a16:colId xmlns:a16="http://schemas.microsoft.com/office/drawing/2014/main" val="1104285404"/>
                    </a:ext>
                  </a:extLst>
                </a:gridCol>
                <a:gridCol w="1441544">
                  <a:extLst>
                    <a:ext uri="{9D8B030D-6E8A-4147-A177-3AD203B41FA5}">
                      <a16:colId xmlns:a16="http://schemas.microsoft.com/office/drawing/2014/main" val="1074458626"/>
                    </a:ext>
                  </a:extLst>
                </a:gridCol>
                <a:gridCol w="1282710">
                  <a:extLst>
                    <a:ext uri="{9D8B030D-6E8A-4147-A177-3AD203B41FA5}">
                      <a16:colId xmlns:a16="http://schemas.microsoft.com/office/drawing/2014/main" val="1453972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DL-Gruppe</a:t>
                      </a:r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Dauer</a:t>
                      </a:r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Verkaufspreis</a:t>
                      </a:r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Bearbeiten</a:t>
                      </a:r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0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Begrüssung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Auftragspauschale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1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Frisurenbesprechung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Auftragspauschale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2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4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4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5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0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68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755636"/>
                  </a:ext>
                </a:extLst>
              </a:tr>
            </a:tbl>
          </a:graphicData>
        </a:graphic>
      </p:graphicFrame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34B3CDB-0014-4AE1-9788-D36669374287}"/>
              </a:ext>
            </a:extLst>
          </p:cNvPr>
          <p:cNvGrpSpPr/>
          <p:nvPr/>
        </p:nvGrpSpPr>
        <p:grpSpPr>
          <a:xfrm>
            <a:off x="9910293" y="958643"/>
            <a:ext cx="1757966" cy="237845"/>
            <a:chOff x="9910293" y="958643"/>
            <a:chExt cx="1757966" cy="237845"/>
          </a:xfrm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B5ECD5FC-31FA-44A1-A2D1-586725C881ED}"/>
                </a:ext>
              </a:extLst>
            </p:cNvPr>
            <p:cNvSpPr/>
            <p:nvPr/>
          </p:nvSpPr>
          <p:spPr>
            <a:xfrm>
              <a:off x="9910293" y="958643"/>
              <a:ext cx="1757966" cy="237845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4" name="Grafik 23" descr="Lupe Silhouette">
              <a:extLst>
                <a:ext uri="{FF2B5EF4-FFF2-40B4-BE49-F238E27FC236}">
                  <a16:creationId xmlns:a16="http://schemas.microsoft.com/office/drawing/2014/main" id="{390ED6A5-5757-4538-965F-DEA721F8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84029" y="963188"/>
              <a:ext cx="227172" cy="227172"/>
            </a:xfrm>
            <a:prstGeom prst="rect">
              <a:avLst/>
            </a:prstGeom>
          </p:spPr>
        </p:pic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31BDF621-2CB5-44F0-9558-001B747E4EEE}"/>
              </a:ext>
            </a:extLst>
          </p:cNvPr>
          <p:cNvGrpSpPr/>
          <p:nvPr/>
        </p:nvGrpSpPr>
        <p:grpSpPr>
          <a:xfrm>
            <a:off x="9762186" y="6129374"/>
            <a:ext cx="1906073" cy="531255"/>
            <a:chOff x="9762186" y="6129374"/>
            <a:chExt cx="1906073" cy="531255"/>
          </a:xfrm>
        </p:grpSpPr>
        <p:pic>
          <p:nvPicPr>
            <p:cNvPr id="30" name="Grafik 29" descr="Marke folgen Silhouette">
              <a:extLst>
                <a:ext uri="{FF2B5EF4-FFF2-40B4-BE49-F238E27FC236}">
                  <a16:creationId xmlns:a16="http://schemas.microsoft.com/office/drawing/2014/main" id="{AC385BDD-F138-4CE4-AF22-0545AC56B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137004" y="6129374"/>
              <a:ext cx="531255" cy="531255"/>
            </a:xfrm>
            <a:prstGeom prst="rect">
              <a:avLst/>
            </a:prstGeom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BF9A083-2ED2-4BF4-A7C8-0C0BB355C874}"/>
                </a:ext>
              </a:extLst>
            </p:cNvPr>
            <p:cNvSpPr txBox="1"/>
            <p:nvPr/>
          </p:nvSpPr>
          <p:spPr>
            <a:xfrm>
              <a:off x="9762186" y="6184579"/>
              <a:ext cx="1448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Hinzufügen</a:t>
              </a:r>
              <a:endParaRPr lang="de-CH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" name="Grafik 31" descr="Abfall Silhouette">
            <a:extLst>
              <a:ext uri="{FF2B5EF4-FFF2-40B4-BE49-F238E27FC236}">
                <a16:creationId xmlns:a16="http://schemas.microsoft.com/office/drawing/2014/main" id="{85FC8032-85FF-468E-8A74-30BB2B6C09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93112" y="1781114"/>
            <a:ext cx="245773" cy="245773"/>
          </a:xfrm>
          <a:prstGeom prst="rect">
            <a:avLst/>
          </a:prstGeom>
        </p:spPr>
      </p:pic>
      <p:pic>
        <p:nvPicPr>
          <p:cNvPr id="33" name="Grafik 32" descr="Bleistift Silhouette">
            <a:extLst>
              <a:ext uri="{FF2B5EF4-FFF2-40B4-BE49-F238E27FC236}">
                <a16:creationId xmlns:a16="http://schemas.microsoft.com/office/drawing/2014/main" id="{44291B11-1127-4071-BDCB-9282A741BD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43985" y="1777002"/>
            <a:ext cx="245774" cy="245774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29DA9B65-8A2B-40AB-ABAF-CCB434E12E13}"/>
              </a:ext>
            </a:extLst>
          </p:cNvPr>
          <p:cNvSpPr txBox="1"/>
          <p:nvPr/>
        </p:nvSpPr>
        <p:spPr>
          <a:xfrm>
            <a:off x="212502" y="1504493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4A4BA5F-9597-488A-8A7F-F75AB0ABCA7A}"/>
              </a:ext>
            </a:extLst>
          </p:cNvPr>
          <p:cNvSpPr txBox="1"/>
          <p:nvPr/>
        </p:nvSpPr>
        <p:spPr>
          <a:xfrm>
            <a:off x="212502" y="1873825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Besuch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BED8307-3894-4460-A163-F7795867342E}"/>
              </a:ext>
            </a:extLst>
          </p:cNvPr>
          <p:cNvCxnSpPr/>
          <p:nvPr/>
        </p:nvCxnSpPr>
        <p:spPr>
          <a:xfrm>
            <a:off x="212502" y="294282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EB8129FD-5504-4F63-85FD-A61E1B7C7780}"/>
              </a:ext>
            </a:extLst>
          </p:cNvPr>
          <p:cNvSpPr txBox="1"/>
          <p:nvPr/>
        </p:nvSpPr>
        <p:spPr>
          <a:xfrm>
            <a:off x="579550" y="2952542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9506DC1-D3E6-49BD-B544-E25A3F23F091}"/>
              </a:ext>
            </a:extLst>
          </p:cNvPr>
          <p:cNvSpPr txBox="1"/>
          <p:nvPr/>
        </p:nvSpPr>
        <p:spPr>
          <a:xfrm>
            <a:off x="212502" y="2269167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Kalender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13F3015C-0FFE-4401-BEF3-B2383967AE7D}"/>
              </a:ext>
            </a:extLst>
          </p:cNvPr>
          <p:cNvCxnSpPr/>
          <p:nvPr/>
        </p:nvCxnSpPr>
        <p:spPr>
          <a:xfrm>
            <a:off x="212502" y="108503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7AE370A8-02A2-49D0-862E-CA4293456ECD}"/>
              </a:ext>
            </a:extLst>
          </p:cNvPr>
          <p:cNvSpPr txBox="1"/>
          <p:nvPr/>
        </p:nvSpPr>
        <p:spPr>
          <a:xfrm>
            <a:off x="367048" y="1101337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Tagesgeschäft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91359B9-ECFC-4DF0-A5C9-A321BFF93B26}"/>
              </a:ext>
            </a:extLst>
          </p:cNvPr>
          <p:cNvSpPr txBox="1"/>
          <p:nvPr/>
        </p:nvSpPr>
        <p:spPr>
          <a:xfrm>
            <a:off x="212498" y="3356670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Kunden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5928D4A-A307-4B7F-BFE2-C2AF2F075221}"/>
              </a:ext>
            </a:extLst>
          </p:cNvPr>
          <p:cNvSpPr txBox="1"/>
          <p:nvPr/>
        </p:nvSpPr>
        <p:spPr>
          <a:xfrm>
            <a:off x="212499" y="3703868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Produkte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9BEE60A-6773-4BBC-8EEE-39EA8754FF7B}"/>
              </a:ext>
            </a:extLst>
          </p:cNvPr>
          <p:cNvSpPr txBox="1"/>
          <p:nvPr/>
        </p:nvSpPr>
        <p:spPr>
          <a:xfrm>
            <a:off x="212499" y="4046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Dienstleistungsgruppen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AA3EF71-F5CB-4C87-A1D3-2723A992EC64}"/>
              </a:ext>
            </a:extLst>
          </p:cNvPr>
          <p:cNvSpPr txBox="1"/>
          <p:nvPr/>
        </p:nvSpPr>
        <p:spPr>
          <a:xfrm>
            <a:off x="212499" y="4481275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481C621-E361-4063-A2EC-F0575F0D6E75}"/>
              </a:ext>
            </a:extLst>
          </p:cNvPr>
          <p:cNvSpPr txBox="1"/>
          <p:nvPr/>
        </p:nvSpPr>
        <p:spPr>
          <a:xfrm>
            <a:off x="212499" y="4910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Kostenberechnung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74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BFC6472-6E50-423B-BF42-810C869BFD32}"/>
              </a:ext>
            </a:extLst>
          </p:cNvPr>
          <p:cNvSpPr/>
          <p:nvPr/>
        </p:nvSpPr>
        <p:spPr>
          <a:xfrm>
            <a:off x="0" y="0"/>
            <a:ext cx="12192000" cy="650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E5F31D-C242-4605-BFC9-957021510BB6}"/>
              </a:ext>
            </a:extLst>
          </p:cNvPr>
          <p:cNvSpPr/>
          <p:nvPr/>
        </p:nvSpPr>
        <p:spPr>
          <a:xfrm>
            <a:off x="-1" y="650383"/>
            <a:ext cx="2273121" cy="6207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B26C138-A22D-49D5-8183-27F35EB20441}"/>
              </a:ext>
            </a:extLst>
          </p:cNvPr>
          <p:cNvSpPr txBox="1"/>
          <p:nvPr/>
        </p:nvSpPr>
        <p:spPr>
          <a:xfrm>
            <a:off x="212502" y="1504493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B39B0A1-4DD4-4211-9541-01AFBDDB49F3}"/>
              </a:ext>
            </a:extLst>
          </p:cNvPr>
          <p:cNvSpPr txBox="1"/>
          <p:nvPr/>
        </p:nvSpPr>
        <p:spPr>
          <a:xfrm>
            <a:off x="212502" y="1873825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Besuch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218ACCC-AFF2-4C06-A03F-E8E1150E0591}"/>
              </a:ext>
            </a:extLst>
          </p:cNvPr>
          <p:cNvCxnSpPr/>
          <p:nvPr/>
        </p:nvCxnSpPr>
        <p:spPr>
          <a:xfrm>
            <a:off x="212502" y="294282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FD50426-583D-49FB-B243-1AFCE1B54AAB}"/>
              </a:ext>
            </a:extLst>
          </p:cNvPr>
          <p:cNvSpPr txBox="1"/>
          <p:nvPr/>
        </p:nvSpPr>
        <p:spPr>
          <a:xfrm>
            <a:off x="579550" y="2952542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E596081-AADF-46A0-91EE-43FBEBF5B933}"/>
              </a:ext>
            </a:extLst>
          </p:cNvPr>
          <p:cNvSpPr txBox="1"/>
          <p:nvPr/>
        </p:nvSpPr>
        <p:spPr>
          <a:xfrm>
            <a:off x="212502" y="2269167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Kalender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5F7F3D79-CC75-4649-9ABB-3A9740FF68E4}"/>
              </a:ext>
            </a:extLst>
          </p:cNvPr>
          <p:cNvCxnSpPr/>
          <p:nvPr/>
        </p:nvCxnSpPr>
        <p:spPr>
          <a:xfrm>
            <a:off x="212502" y="1085031"/>
            <a:ext cx="1429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4B7696F-1709-44FB-98CD-3086AA4786B0}"/>
              </a:ext>
            </a:extLst>
          </p:cNvPr>
          <p:cNvSpPr txBox="1"/>
          <p:nvPr/>
        </p:nvSpPr>
        <p:spPr>
          <a:xfrm>
            <a:off x="367048" y="1101337"/>
            <a:ext cx="159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Tagesgeschäft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D265646-6118-4FA6-8C00-76226D27225A}"/>
              </a:ext>
            </a:extLst>
          </p:cNvPr>
          <p:cNvSpPr txBox="1"/>
          <p:nvPr/>
        </p:nvSpPr>
        <p:spPr>
          <a:xfrm>
            <a:off x="212498" y="3356670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Kunden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4D8B389-19A0-4ECA-AEE2-5B942A5784F3}"/>
              </a:ext>
            </a:extLst>
          </p:cNvPr>
          <p:cNvSpPr txBox="1"/>
          <p:nvPr/>
        </p:nvSpPr>
        <p:spPr>
          <a:xfrm>
            <a:off x="212499" y="3703868"/>
            <a:ext cx="1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Produkte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72758EA-5BE2-4852-A230-E0C1AADF9D3E}"/>
              </a:ext>
            </a:extLst>
          </p:cNvPr>
          <p:cNvSpPr txBox="1"/>
          <p:nvPr/>
        </p:nvSpPr>
        <p:spPr>
          <a:xfrm>
            <a:off x="212499" y="4046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Dienstleistungsgruppen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3FDD0860-FE5B-473C-A653-6938FFBC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2" y="102399"/>
            <a:ext cx="1010993" cy="477785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2FDA37B-3719-46E4-9FEC-454548779B0C}"/>
              </a:ext>
            </a:extLst>
          </p:cNvPr>
          <p:cNvGrpSpPr/>
          <p:nvPr/>
        </p:nvGrpSpPr>
        <p:grpSpPr>
          <a:xfrm>
            <a:off x="11355948" y="144299"/>
            <a:ext cx="383145" cy="387160"/>
            <a:chOff x="11072613" y="53674"/>
            <a:chExt cx="697605" cy="704916"/>
          </a:xfrm>
        </p:grpSpPr>
        <p:pic>
          <p:nvPicPr>
            <p:cNvPr id="25" name="Grafik 24" descr="Benutzer Silhouette">
              <a:extLst>
                <a:ext uri="{FF2B5EF4-FFF2-40B4-BE49-F238E27FC236}">
                  <a16:creationId xmlns:a16="http://schemas.microsoft.com/office/drawing/2014/main" id="{08A8D74D-5D07-48D7-A185-281A4DF64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72614" y="60986"/>
              <a:ext cx="697604" cy="697604"/>
            </a:xfrm>
            <a:prstGeom prst="rect">
              <a:avLst/>
            </a:prstGeom>
          </p:spPr>
        </p:pic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102D181-D54F-4E57-8E2C-A0B53DE98C9A}"/>
                </a:ext>
              </a:extLst>
            </p:cNvPr>
            <p:cNvSpPr/>
            <p:nvPr/>
          </p:nvSpPr>
          <p:spPr>
            <a:xfrm>
              <a:off x="11072613" y="53674"/>
              <a:ext cx="697605" cy="69760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A40438B8-F24A-4152-930A-93AE92E4396C}"/>
              </a:ext>
            </a:extLst>
          </p:cNvPr>
          <p:cNvSpPr txBox="1"/>
          <p:nvPr/>
        </p:nvSpPr>
        <p:spPr>
          <a:xfrm>
            <a:off x="9655937" y="197371"/>
            <a:ext cx="184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Willkommen Steffanie</a:t>
            </a:r>
            <a:endParaRPr lang="de-CH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B7FB278-2D5A-443C-849C-E74B838199A5}"/>
              </a:ext>
            </a:extLst>
          </p:cNvPr>
          <p:cNvSpPr txBox="1"/>
          <p:nvPr/>
        </p:nvSpPr>
        <p:spPr>
          <a:xfrm>
            <a:off x="2517817" y="868303"/>
            <a:ext cx="40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Nebenkosten - Berechnung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2313C85-206C-41DF-A12D-C385DFF37230}"/>
              </a:ext>
            </a:extLst>
          </p:cNvPr>
          <p:cNvSpPr txBox="1"/>
          <p:nvPr/>
        </p:nvSpPr>
        <p:spPr>
          <a:xfrm>
            <a:off x="212499" y="4481275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1F2DB47-10A4-40DB-8318-CC017F0646E5}"/>
              </a:ext>
            </a:extLst>
          </p:cNvPr>
          <p:cNvSpPr txBox="1"/>
          <p:nvPr/>
        </p:nvSpPr>
        <p:spPr>
          <a:xfrm>
            <a:off x="212499" y="4910626"/>
            <a:ext cx="292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Kostenberechnung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10AEC431-2CDC-4E1B-8213-8543A156A4E5}"/>
              </a:ext>
            </a:extLst>
          </p:cNvPr>
          <p:cNvSpPr txBox="1"/>
          <p:nvPr/>
        </p:nvSpPr>
        <p:spPr>
          <a:xfrm>
            <a:off x="2485619" y="4294232"/>
            <a:ext cx="40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Stundensatz - Berechnung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3C50432E-7A4B-4438-851E-AD112D758BF7}"/>
              </a:ext>
            </a:extLst>
          </p:cNvPr>
          <p:cNvSpPr txBox="1"/>
          <p:nvPr/>
        </p:nvSpPr>
        <p:spPr>
          <a:xfrm>
            <a:off x="2517817" y="4674920"/>
            <a:ext cx="163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Sozialabgaben 25% 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D417D09E-6F88-4D5A-B922-CA4BB4677A51}"/>
              </a:ext>
            </a:extLst>
          </p:cNvPr>
          <p:cNvSpPr txBox="1"/>
          <p:nvPr/>
        </p:nvSpPr>
        <p:spPr>
          <a:xfrm>
            <a:off x="2517818" y="4965771"/>
            <a:ext cx="2438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Bruttolohn Pensum 100%: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2BE36A4-DBF0-4722-9BC2-53B6AF74B356}"/>
              </a:ext>
            </a:extLst>
          </p:cNvPr>
          <p:cNvSpPr txBox="1"/>
          <p:nvPr/>
        </p:nvSpPr>
        <p:spPr>
          <a:xfrm>
            <a:off x="2517818" y="5256622"/>
            <a:ext cx="2438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Bruttolohn Pensum 50%: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7F2AA74-47C6-4E13-9E34-193CF3FC486E}"/>
              </a:ext>
            </a:extLst>
          </p:cNvPr>
          <p:cNvSpPr txBox="1"/>
          <p:nvPr/>
        </p:nvSpPr>
        <p:spPr>
          <a:xfrm>
            <a:off x="2517818" y="5547473"/>
            <a:ext cx="2438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Nebenkosten pro Monat: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FAD5E052-2822-4B6C-A22E-E893F04DB42E}"/>
              </a:ext>
            </a:extLst>
          </p:cNvPr>
          <p:cNvSpPr txBox="1"/>
          <p:nvPr/>
        </p:nvSpPr>
        <p:spPr>
          <a:xfrm>
            <a:off x="2517818" y="5838324"/>
            <a:ext cx="2438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Kosten 2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Coiffeusen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pro Monat: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5EE7F4D7-E51B-455C-A7B8-EC699BFD4F7B}"/>
              </a:ext>
            </a:extLst>
          </p:cNvPr>
          <p:cNvSpPr txBox="1"/>
          <p:nvPr/>
        </p:nvSpPr>
        <p:spPr>
          <a:xfrm>
            <a:off x="2517818" y="6129175"/>
            <a:ext cx="2438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Bruttolohn Pensum 100%: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198D616B-30BE-4862-B4C1-E789C80D3D72}"/>
              </a:ext>
            </a:extLst>
          </p:cNvPr>
          <p:cNvSpPr txBox="1"/>
          <p:nvPr/>
        </p:nvSpPr>
        <p:spPr>
          <a:xfrm>
            <a:off x="2485619" y="1321715"/>
            <a:ext cx="163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Raumkosten (p. M.):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6C6B701C-5F41-4EF6-BEA8-D0169879AF9C}"/>
              </a:ext>
            </a:extLst>
          </p:cNvPr>
          <p:cNvSpPr txBox="1"/>
          <p:nvPr/>
        </p:nvSpPr>
        <p:spPr>
          <a:xfrm>
            <a:off x="2485618" y="1612566"/>
            <a:ext cx="163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Strom: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A8122AB4-88CF-4BEA-B83F-91D220305527}"/>
              </a:ext>
            </a:extLst>
          </p:cNvPr>
          <p:cNvSpPr txBox="1"/>
          <p:nvPr/>
        </p:nvSpPr>
        <p:spPr>
          <a:xfrm>
            <a:off x="2485617" y="1903417"/>
            <a:ext cx="163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Wasser: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DA53F5B2-C58F-4A00-BFF5-087503B33279}"/>
              </a:ext>
            </a:extLst>
          </p:cNvPr>
          <p:cNvSpPr txBox="1"/>
          <p:nvPr/>
        </p:nvSpPr>
        <p:spPr>
          <a:xfrm>
            <a:off x="2485616" y="2194268"/>
            <a:ext cx="163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Abfall: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6FC709D-DF4D-4E53-B62A-48C6F13C4296}"/>
              </a:ext>
            </a:extLst>
          </p:cNvPr>
          <p:cNvSpPr txBox="1"/>
          <p:nvPr/>
        </p:nvSpPr>
        <p:spPr>
          <a:xfrm>
            <a:off x="2485615" y="2485119"/>
            <a:ext cx="212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Büro (Bestellungen tätigen):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861DF35B-45D9-4601-9E2B-89C2BD5DD09D}"/>
              </a:ext>
            </a:extLst>
          </p:cNvPr>
          <p:cNvSpPr txBox="1"/>
          <p:nvPr/>
        </p:nvSpPr>
        <p:spPr>
          <a:xfrm>
            <a:off x="2485615" y="2775970"/>
            <a:ext cx="212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Büromaterial: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4784121C-DA4B-4753-B5A6-D2FCAF25B76F}"/>
              </a:ext>
            </a:extLst>
          </p:cNvPr>
          <p:cNvSpPr txBox="1"/>
          <p:nvPr/>
        </p:nvSpPr>
        <p:spPr>
          <a:xfrm>
            <a:off x="2517817" y="3061043"/>
            <a:ext cx="212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Getränke: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0E5AB221-7CEB-4161-96FF-F82D20E13714}"/>
              </a:ext>
            </a:extLst>
          </p:cNvPr>
          <p:cNvSpPr txBox="1"/>
          <p:nvPr/>
        </p:nvSpPr>
        <p:spPr>
          <a:xfrm>
            <a:off x="2517817" y="3346116"/>
            <a:ext cx="212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Frottiertücher - Service: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A24AC16F-D73F-49A6-82E3-94B2913FC4D4}"/>
              </a:ext>
            </a:extLst>
          </p:cNvPr>
          <p:cNvSpPr txBox="1"/>
          <p:nvPr/>
        </p:nvSpPr>
        <p:spPr>
          <a:xfrm>
            <a:off x="2517817" y="3631189"/>
            <a:ext cx="212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Buchhalter: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69B13BAA-6281-415A-886B-DD302BF2CF60}"/>
              </a:ext>
            </a:extLst>
          </p:cNvPr>
          <p:cNvSpPr txBox="1"/>
          <p:nvPr/>
        </p:nvSpPr>
        <p:spPr>
          <a:xfrm>
            <a:off x="5066576" y="4979623"/>
            <a:ext cx="2438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Stundensatz: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B21955AB-1064-4D91-8F44-EAD468B27216}"/>
              </a:ext>
            </a:extLst>
          </p:cNvPr>
          <p:cNvSpPr txBox="1"/>
          <p:nvPr/>
        </p:nvSpPr>
        <p:spPr>
          <a:xfrm>
            <a:off x="7217075" y="4979623"/>
            <a:ext cx="2438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Arbeitsstunden p. M.: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6D3BC8F9-7802-4CD2-BBEA-A3DD5B67F3BA}"/>
              </a:ext>
            </a:extLst>
          </p:cNvPr>
          <p:cNvSpPr txBox="1"/>
          <p:nvPr/>
        </p:nvSpPr>
        <p:spPr>
          <a:xfrm>
            <a:off x="5066576" y="5261659"/>
            <a:ext cx="2438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Stundensatz: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A23B6214-03AA-4B75-B9CA-435788E34C5A}"/>
              </a:ext>
            </a:extLst>
          </p:cNvPr>
          <p:cNvSpPr txBox="1"/>
          <p:nvPr/>
        </p:nvSpPr>
        <p:spPr>
          <a:xfrm>
            <a:off x="7217075" y="5261659"/>
            <a:ext cx="2438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Arbeitsstunden p. M.: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75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Breitbild</PresentationFormat>
  <Paragraphs>175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Eberhard</dc:creator>
  <cp:lastModifiedBy>Andreas Eberhard</cp:lastModifiedBy>
  <cp:revision>8</cp:revision>
  <dcterms:created xsi:type="dcterms:W3CDTF">2022-02-26T15:56:41Z</dcterms:created>
  <dcterms:modified xsi:type="dcterms:W3CDTF">2022-02-27T21:55:24Z</dcterms:modified>
</cp:coreProperties>
</file>