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5"/>
    <p:sldMasterId id="2147483685" r:id="rId6"/>
    <p:sldMasterId id="214748368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1FE4BB-8BAA-4C1F-B3D6-859D1A2DD484}">
  <a:tblStyle styleId="{131FE4BB-8BAA-4C1F-B3D6-859D1A2DD4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12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8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2920" y="4803120"/>
            <a:ext cx="26352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mailto:angela.ebirim1@nhs.n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mailto:angela.ebirim1@nhs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mailto:angela.ebirim1@nhs.n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mailto:angela.ebirim1@nhs.ne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angela.ebirim1@nhs.n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angela.ebirim1@nhs.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ngela.ebirim1@nhs.ne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ngela.ebirim1@nhs.n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mailto:angela.ebirim1@nhs.n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mailto:angela.ebirim1@nhs.n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mailto:angela.ebirim1@nhs.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mailto:angela.ebirim1@nh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/>
        </p:nvSpPr>
        <p:spPr>
          <a:xfrm>
            <a:off x="685800" y="2206008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THCHS Covid Data Audit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- July 2020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40" y="1653480"/>
            <a:ext cx="777636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Ethnicity, Breathlessness And Hospital Pathway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480" y="1068480"/>
            <a:ext cx="5839920" cy="36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9"/>
          <p:cNvSpPr/>
          <p:nvPr/>
        </p:nvSpPr>
        <p:spPr>
          <a:xfrm>
            <a:off x="342840" y="2081880"/>
            <a:ext cx="20424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59% of patients do not have a breathlessness assessment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used hospital pathway is pathway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38240"/>
            <a:ext cx="5995800" cy="37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0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Ethnicity, Respiratory Support And Hospital Pathway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190440" y="1472400"/>
            <a:ext cx="2042280" cy="253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49% of patients needed no respiratory support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28% of patients needed oxygen therapy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24% of patients are intubated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used hospital pathway is pathway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920" y="1122480"/>
            <a:ext cx="5868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Ethnicity, Age And Referral Source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1"/>
          <p:cNvSpPr/>
          <p:nvPr/>
        </p:nvSpPr>
        <p:spPr>
          <a:xfrm>
            <a:off x="-190440" y="1777320"/>
            <a:ext cx="2042280" cy="253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Younger patients (&lt; 60 years old) were referred from an acute inpatient hospital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Older patients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(&gt; 60 years old) were referred from primary care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Gender, Referral Source And Hospital Pathway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880" y="1112640"/>
            <a:ext cx="5891760" cy="3672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2"/>
          <p:cNvSpPr/>
          <p:nvPr/>
        </p:nvSpPr>
        <p:spPr>
          <a:xfrm>
            <a:off x="114240" y="1777320"/>
            <a:ext cx="20424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 of patients were referred from an acute inpatients hospital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used hospital pathway is pathway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/>
        </p:nvSpPr>
        <p:spPr>
          <a:xfrm>
            <a:off x="114120" y="158400"/>
            <a:ext cx="87631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Summary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3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2367640" y="3207413"/>
            <a:ext cx="1780356" cy="73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frequently used hospital pathway is pathway 1 across all genders and ethnicities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23080" y="3837528"/>
            <a:ext cx="1620000" cy="5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49% of patients needed no respiratory support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6293566" y="645868"/>
            <a:ext cx="193174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insights taken from analysis of audit dataset 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3"/>
          <p:cNvSpPr txBox="1"/>
          <p:nvPr/>
        </p:nvSpPr>
        <p:spPr>
          <a:xfrm>
            <a:off x="1023422" y="1559096"/>
            <a:ext cx="1380684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90% of patients were referred from an inpatients ward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9" name="Google Shape;279;p53"/>
          <p:cNvSpPr/>
          <p:nvPr/>
        </p:nvSpPr>
        <p:spPr>
          <a:xfrm>
            <a:off x="351205" y="1029462"/>
            <a:ext cx="2834036" cy="2063371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181617" y="3570996"/>
            <a:ext cx="1775880" cy="1138007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 txBox="1"/>
          <p:nvPr/>
        </p:nvSpPr>
        <p:spPr>
          <a:xfrm>
            <a:off x="4063330" y="1686416"/>
            <a:ext cx="1578238" cy="92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26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62%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patients were not referred onward to another service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3"/>
          <p:cNvSpPr/>
          <p:nvPr/>
        </p:nvSpPr>
        <p:spPr>
          <a:xfrm>
            <a:off x="3871744" y="1417051"/>
            <a:ext cx="2085713" cy="1458449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2070917" y="2936060"/>
            <a:ext cx="2393861" cy="1710282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7298442" y="3639780"/>
            <a:ext cx="1362516" cy="649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45% of patients had no POC on discharge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3"/>
          <p:cNvSpPr/>
          <p:nvPr/>
        </p:nvSpPr>
        <p:spPr>
          <a:xfrm>
            <a:off x="7056217" y="3296179"/>
            <a:ext cx="1864821" cy="13248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6588535" y="2064973"/>
            <a:ext cx="1516935" cy="695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long term condition experienced was hypertension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7" name="Google Shape;287;p53"/>
          <p:cNvSpPr/>
          <p:nvPr/>
        </p:nvSpPr>
        <p:spPr>
          <a:xfrm>
            <a:off x="6293566" y="1593699"/>
            <a:ext cx="2105560" cy="1670283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3"/>
          <p:cNvSpPr txBox="1"/>
          <p:nvPr/>
        </p:nvSpPr>
        <p:spPr>
          <a:xfrm>
            <a:off x="4970328" y="3631265"/>
            <a:ext cx="1504622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26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59% of patients did not have breathlessness on discharge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3"/>
          <p:cNvSpPr/>
          <p:nvPr/>
        </p:nvSpPr>
        <p:spPr>
          <a:xfrm>
            <a:off x="4690304" y="3319635"/>
            <a:ext cx="2085713" cy="1458449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/>
        </p:nvSpPr>
        <p:spPr>
          <a:xfrm>
            <a:off x="685800" y="2206008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THCHS Covid Data Audit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- July 2020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4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40" y="1653480"/>
            <a:ext cx="7776360" cy="6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1"/>
          <p:cNvSpPr txBox="1"/>
          <p:nvPr/>
        </p:nvSpPr>
        <p:spPr>
          <a:xfrm>
            <a:off x="457200" y="69120"/>
            <a:ext cx="8229240" cy="113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Patients Referred To THIDH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1202760" y="1420200"/>
            <a:ext cx="3134520" cy="248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1"/>
          <p:cNvSpPr/>
          <p:nvPr/>
        </p:nvSpPr>
        <p:spPr>
          <a:xfrm>
            <a:off x="806040" y="1356120"/>
            <a:ext cx="7663680" cy="20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9080" y="1236240"/>
            <a:ext cx="3310560" cy="33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1"/>
          <p:cNvSpPr/>
          <p:nvPr/>
        </p:nvSpPr>
        <p:spPr>
          <a:xfrm>
            <a:off x="4951440" y="1343880"/>
            <a:ext cx="3735000" cy="32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patients referred to Tower Hamlets Integrated Discharge Hub (THIDH) between March - November 2020: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2387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Tower Hamlets patients referred to Tower Hamlets Integrated Discharge Hub (THIDH) during the same period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1375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(over 50% of all referrals to THIDH)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42"/>
          <p:cNvGraphicFramePr/>
          <p:nvPr/>
        </p:nvGraphicFramePr>
        <p:xfrm>
          <a:off x="835666" y="1495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{131FE4BB-8BAA-4C1F-B3D6-859D1A2DD484}</a:tableStyleId>
              </a:tblPr>
              <a:tblGrid>
                <a:gridCol w="1977800"/>
                <a:gridCol w="1467850"/>
                <a:gridCol w="1794425"/>
                <a:gridCol w="2299175"/>
              </a:tblGrid>
              <a:tr h="8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Responsible Borough (where patient resides)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Covid status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patients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Percentage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49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Tower Hamlets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71*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5.17%</a:t>
                      </a:r>
                      <a:endParaRPr b="1" sz="13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9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Tower Hamlets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50.65%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Tower Hamlets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44.18%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42"/>
          <p:cNvSpPr txBox="1"/>
          <p:nvPr/>
        </p:nvSpPr>
        <p:spPr>
          <a:xfrm>
            <a:off x="457200" y="184184"/>
            <a:ext cx="8229240" cy="113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Covid Status For Tower Hamlets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/>
          <p:nvPr/>
        </p:nvSpPr>
        <p:spPr>
          <a:xfrm>
            <a:off x="521272" y="3760664"/>
            <a:ext cx="8127720" cy="4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represents the total number of Tower Hamlets patients, referred to THIDH between March - November 2020, who were Covid19 +ve (inclusive of all treatment options - therapy, equipment, district nursing etc). The resulting percentage is the number of Tower Hamlets Covid19 +ve patients divided by the total number of Tower Hamlets patients referred, during the same period,  to THIDH i.e. 71/1375 * 100</a:t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720" y="499680"/>
            <a:ext cx="7397640" cy="415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44"/>
          <p:cNvGraphicFramePr/>
          <p:nvPr/>
        </p:nvGraphicFramePr>
        <p:xfrm>
          <a:off x="426920" y="12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{131FE4BB-8BAA-4C1F-B3D6-859D1A2DD484}</a:tableStyleId>
              </a:tblPr>
              <a:tblGrid>
                <a:gridCol w="1393550"/>
                <a:gridCol w="727925"/>
                <a:gridCol w="1570675"/>
                <a:gridCol w="1620000"/>
                <a:gridCol w="1545125"/>
                <a:gridCol w="1504075"/>
              </a:tblGrid>
              <a:tr h="67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ethnicity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last_seen_in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ltc*_1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ltc*_2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Asian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Asian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Hypertension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ethnic group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reply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4200" marL="34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44"/>
          <p:cNvSpPr txBox="1"/>
          <p:nvPr/>
        </p:nvSpPr>
        <p:spPr>
          <a:xfrm>
            <a:off x="457200" y="69120"/>
            <a:ext cx="8229240" cy="113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 Audit Dataset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4"/>
          <p:cNvSpPr/>
          <p:nvPr/>
        </p:nvSpPr>
        <p:spPr>
          <a:xfrm>
            <a:off x="545496" y="4008960"/>
            <a:ext cx="8127720" cy="4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 dataset dimensions: 29 anonymized Tower Hamlets Covid19 +ve patients with 61 characteristics including age, gender, ethnicity etc, referred to the THIDH between March - July 2020, and in receipt of therapeutic input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4"/>
          <p:cNvSpPr/>
          <p:nvPr/>
        </p:nvSpPr>
        <p:spPr>
          <a:xfrm>
            <a:off x="3585960" y="4885920"/>
            <a:ext cx="4560480" cy="123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*ltc, abbreviation for long term condition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120" y="1200240"/>
            <a:ext cx="4332960" cy="34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5"/>
          <p:cNvSpPr/>
          <p:nvPr/>
        </p:nvSpPr>
        <p:spPr>
          <a:xfrm>
            <a:off x="457200" y="4210200"/>
            <a:ext cx="8229240" cy="3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5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And Ethnicity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/>
          <p:nvPr/>
        </p:nvSpPr>
        <p:spPr>
          <a:xfrm>
            <a:off x="6849120" y="2812680"/>
            <a:ext cx="1736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34% Female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66% Male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5"/>
          <p:cNvSpPr/>
          <p:nvPr/>
        </p:nvSpPr>
        <p:spPr>
          <a:xfrm>
            <a:off x="1151880" y="1741320"/>
            <a:ext cx="202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38% White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17% Other ethnic group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 Mixed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7% Black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34% Asian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Term Conditions And Ethnicity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320" y="1188360"/>
            <a:ext cx="5663160" cy="35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6"/>
          <p:cNvSpPr/>
          <p:nvPr/>
        </p:nvSpPr>
        <p:spPr>
          <a:xfrm>
            <a:off x="4679640" y="4809600"/>
            <a:ext cx="4464360" cy="3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6"/>
          <p:cNvSpPr/>
          <p:nvPr/>
        </p:nvSpPr>
        <p:spPr>
          <a:xfrm>
            <a:off x="560160" y="1714680"/>
            <a:ext cx="1703160" cy="222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Hypertension is the condition suffered by the most patients (21%)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and Asian ethnicities most affected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6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114480" y="15840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 And Package Of Care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200" y="1118160"/>
            <a:ext cx="5760360" cy="359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7"/>
          <p:cNvSpPr/>
          <p:nvPr/>
        </p:nvSpPr>
        <p:spPr>
          <a:xfrm>
            <a:off x="114480" y="1232640"/>
            <a:ext cx="171180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45% had no POC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21% had single handed QDS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 had 24 hour care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14% had double handed TDS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 had single handed TDS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7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760" y="1016280"/>
            <a:ext cx="6168600" cy="3845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/>
          <p:nvPr/>
        </p:nvSpPr>
        <p:spPr>
          <a:xfrm>
            <a:off x="114480" y="15840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 Dataset: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7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 And Service Patient Referred To</a:t>
            </a:r>
            <a:endParaRPr b="0" i="0" sz="27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8"/>
          <p:cNvSpPr/>
          <p:nvPr/>
        </p:nvSpPr>
        <p:spPr>
          <a:xfrm>
            <a:off x="4679640" y="4809600"/>
            <a:ext cx="4464360" cy="3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8"/>
          <p:cNvSpPr/>
          <p:nvPr/>
        </p:nvSpPr>
        <p:spPr>
          <a:xfrm>
            <a:off x="-38160" y="2386800"/>
            <a:ext cx="16224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62% of patients were not referred onward to another service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8"/>
          <p:cNvSpPr/>
          <p:nvPr/>
        </p:nvSpPr>
        <p:spPr>
          <a:xfrm>
            <a:off x="4679640" y="4887000"/>
            <a:ext cx="4464360" cy="2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by: </a:t>
            </a:r>
            <a:r>
              <a:rPr b="0" i="1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Angela Ebirim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