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77" r:id="rId3"/>
    <p:sldId id="275" r:id="rId4"/>
    <p:sldId id="263" r:id="rId5"/>
    <p:sldId id="269" r:id="rId6"/>
    <p:sldId id="279" r:id="rId7"/>
    <p:sldId id="353" r:id="rId8"/>
    <p:sldId id="281" r:id="rId9"/>
    <p:sldId id="282" r:id="rId10"/>
    <p:sldId id="280" r:id="rId11"/>
    <p:sldId id="273" r:id="rId12"/>
    <p:sldId id="270" r:id="rId13"/>
    <p:sldId id="309" r:id="rId14"/>
    <p:sldId id="315" r:id="rId15"/>
    <p:sldId id="316" r:id="rId16"/>
    <p:sldId id="312" r:id="rId17"/>
    <p:sldId id="311" r:id="rId18"/>
    <p:sldId id="321" r:id="rId19"/>
    <p:sldId id="339" r:id="rId20"/>
    <p:sldId id="328" r:id="rId21"/>
    <p:sldId id="356" r:id="rId22"/>
    <p:sldId id="319" r:id="rId23"/>
    <p:sldId id="327" r:id="rId24"/>
    <p:sldId id="329" r:id="rId25"/>
    <p:sldId id="332" r:id="rId26"/>
    <p:sldId id="310" r:id="rId27"/>
    <p:sldId id="355" r:id="rId28"/>
    <p:sldId id="301" r:id="rId29"/>
    <p:sldId id="302" r:id="rId30"/>
    <p:sldId id="303" r:id="rId31"/>
    <p:sldId id="306" r:id="rId32"/>
    <p:sldId id="291" r:id="rId33"/>
    <p:sldId id="292" r:id="rId34"/>
    <p:sldId id="357" r:id="rId35"/>
    <p:sldId id="358" r:id="rId36"/>
    <p:sldId id="333" r:id="rId37"/>
    <p:sldId id="304" r:id="rId38"/>
    <p:sldId id="305" r:id="rId39"/>
    <p:sldId id="334" r:id="rId40"/>
    <p:sldId id="335" r:id="rId41"/>
    <p:sldId id="337" r:id="rId42"/>
    <p:sldId id="338" r:id="rId43"/>
    <p:sldId id="346" r:id="rId44"/>
    <p:sldId id="347" r:id="rId45"/>
    <p:sldId id="348" r:id="rId46"/>
    <p:sldId id="349" r:id="rId47"/>
    <p:sldId id="350" r:id="rId48"/>
    <p:sldId id="336" r:id="rId49"/>
    <p:sldId id="284" r:id="rId50"/>
    <p:sldId id="288" r:id="rId51"/>
    <p:sldId id="272" r:id="rId52"/>
    <p:sldId id="259" r:id="rId53"/>
    <p:sldId id="290" r:id="rId54"/>
    <p:sldId id="266" r:id="rId55"/>
    <p:sldId id="35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36" autoAdjust="0"/>
  </p:normalViewPr>
  <p:slideViewPr>
    <p:cSldViewPr>
      <p:cViewPr varScale="1">
        <p:scale>
          <a:sx n="56" d="100"/>
          <a:sy n="5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BC3C-F9C9-4E3D-8DE7-F1CA6751F18D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A529A-3CAF-439D-90EA-6598C585EEE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OTSU, between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variance is maximized and with-in class variance is minimized.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t" latinLnBrk="0" hangingPunct="1"/>
            <a:endParaRPr lang="zh-TW" altLang="en-US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en-US" altLang="zh-TW" baseline="0" dirty="0" smtClean="0"/>
              <a:t> linear processing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fluctuation because of noise in the tissue image grey-levels develops spurious gradients that lead to severe-segmentation which degrade the ASEMCWA output.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3C4AE-51A4-43A1-A9E8-E226375C775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 gaussian noise widely constructed in communications and signal processing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529A-3CAF-439D-90EA-6598C585EEE8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8B6C-9537-454F-B52E-842812D2C815}" type="datetime1">
              <a:rPr lang="en-US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DA34-3037-4325-AF3D-6546073FA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4D60-89CB-496F-A95E-710FAC08CF02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EA60-E1A1-435E-AB89-E51C6B6CD33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Microsoft_Office_Word_97_-_2003_Document1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Word_97_-_2003_Document3.doc"/><Relationship Id="rId4" Type="http://schemas.openxmlformats.org/officeDocument/2006/relationships/oleObject" Target="../embeddings/Microsoft_Office_Word_97_-_2003_Document2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566" y="887405"/>
            <a:ext cx="7772400" cy="1470025"/>
          </a:xfrm>
        </p:spPr>
        <p:txBody>
          <a:bodyPr/>
          <a:lstStyle/>
          <a:p>
            <a:r>
              <a:rPr lang="en-IN" dirty="0" smtClean="0"/>
              <a:t>Recent Research Trends in Image Segmentation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678" y="4214818"/>
            <a:ext cx="6400800" cy="175260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Dr. U.Rajyalakshmi, Prof.,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ECE Dept, AEC, Surampalem.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/>
              <a:t>Gaussian noise</a:t>
            </a:r>
            <a:r>
              <a:rPr lang="en-GB" sz="2400" dirty="0" smtClean="0"/>
              <a:t> :</a:t>
            </a:r>
          </a:p>
          <a:p>
            <a:r>
              <a:rPr lang="en-GB" sz="1800" dirty="0" smtClean="0"/>
              <a:t>good approximation of practical noise </a:t>
            </a:r>
            <a:r>
              <a:rPr lang="en-IN" sz="1800" dirty="0" smtClean="0"/>
              <a:t>because it represents the worst possible noise. </a:t>
            </a:r>
            <a:endParaRPr lang="en-GB" sz="1800" dirty="0" smtClean="0"/>
          </a:p>
          <a:p>
            <a:r>
              <a:rPr lang="en-GB" sz="1800" dirty="0" smtClean="0"/>
              <a:t>Gaussian curve = probability density of random variable </a:t>
            </a:r>
          </a:p>
          <a:p>
            <a:pPr lvl="1"/>
            <a:r>
              <a:rPr lang="en-GB" sz="1800" dirty="0" smtClean="0"/>
              <a:t>µ is the mean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1800" dirty="0" smtClean="0">
                <a:sym typeface="Symbol" pitchFamily="18" charset="2"/>
              </a:rPr>
              <a:t></a:t>
            </a:r>
            <a:r>
              <a:rPr lang="en-GB" sz="1800" dirty="0" smtClean="0"/>
              <a:t> is the standard deviation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1800" dirty="0" smtClean="0"/>
              <a:t>Gaussian because it has a normal distribution in the time domain with an average time domain value of zero. 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1800" dirty="0" smtClean="0"/>
              <a:t>Special case is white Gaussian noise.</a:t>
            </a:r>
          </a:p>
          <a:p>
            <a:r>
              <a:rPr lang="en-IN" sz="1800" dirty="0" smtClean="0"/>
              <a:t> Conventional spatial filtering techniques for noise removal include: mean (convolution) filtering, median filtering and Gaussian smoothing.</a:t>
            </a:r>
            <a:endParaRPr lang="en-IN" sz="1800" baseline="30000" dirty="0" smtClean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143372" y="1632997"/>
          <a:ext cx="2000264" cy="859371"/>
        </p:xfrm>
        <a:graphic>
          <a:graphicData uri="http://schemas.openxmlformats.org/presentationml/2006/ole">
            <p:oleObj spid="_x0000_s38915" name="Document" r:id="rId4" imgW="4128120" imgH="1771560" progId="Word.Document.8">
              <p:embed/>
            </p:oleObj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4060467"/>
            <a:ext cx="2047878" cy="20117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4024031"/>
            <a:ext cx="2000264" cy="2048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14480" y="6060064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Fig a. Gaussian noisy image                Fig b. Histogram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/>
              <a:t>Noise modal formulation in image processing:</a:t>
            </a:r>
          </a:p>
          <a:p>
            <a:r>
              <a:rPr lang="en-GB" sz="2400" b="1" dirty="0" smtClean="0"/>
              <a:t>additive</a:t>
            </a:r>
            <a:r>
              <a:rPr lang="en-GB" sz="2400" dirty="0" smtClean="0"/>
              <a:t>, noise v and image signal g are independent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b="1" dirty="0" smtClean="0"/>
              <a:t>multiplicative</a:t>
            </a:r>
            <a:r>
              <a:rPr lang="en-GB" sz="2400" dirty="0" smtClean="0"/>
              <a:t>, noise is a function of signal magnitude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b="1" dirty="0" smtClean="0"/>
              <a:t>impulse</a:t>
            </a:r>
            <a:r>
              <a:rPr lang="en-GB" sz="2400" dirty="0" smtClean="0"/>
              <a:t> noise (saturated = salt and pepper noise) </a:t>
            </a:r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Noise Removal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sz="2400" dirty="0" smtClean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endParaRPr lang="en-GB" sz="2400" b="1" dirty="0" smtClean="0"/>
          </a:p>
          <a:p>
            <a:pPr>
              <a:buNone/>
            </a:pPr>
            <a:endParaRPr lang="en-IN" dirty="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313780" y="4715683"/>
            <a:ext cx="4615674" cy="1785151"/>
            <a:chOff x="1805" y="1810"/>
            <a:chExt cx="2833" cy="118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/>
            <a:srcRect r="66150" b="29172"/>
            <a:stretch>
              <a:fillRect/>
            </a:stretch>
          </p:blipFill>
          <p:spPr bwMode="auto">
            <a:xfrm>
              <a:off x="1805" y="1810"/>
              <a:ext cx="1231" cy="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66376" r="224" b="29172"/>
            <a:stretch>
              <a:fillRect/>
            </a:stretch>
          </p:blipFill>
          <p:spPr bwMode="auto">
            <a:xfrm>
              <a:off x="3423" y="1810"/>
              <a:ext cx="1215" cy="1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3054" y="2289"/>
              <a:ext cx="343" cy="222"/>
            </a:xfrm>
            <a:prstGeom prst="rightArrow">
              <a:avLst>
                <a:gd name="adj1" fmla="val 50000"/>
                <a:gd name="adj2" fmla="val 3862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-107" charset="-128"/>
                  <a:cs typeface="+mn-cs"/>
                </a:defRPr>
              </a:lvl9pPr>
            </a:lstStyle>
            <a:p>
              <a:endParaRPr lang="en-GB"/>
            </a:p>
          </p:txBody>
        </p:sp>
      </p:grp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2643174" y="1214422"/>
          <a:ext cx="2790813" cy="690328"/>
        </p:xfrm>
        <a:graphic>
          <a:graphicData uri="http://schemas.openxmlformats.org/presentationml/2006/ole">
            <p:oleObj spid="_x0000_s15361" name="Document" r:id="rId4" imgW="4505400" imgH="1114560" progId="Word.Document.8">
              <p:embed/>
            </p:oleObj>
          </a:graphicData>
        </a:graphic>
      </p:graphicFrame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571736" y="2500306"/>
          <a:ext cx="3244839" cy="847038"/>
        </p:xfrm>
        <a:graphic>
          <a:graphicData uri="http://schemas.openxmlformats.org/presentationml/2006/ole">
            <p:oleObj spid="_x0000_s15362" name="Document" r:id="rId5" imgW="4815720" imgH="12574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6111"/>
            <a:ext cx="8229600" cy="531178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smtClean="0"/>
              <a:t>Intermediate-level processing: </a:t>
            </a:r>
            <a:r>
              <a:rPr lang="en-US" sz="2400" dirty="0" smtClean="0"/>
              <a:t>(</a:t>
            </a:r>
            <a:r>
              <a:rPr lang="en-IE" sz="2400" dirty="0" smtClean="0"/>
              <a:t>Input: Image Output: Attributes)</a:t>
            </a:r>
          </a:p>
          <a:p>
            <a:pPr>
              <a:buNone/>
            </a:pPr>
            <a:endParaRPr lang="en-IE" sz="2400" dirty="0" smtClean="0"/>
          </a:p>
          <a:p>
            <a:r>
              <a:rPr lang="en-US" sz="2400" dirty="0" smtClean="0"/>
              <a:t>Extract and characterize the image components.</a:t>
            </a:r>
          </a:p>
          <a:p>
            <a:r>
              <a:rPr lang="en-US" sz="2400" dirty="0" smtClean="0"/>
              <a:t>Some intelligent capabilities are required.</a:t>
            </a:r>
          </a:p>
          <a:p>
            <a:r>
              <a:rPr lang="en-IE" sz="2400" dirty="0" smtClean="0"/>
              <a:t>Object recognition /detection, segmentation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514350" indent="-514350">
              <a:buNone/>
            </a:pPr>
            <a:r>
              <a:rPr lang="en-US" altLang="zh-TW" sz="2400" b="1" dirty="0" smtClean="0"/>
              <a:t>Detection and segmentation:</a:t>
            </a:r>
          </a:p>
          <a:p>
            <a:pPr marL="514350" indent="-514350">
              <a:buNone/>
            </a:pPr>
            <a:endParaRPr lang="en-US" altLang="zh-TW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Thresholding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Region-based 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Edge-based segmentation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b="1" dirty="0" smtClean="0"/>
              <a:t>1. Thresholding:</a:t>
            </a:r>
            <a:endParaRPr lang="en-US" altLang="zh-TW" sz="2400" b="1" dirty="0" smtClean="0">
              <a:cs typeface="Times New Roman" pitchFamily="18" charset="0"/>
            </a:endParaRPr>
          </a:p>
          <a:p>
            <a:r>
              <a:rPr lang="en-US" altLang="zh-TW" sz="2400" dirty="0" smtClean="0">
                <a:cs typeface="Times New Roman" pitchFamily="18" charset="0"/>
              </a:rPr>
              <a:t>Works on gray scale images and generates binary images.</a:t>
            </a:r>
          </a:p>
          <a:p>
            <a:r>
              <a:rPr lang="en-US" altLang="zh-TW" sz="2400" dirty="0" smtClean="0">
                <a:cs typeface="Times New Roman" pitchFamily="18" charset="0"/>
              </a:rPr>
              <a:t>Finding histogram of gray level intensity.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sz="2000" dirty="0" smtClean="0">
                <a:cs typeface="Times New Roman" pitchFamily="18" charset="0"/>
              </a:rPr>
              <a:t>				  Fig a. Lena image      Fig b. Histogram</a:t>
            </a:r>
          </a:p>
          <a:p>
            <a:pPr>
              <a:buNone/>
            </a:pPr>
            <a:r>
              <a:rPr lang="en-US" altLang="zh-TW" sz="2400" b="1" dirty="0" smtClean="0">
                <a:cs typeface="Times New Roman" pitchFamily="18" charset="0"/>
              </a:rPr>
              <a:t>Existing Approaches:</a:t>
            </a:r>
          </a:p>
          <a:p>
            <a:r>
              <a:rPr lang="en-US" sz="2400" dirty="0" smtClean="0">
                <a:cs typeface="Times New Roman" pitchFamily="18" charset="0"/>
              </a:rPr>
              <a:t>Basic Global Thresholding</a:t>
            </a:r>
          </a:p>
          <a:p>
            <a:r>
              <a:rPr lang="en-US" sz="2400" dirty="0" smtClean="0">
                <a:cs typeface="Times New Roman" pitchFamily="18" charset="0"/>
              </a:rPr>
              <a:t>Variable (Adaptive) Thresholding</a:t>
            </a:r>
            <a:endParaRPr lang="zh-TW" altLang="en-US" sz="2400" dirty="0" smtClean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Otsu’s Method</a:t>
            </a:r>
          </a:p>
          <a:p>
            <a:r>
              <a:rPr lang="en-US" sz="2400" dirty="0" smtClean="0">
                <a:cs typeface="Times New Roman" pitchFamily="18" charset="0"/>
              </a:rPr>
              <a:t>Multiple Thresholding</a:t>
            </a:r>
            <a:endParaRPr lang="zh-TW" altLang="en-US" sz="24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chen\Desktop\○電腦視覺\my homework\R99942128_HW2\photo\histogram.jpg"/>
          <p:cNvPicPr>
            <a:picLocks noChangeAspect="1" noChangeArrowheads="1"/>
          </p:cNvPicPr>
          <p:nvPr/>
        </p:nvPicPr>
        <p:blipFill>
          <a:blip r:embed="rId3"/>
          <a:srcRect l="6250" t="3710" r="6250" b="7242"/>
          <a:stretch>
            <a:fillRect/>
          </a:stretch>
        </p:blipFill>
        <p:spPr bwMode="auto">
          <a:xfrm>
            <a:off x="5357818" y="1643050"/>
            <a:ext cx="2000264" cy="1714512"/>
          </a:xfrm>
          <a:prstGeom prst="rect">
            <a:avLst/>
          </a:prstGeom>
          <a:noFill/>
        </p:spPr>
      </p:pic>
      <p:pic>
        <p:nvPicPr>
          <p:cNvPr id="5" name="圖片 4" descr="lena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1714488"/>
            <a:ext cx="1571636" cy="1571636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5722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 smtClean="0">
                <a:cs typeface="Times New Roman" pitchFamily="18" charset="0"/>
              </a:rPr>
              <a:t>Basic Global Thresholding:  </a:t>
            </a:r>
          </a:p>
          <a:p>
            <a:pPr marL="514350" indent="-514350"/>
            <a:r>
              <a:rPr lang="en-US" sz="2400" dirty="0" smtClean="0">
                <a:cs typeface="Times New Roman" pitchFamily="18" charset="0"/>
              </a:rPr>
              <a:t>Using a threshold the image is segmented into two black and white regions.</a:t>
            </a:r>
          </a:p>
          <a:p>
            <a:pPr marL="514350" indent="-514350">
              <a:buNone/>
            </a:pPr>
            <a:endParaRPr lang="en-US" altLang="zh-TW" sz="2400" b="1" dirty="0" smtClean="0"/>
          </a:p>
          <a:p>
            <a:pPr marL="514350" indent="-514350">
              <a:buNone/>
            </a:pPr>
            <a:r>
              <a:rPr lang="en-US" altLang="zh-TW" sz="2400" b="1" dirty="0" smtClean="0"/>
              <a:t>Variable (Adaptive )thresholding:</a:t>
            </a:r>
          </a:p>
          <a:p>
            <a:pPr marL="514350" indent="-514350">
              <a:buNone/>
            </a:pPr>
            <a:endParaRPr lang="en-US" altLang="zh-TW" sz="24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smtClean="0"/>
              <a:t>Segment image use: 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400" dirty="0" smtClean="0"/>
              <a:t>Compute the average intensities      and       .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zh-TW" sz="24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altLang="zh-TW" sz="2400" dirty="0" smtClean="0"/>
              <a:t>Compute a new threshold:                         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Repeated till the difference between values of T is smaller than a predefined parameter.</a:t>
            </a:r>
            <a:endParaRPr lang="zh-TW" altLang="en-US" sz="2400" dirty="0" smtClean="0"/>
          </a:p>
          <a:p>
            <a:pPr marL="514350" lvl="0" indent="-514350">
              <a:buNone/>
            </a:pPr>
            <a:r>
              <a:rPr lang="en-US" altLang="zh-TW" dirty="0" smtClean="0"/>
              <a:t>                            </a:t>
            </a:r>
          </a:p>
          <a:p>
            <a:pPr marL="514350" indent="-51435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500430" y="2710134"/>
          <a:ext cx="2500330" cy="575990"/>
        </p:xfrm>
        <a:graphic>
          <a:graphicData uri="http://schemas.openxmlformats.org/presentationml/2006/ole">
            <p:oleObj spid="_x0000_s95234" name="Equation" r:id="rId3" imgW="1282680" imgH="279360" progId="Equation.DSMT4">
              <p:embed/>
            </p:oleObj>
          </a:graphicData>
        </a:graphic>
      </p:graphicFrame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786314" y="3490233"/>
          <a:ext cx="368620" cy="438833"/>
        </p:xfrm>
        <a:graphic>
          <a:graphicData uri="http://schemas.openxmlformats.org/presentationml/2006/ole">
            <p:oleObj spid="_x0000_s95235" name="Equation" r:id="rId4" imgW="203112" imgH="228501" progId="Equation.DSMT4">
              <p:embed/>
            </p:oleObj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5572132" y="3476626"/>
          <a:ext cx="452440" cy="452440"/>
        </p:xfrm>
        <a:graphic>
          <a:graphicData uri="http://schemas.openxmlformats.org/presentationml/2006/ole">
            <p:oleObj spid="_x0000_s95236" name="Equation" r:id="rId5" imgW="228600" imgH="228600" progId="Equation.DSMT4">
              <p:embed/>
            </p:oleObj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357686" y="4110045"/>
          <a:ext cx="1698940" cy="676277"/>
        </p:xfrm>
        <a:graphic>
          <a:graphicData uri="http://schemas.openxmlformats.org/presentationml/2006/ole">
            <p:oleObj spid="_x0000_s95237" name="Equation" r:id="rId6" imgW="977476" imgH="393529" progId="Equation.DSMT4">
              <p:embed/>
            </p:oleObj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+mn-lt"/>
              </a:rPr>
              <a:t>Otsu’s Method: 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compute the histogram and probabilities of each intensity level.</a:t>
            </a:r>
          </a:p>
          <a:p>
            <a:r>
              <a:rPr lang="en-US" sz="2400" dirty="0" smtClean="0"/>
              <a:t>Choose the threshold                                          to classify     in the range of [0,k] and      in the range of                     .             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                    ,  </a:t>
            </a:r>
          </a:p>
          <a:p>
            <a:r>
              <a:rPr lang="en-US" sz="2400" dirty="0" smtClean="0"/>
              <a:t>Global variance, </a:t>
            </a:r>
          </a:p>
          <a:p>
            <a:r>
              <a:rPr lang="en-US" sz="2400" dirty="0" smtClean="0"/>
              <a:t>Between class variance is </a:t>
            </a:r>
          </a:p>
          <a:p>
            <a:endParaRPr lang="en-US" sz="2400" dirty="0" smtClean="0"/>
          </a:p>
          <a:p>
            <a:r>
              <a:rPr lang="en-US" sz="2400" dirty="0" smtClean="0"/>
              <a:t> Measure of between class separability             </a:t>
            </a:r>
            <a:endParaRPr lang="en-US" altLang="zh-TW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US" altLang="zh-TW" sz="2400" dirty="0" smtClean="0"/>
              <a:t>	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Segmented image           </a:t>
            </a: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643305" y="1857364"/>
          <a:ext cx="2643207" cy="393669"/>
        </p:xfrm>
        <a:graphic>
          <a:graphicData uri="http://schemas.openxmlformats.org/presentationml/2006/ole">
            <p:oleObj spid="_x0000_s96261" name="Equation" r:id="rId4" imgW="1346200" imgH="203200" progId="Equation.DSMT4">
              <p:embed/>
            </p:oleObj>
          </a:graphicData>
        </a:graphic>
      </p:graphicFrame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7643834" y="1874373"/>
          <a:ext cx="285752" cy="340181"/>
        </p:xfrm>
        <a:graphic>
          <a:graphicData uri="http://schemas.openxmlformats.org/presentationml/2006/ole">
            <p:oleObj spid="_x0000_s96262" name="Equation" r:id="rId5" imgW="203112" imgH="228501" progId="Equation.DSMT4">
              <p:embed/>
            </p:oleObj>
          </a:graphicData>
        </a:graphic>
      </p:graphicFrame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3571868" y="2285992"/>
          <a:ext cx="285752" cy="310600"/>
        </p:xfrm>
        <a:graphic>
          <a:graphicData uri="http://schemas.openxmlformats.org/presentationml/2006/ole">
            <p:oleObj spid="_x0000_s96263" name="Equation" r:id="rId6" imgW="215806" imgH="228501" progId="Equation.DSMT4">
              <p:embed/>
            </p:oleObj>
          </a:graphicData>
        </a:graphic>
      </p:graphicFrame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5831355" y="2214554"/>
          <a:ext cx="1240975" cy="342901"/>
        </p:xfrm>
        <a:graphic>
          <a:graphicData uri="http://schemas.openxmlformats.org/presentationml/2006/ole">
            <p:oleObj spid="_x0000_s96265" name="Equation" r:id="rId7" imgW="723586" imgH="203112" progId="Equation.DSMT4">
              <p:embed/>
            </p:oleObj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857224" y="2928937"/>
          <a:ext cx="1328742" cy="642939"/>
        </p:xfrm>
        <a:graphic>
          <a:graphicData uri="http://schemas.openxmlformats.org/presentationml/2006/ole">
            <p:oleObj spid="_x0000_s96266" name="Equation" r:id="rId8" imgW="888614" imgH="431613" progId="Equation.DSMT4">
              <p:embed/>
            </p:oleObj>
          </a:graphicData>
        </a:graphic>
      </p:graphicFrame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2314573" y="2928937"/>
          <a:ext cx="2471741" cy="642939"/>
        </p:xfrm>
        <a:graphic>
          <a:graphicData uri="http://schemas.openxmlformats.org/presentationml/2006/ole">
            <p:oleObj spid="_x0000_s96267" name="Equation" r:id="rId9" imgW="1651000" imgH="431800" progId="Equation.DSMT4">
              <p:embed/>
            </p:oleObj>
          </a:graphicData>
        </a:graphic>
      </p:graphicFrame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857224" y="2619371"/>
          <a:ext cx="2262196" cy="452439"/>
        </p:xfrm>
        <a:graphic>
          <a:graphicData uri="http://schemas.openxmlformats.org/presentationml/2006/ole">
            <p:oleObj spid="_x0000_s96268" name="Equation" r:id="rId10" imgW="1193800" imgH="228600" progId="Equation.DSMT4">
              <p:embed/>
            </p:oleObj>
          </a:graphicData>
        </a:graphic>
      </p:graphicFrame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2857488" y="3409953"/>
          <a:ext cx="1845118" cy="661989"/>
        </p:xfrm>
        <a:graphic>
          <a:graphicData uri="http://schemas.openxmlformats.org/presentationml/2006/ole">
            <p:oleObj spid="_x0000_s96270" name="Equation" r:id="rId11" imgW="1244600" imgH="444500" progId="Equation.DSMT4">
              <p:embed/>
            </p:oleObj>
          </a:graphicData>
        </a:graphic>
      </p:graphicFrame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4071934" y="3929066"/>
          <a:ext cx="3167062" cy="452437"/>
        </p:xfrm>
        <a:graphic>
          <a:graphicData uri="http://schemas.openxmlformats.org/presentationml/2006/ole">
            <p:oleObj spid="_x0000_s96271" name="Equation" r:id="rId12" imgW="1663700" imgH="241300" progId="Equation.DSMT4">
              <p:embed/>
            </p:oleObj>
          </a:graphicData>
        </a:graphic>
      </p:graphicFrame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7143768" y="3857628"/>
          <a:ext cx="1804988" cy="671512"/>
        </p:xfrm>
        <a:graphic>
          <a:graphicData uri="http://schemas.openxmlformats.org/presentationml/2006/ole">
            <p:oleObj spid="_x0000_s96272" name="Equation" r:id="rId13" imgW="1231900" imgH="457200" progId="Equation.DSMT4">
              <p:embed/>
            </p:oleObj>
          </a:graphicData>
        </a:graphic>
      </p:graphicFrame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5857884" y="4643446"/>
          <a:ext cx="1128712" cy="808038"/>
        </p:xfrm>
        <a:graphic>
          <a:graphicData uri="http://schemas.openxmlformats.org/presentationml/2006/ole">
            <p:oleObj spid="_x0000_s96273" name="Equation" r:id="rId14" imgW="634725" imgH="457002" progId="Equation.DSMT4">
              <p:embed/>
            </p:oleObj>
          </a:graphicData>
        </a:graphic>
      </p:graphicFrame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7072330" y="4786322"/>
          <a:ext cx="1785938" cy="441325"/>
        </p:xfrm>
        <a:graphic>
          <a:graphicData uri="http://schemas.openxmlformats.org/presentationml/2006/ole">
            <p:oleObj spid="_x0000_s96275" name="Equation" r:id="rId15" imgW="812447" imgH="203112" progId="Equation.DSMT4">
              <p:embed/>
            </p:oleObj>
          </a:graphicData>
        </a:graphic>
      </p:graphicFrame>
      <p:graphicFrame>
        <p:nvGraphicFramePr>
          <p:cNvPr id="96276" name="Object 20"/>
          <p:cNvGraphicFramePr>
            <a:graphicFrameLocks noChangeAspect="1"/>
          </p:cNvGraphicFramePr>
          <p:nvPr/>
        </p:nvGraphicFramePr>
        <p:xfrm>
          <a:off x="2786050" y="5214950"/>
          <a:ext cx="2643188" cy="581025"/>
        </p:xfrm>
        <a:graphic>
          <a:graphicData uri="http://schemas.openxmlformats.org/presentationml/2006/ole">
            <p:oleObj spid="_x0000_s96276" name="Equation" r:id="rId16" imgW="1346200" imgH="292100" progId="Equation.DSMT4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>
          <a:xfrm>
            <a:off x="5097046" y="6131502"/>
            <a:ext cx="404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x = 0,1,2,…,</a:t>
            </a:r>
            <a:r>
              <a:rPr lang="en-US" sz="1200" i="1" dirty="0" smtClean="0"/>
              <a:t>M</a:t>
            </a:r>
            <a:r>
              <a:rPr lang="en-US" dirty="0" smtClean="0"/>
              <a:t>-1, and y = 0,1,2…,</a:t>
            </a:r>
            <a:r>
              <a:rPr lang="en-US" sz="1200" i="1" dirty="0" smtClean="0"/>
              <a:t>N</a:t>
            </a:r>
            <a:r>
              <a:rPr lang="en-US" dirty="0" smtClean="0"/>
              <a:t>-1.</a:t>
            </a:r>
            <a:endParaRPr lang="en-IN" dirty="0"/>
          </a:p>
        </p:txBody>
      </p:sp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2571753" y="6072206"/>
          <a:ext cx="2428875" cy="500063"/>
        </p:xfrm>
        <a:graphic>
          <a:graphicData uri="http://schemas.openxmlformats.org/presentationml/2006/ole">
            <p:oleObj spid="_x0000_s96277" name="Equation" r:id="rId17" imgW="1333500" imgH="279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b="1" dirty="0" smtClean="0"/>
              <a:t>Multiple Thresholding: </a:t>
            </a:r>
          </a:p>
          <a:p>
            <a:r>
              <a:rPr lang="en-US" altLang="zh-TW" sz="2400" dirty="0" smtClean="0"/>
              <a:t>OTSU segments only into two regions. </a:t>
            </a:r>
          </a:p>
          <a:p>
            <a:r>
              <a:rPr lang="en-US" altLang="zh-TW" sz="2400" dirty="0" smtClean="0"/>
              <a:t> </a:t>
            </a:r>
            <a:r>
              <a:rPr lang="en-IN" sz="2400" dirty="0" smtClean="0"/>
              <a:t>Multiple Thresholding segments into several distinct regions by using more than two threshold levels. </a:t>
            </a:r>
          </a:p>
          <a:p>
            <a:r>
              <a:rPr lang="en-IN" sz="2400" dirty="0" smtClean="0"/>
              <a:t>Drawback: Complexity increases with the threshold level.</a:t>
            </a:r>
            <a:endParaRPr lang="en-US" altLang="zh-TW" sz="2400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altLang="zh-TW" sz="2400" b="1" dirty="0" smtClean="0"/>
              <a:t>Drawback:</a:t>
            </a:r>
          </a:p>
          <a:p>
            <a:r>
              <a:rPr lang="en-IN" sz="2400" dirty="0" smtClean="0"/>
              <a:t>Need accurate initial threshold selection.</a:t>
            </a:r>
          </a:p>
          <a:p>
            <a:pPr>
              <a:buNone/>
            </a:pPr>
            <a:endParaRPr lang="en-US" altLang="zh-TW" sz="2400" dirty="0" smtClean="0"/>
          </a:p>
          <a:p>
            <a:pPr>
              <a:buNone/>
            </a:pPr>
            <a:endParaRPr lang="zh-TW" altLang="en-US" sz="2400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 algn="l"/>
            <a:r>
              <a:rPr lang="en-US" altLang="zh-TW" sz="2400" b="1" dirty="0" smtClean="0"/>
              <a:t>2. Region-based segmentation: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>
                <a:cs typeface="Times New Roman" pitchFamily="18" charset="0"/>
              </a:rPr>
              <a:t>Region Growing (Split and merge)</a:t>
            </a:r>
          </a:p>
          <a:p>
            <a:r>
              <a:rPr lang="en-IN" sz="8000" dirty="0" smtClean="0">
                <a:cs typeface="Times New Roman" pitchFamily="18" charset="0"/>
              </a:rPr>
              <a:t>Clustering approaches</a:t>
            </a:r>
            <a:endParaRPr lang="en-US" sz="8000" dirty="0" smtClean="0">
              <a:cs typeface="Times New Roman" pitchFamily="18" charset="0"/>
            </a:endParaRPr>
          </a:p>
          <a:p>
            <a:r>
              <a:rPr lang="en-IN" sz="8000" dirty="0" smtClean="0"/>
              <a:t>Seed point can be selected as the mean value, </a:t>
            </a:r>
            <a:r>
              <a:rPr lang="en-US" sz="8000" dirty="0" smtClean="0">
                <a:cs typeface="Times New Roman" pitchFamily="18" charset="0"/>
              </a:rPr>
              <a:t>image centroid value, </a:t>
            </a:r>
            <a:r>
              <a:rPr lang="en-IN" sz="8000" dirty="0" smtClean="0"/>
              <a:t>or can be evaluated using thresholding/ histogram  techniques</a:t>
            </a:r>
          </a:p>
          <a:p>
            <a:r>
              <a:rPr lang="en-IN" sz="8000" dirty="0" smtClean="0"/>
              <a:t>criterion (intensity, texture, location, ...).</a:t>
            </a:r>
          </a:p>
          <a:p>
            <a:pPr>
              <a:buFont typeface="Wingdings" pitchFamily="2" charset="2"/>
              <a:buChar char="ü"/>
            </a:pPr>
            <a:endParaRPr lang="en-US" sz="8000" dirty="0" smtClean="0">
              <a:cs typeface="Times New Roman" pitchFamily="18" charset="0"/>
            </a:endParaRPr>
          </a:p>
          <a:p>
            <a:pPr algn="just"/>
            <a:r>
              <a:rPr lang="en-US" sz="8000" dirty="0" smtClean="0">
                <a:cs typeface="Times New Roman" pitchFamily="18" charset="0"/>
              </a:rPr>
              <a:t>Ex: Fan et al. [18] opted seed. Each pixel value is compared with centroid of the respective region and the variance is evaluated. That obtained variance is compared with pre-defined standard variance and pixel possessing less deviation is set to the region; else not considered. The same procedure is repeated for all pixels.</a:t>
            </a:r>
          </a:p>
          <a:p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8000" dirty="0" smtClean="0">
                <a:cs typeface="Times New Roman" pitchFamily="18" charset="0"/>
              </a:rPr>
              <a:t>Drawbacks:</a:t>
            </a:r>
          </a:p>
          <a:p>
            <a:endParaRPr lang="en-IN" sz="8000" dirty="0" smtClean="0">
              <a:cs typeface="Times New Roman" pitchFamily="18" charset="0"/>
            </a:endParaRPr>
          </a:p>
          <a:p>
            <a:pPr>
              <a:buFont typeface="Arial" pitchFamily="34" charset="0"/>
              <a:buAutoNum type="arabicPeriod"/>
            </a:pPr>
            <a:r>
              <a:rPr lang="en-IN" sz="8000" dirty="0" smtClean="0">
                <a:cs typeface="Times New Roman" pitchFamily="18" charset="0"/>
              </a:rPr>
              <a:t>Large amount of </a:t>
            </a:r>
            <a:r>
              <a:rPr lang="en-IN" sz="8000" b="1" dirty="0" smtClean="0">
                <a:cs typeface="Times New Roman" pitchFamily="18" charset="0"/>
              </a:rPr>
              <a:t>computation time </a:t>
            </a:r>
            <a:r>
              <a:rPr lang="en-IN" sz="8000" dirty="0" smtClean="0">
                <a:cs typeface="Times New Roman" pitchFamily="18" charset="0"/>
              </a:rPr>
              <a:t>is required.</a:t>
            </a:r>
          </a:p>
          <a:p>
            <a:pPr>
              <a:buFont typeface="Calibri" pitchFamily="34" charset="0"/>
              <a:buAutoNum type="arabicPeriod"/>
            </a:pPr>
            <a:r>
              <a:rPr lang="en-IN" sz="8000" dirty="0" smtClean="0">
                <a:cs typeface="Times New Roman" pitchFamily="18" charset="0"/>
              </a:rPr>
              <a:t>Improper selection of </a:t>
            </a:r>
            <a:r>
              <a:rPr lang="en-IN" sz="8000" b="1" dirty="0" smtClean="0">
                <a:cs typeface="Times New Roman" pitchFamily="18" charset="0"/>
              </a:rPr>
              <a:t>seed points </a:t>
            </a:r>
            <a:r>
              <a:rPr lang="en-IN" sz="8000" dirty="0" smtClean="0">
                <a:cs typeface="Times New Roman" pitchFamily="18" charset="0"/>
              </a:rPr>
              <a:t>effects the segmented areas.</a:t>
            </a:r>
          </a:p>
          <a:p>
            <a:pPr>
              <a:buFont typeface="Calibri" pitchFamily="34" charset="0"/>
              <a:buAutoNum type="arabicPeriod"/>
            </a:pPr>
            <a:r>
              <a:rPr lang="en-US" sz="8000" dirty="0" smtClean="0">
                <a:cs typeface="Times New Roman" pitchFamily="18" charset="0"/>
              </a:rPr>
              <a:t>This approach often fail to provide accurate segmentation results due to the </a:t>
            </a:r>
            <a:r>
              <a:rPr lang="en-US" sz="8000" b="1" dirty="0" smtClean="0">
                <a:cs typeface="Times New Roman" pitchFamily="18" charset="0"/>
              </a:rPr>
              <a:t>intensity inhomogeneities</a:t>
            </a:r>
            <a:r>
              <a:rPr lang="en-US" sz="8000" dirty="0" smtClean="0"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altLang="zh-TW" sz="4800" dirty="0" smtClean="0">
              <a:cs typeface="Times New Roman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2179-F3B7-480B-A6D9-58F918E71517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/>
              <a:t>Region </a:t>
            </a:r>
            <a:r>
              <a:rPr lang="en-US" sz="2400" b="1" dirty="0" smtClean="0"/>
              <a:t>Segmentation Criteria:</a:t>
            </a:r>
            <a:endParaRPr lang="en-US" sz="2400" b="1" dirty="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412877" y="1857365"/>
            <a:ext cx="5659453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A segmentation is a partition of an image I into</a:t>
            </a:r>
          </a:p>
          <a:p>
            <a:r>
              <a:rPr lang="en-US" dirty="0"/>
              <a:t>a set of regions S satisfying:</a:t>
            </a:r>
          </a:p>
          <a:p>
            <a:endParaRPr lang="en-US" dirty="0"/>
          </a:p>
          <a:p>
            <a:r>
              <a:rPr lang="en-US" dirty="0"/>
              <a:t>1.  </a:t>
            </a:r>
            <a:r>
              <a:rPr lang="en-US" dirty="0">
                <a:sym typeface="Symbol" pitchFamily="18" charset="2"/>
              </a:rPr>
              <a:t> Si = S                       Partition covers the whole image.</a:t>
            </a:r>
          </a:p>
          <a:p>
            <a:r>
              <a:rPr lang="en-US" dirty="0">
                <a:sym typeface="Symbol" pitchFamily="18" charset="2"/>
              </a:rPr>
              <a:t>2.  Si  </a:t>
            </a:r>
            <a:r>
              <a:rPr lang="en-US" dirty="0" err="1">
                <a:sym typeface="Symbol" pitchFamily="18" charset="2"/>
              </a:rPr>
              <a:t>Sj</a:t>
            </a:r>
            <a:r>
              <a:rPr lang="en-US" dirty="0">
                <a:sym typeface="Symbol" pitchFamily="18" charset="2"/>
              </a:rPr>
              <a:t> = , 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 j          No regions intersect.</a:t>
            </a:r>
          </a:p>
          <a:p>
            <a:r>
              <a:rPr lang="en-US" dirty="0">
                <a:sym typeface="Symbol" pitchFamily="18" charset="2"/>
              </a:rPr>
              <a:t>3.   Si, P(Si) = true         Homogeneity predicate is</a:t>
            </a:r>
          </a:p>
          <a:p>
            <a:r>
              <a:rPr lang="en-US" dirty="0">
                <a:sym typeface="Symbol" pitchFamily="18" charset="2"/>
              </a:rPr>
              <a:t>                                               satisfied by each region.</a:t>
            </a:r>
          </a:p>
          <a:p>
            <a:r>
              <a:rPr lang="en-US" dirty="0">
                <a:sym typeface="Symbol" pitchFamily="18" charset="2"/>
              </a:rPr>
              <a:t>4.  P(Si  </a:t>
            </a:r>
            <a:r>
              <a:rPr lang="en-US" dirty="0" err="1">
                <a:sym typeface="Symbol" pitchFamily="18" charset="2"/>
              </a:rPr>
              <a:t>Sj</a:t>
            </a:r>
            <a:r>
              <a:rPr lang="en-US" dirty="0">
                <a:sym typeface="Symbol" pitchFamily="18" charset="2"/>
              </a:rPr>
              <a:t>) = false,        Union of adjacent regions</a:t>
            </a:r>
          </a:p>
          <a:p>
            <a:r>
              <a:rPr lang="en-US" dirty="0">
                <a:sym typeface="Symbol" pitchFamily="18" charset="2"/>
              </a:rPr>
              <a:t>    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 j, Si adjacent </a:t>
            </a:r>
            <a:r>
              <a:rPr lang="en-US" dirty="0" err="1">
                <a:sym typeface="Symbol" pitchFamily="18" charset="2"/>
              </a:rPr>
              <a:t>Sj</a:t>
            </a:r>
            <a:r>
              <a:rPr lang="en-US" dirty="0">
                <a:sym typeface="Symbol" pitchFamily="18" charset="2"/>
              </a:rPr>
              <a:t>          does not satisfy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49505" name="Picture 1"/>
          <p:cNvPicPr>
            <a:picLocks noChangeAspect="1" noChangeArrowheads="1"/>
          </p:cNvPicPr>
          <p:nvPr/>
        </p:nvPicPr>
        <p:blipFill>
          <a:blip r:embed="rId2" cstate="print"/>
          <a:srcRect l="2189" t="3463" r="34884" b="51135"/>
          <a:stretch>
            <a:fillRect/>
          </a:stretch>
        </p:blipFill>
        <p:spPr bwMode="auto">
          <a:xfrm>
            <a:off x="1285852" y="1071546"/>
            <a:ext cx="6161416" cy="28098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14282" y="450057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Figure a. Nuclei extraction for H &amp; E stained malignant breast histopathological image (4 X) (a) Malignant breast histology, (b) RGMA segmented result.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 -Search</a:t>
            </a:r>
          </a:p>
          <a:p>
            <a:endParaRPr lang="en-IN" dirty="0" smtClean="0"/>
          </a:p>
          <a:p>
            <a:r>
              <a:rPr lang="en-IN" dirty="0" smtClean="0"/>
              <a:t>Novelty in the work + Novel Application</a:t>
            </a:r>
          </a:p>
          <a:p>
            <a:endParaRPr lang="en-IN" dirty="0" smtClean="0"/>
          </a:p>
          <a:p>
            <a:r>
              <a:rPr lang="en-IN" dirty="0" smtClean="0"/>
              <a:t>Justification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859F-3BAE-4145-947C-0631BC355D0C}" type="slidenum">
              <a:rPr lang="en-US"/>
              <a:pPr/>
              <a:t>20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latin typeface="+mn-lt"/>
              </a:rPr>
              <a:t>Some Clustering </a:t>
            </a:r>
            <a:r>
              <a:rPr lang="en-US" sz="2400" b="1" dirty="0" smtClean="0">
                <a:latin typeface="+mn-lt"/>
              </a:rPr>
              <a:t>Methods: (deals with color images)</a:t>
            </a:r>
            <a:endParaRPr lang="en-US" sz="2400" b="1" dirty="0">
              <a:latin typeface="+mn-lt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74725" y="2251075"/>
            <a:ext cx="5013167" cy="20313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K-means </a:t>
            </a:r>
            <a:r>
              <a:rPr lang="en-US" dirty="0" smtClean="0"/>
              <a:t>Clustering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Isodata</a:t>
            </a:r>
            <a:r>
              <a:rPr lang="en-US" dirty="0"/>
              <a:t> Clustering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Histogram-Based Clustering and Recursive Variant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Graph-Theoretic Clustering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786478"/>
          </a:xfrm>
        </p:spPr>
        <p:txBody>
          <a:bodyPr/>
          <a:lstStyle/>
          <a:p>
            <a:pPr algn="just"/>
            <a:r>
              <a:rPr lang="en-GB" sz="2000" dirty="0" smtClean="0">
                <a:cs typeface="Times New Roman" pitchFamily="18" charset="0"/>
              </a:rPr>
              <a:t>In color images, to reduce lossy compression, instead of directly converting to gray scale the image was first clustered using k-means </a:t>
            </a:r>
            <a:r>
              <a:rPr lang="en-US" sz="2000" dirty="0" smtClean="0">
                <a:cs typeface="Times New Roman" pitchFamily="18" charset="0"/>
              </a:rPr>
              <a:t>technique. It divides K (i</a:t>
            </a:r>
            <a:r>
              <a:rPr lang="en-US" sz="2000" baseline="-25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, i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… </a:t>
            </a:r>
            <a:r>
              <a:rPr lang="en-US" sz="2000" dirty="0" err="1" smtClean="0">
                <a:cs typeface="Times New Roman" pitchFamily="18" charset="0"/>
              </a:rPr>
              <a:t>i</a:t>
            </a:r>
            <a:r>
              <a:rPr lang="en-US" sz="2000" baseline="-25000" dirty="0" err="1" smtClean="0">
                <a:cs typeface="Times New Roman" pitchFamily="18" charset="0"/>
              </a:rPr>
              <a:t>K</a:t>
            </a:r>
            <a:r>
              <a:rPr lang="en-US" sz="2000" dirty="0" smtClean="0">
                <a:cs typeface="Times New Roman" pitchFamily="18" charset="0"/>
              </a:rPr>
              <a:t>) observations into N (N≤ K) areas A= {A</a:t>
            </a:r>
            <a:r>
              <a:rPr lang="en-US" sz="2000" baseline="-25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, A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…A</a:t>
            </a:r>
            <a:r>
              <a:rPr lang="en-US" sz="2000" baseline="-25000" dirty="0" smtClean="0">
                <a:cs typeface="Times New Roman" pitchFamily="18" charset="0"/>
              </a:rPr>
              <a:t>N</a:t>
            </a:r>
            <a:r>
              <a:rPr lang="en-US" sz="2000" dirty="0" smtClean="0">
                <a:cs typeface="Times New Roman" pitchFamily="18" charset="0"/>
              </a:rPr>
              <a:t>} by reducing the with-in-class-cluster sum of squares (variance), </a:t>
            </a:r>
          </a:p>
          <a:p>
            <a:pPr algn="just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cs typeface="Times New Roman" pitchFamily="18" charset="0"/>
              </a:rPr>
              <a:t>		N= 			Where, </a:t>
            </a:r>
            <a:r>
              <a:rPr lang="en-US" sz="2000" b="1" dirty="0" err="1" smtClean="0">
                <a:cs typeface="Times New Roman" pitchFamily="18" charset="0"/>
              </a:rPr>
              <a:t>m</a:t>
            </a:r>
            <a:r>
              <a:rPr lang="en-US" sz="2000" baseline="-25000" dirty="0" err="1" smtClean="0">
                <a:cs typeface="Times New Roman" pitchFamily="18" charset="0"/>
              </a:rPr>
              <a:t>j</a:t>
            </a:r>
            <a:r>
              <a:rPr lang="en-US" sz="2000" dirty="0" smtClean="0">
                <a:cs typeface="Times New Roman" pitchFamily="18" charset="0"/>
              </a:rPr>
              <a:t> is the mean of all points in </a:t>
            </a:r>
            <a:r>
              <a:rPr lang="en-US" sz="2000" dirty="0" err="1" smtClean="0">
                <a:cs typeface="Times New Roman" pitchFamily="18" charset="0"/>
              </a:rPr>
              <a:t>A</a:t>
            </a:r>
            <a:r>
              <a:rPr lang="en-US" sz="2000" baseline="-25000" dirty="0" err="1" smtClean="0">
                <a:cs typeface="Times New Roman" pitchFamily="18" charset="0"/>
              </a:rPr>
              <a:t>j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endParaRPr lang="en-GB" sz="2000" dirty="0" smtClean="0">
              <a:cs typeface="Times New Roman" pitchFamily="18" charset="0"/>
            </a:endParaRPr>
          </a:p>
          <a:p>
            <a:endParaRPr lang="en-GB" sz="2000" dirty="0" smtClean="0">
              <a:cs typeface="Times New Roman" pitchFamily="18" charset="0"/>
            </a:endParaRPr>
          </a:p>
          <a:p>
            <a:endParaRPr lang="en-GB" sz="2000" dirty="0" smtClean="0">
              <a:cs typeface="Times New Roman" pitchFamily="18" charset="0"/>
            </a:endParaRPr>
          </a:p>
          <a:p>
            <a:endParaRPr lang="en-GB" sz="2000" dirty="0" smtClean="0">
              <a:cs typeface="Times New Roman" pitchFamily="18" charset="0"/>
            </a:endParaRPr>
          </a:p>
          <a:p>
            <a:endParaRPr lang="en-GB" sz="2000" dirty="0" smtClean="0">
              <a:cs typeface="Times New Roman" pitchFamily="18" charset="0"/>
            </a:endParaRPr>
          </a:p>
          <a:p>
            <a:endParaRPr lang="en-GB" sz="2000" dirty="0" smtClean="0">
              <a:cs typeface="Times New Roman" pitchFamily="18" charset="0"/>
            </a:endParaRPr>
          </a:p>
          <a:p>
            <a:endParaRPr lang="en-GB" sz="20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GB" sz="2000" dirty="0" smtClean="0">
                <a:cs typeface="Times New Roman" pitchFamily="18" charset="0"/>
              </a:rPr>
              <a:t>		        Fig a. Benign histology     Fig b. K-means segmented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</p:spPr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8596" y="214290"/>
            <a:ext cx="2726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sz="2400" b="1" dirty="0" smtClean="0"/>
              <a:t>K-means Clustering:</a:t>
            </a:r>
            <a:endParaRPr lang="en-US" sz="2400" b="1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4047" y="2285992"/>
            <a:ext cx="22193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5" descr="normal"/>
          <p:cNvPicPr>
            <a:picLocks/>
          </p:cNvPicPr>
          <p:nvPr/>
        </p:nvPicPr>
        <p:blipFill>
          <a:blip r:embed="rId4" cstate="print"/>
          <a:srcRect l="11363" t="6128" r="10779" b="10866"/>
          <a:stretch>
            <a:fillRect/>
          </a:stretch>
        </p:blipFill>
        <p:spPr bwMode="auto">
          <a:xfrm>
            <a:off x="1857356" y="3376626"/>
            <a:ext cx="2205038" cy="198120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1" name="Picture 10" descr="H:\dosktop\DESKTOP\raji phd matlab\test images\kmeansout.jpg"/>
          <p:cNvPicPr/>
          <p:nvPr/>
        </p:nvPicPr>
        <p:blipFill>
          <a:blip r:embed="rId5" cstate="print"/>
          <a:srcRect l="18962" t="9398" r="17435" b="17641"/>
          <a:stretch>
            <a:fillRect/>
          </a:stretch>
        </p:blipFill>
        <p:spPr bwMode="auto">
          <a:xfrm>
            <a:off x="5086368" y="3357562"/>
            <a:ext cx="2128838" cy="2052638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92F2A-C99F-4D98-B3CE-755C65CB9267}" type="slidenum">
              <a:rPr lang="en-US"/>
              <a:pPr/>
              <a:t>22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err="1"/>
              <a:t>Isodata</a:t>
            </a:r>
            <a:r>
              <a:rPr lang="en-US" sz="2400" b="1" dirty="0"/>
              <a:t> </a:t>
            </a:r>
            <a:r>
              <a:rPr lang="en-US" sz="2400" b="1" dirty="0" smtClean="0"/>
              <a:t>Clustering:</a:t>
            </a:r>
            <a:endParaRPr lang="en-US" sz="2400" b="1" dirty="0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28596" y="1214422"/>
            <a:ext cx="5192127" cy="34163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several cluster means and form clusters.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Split </a:t>
            </a:r>
            <a:r>
              <a:rPr lang="en-US" dirty="0"/>
              <a:t>any cluster whose variance is too large.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Group </a:t>
            </a:r>
            <a:r>
              <a:rPr lang="en-US" dirty="0"/>
              <a:t>together clusters that are too small.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Recompute</a:t>
            </a:r>
            <a:r>
              <a:rPr lang="en-US" dirty="0" smtClean="0"/>
              <a:t> means.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Repeat </a:t>
            </a:r>
            <a:r>
              <a:rPr lang="en-US" dirty="0"/>
              <a:t>till  2 and 3 cannot be applied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 used this to cluster normal vectors in 3D data.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22A7-5F54-40A8-A546-C104BE654B07}" type="slidenum">
              <a:rPr lang="en-US"/>
              <a:pPr/>
              <a:t>23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 smtClean="0"/>
              <a:t>Recursive </a:t>
            </a:r>
            <a:r>
              <a:rPr lang="en-US" sz="2400" b="1" dirty="0"/>
              <a:t>Histogram-Based </a:t>
            </a:r>
            <a:r>
              <a:rPr lang="en-US" sz="2400" b="1" dirty="0" smtClean="0"/>
              <a:t>Clustering:</a:t>
            </a:r>
            <a:endParaRPr lang="en-US" sz="2400" b="1" dirty="0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00034" y="1643050"/>
            <a:ext cx="8143932" cy="258532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color images of real indoor and outdoor scenes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starts with the whole image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selects the R, G, or B histogram with largest </a:t>
            </a:r>
            <a:r>
              <a:rPr lang="en-US" dirty="0" smtClean="0"/>
              <a:t>peak and  </a:t>
            </a:r>
            <a:r>
              <a:rPr lang="en-US" dirty="0"/>
              <a:t>finds clusters from that histogram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converts to regions on the image and creates masks for </a:t>
            </a:r>
            <a:r>
              <a:rPr lang="en-US" dirty="0" smtClean="0"/>
              <a:t>each pushes </a:t>
            </a:r>
            <a:r>
              <a:rPr lang="en-US" dirty="0"/>
              <a:t>each mask onto a stack for further clustering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2C4C-2954-46AE-BBFC-0AE232C7EF15}" type="slidenum">
              <a:rPr lang="en-US"/>
              <a:pPr/>
              <a:t>24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/>
              <a:t>Graph-Partitioning:</a:t>
            </a:r>
            <a:endParaRPr lang="en-US" sz="2400" b="1" dirty="0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71472" y="1500174"/>
            <a:ext cx="857252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An image is represented by a graph whose </a:t>
            </a:r>
            <a:r>
              <a:rPr lang="en-US" dirty="0" smtClean="0"/>
              <a:t>nodes are </a:t>
            </a:r>
            <a:r>
              <a:rPr lang="en-US" dirty="0"/>
              <a:t>pixels or small groups of pixels.</a:t>
            </a:r>
          </a:p>
          <a:p>
            <a:endParaRPr lang="en-US" dirty="0"/>
          </a:p>
          <a:p>
            <a:pPr>
              <a:buFontTx/>
              <a:buChar char="•"/>
            </a:pPr>
            <a:r>
              <a:rPr lang="en-US" dirty="0"/>
              <a:t> The goal is to partition the vertices into disjoint sets </a:t>
            </a:r>
            <a:r>
              <a:rPr lang="en-US" dirty="0" smtClean="0"/>
              <a:t>so that </a:t>
            </a:r>
            <a:r>
              <a:rPr lang="en-US" dirty="0"/>
              <a:t>the similarity within each set is high </a:t>
            </a:r>
            <a:r>
              <a:rPr lang="en-US" dirty="0" smtClean="0"/>
              <a:t>and across </a:t>
            </a:r>
            <a:r>
              <a:rPr lang="en-US" dirty="0"/>
              <a:t>different sets is low</a:t>
            </a:r>
            <a:r>
              <a:rPr lang="en-US" dirty="0" smtClean="0"/>
              <a:t>.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In Minimal cuts, </a:t>
            </a:r>
            <a:r>
              <a:rPr lang="en-US" dirty="0" smtClean="0">
                <a:solidFill>
                  <a:srgbClr val="FF3300"/>
                </a:solidFill>
              </a:rPr>
              <a:t>edge (</a:t>
            </a:r>
            <a:r>
              <a:rPr lang="en-US" dirty="0" err="1" smtClean="0">
                <a:solidFill>
                  <a:srgbClr val="FF3300"/>
                </a:solidFill>
              </a:rPr>
              <a:t>u,v</a:t>
            </a:r>
            <a:r>
              <a:rPr lang="en-US" dirty="0" smtClean="0">
                <a:solidFill>
                  <a:srgbClr val="FF3300"/>
                </a:solidFill>
              </a:rPr>
              <a:t>)</a:t>
            </a:r>
            <a:r>
              <a:rPr lang="en-US" dirty="0" smtClean="0"/>
              <a:t> has a </a:t>
            </a:r>
            <a:r>
              <a:rPr lang="en-US" dirty="0" smtClean="0">
                <a:solidFill>
                  <a:srgbClr val="FF3300"/>
                </a:solidFill>
              </a:rPr>
              <a:t>weight w(</a:t>
            </a:r>
            <a:r>
              <a:rPr lang="en-US" dirty="0" err="1" smtClean="0">
                <a:solidFill>
                  <a:srgbClr val="FF3300"/>
                </a:solidFill>
              </a:rPr>
              <a:t>u,v</a:t>
            </a:r>
            <a:r>
              <a:rPr lang="en-US" dirty="0" smtClean="0">
                <a:solidFill>
                  <a:srgbClr val="FF3300"/>
                </a:solidFill>
              </a:rPr>
              <a:t>)</a:t>
            </a:r>
            <a:r>
              <a:rPr lang="en-US" dirty="0" smtClean="0"/>
              <a:t>  that represents the similarity between u and v.</a:t>
            </a:r>
          </a:p>
          <a:p>
            <a:pPr>
              <a:buFontTx/>
              <a:buChar char="•"/>
            </a:pPr>
            <a:r>
              <a:rPr lang="en-US" dirty="0" smtClean="0"/>
              <a:t>Graph G can be broken into 2 disjoint graphs with node sets   A and B by removing edges that connect these sets.</a:t>
            </a:r>
          </a:p>
          <a:p>
            <a:pPr>
              <a:buFontTx/>
              <a:buChar char="•"/>
            </a:pPr>
            <a:r>
              <a:rPr lang="en-US" dirty="0" smtClean="0"/>
              <a:t> Let </a:t>
            </a:r>
            <a:r>
              <a:rPr lang="en-US" dirty="0" smtClean="0">
                <a:solidFill>
                  <a:srgbClr val="0066FF"/>
                </a:solidFill>
              </a:rPr>
              <a:t>cut(A,B) = </a:t>
            </a:r>
            <a:r>
              <a:rPr lang="en-US" dirty="0" smtClean="0">
                <a:solidFill>
                  <a:srgbClr val="0066FF"/>
                </a:solidFill>
                <a:sym typeface="Symbol" pitchFamily="18" charset="2"/>
              </a:rPr>
              <a:t>     w(</a:t>
            </a:r>
            <a:r>
              <a:rPr lang="en-US" dirty="0" err="1" smtClean="0">
                <a:solidFill>
                  <a:srgbClr val="0066FF"/>
                </a:solidFill>
                <a:sym typeface="Symbol" pitchFamily="18" charset="2"/>
              </a:rPr>
              <a:t>u,v</a:t>
            </a:r>
            <a:r>
              <a:rPr lang="en-US" dirty="0" smtClean="0">
                <a:solidFill>
                  <a:srgbClr val="0066FF"/>
                </a:solidFill>
                <a:sym typeface="Symbol" pitchFamily="18" charset="2"/>
              </a:rPr>
              <a:t>).</a:t>
            </a:r>
            <a:r>
              <a:rPr lang="en-US" dirty="0" smtClean="0">
                <a:sym typeface="Symbol" pitchFamily="18" charset="2"/>
              </a:rPr>
              <a:t> One way to segment G is to find the minimal cut.</a:t>
            </a: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18288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2133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19050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2286000" y="556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16764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23622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14478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15240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2" name="Oval 14"/>
          <p:cNvSpPr>
            <a:spLocks noChangeArrowheads="1"/>
          </p:cNvSpPr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3" name="Oval 15"/>
          <p:cNvSpPr>
            <a:spLocks noChangeArrowheads="1"/>
          </p:cNvSpPr>
          <p:nvPr/>
        </p:nvSpPr>
        <p:spPr bwMode="auto">
          <a:xfrm>
            <a:off x="55626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4" name="Oval 16"/>
          <p:cNvSpPr>
            <a:spLocks noChangeArrowheads="1"/>
          </p:cNvSpPr>
          <p:nvPr/>
        </p:nvSpPr>
        <p:spPr bwMode="auto">
          <a:xfrm>
            <a:off x="6019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5" name="Oval 17"/>
          <p:cNvSpPr>
            <a:spLocks noChangeArrowheads="1"/>
          </p:cNvSpPr>
          <p:nvPr/>
        </p:nvSpPr>
        <p:spPr bwMode="auto">
          <a:xfrm>
            <a:off x="6172200" y="4572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6" name="Oval 18"/>
          <p:cNvSpPr>
            <a:spLocks noChangeArrowheads="1"/>
          </p:cNvSpPr>
          <p:nvPr/>
        </p:nvSpPr>
        <p:spPr bwMode="auto">
          <a:xfrm>
            <a:off x="57150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61722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8" name="Oval 20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89" name="Oval 21"/>
          <p:cNvSpPr>
            <a:spLocks noChangeArrowheads="1"/>
          </p:cNvSpPr>
          <p:nvPr/>
        </p:nvSpPr>
        <p:spPr bwMode="auto">
          <a:xfrm>
            <a:off x="57912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3990" name="Oval 22"/>
          <p:cNvSpPr>
            <a:spLocks noChangeArrowheads="1"/>
          </p:cNvSpPr>
          <p:nvPr/>
        </p:nvSpPr>
        <p:spPr bwMode="auto">
          <a:xfrm>
            <a:off x="5334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4002" name="Line 34"/>
          <p:cNvSpPr>
            <a:spLocks noChangeShapeType="1"/>
          </p:cNvSpPr>
          <p:nvPr/>
        </p:nvSpPr>
        <p:spPr bwMode="auto">
          <a:xfrm flipH="1">
            <a:off x="1524000" y="4800600"/>
            <a:ext cx="2286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03" name="Line 35"/>
          <p:cNvSpPr>
            <a:spLocks noChangeShapeType="1"/>
          </p:cNvSpPr>
          <p:nvPr/>
        </p:nvSpPr>
        <p:spPr bwMode="auto">
          <a:xfrm>
            <a:off x="1524000" y="5105400"/>
            <a:ext cx="762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1600200" y="5486400"/>
            <a:ext cx="381000" cy="152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05" name="Line 37"/>
          <p:cNvSpPr>
            <a:spLocks noChangeShapeType="1"/>
          </p:cNvSpPr>
          <p:nvPr/>
        </p:nvSpPr>
        <p:spPr bwMode="auto">
          <a:xfrm>
            <a:off x="1981200" y="5638800"/>
            <a:ext cx="381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 flipH="1">
            <a:off x="2362200" y="5257800"/>
            <a:ext cx="762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>
            <a:off x="2209800" y="4800600"/>
            <a:ext cx="2286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08" name="Line 40"/>
          <p:cNvSpPr>
            <a:spLocks noChangeShapeType="1"/>
          </p:cNvSpPr>
          <p:nvPr/>
        </p:nvSpPr>
        <p:spPr bwMode="auto">
          <a:xfrm>
            <a:off x="1752600" y="4800600"/>
            <a:ext cx="457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09" name="Line 41"/>
          <p:cNvSpPr>
            <a:spLocks noChangeShapeType="1"/>
          </p:cNvSpPr>
          <p:nvPr/>
        </p:nvSpPr>
        <p:spPr bwMode="auto">
          <a:xfrm>
            <a:off x="1752600" y="4800600"/>
            <a:ext cx="1524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>
            <a:off x="1524000" y="5105400"/>
            <a:ext cx="38100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 flipV="1">
            <a:off x="1600200" y="5181600"/>
            <a:ext cx="3048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2" name="Line 44"/>
          <p:cNvSpPr>
            <a:spLocks noChangeShapeType="1"/>
          </p:cNvSpPr>
          <p:nvPr/>
        </p:nvSpPr>
        <p:spPr bwMode="auto">
          <a:xfrm>
            <a:off x="1905000" y="5181600"/>
            <a:ext cx="762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3" name="Line 45"/>
          <p:cNvSpPr>
            <a:spLocks noChangeShapeType="1"/>
          </p:cNvSpPr>
          <p:nvPr/>
        </p:nvSpPr>
        <p:spPr bwMode="auto">
          <a:xfrm>
            <a:off x="1905000" y="5181600"/>
            <a:ext cx="53340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4" name="Line 46"/>
          <p:cNvSpPr>
            <a:spLocks noChangeShapeType="1"/>
          </p:cNvSpPr>
          <p:nvPr/>
        </p:nvSpPr>
        <p:spPr bwMode="auto">
          <a:xfrm>
            <a:off x="1905000" y="5181600"/>
            <a:ext cx="4572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 flipV="1">
            <a:off x="1905000" y="5257800"/>
            <a:ext cx="5334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6" name="Line 48"/>
          <p:cNvSpPr>
            <a:spLocks noChangeShapeType="1"/>
          </p:cNvSpPr>
          <p:nvPr/>
        </p:nvSpPr>
        <p:spPr bwMode="auto">
          <a:xfrm flipV="1">
            <a:off x="1905000" y="4800600"/>
            <a:ext cx="3048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7" name="Line 49"/>
          <p:cNvSpPr>
            <a:spLocks noChangeShapeType="1"/>
          </p:cNvSpPr>
          <p:nvPr/>
        </p:nvSpPr>
        <p:spPr bwMode="auto">
          <a:xfrm flipV="1">
            <a:off x="1981200" y="4800600"/>
            <a:ext cx="228600" cy="838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8" name="Line 50"/>
          <p:cNvSpPr>
            <a:spLocks noChangeShapeType="1"/>
          </p:cNvSpPr>
          <p:nvPr/>
        </p:nvSpPr>
        <p:spPr bwMode="auto">
          <a:xfrm flipV="1">
            <a:off x="1524000" y="4800600"/>
            <a:ext cx="6858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 flipV="1">
            <a:off x="1600200" y="5257800"/>
            <a:ext cx="83820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20" name="Line 52"/>
          <p:cNvSpPr>
            <a:spLocks noChangeShapeType="1"/>
          </p:cNvSpPr>
          <p:nvPr/>
        </p:nvSpPr>
        <p:spPr bwMode="auto">
          <a:xfrm>
            <a:off x="5181600" y="4495800"/>
            <a:ext cx="2286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21" name="Line 53"/>
          <p:cNvSpPr>
            <a:spLocks noChangeShapeType="1"/>
          </p:cNvSpPr>
          <p:nvPr/>
        </p:nvSpPr>
        <p:spPr bwMode="auto">
          <a:xfrm flipV="1">
            <a:off x="5181600" y="4267200"/>
            <a:ext cx="129540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22" name="Line 54"/>
          <p:cNvSpPr>
            <a:spLocks noChangeShapeType="1"/>
          </p:cNvSpPr>
          <p:nvPr/>
        </p:nvSpPr>
        <p:spPr bwMode="auto">
          <a:xfrm flipH="1">
            <a:off x="6248400" y="4267200"/>
            <a:ext cx="2286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23" name="Line 55"/>
          <p:cNvSpPr>
            <a:spLocks noChangeShapeType="1"/>
          </p:cNvSpPr>
          <p:nvPr/>
        </p:nvSpPr>
        <p:spPr bwMode="auto">
          <a:xfrm>
            <a:off x="6248400" y="4648200"/>
            <a:ext cx="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25" name="Line 57"/>
          <p:cNvSpPr>
            <a:spLocks noChangeShapeType="1"/>
          </p:cNvSpPr>
          <p:nvPr/>
        </p:nvSpPr>
        <p:spPr bwMode="auto">
          <a:xfrm>
            <a:off x="5410200" y="4953000"/>
            <a:ext cx="381000" cy="304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26" name="Line 58"/>
          <p:cNvSpPr>
            <a:spLocks noChangeShapeType="1"/>
          </p:cNvSpPr>
          <p:nvPr/>
        </p:nvSpPr>
        <p:spPr bwMode="auto">
          <a:xfrm flipV="1">
            <a:off x="5791200" y="4876800"/>
            <a:ext cx="762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27" name="Line 59"/>
          <p:cNvSpPr>
            <a:spLocks noChangeShapeType="1"/>
          </p:cNvSpPr>
          <p:nvPr/>
        </p:nvSpPr>
        <p:spPr bwMode="auto">
          <a:xfrm>
            <a:off x="5638800" y="4419600"/>
            <a:ext cx="2286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28" name="Line 60"/>
          <p:cNvSpPr>
            <a:spLocks noChangeShapeType="1"/>
          </p:cNvSpPr>
          <p:nvPr/>
        </p:nvSpPr>
        <p:spPr bwMode="auto">
          <a:xfrm flipV="1">
            <a:off x="5410200" y="4876800"/>
            <a:ext cx="457200" cy="76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29" name="Line 61"/>
          <p:cNvSpPr>
            <a:spLocks noChangeShapeType="1"/>
          </p:cNvSpPr>
          <p:nvPr/>
        </p:nvSpPr>
        <p:spPr bwMode="auto">
          <a:xfrm flipV="1">
            <a:off x="5867400" y="4343400"/>
            <a:ext cx="2286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30" name="Line 62"/>
          <p:cNvSpPr>
            <a:spLocks noChangeShapeType="1"/>
          </p:cNvSpPr>
          <p:nvPr/>
        </p:nvSpPr>
        <p:spPr bwMode="auto">
          <a:xfrm flipV="1">
            <a:off x="5791200" y="4648200"/>
            <a:ext cx="45720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 flipH="1">
            <a:off x="5715000" y="5105400"/>
            <a:ext cx="533400" cy="152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32" name="Line 64"/>
          <p:cNvSpPr>
            <a:spLocks noChangeShapeType="1"/>
          </p:cNvSpPr>
          <p:nvPr/>
        </p:nvSpPr>
        <p:spPr bwMode="auto">
          <a:xfrm flipH="1">
            <a:off x="5410200" y="4343400"/>
            <a:ext cx="685800" cy="609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33" name="Line 65"/>
          <p:cNvSpPr>
            <a:spLocks noChangeShapeType="1"/>
          </p:cNvSpPr>
          <p:nvPr/>
        </p:nvSpPr>
        <p:spPr bwMode="auto">
          <a:xfrm>
            <a:off x="5410200" y="4953000"/>
            <a:ext cx="838200" cy="152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34" name="Line 66"/>
          <p:cNvSpPr>
            <a:spLocks noChangeShapeType="1"/>
          </p:cNvSpPr>
          <p:nvPr/>
        </p:nvSpPr>
        <p:spPr bwMode="auto">
          <a:xfrm flipV="1">
            <a:off x="2438400" y="4495800"/>
            <a:ext cx="2743200" cy="762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84037" name="Line 69"/>
          <p:cNvSpPr>
            <a:spLocks noChangeShapeType="1"/>
          </p:cNvSpPr>
          <p:nvPr/>
        </p:nvSpPr>
        <p:spPr bwMode="auto">
          <a:xfrm flipV="1">
            <a:off x="2362200" y="4953000"/>
            <a:ext cx="3048000" cy="685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74D62-8AB4-4BBE-ADE7-3C2BBB97B615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CC00"/>
                </a:solidFill>
              </a:rPr>
              <a:t>Normalized Cut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46124" y="1793875"/>
            <a:ext cx="77549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Minimal cut favors cutting off small node </a:t>
            </a:r>
            <a:r>
              <a:rPr lang="en-US" sz="2000" dirty="0" smtClean="0"/>
              <a:t>groups, so </a:t>
            </a:r>
            <a:r>
              <a:rPr lang="en-US" sz="2000" dirty="0"/>
              <a:t>Shi proposed the normalized cut.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31925" y="2936875"/>
            <a:ext cx="500697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                  cut(A, B)         cut(A,B)</a:t>
            </a:r>
          </a:p>
          <a:p>
            <a:r>
              <a:rPr lang="en-US"/>
              <a:t>Ncut(A,B) =  -------------  +  -------------</a:t>
            </a:r>
          </a:p>
          <a:p>
            <a:r>
              <a:rPr lang="en-US"/>
              <a:t>                       asso(A,V)       asso(B,V)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1812925" y="4683125"/>
            <a:ext cx="2794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asso(A,V) = </a:t>
            </a:r>
            <a:r>
              <a:rPr lang="en-US">
                <a:sym typeface="Symbol" pitchFamily="18" charset="2"/>
              </a:rPr>
              <a:t> w(u,t)</a:t>
            </a:r>
          </a:p>
          <a:p>
            <a:r>
              <a:rPr lang="en-US">
                <a:sym typeface="Symbol" pitchFamily="18" charset="2"/>
              </a:rPr>
              <a:t>                 </a:t>
            </a:r>
            <a:r>
              <a:rPr lang="en-US" sz="1800">
                <a:sym typeface="Symbol" pitchFamily="18" charset="2"/>
              </a:rPr>
              <a:t>uA, tV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28781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How much is A connected</a:t>
            </a:r>
          </a:p>
          <a:p>
            <a:r>
              <a:rPr lang="en-US" sz="2000" dirty="0"/>
              <a:t>to the graph as a whole.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6765925" y="3214688"/>
            <a:ext cx="1349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normalized</a:t>
            </a:r>
          </a:p>
          <a:p>
            <a:pPr algn="ctr"/>
            <a:r>
              <a:rPr lang="en-US" sz="2000" dirty="0"/>
              <a:t>cut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b="1" dirty="0" smtClean="0"/>
              <a:t>3. Edge-based segmentation:</a:t>
            </a:r>
            <a:endParaRPr lang="zh-TW" altLang="en-US" sz="2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Using mask to detect edge in image by convolution.</a:t>
            </a:r>
          </a:p>
          <a:p>
            <a:r>
              <a:rPr lang="en-US" sz="2400" dirty="0" smtClean="0"/>
              <a:t>Basic Edge Detection</a:t>
            </a:r>
          </a:p>
          <a:p>
            <a:r>
              <a:rPr lang="en-US" sz="2400" dirty="0" smtClean="0"/>
              <a:t>Hough transform</a:t>
            </a:r>
          </a:p>
          <a:p>
            <a:r>
              <a:rPr lang="en-US" sz="2400" dirty="0" smtClean="0"/>
              <a:t>Watersheds</a:t>
            </a:r>
          </a:p>
          <a:p>
            <a:r>
              <a:rPr lang="en-US" sz="2400" dirty="0" smtClean="0"/>
              <a:t>Active contours </a:t>
            </a:r>
          </a:p>
          <a:p>
            <a:r>
              <a:rPr lang="en-US" sz="2400" dirty="0" smtClean="0"/>
              <a:t>Level sets</a:t>
            </a:r>
          </a:p>
          <a:p>
            <a:r>
              <a:rPr lang="en-US" sz="2400" dirty="0" smtClean="0"/>
              <a:t>Multiphase Level sets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pic>
        <p:nvPicPr>
          <p:cNvPr id="5" name="Picture 5" descr="A:\seg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998674"/>
            <a:ext cx="4977384" cy="2359152"/>
          </a:xfrm>
          <a:prstGeom prst="rect">
            <a:avLst/>
          </a:prstGeom>
          <a:noFill/>
        </p:spPr>
      </p:pic>
      <p:pic>
        <p:nvPicPr>
          <p:cNvPr id="6" name="圖片 4" descr="lena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642918"/>
            <a:ext cx="2214578" cy="221457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 l="18605" t="8550" r="20930" b="17354"/>
          <a:stretch>
            <a:fillRect/>
          </a:stretch>
        </p:blipFill>
        <p:spPr bwMode="auto">
          <a:xfrm>
            <a:off x="4429124" y="642918"/>
            <a:ext cx="235745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857356" y="5429264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cs typeface="Times New Roman" pitchFamily="18" charset="0"/>
              </a:rPr>
              <a:t> Fig a. Input image              Fig b. Basic edge detected result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67590"/>
          </a:xfrm>
        </p:spPr>
        <p:txBody>
          <a:bodyPr>
            <a:normAutofit/>
          </a:bodyPr>
          <a:lstStyle/>
          <a:p>
            <a:pPr marL="914400" indent="-914400" algn="l"/>
            <a:r>
              <a:rPr lang="en-US" altLang="zh-TW" sz="2400" b="1" dirty="0" smtClean="0">
                <a:latin typeface="+mn-lt"/>
              </a:rPr>
              <a:t>Basic edge detection: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/>
          <a:lstStyle/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	                              Image</a:t>
            </a:r>
          </a:p>
          <a:p>
            <a:pPr>
              <a:buNone/>
            </a:pPr>
            <a:r>
              <a:rPr lang="en-US" altLang="zh-TW" dirty="0" smtClean="0"/>
              <a:t>                                      intensity</a:t>
            </a:r>
          </a:p>
          <a:p>
            <a:pPr>
              <a:buNone/>
            </a:pPr>
            <a:r>
              <a:rPr lang="en-US" altLang="zh-TW" dirty="0" smtClean="0"/>
              <a:t>                                      first-order deviation</a:t>
            </a:r>
          </a:p>
          <a:p>
            <a:pPr>
              <a:buNone/>
            </a:pPr>
            <a:r>
              <a:rPr lang="en-US" altLang="zh-TW" dirty="0" smtClean="0"/>
              <a:t>                                      second-order deviation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35842" name="圖片 21" descr="F:\book\text book\DIP 數位影像處理\Digital Image Processing_Gonzalez2nd_Images\DIP2e Images\images_chapter_10\Fig10.05(b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714620"/>
            <a:ext cx="18288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10137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3262325"/>
            <a:ext cx="221457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altLang="zh-TW" sz="3100" b="1" dirty="0" smtClean="0"/>
              <a:t>Gradient:</a:t>
            </a:r>
            <a:endParaRPr lang="en-US" sz="3100" b="1" dirty="0" smtClean="0"/>
          </a:p>
          <a:p>
            <a:r>
              <a:rPr lang="en-US" dirty="0" smtClean="0"/>
              <a:t>The image gradient is to find edge strength and direction at location (</a:t>
            </a:r>
            <a:r>
              <a:rPr lang="en-US" i="1" dirty="0" err="1" smtClean="0"/>
              <a:t>x,y</a:t>
            </a:r>
            <a:r>
              <a:rPr lang="en-US" dirty="0" smtClean="0"/>
              <a:t>) of image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endParaRPr lang="en-US" dirty="0" smtClean="0"/>
          </a:p>
          <a:p>
            <a:r>
              <a:rPr lang="en-US" dirty="0" smtClean="0"/>
              <a:t>The magnitude (length) of vector , denoted as M(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direction of the gradient vector is given by the angle: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r>
              <a:rPr lang="en-US" altLang="zh-TW" dirty="0" smtClean="0"/>
              <a:t>              </a:t>
            </a:r>
            <a:endParaRPr lang="zh-TW" altLang="en-US" dirty="0" smtClean="0"/>
          </a:p>
          <a:p>
            <a:endParaRPr lang="en-US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71736" y="1857364"/>
          <a:ext cx="3135565" cy="1509717"/>
        </p:xfrm>
        <a:graphic>
          <a:graphicData uri="http://schemas.openxmlformats.org/presentationml/2006/ole">
            <p:oleObj spid="_x0000_s71682" name="Equation" r:id="rId3" imgW="1803400" imgH="863600" progId="Equation.DSMT4">
              <p:embed/>
            </p:oleObj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857488" y="3786190"/>
          <a:ext cx="2857521" cy="648515"/>
        </p:xfrm>
        <a:graphic>
          <a:graphicData uri="http://schemas.openxmlformats.org/presentationml/2006/ole">
            <p:oleObj spid="_x0000_s71683" name="Equation" r:id="rId4" imgW="1345616" imgH="304668" progId="Equation.DSMT4">
              <p:embed/>
            </p:oleObj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857488" y="5000636"/>
          <a:ext cx="2492676" cy="1018904"/>
        </p:xfrm>
        <a:graphic>
          <a:graphicData uri="http://schemas.openxmlformats.org/presentationml/2006/ole">
            <p:oleObj spid="_x0000_s71684" name="Equation" r:id="rId5" imgW="1307532" imgH="533169" progId="Equation.DSMT4">
              <p:embed/>
            </p:oleObj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/>
          <a:p>
            <a:r>
              <a:rPr lang="en-IN" u="sng" dirty="0" smtClean="0"/>
              <a:t>Digital Image Processing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042" y="2285992"/>
            <a:ext cx="5715040" cy="4786346"/>
          </a:xfrm>
        </p:spPr>
        <p:txBody>
          <a:bodyPr/>
          <a:lstStyle/>
          <a:p>
            <a:pPr>
              <a:buNone/>
            </a:pPr>
            <a:r>
              <a:rPr lang="en-IN" sz="4400" dirty="0" smtClean="0"/>
              <a:t>                WHY ?</a:t>
            </a:r>
          </a:p>
          <a:p>
            <a:pPr>
              <a:buNone/>
            </a:pPr>
            <a:r>
              <a:rPr lang="en-IN" sz="4400" dirty="0" smtClean="0"/>
              <a:t>			     &amp;</a:t>
            </a:r>
          </a:p>
          <a:p>
            <a:pPr>
              <a:buNone/>
            </a:pPr>
            <a:r>
              <a:rPr lang="en-IN" sz="4400" dirty="0" smtClean="0"/>
              <a:t>			  HOW ?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61962"/>
            <a:ext cx="8229600" cy="5681682"/>
          </a:xfrm>
        </p:spPr>
        <p:txBody>
          <a:bodyPr/>
          <a:lstStyle/>
          <a:p>
            <a:r>
              <a:rPr lang="en-US" sz="2400" dirty="0" smtClean="0"/>
              <a:t>Roberts cross-gradient operators: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Prewitt operator: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Sobel</a:t>
            </a:r>
            <a:r>
              <a:rPr lang="en-US" sz="2400" dirty="0" smtClean="0"/>
              <a:t> operator:</a:t>
            </a:r>
            <a:endParaRPr lang="zh-TW" alt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38914" name="圖片 50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928670"/>
            <a:ext cx="4363617" cy="106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圖片 5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015712"/>
            <a:ext cx="4143404" cy="246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圖片 50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500570"/>
            <a:ext cx="4407760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571472" y="6091259"/>
          <a:ext cx="2814757" cy="623889"/>
        </p:xfrm>
        <a:graphic>
          <a:graphicData uri="http://schemas.openxmlformats.org/presentationml/2006/ole">
            <p:oleObj spid="_x0000_s72706" name="Equation" r:id="rId6" imgW="1384300" imgH="304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+mn-lt"/>
              </a:rPr>
              <a:t>The Marr-</a:t>
            </a:r>
            <a:r>
              <a:rPr lang="en-US" sz="2400" b="1" dirty="0" err="1" smtClean="0">
                <a:latin typeface="+mn-lt"/>
              </a:rPr>
              <a:t>Hildreth</a:t>
            </a:r>
            <a:r>
              <a:rPr lang="en-US" sz="2400" b="1" dirty="0" smtClean="0">
                <a:latin typeface="+mn-lt"/>
              </a:rPr>
              <a:t> edge detector(</a:t>
            </a:r>
            <a:r>
              <a:rPr lang="en-US" sz="2400" b="1" dirty="0" err="1" smtClean="0">
                <a:latin typeface="+mn-lt"/>
              </a:rPr>
              <a:t>LoG</a:t>
            </a:r>
            <a:r>
              <a:rPr lang="en-US" sz="2400" b="1" dirty="0" smtClean="0">
                <a:latin typeface="+mn-lt"/>
              </a:rPr>
              <a:t>):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This is second-order deviation, we call </a:t>
            </a:r>
            <a:r>
              <a:rPr lang="en-US" altLang="zh-TW" sz="2400" dirty="0" err="1" smtClean="0"/>
              <a:t>Laplacian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pPr>
              <a:buNone/>
            </a:pPr>
            <a:r>
              <a:rPr lang="en-US" altLang="zh-TW" sz="2400" dirty="0" smtClean="0"/>
              <a:t>                                            </a:t>
            </a:r>
          </a:p>
          <a:p>
            <a:pPr lvl="0"/>
            <a:endParaRPr lang="en-US" altLang="zh-TW" sz="2400" dirty="0" smtClean="0"/>
          </a:p>
          <a:p>
            <a:pPr lvl="0"/>
            <a:r>
              <a:rPr lang="en-US" sz="2400" dirty="0" smtClean="0"/>
              <a:t>Filter the input image with an </a:t>
            </a:r>
            <a:r>
              <a:rPr lang="en-US" sz="2400" i="1" dirty="0" smtClean="0"/>
              <a:t>n*n </a:t>
            </a:r>
            <a:r>
              <a:rPr lang="en-US" sz="2400" dirty="0" smtClean="0"/>
              <a:t>Gaussian low pass filter. 99.7% of the volume under a 2-D Gaussian surface lies between about the mean. So            .</a:t>
            </a:r>
            <a:endParaRPr lang="en-US" altLang="zh-TW" sz="2400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39938" name="圖片 50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571744"/>
            <a:ext cx="299360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857224" y="2000240"/>
          <a:ext cx="3571900" cy="446487"/>
        </p:xfrm>
        <a:graphic>
          <a:graphicData uri="http://schemas.openxmlformats.org/presentationml/2006/ole">
            <p:oleObj spid="_x0000_s74754" name="Equation" r:id="rId5" imgW="1905000" imgH="228600" progId="Equation.DSMT4">
              <p:embed/>
            </p:oleObj>
          </a:graphicData>
        </a:graphic>
      </p:graphicFrame>
      <p:sp>
        <p:nvSpPr>
          <p:cNvPr id="7" name="向右箭號 6"/>
          <p:cNvSpPr/>
          <p:nvPr/>
        </p:nvSpPr>
        <p:spPr>
          <a:xfrm>
            <a:off x="4572000" y="2143116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5000628" y="2000240"/>
          <a:ext cx="3429024" cy="426495"/>
        </p:xfrm>
        <a:graphic>
          <a:graphicData uri="http://schemas.openxmlformats.org/presentationml/2006/ole">
            <p:oleObj spid="_x0000_s74755" name="Equation" r:id="rId6" imgW="1917700" imgH="228600" progId="Equation.DSMT4">
              <p:embed/>
            </p:oleObj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4429124" y="5429264"/>
          <a:ext cx="818150" cy="323851"/>
        </p:xfrm>
        <a:graphic>
          <a:graphicData uri="http://schemas.openxmlformats.org/presentationml/2006/ole">
            <p:oleObj spid="_x0000_s74756" name="Equation" r:id="rId7" imgW="457002" imgH="177723" progId="Equation.DSMT4">
              <p:embed/>
            </p:oleObj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42984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Hough </a:t>
            </a:r>
            <a:r>
              <a:rPr lang="en-US" sz="2400" b="1" dirty="0" smtClean="0"/>
              <a:t>Transform:</a:t>
            </a:r>
            <a:endParaRPr lang="en-US" sz="2400" b="1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10" y="2857496"/>
            <a:ext cx="8215370" cy="178595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Find edge links and straight lines </a:t>
            </a:r>
          </a:p>
          <a:p>
            <a:pPr lvl="1"/>
            <a:r>
              <a:rPr lang="en-US" sz="2000" dirty="0" smtClean="0"/>
              <a:t>require </a:t>
            </a:r>
            <a:r>
              <a:rPr lang="en-US" sz="2000" dirty="0"/>
              <a:t>continuous path of edge pixels</a:t>
            </a:r>
          </a:p>
          <a:p>
            <a:pPr lvl="1"/>
            <a:r>
              <a:rPr lang="en-US" sz="2000" dirty="0"/>
              <a:t>HT doesn’t require connected / nearby </a:t>
            </a:r>
            <a:r>
              <a:rPr lang="en-US" sz="2000" dirty="0" smtClean="0"/>
              <a:t>points</a:t>
            </a:r>
          </a:p>
          <a:p>
            <a:pPr lvl="1"/>
            <a:r>
              <a:rPr lang="en-US" sz="2000" dirty="0" smtClean="0"/>
              <a:t>Also used to detect the location of circles</a:t>
            </a:r>
          </a:p>
          <a:p>
            <a:endParaRPr lang="en-US" dirty="0" smtClean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/>
              <a:t>HT - parametric </a:t>
            </a:r>
            <a:r>
              <a:rPr lang="en-US" sz="2400" b="1" dirty="0" smtClean="0"/>
              <a:t>representation:</a:t>
            </a:r>
            <a:endParaRPr lang="en-US" sz="2400" b="1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848600" cy="417195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consider, single point (</a:t>
            </a:r>
            <a:r>
              <a:rPr lang="en-US" dirty="0" err="1" smtClean="0"/>
              <a:t>x,y</a:t>
            </a:r>
            <a:r>
              <a:rPr lang="en-US" dirty="0" smtClean="0"/>
              <a:t>), the image space  co-ordinates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infinite number of lines pass through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each line = solution to equation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simplest equation:</a:t>
            </a:r>
          </a:p>
          <a:p>
            <a:pPr lvl="2">
              <a:buNone/>
            </a:pPr>
            <a:r>
              <a:rPr lang="en-US" sz="2400" dirty="0" smtClean="0"/>
              <a:t> y = </a:t>
            </a:r>
            <a:r>
              <a:rPr lang="en-US" sz="2400" dirty="0" err="1" smtClean="0"/>
              <a:t>kx</a:t>
            </a:r>
            <a:r>
              <a:rPr lang="en-US" sz="2400" dirty="0" smtClean="0"/>
              <a:t> + q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k – gradient, q </a:t>
            </a:r>
            <a:r>
              <a:rPr lang="en-US" dirty="0"/>
              <a:t>- y intercept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Straight line is characterized by k &amp; q, using (</a:t>
            </a:r>
            <a:r>
              <a:rPr lang="en-US" dirty="0" err="1" smtClean="0"/>
              <a:t>k,q</a:t>
            </a:r>
            <a:r>
              <a:rPr lang="en-US" dirty="0"/>
              <a:t>) - parameter space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14290"/>
            <a:ext cx="838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circle Hough Transform</a:t>
            </a:r>
            <a:r>
              <a:rPr lang="en-US" sz="2400" dirty="0" smtClean="0"/>
              <a:t> (</a:t>
            </a:r>
            <a:r>
              <a:rPr lang="en-US" sz="2400" b="1" dirty="0" smtClean="0"/>
              <a:t>CHT</a:t>
            </a:r>
            <a:r>
              <a:rPr lang="en-US" sz="2400" dirty="0" smtClean="0"/>
              <a:t>):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Find the local maxima points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For each point </a:t>
            </a:r>
            <a:r>
              <a:rPr lang="en-US" sz="2000" dirty="0" smtClean="0">
                <a:cs typeface="Times New Roman" pitchFamily="18" charset="0"/>
              </a:rPr>
              <a:t>with centre (</a:t>
            </a:r>
            <a:r>
              <a:rPr lang="en-US" sz="2000" dirty="0" err="1" smtClean="0">
                <a:cs typeface="Times New Roman" pitchFamily="18" charset="0"/>
              </a:rPr>
              <a:t>p</a:t>
            </a:r>
            <a:r>
              <a:rPr lang="en-US" sz="2000" baseline="-25000" dirty="0" err="1" smtClean="0">
                <a:cs typeface="Times New Roman" pitchFamily="18" charset="0"/>
              </a:rPr>
              <a:t>o</a:t>
            </a:r>
            <a:r>
              <a:rPr lang="en-US" sz="2000" dirty="0" err="1" smtClean="0">
                <a:cs typeface="Times New Roman" pitchFamily="18" charset="0"/>
              </a:rPr>
              <a:t>,q</a:t>
            </a:r>
            <a:r>
              <a:rPr lang="en-US" sz="2000" baseline="-25000" dirty="0" err="1" smtClean="0">
                <a:cs typeface="Times New Roman" pitchFamily="18" charset="0"/>
              </a:rPr>
              <a:t>o</a:t>
            </a:r>
            <a:r>
              <a:rPr lang="en-US" sz="2000" dirty="0" smtClean="0">
                <a:cs typeface="Times New Roman" pitchFamily="18" charset="0"/>
              </a:rPr>
              <a:t>) </a:t>
            </a:r>
            <a:r>
              <a:rPr lang="en-US" sz="2000" dirty="0" smtClean="0"/>
              <a:t>generate a circle with pre-defined radius </a:t>
            </a:r>
            <a:r>
              <a:rPr lang="en-US" sz="2000" dirty="0" smtClean="0">
                <a:cs typeface="Times New Roman" pitchFamily="18" charset="0"/>
              </a:rPr>
              <a:t>S can be represented with the equations p= </a:t>
            </a:r>
            <a:r>
              <a:rPr lang="en-US" sz="2000" dirty="0" err="1" smtClean="0">
                <a:cs typeface="Times New Roman" pitchFamily="18" charset="0"/>
              </a:rPr>
              <a:t>p</a:t>
            </a:r>
            <a:r>
              <a:rPr lang="en-US" sz="2000" baseline="-25000" dirty="0" err="1" smtClean="0">
                <a:cs typeface="Times New Roman" pitchFamily="18" charset="0"/>
              </a:rPr>
              <a:t>o</a:t>
            </a:r>
            <a:r>
              <a:rPr lang="en-US" sz="2000" dirty="0" smtClean="0">
                <a:cs typeface="Times New Roman" pitchFamily="18" charset="0"/>
              </a:rPr>
              <a:t> + S </a:t>
            </a:r>
            <a:r>
              <a:rPr lang="en-US" sz="2000" dirty="0" err="1" smtClean="0">
                <a:cs typeface="Times New Roman" pitchFamily="18" charset="0"/>
              </a:rPr>
              <a:t>cos</a:t>
            </a:r>
            <a:r>
              <a:rPr lang="en-US" sz="2000" dirty="0" smtClean="0">
                <a:cs typeface="Times New Roman" pitchFamily="18" charset="0"/>
              </a:rPr>
              <a:t> (θ), q= </a:t>
            </a:r>
            <a:r>
              <a:rPr lang="en-US" sz="2000" dirty="0" err="1" smtClean="0">
                <a:cs typeface="Times New Roman" pitchFamily="18" charset="0"/>
              </a:rPr>
              <a:t>q</a:t>
            </a:r>
            <a:r>
              <a:rPr lang="en-US" sz="2000" baseline="-25000" dirty="0" err="1" smtClean="0">
                <a:cs typeface="Times New Roman" pitchFamily="18" charset="0"/>
              </a:rPr>
              <a:t>o</a:t>
            </a:r>
            <a:r>
              <a:rPr lang="en-US" sz="2000" dirty="0" smtClean="0">
                <a:cs typeface="Times New Roman" pitchFamily="18" charset="0"/>
              </a:rPr>
              <a:t> + S sin (θ). CH transform can be stated as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               Where ‘∂’ be the Kronecker delta, also </a:t>
            </a:r>
            <a:r>
              <a:rPr lang="en-US" sz="2000" dirty="0" err="1" smtClean="0">
                <a:cs typeface="Times New Roman" pitchFamily="18" charset="0"/>
              </a:rPr>
              <a:t>CHT</a:t>
            </a:r>
            <a:r>
              <a:rPr lang="en-US" sz="2000" baseline="-25000" dirty="0" err="1" smtClean="0">
                <a:cs typeface="Times New Roman" pitchFamily="18" charset="0"/>
              </a:rPr>
              <a:t>dispace</a:t>
            </a:r>
            <a:r>
              <a:rPr lang="en-US" sz="2000" dirty="0" smtClean="0">
                <a:cs typeface="Times New Roman" pitchFamily="18" charset="0"/>
              </a:rPr>
              <a:t> behaves like an accumulator, which adds the similar intensity levels of g</a:t>
            </a:r>
            <a:r>
              <a:rPr lang="en-US" sz="2000" baseline="-25000" dirty="0" smtClean="0">
                <a:cs typeface="Times New Roman" pitchFamily="18" charset="0"/>
              </a:rPr>
              <a:t>I</a:t>
            </a:r>
            <a:r>
              <a:rPr lang="en-US" sz="2000" dirty="0" smtClean="0">
                <a:cs typeface="Times New Roman" pitchFamily="18" charset="0"/>
              </a:rPr>
              <a:t>(p, q) to the circle located at (</a:t>
            </a:r>
            <a:r>
              <a:rPr lang="en-US" sz="2000" dirty="0" err="1" smtClean="0">
                <a:cs typeface="Times New Roman" pitchFamily="18" charset="0"/>
              </a:rPr>
              <a:t>p</a:t>
            </a:r>
            <a:r>
              <a:rPr lang="en-US" sz="2000" baseline="-25000" dirty="0" err="1" smtClean="0">
                <a:cs typeface="Times New Roman" pitchFamily="18" charset="0"/>
              </a:rPr>
              <a:t>o</a:t>
            </a:r>
            <a:r>
              <a:rPr lang="en-US" sz="2000" dirty="0" err="1" smtClean="0">
                <a:cs typeface="Times New Roman" pitchFamily="18" charset="0"/>
              </a:rPr>
              <a:t>,q</a:t>
            </a:r>
            <a:r>
              <a:rPr lang="en-US" sz="2000" baseline="-25000" dirty="0" err="1" smtClean="0">
                <a:cs typeface="Times New Roman" pitchFamily="18" charset="0"/>
              </a:rPr>
              <a:t>o</a:t>
            </a:r>
            <a:r>
              <a:rPr lang="en-US" sz="2000" dirty="0" smtClean="0">
                <a:cs typeface="Times New Roman" pitchFamily="18" charset="0"/>
              </a:rPr>
              <a:t>).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Drawback: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Much of the efficiency of the Hough transform is dependent on the quality of the input data: the edges must be detected well for the Hough transform to be efficient.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Overlapping edges cannot be found using CHT.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357430"/>
            <a:ext cx="5534526" cy="5055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9748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9750" name="AutoShape 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975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2419350" cy="2857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597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643050"/>
            <a:ext cx="2333625" cy="2886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28662" y="4857760"/>
            <a:ext cx="7929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Fig a. Input image                              Fig b. Detection of circles using CHT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71472" y="-168269"/>
            <a:ext cx="8229600" cy="659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2.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 Watershed transform: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342900" lvl="0" indent="-34290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IN" sz="2400" dirty="0" smtClean="0">
              <a:cs typeface="Times New Roman" pitchFamily="18" charset="0"/>
            </a:endParaRPr>
          </a:p>
          <a:p>
            <a:pPr marL="342900" lvl="0" indent="-34290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>
                <a:cs typeface="Times New Roman" pitchFamily="18" charset="0"/>
              </a:rPr>
              <a:t>Unsupervised morphology type of  gray-scale segmentation. </a:t>
            </a:r>
          </a:p>
          <a:p>
            <a:pPr marL="342900" lvl="0" indent="-34290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IN" sz="2000" dirty="0" smtClean="0"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The image pels are divided as local minima,  catchment basins (low gradient values) and watershed lines (maximum gradient value </a:t>
            </a:r>
            <a:r>
              <a:rPr lang="en-US" sz="2000" dirty="0" smtClean="0">
                <a:cs typeface="Times New Roman" pitchFamily="18" charset="0"/>
              </a:rPr>
              <a:t>which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separate neighboring basins)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cs typeface="Times New Roman" pitchFamily="18" charset="0"/>
              </a:rPr>
              <a:t>The flooding process relies on image gradients having various local minima, it suffer from over-segmentation.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dirty="0" smtClean="0">
              <a:cs typeface="Times New Roman" pitchFamily="18" charset="0"/>
            </a:endParaRPr>
          </a:p>
          <a:p>
            <a:pPr marL="342900" lvl="0" indent="-34290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To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itchFamily="18" charset="0"/>
              </a:rPr>
              <a:t>overcom</a:t>
            </a:r>
            <a:r>
              <a:rPr lang="en-US" sz="2000" dirty="0" smtClean="0">
                <a:cs typeface="Times New Roman" pitchFamily="18" charset="0"/>
              </a:rPr>
              <a:t>e this, internal (associated with objects of interest) and external (associated with background) markers (Marker Controlled Watershed Approach (MCWA)) are introduced.</a:t>
            </a:r>
            <a:r>
              <a:rPr lang="en-IN" sz="2000" dirty="0" smtClean="0">
                <a:cs typeface="Times New Roman" pitchFamily="18" charset="0"/>
              </a:rPr>
              <a:t> </a:t>
            </a:r>
          </a:p>
          <a:p>
            <a:pPr marL="342900" lvl="0" indent="-34290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IN" sz="2000" dirty="0" smtClean="0">
              <a:cs typeface="Times New Roman" pitchFamily="18" charset="0"/>
            </a:endParaRPr>
          </a:p>
          <a:p>
            <a:pPr marL="342900" lvl="0" indent="-342900" algn="just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 smtClean="0">
                <a:cs typeface="Times New Roman" pitchFamily="18" charset="0"/>
              </a:rPr>
              <a:t>For small and fixed Structuring Element (SE) size, during opening and closing morphology some details may be lost. 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Watersheds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Algorithm:</a:t>
            </a:r>
          </a:p>
          <a:p>
            <a:r>
              <a:rPr lang="en-US" altLang="zh-TW" dirty="0" smtClean="0"/>
              <a:t>                                     ,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g(</a:t>
            </a:r>
            <a:r>
              <a:rPr lang="en-US" altLang="zh-TW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s,t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is intensity. 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n= min+1 to n = max +1. And let T[n]=0, others 1.</a:t>
            </a:r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,              is minimum point beneath n.</a:t>
            </a:r>
          </a:p>
          <a:p>
            <a:pPr>
              <a:buNone/>
            </a:pPr>
            <a:endParaRPr lang="en-US" altLang="zh-TW" dirty="0" smtClean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714348" y="4429132"/>
          <a:ext cx="3071834" cy="401628"/>
        </p:xfrm>
        <a:graphic>
          <a:graphicData uri="http://schemas.openxmlformats.org/presentationml/2006/ole">
            <p:oleObj spid="_x0000_s73730" name="Equation" r:id="rId4" imgW="1536480" imgH="203040" progId="Equation.DSMT4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785786" y="5143512"/>
          <a:ext cx="2088503" cy="788990"/>
        </p:xfrm>
        <a:graphic>
          <a:graphicData uri="http://schemas.openxmlformats.org/presentationml/2006/ole">
            <p:oleObj spid="_x0000_s73731" name="Equation" r:id="rId5" imgW="1143000" imgH="431640" progId="Equation.DSMT4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000364" y="5286388"/>
          <a:ext cx="1071570" cy="448564"/>
        </p:xfrm>
        <a:graphic>
          <a:graphicData uri="http://schemas.openxmlformats.org/presentationml/2006/ole">
            <p:oleObj spid="_x0000_s73732" name="Equation" r:id="rId6" imgW="545760" imgH="228600" progId="Equation.DSMT4">
              <p:embed/>
            </p:oleObj>
          </a:graphicData>
        </a:graphic>
      </p:graphicFrame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1928802"/>
            <a:ext cx="3571900" cy="202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1428736"/>
            <a:ext cx="39528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Markers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External markers:</a:t>
            </a:r>
          </a:p>
          <a:p>
            <a:r>
              <a:rPr lang="en-US" dirty="0" smtClean="0"/>
              <a:t>Points along the watershed </a:t>
            </a:r>
          </a:p>
          <a:p>
            <a:pPr>
              <a:buNone/>
            </a:pPr>
            <a:r>
              <a:rPr lang="en-US" dirty="0" smtClean="0"/>
              <a:t>    line along highest points.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Internal markers: 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(1) That is surrounded higher points .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 (2) Points in region form a connected component 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 (3) All points in connected component have the same    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       intensity.</a:t>
            </a:r>
            <a:endParaRPr lang="zh-TW" altLang="en-US" dirty="0" smtClean="0"/>
          </a:p>
        </p:txBody>
      </p:sp>
      <p:pic>
        <p:nvPicPr>
          <p:cNvPr id="48131" name="圖片 1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2928958" cy="301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pPr marL="0" indent="457200" algn="just" eaLnBrk="1" hangingPunct="1">
              <a:spcBef>
                <a:spcPct val="0"/>
              </a:spcBef>
            </a:pPr>
            <a:r>
              <a:rPr lang="en-US" sz="1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 marker controlled watershed, for small structuring Element (SE), Opening (erosion followed by dilation) and closing (dilation followed by erosion) morphology will eradicate the bright and dark areas.</a:t>
            </a:r>
          </a:p>
          <a:p>
            <a:pPr marL="0" indent="457200" algn="just" eaLnBrk="1" hangingPunct="1">
              <a:spcBef>
                <a:spcPct val="0"/>
              </a:spcBef>
            </a:pPr>
            <a:endParaRPr lang="en-US" sz="14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457200" algn="just" eaLnBrk="1" hangingPunct="1">
              <a:spcBef>
                <a:spcPct val="0"/>
              </a:spcBef>
            </a:pPr>
            <a:endParaRPr lang="en-US" sz="14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indent="457200" algn="just" eaLnBrk="1" hangingPunct="1">
              <a:spcBef>
                <a:spcPct val="0"/>
              </a:spcBef>
            </a:pPr>
            <a:r>
              <a:rPr lang="en-US" sz="1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So, an adaptive SE size </a:t>
            </a:r>
            <a:r>
              <a:rPr lang="en-US" sz="1400" dirty="0" smtClean="0">
                <a:latin typeface="Times New Roman" pitchFamily="18" charset="0"/>
                <a:ea typeface="NimbusRomNo9L-Regu"/>
                <a:cs typeface="Times New Roman" pitchFamily="18" charset="0"/>
              </a:rPr>
              <a:t>is built using gradient image by weighted variance concept discussed below. 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 eaLnBrk="1" hangingPunct="1">
              <a:spcBef>
                <a:spcPct val="0"/>
              </a:spcBef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7200" algn="just" eaLnBrk="1" hangingPunct="1">
              <a:spcBef>
                <a:spcPct val="0"/>
              </a:spcBef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Weighted variance V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(p, q) is obtained as: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V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(p,q)=W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(p-1,q-1)- 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(p,q))</a:t>
            </a:r>
            <a:r>
              <a:rPr lang="en-IN" sz="1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+ W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(p-1,q)-g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(p,q))</a:t>
            </a:r>
            <a:r>
              <a:rPr lang="en-IN" sz="1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+W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(p-1,q+1)- 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(p,q))</a:t>
            </a:r>
            <a:r>
              <a:rPr lang="en-IN" sz="1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+ </a:t>
            </a:r>
          </a:p>
          <a:p>
            <a:pPr indent="457200"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               W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(p,q-1)- 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(p,q))</a:t>
            </a:r>
            <a:r>
              <a:rPr lang="en-IN" sz="1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+ W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(p,q+1) - 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(p,q))</a:t>
            </a:r>
            <a:r>
              <a:rPr lang="en-IN" sz="1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+ W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(p+1,q-1)- 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(p,q))</a:t>
            </a:r>
            <a:r>
              <a:rPr lang="en-IN" sz="1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indent="457200"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                  W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(p+1, q) - 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(p,q))</a:t>
            </a:r>
            <a:r>
              <a:rPr lang="en-IN" sz="1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+ W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(p+1,q+1)- 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(p,q))</a:t>
            </a:r>
            <a:r>
              <a:rPr lang="en-IN" sz="1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 indent="457200" algn="just">
              <a:buNone/>
            </a:pPr>
            <a:endParaRPr lang="en-IN" sz="1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1400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1/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400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represents the weighting coefficient,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400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defines the distance between the point (p, q) to the neighbourhood (p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indent="457200"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and is equal to, r 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=     </a:t>
            </a:r>
          </a:p>
          <a:p>
            <a:pPr indent="457200" algn="just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and estimated gradient, g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(p,q)  defined as = D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(I) - E</a:t>
            </a:r>
            <a:r>
              <a:rPr lang="en-IN" sz="14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(I)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3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5050971"/>
            <a:ext cx="1752600" cy="283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Processing Levels</a:t>
            </a:r>
            <a:endParaRPr lang="en-IN" dirty="0"/>
          </a:p>
        </p:txBody>
      </p:sp>
      <p:pic>
        <p:nvPicPr>
          <p:cNvPr id="4" name="Picture 4" descr="A:\proc_level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2000" contrast="-12000"/>
          </a:blip>
          <a:srcRect/>
          <a:stretch>
            <a:fillRect/>
          </a:stretch>
        </p:blipFill>
        <p:spPr bwMode="auto">
          <a:xfrm>
            <a:off x="649046" y="1214422"/>
            <a:ext cx="7923482" cy="5005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(I) and E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(I) are the gray scale dilation (operator: ⊕) &amp; erosion (operator: Θ) of a Structuring Element s respectively.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Therefore, SE map is obtained as,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                  M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(p, q) = │- log (ά X V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(p, q)) │,         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Where, ά is initially defined value for M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(p, q), and │.│ is for rounding. Range of M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(p, q) is (0, R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); R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is the SE maximum size. </a:t>
            </a:r>
          </a:p>
          <a:p>
            <a:pPr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With M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(p, q), all pixels in the original image are altered to get modified image as         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              M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(p, q) = [g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(p, q) 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ͦ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(p, q)] 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(p, q)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•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and	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ͦ</a:t>
            </a:r>
            <a:r>
              <a:rPr lang="en-IN" sz="1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define the closing and opening manipulations respectively. Now this modified input is fed to the MCWA for nuclei segmentation to obtain M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(p, q) 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1828800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Level sets: </a:t>
            </a:r>
          </a:p>
          <a:p>
            <a:pPr algn="just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Level Sets(LS) comes under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geometric model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of active contours.</a:t>
            </a:r>
          </a:p>
          <a:p>
            <a:pPr algn="just">
              <a:buFont typeface="Arial" pitchFamily="34" charset="0"/>
              <a:buChar char="•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Instead of curve, LS define the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surface </a:t>
            </a:r>
            <a:r>
              <a:rPr lang="el-GR" sz="1400" b="1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where the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zero LS </a:t>
            </a:r>
            <a:r>
              <a:rPr lang="el-GR" sz="1400" b="1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p,q,t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=0)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is same as the contour S(k).</a:t>
            </a:r>
          </a:p>
          <a:p>
            <a:pPr algn="just">
              <a:buFont typeface="Arial" pitchFamily="34" charset="0"/>
              <a:buChar char="•"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Minimizing or expanding the curve effects the same to LS surface, so handles any type of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concavities, splitting/ merging.</a:t>
            </a:r>
          </a:p>
          <a:p>
            <a:pPr algn="just">
              <a:buFont typeface="Arial" pitchFamily="34" charset="0"/>
              <a:buChar char="•"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Drawbacks: </a:t>
            </a:r>
          </a:p>
          <a:p>
            <a:pPr algn="just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Initialization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should be nearer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to boundaries.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It segments the given image only into two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different regions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More computational time.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But, traditional LS cannot generate accurate output for H &amp; E stained BC images possessing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local  intensity     </a:t>
            </a:r>
          </a:p>
          <a:p>
            <a:pPr algn="just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inhomogeneities 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1722596"/>
            <a:ext cx="8610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4.Multi-Resolution Analysis: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Wavelets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efficiently localize frequency information in spatial (temporal) domain.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Wavelet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splits into ¼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size smooth, horizontal, vertical and diagonal resolutions. But DWT being 1-D it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is limited to smoothness of curves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Curvelets: 2-D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provides curve smoothness, and provides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multiscale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decomposition and directional decomposition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Drawback :1.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Need more computational time.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       2.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Curvelet construction is simple in continuous domain and complex in discrete domain.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Contourlets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Similar to curvelets, it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is 2D transform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(smoothness of curves can be considered ) but it is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shift variant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(due to usage of up samplings and down samplings in filter bank construction)</a:t>
            </a:r>
          </a:p>
          <a:p>
            <a:pPr algn="just">
              <a:buFont typeface="Arial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Non Sub-sampled Contourlet (NSC) Transform.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4525963"/>
          </a:xfrm>
        </p:spPr>
        <p:txBody>
          <a:bodyPr/>
          <a:lstStyle/>
          <a:p>
            <a:pPr algn="just">
              <a:lnSpc>
                <a:spcPct val="110000"/>
              </a:lnSpc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Advantages of </a:t>
            </a:r>
            <a:r>
              <a:rPr lang="en-US" altLang="en-US" sz="1800" b="1" dirty="0" smtClean="0">
                <a:latin typeface="Times New Roman" pitchFamily="18" charset="0"/>
                <a:cs typeface="Times New Roman" pitchFamily="18" charset="0"/>
              </a:rPr>
              <a:t>K-means+ ASEMCWA+ NMPLS:</a:t>
            </a:r>
          </a:p>
          <a:p>
            <a:pPr lvl="0"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No necessity of re-initialization.</a:t>
            </a:r>
          </a:p>
          <a:p>
            <a:pPr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Fixed parameter values makes the proposed NMPLS model not sensitive to parameter selection. </a:t>
            </a:r>
          </a:p>
          <a:p>
            <a:pPr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By adjusting the image regularization H</a:t>
            </a:r>
            <a:r>
              <a:rPr lang="en-IN" sz="1600" baseline="30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and δ(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 parameters, false and weak boundaries can be handled.</a:t>
            </a:r>
          </a:p>
          <a:p>
            <a:pPr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Incorporated  new speed term h(p,q) in noise minimization functional to stop CE near the edges.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The estimated bias-field is used to correct the  local intensity inhomogeneities that improves the segmentation efficiency.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Less computational time and few iterations.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Limitations of </a:t>
            </a:r>
            <a:r>
              <a:rPr lang="en-US" altLang="en-US" sz="1600" b="1" dirty="0" smtClean="0">
                <a:latin typeface="Times New Roman" pitchFamily="18" charset="0"/>
                <a:cs typeface="Times New Roman" pitchFamily="18" charset="0"/>
              </a:rPr>
              <a:t>K-means+ ASEMCWA+ NMPLS:</a:t>
            </a:r>
          </a:p>
          <a:p>
            <a:r>
              <a:rPr lang="en-US" altLang="en-US" sz="1600" dirty="0" smtClean="0"/>
              <a:t>Need improvement of contour smoothness.</a:t>
            </a:r>
          </a:p>
          <a:p>
            <a:r>
              <a:rPr lang="en-US" altLang="en-US" sz="1600" dirty="0" smtClean="0"/>
              <a:t>Spurious gradients.</a:t>
            </a:r>
          </a:p>
          <a:p>
            <a:endParaRPr lang="en-US" alt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209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2" name="Content Placeholder 5"/>
          <p:cNvPicPr>
            <a:picLocks noGrp="1"/>
          </p:cNvPicPr>
          <p:nvPr>
            <p:ph idx="1"/>
          </p:nvPr>
        </p:nvPicPr>
        <p:blipFill>
          <a:blip r:embed="rId3" cstate="print"/>
          <a:srcRect l="3474" t="7641" r="3713" b="10858"/>
          <a:stretch>
            <a:fillRect/>
          </a:stretch>
        </p:blipFill>
        <p:spPr bwMode="auto">
          <a:xfrm>
            <a:off x="2209800" y="2343160"/>
            <a:ext cx="4267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5000636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Figure: Block diagram of the contourlet transform. The image is first decomposed into sub bands through 2-level Laplacian Pyramid (LP) iteratively and then each band pass/ detail image is analyzed by the Directional Filter Banks. (DFB)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0" y="928670"/>
            <a:ext cx="8534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Construction of the Contourlet Transform :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Two steps: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Sub-bands decomposition  (by Laplacian Pyramid) and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directional edge information ( by Directional Filter Bank).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Drawback: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Presence of down samplers and up samplers in LP and DFB, this is shift variant.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r>
              <a:rPr lang="en-US" sz="1800" dirty="0" smtClean="0"/>
              <a:t>Contrast with contourlet, NSC transform possesses </a:t>
            </a:r>
          </a:p>
          <a:p>
            <a:pPr>
              <a:buNone/>
            </a:pPr>
            <a:r>
              <a:rPr lang="en-US" sz="1800" dirty="0" smtClean="0"/>
              <a:t>	1. Non-subsampled LP obtained by non subsampled 2-channel 2-D filter banks </a:t>
            </a:r>
          </a:p>
          <a:p>
            <a:pPr>
              <a:buNone/>
            </a:pPr>
            <a:r>
              <a:rPr lang="en-US" sz="1800" dirty="0" smtClean="0"/>
              <a:t>	2. Non-subsampled DFB obtained by switching off down/up samplers in 2-channel DFB structure while filter upsampling accordingly. 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b="1" dirty="0" smtClean="0"/>
          </a:p>
          <a:p>
            <a:r>
              <a:rPr lang="en-US" sz="1800" dirty="0" smtClean="0"/>
              <a:t>NSC is totally shift invariant, multi directional and Multi scale extension having quick execution. 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2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r="6571" b="4882"/>
          <a:stretch>
            <a:fillRect/>
          </a:stretch>
        </p:blipFill>
        <p:spPr bwMode="auto">
          <a:xfrm>
            <a:off x="1714480" y="571480"/>
            <a:ext cx="502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000232" y="5214950"/>
            <a:ext cx="54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Figure: Three-level NSC transform sub-band and directional decomposition.</a:t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4" cstate="print"/>
          <a:srcRect l="8859" r="8918" b="6100"/>
          <a:stretch>
            <a:fillRect/>
          </a:stretch>
        </p:blipFill>
        <p:spPr bwMode="auto">
          <a:xfrm>
            <a:off x="2428860" y="1785926"/>
            <a:ext cx="396720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14480" y="5214950"/>
            <a:ext cx="5486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Figure: NSDFB frequency partitioning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14356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Non-subsampled LP preserves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multiscale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feature and non-subsampled DFB possess directionality.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MR10"/>
                <a:cs typeface="Times New Roman" pitchFamily="18" charset="0"/>
              </a:rPr>
              <a:t>DFB efficient implementation via a ‘n’ level tree-structured decomposition that leads to 2</a:t>
            </a:r>
            <a:r>
              <a:rPr kumimoji="0" lang="en-US" sz="1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MR10"/>
                <a:cs typeface="Times New Roman" pitchFamily="18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MR10"/>
                <a:cs typeface="Times New Roman" pitchFamily="18" charset="0"/>
              </a:rPr>
              <a:t> sub-bands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MR10"/>
                <a:cs typeface="Times New Roman" pitchFamily="18" charset="0"/>
              </a:rPr>
              <a:t>    (for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MR10"/>
                <a:cs typeface="Times New Roman" pitchFamily="18" charset="0"/>
              </a:rPr>
              <a:t> n=3,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MR10"/>
                <a:cs typeface="Times New Roman" pitchFamily="18" charset="0"/>
              </a:rPr>
              <a:t>) with </a:t>
            </a:r>
            <a:r>
              <a:rPr lang="en-US" sz="1600" dirty="0" smtClean="0">
                <a:latin typeface="Times New Roman" pitchFamily="18" charset="0"/>
                <a:ea typeface="CMR10"/>
                <a:cs typeface="Times New Roman" pitchFamily="18" charset="0"/>
              </a:rPr>
              <a:t>wedge-shaped frequency partitions.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MR10"/>
                <a:cs typeface="Times New Roman" pitchFamily="18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28678" y="1290624"/>
          <a:ext cx="400050" cy="209550"/>
        </p:xfrm>
        <a:graphic>
          <a:graphicData uri="http://schemas.openxmlformats.org/presentationml/2006/ole">
            <p:oleObj spid="_x0000_s98306" r:id="rId5" imgW="406048" imgH="203024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EB8B6C-9537-454F-B52E-842812D2C815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8DA34-3037-4325-AF3D-6546073FA15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/>
          </p:nvPr>
        </p:nvGraphicFramePr>
        <p:xfrm>
          <a:off x="428596" y="928670"/>
          <a:ext cx="8382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944"/>
                <a:gridCol w="5976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Paper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Zheng et.al.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[16]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Edge based approaches are good for high contrast images but severely noise sensitive.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3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Fan et.al. </a:t>
                      </a:r>
                      <a:r>
                        <a:rPr lang="en-US" sz="16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[18]</a:t>
                      </a:r>
                      <a:endParaRPr lang="en-US" sz="16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Need best initial selection point, limited to local view, and need more computational time. 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Wang et.al. </a:t>
                      </a:r>
                    </a:p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Vincent and Soille, [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17,19]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Over-segmentation problem, lose details during morphological variations.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Chan and Vese [7,8]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Gradient data is utilized as stopping criteria for level sets. For critical local inhomogeneities, gradient data cannot put a halt for CE even at real</a:t>
                      </a:r>
                      <a:r>
                        <a:rPr lang="en-I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edges leading to leakages.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Zhang et.al [20]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Re-initialization is necessary, smoothness cannot be accurately achieved.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Chunming Li et. al [10]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Cannot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be able to segment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H&amp;E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stained BC tissue images that possess critical inhomogeneities, weak and blurred edges. Computationally complex.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5168905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Sensitivity  or True Positive Rate(</a:t>
            </a:r>
            <a:r>
              <a:rPr lang="en-IN" sz="2000" dirty="0" smtClean="0">
                <a:cs typeface="Times New Roman" pitchFamily="18" charset="0"/>
              </a:rPr>
              <a:t>a measure that recognizes all  foreground pixels correctly)</a:t>
            </a:r>
            <a:r>
              <a:rPr lang="en-US" sz="2000" dirty="0" smtClean="0">
                <a:cs typeface="Times New Roman" pitchFamily="18" charset="0"/>
              </a:rPr>
              <a:t> defined as: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Specificity  or True Negative Rate  (</a:t>
            </a:r>
            <a:r>
              <a:rPr lang="en-IN" sz="2000" dirty="0" smtClean="0">
                <a:cs typeface="Times New Roman" pitchFamily="18" charset="0"/>
              </a:rPr>
              <a:t>a measure that  recognizes all background pixels correctly) </a:t>
            </a:r>
            <a:r>
              <a:rPr lang="en-US" sz="2000" dirty="0" smtClean="0">
                <a:cs typeface="Times New Roman" pitchFamily="18" charset="0"/>
              </a:rPr>
              <a:t>defined as:  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Accuracy (which measures number of  correctly identified pixels out of total pixels appeared)</a:t>
            </a:r>
            <a:r>
              <a:rPr lang="en-IN" sz="2000" dirty="0" smtClean="0">
                <a:cs typeface="Times New Roman" pitchFamily="18" charset="0"/>
              </a:rPr>
              <a:t> . It provides the approach overall performance.</a:t>
            </a:r>
            <a:endParaRPr lang="en-US" sz="20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  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IN" sz="2000" dirty="0" smtClean="0">
                <a:cs typeface="Times New Roman" pitchFamily="18" charset="0"/>
              </a:rPr>
              <a:t>Precision or Positive-Predicted Value (PPV) must be higher to get positives only from true positives, else not from false positives.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0988" y="1149581"/>
            <a:ext cx="2438400" cy="422031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2143116"/>
            <a:ext cx="2438400" cy="422031"/>
          </a:xfrm>
          <a:prstGeom prst="rect">
            <a:avLst/>
          </a:prstGeom>
          <a:noFill/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3643314"/>
            <a:ext cx="5276335" cy="4572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00034" y="214290"/>
            <a:ext cx="6025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 smtClean="0">
                <a:cs typeface="Times New Roman" pitchFamily="18" charset="0"/>
              </a:rPr>
              <a:t>Subjective performance measures evaluation: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31673" y="4643446"/>
            <a:ext cx="2426607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endParaRPr lang="en-US" sz="3000" dirty="0" smtClean="0"/>
          </a:p>
          <a:p>
            <a:pPr>
              <a:buNone/>
            </a:pPr>
            <a:r>
              <a:rPr lang="en-US" sz="2600" b="1" dirty="0" smtClean="0"/>
              <a:t>Low-level processing: </a:t>
            </a:r>
            <a:r>
              <a:rPr lang="en-US" sz="2600" dirty="0" smtClean="0"/>
              <a:t>(</a:t>
            </a:r>
            <a:r>
              <a:rPr lang="en-IE" sz="2600" dirty="0" smtClean="0"/>
              <a:t>Input: Image, Output: Image)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Quality Improvement 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Noise removal</a:t>
            </a:r>
          </a:p>
          <a:p>
            <a:pPr lvl="1">
              <a:buFont typeface="Arial" pitchFamily="34" charset="0"/>
              <a:buChar char="•"/>
            </a:pPr>
            <a:r>
              <a:rPr lang="en-US" sz="2600" dirty="0" smtClean="0"/>
              <a:t>Techniques having no intelligent capabilities.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600" b="1" dirty="0" smtClean="0"/>
              <a:t>Image Enhancement:</a:t>
            </a:r>
          </a:p>
          <a:p>
            <a:r>
              <a:rPr lang="en-GB" sz="2600" dirty="0" smtClean="0">
                <a:cs typeface="Times New Roman" pitchFamily="18" charset="0"/>
              </a:rPr>
              <a:t>CLAHE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sz="1800" dirty="0" smtClean="0"/>
              <a:t>		                 Fig </a:t>
            </a:r>
            <a:r>
              <a:rPr lang="en-US" sz="1800" dirty="0" err="1" smtClean="0"/>
              <a:t>a.Original</a:t>
            </a:r>
            <a:r>
              <a:rPr lang="en-US" sz="1800" dirty="0" smtClean="0"/>
              <a:t> image                 Fig b. Enhanced image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4" descr="A:\terra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394090"/>
            <a:ext cx="2362200" cy="2249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6" descr="A:\sharpen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3395678"/>
            <a:ext cx="2362200" cy="2247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>
                <a:cs typeface="Times New Roman" pitchFamily="18" charset="0"/>
              </a:rPr>
              <a:t>True Positive: Correctly identified foreground pixels from the segmented  area</a:t>
            </a:r>
          </a:p>
          <a:p>
            <a:pPr>
              <a:buNone/>
            </a:pPr>
            <a:r>
              <a:rPr lang="en-IN" sz="2000" dirty="0" smtClean="0">
                <a:cs typeface="Times New Roman" pitchFamily="18" charset="0"/>
              </a:rPr>
              <a:t>True Negative: Correctly identified  background pixels</a:t>
            </a:r>
          </a:p>
          <a:p>
            <a:pPr>
              <a:buNone/>
            </a:pPr>
            <a:r>
              <a:rPr lang="en-IN" sz="2000" dirty="0" smtClean="0">
                <a:cs typeface="Times New Roman" pitchFamily="18" charset="0"/>
              </a:rPr>
              <a:t>False Positive: In correctly identified foreground pixels</a:t>
            </a:r>
          </a:p>
          <a:p>
            <a:pPr>
              <a:buNone/>
            </a:pPr>
            <a:r>
              <a:rPr lang="en-IN" sz="2000" dirty="0" smtClean="0">
                <a:cs typeface="Times New Roman" pitchFamily="18" charset="0"/>
              </a:rPr>
              <a:t>False Negative: In correctly identified background pixels</a:t>
            </a:r>
          </a:p>
          <a:p>
            <a:pPr>
              <a:buNone/>
            </a:pPr>
            <a:endParaRPr lang="en-US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Dice </a:t>
            </a:r>
            <a:r>
              <a:rPr lang="en-US" sz="2000" dirty="0" smtClean="0">
                <a:cs typeface="Times New Roman" pitchFamily="18" charset="0"/>
              </a:rPr>
              <a:t>similarity index (&gt; 0.7)</a:t>
            </a:r>
          </a:p>
          <a:p>
            <a:pPr lvl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cs typeface="Times New Roman" pitchFamily="18" charset="0"/>
            </a:endParaRPr>
          </a:p>
          <a:p>
            <a:r>
              <a:rPr lang="en-US" sz="2000" dirty="0" smtClean="0">
                <a:cs typeface="Times New Roman" pitchFamily="18" charset="0"/>
              </a:rPr>
              <a:t>Computational Time: Difference between the return time of the algorithm at start up of the process (</a:t>
            </a:r>
            <a:r>
              <a:rPr lang="en-US" sz="2000" dirty="0" err="1" smtClean="0">
                <a:cs typeface="Times New Roman" pitchFamily="18" charset="0"/>
              </a:rPr>
              <a:t>tr</a:t>
            </a:r>
            <a:r>
              <a:rPr lang="en-US" sz="2000" dirty="0" smtClean="0">
                <a:cs typeface="Times New Roman" pitchFamily="18" charset="0"/>
              </a:rPr>
              <a:t>, start) and the return time at the end of the process (</a:t>
            </a:r>
            <a:r>
              <a:rPr lang="en-US" sz="2000" dirty="0" err="1" smtClean="0">
                <a:cs typeface="Times New Roman" pitchFamily="18" charset="0"/>
              </a:rPr>
              <a:t>tr</a:t>
            </a:r>
            <a:r>
              <a:rPr lang="en-US" sz="2000" dirty="0" smtClean="0">
                <a:cs typeface="Times New Roman" pitchFamily="18" charset="0"/>
              </a:rPr>
              <a:t>, end).     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				    </a:t>
            </a:r>
            <a:r>
              <a:rPr lang="en-US" sz="2000" dirty="0" err="1" smtClean="0">
                <a:cs typeface="Times New Roman" pitchFamily="18" charset="0"/>
              </a:rPr>
              <a:t>t</a:t>
            </a:r>
            <a:r>
              <a:rPr lang="en-US" sz="2000" baseline="-25000" dirty="0" err="1" smtClean="0">
                <a:cs typeface="Times New Roman" pitchFamily="18" charset="0"/>
              </a:rPr>
              <a:t>c</a:t>
            </a:r>
            <a:r>
              <a:rPr lang="en-US" sz="2000" dirty="0" smtClean="0">
                <a:cs typeface="Times New Roman" pitchFamily="18" charset="0"/>
              </a:rPr>
              <a:t> = </a:t>
            </a:r>
            <a:r>
              <a:rPr lang="en-US" sz="2000" dirty="0" err="1" smtClean="0">
                <a:cs typeface="Times New Roman" pitchFamily="18" charset="0"/>
              </a:rPr>
              <a:t>t</a:t>
            </a:r>
            <a:r>
              <a:rPr lang="en-US" sz="2000" baseline="-25000" dirty="0" err="1" smtClean="0">
                <a:cs typeface="Times New Roman" pitchFamily="18" charset="0"/>
              </a:rPr>
              <a:t>r</a:t>
            </a:r>
            <a:r>
              <a:rPr lang="en-US" sz="2000" baseline="-25000" dirty="0" smtClean="0">
                <a:cs typeface="Times New Roman" pitchFamily="18" charset="0"/>
              </a:rPr>
              <a:t>, start</a:t>
            </a:r>
            <a:r>
              <a:rPr lang="en-US" sz="2000" dirty="0" smtClean="0">
                <a:cs typeface="Times New Roman" pitchFamily="18" charset="0"/>
              </a:rPr>
              <a:t> - </a:t>
            </a:r>
            <a:r>
              <a:rPr lang="en-US" sz="2000" dirty="0" err="1" smtClean="0">
                <a:cs typeface="Times New Roman" pitchFamily="18" charset="0"/>
              </a:rPr>
              <a:t>t</a:t>
            </a:r>
            <a:r>
              <a:rPr lang="en-US" sz="2000" baseline="-25000" dirty="0" err="1" smtClean="0">
                <a:cs typeface="Times New Roman" pitchFamily="18" charset="0"/>
              </a:rPr>
              <a:t>r</a:t>
            </a:r>
            <a:r>
              <a:rPr lang="en-US" sz="2000" baseline="-25000" dirty="0" smtClean="0">
                <a:cs typeface="Times New Roman" pitchFamily="18" charset="0"/>
              </a:rPr>
              <a:t>, end</a:t>
            </a:r>
          </a:p>
          <a:p>
            <a:pPr>
              <a:buNone/>
            </a:pPr>
            <a:r>
              <a:rPr lang="en-US" sz="2000" b="1" dirty="0" smtClean="0">
                <a:cs typeface="Times New Roman" pitchFamily="18" charset="0"/>
              </a:rPr>
              <a:t> </a:t>
            </a:r>
            <a:endParaRPr lang="en-US" sz="2000" dirty="0" smtClean="0">
              <a:cs typeface="Times New Roman" pitchFamily="18" charset="0"/>
            </a:endParaRPr>
          </a:p>
          <a:p>
            <a:endParaRPr lang="en-US" sz="20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0CC302-F160-48EB-A3B1-B4C05B94AE39}" type="datetime1">
              <a:rPr lang="en-US" smtClean="0"/>
              <a:pPr>
                <a:defRPr/>
              </a:pPr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0F756-0695-4FE0-8A98-CCAA7459C46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57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810" y="2714620"/>
            <a:ext cx="762000" cy="504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High-level processing: </a:t>
            </a:r>
            <a:r>
              <a:rPr lang="en-US" sz="2400" dirty="0" smtClean="0"/>
              <a:t> (</a:t>
            </a:r>
            <a:r>
              <a:rPr lang="en-IE" sz="2400" dirty="0" err="1" smtClean="0"/>
              <a:t>Input:Attributes,Output:Understanding</a:t>
            </a:r>
            <a:r>
              <a:rPr lang="en-IE" sz="24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Recognition and interpretation.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Procedures require high intelligent capabilities</a:t>
            </a:r>
          </a:p>
          <a:p>
            <a:pPr>
              <a:spcBef>
                <a:spcPct val="50000"/>
              </a:spcBef>
              <a:buNone/>
            </a:pPr>
            <a:r>
              <a:rPr lang="en-IE" sz="2400" dirty="0" smtClean="0"/>
              <a:t>Examples: Scene understanding, autonomous navigation</a:t>
            </a: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endParaRPr lang="en-IN" dirty="0"/>
          </a:p>
        </p:txBody>
      </p:sp>
      <p:pic>
        <p:nvPicPr>
          <p:cNvPr id="4" name="Picture 1030" descr="A:\tr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343286"/>
            <a:ext cx="5841134" cy="22288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3" y="571481"/>
            <a:ext cx="221457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14348" y="2428868"/>
            <a:ext cx="1454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X-ray imaging</a:t>
            </a:r>
            <a:endParaRPr lang="en-US" dirty="0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428596" y="6000768"/>
            <a:ext cx="23574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Gamma-ray imaging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57531"/>
            <a:ext cx="19907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mr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642918"/>
            <a:ext cx="1928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4D4D4D">
                <a:alpha val="5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3143240" y="2786058"/>
            <a:ext cx="3055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 smtClean="0"/>
              <a:t>Magnetic Resonance Imaging </a:t>
            </a:r>
            <a:endParaRPr lang="en-US" dirty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571480"/>
            <a:ext cx="26193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072330" y="2786058"/>
            <a:ext cx="122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 smtClean="0"/>
              <a:t>Ultrasound</a:t>
            </a:r>
            <a:endParaRPr lang="en-US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/>
          <a:srcRect b="11295"/>
          <a:stretch>
            <a:fillRect/>
          </a:stretch>
        </p:blipFill>
        <p:spPr bwMode="auto">
          <a:xfrm>
            <a:off x="2643174" y="3714752"/>
            <a:ext cx="442277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214678" y="3143248"/>
            <a:ext cx="56645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E" dirty="0" smtClean="0"/>
              <a:t>Geographic Information Systems:</a:t>
            </a:r>
          </a:p>
          <a:p>
            <a:pPr lvl="1"/>
            <a:r>
              <a:rPr lang="en-IE" dirty="0" smtClean="0"/>
              <a:t>Satellite imagery  and Terrain classification (LANDSAT)</a:t>
            </a:r>
          </a:p>
          <a:p>
            <a:pPr lvl="1"/>
            <a:endParaRPr lang="en-IE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857224" y="0"/>
            <a:ext cx="2623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Applications : Medicine</a:t>
            </a:r>
            <a:endParaRPr lang="en-US" sz="2000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/>
          <a:srcRect r="19370"/>
          <a:stretch>
            <a:fillRect/>
          </a:stretch>
        </p:blipFill>
        <p:spPr bwMode="auto">
          <a:xfrm>
            <a:off x="7000875" y="4899025"/>
            <a:ext cx="2143125" cy="195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214678" y="5715016"/>
            <a:ext cx="3513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E" sz="2400" dirty="0" smtClean="0"/>
              <a:t>Fingerprint recognition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E" sz="2400" dirty="0" smtClean="0"/>
              <a:t>Enhancement of CCTV images</a:t>
            </a:r>
            <a:endParaRPr lang="en-US" sz="2400" dirty="0" smtClean="0"/>
          </a:p>
          <a:p>
            <a:pPr lvl="1"/>
            <a:r>
              <a:rPr lang="en-IE" sz="2400" dirty="0" smtClean="0"/>
              <a:t>Number plate recognition for speed cameras/automated toll systems</a:t>
            </a:r>
          </a:p>
          <a:p>
            <a:pPr lvl="1"/>
            <a:r>
              <a:rPr lang="en-IE" sz="2400" dirty="0" smtClean="0"/>
              <a:t>Fingerprint recognition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Image Segmentation applications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Heart functionality assessment in cardiac images, </a:t>
            </a:r>
          </a:p>
          <a:p>
            <a:r>
              <a:rPr lang="en-US" dirty="0" smtClean="0"/>
              <a:t>Medical Imaging applications (tumor delineation) ,</a:t>
            </a:r>
          </a:p>
          <a:p>
            <a:r>
              <a:rPr lang="en-US" dirty="0" smtClean="0"/>
              <a:t>Object recognition and detection (face detection),</a:t>
            </a:r>
          </a:p>
          <a:p>
            <a:r>
              <a:rPr lang="en-US" dirty="0" smtClean="0"/>
              <a:t>Motion Tracking,</a:t>
            </a:r>
          </a:p>
          <a:p>
            <a:r>
              <a:rPr lang="en-US" dirty="0" smtClean="0"/>
              <a:t>Object-based measurements such as size and shape,</a:t>
            </a:r>
          </a:p>
          <a:p>
            <a:r>
              <a:rPr lang="en-US" dirty="0" smtClean="0"/>
              <a:t> Fingerprint recognition, </a:t>
            </a:r>
          </a:p>
          <a:p>
            <a:r>
              <a:rPr lang="en-US" dirty="0" smtClean="0"/>
              <a:t>Classification of terrains visible in satellite images, </a:t>
            </a:r>
          </a:p>
          <a:p>
            <a:r>
              <a:rPr lang="en-US" dirty="0" smtClean="0"/>
              <a:t> Detection of bone, tissue, etc., in medical images,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Mass detection in mammograms (Macroscopic diagnostics),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Nuclei detection in microscopic images (biopsy images) etc...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one and all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Noise in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7721"/>
            <a:ext cx="8229600" cy="4911741"/>
          </a:xfrm>
        </p:spPr>
        <p:txBody>
          <a:bodyPr>
            <a:norm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GB" sz="2400" dirty="0" smtClean="0"/>
              <a:t>Often degraded by random noise </a:t>
            </a:r>
          </a:p>
          <a:p>
            <a:pPr lvl="1" algn="just"/>
            <a:r>
              <a:rPr lang="en-GB" sz="2400" dirty="0" smtClean="0"/>
              <a:t>image capture, transmission, processing</a:t>
            </a:r>
          </a:p>
          <a:p>
            <a:pPr lvl="1" algn="just"/>
            <a:r>
              <a:rPr lang="en-GB" sz="2400" dirty="0" smtClean="0"/>
              <a:t>Dependent/ independent of image content</a:t>
            </a:r>
          </a:p>
          <a:p>
            <a:pPr lvl="1" algn="just"/>
            <a:endParaRPr lang="en-GB" sz="2400" dirty="0" smtClean="0"/>
          </a:p>
          <a:p>
            <a:pPr algn="just"/>
            <a:r>
              <a:rPr lang="en-IN" sz="2400" dirty="0" smtClean="0"/>
              <a:t>To know the type of noise, analyze the histogram of the output image.</a:t>
            </a:r>
            <a:endParaRPr lang="en-IN" sz="2400" dirty="0"/>
          </a:p>
        </p:txBody>
      </p:sp>
      <p:sp>
        <p:nvSpPr>
          <p:cNvPr id="1026" name="AutoShape 2" descr="p_{G}(z)={\frac  {1}{\sigma {\sqrt  {2\pi }}}}e^{{-{\frac  {(z-\mu )^{2}}{2\sigma ^{2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p_{G}(z)={\frac  {1}{\sigma {\sqrt  {2\pi }}}}e^{{-{\frac  {(z-\mu )^{2}}{2\sigma ^{2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p_{G}(z)={\frac  {1}{\sigma {\sqrt  {2\pi }}}}e^{{-{\frac  {(z-\mu )^{2}}{2\sigma ^{2}}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b="1" dirty="0" smtClean="0"/>
              <a:t>White noise: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GB" sz="2400" dirty="0" smtClean="0"/>
              <a:t>constant power spectral distribution.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sz="2100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sz="2100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sz="2100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sz="2100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sz="2100" dirty="0" smtClean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GB" sz="2100" dirty="0" smtClean="0"/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100" dirty="0" smtClean="0"/>
              <a:t>                Fig a. White noisy image             Fig b. Histogram     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9721" y="2285992"/>
            <a:ext cx="2390775" cy="2428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2980" y="2285992"/>
            <a:ext cx="2419350" cy="2409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74713"/>
            <a:ext cx="8501122" cy="5483245"/>
          </a:xfrm>
        </p:spPr>
        <p:txBody>
          <a:bodyPr/>
          <a:lstStyle/>
          <a:p>
            <a:pPr>
              <a:buNone/>
            </a:pPr>
            <a:r>
              <a:rPr lang="en-IN" sz="2400" b="1" dirty="0" smtClean="0"/>
              <a:t>Salt and pepper (Impulse) noise: </a:t>
            </a:r>
          </a:p>
          <a:p>
            <a:r>
              <a:rPr lang="en-IN" sz="2400" dirty="0" smtClean="0"/>
              <a:t>Sharp and sudden disturbances in the image signal. </a:t>
            </a:r>
          </a:p>
          <a:p>
            <a:r>
              <a:rPr lang="en-IN" sz="2400" dirty="0" smtClean="0"/>
              <a:t>It presents itself as sparsely occurring white and black pixels.</a:t>
            </a:r>
          </a:p>
          <a:p>
            <a:r>
              <a:rPr lang="en-IN" sz="2400" dirty="0" smtClean="0"/>
              <a:t>An effective noise reduction method for this type of noise is a median filter</a:t>
            </a:r>
            <a:r>
              <a:rPr lang="en-IN" sz="2400" baseline="30000" dirty="0" smtClean="0"/>
              <a:t>.</a:t>
            </a:r>
            <a:r>
              <a:rPr lang="en-IN" sz="2400" dirty="0" smtClean="0"/>
              <a:t> or a morphological filter.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GB" dirty="0" smtClean="0"/>
              <a:t>                 </a:t>
            </a:r>
            <a:r>
              <a:rPr lang="en-GB" sz="2000" dirty="0" smtClean="0"/>
              <a:t>Fig a. Impulse noisy image             Fig b. Histogram      </a:t>
            </a:r>
            <a:endParaRPr lang="en-IN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3" y="3143249"/>
            <a:ext cx="2357454" cy="23574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478" y="3143249"/>
            <a:ext cx="2348136" cy="23574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Speckle (Multiplicative) noise:</a:t>
            </a:r>
          </a:p>
          <a:p>
            <a:r>
              <a:rPr lang="en-IN" sz="1800" dirty="0" smtClean="0"/>
              <a:t>Lee filter</a:t>
            </a:r>
          </a:p>
          <a:p>
            <a:r>
              <a:rPr lang="en-IN" sz="1800" dirty="0" err="1" smtClean="0"/>
              <a:t>Kuan</a:t>
            </a:r>
            <a:r>
              <a:rPr lang="en-IN" sz="1800" dirty="0" smtClean="0"/>
              <a:t> filter, transforms multiplicative speckle to linear additive form. </a:t>
            </a:r>
          </a:p>
          <a:p>
            <a:r>
              <a:rPr lang="en-IN" sz="1800" dirty="0" smtClean="0"/>
              <a:t>Speckle noise is in direct proportion to the local grey level in any area </a:t>
            </a:r>
            <a:endParaRPr lang="en-US" sz="1800" dirty="0" smtClean="0"/>
          </a:p>
          <a:p>
            <a:r>
              <a:rPr lang="en-IN" sz="1800" dirty="0" smtClean="0"/>
              <a:t>Manipulated pixel value, M = C</a:t>
            </a:r>
            <a:r>
              <a:rPr lang="en-IN" sz="1800" baseline="-25000" dirty="0" smtClean="0"/>
              <a:t>P</a:t>
            </a:r>
            <a:r>
              <a:rPr lang="en-IN" sz="1800" dirty="0" smtClean="0"/>
              <a:t>* K + M</a:t>
            </a:r>
            <a:r>
              <a:rPr lang="en-IN" sz="1800" baseline="-25000" dirty="0" smtClean="0"/>
              <a:t>L</a:t>
            </a:r>
            <a:r>
              <a:rPr lang="en-IN" sz="1800" dirty="0" smtClean="0"/>
              <a:t> * (1 – K)  and</a:t>
            </a:r>
          </a:p>
          <a:p>
            <a:pPr>
              <a:buNone/>
            </a:pPr>
            <a:r>
              <a:rPr lang="en-IN" sz="1800" dirty="0" smtClean="0"/>
              <a:t>                                                    K = (1-((N</a:t>
            </a:r>
            <a:r>
              <a:rPr lang="en-IN" sz="1800" baseline="-25000" dirty="0" smtClean="0"/>
              <a:t>V</a:t>
            </a:r>
            <a:r>
              <a:rPr lang="en-IN" sz="1800" dirty="0" smtClean="0"/>
              <a:t> *N</a:t>
            </a:r>
            <a:r>
              <a:rPr lang="en-IN" sz="1800" baseline="-25000" dirty="0" smtClean="0"/>
              <a:t>V</a:t>
            </a:r>
            <a:r>
              <a:rPr lang="en-IN" sz="1800" dirty="0" smtClean="0"/>
              <a:t>)/(I</a:t>
            </a:r>
            <a:r>
              <a:rPr lang="en-IN" sz="1800" baseline="-25000" dirty="0" smtClean="0"/>
              <a:t>V</a:t>
            </a:r>
            <a:r>
              <a:rPr lang="en-IN" sz="1800" dirty="0" smtClean="0"/>
              <a:t>*I</a:t>
            </a:r>
            <a:r>
              <a:rPr lang="en-IN" sz="1800" baseline="-25000" dirty="0" smtClean="0"/>
              <a:t>V</a:t>
            </a:r>
            <a:r>
              <a:rPr lang="en-IN" sz="1800" dirty="0" smtClean="0"/>
              <a:t>)))/(1+(N</a:t>
            </a:r>
            <a:r>
              <a:rPr lang="en-IN" sz="1800" baseline="-25000" dirty="0" smtClean="0"/>
              <a:t>V</a:t>
            </a:r>
            <a:r>
              <a:rPr lang="en-IN" sz="1800" dirty="0" smtClean="0"/>
              <a:t>*N</a:t>
            </a:r>
            <a:r>
              <a:rPr lang="en-IN" sz="1800" baseline="-25000" dirty="0" smtClean="0"/>
              <a:t>V</a:t>
            </a:r>
            <a:r>
              <a:rPr lang="en-IN" sz="1800" dirty="0" smtClean="0"/>
              <a:t>)) </a:t>
            </a:r>
          </a:p>
          <a:p>
            <a:pPr>
              <a:buNone/>
            </a:pPr>
            <a:r>
              <a:rPr lang="en-IN" sz="1800" dirty="0" smtClean="0"/>
              <a:t>       Where  C</a:t>
            </a:r>
            <a:r>
              <a:rPr lang="en-IN" sz="1800" baseline="-25000" dirty="0" smtClean="0"/>
              <a:t>P</a:t>
            </a:r>
            <a:r>
              <a:rPr lang="en-IN" sz="1800" dirty="0" smtClean="0"/>
              <a:t>  : Centre pixel value of speckle window</a:t>
            </a:r>
          </a:p>
          <a:p>
            <a:pPr>
              <a:buNone/>
            </a:pPr>
            <a:r>
              <a:rPr lang="en-IN" sz="1800" dirty="0" smtClean="0"/>
              <a:t>	              N</a:t>
            </a:r>
            <a:r>
              <a:rPr lang="en-IN" sz="1800" baseline="-25000" dirty="0" smtClean="0"/>
              <a:t>V </a:t>
            </a:r>
            <a:r>
              <a:rPr lang="en-IN" sz="1800" dirty="0" smtClean="0"/>
              <a:t>: Noise variation coefficient, =1/</a:t>
            </a:r>
            <a:r>
              <a:rPr lang="en-IN" sz="1800" dirty="0" err="1" smtClean="0"/>
              <a:t>sqrt</a:t>
            </a:r>
            <a:r>
              <a:rPr lang="en-IN" sz="1800" dirty="0" smtClean="0"/>
              <a:t> (N</a:t>
            </a:r>
            <a:r>
              <a:rPr lang="en-IN" sz="1800" baseline="-25000" dirty="0" smtClean="0"/>
              <a:t>L</a:t>
            </a:r>
            <a:r>
              <a:rPr lang="en-IN" sz="1800" dirty="0" smtClean="0"/>
              <a:t>) , N</a:t>
            </a:r>
            <a:r>
              <a:rPr lang="en-IN" sz="1800" baseline="-25000" dirty="0" smtClean="0"/>
              <a:t>L</a:t>
            </a:r>
            <a:r>
              <a:rPr lang="en-IN" sz="1800" dirty="0" smtClean="0"/>
              <a:t> : Number of looks default value=1.</a:t>
            </a:r>
            <a:endParaRPr lang="en-US" sz="1800" dirty="0" smtClean="0"/>
          </a:p>
          <a:p>
            <a:pPr>
              <a:buNone/>
            </a:pPr>
            <a:r>
              <a:rPr lang="en-IN" sz="1800" dirty="0" smtClean="0"/>
              <a:t>	              I</a:t>
            </a:r>
            <a:r>
              <a:rPr lang="en-IN" sz="1800" baseline="-25000" dirty="0" smtClean="0"/>
              <a:t>V</a:t>
            </a:r>
            <a:r>
              <a:rPr lang="en-IN" sz="1800" dirty="0" smtClean="0"/>
              <a:t>  : Image variation coefficient, =</a:t>
            </a:r>
            <a:r>
              <a:rPr lang="en-IN" sz="1800" dirty="0" err="1" smtClean="0"/>
              <a:t>sqrt</a:t>
            </a:r>
            <a:r>
              <a:rPr lang="en-IN" sz="1800" dirty="0" smtClean="0"/>
              <a:t>(V</a:t>
            </a:r>
            <a:r>
              <a:rPr lang="en-IN" sz="1800" baseline="-25000" dirty="0" smtClean="0"/>
              <a:t>L</a:t>
            </a:r>
            <a:r>
              <a:rPr lang="en-IN" sz="1800" dirty="0" smtClean="0"/>
              <a:t>)/M</a:t>
            </a:r>
            <a:r>
              <a:rPr lang="en-IN" sz="1800" baseline="-25000" dirty="0" smtClean="0"/>
              <a:t>L</a:t>
            </a:r>
            <a:r>
              <a:rPr lang="en-IN" sz="1800" dirty="0" smtClean="0"/>
              <a:t> ,M</a:t>
            </a:r>
            <a:r>
              <a:rPr lang="en-IN" sz="1800" baseline="-25000" dirty="0" smtClean="0"/>
              <a:t>L</a:t>
            </a:r>
            <a:r>
              <a:rPr lang="en-IN" sz="1800" dirty="0" smtClean="0"/>
              <a:t>  &amp; V</a:t>
            </a:r>
            <a:r>
              <a:rPr lang="en-IN" sz="1800" baseline="-25000" dirty="0" smtClean="0"/>
              <a:t>L</a:t>
            </a:r>
            <a:r>
              <a:rPr lang="en-IN" sz="1800" dirty="0" smtClean="0"/>
              <a:t>: Local mean &amp; variance of  speckle filter window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GB" sz="1800" dirty="0" smtClean="0"/>
              <a:t>		            Fig a. Speckle noisy image                Fig b. Histogram      </a:t>
            </a:r>
            <a:endParaRPr lang="en-IN" sz="1800" dirty="0" smtClean="0"/>
          </a:p>
          <a:p>
            <a:pPr>
              <a:buNone/>
            </a:pPr>
            <a:endParaRPr lang="en-IN" sz="1800" dirty="0" smtClean="0"/>
          </a:p>
          <a:p>
            <a:endParaRPr lang="en-IN" sz="28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071942"/>
            <a:ext cx="2143140" cy="20961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4071942"/>
            <a:ext cx="2214578" cy="20645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1560</TotalTime>
  <Words>2703</Words>
  <Application>Microsoft Office PowerPoint</Application>
  <PresentationFormat>On-screen Show (4:3)</PresentationFormat>
  <Paragraphs>581</Paragraphs>
  <Slides>55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Office Theme</vt:lpstr>
      <vt:lpstr>Document</vt:lpstr>
      <vt:lpstr>Equation</vt:lpstr>
      <vt:lpstr>MathType 6.0 Equation</vt:lpstr>
      <vt:lpstr>Recent Research Trends in Image Segmentation</vt:lpstr>
      <vt:lpstr>Research</vt:lpstr>
      <vt:lpstr>Digital Image Processing</vt:lpstr>
      <vt:lpstr>The Three Processing Levels</vt:lpstr>
      <vt:lpstr>Slide 5</vt:lpstr>
      <vt:lpstr>Noise in images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Otsu’s Method: </vt:lpstr>
      <vt:lpstr>Slide 16</vt:lpstr>
      <vt:lpstr>2. Region-based segmentation:</vt:lpstr>
      <vt:lpstr>Region Segmentation Criteria:</vt:lpstr>
      <vt:lpstr>Slide 19</vt:lpstr>
      <vt:lpstr>Some Clustering Methods: (deals with color images)</vt:lpstr>
      <vt:lpstr>Slide 21</vt:lpstr>
      <vt:lpstr>Isodata Clustering:</vt:lpstr>
      <vt:lpstr>Recursive Histogram-Based Clustering:</vt:lpstr>
      <vt:lpstr>Graph-Partitioning:</vt:lpstr>
      <vt:lpstr>Normalized Cut</vt:lpstr>
      <vt:lpstr>3. Edge-based segmentation:</vt:lpstr>
      <vt:lpstr>Slide 27</vt:lpstr>
      <vt:lpstr>Basic edge detection:</vt:lpstr>
      <vt:lpstr>Slide 29</vt:lpstr>
      <vt:lpstr>Slide 30</vt:lpstr>
      <vt:lpstr>The Marr-Hildreth edge detector(LoG):</vt:lpstr>
      <vt:lpstr>Hough Transform:</vt:lpstr>
      <vt:lpstr>HT - parametric representation:</vt:lpstr>
      <vt:lpstr>Slide 34</vt:lpstr>
      <vt:lpstr>Slide 35</vt:lpstr>
      <vt:lpstr>Slide 36</vt:lpstr>
      <vt:lpstr>Watersheds</vt:lpstr>
      <vt:lpstr>Markers</vt:lpstr>
      <vt:lpstr>Slide 39</vt:lpstr>
      <vt:lpstr>Slide 40</vt:lpstr>
      <vt:lpstr>Slide 41</vt:lpstr>
      <vt:lpstr>Slide 42</vt:lpstr>
      <vt:lpstr>Slide 43</vt:lpstr>
      <vt:lpstr>Figure: Block diagram of the contourlet transform. The image is first decomposed into sub bands through 2-level Laplacian Pyramid (LP) iteratively and then each band pass/ detail image is analyzed by the Directional Filter Banks. (DFB) 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Security</vt:lpstr>
      <vt:lpstr>Slide 54</vt:lpstr>
      <vt:lpstr>Thank you one and all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269</cp:revision>
  <dcterms:created xsi:type="dcterms:W3CDTF">2019-04-15T05:01:39Z</dcterms:created>
  <dcterms:modified xsi:type="dcterms:W3CDTF">2019-04-26T14:20:11Z</dcterms:modified>
</cp:coreProperties>
</file>