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3" r:id="rId20"/>
    <p:sldId id="274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2634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342855-32ED-4C1A-AFD8-B988AF3D27F9}" type="datetimeFigureOut">
              <a:rPr lang="en-IN" smtClean="0"/>
              <a:pPr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E7D408-5D7A-4E7D-B844-015185DEF18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1916832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Biomedical Imaging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39766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</a:t>
            </a:r>
            <a:r>
              <a:rPr lang="en-US" b="1" dirty="0" smtClean="0"/>
              <a:t>CBRI System</a:t>
            </a:r>
            <a:endParaRPr lang="en-IN" dirty="0"/>
          </a:p>
        </p:txBody>
      </p:sp>
      <p:pic>
        <p:nvPicPr>
          <p:cNvPr id="4" name="Content Placeholder 3" descr="Fig 5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916832"/>
            <a:ext cx="7344816" cy="3312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544522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Proposed retrieval system framework for image retrieval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7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i="1" dirty="0"/>
              <a:t>Input: Image; Output: Retrieval result</a:t>
            </a:r>
            <a:endParaRPr lang="en-IN" dirty="0"/>
          </a:p>
          <a:p>
            <a:pPr marL="714375" lvl="0" indent="-263525">
              <a:buFont typeface="+mj-lt"/>
              <a:buAutoNum type="arabicPeriod"/>
            </a:pPr>
            <a:r>
              <a:rPr lang="en-US" dirty="0"/>
              <a:t>Load the </a:t>
            </a:r>
            <a:r>
              <a:rPr lang="en-US" dirty="0" err="1"/>
              <a:t>grayscale</a:t>
            </a:r>
            <a:r>
              <a:rPr lang="en-US" dirty="0"/>
              <a:t> image.</a:t>
            </a:r>
            <a:endParaRPr lang="en-IN" dirty="0"/>
          </a:p>
          <a:p>
            <a:pPr marL="714375" lvl="0" indent="-263525">
              <a:buFont typeface="+mj-lt"/>
              <a:buAutoNum type="arabicPeriod"/>
            </a:pPr>
            <a:r>
              <a:rPr lang="en-US" dirty="0"/>
              <a:t>Separate the 8-bit planes from the gray image.</a:t>
            </a:r>
            <a:endParaRPr lang="en-IN" dirty="0"/>
          </a:p>
          <a:p>
            <a:pPr marL="714375" lvl="0" indent="-263525">
              <a:buFont typeface="+mj-lt"/>
              <a:buAutoNum type="arabicPeriod"/>
            </a:pPr>
            <a:r>
              <a:rPr lang="en-US" dirty="0"/>
              <a:t>Perform the BWT on each bit plane.</a:t>
            </a:r>
            <a:endParaRPr lang="en-IN" dirty="0"/>
          </a:p>
          <a:p>
            <a:pPr marL="714375" lvl="0" indent="-263525">
              <a:buFont typeface="+mj-lt"/>
              <a:buAutoNum type="arabicPeriod"/>
            </a:pPr>
            <a:r>
              <a:rPr lang="en-US" dirty="0"/>
              <a:t>Construct the DBWP histograms for all BWT sub-bands.</a:t>
            </a:r>
            <a:endParaRPr lang="en-IN" dirty="0"/>
          </a:p>
          <a:p>
            <a:pPr marL="714375" lvl="0" indent="-263525">
              <a:buFont typeface="+mj-lt"/>
              <a:buAutoNum type="arabicPeriod"/>
            </a:pPr>
            <a:r>
              <a:rPr lang="en-US" dirty="0"/>
              <a:t>Construct the feature vector by concatenating all histograms.</a:t>
            </a:r>
            <a:endParaRPr lang="en-IN" dirty="0"/>
          </a:p>
          <a:p>
            <a:pPr marL="714375" lvl="0" indent="-263525">
              <a:buFont typeface="+mj-lt"/>
              <a:buAutoNum type="arabicPeriod"/>
            </a:pPr>
            <a:r>
              <a:rPr lang="en-US" dirty="0"/>
              <a:t>Compare the query image with the image in the database using Eq. (13).</a:t>
            </a:r>
            <a:endParaRPr lang="en-IN" dirty="0"/>
          </a:p>
          <a:p>
            <a:pPr marL="714375" lvl="0" indent="-263525">
              <a:buFont typeface="+mj-lt"/>
              <a:buAutoNum type="arabicPeriod"/>
            </a:pPr>
            <a:r>
              <a:rPr lang="en-US" dirty="0"/>
              <a:t>Retrieve the images based on the best matches.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41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132856"/>
            <a:ext cx="7467600" cy="3340968"/>
          </a:xfrm>
        </p:spPr>
        <p:txBody>
          <a:bodyPr/>
          <a:lstStyle/>
          <a:p>
            <a:r>
              <a:rPr lang="en-US" b="1" dirty="0" smtClean="0"/>
              <a:t>Image Databases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Open Access Series of Imaging Studies (OASIS</a:t>
            </a:r>
            <a:r>
              <a:rPr lang="en-US" dirty="0" smtClean="0"/>
              <a:t>) : MRI dataset</a:t>
            </a:r>
          </a:p>
          <a:p>
            <a:pPr lvl="1"/>
            <a:r>
              <a:rPr lang="en-US" dirty="0"/>
              <a:t>National Electrical Manufacturers Association (NEMA) </a:t>
            </a:r>
            <a:r>
              <a:rPr lang="en-US" dirty="0" smtClean="0"/>
              <a:t>: CT scan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67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dirty="0"/>
              <a:t>OASIS database</a:t>
            </a:r>
            <a:endParaRPr lang="en-IN" dirty="0"/>
          </a:p>
        </p:txBody>
      </p:sp>
      <p:pic>
        <p:nvPicPr>
          <p:cNvPr id="4" name="Content Placeholder 3" descr="Fig 8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988840"/>
            <a:ext cx="7704856" cy="2592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482851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Sample images from OASIS database (one image per category)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5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1068340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: </a:t>
            </a:r>
            <a:r>
              <a:rPr lang="en-US" dirty="0"/>
              <a:t>MRI data acquisition details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8622486"/>
              </p:ext>
            </p:extLst>
          </p:nvPr>
        </p:nvGraphicFramePr>
        <p:xfrm>
          <a:off x="1984715" y="1772816"/>
          <a:ext cx="5256584" cy="331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8373"/>
                <a:gridCol w="1898211"/>
              </a:tblGrid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Sequence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MP-RAGE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 (</a:t>
                      </a:r>
                      <a:r>
                        <a:rPr lang="en-US" sz="1600" dirty="0" err="1">
                          <a:effectLst/>
                        </a:rPr>
                        <a:t>msec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9.7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 (</a:t>
                      </a:r>
                      <a:r>
                        <a:rPr lang="en-US" sz="1600" dirty="0" err="1">
                          <a:effectLst/>
                        </a:rPr>
                        <a:t>msec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Flip angle (o)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 (msec)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TD (msec)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Orientation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Sagittal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Thickness, gap (mm)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1.25, 0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80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Resolution (pixels)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176×208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93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3528" y="1109477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: </a:t>
            </a:r>
            <a:r>
              <a:rPr lang="en-US" dirty="0"/>
              <a:t>Results of all techniques in terms of Precision on OASIS Database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5170423"/>
              </p:ext>
            </p:extLst>
          </p:nvPr>
        </p:nvGraphicFramePr>
        <p:xfrm>
          <a:off x="533400" y="1600200"/>
          <a:ext cx="7467600" cy="4571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500"/>
                <a:gridCol w="1092820"/>
                <a:gridCol w="1092820"/>
                <a:gridCol w="1092820"/>
                <a:gridCol w="1092820"/>
                <a:gridCol w="1092820"/>
              </a:tblGrid>
              <a:tr h="360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Precision (%) (n=10)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102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Group 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Group 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Group 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Group 4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Total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LBP_8_1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51.77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32.54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33.82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49.06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42.63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LBP_16_2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52.58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38.43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31.68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51.13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44.37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LBP_24_3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45.88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42.64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33.70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49.53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43.44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GLBP_8_1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54.43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37.94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26.51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46.03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42.42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GLBP_16_2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61.12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41.17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29.43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48.11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46.31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GLBP_24_3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72.01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31.37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32.36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47.83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47.69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DBWP_8_1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52.74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37.74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34.38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60.00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47.05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DBWP_16_2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34.70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30.78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66.69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48.71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DBWP_24_3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52.98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37.15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37.42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71.79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50.59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0162">
                <a:tc gridSpan="6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—Number of top matches considered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2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047" y="5546849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Comparison of proposed method (DBWP) with the other existing methods as a function of number of top matches considered </a:t>
            </a:r>
            <a:r>
              <a:rPr lang="en-US" dirty="0" smtClean="0"/>
              <a:t>on OASIS database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8639"/>
            <a:ext cx="3240360" cy="5413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01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 11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60648"/>
            <a:ext cx="4680520" cy="540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576" y="566124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Retrieval results of proposed method: (a) DBWP_8_1, (b) DBWP_16_2 and (c) DBWP_24_3.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859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US" dirty="0"/>
              <a:t>NEMA database</a:t>
            </a:r>
            <a:endParaRPr lang="en-IN" dirty="0"/>
          </a:p>
        </p:txBody>
      </p:sp>
      <p:pic>
        <p:nvPicPr>
          <p:cNvPr id="4" name="Content Placeholder 3" descr="Fig 9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12776"/>
            <a:ext cx="6117470" cy="45596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20" y="616530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Sample images from NEMA database (one image per category)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44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2189320"/>
              </p:ext>
            </p:extLst>
          </p:nvPr>
        </p:nvGraphicFramePr>
        <p:xfrm>
          <a:off x="467544" y="1196752"/>
          <a:ext cx="7704856" cy="446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103"/>
                <a:gridCol w="932040"/>
                <a:gridCol w="838835"/>
                <a:gridCol w="1211651"/>
                <a:gridCol w="1118447"/>
                <a:gridCol w="1118447"/>
                <a:gridCol w="974498"/>
                <a:gridCol w="838835"/>
              </a:tblGrid>
              <a:tr h="9052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class No.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of slices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Resolution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In-plane resolution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Slice thickness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Tube voltage (kV)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Tube current (mA)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CT0057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512×512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0.187500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CT0060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512×512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0.312500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CT0082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512×512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0.742188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CT0080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512×512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0.820312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CT0001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54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512×512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0.597656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CT0003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512×512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0.625000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CT0020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512×512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0.488281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CT0083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512×512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0.703125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9552" y="66133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: </a:t>
            </a:r>
            <a:r>
              <a:rPr lang="en-US" dirty="0"/>
              <a:t>Data acquisition details of NEMA–CT image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6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48816" y="1600200"/>
            <a:ext cx="7467600" cy="2692896"/>
          </a:xfrm>
        </p:spPr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Denoising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Image Segmentation</a:t>
            </a:r>
          </a:p>
          <a:p>
            <a:endParaRPr lang="en-US" dirty="0"/>
          </a:p>
          <a:p>
            <a:r>
              <a:rPr lang="en-US" dirty="0" smtClean="0"/>
              <a:t>Content Based Image Retrieval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692696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Biomedical </a:t>
            </a:r>
            <a:r>
              <a:rPr lang="en-US" sz="2800" dirty="0" smtClean="0">
                <a:solidFill>
                  <a:srgbClr val="0070C0"/>
                </a:solidFill>
              </a:rPr>
              <a:t>Imaging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5710280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Fig. : Comparison of proposed method (DBWP) with the other existing methods as a function of number of top matches considered on NEMA–CT database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51751"/>
            <a:ext cx="2808312" cy="475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34082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43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 lvl="0"/>
            <a:r>
              <a:rPr lang="en-US" b="1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859216" cy="52051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novel method employing DBWP operator is proposed for texture based biomedical image retrieval. </a:t>
            </a:r>
            <a:endParaRPr lang="en-US" dirty="0" smtClean="0"/>
          </a:p>
          <a:p>
            <a:pPr algn="just"/>
            <a:r>
              <a:rPr lang="en-US" dirty="0" smtClean="0"/>
              <a:t>DBWP </a:t>
            </a:r>
            <a:r>
              <a:rPr lang="en-US" dirty="0"/>
              <a:t>extracts the information from images using edges which are calculated by applying BWT on each bitplane of </a:t>
            </a:r>
            <a:r>
              <a:rPr lang="en-US" dirty="0" err="1"/>
              <a:t>grayscale</a:t>
            </a:r>
            <a:r>
              <a:rPr lang="en-US" dirty="0"/>
              <a:t> image. </a:t>
            </a:r>
            <a:endParaRPr lang="en-US" dirty="0" smtClean="0"/>
          </a:p>
          <a:p>
            <a:pPr algn="just"/>
            <a:r>
              <a:rPr lang="en-US" dirty="0" smtClean="0"/>
              <a:t>Further</a:t>
            </a:r>
            <a:r>
              <a:rPr lang="en-US" dirty="0"/>
              <a:t>, the features are extracted by performing LBP operation on each sub-band of BWT.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effectiveness of the proposed method is tested by conducting </a:t>
            </a:r>
            <a:r>
              <a:rPr lang="en-US" dirty="0" smtClean="0"/>
              <a:t>two </a:t>
            </a:r>
            <a:r>
              <a:rPr lang="en-US" dirty="0"/>
              <a:t>set of experiments </a:t>
            </a:r>
            <a:r>
              <a:rPr lang="en-US" dirty="0" smtClean="0"/>
              <a:t>for </a:t>
            </a:r>
            <a:r>
              <a:rPr lang="en-US" dirty="0"/>
              <a:t>medical image retrieval </a:t>
            </a:r>
            <a:r>
              <a:rPr lang="en-US" dirty="0" smtClean="0"/>
              <a:t>thereby</a:t>
            </a:r>
            <a:r>
              <a:rPr lang="en-US" dirty="0"/>
              <a:t>, significantly improving the performance in terms of their respective evaluation measures.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81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399108">
            <a:off x="1451971" y="2550449"/>
            <a:ext cx="54006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xmlns="" val="22268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6288"/>
            <a:ext cx="7467600" cy="1143000"/>
          </a:xfrm>
        </p:spPr>
        <p:txBody>
          <a:bodyPr/>
          <a:lstStyle/>
          <a:p>
            <a:r>
              <a:rPr lang="en-US" dirty="0" smtClean="0"/>
              <a:t>Content Based Image Retrieval</a:t>
            </a:r>
            <a:endParaRPr lang="en-IN" dirty="0"/>
          </a:p>
        </p:txBody>
      </p:sp>
      <p:pic>
        <p:nvPicPr>
          <p:cNvPr id="5" name="Picture 4" descr="Fig 1.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82134"/>
            <a:ext cx="7086600" cy="45412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4900" y="5606534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Fig. : General scheme of content based image retrieval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958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Directional Binary Wavelet Patterns for Biomedical Image Indexing and Retrieval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pPr lvl="2" algn="just"/>
            <a:r>
              <a:rPr lang="en-US" dirty="0"/>
              <a:t>R. </a:t>
            </a:r>
            <a:r>
              <a:rPr lang="en-US" dirty="0" err="1"/>
              <a:t>Balasubramanian</a:t>
            </a:r>
            <a:r>
              <a:rPr lang="en-US" dirty="0"/>
              <a:t> </a:t>
            </a:r>
            <a:endParaRPr lang="en-US" dirty="0" smtClean="0"/>
          </a:p>
          <a:p>
            <a:pPr lvl="2" algn="just"/>
            <a:r>
              <a:rPr lang="en-US" dirty="0" err="1" smtClean="0"/>
              <a:t>Subrahmanyam</a:t>
            </a:r>
            <a:r>
              <a:rPr lang="en-US" dirty="0" smtClean="0"/>
              <a:t> M</a:t>
            </a:r>
          </a:p>
          <a:p>
            <a:pPr lvl="2" algn="just"/>
            <a:r>
              <a:rPr lang="en-US" dirty="0" smtClean="0"/>
              <a:t>R</a:t>
            </a:r>
            <a:r>
              <a:rPr lang="en-US" dirty="0"/>
              <a:t>. P. </a:t>
            </a:r>
            <a:r>
              <a:rPr lang="en-US" dirty="0" err="1" smtClean="0"/>
              <a:t>Maheshwari</a:t>
            </a:r>
            <a:endParaRPr lang="en-US" dirty="0" smtClean="0"/>
          </a:p>
          <a:p>
            <a:pPr lvl="1" algn="just"/>
            <a:r>
              <a:rPr lang="en-IN" dirty="0"/>
              <a:t>J Med </a:t>
            </a:r>
            <a:r>
              <a:rPr lang="en-IN" dirty="0" err="1"/>
              <a:t>Syst</a:t>
            </a:r>
            <a:endParaRPr lang="en-IN" dirty="0"/>
          </a:p>
          <a:p>
            <a:pPr lvl="1" algn="just"/>
            <a:r>
              <a:rPr lang="en-IN" dirty="0"/>
              <a:t>DOI 10.1007/s10916-011-9764-4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05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BINARY WAVELET </a:t>
            </a:r>
            <a:r>
              <a:rPr lang="en-US" b="1" dirty="0" smtClean="0"/>
              <a:t>TRANSFORM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8861007"/>
              </p:ext>
            </p:extLst>
          </p:nvPr>
        </p:nvGraphicFramePr>
        <p:xfrm>
          <a:off x="1691680" y="2132856"/>
          <a:ext cx="5472608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801"/>
                <a:gridCol w="2314543"/>
                <a:gridCol w="237626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Group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Lowpass</a:t>
                      </a:r>
                      <a:r>
                        <a:rPr lang="en-US" sz="1400" dirty="0">
                          <a:effectLst/>
                        </a:rPr>
                        <a:t> filter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Highpass</a:t>
                      </a:r>
                      <a:r>
                        <a:rPr lang="en-US" sz="1400" dirty="0">
                          <a:effectLst/>
                        </a:rPr>
                        <a:t> filter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{0, 1, 0, 0, 0, 0, 0 ,0}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{1, 1, 0, 0, 0, 0, 0 ,0}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{1, 1, 1, 0, 0, 0, 0 ,0}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{1, 1, 0, 0, 0, 0, 0 ,0}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{1, 1, 1, 1, 0, 0, 0 ,1}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{1, 1, 0, 0, 0, 0, 0 ,0}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{1, 1, 1, 1, 1, 1, 1 ,0}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{1, 1, 0, 0, 0, 0, 0 ,0}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4" descr="Fig 4_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3861048"/>
            <a:ext cx="4464496" cy="1998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9632" y="169554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: Binary </a:t>
            </a:r>
            <a:r>
              <a:rPr lang="en-US" dirty="0"/>
              <a:t>wavelet filters grouping of length being equal to 8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75656" y="5873427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In-place implementation of BWT for Group 1 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6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352928" cy="79695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2-D </a:t>
            </a:r>
            <a:r>
              <a:rPr lang="en-US" sz="2800" b="1" dirty="0"/>
              <a:t>Binary Wavelet </a:t>
            </a:r>
            <a:r>
              <a:rPr lang="en-US" sz="2800" b="1" dirty="0" smtClean="0"/>
              <a:t>Transform (2-D </a:t>
            </a:r>
            <a:r>
              <a:rPr lang="en-US" sz="2800" b="1" dirty="0"/>
              <a:t>BWT)</a:t>
            </a:r>
            <a:endParaRPr lang="en-IN" sz="2800" dirty="0"/>
          </a:p>
        </p:txBody>
      </p:sp>
      <p:pic>
        <p:nvPicPr>
          <p:cNvPr id="4" name="Content Placeholder 3" descr="Fig 3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6001789" cy="4522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5736" y="5914407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2D separable BWT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99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940966"/>
          </a:xfrm>
        </p:spPr>
        <p:txBody>
          <a:bodyPr/>
          <a:lstStyle/>
          <a:p>
            <a:r>
              <a:rPr lang="en-US" b="1" dirty="0"/>
              <a:t>Local Binary Patterns (LBP)</a:t>
            </a:r>
            <a:endParaRPr lang="en-IN" dirty="0"/>
          </a:p>
        </p:txBody>
      </p:sp>
      <p:pic>
        <p:nvPicPr>
          <p:cNvPr id="4" name="Content Placeholder 3" descr="LBP fig1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2060848"/>
            <a:ext cx="6912768" cy="2304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9672" y="4647186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Example of obtaining LBP for the 3×3 pattern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00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 1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548680"/>
            <a:ext cx="7560840" cy="49468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5616" y="5733255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>
              <a:tabLst>
                <a:tab pos="263525" algn="l"/>
              </a:tabLst>
            </a:pPr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Example of obtaining bit planes, BWT sub-bands and DBWP coding for the given two images (a) and (b)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854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/>
          <a:p>
            <a:pPr algn="ctr"/>
            <a:r>
              <a:rPr lang="en-US" dirty="0" smtClean="0"/>
              <a:t>Why our method is better than existing lbp?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6850"/>
            <a:ext cx="3752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355"/>
            <a:ext cx="37623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1982" y="5445224"/>
            <a:ext cx="7822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: </a:t>
            </a:r>
            <a:r>
              <a:rPr lang="en-US" dirty="0"/>
              <a:t>The features of sample images are calculated and compared each other (a) DBWP of LL sub-band, (b) DBWP of LH sub-band, (c) DBWP of HL sub-band, (d) DBWP of HH sub-band and (e) LBP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73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889</Words>
  <Application>Microsoft Office PowerPoint</Application>
  <PresentationFormat>On-screen Show (4:3)</PresentationFormat>
  <Paragraphs>230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Biomedical Imaging</vt:lpstr>
      <vt:lpstr>Slide 2</vt:lpstr>
      <vt:lpstr>Content Based Image Retrieval</vt:lpstr>
      <vt:lpstr>publication</vt:lpstr>
      <vt:lpstr>BINARY WAVELET TRANSFORM</vt:lpstr>
      <vt:lpstr>2-D Binary Wavelet Transform (2-D BWT)</vt:lpstr>
      <vt:lpstr>Local Binary Patterns (LBP)</vt:lpstr>
      <vt:lpstr>Slide 8</vt:lpstr>
      <vt:lpstr>Why our method is better than existing lbp?</vt:lpstr>
      <vt:lpstr>Proposed CBRI System</vt:lpstr>
      <vt:lpstr>Algorithm</vt:lpstr>
      <vt:lpstr>RESULTS AND DISCUSSIONS</vt:lpstr>
      <vt:lpstr>OASIS database</vt:lpstr>
      <vt:lpstr>Slide 14</vt:lpstr>
      <vt:lpstr>Results</vt:lpstr>
      <vt:lpstr>Slide 16</vt:lpstr>
      <vt:lpstr>Slide 17</vt:lpstr>
      <vt:lpstr>NEMA database</vt:lpstr>
      <vt:lpstr>Slide 19</vt:lpstr>
      <vt:lpstr>Results</vt:lpstr>
      <vt:lpstr>CONCLUSIONS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imaging</dc:title>
  <dc:creator>raju</dc:creator>
  <cp:lastModifiedBy>Dr. R.Bala</cp:lastModifiedBy>
  <cp:revision>37</cp:revision>
  <dcterms:created xsi:type="dcterms:W3CDTF">2012-02-02T05:48:23Z</dcterms:created>
  <dcterms:modified xsi:type="dcterms:W3CDTF">2019-02-19T20:33:10Z</dcterms:modified>
</cp:coreProperties>
</file>