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Hola buenos días. Ajax es una herramienta muy práctica con los formularios, ya que nos permite, entre otras cosas, enviar los datos al servidor, validarlos y recibir el resultado de esta validación en el navegador, sin prácticamente darnos cuenta de ello, sin abandonar nuestra página. Veamos cómo. CLIC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Como punto de partida tenemos este formulario de ejemplo, </a:t>
            </a:r>
            <a:r>
              <a:rPr b="1" lang="en"/>
              <a:t>CLIC</a:t>
            </a:r>
            <a:r>
              <a:rPr lang="en"/>
              <a:t> con un campo de selección, </a:t>
            </a:r>
            <a:r>
              <a:rPr b="1" lang="en"/>
              <a:t>CLIC</a:t>
            </a:r>
            <a:r>
              <a:rPr lang="en"/>
              <a:t> un campo de texto, </a:t>
            </a:r>
            <a:r>
              <a:rPr b="1" lang="en"/>
              <a:t>CLIC</a:t>
            </a:r>
            <a:r>
              <a:rPr lang="en"/>
              <a:t> y el botón ‘submit’ o de envío. Nada más que comentar en esta transparencia. CLIC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El objetivo, es enviar los datos del formulario mediante Ajax utilizando el método post al servidor, y recoger el resultado y mostrarlo. Y todo ello sin movernos de nuestra página, simplemente pulsando el botón ‘Reserva’. </a:t>
            </a:r>
            <a:r>
              <a:rPr b="1" lang="en"/>
              <a:t>CLIC</a:t>
            </a:r>
            <a:r>
              <a:rPr lang="en"/>
              <a:t> Lo primero que hacemos es definir el ‘event handler’ para el evento de envío o ‘submit’ a nuestro formulario. En este caso, se produce un conflicto en el navegador, ya que se encuentra con este evento de envío,solapado con el del comportamiento básico del navegador de envío del formulario. </a:t>
            </a:r>
            <a:r>
              <a:rPr b="1" lang="en"/>
              <a:t>CLIC</a:t>
            </a:r>
            <a:r>
              <a:rPr lang="en"/>
              <a:t> Por ello, si nos queremos mantener en la página y que prevalezca nuestro ‘event handler’ debemos utilizar event.preventDefault. </a:t>
            </a:r>
            <a:r>
              <a:rPr b="1" lang="en"/>
              <a:t>CLIC</a:t>
            </a:r>
            <a:r>
              <a:rPr lang="en"/>
              <a:t> A continuación realizamos la llamada Ajax, a la URL del servidor (en este caso seguimos haciendo la prueba con un fichero HTML estático, pero debería de ser un script de servidor, tipo PHP, para poder procesar los datos y devolver valores en función de ellos). </a:t>
            </a:r>
            <a:r>
              <a:rPr b="1" lang="en"/>
              <a:t>CLIC</a:t>
            </a:r>
            <a:r>
              <a:rPr lang="en"/>
              <a:t> A continuación, en los settings del método Ajax, vamos a indicar que los datos se envíen como POST. </a:t>
            </a:r>
            <a:r>
              <a:rPr b="1" lang="en"/>
              <a:t>CLIC</a:t>
            </a:r>
            <a:r>
              <a:rPr lang="en"/>
              <a:t> En el parámetro data, vamos a serializar los campos de nuestro formulario en un objeto JSON. </a:t>
            </a:r>
            <a:r>
              <a:rPr b="1" lang="en"/>
              <a:t>CLIC</a:t>
            </a:r>
            <a:r>
              <a:rPr lang="en"/>
              <a:t> El equivalente de los que hace esta función es lo siguiente, donde creamos el objeto campo a campo. </a:t>
            </a:r>
            <a:r>
              <a:rPr b="1" lang="en"/>
              <a:t>CLIC</a:t>
            </a:r>
            <a:r>
              <a:rPr lang="en"/>
              <a:t>  Y por último recogemos el resultado en ‘success’ y lo procesamos en nuestra página. CLIC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Con la idea de hacer nuestro código un poquito más eficiente, </a:t>
            </a:r>
            <a:r>
              <a:rPr b="1" lang="en"/>
              <a:t>CLIC</a:t>
            </a:r>
            <a:r>
              <a:rPr lang="en"/>
              <a:t> vamos a hacer la llamada ‘jquery form’ una única vez utilizando una variable que lo recoja. CLIC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Aquí tenemos el resultado. </a:t>
            </a:r>
            <a:r>
              <a:rPr b="1" lang="en"/>
              <a:t>CLIC</a:t>
            </a:r>
            <a:r>
              <a:rPr lang="en"/>
              <a:t> Utilizamos ‘formulario’ para almacenar nuestro objeto ‘jquery form’, </a:t>
            </a:r>
            <a:r>
              <a:rPr b="1" lang="en"/>
              <a:t>CLIC</a:t>
            </a:r>
            <a:r>
              <a:rPr lang="en"/>
              <a:t> y utilizamos después dicha variable cada vez que requerimos hacer algo con el formulario. De esta manera, evitamos acceder al DOM de manera repetitiva. CLIC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Si os fijáis, también estamos repitiendo </a:t>
            </a:r>
            <a:r>
              <a:rPr b="1" lang="en"/>
              <a:t>CLIC</a:t>
            </a:r>
            <a:r>
              <a:rPr lang="en"/>
              <a:t> la url de envío de los datos de nuestro formulario en el atributo ‘action’ del formulario, en el HTML, y en la dirección de la petición Ajax. </a:t>
            </a:r>
            <a:r>
              <a:rPr b="1" lang="en"/>
              <a:t>CLIC</a:t>
            </a:r>
            <a:r>
              <a:rPr lang="en"/>
              <a:t> Con el objeto de evitar esta duplicidad, </a:t>
            </a:r>
            <a:r>
              <a:rPr b="1" lang="en"/>
              <a:t>CLIC</a:t>
            </a:r>
            <a:r>
              <a:rPr lang="en"/>
              <a:t> podemos hacer la llamada recogiendo la URL desde el html, desde el formulario, como vemos aquí. CLIC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Hasta ahora, hemos utilizado como ejemplo para la petición Ajax, un fichero HTML estático. En una situación práctica, Ajax se va a utilizar para intercambiar solamente datos. Y el formato natural cuando estamos trabajando en javascript, es JSON. </a:t>
            </a:r>
            <a:r>
              <a:rPr b="1" lang="en"/>
              <a:t>CLIC</a:t>
            </a:r>
            <a:r>
              <a:rPr lang="en"/>
              <a:t> En este caso, en el que el servidor devuelve información en este formato, debemos indicar los siguientes parámetros en nuestra petición.</a:t>
            </a:r>
            <a:r>
              <a:rPr b="1" lang="en"/>
              <a:t>CLIC</a:t>
            </a:r>
            <a:r>
              <a:rPr lang="en"/>
              <a:t> Con ‘datatype’ haremos que la respuesta recibida se parsee como JSON, </a:t>
            </a:r>
            <a:r>
              <a:rPr b="1" lang="en"/>
              <a:t>CLIC</a:t>
            </a:r>
            <a:r>
              <a:rPr lang="en"/>
              <a:t> y con ‘contentype’ se solicita al servidor responder con este formato de datos. </a:t>
            </a:r>
            <a:r>
              <a:rPr b="1" lang="en"/>
              <a:t>CLIC</a:t>
            </a:r>
            <a:r>
              <a:rPr lang="en"/>
              <a:t> Finalmente, como recibiremos en ‘result’ nuestro objeto de datos, podemos ir extrayendo los datos desde sus atributos, como en el ejemplo. CLIC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l">
              <a:spcBef>
                <a:spcPts val="0"/>
              </a:spcBef>
              <a:buNone/>
            </a:pPr>
            <a:r>
              <a:rPr lang="en"/>
              <a:t>Por último, mencionar dos métodos jquery muy prácticos en la recepción de datos JSON, si estos llegaran en un array de objetos, </a:t>
            </a:r>
            <a:r>
              <a:rPr b="1" lang="en"/>
              <a:t>CLIC</a:t>
            </a:r>
            <a:r>
              <a:rPr lang="en"/>
              <a:t> que son ‘each’ y ‘map’. No los vamos a detallar por el momento, pero los mencionamos para saber qué herramientas utilizar en una situación así. CLIC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 esto es todo por el momento. Un saludo y hasta el siguiente vídeo.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457200" y="4406309"/>
            <a:ext cx="8229600" cy="519599"/>
          </a:xfrm>
          <a:prstGeom prst="rect">
            <a:avLst/>
          </a:prstGeom>
        </p:spPr>
        <p:txBody>
          <a:bodyPr anchorCtr="0" anchor="t" bIns="91425" lIns="91425" rIns="91425" tIns="91425"/>
          <a:lstStyle>
            <a:lvl1pPr lvl="0" rtl="0" algn="ctr">
              <a:spcBef>
                <a:spcPts val="360"/>
              </a:spcBef>
              <a:buSzPct val="100000"/>
              <a:buNone/>
              <a:defRPr sz="1800"/>
            </a:lvl1pPr>
          </a:lstStyle>
          <a:p/>
        </p:txBody>
      </p:sp>
      <p:sp>
        <p:nvSpPr>
          <p:cNvPr id="52" name="Shape 5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4" name="Shape 34"/>
        <p:cNvGrpSpPr/>
        <p:nvPr/>
      </p:nvGrpSpPr>
      <p:grpSpPr>
        <a:xfrm>
          <a:off x="0" y="0"/>
          <a:ext cx="0" cy="0"/>
          <a:chOff x="0" y="0"/>
          <a:chExt cx="0" cy="0"/>
        </a:xfrm>
      </p:grpSpPr>
      <p:sp>
        <p:nvSpPr>
          <p:cNvPr id="35" name="Shape 35"/>
          <p:cNvSpPr txBox="1"/>
          <p:nvPr>
            <p:ph type="ctrTitle"/>
          </p:nvPr>
        </p:nvSpPr>
        <p:spPr>
          <a:xfrm>
            <a:off x="685800" y="1583342"/>
            <a:ext cx="7772400" cy="1159799"/>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36" name="Shape 36"/>
          <p:cNvSpPr txBox="1"/>
          <p:nvPr>
            <p:ph idx="1" type="subTitle"/>
          </p:nvPr>
        </p:nvSpPr>
        <p:spPr>
          <a:xfrm>
            <a:off x="685800" y="2840053"/>
            <a:ext cx="7772400" cy="784799"/>
          </a:xfrm>
          <a:prstGeom prst="rect">
            <a:avLst/>
          </a:prstGeom>
        </p:spPr>
        <p:txBody>
          <a:bodyPr anchorCtr="0" anchor="t" bIns="91425" lIns="91425" rIns="91425" tIns="91425"/>
          <a:lstStyle>
            <a:lvl1pPr lvl="0" rtl="0" algn="ctr">
              <a:spcBef>
                <a:spcPts val="0"/>
              </a:spcBef>
              <a:buClr>
                <a:schemeClr val="dk2"/>
              </a:buClr>
              <a:buNone/>
              <a:defRPr>
                <a:solidFill>
                  <a:schemeClr val="dk2"/>
                </a:solidFill>
              </a:defRPr>
            </a:lvl1pPr>
            <a:lvl2pPr lvl="1" rtl="0" algn="ctr">
              <a:spcBef>
                <a:spcPts val="0"/>
              </a:spcBef>
              <a:buClr>
                <a:schemeClr val="dk2"/>
              </a:buClr>
              <a:buSzPct val="100000"/>
              <a:buNone/>
              <a:defRPr sz="3000">
                <a:solidFill>
                  <a:schemeClr val="dk2"/>
                </a:solidFill>
              </a:defRPr>
            </a:lvl2pPr>
            <a:lvl3pPr lvl="2" rtl="0" algn="ctr">
              <a:spcBef>
                <a:spcPts val="0"/>
              </a:spcBef>
              <a:buClr>
                <a:schemeClr val="dk2"/>
              </a:buClr>
              <a:buSzPct val="100000"/>
              <a:buNone/>
              <a:defRPr sz="3000">
                <a:solidFill>
                  <a:schemeClr val="dk2"/>
                </a:solidFill>
              </a:defRPr>
            </a:lvl3pPr>
            <a:lvl4pPr lvl="3" rtl="0" algn="ctr">
              <a:spcBef>
                <a:spcPts val="0"/>
              </a:spcBef>
              <a:buClr>
                <a:schemeClr val="dk2"/>
              </a:buClr>
              <a:buSzPct val="100000"/>
              <a:buNone/>
              <a:defRPr sz="3000">
                <a:solidFill>
                  <a:schemeClr val="dk2"/>
                </a:solidFill>
              </a:defRPr>
            </a:lvl4pPr>
            <a:lvl5pPr lvl="4" rtl="0" algn="ctr">
              <a:spcBef>
                <a:spcPts val="0"/>
              </a:spcBef>
              <a:buClr>
                <a:schemeClr val="dk2"/>
              </a:buClr>
              <a:buSzPct val="100000"/>
              <a:buNone/>
              <a:defRPr sz="3000">
                <a:solidFill>
                  <a:schemeClr val="dk2"/>
                </a:solidFill>
              </a:defRPr>
            </a:lvl5pPr>
            <a:lvl6pPr lvl="5" rtl="0" algn="ctr">
              <a:spcBef>
                <a:spcPts val="0"/>
              </a:spcBef>
              <a:buClr>
                <a:schemeClr val="dk2"/>
              </a:buClr>
              <a:buSzPct val="100000"/>
              <a:buNone/>
              <a:defRPr sz="3000">
                <a:solidFill>
                  <a:schemeClr val="dk2"/>
                </a:solidFill>
              </a:defRPr>
            </a:lvl6pPr>
            <a:lvl7pPr lvl="6" rtl="0" algn="ctr">
              <a:spcBef>
                <a:spcPts val="0"/>
              </a:spcBef>
              <a:buClr>
                <a:schemeClr val="dk2"/>
              </a:buClr>
              <a:buSzPct val="100000"/>
              <a:buNone/>
              <a:defRPr sz="3000">
                <a:solidFill>
                  <a:schemeClr val="dk2"/>
                </a:solidFill>
              </a:defRPr>
            </a:lvl7pPr>
            <a:lvl8pPr lvl="7" rtl="0" algn="ctr">
              <a:spcBef>
                <a:spcPts val="0"/>
              </a:spcBef>
              <a:buClr>
                <a:schemeClr val="dk2"/>
              </a:buClr>
              <a:buSzPct val="100000"/>
              <a:buNone/>
              <a:defRPr sz="3000">
                <a:solidFill>
                  <a:schemeClr val="dk2"/>
                </a:solidFill>
              </a:defRPr>
            </a:lvl8pPr>
            <a:lvl9pPr lvl="8" rtl="0" algn="ctr">
              <a:spcBef>
                <a:spcPts val="0"/>
              </a:spcBef>
              <a:buClr>
                <a:schemeClr val="dk2"/>
              </a:buClr>
              <a:buSzPct val="100000"/>
              <a:buNone/>
              <a:defRPr sz="3000">
                <a:solidFill>
                  <a:schemeClr val="dk2"/>
                </a:solidFill>
              </a:defRPr>
            </a:lvl9pPr>
          </a:lstStyle>
          <a:p/>
        </p:txBody>
      </p: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1" type="body"/>
          </p:nvPr>
        </p:nvSpPr>
        <p:spPr>
          <a:xfrm>
            <a:off x="457200"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2" type="body"/>
          </p:nvPr>
        </p:nvSpPr>
        <p:spPr>
          <a:xfrm>
            <a:off x="4692273" y="1200150"/>
            <a:ext cx="39945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545F67"/>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buClr>
                <a:schemeClr val="dk1"/>
              </a:buClr>
              <a:buSzPct val="100000"/>
              <a:buNone/>
              <a:defRPr b="1" sz="3600">
                <a:solidFill>
                  <a:schemeClr val="dk1"/>
                </a:solidFill>
              </a:defRPr>
            </a:lvl1pPr>
            <a:lvl2pPr lvl="1" rtl="0">
              <a:spcBef>
                <a:spcPts val="0"/>
              </a:spcBef>
              <a:buClr>
                <a:schemeClr val="dk1"/>
              </a:buClr>
              <a:buSzPct val="100000"/>
              <a:buNone/>
              <a:defRPr b="1" sz="3600">
                <a:solidFill>
                  <a:schemeClr val="dk1"/>
                </a:solidFill>
              </a:defRPr>
            </a:lvl2pPr>
            <a:lvl3pPr lvl="2" rtl="0">
              <a:spcBef>
                <a:spcPts val="0"/>
              </a:spcBef>
              <a:buClr>
                <a:schemeClr val="dk1"/>
              </a:buClr>
              <a:buSzPct val="100000"/>
              <a:buNone/>
              <a:defRPr b="1" sz="3600">
                <a:solidFill>
                  <a:schemeClr val="dk1"/>
                </a:solidFill>
              </a:defRPr>
            </a:lvl3pPr>
            <a:lvl4pPr lvl="3" rtl="0">
              <a:spcBef>
                <a:spcPts val="0"/>
              </a:spcBef>
              <a:buClr>
                <a:schemeClr val="dk1"/>
              </a:buClr>
              <a:buSzPct val="100000"/>
              <a:buNone/>
              <a:defRPr b="1" sz="3600">
                <a:solidFill>
                  <a:schemeClr val="dk1"/>
                </a:solidFill>
              </a:defRPr>
            </a:lvl4pPr>
            <a:lvl5pPr lvl="4" rtl="0">
              <a:spcBef>
                <a:spcPts val="0"/>
              </a:spcBef>
              <a:buClr>
                <a:schemeClr val="dk1"/>
              </a:buClr>
              <a:buSzPct val="100000"/>
              <a:buNone/>
              <a:defRPr b="1" sz="3600">
                <a:solidFill>
                  <a:schemeClr val="dk1"/>
                </a:solidFill>
              </a:defRPr>
            </a:lvl5pPr>
            <a:lvl6pPr lvl="5" rtl="0">
              <a:spcBef>
                <a:spcPts val="0"/>
              </a:spcBef>
              <a:buClr>
                <a:schemeClr val="dk1"/>
              </a:buClr>
              <a:buSzPct val="100000"/>
              <a:buNone/>
              <a:defRPr b="1" sz="3600">
                <a:solidFill>
                  <a:schemeClr val="dk1"/>
                </a:solidFill>
              </a:defRPr>
            </a:lvl6pPr>
            <a:lvl7pPr lvl="6" rtl="0">
              <a:spcBef>
                <a:spcPts val="0"/>
              </a:spcBef>
              <a:buClr>
                <a:schemeClr val="dk1"/>
              </a:buClr>
              <a:buSzPct val="100000"/>
              <a:buNone/>
              <a:defRPr b="1" sz="3600">
                <a:solidFill>
                  <a:schemeClr val="dk1"/>
                </a:solidFill>
              </a:defRPr>
            </a:lvl7pPr>
            <a:lvl8pPr lvl="7" rtl="0">
              <a:spcBef>
                <a:spcPts val="0"/>
              </a:spcBef>
              <a:buClr>
                <a:schemeClr val="dk1"/>
              </a:buClr>
              <a:buSzPct val="100000"/>
              <a:buNone/>
              <a:defRPr b="1" sz="3600">
                <a:solidFill>
                  <a:schemeClr val="dk1"/>
                </a:solidFill>
              </a:defRPr>
            </a:lvl8pPr>
            <a:lvl9pPr lvl="8" rtl="0">
              <a:spcBef>
                <a:spcPts val="0"/>
              </a:spcBef>
              <a:buClr>
                <a:schemeClr val="dk1"/>
              </a:buClr>
              <a:buSzPct val="100000"/>
              <a:buNone/>
              <a:defRPr b="1" sz="3600">
                <a:solidFill>
                  <a:schemeClr val="dk1"/>
                </a:solidFill>
              </a:defRPr>
            </a:lvl9pPr>
          </a:lstStyle>
          <a:p/>
        </p:txBody>
      </p:sp>
      <p:sp>
        <p:nvSpPr>
          <p:cNvPr id="32" name="Shape 32"/>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33" name="Shape 33"/>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7.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8.png"/><Relationship Id="rId5" Type="http://schemas.openxmlformats.org/officeDocument/2006/relationships/image" Target="../media/image09.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idx="4294967295" type="title"/>
          </p:nvPr>
        </p:nvSpPr>
        <p:spPr>
          <a:xfrm>
            <a:off x="457200" y="434578"/>
            <a:ext cx="8229600" cy="857400"/>
          </a:xfrm>
          <a:prstGeom prst="rect">
            <a:avLst/>
          </a:prstGeom>
        </p:spPr>
        <p:txBody>
          <a:bodyPr anchorCtr="0" anchor="b" bIns="91425" lIns="91425" rIns="91425" tIns="91425">
            <a:noAutofit/>
          </a:bodyPr>
          <a:lstStyle/>
          <a:p>
            <a:pPr lvl="0" rtl="0" algn="ctr">
              <a:spcBef>
                <a:spcPts val="0"/>
              </a:spcBef>
              <a:buNone/>
            </a:pPr>
            <a:r>
              <a:rPr lang="en" sz="4000">
                <a:solidFill>
                  <a:srgbClr val="A6BCCC"/>
                </a:solidFill>
              </a:rPr>
              <a:t>Ajax en formularios</a:t>
            </a:r>
          </a:p>
        </p:txBody>
      </p:sp>
      <p:pic>
        <p:nvPicPr>
          <p:cNvPr id="60" name="Shape 60"/>
          <p:cNvPicPr preferRelativeResize="0"/>
          <p:nvPr/>
        </p:nvPicPr>
        <p:blipFill>
          <a:blip r:embed="rId3">
            <a:alphaModFix/>
          </a:blip>
          <a:stretch>
            <a:fillRect/>
          </a:stretch>
        </p:blipFill>
        <p:spPr>
          <a:xfrm>
            <a:off x="2300287" y="1881175"/>
            <a:ext cx="4543425" cy="138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Un formulario de ejemplo</a:t>
            </a:r>
          </a:p>
        </p:txBody>
      </p:sp>
      <p:cxnSp>
        <p:nvCxnSpPr>
          <p:cNvPr id="66" name="Shape 66"/>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pic>
        <p:nvPicPr>
          <p:cNvPr id="67" name="Shape 67"/>
          <p:cNvPicPr preferRelativeResize="0"/>
          <p:nvPr/>
        </p:nvPicPr>
        <p:blipFill>
          <a:blip r:embed="rId3">
            <a:alphaModFix/>
          </a:blip>
          <a:stretch>
            <a:fillRect/>
          </a:stretch>
        </p:blipFill>
        <p:spPr>
          <a:xfrm>
            <a:off x="381000" y="1168525"/>
            <a:ext cx="5781675" cy="3724275"/>
          </a:xfrm>
          <a:prstGeom prst="rect">
            <a:avLst/>
          </a:prstGeom>
          <a:noFill/>
          <a:ln>
            <a:noFill/>
          </a:ln>
        </p:spPr>
      </p:pic>
      <p:pic>
        <p:nvPicPr>
          <p:cNvPr id="68" name="Shape 68"/>
          <p:cNvPicPr preferRelativeResize="0"/>
          <p:nvPr/>
        </p:nvPicPr>
        <p:blipFill>
          <a:blip r:embed="rId4">
            <a:alphaModFix/>
          </a:blip>
          <a:stretch>
            <a:fillRect/>
          </a:stretch>
        </p:blipFill>
        <p:spPr>
          <a:xfrm>
            <a:off x="6527275" y="2506787"/>
            <a:ext cx="2362200" cy="1047750"/>
          </a:xfrm>
          <a:prstGeom prst="rect">
            <a:avLst/>
          </a:prstGeom>
          <a:noFill/>
          <a:ln>
            <a:noFill/>
          </a:ln>
        </p:spPr>
      </p:pic>
      <p:sp>
        <p:nvSpPr>
          <p:cNvPr id="69" name="Shape 69"/>
          <p:cNvSpPr/>
          <p:nvPr/>
        </p:nvSpPr>
        <p:spPr>
          <a:xfrm>
            <a:off x="6538950" y="2530127"/>
            <a:ext cx="2138400" cy="2739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6538950" y="2881626"/>
            <a:ext cx="2301900" cy="2739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6550617" y="3239300"/>
            <a:ext cx="762299" cy="2739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4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4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4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Envío </a:t>
            </a:r>
            <a:r>
              <a:rPr i="1" lang="en">
                <a:solidFill>
                  <a:srgbClr val="A6BCCC"/>
                </a:solidFill>
              </a:rPr>
              <a:t>POST</a:t>
            </a:r>
            <a:r>
              <a:rPr lang="en">
                <a:solidFill>
                  <a:srgbClr val="A6BCCC"/>
                </a:solidFill>
              </a:rPr>
              <a:t> mediante Ajax</a:t>
            </a:r>
          </a:p>
        </p:txBody>
      </p:sp>
      <p:cxnSp>
        <p:nvCxnSpPr>
          <p:cNvPr id="77" name="Shape 77"/>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pic>
        <p:nvPicPr>
          <p:cNvPr id="78" name="Shape 78"/>
          <p:cNvPicPr preferRelativeResize="0"/>
          <p:nvPr/>
        </p:nvPicPr>
        <p:blipFill>
          <a:blip r:embed="rId3">
            <a:alphaModFix/>
          </a:blip>
          <a:stretch>
            <a:fillRect/>
          </a:stretch>
        </p:blipFill>
        <p:spPr>
          <a:xfrm>
            <a:off x="1726662" y="1251325"/>
            <a:ext cx="5690675" cy="2833124"/>
          </a:xfrm>
          <a:prstGeom prst="rect">
            <a:avLst/>
          </a:prstGeom>
          <a:noFill/>
          <a:ln>
            <a:noFill/>
          </a:ln>
        </p:spPr>
      </p:pic>
      <p:sp>
        <p:nvSpPr>
          <p:cNvPr id="79" name="Shape 79"/>
          <p:cNvSpPr/>
          <p:nvPr/>
        </p:nvSpPr>
        <p:spPr>
          <a:xfrm>
            <a:off x="2021750" y="1582550"/>
            <a:ext cx="2608499" cy="2286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2021750" y="1821625"/>
            <a:ext cx="2608499" cy="2286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2021750" y="2050225"/>
            <a:ext cx="2608499" cy="2286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2021750" y="2310250"/>
            <a:ext cx="3341699" cy="2286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2021750" y="2538850"/>
            <a:ext cx="5332200" cy="1011299"/>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1784475" y="1330611"/>
            <a:ext cx="4536900" cy="2286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2250350" y="4160700"/>
            <a:ext cx="4389449" cy="764849"/>
            <a:chOff x="2250350" y="4160700"/>
            <a:chExt cx="4389449" cy="764849"/>
          </a:xfrm>
        </p:grpSpPr>
        <p:pic>
          <p:nvPicPr>
            <p:cNvPr id="86" name="Shape 86"/>
            <p:cNvPicPr preferRelativeResize="0"/>
            <p:nvPr/>
          </p:nvPicPr>
          <p:blipFill>
            <a:blip r:embed="rId4">
              <a:alphaModFix/>
            </a:blip>
            <a:stretch>
              <a:fillRect/>
            </a:stretch>
          </p:blipFill>
          <p:spPr>
            <a:xfrm>
              <a:off x="2250350" y="4374425"/>
              <a:ext cx="4175831" cy="551124"/>
            </a:xfrm>
            <a:prstGeom prst="rect">
              <a:avLst/>
            </a:prstGeom>
            <a:noFill/>
            <a:ln>
              <a:noFill/>
            </a:ln>
          </p:spPr>
        </p:pic>
        <p:pic>
          <p:nvPicPr>
            <p:cNvPr descr="not-ok.png" id="87" name="Shape 87"/>
            <p:cNvPicPr preferRelativeResize="0"/>
            <p:nvPr/>
          </p:nvPicPr>
          <p:blipFill>
            <a:blip r:embed="rId5">
              <a:alphaModFix/>
            </a:blip>
            <a:stretch>
              <a:fillRect/>
            </a:stretch>
          </p:blipFill>
          <p:spPr>
            <a:xfrm>
              <a:off x="6226700" y="4160700"/>
              <a:ext cx="413099" cy="41309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4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4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4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4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4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4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4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Un poquito más eficiente</a:t>
            </a:r>
          </a:p>
        </p:txBody>
      </p:sp>
      <p:cxnSp>
        <p:nvCxnSpPr>
          <p:cNvPr id="93" name="Shape 93"/>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pic>
        <p:nvPicPr>
          <p:cNvPr id="94" name="Shape 94"/>
          <p:cNvPicPr preferRelativeResize="0"/>
          <p:nvPr/>
        </p:nvPicPr>
        <p:blipFill>
          <a:blip r:embed="rId3">
            <a:alphaModFix/>
          </a:blip>
          <a:stretch>
            <a:fillRect/>
          </a:stretch>
        </p:blipFill>
        <p:spPr>
          <a:xfrm>
            <a:off x="1726662" y="1556125"/>
            <a:ext cx="5690675" cy="2833124"/>
          </a:xfrm>
          <a:prstGeom prst="rect">
            <a:avLst/>
          </a:prstGeom>
          <a:noFill/>
          <a:ln>
            <a:noFill/>
          </a:ln>
        </p:spPr>
      </p:pic>
      <p:sp>
        <p:nvSpPr>
          <p:cNvPr id="95" name="Shape 95"/>
          <p:cNvSpPr txBox="1"/>
          <p:nvPr/>
        </p:nvSpPr>
        <p:spPr>
          <a:xfrm>
            <a:off x="130200" y="952775"/>
            <a:ext cx="9011100" cy="55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Hay dos búsquedas en el DOM duplicadas </a:t>
            </a:r>
            <a:r>
              <a:rPr i="1" lang="en" sz="1800">
                <a:solidFill>
                  <a:srgbClr val="F3F3F3"/>
                </a:solidFill>
              </a:rPr>
              <a:t>$(‘form’)</a:t>
            </a:r>
          </a:p>
        </p:txBody>
      </p:sp>
      <p:grpSp>
        <p:nvGrpSpPr>
          <p:cNvPr id="96" name="Shape 96"/>
          <p:cNvGrpSpPr/>
          <p:nvPr/>
        </p:nvGrpSpPr>
        <p:grpSpPr>
          <a:xfrm>
            <a:off x="2467265" y="2580720"/>
            <a:ext cx="1472759" cy="767760"/>
            <a:chOff x="2467265" y="2580720"/>
            <a:chExt cx="1472759" cy="767760"/>
          </a:xfrm>
        </p:grpSpPr>
        <p:sp>
          <p:nvSpPr>
            <p:cNvPr id="97" name="Shape 97"/>
            <p:cNvSpPr/>
            <p:nvPr/>
          </p:nvSpPr>
          <p:spPr>
            <a:xfrm>
              <a:off x="2903225" y="2580720"/>
              <a:ext cx="1036800" cy="2787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2467265" y="3069780"/>
              <a:ext cx="1036800" cy="2787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4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Un poquito más eficiente</a:t>
            </a:r>
          </a:p>
        </p:txBody>
      </p:sp>
      <p:cxnSp>
        <p:nvCxnSpPr>
          <p:cNvPr id="104" name="Shape 104"/>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sp>
        <p:nvSpPr>
          <p:cNvPr id="105" name="Shape 105"/>
          <p:cNvSpPr txBox="1"/>
          <p:nvPr/>
        </p:nvSpPr>
        <p:spPr>
          <a:xfrm>
            <a:off x="130200" y="952775"/>
            <a:ext cx="9011100" cy="55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Hay dos búsquedas en el DOM duplicadas </a:t>
            </a:r>
            <a:r>
              <a:rPr i="1" lang="en" sz="1800">
                <a:solidFill>
                  <a:srgbClr val="F3F3F3"/>
                </a:solidFill>
              </a:rPr>
              <a:t>$(‘form’)</a:t>
            </a:r>
          </a:p>
        </p:txBody>
      </p:sp>
      <p:pic>
        <p:nvPicPr>
          <p:cNvPr id="106" name="Shape 106"/>
          <p:cNvPicPr preferRelativeResize="0"/>
          <p:nvPr/>
        </p:nvPicPr>
        <p:blipFill>
          <a:blip r:embed="rId3">
            <a:alphaModFix/>
          </a:blip>
          <a:stretch>
            <a:fillRect/>
          </a:stretch>
        </p:blipFill>
        <p:spPr>
          <a:xfrm>
            <a:off x="1823212" y="1529275"/>
            <a:ext cx="5497574" cy="2996525"/>
          </a:xfrm>
          <a:prstGeom prst="rect">
            <a:avLst/>
          </a:prstGeom>
          <a:noFill/>
          <a:ln>
            <a:noFill/>
          </a:ln>
        </p:spPr>
      </p:pic>
      <p:sp>
        <p:nvSpPr>
          <p:cNvPr id="107" name="Shape 107"/>
          <p:cNvSpPr/>
          <p:nvPr/>
        </p:nvSpPr>
        <p:spPr>
          <a:xfrm>
            <a:off x="2064225" y="2092179"/>
            <a:ext cx="2778599" cy="236099"/>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08" name="Shape 108"/>
          <p:cNvGrpSpPr/>
          <p:nvPr/>
        </p:nvGrpSpPr>
        <p:grpSpPr>
          <a:xfrm>
            <a:off x="2507100" y="2786200"/>
            <a:ext cx="1539249" cy="707129"/>
            <a:chOff x="2507100" y="2786200"/>
            <a:chExt cx="1539249" cy="707129"/>
          </a:xfrm>
        </p:grpSpPr>
        <p:sp>
          <p:nvSpPr>
            <p:cNvPr id="109" name="Shape 109"/>
            <p:cNvSpPr/>
            <p:nvPr/>
          </p:nvSpPr>
          <p:spPr>
            <a:xfrm>
              <a:off x="2906950" y="2786200"/>
              <a:ext cx="1139399" cy="236099"/>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2507100" y="3257229"/>
              <a:ext cx="1139399" cy="236099"/>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4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4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Un poquito más eficiente</a:t>
            </a:r>
          </a:p>
        </p:txBody>
      </p:sp>
      <p:cxnSp>
        <p:nvCxnSpPr>
          <p:cNvPr id="116" name="Shape 116"/>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sp>
        <p:nvSpPr>
          <p:cNvPr id="117" name="Shape 117"/>
          <p:cNvSpPr txBox="1"/>
          <p:nvPr/>
        </p:nvSpPr>
        <p:spPr>
          <a:xfrm>
            <a:off x="130200" y="952775"/>
            <a:ext cx="9011100" cy="55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También estamos repitiendo la URL de petición Ajax y el </a:t>
            </a:r>
            <a:r>
              <a:rPr i="1" lang="en" sz="1800">
                <a:solidFill>
                  <a:srgbClr val="F3F3F3"/>
                </a:solidFill>
              </a:rPr>
              <a:t>action</a:t>
            </a:r>
            <a:r>
              <a:rPr lang="en" sz="1800">
                <a:solidFill>
                  <a:srgbClr val="F3F3F3"/>
                </a:solidFill>
              </a:rPr>
              <a:t> del formulario</a:t>
            </a:r>
          </a:p>
        </p:txBody>
      </p:sp>
      <p:pic>
        <p:nvPicPr>
          <p:cNvPr id="118" name="Shape 118"/>
          <p:cNvPicPr preferRelativeResize="0"/>
          <p:nvPr/>
        </p:nvPicPr>
        <p:blipFill>
          <a:blip r:embed="rId3">
            <a:alphaModFix/>
          </a:blip>
          <a:stretch>
            <a:fillRect/>
          </a:stretch>
        </p:blipFill>
        <p:spPr>
          <a:xfrm>
            <a:off x="1958037" y="1995275"/>
            <a:ext cx="5227924" cy="346749"/>
          </a:xfrm>
          <a:prstGeom prst="rect">
            <a:avLst/>
          </a:prstGeom>
          <a:noFill/>
          <a:ln>
            <a:noFill/>
          </a:ln>
        </p:spPr>
      </p:pic>
      <p:pic>
        <p:nvPicPr>
          <p:cNvPr id="119" name="Shape 119"/>
          <p:cNvPicPr preferRelativeResize="0"/>
          <p:nvPr/>
        </p:nvPicPr>
        <p:blipFill>
          <a:blip r:embed="rId4">
            <a:alphaModFix/>
          </a:blip>
          <a:stretch>
            <a:fillRect/>
          </a:stretch>
        </p:blipFill>
        <p:spPr>
          <a:xfrm>
            <a:off x="3052575" y="2976050"/>
            <a:ext cx="3038850" cy="399849"/>
          </a:xfrm>
          <a:prstGeom prst="rect">
            <a:avLst/>
          </a:prstGeom>
          <a:noFill/>
          <a:ln>
            <a:noFill/>
          </a:ln>
        </p:spPr>
      </p:pic>
      <p:pic>
        <p:nvPicPr>
          <p:cNvPr id="120" name="Shape 120"/>
          <p:cNvPicPr preferRelativeResize="0"/>
          <p:nvPr/>
        </p:nvPicPr>
        <p:blipFill>
          <a:blip r:embed="rId5">
            <a:alphaModFix/>
          </a:blip>
          <a:stretch>
            <a:fillRect/>
          </a:stretch>
        </p:blipFill>
        <p:spPr>
          <a:xfrm>
            <a:off x="2634987" y="3981250"/>
            <a:ext cx="3874034" cy="346750"/>
          </a:xfrm>
          <a:prstGeom prst="rect">
            <a:avLst/>
          </a:prstGeom>
          <a:noFill/>
          <a:ln>
            <a:noFill/>
          </a:ln>
        </p:spPr>
      </p:pic>
      <p:grpSp>
        <p:nvGrpSpPr>
          <p:cNvPr id="121" name="Shape 121"/>
          <p:cNvGrpSpPr/>
          <p:nvPr/>
        </p:nvGrpSpPr>
        <p:grpSpPr>
          <a:xfrm>
            <a:off x="3480434" y="3554350"/>
            <a:ext cx="3449165" cy="731040"/>
            <a:chOff x="3480434" y="3554350"/>
            <a:chExt cx="3449165" cy="731040"/>
          </a:xfrm>
        </p:grpSpPr>
        <p:pic>
          <p:nvPicPr>
            <p:cNvPr descr="icon-ok.png" id="122" name="Shape 122"/>
            <p:cNvPicPr preferRelativeResize="0"/>
            <p:nvPr/>
          </p:nvPicPr>
          <p:blipFill>
            <a:blip r:embed="rId6">
              <a:alphaModFix/>
            </a:blip>
            <a:stretch>
              <a:fillRect/>
            </a:stretch>
          </p:blipFill>
          <p:spPr>
            <a:xfrm>
              <a:off x="6426200" y="3554350"/>
              <a:ext cx="503399" cy="503399"/>
            </a:xfrm>
            <a:prstGeom prst="rect">
              <a:avLst/>
            </a:prstGeom>
            <a:noFill/>
            <a:ln>
              <a:noFill/>
            </a:ln>
          </p:spPr>
        </p:pic>
        <p:sp>
          <p:nvSpPr>
            <p:cNvPr id="123" name="Shape 123"/>
            <p:cNvSpPr/>
            <p:nvPr/>
          </p:nvSpPr>
          <p:spPr>
            <a:xfrm>
              <a:off x="3480434" y="4002490"/>
              <a:ext cx="2589600" cy="2829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4" name="Shape 124"/>
          <p:cNvGrpSpPr/>
          <p:nvPr/>
        </p:nvGrpSpPr>
        <p:grpSpPr>
          <a:xfrm>
            <a:off x="4188542" y="1514500"/>
            <a:ext cx="543600" cy="1465799"/>
            <a:chOff x="4188542" y="1514500"/>
            <a:chExt cx="543600" cy="1465799"/>
          </a:xfrm>
        </p:grpSpPr>
        <p:sp>
          <p:nvSpPr>
            <p:cNvPr id="125" name="Shape 125"/>
            <p:cNvSpPr/>
            <p:nvPr/>
          </p:nvSpPr>
          <p:spPr>
            <a:xfrm rot="-5401870">
              <a:off x="4108442" y="1594750"/>
              <a:ext cx="551400" cy="390900"/>
            </a:xfrm>
            <a:prstGeom prst="leftArrow">
              <a:avLst>
                <a:gd fmla="val 50000" name="adj1"/>
                <a:gd fmla="val 50000" name="adj2"/>
              </a:avLst>
            </a:prstGeom>
            <a:solidFill>
              <a:srgbClr val="F4B400"/>
            </a:solidFill>
            <a:ln>
              <a:noFill/>
            </a:ln>
          </p:spPr>
          <p:txBody>
            <a:bodyPr anchorCtr="0" anchor="ctr" bIns="91425" lIns="91425" rIns="91425" tIns="91425">
              <a:noAutofit/>
            </a:bodyPr>
            <a:lstStyle/>
            <a:p>
              <a:pPr lvl="0" rtl="0">
                <a:spcBef>
                  <a:spcPts val="0"/>
                </a:spcBef>
                <a:buNone/>
              </a:pPr>
              <a:r>
                <a:t/>
              </a:r>
              <a:endParaRPr/>
            </a:p>
          </p:txBody>
        </p:sp>
        <p:sp>
          <p:nvSpPr>
            <p:cNvPr id="126" name="Shape 126"/>
            <p:cNvSpPr/>
            <p:nvPr/>
          </p:nvSpPr>
          <p:spPr>
            <a:xfrm rot="-5401870">
              <a:off x="4260842" y="2509150"/>
              <a:ext cx="551400" cy="390900"/>
            </a:xfrm>
            <a:prstGeom prst="leftArrow">
              <a:avLst>
                <a:gd fmla="val 50000" name="adj1"/>
                <a:gd fmla="val 50000" name="adj2"/>
              </a:avLst>
            </a:prstGeom>
            <a:solidFill>
              <a:srgbClr val="F4B400"/>
            </a:solidFill>
            <a:ln>
              <a:noFill/>
            </a:ln>
          </p:spPr>
          <p:txBody>
            <a:bodyPr anchorCtr="0" anchor="ctr" bIns="91425" lIns="91425" rIns="91425" tIns="91425">
              <a:noAutofit/>
            </a:bodyPr>
            <a:lstStyle/>
            <a:p>
              <a:pPr lvl="0" rtl="0">
                <a:spcBef>
                  <a:spcPts val="0"/>
                </a:spcBef>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4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4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4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Respuesta JSON a la petición Ajax</a:t>
            </a:r>
          </a:p>
        </p:txBody>
      </p:sp>
      <p:cxnSp>
        <p:nvCxnSpPr>
          <p:cNvPr id="132" name="Shape 132"/>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sp>
        <p:nvSpPr>
          <p:cNvPr id="133" name="Shape 133"/>
          <p:cNvSpPr txBox="1"/>
          <p:nvPr/>
        </p:nvSpPr>
        <p:spPr>
          <a:xfrm>
            <a:off x="130200" y="952775"/>
            <a:ext cx="9011100" cy="55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Supongamos que el servidor devuelve la información en formato JSON</a:t>
            </a:r>
          </a:p>
        </p:txBody>
      </p:sp>
      <p:sp>
        <p:nvSpPr>
          <p:cNvPr id="134" name="Shape 134"/>
          <p:cNvSpPr txBox="1"/>
          <p:nvPr/>
        </p:nvSpPr>
        <p:spPr>
          <a:xfrm>
            <a:off x="216125" y="1689275"/>
            <a:ext cx="991799" cy="55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JSON</a:t>
            </a:r>
          </a:p>
        </p:txBody>
      </p:sp>
      <p:pic>
        <p:nvPicPr>
          <p:cNvPr id="135" name="Shape 135"/>
          <p:cNvPicPr preferRelativeResize="0"/>
          <p:nvPr/>
        </p:nvPicPr>
        <p:blipFill>
          <a:blip r:embed="rId3">
            <a:alphaModFix/>
          </a:blip>
          <a:stretch>
            <a:fillRect/>
          </a:stretch>
        </p:blipFill>
        <p:spPr>
          <a:xfrm>
            <a:off x="4597875" y="1536875"/>
            <a:ext cx="4467225" cy="3533775"/>
          </a:xfrm>
          <a:prstGeom prst="rect">
            <a:avLst/>
          </a:prstGeom>
          <a:noFill/>
          <a:ln>
            <a:noFill/>
          </a:ln>
        </p:spPr>
      </p:pic>
      <p:grpSp>
        <p:nvGrpSpPr>
          <p:cNvPr id="136" name="Shape 136"/>
          <p:cNvGrpSpPr/>
          <p:nvPr/>
        </p:nvGrpSpPr>
        <p:grpSpPr>
          <a:xfrm>
            <a:off x="2608850" y="1529275"/>
            <a:ext cx="3816474" cy="1210075"/>
            <a:chOff x="2608850" y="1529275"/>
            <a:chExt cx="3816474" cy="1210075"/>
          </a:xfrm>
        </p:grpSpPr>
        <p:sp>
          <p:nvSpPr>
            <p:cNvPr id="137" name="Shape 137"/>
            <p:cNvSpPr/>
            <p:nvPr/>
          </p:nvSpPr>
          <p:spPr>
            <a:xfrm>
              <a:off x="2608850" y="1529275"/>
              <a:ext cx="1964999" cy="474599"/>
            </a:xfrm>
            <a:prstGeom prst="wedgeRoundRectCallout">
              <a:avLst>
                <a:gd fmla="val 71795" name="adj1"/>
                <a:gd fmla="val 180494" name="adj2"/>
                <a:gd fmla="val 0" name="adj3"/>
              </a:avLst>
            </a:prstGeom>
            <a:solidFill>
              <a:srgbClr val="F4B400"/>
            </a:solidFill>
            <a:ln>
              <a:noFill/>
            </a:ln>
          </p:spPr>
          <p:txBody>
            <a:bodyPr anchorCtr="0" anchor="ctr" bIns="91425" lIns="91425" rIns="91425" tIns="91425">
              <a:noAutofit/>
            </a:bodyPr>
            <a:lstStyle/>
            <a:p>
              <a:pPr lvl="0" rtl="0" algn="ctr">
                <a:spcBef>
                  <a:spcPts val="0"/>
                </a:spcBef>
                <a:buNone/>
              </a:pPr>
              <a:r>
                <a:rPr lang="en">
                  <a:solidFill>
                    <a:srgbClr val="4F2904"/>
                  </a:solidFill>
                </a:rPr>
                <a:t>Parsea la respuesta como JSON</a:t>
              </a:r>
            </a:p>
          </p:txBody>
        </p:sp>
        <p:sp>
          <p:nvSpPr>
            <p:cNvPr id="138" name="Shape 138"/>
            <p:cNvSpPr/>
            <p:nvPr/>
          </p:nvSpPr>
          <p:spPr>
            <a:xfrm>
              <a:off x="4992225" y="2548850"/>
              <a:ext cx="1433099" cy="1905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39" name="Shape 139"/>
          <p:cNvGrpSpPr/>
          <p:nvPr/>
        </p:nvGrpSpPr>
        <p:grpSpPr>
          <a:xfrm>
            <a:off x="2608850" y="3358075"/>
            <a:ext cx="5080074" cy="1285850"/>
            <a:chOff x="2608850" y="3358075"/>
            <a:chExt cx="5080074" cy="1285850"/>
          </a:xfrm>
        </p:grpSpPr>
        <p:sp>
          <p:nvSpPr>
            <p:cNvPr id="140" name="Shape 140"/>
            <p:cNvSpPr/>
            <p:nvPr/>
          </p:nvSpPr>
          <p:spPr>
            <a:xfrm>
              <a:off x="4992225" y="4453425"/>
              <a:ext cx="2696699" cy="1905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2608850" y="3358075"/>
              <a:ext cx="1964999" cy="474599"/>
            </a:xfrm>
            <a:prstGeom prst="wedgeRoundRectCallout">
              <a:avLst>
                <a:gd fmla="val 71795" name="adj1"/>
                <a:gd fmla="val 180494" name="adj2"/>
                <a:gd fmla="val 0" name="adj3"/>
              </a:avLst>
            </a:prstGeom>
            <a:solidFill>
              <a:srgbClr val="F4B400"/>
            </a:solidFill>
            <a:ln>
              <a:noFill/>
            </a:ln>
          </p:spPr>
          <p:txBody>
            <a:bodyPr anchorCtr="0" anchor="ctr" bIns="91425" lIns="91425" rIns="91425" tIns="91425">
              <a:noAutofit/>
            </a:bodyPr>
            <a:lstStyle/>
            <a:p>
              <a:pPr lvl="0" rtl="0" algn="ctr">
                <a:spcBef>
                  <a:spcPts val="0"/>
                </a:spcBef>
                <a:buNone/>
              </a:pPr>
              <a:r>
                <a:rPr lang="en">
                  <a:solidFill>
                    <a:srgbClr val="4F2904"/>
                  </a:solidFill>
                </a:rPr>
                <a:t>Pide al servidor responder con JSON</a:t>
              </a:r>
            </a:p>
          </p:txBody>
        </p:sp>
      </p:grpSp>
      <p:sp>
        <p:nvSpPr>
          <p:cNvPr id="142" name="Shape 142"/>
          <p:cNvSpPr/>
          <p:nvPr/>
        </p:nvSpPr>
        <p:spPr>
          <a:xfrm>
            <a:off x="5155250" y="3296000"/>
            <a:ext cx="3829499" cy="984000"/>
          </a:xfrm>
          <a:prstGeom prst="rect">
            <a:avLst/>
          </a:prstGeom>
          <a:noFill/>
          <a:ln cap="flat" cmpd="sng" w="28575">
            <a:solidFill>
              <a:srgbClr val="F4B4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3" name="Shape 143"/>
          <p:cNvPicPr preferRelativeResize="0"/>
          <p:nvPr/>
        </p:nvPicPr>
        <p:blipFill>
          <a:blip r:embed="rId4">
            <a:alphaModFix/>
          </a:blip>
          <a:stretch>
            <a:fillRect/>
          </a:stretch>
        </p:blipFill>
        <p:spPr>
          <a:xfrm>
            <a:off x="304800" y="2170225"/>
            <a:ext cx="2343150" cy="104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4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4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4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4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304800" y="-22625"/>
            <a:ext cx="8620500" cy="857400"/>
          </a:xfrm>
          <a:prstGeom prst="rect">
            <a:avLst/>
          </a:prstGeom>
        </p:spPr>
        <p:txBody>
          <a:bodyPr anchorCtr="0" anchor="b" bIns="91425" lIns="91425" rIns="91425" tIns="91425">
            <a:noAutofit/>
          </a:bodyPr>
          <a:lstStyle/>
          <a:p>
            <a:pPr lvl="0" rtl="0">
              <a:spcBef>
                <a:spcPts val="0"/>
              </a:spcBef>
              <a:buNone/>
            </a:pPr>
            <a:r>
              <a:rPr lang="en">
                <a:solidFill>
                  <a:srgbClr val="A6BCCC"/>
                </a:solidFill>
              </a:rPr>
              <a:t>Array de objetos: </a:t>
            </a:r>
            <a:r>
              <a:rPr i="1" lang="en">
                <a:solidFill>
                  <a:srgbClr val="A6BCCC"/>
                </a:solidFill>
              </a:rPr>
              <a:t>$.each()</a:t>
            </a:r>
            <a:r>
              <a:rPr lang="en">
                <a:solidFill>
                  <a:srgbClr val="A6BCCC"/>
                </a:solidFill>
              </a:rPr>
              <a:t>, </a:t>
            </a:r>
            <a:r>
              <a:rPr i="1" lang="en">
                <a:solidFill>
                  <a:srgbClr val="A6BCCC"/>
                </a:solidFill>
              </a:rPr>
              <a:t>$.map()</a:t>
            </a:r>
          </a:p>
        </p:txBody>
      </p:sp>
      <p:cxnSp>
        <p:nvCxnSpPr>
          <p:cNvPr id="149" name="Shape 149"/>
          <p:cNvCxnSpPr/>
          <p:nvPr/>
        </p:nvCxnSpPr>
        <p:spPr>
          <a:xfrm>
            <a:off x="2700" y="931875"/>
            <a:ext cx="9138600" cy="0"/>
          </a:xfrm>
          <a:prstGeom prst="straightConnector1">
            <a:avLst/>
          </a:prstGeom>
          <a:noFill/>
          <a:ln cap="flat" cmpd="sng" w="9525">
            <a:solidFill>
              <a:srgbClr val="90B3B2"/>
            </a:solidFill>
            <a:prstDash val="solid"/>
            <a:round/>
            <a:headEnd len="lg" w="lg" type="none"/>
            <a:tailEnd len="lg" w="lg" type="none"/>
          </a:ln>
        </p:spPr>
      </p:cxnSp>
      <p:pic>
        <p:nvPicPr>
          <p:cNvPr id="150" name="Shape 150"/>
          <p:cNvPicPr preferRelativeResize="0"/>
          <p:nvPr/>
        </p:nvPicPr>
        <p:blipFill>
          <a:blip r:embed="rId3">
            <a:alphaModFix/>
          </a:blip>
          <a:stretch>
            <a:fillRect/>
          </a:stretch>
        </p:blipFill>
        <p:spPr>
          <a:xfrm>
            <a:off x="457200" y="1394950"/>
            <a:ext cx="2590800" cy="3390900"/>
          </a:xfrm>
          <a:prstGeom prst="rect">
            <a:avLst/>
          </a:prstGeom>
          <a:noFill/>
          <a:ln>
            <a:noFill/>
          </a:ln>
        </p:spPr>
      </p:pic>
      <p:grpSp>
        <p:nvGrpSpPr>
          <p:cNvPr id="151" name="Shape 151"/>
          <p:cNvGrpSpPr/>
          <p:nvPr/>
        </p:nvGrpSpPr>
        <p:grpSpPr>
          <a:xfrm>
            <a:off x="3205739" y="2138625"/>
            <a:ext cx="4994410" cy="1391699"/>
            <a:chOff x="3205739" y="2138625"/>
            <a:chExt cx="4994410" cy="1391699"/>
          </a:xfrm>
        </p:grpSpPr>
        <p:sp>
          <p:nvSpPr>
            <p:cNvPr id="152" name="Shape 152"/>
            <p:cNvSpPr txBox="1"/>
            <p:nvPr/>
          </p:nvSpPr>
          <p:spPr>
            <a:xfrm>
              <a:off x="3918850" y="2138625"/>
              <a:ext cx="4281299" cy="401099"/>
            </a:xfrm>
            <a:prstGeom prst="rect">
              <a:avLst/>
            </a:prstGeom>
            <a:solidFill>
              <a:srgbClr val="282A36"/>
            </a:solidFill>
            <a:ln>
              <a:noFill/>
            </a:ln>
          </p:spPr>
          <p:txBody>
            <a:bodyPr anchorCtr="0" anchor="ctr" bIns="91425" lIns="91425" rIns="91425" tIns="91425">
              <a:noAutofit/>
            </a:bodyPr>
            <a:lstStyle/>
            <a:p>
              <a:pPr lvl="0" rtl="0" algn="ctr">
                <a:spcBef>
                  <a:spcPts val="0"/>
                </a:spcBef>
                <a:buNone/>
              </a:pPr>
              <a:r>
                <a:rPr lang="en">
                  <a:solidFill>
                    <a:srgbClr val="F1FA8C"/>
                  </a:solidFill>
                </a:rPr>
                <a:t>$.each(collection, function(&lt;index&gt;, &lt;object&gt;) {...})</a:t>
              </a:r>
            </a:p>
          </p:txBody>
        </p:sp>
        <p:sp>
          <p:nvSpPr>
            <p:cNvPr id="153" name="Shape 153"/>
            <p:cNvSpPr txBox="1"/>
            <p:nvPr/>
          </p:nvSpPr>
          <p:spPr>
            <a:xfrm>
              <a:off x="3918850" y="3129225"/>
              <a:ext cx="4281299" cy="401099"/>
            </a:xfrm>
            <a:prstGeom prst="rect">
              <a:avLst/>
            </a:prstGeom>
            <a:solidFill>
              <a:srgbClr val="282A36"/>
            </a:solidFill>
            <a:ln>
              <a:noFill/>
            </a:ln>
          </p:spPr>
          <p:txBody>
            <a:bodyPr anchorCtr="0" anchor="ctr" bIns="91425" lIns="91425" rIns="91425" tIns="91425">
              <a:noAutofit/>
            </a:bodyPr>
            <a:lstStyle/>
            <a:p>
              <a:pPr lvl="0" rtl="0" algn="ctr">
                <a:spcBef>
                  <a:spcPts val="0"/>
                </a:spcBef>
                <a:buNone/>
              </a:pPr>
              <a:r>
                <a:rPr lang="en">
                  <a:solidFill>
                    <a:srgbClr val="F1FA8C"/>
                  </a:solidFill>
                </a:rPr>
                <a:t>$.map(collection, function(&lt;item&gt;, &lt;index&gt;) {...})</a:t>
              </a:r>
            </a:p>
          </p:txBody>
        </p:sp>
        <p:sp>
          <p:nvSpPr>
            <p:cNvPr id="154" name="Shape 154"/>
            <p:cNvSpPr/>
            <p:nvPr/>
          </p:nvSpPr>
          <p:spPr>
            <a:xfrm rot="10798130">
              <a:off x="3205739" y="2601815"/>
              <a:ext cx="551400" cy="390900"/>
            </a:xfrm>
            <a:prstGeom prst="leftArrow">
              <a:avLst>
                <a:gd fmla="val 50000" name="adj1"/>
                <a:gd fmla="val 50000" name="adj2"/>
              </a:avLst>
            </a:prstGeom>
            <a:solidFill>
              <a:srgbClr val="F4B400"/>
            </a:solidFill>
            <a:ln>
              <a:noFill/>
            </a:ln>
          </p:spPr>
          <p:txBody>
            <a:bodyPr anchorCtr="0" anchor="ctr" bIns="91425" lIns="91425" rIns="91425" tIns="91425">
              <a:noAutofit/>
            </a:bodyPr>
            <a:lstStyle/>
            <a:p>
              <a:pPr lvl="0" rtl="0">
                <a:spcBef>
                  <a:spcPts val="0"/>
                </a:spcBef>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4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4294967295" type="title"/>
          </p:nvPr>
        </p:nvSpPr>
        <p:spPr>
          <a:xfrm>
            <a:off x="457200" y="434578"/>
            <a:ext cx="8229600" cy="857400"/>
          </a:xfrm>
          <a:prstGeom prst="rect">
            <a:avLst/>
          </a:prstGeom>
        </p:spPr>
        <p:txBody>
          <a:bodyPr anchorCtr="0" anchor="b" bIns="91425" lIns="91425" rIns="91425" tIns="91425">
            <a:noAutofit/>
          </a:bodyPr>
          <a:lstStyle/>
          <a:p>
            <a:pPr lvl="0" rtl="0" algn="ctr">
              <a:spcBef>
                <a:spcPts val="0"/>
              </a:spcBef>
              <a:buNone/>
            </a:pPr>
            <a:r>
              <a:rPr lang="en" sz="4000">
                <a:solidFill>
                  <a:srgbClr val="A6BCCC"/>
                </a:solidFill>
              </a:rPr>
              <a:t>Ajax en formularios</a:t>
            </a:r>
          </a:p>
        </p:txBody>
      </p:sp>
      <p:pic>
        <p:nvPicPr>
          <p:cNvPr id="160" name="Shape 160"/>
          <p:cNvPicPr preferRelativeResize="0"/>
          <p:nvPr/>
        </p:nvPicPr>
        <p:blipFill>
          <a:blip r:embed="rId3">
            <a:alphaModFix/>
          </a:blip>
          <a:stretch>
            <a:fillRect/>
          </a:stretch>
        </p:blipFill>
        <p:spPr>
          <a:xfrm>
            <a:off x="2300287" y="1881175"/>
            <a:ext cx="4543425" cy="1381125"/>
          </a:xfrm>
          <a:prstGeom prst="rect">
            <a:avLst/>
          </a:prstGeom>
          <a:noFill/>
          <a:ln>
            <a:noFill/>
          </a:ln>
        </p:spPr>
      </p:pic>
      <p:sp>
        <p:nvSpPr>
          <p:cNvPr id="161" name="Shape 161"/>
          <p:cNvSpPr txBox="1"/>
          <p:nvPr/>
        </p:nvSpPr>
        <p:spPr>
          <a:xfrm>
            <a:off x="2184137" y="4582525"/>
            <a:ext cx="4775699" cy="420000"/>
          </a:xfrm>
          <a:prstGeom prst="rect">
            <a:avLst/>
          </a:prstGeom>
          <a:noFill/>
          <a:ln>
            <a:noFill/>
          </a:ln>
        </p:spPr>
        <p:txBody>
          <a:bodyPr anchorCtr="0" anchor="t" bIns="91425" lIns="91425" rIns="91425" tIns="91425">
            <a:noAutofit/>
          </a:bodyPr>
          <a:lstStyle/>
          <a:p>
            <a:pPr lvl="0" rtl="0" algn="ctr">
              <a:spcBef>
                <a:spcPts val="0"/>
              </a:spcBef>
              <a:buNone/>
            </a:pPr>
            <a:r>
              <a:rPr lang="en" sz="1700" u="sng">
                <a:solidFill>
                  <a:srgbClr val="F3F3F3"/>
                </a:solidFill>
              </a:rPr>
              <a:t>http://www.w3schools.com/jquery/</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