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79" r:id="rId5"/>
    <p:sldId id="261" r:id="rId6"/>
    <p:sldId id="265" r:id="rId7"/>
    <p:sldId id="264" r:id="rId8"/>
    <p:sldId id="266" r:id="rId9"/>
    <p:sldId id="263" r:id="rId10"/>
    <p:sldId id="280" r:id="rId11"/>
    <p:sldId id="269" r:id="rId12"/>
    <p:sldId id="289" r:id="rId13"/>
    <p:sldId id="290" r:id="rId14"/>
    <p:sldId id="281" r:id="rId15"/>
    <p:sldId id="270" r:id="rId16"/>
    <p:sldId id="283" r:id="rId17"/>
    <p:sldId id="271" r:id="rId18"/>
    <p:sldId id="272" r:id="rId19"/>
    <p:sldId id="286" r:id="rId20"/>
    <p:sldId id="287" r:id="rId21"/>
    <p:sldId id="273" r:id="rId22"/>
    <p:sldId id="284" r:id="rId23"/>
    <p:sldId id="267" r:id="rId24"/>
    <p:sldId id="288" r:id="rId25"/>
    <p:sldId id="275" r:id="rId26"/>
    <p:sldId id="278" r:id="rId27"/>
    <p:sldId id="285" r:id="rId28"/>
    <p:sldId id="257" r:id="rId29"/>
    <p:sldId id="277" r:id="rId30"/>
    <p:sldId id="27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1960"/>
    <a:srgbClr val="481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3"/>
    <p:restoredTop sz="94655"/>
  </p:normalViewPr>
  <p:slideViewPr>
    <p:cSldViewPr snapToGrid="0" snapToObjects="1">
      <p:cViewPr varScale="1">
        <p:scale>
          <a:sx n="100" d="100"/>
          <a:sy n="100" d="100"/>
        </p:scale>
        <p:origin x="5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ppa.cdc.gov/sasweb/ncipc/leadcaus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85A7-C80C-8749-9291-1B2DDB875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673100"/>
            <a:ext cx="8791575" cy="2387600"/>
          </a:xfrm>
        </p:spPr>
        <p:txBody>
          <a:bodyPr>
            <a:normAutofit/>
          </a:bodyPr>
          <a:lstStyle/>
          <a:p>
            <a:r>
              <a:rPr lang="en-US" sz="6000" cap="none" dirty="0">
                <a:ln w="0"/>
                <a:effectLst>
                  <a:outerShdw blurRad="762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Who gets the Blues?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84C4B-2A59-E948-BDDF-DDEF3BE53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6824" y="3060700"/>
            <a:ext cx="8931276" cy="3124200"/>
          </a:xfrm>
        </p:spPr>
        <p:txBody>
          <a:bodyPr>
            <a:normAutofit/>
          </a:bodyPr>
          <a:lstStyle/>
          <a:p>
            <a:r>
              <a:rPr lang="en-US" sz="3600" cap="none" dirty="0">
                <a:ln w="0"/>
                <a:solidFill>
                  <a:schemeClr val="tx1"/>
                </a:solidFill>
                <a:effectLst>
                  <a:outerShdw blurRad="762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Do suicide rates vary with age? </a:t>
            </a:r>
          </a:p>
          <a:p>
            <a:r>
              <a:rPr lang="en-US" sz="3200" cap="none" dirty="0">
                <a:ln w="0"/>
                <a:solidFill>
                  <a:schemeClr val="tx1"/>
                </a:solidFill>
                <a:effectLst>
                  <a:outerShdw blurRad="762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	Nationally vs. World-wide? </a:t>
            </a:r>
          </a:p>
          <a:p>
            <a:r>
              <a:rPr lang="en-US" sz="3200" cap="none" dirty="0">
                <a:ln w="0"/>
                <a:solidFill>
                  <a:schemeClr val="tx1"/>
                </a:solidFill>
                <a:effectLst>
                  <a:outerShdw blurRad="762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Does access to mental health treatment or government spending affect suicide rates?</a:t>
            </a:r>
          </a:p>
        </p:txBody>
      </p:sp>
    </p:spTree>
    <p:extLst>
      <p:ext uri="{BB962C8B-B14F-4D97-AF65-F5344CB8AC3E}">
        <p14:creationId xmlns:p14="http://schemas.microsoft.com/office/powerpoint/2010/main" val="363037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0629"/>
            <a:ext cx="9905998" cy="165946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Total US Suicides By Year and Age Range, </a:t>
            </a:r>
            <a:b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1985 - 2015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49B16-6DB0-484E-9AA8-A720D7B0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6" y="2271737"/>
            <a:ext cx="11646568" cy="388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7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0629"/>
            <a:ext cx="9905998" cy="165946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Total US Suicides By Year and Age Range, </a:t>
            </a:r>
            <a:b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1985 - 2015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143001" y="2357294"/>
            <a:ext cx="9905998" cy="426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Orig. impression: prevention focuses on teens/20s.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BUT highest, and climbing, is 35-54y/o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   Followed by 55-74y/o, climbing since 2000 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Ages under 35 and over 75y/o unchanging, low.</a:t>
            </a:r>
          </a:p>
          <a:p>
            <a:pPr marL="742950" indent="-742950">
              <a:buAutoNum type="arabicPeriod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13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01" y="-153071"/>
            <a:ext cx="9905998" cy="165946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US Suicides by Age, Gender:1985 &amp; 2015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089A7-5DAF-5643-A68D-AF34BCF84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826" y="1250545"/>
            <a:ext cx="5678713" cy="2665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0C6B67-4AC5-7C42-8C8E-D7C77D1F0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79" y="4009783"/>
            <a:ext cx="5767005" cy="26727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6F98AF-AF5A-9E42-8796-224F28F57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155" y="4009783"/>
            <a:ext cx="5662383" cy="26622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85418C-453C-5641-8D53-26AFFC5E5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938" y="1249884"/>
            <a:ext cx="5756726" cy="267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5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0629"/>
            <a:ext cx="9905998" cy="165946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42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US Suicides by Age, Gender:1985 &amp; 2015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567544" y="2128694"/>
            <a:ext cx="9905998" cy="426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Orig. impression: young males, teens/20s.</a:t>
            </a:r>
          </a:p>
          <a:p>
            <a:pPr>
              <a:spcAft>
                <a:spcPts val="1200"/>
              </a:spcAft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	Looks like efforts were effective.</a:t>
            </a:r>
          </a:p>
          <a:p>
            <a:pPr>
              <a:spcAft>
                <a:spcPts val="1200"/>
              </a:spcAft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Now MIDDLE age groups have most suicides.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Males over 75y/o more likely than women.</a:t>
            </a:r>
          </a:p>
          <a:p>
            <a:pPr marL="742950" indent="-742950">
              <a:buAutoNum type="arabicPeriod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686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US vs. World Suicide Rates, 1985-2015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B41A6-8C9E-2E43-8DDD-194D1C5E5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68" y="1876372"/>
            <a:ext cx="11613463" cy="348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37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US vs. World Suicide Rates, 1985-2015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320801" y="1846620"/>
            <a:ext cx="9905998" cy="426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Orig. impression: US more suicides. Well, Japan...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US dropping since 1995, climbing 2005 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World rising ’TIL 1995, dropping since then.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Sort of an inverse relationship… more questions!</a:t>
            </a:r>
          </a:p>
          <a:p>
            <a:pPr marL="742950" indent="-742950">
              <a:buAutoNum type="arabicPeriod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9842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9435" y="101600"/>
            <a:ext cx="4045953" cy="64770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4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World </a:t>
            </a:r>
            <a:br>
              <a:rPr lang="en-US" sz="4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Suicide Rates, </a:t>
            </a:r>
            <a:br>
              <a:rPr lang="en-US" sz="4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2014, </a:t>
            </a:r>
            <a:br>
              <a:rPr lang="en-US" sz="4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by country </a:t>
            </a:r>
            <a:br>
              <a:rPr lang="en-US" sz="4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(EURO)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1EB8E-92EB-C44D-8605-2B9827FE0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55" y="87122"/>
            <a:ext cx="5747657" cy="669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20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World Suicide Rates, 2014, by country (EURO)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143001" y="1783120"/>
            <a:ext cx="9905998" cy="426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Orig. impression: US more suicides. Well, Japan...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US  upper 1/3</a:t>
            </a:r>
            <a:r>
              <a:rPr lang="en-US" cap="none" baseline="300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rd</a:t>
            </a: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,  out of 38 Euro-centric countries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[</a:t>
            </a:r>
            <a:r>
              <a:rPr lang="en-US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Prev</a:t>
            </a: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] was 101 countries, wider range of GDPs;    Implication: Eurocentric countries higher than Non.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Japan up there, but not highest.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Lowest rates: is it culture? Not reporting?</a:t>
            </a:r>
          </a:p>
        </p:txBody>
      </p:sp>
    </p:spTree>
    <p:extLst>
      <p:ext uri="{BB962C8B-B14F-4D97-AF65-F5344CB8AC3E}">
        <p14:creationId xmlns:p14="http://schemas.microsoft.com/office/powerpoint/2010/main" val="1433740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US suicide rates, by State, 2017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0F6E47-1647-9843-A55E-B9DAC97C9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5" y="1309137"/>
            <a:ext cx="11105912" cy="524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72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US suicide rates, by State, 2017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422401" y="1659461"/>
            <a:ext cx="9905998" cy="426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Smooth distribution, gradual trend across states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NY, CA, Hawaii, TX lowest  --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WV, Alaska, New Mexico, Kentucky highest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Economic? Geographic? Access?</a:t>
            </a:r>
          </a:p>
        </p:txBody>
      </p:sp>
    </p:spTree>
    <p:extLst>
      <p:ext uri="{BB962C8B-B14F-4D97-AF65-F5344CB8AC3E}">
        <p14:creationId xmlns:p14="http://schemas.microsoft.com/office/powerpoint/2010/main" val="289251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962B-106D-AB4A-ABC5-A69D52AA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23316"/>
            <a:ext cx="9905998" cy="1903880"/>
          </a:xfrm>
        </p:spPr>
        <p:txBody>
          <a:bodyPr>
            <a:noAutofit/>
          </a:bodyPr>
          <a:lstStyle/>
          <a:p>
            <a:r>
              <a:rPr lang="en-US" sz="4400" b="1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Do suicide rates vary with age? </a:t>
            </a:r>
            <a:br>
              <a:rPr lang="en-US" sz="4400" b="1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</a:br>
            <a:r>
              <a:rPr lang="en-US" sz="4000" b="1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	Nationally vs. World-wide? </a:t>
            </a:r>
            <a:br>
              <a:rPr lang="en-US" sz="4000" b="1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</a:br>
            <a:br>
              <a:rPr lang="en-US" sz="2000" b="1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</a:br>
            <a:r>
              <a:rPr lang="en-US" sz="3200" b="1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What we read in news… accurate impressions?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2CA1-E836-BF4A-9D06-8A9F2BD4A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429001"/>
            <a:ext cx="10809955" cy="31623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b="1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Does access to mental health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b="1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treatment or government spending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b="1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correlate with suicide statistics?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  <a:latin typeface="Klee Medium" panose="02020600000000000000" pitchFamily="18" charset="-128"/>
              <a:ea typeface="Klee Medium" panose="020206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Is data accessible, can we visualize?</a:t>
            </a:r>
          </a:p>
        </p:txBody>
      </p:sp>
    </p:spTree>
    <p:extLst>
      <p:ext uri="{BB962C8B-B14F-4D97-AF65-F5344CB8AC3E}">
        <p14:creationId xmlns:p14="http://schemas.microsoft.com/office/powerpoint/2010/main" val="2140407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#US Mental Health Facilities / state, vs. Population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80E73-235A-1540-8511-AD5CF8CF6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9461"/>
            <a:ext cx="12192000" cy="37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4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#US Mental Health Facilities / state, vs. Population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308101" y="1880041"/>
            <a:ext cx="9905998" cy="426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Surprise, </a:t>
            </a:r>
            <a:r>
              <a:rPr lang="en-US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lotsa</a:t>
            </a: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variation.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NY has </a:t>
            </a:r>
            <a:r>
              <a:rPr lang="en-US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LOTsa</a:t>
            </a: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facilities and LOW Pop.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CA has </a:t>
            </a:r>
            <a:r>
              <a:rPr lang="en-US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LOTsa</a:t>
            </a: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facilities, and HIGH Pop.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Generally, low pop with low facilities,  BUT the ONLY state FEW facilities and HIGH Pop: Texas.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Add’l</a:t>
            </a: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ques: overlay suicide rates,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1378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0" y="992604"/>
            <a:ext cx="2451100" cy="4100096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Spending on Mental Health in US states, </a:t>
            </a:r>
            <a:b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2004-2013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801730-EBE5-1E40-9C27-E2E940087A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4" t="5740" r="3333" b="5556"/>
          <a:stretch/>
        </p:blipFill>
        <p:spPr>
          <a:xfrm>
            <a:off x="1346200" y="182549"/>
            <a:ext cx="6756400" cy="647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16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85008"/>
            <a:ext cx="9905998" cy="1659461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Spending on Mental Health in US states, </a:t>
            </a:r>
            <a:b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2004-2013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143001" y="2421687"/>
            <a:ext cx="9905998" cy="3793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Low costs in most states, with wide variation SR. Outliers high cost with similar wide variation SF. 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NO association of better result for more spent.   In a scatter plot, Lower Left corner desirable, or linear distribution </a:t>
            </a:r>
            <a:r>
              <a:rPr lang="en-US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UpperLeft</a:t>
            </a: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to </a:t>
            </a:r>
            <a:r>
              <a:rPr lang="en-US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LowerRight</a:t>
            </a: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. 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Range $25mil and $400mil overall;            Suicide rates 40-90/100,000 population</a:t>
            </a:r>
          </a:p>
        </p:txBody>
      </p:sp>
    </p:spTree>
    <p:extLst>
      <p:ext uri="{BB962C8B-B14F-4D97-AF65-F5344CB8AC3E}">
        <p14:creationId xmlns:p14="http://schemas.microsoft.com/office/powerpoint/2010/main" val="1985503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4000" cap="none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Density MAP of facilities, </a:t>
            </a:r>
            <a:r>
              <a:rPr lang="en-US" sz="4000" cap="none" dirty="0" err="1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LatLong</a:t>
            </a:r>
            <a:r>
              <a:rPr lang="en-US" sz="4000" cap="none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 (9800 </a:t>
            </a:r>
            <a:r>
              <a:rPr lang="en-US" sz="4000" cap="none" dirty="0" err="1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fac.s</a:t>
            </a:r>
            <a:r>
              <a:rPr lang="en-US" sz="4000" cap="none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6BB352-73F6-D345-8736-D18F601825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68" t="30925" r="19043" b="35740"/>
          <a:stretch/>
        </p:blipFill>
        <p:spPr>
          <a:xfrm>
            <a:off x="1079500" y="1291161"/>
            <a:ext cx="9652000" cy="544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88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Density MAP of facilities, </a:t>
            </a:r>
            <a:r>
              <a:rPr lang="en-US" sz="4000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LatLong</a:t>
            </a: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(9800 </a:t>
            </a:r>
            <a:r>
              <a:rPr lang="en-US" sz="4000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fac.s</a:t>
            </a:r>
            <a:r>
              <a:rPr lang="en-US" sz="4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143001" y="1956241"/>
            <a:ext cx="9905998" cy="426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Denser facilities/ better access correlates w Pop.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Denser facilities/ better access in Urban areas.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Alaska and Hawaii low access…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No surprises.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8918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D937-0CAC-774A-8E39-BF4C053C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57" y="939801"/>
            <a:ext cx="8218443" cy="1295400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50800" dist="63500" dir="2700000" algn="tl" rotWithShape="0">
                    <a:srgbClr val="4C1960">
                      <a:alpha val="65000"/>
                    </a:srgbClr>
                  </a:outerShdw>
                </a:effectLst>
                <a:latin typeface="Klee Medium" panose="02020600000000000000" pitchFamily="18" charset="-128"/>
                <a:ea typeface="Klee Medium" panose="02020600000000000000" pitchFamily="18" charset="-128"/>
              </a:rPr>
              <a:t>Discussion, Questions</a:t>
            </a:r>
          </a:p>
        </p:txBody>
      </p:sp>
    </p:spTree>
    <p:extLst>
      <p:ext uri="{BB962C8B-B14F-4D97-AF65-F5344CB8AC3E}">
        <p14:creationId xmlns:p14="http://schemas.microsoft.com/office/powerpoint/2010/main" val="1785202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4EEB-23E1-1149-8DA2-7C33C026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65946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  <a:t>Impressions challenged,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  <a:t>Shift of focus, more data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6C06A-AB36-7C45-B032-B30371572B30}"/>
              </a:ext>
            </a:extLst>
          </p:cNvPr>
          <p:cNvSpPr txBox="1">
            <a:spLocks/>
          </p:cNvSpPr>
          <p:nvPr/>
        </p:nvSpPr>
        <p:spPr>
          <a:xfrm>
            <a:off x="1422401" y="1659461"/>
            <a:ext cx="9905998" cy="4260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  <a:t>What influences suicide rates? Money? Access?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4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  <a:t>Codification of data recording changed in 1999.   Does that help explain the US climb?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cap="none" dirty="0">
              <a:effectLst>
                <a:outerShdw blurRad="63500" dist="50800" dir="2700000" algn="tl" rotWithShape="0">
                  <a:srgbClr val="4C1960">
                    <a:alpha val="64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  <a:t>Comparable US vs. world? Restrict to US, compare state to state (enough variation!)</a:t>
            </a:r>
          </a:p>
        </p:txBody>
      </p:sp>
    </p:spTree>
    <p:extLst>
      <p:ext uri="{BB962C8B-B14F-4D97-AF65-F5344CB8AC3E}">
        <p14:creationId xmlns:p14="http://schemas.microsoft.com/office/powerpoint/2010/main" val="2281364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2AAB-127F-6440-A0CA-6DE0A57BE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585366" cy="1803840"/>
          </a:xfrm>
          <a:effectLst>
            <a:outerShdw blurRad="63500" dist="50800" dir="2700000" algn="tl" rotWithShape="0">
              <a:srgbClr val="4C1960">
                <a:alpha val="65000"/>
              </a:srgbClr>
            </a:outerShdw>
          </a:effectLst>
        </p:spPr>
        <p:txBody>
          <a:bodyPr>
            <a:noAutofit/>
          </a:bodyPr>
          <a:lstStyle/>
          <a:p>
            <a:r>
              <a:rPr lang="en-US" sz="2800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  <a:t>BUT WHAT ABOUT</a:t>
            </a:r>
            <a:r>
              <a:rPr lang="en-US" sz="3200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  <a:t>:       Age distributions of populations? </a:t>
            </a:r>
            <a:br>
              <a:rPr lang="en-US" sz="3200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</a:br>
            <a:r>
              <a:rPr lang="en-US" sz="3200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  <a:t>How can we compare occurrence rates between states? </a:t>
            </a:r>
            <a:br>
              <a:rPr lang="en-US" sz="3200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</a:br>
            <a:r>
              <a:rPr lang="en-US" sz="3200" cap="none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</a:rPr>
              <a:t>Miami has more elderly, AL/CO/CA are much younger...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0A411-D228-CF41-AAFD-24C93A1C3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22357"/>
            <a:ext cx="9905999" cy="3962401"/>
          </a:xfrm>
          <a:effectLst>
            <a:outerShdw blurRad="63500" dist="50800" dir="2700000" algn="tl" rotWithShape="0">
              <a:srgbClr val="4C1960">
                <a:alpha val="65000"/>
              </a:srgbClr>
            </a:outerShd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  <a:latin typeface="+mj-lt"/>
              </a:rPr>
              <a:t>CDC data already </a:t>
            </a:r>
            <a:r>
              <a:rPr lang="en-US" sz="3200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  <a:latin typeface="+mj-lt"/>
              </a:rPr>
              <a:t>“</a:t>
            </a:r>
            <a:r>
              <a:rPr lang="en-US" sz="3200" b="1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  <a:latin typeface="+mj-lt"/>
              </a:rPr>
              <a:t>age-adjusted” </a:t>
            </a:r>
            <a:r>
              <a:rPr lang="en-US" sz="3000" b="1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  <a:latin typeface="+mj-lt"/>
              </a:rPr>
              <a:t>––  </a:t>
            </a:r>
            <a:r>
              <a:rPr lang="en-US" sz="3000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  <a:latin typeface="+mj-lt"/>
              </a:rPr>
              <a:t>a technique for “removing” the effects of age from crude rates, to allow meaningful comparisons across populations despite  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  <a:latin typeface="+mj-lt"/>
              </a:rPr>
              <a:t>different distributions of the variable being examined... 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  <a:latin typeface="+mj-lt"/>
              </a:rPr>
              <a:t>…by applying corrective weighting factors (multipliers) </a:t>
            </a:r>
          </a:p>
          <a:p>
            <a:pPr marL="0" indent="0">
              <a:buNone/>
            </a:pPr>
            <a:r>
              <a:rPr lang="en-US" sz="3000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  <a:latin typeface="+mj-lt"/>
              </a:rPr>
              <a:t>derived from comparison with a </a:t>
            </a:r>
            <a:r>
              <a:rPr lang="en-US" sz="3000" b="1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  <a:latin typeface="+mj-lt"/>
              </a:rPr>
              <a:t>standardized</a:t>
            </a:r>
            <a:r>
              <a:rPr lang="en-US" sz="3000" dirty="0">
                <a:effectLst>
                  <a:outerShdw blurRad="63500" dist="50800" dir="2700000" algn="tl" rotWithShape="0">
                    <a:srgbClr val="4C1960">
                      <a:alpha val="64000"/>
                    </a:srgbClr>
                  </a:outerShdw>
                </a:effectLst>
                <a:latin typeface="+mj-lt"/>
              </a:rPr>
              <a:t>  population.  </a:t>
            </a:r>
          </a:p>
        </p:txBody>
      </p:sp>
    </p:spTree>
    <p:extLst>
      <p:ext uri="{BB962C8B-B14F-4D97-AF65-F5344CB8AC3E}">
        <p14:creationId xmlns:p14="http://schemas.microsoft.com/office/powerpoint/2010/main" val="2741089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C2F7-7CCF-8343-9F10-18D07017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599"/>
            <a:ext cx="9905955" cy="5879434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53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Suicide – How to help:  </a:t>
            </a:r>
            <a:br>
              <a:rPr lang="en-US" sz="48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Trust your instincts, reach out.</a:t>
            </a:r>
            <a:b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</a:t>
            </a:r>
            <a:b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	Talk to them, LISTEN</a:t>
            </a:r>
            <a:b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	Ask questions, don’t judge.</a:t>
            </a:r>
            <a:b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b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	Get them help, even /esp. if they resist. </a:t>
            </a:r>
            <a:b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b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	Don’t leave them alone</a:t>
            </a:r>
            <a:b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	Don’t swear to secrecy.</a:t>
            </a:r>
            <a:br>
              <a:rPr lang="en-US" sz="40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br>
              <a:rPr lang="en-US" sz="1800" cap="none" dirty="0">
                <a:ln w="0"/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endParaRPr lang="en-US" sz="1800" cap="none" dirty="0">
              <a:ln w="0"/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914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B4FBA7-FC78-B243-96FD-BCC6E9F16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6"/>
          <a:stretch/>
        </p:blipFill>
        <p:spPr>
          <a:xfrm>
            <a:off x="689810" y="1241092"/>
            <a:ext cx="11093871" cy="402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32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C2F7-7CCF-8343-9F10-18D07017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599"/>
            <a:ext cx="9905955" cy="5879434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53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Suicide trivia: 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Reason not got help?     28% “didn’t know where.”</a:t>
            </a:r>
            <a:r>
              <a:rPr lang="en-US" cap="none" baseline="300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2017</a:t>
            </a: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3 times as many males &amp; </a:t>
            </a:r>
            <a:r>
              <a:rPr lang="en-US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caucasions</a:t>
            </a: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</a:t>
            </a:r>
            <a:r>
              <a:rPr lang="en-US" cap="none" baseline="300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2015:  37k M: 12k F</a:t>
            </a:r>
            <a:br>
              <a:rPr lang="en-US" cap="none" baseline="300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US spends 18% of GDP ($19trillion) on healthcare.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  incl. $200billion on mental health, grows 4-6%/</a:t>
            </a:r>
            <a:r>
              <a:rPr lang="en-US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yr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25 attempts for every suicide: attempts INCRs risk, 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  but surviving an attempt DECRs risk (1/10)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Years-of-life lost &gt; all except heart </a:t>
            </a:r>
            <a:r>
              <a:rPr lang="en-US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dz</a:t>
            </a: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, cancer.</a:t>
            </a:r>
            <a:endParaRPr lang="en-US" sz="1800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4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962B-106D-AB4A-ABC5-A69D52AA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23316"/>
            <a:ext cx="9905998" cy="1903880"/>
          </a:xfrm>
        </p:spPr>
        <p:txBody>
          <a:bodyPr>
            <a:noAutofit/>
          </a:bodyPr>
          <a:lstStyle/>
          <a:p>
            <a:r>
              <a:rPr lang="en-US" sz="4000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CDC's </a:t>
            </a:r>
            <a:r>
              <a:rPr lang="en-US" sz="4000" b="1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WISQARS</a:t>
            </a:r>
            <a:r>
              <a:rPr lang="en-US" sz="4000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™ </a:t>
            </a:r>
            <a:r>
              <a:rPr lang="en-US" sz="3200" cap="none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is an interactive, online database that provides fatal and nonfatal injury, violent death, and cost of injury data from a variety of trusted sources.</a:t>
            </a:r>
            <a:br>
              <a:rPr lang="en-US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</a:br>
            <a:endParaRPr lang="en-US" sz="4000" dirty="0">
              <a:effectLst>
                <a:outerShdw blurRad="63500" dist="50800" dir="2700000" algn="tl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2CA1-E836-BF4A-9D06-8A9F2BD4A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903621"/>
            <a:ext cx="10809955" cy="333586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US Department of Health and Human Services,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	Centers for Disease Control and Prevention (CDC)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National Center for Injury Prevention and Control, 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Web-based Injury Statistics Query and Reporting System</a:t>
            </a:r>
          </a:p>
          <a:p>
            <a:pPr marL="1371600" lvl="3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>
              <a:effectLst>
                <a:outerShdw blurRad="63500" dist="50800" dir="2700000" algn="tl" rotWithShape="0">
                  <a:prstClr val="black">
                    <a:alpha val="65000"/>
                  </a:prst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last updated </a:t>
            </a:r>
            <a:r>
              <a:rPr lang="en-US" dirty="0" err="1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Januaray</a:t>
            </a:r>
            <a:r>
              <a:rPr lang="en-US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</a:rPr>
              <a:t> 18, 2019; accessed at  </a:t>
            </a:r>
            <a:r>
              <a:rPr lang="en-US" u="sng" dirty="0">
                <a:effectLst>
                  <a:outerShdw blurRad="63500" dist="50800" dir="2700000" algn="tl" rotWithShape="0">
                    <a:prstClr val="black">
                      <a:alpha val="65000"/>
                    </a:prst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https://webappa.cdc.gov/sasweb/ncipc/leadcause.html</a:t>
            </a:r>
            <a:endParaRPr lang="en-US" dirty="0">
              <a:effectLst>
                <a:outerShdw blurRad="63500" dist="50800" dir="2700000" algn="tl" rotWithShape="0">
                  <a:prstClr val="black">
                    <a:alpha val="65000"/>
                  </a:prst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effectLst>
                <a:outerShdw blurRad="63500" dist="50800" dir="2700000" algn="tl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70FFCF1D-638A-D04A-9856-60BCF7C98604}"/>
              </a:ext>
            </a:extLst>
          </p:cNvPr>
          <p:cNvSpPr/>
          <p:nvPr/>
        </p:nvSpPr>
        <p:spPr>
          <a:xfrm>
            <a:off x="1467852" y="3525028"/>
            <a:ext cx="577516" cy="336884"/>
          </a:xfrm>
          <a:prstGeom prst="rightArrow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4C19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C1960"/>
              </a:solidFill>
              <a:effectLst>
                <a:outerShdw blurRad="63500" dist="50800" dir="2700000" algn="tl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D527F66-1832-844C-A4C5-20F32A2F82E2}"/>
              </a:ext>
            </a:extLst>
          </p:cNvPr>
          <p:cNvSpPr/>
          <p:nvPr/>
        </p:nvSpPr>
        <p:spPr>
          <a:xfrm>
            <a:off x="1467852" y="4034589"/>
            <a:ext cx="577516" cy="336884"/>
          </a:xfrm>
          <a:prstGeom prst="rightArrow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4C19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C1960"/>
              </a:solidFill>
              <a:effectLst>
                <a:outerShdw blurRad="63500" dist="50800" dir="2700000" algn="tl" rotWithShape="0">
                  <a:prstClr val="black">
                    <a:alpha val="65000"/>
                  </a:prstClr>
                </a:outerShdw>
              </a:effectLst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BCCB981-AC8E-9243-8265-1F270A3130DF}"/>
              </a:ext>
            </a:extLst>
          </p:cNvPr>
          <p:cNvSpPr/>
          <p:nvPr/>
        </p:nvSpPr>
        <p:spPr>
          <a:xfrm>
            <a:off x="1467852" y="4507575"/>
            <a:ext cx="577516" cy="336884"/>
          </a:xfrm>
          <a:prstGeom prst="rightArrow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4C19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C1960"/>
              </a:solidFill>
              <a:effectLst>
                <a:outerShdw blurRad="63500" dist="50800" dir="2700000" algn="tl" rotWithShape="0">
                  <a:prstClr val="black">
                    <a:alpha val="65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789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962B-106D-AB4A-ABC5-A69D52AA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CDC  –  WONDER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2CA1-E836-BF4A-9D06-8A9F2BD4A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339" y="1742367"/>
            <a:ext cx="8596145" cy="45568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US Department of Health and Human Services, </a:t>
            </a:r>
          </a:p>
          <a:p>
            <a:pPr marL="457200" lvl="1" indent="0">
              <a:buNone/>
            </a:pPr>
            <a:r>
              <a:rPr lang="en-US" sz="32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	Centers for Disease Control and Prevention, </a:t>
            </a:r>
          </a:p>
          <a:p>
            <a:pPr marL="914400" lvl="2" indent="0">
              <a:buNone/>
            </a:pPr>
            <a:r>
              <a:rPr lang="en-US" sz="32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	CDC Wide-ranging </a:t>
            </a:r>
            <a:r>
              <a:rPr lang="en-US" sz="3200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ONline</a:t>
            </a:r>
            <a:r>
              <a:rPr lang="en-US" sz="32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Data for 	Epidemiologic Research</a:t>
            </a:r>
          </a:p>
          <a:p>
            <a:pPr marL="914400" lvl="2" indent="0">
              <a:buNone/>
            </a:pPr>
            <a:endParaRPr lang="en-US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  <a:p>
            <a:r>
              <a:rPr lang="en-US" sz="20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last reviewed December 18, 2018, accessed at https://</a:t>
            </a:r>
            <a:r>
              <a:rPr lang="en-US" sz="2000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wonder.cdc.gov</a:t>
            </a:r>
            <a:r>
              <a:rPr lang="en-US" sz="20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/controller/</a:t>
            </a:r>
            <a:r>
              <a:rPr lang="en-US" sz="2000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datarequest</a:t>
            </a:r>
            <a:r>
              <a:rPr lang="en-US" sz="2000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/D76;jsessionid=E5FCE4EAF6848EBA89A050D538B446A0</a:t>
            </a:r>
          </a:p>
          <a:p>
            <a:endParaRPr lang="en-US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32514254-8384-BF40-A67D-4560B85EC227}"/>
              </a:ext>
            </a:extLst>
          </p:cNvPr>
          <p:cNvSpPr/>
          <p:nvPr/>
        </p:nvSpPr>
        <p:spPr>
          <a:xfrm>
            <a:off x="2085474" y="2566737"/>
            <a:ext cx="577516" cy="336884"/>
          </a:xfrm>
          <a:prstGeom prst="rightArrow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4C19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C1960"/>
              </a:solidFill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631EAB2-F844-5246-BE66-C48B0B662C50}"/>
              </a:ext>
            </a:extLst>
          </p:cNvPr>
          <p:cNvSpPr/>
          <p:nvPr/>
        </p:nvSpPr>
        <p:spPr>
          <a:xfrm>
            <a:off x="2991853" y="3204895"/>
            <a:ext cx="577516" cy="336884"/>
          </a:xfrm>
          <a:prstGeom prst="rightArrow">
            <a:avLst/>
          </a:prstGeom>
          <a:solidFill>
            <a:schemeClr val="tx2">
              <a:lumMod val="50000"/>
            </a:schemeClr>
          </a:solidFill>
          <a:ln w="38100">
            <a:solidFill>
              <a:srgbClr val="4C19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C1960"/>
              </a:solidFill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101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DD1F3FE-3446-5748-BD32-78C0D0B59E8B}"/>
              </a:ext>
            </a:extLst>
          </p:cNvPr>
          <p:cNvGrpSpPr/>
          <p:nvPr/>
        </p:nvGrpSpPr>
        <p:grpSpPr>
          <a:xfrm>
            <a:off x="1361239" y="192506"/>
            <a:ext cx="4470546" cy="2951747"/>
            <a:chOff x="1361239" y="192506"/>
            <a:chExt cx="4470546" cy="2951747"/>
          </a:xfrm>
          <a:effectLst>
            <a:outerShdw blurRad="50800" dist="38100" dir="2700000" algn="tl" rotWithShape="0">
              <a:srgbClr val="4C1960">
                <a:alpha val="40000"/>
              </a:srgbClr>
            </a:outerShdw>
          </a:effectLst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E8DACE-75F7-E94B-9758-25DD70FDF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1239" y="192506"/>
              <a:ext cx="4470545" cy="202391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AF015A-65A7-444B-8F12-42DACF8C4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1240" y="2199106"/>
              <a:ext cx="4470545" cy="945147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6779F09-388C-474C-A9BA-312DE5837E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565"/>
          <a:stretch/>
        </p:blipFill>
        <p:spPr>
          <a:xfrm>
            <a:off x="1361240" y="3304673"/>
            <a:ext cx="9240253" cy="2607546"/>
          </a:xfrm>
          <a:prstGeom prst="rect">
            <a:avLst/>
          </a:prstGeom>
          <a:effectLst>
            <a:outerShdw blurRad="76200" dist="76200" dir="2700000" algn="tl" rotWithShape="0">
              <a:srgbClr val="4C196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175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54CA-8E40-B648-AE1B-AEAC9926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326" y="3429000"/>
            <a:ext cx="10924674" cy="1982634"/>
          </a:xfrm>
        </p:spPr>
        <p:txBody>
          <a:bodyPr>
            <a:noAutofit/>
          </a:bodyPr>
          <a:lstStyle/>
          <a:p>
            <a:pPr lvl="0"/>
            <a:r>
              <a:rPr lang="en-US" sz="2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    Similar data values retrieved from </a:t>
            </a:r>
            <a:br>
              <a:rPr lang="en-US" sz="2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2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Treatment Episode Data Set (TEDS) (by ICD-9 code) and</a:t>
            </a:r>
            <a:br>
              <a:rPr lang="en-US" sz="2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2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National Committee on Vital and Health Statistics </a:t>
            </a:r>
            <a:br>
              <a:rPr lang="en-US" sz="2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sz="2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    indicating derived from same reporting</a:t>
            </a:r>
            <a:r>
              <a:rPr lang="en-US" sz="32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93679-84A7-A741-91B8-A2B401DFC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1996" y="5411634"/>
            <a:ext cx="9904505" cy="636240"/>
          </a:xfrm>
        </p:spPr>
        <p:txBody>
          <a:bodyPr/>
          <a:lstStyle/>
          <a:p>
            <a:r>
              <a:rPr lang="en-US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accessed at https://</a:t>
            </a:r>
            <a:r>
              <a:rPr lang="en-US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findtreatment.samhsa.gov</a:t>
            </a:r>
            <a:r>
              <a:rPr lang="en-US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/locator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EDA671-0DAD-D147-94F3-413B5387E994}"/>
              </a:ext>
            </a:extLst>
          </p:cNvPr>
          <p:cNvSpPr txBox="1">
            <a:spLocks/>
          </p:cNvSpPr>
          <p:nvPr/>
        </p:nvSpPr>
        <p:spPr>
          <a:xfrm>
            <a:off x="1141364" y="433529"/>
            <a:ext cx="9906001" cy="26305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U.S. Department of Health and Human Services</a:t>
            </a:r>
          </a:p>
          <a:p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Substance Abuse &amp; Mental Health Services Administration</a:t>
            </a:r>
          </a:p>
          <a:p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Locator Map</a:t>
            </a:r>
            <a:endParaRPr lang="en-US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295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C2F7-7CCF-8343-9F10-18D07017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599"/>
            <a:ext cx="9905955" cy="5358064"/>
          </a:xfrm>
        </p:spPr>
        <p:txBody>
          <a:bodyPr>
            <a:normAutofit/>
          </a:bodyPr>
          <a:lstStyle/>
          <a:p>
            <a:pPr fontAlgn="base"/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United Nations Development Program: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    Human development index (HDI). 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br>
              <a:rPr lang="en-US" sz="1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World Bank: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    World development indicators: 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    GDP (current US$) by country:1985 to 2016. 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br>
              <a:rPr lang="en-US" sz="18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World Health Organization: 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    Suicide prevention. 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     Suicide in the twenty-first century [dataset]. </a:t>
            </a:r>
            <a:b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br>
              <a:rPr lang="en-US" sz="2000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</a:br>
            <a:r>
              <a:rPr lang="en-US" cap="none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Compilation data file accessed at </a:t>
            </a:r>
            <a:r>
              <a:rPr lang="en-US" cap="none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Kaggle.Com</a:t>
            </a:r>
            <a:endParaRPr lang="en-US" cap="none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AC7DD-9BF1-5B48-803F-627CBC439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87541" y="5727033"/>
            <a:ext cx="3332795" cy="762000"/>
          </a:xfrm>
        </p:spPr>
        <p:txBody>
          <a:bodyPr>
            <a:normAutofit/>
          </a:bodyPr>
          <a:lstStyle/>
          <a:p>
            <a:r>
              <a:rPr lang="en-US" sz="3200" dirty="0" err="1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Master.csv</a:t>
            </a:r>
            <a:endParaRPr lang="en-US" sz="3200" dirty="0">
              <a:effectLst>
                <a:outerShdw blurRad="63500" dist="50800" dir="2700000" algn="tl" rotWithShape="0">
                  <a:srgbClr val="4C196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766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2DA3D81-E183-B34A-8810-F487BBA8AEE5}"/>
              </a:ext>
            </a:extLst>
          </p:cNvPr>
          <p:cNvGrpSpPr/>
          <p:nvPr/>
        </p:nvGrpSpPr>
        <p:grpSpPr>
          <a:xfrm>
            <a:off x="1600199" y="1788555"/>
            <a:ext cx="8991601" cy="4275502"/>
            <a:chOff x="1499600" y="1291249"/>
            <a:chExt cx="8991601" cy="42755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EC91F10-6158-CF4A-8AAE-F30423799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9600" y="1291249"/>
              <a:ext cx="5776031" cy="391988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5D39B7-03D6-8C41-8394-D5CC3D4A0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9704" y="1291249"/>
              <a:ext cx="3341497" cy="386910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92C9944-C4C3-224F-9A15-BC1E20434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9601" y="5160351"/>
              <a:ext cx="8991600" cy="4064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33D30B4-0AFD-4543-89C7-70BDE0B42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199" y="283853"/>
            <a:ext cx="3674111" cy="12772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E661F4-1C1A-FB4A-BCFB-4FDD90E05E89}"/>
              </a:ext>
            </a:extLst>
          </p:cNvPr>
          <p:cNvSpPr txBox="1"/>
          <p:nvPr/>
        </p:nvSpPr>
        <p:spPr>
          <a:xfrm>
            <a:off x="6858000" y="584200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63500" dist="50800" dir="2700000" algn="tl" rotWithShape="0">
                    <a:srgbClr val="4C1960">
                      <a:alpha val="65000"/>
                    </a:srgbClr>
                  </a:outerShdw>
                </a:effectLst>
              </a:rPr>
              <a:t>“like” World Health Organization</a:t>
            </a:r>
          </a:p>
        </p:txBody>
      </p:sp>
    </p:spTree>
    <p:extLst>
      <p:ext uri="{BB962C8B-B14F-4D97-AF65-F5344CB8AC3E}">
        <p14:creationId xmlns:p14="http://schemas.microsoft.com/office/powerpoint/2010/main" val="3886328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483</TotalTime>
  <Words>684</Words>
  <Application>Microsoft Macintosh PowerPoint</Application>
  <PresentationFormat>Widescreen</PresentationFormat>
  <Paragraphs>105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Klee Medium</vt:lpstr>
      <vt:lpstr>Arial</vt:lpstr>
      <vt:lpstr>Tw Cen MT</vt:lpstr>
      <vt:lpstr>Circuit</vt:lpstr>
      <vt:lpstr>Who gets the Blues?</vt:lpstr>
      <vt:lpstr>Do suicide rates vary with age?   Nationally vs. World-wide?   What we read in news… accurate impressions?</vt:lpstr>
      <vt:lpstr>PowerPoint Presentation</vt:lpstr>
      <vt:lpstr>CDC's WISQARS™ is an interactive, online database that provides fatal and nonfatal injury, violent death, and cost of injury data from a variety of trusted sources. </vt:lpstr>
      <vt:lpstr>CDC  –  WONDER </vt:lpstr>
      <vt:lpstr>PowerPoint Presentation</vt:lpstr>
      <vt:lpstr>     Similar data values retrieved from  Treatment Episode Data Set (TEDS) (by ICD-9 code) and National Committee on Vital and Health Statistics       indicating derived from same reporting.</vt:lpstr>
      <vt:lpstr>United Nations Development Program:      Human development index (HDI).   World Bank:      World development indicators:       GDP (current US$) by country:1985 to 2016.   World Health Organization:       Suicide prevention.       Suicide in the twenty-first century [dataset].   Compilation data file accessed at Kaggle.Com</vt:lpstr>
      <vt:lpstr>PowerPoint Presentation</vt:lpstr>
      <vt:lpstr>Total US Suicides By Year and Age Range,  1985 - 2015</vt:lpstr>
      <vt:lpstr>Total US Suicides By Year and Age Range,  1985 - 2015</vt:lpstr>
      <vt:lpstr>US Suicides by Age, Gender:1985 &amp; 2015</vt:lpstr>
      <vt:lpstr>US Suicides by Age, Gender:1985 &amp; 2015</vt:lpstr>
      <vt:lpstr>US vs. World Suicide Rates, 1985-2015</vt:lpstr>
      <vt:lpstr>US vs. World Suicide Rates, 1985-2015</vt:lpstr>
      <vt:lpstr>World  Suicide Rates,  2014,  by country  (EURO)</vt:lpstr>
      <vt:lpstr>World Suicide Rates, 2014, by country (EURO)</vt:lpstr>
      <vt:lpstr>US suicide rates, by State, 2017</vt:lpstr>
      <vt:lpstr>US suicide rates, by State, 2017</vt:lpstr>
      <vt:lpstr>#US Mental Health Facilities / state, vs. Population</vt:lpstr>
      <vt:lpstr> #US Mental Health Facilities / state, vs. Population</vt:lpstr>
      <vt:lpstr>Spending on Mental Health in US states,  2004-2013</vt:lpstr>
      <vt:lpstr>Spending on Mental Health in US states,  2004-2013</vt:lpstr>
      <vt:lpstr>Density MAP of facilities, LatLong (9800 fac.s)</vt:lpstr>
      <vt:lpstr>Density MAP of facilities, LatLong (9800 fac.s)</vt:lpstr>
      <vt:lpstr>Discussion, Questions</vt:lpstr>
      <vt:lpstr>Impressions challenged, Shift of focus, more data</vt:lpstr>
      <vt:lpstr>BUT WHAT ABOUT:       Age distributions of populations?  How can we compare occurrence rates between states?  Miami has more elderly, AL/CO/CA are much younger...</vt:lpstr>
      <vt:lpstr>Suicide – How to help:   Trust your instincts, reach out.    Talk to them, LISTEN  Ask questions, don’t judge.   Get them help, even /esp. if they resist.    Don’t leave them alone  Don’t swear to secrecy.  </vt:lpstr>
      <vt:lpstr>Suicide trivia:  Reason not got help?     28% “didn’t know where.”2017   3 times as many males &amp; caucasions 2015:  37k M: 12k F  US spends 18% of GDP ($19trillion) on healthcare.    incl. $200billion on mental health, grows 4-6%/yr  25 attempts for every suicide: attempts INCRs risk,     but surviving an attempt DECRs risk (1/10)  Years-of-life lost &gt; all except heart dz, cancer.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gets the Blues?</dc:title>
  <dc:creator>Susan Murphey</dc:creator>
  <cp:lastModifiedBy>Susan Murphey</cp:lastModifiedBy>
  <cp:revision>39</cp:revision>
  <dcterms:created xsi:type="dcterms:W3CDTF">2019-03-27T22:30:18Z</dcterms:created>
  <dcterms:modified xsi:type="dcterms:W3CDTF">2019-03-29T09:33:15Z</dcterms:modified>
</cp:coreProperties>
</file>