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63" r:id="rId5"/>
    <p:sldId id="262" r:id="rId6"/>
    <p:sldId id="265" r:id="rId7"/>
    <p:sldId id="264" r:id="rId8"/>
    <p:sldId id="258" r:id="rId9"/>
    <p:sldId id="261" r:id="rId10"/>
    <p:sldId id="259" r:id="rId11"/>
    <p:sldId id="260" r:id="rId12"/>
    <p:sldId id="269" r:id="rId13"/>
    <p:sldId id="270" r:id="rId14"/>
    <p:sldId id="271" r:id="rId15"/>
    <p:sldId id="272" r:id="rId16"/>
    <p:sldId id="267" r:id="rId17"/>
    <p:sldId id="273" r:id="rId18"/>
    <p:sldId id="274" r:id="rId19"/>
    <p:sldId id="275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1960"/>
    <a:srgbClr val="4817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09"/>
    <p:restoredTop sz="94655"/>
  </p:normalViewPr>
  <p:slideViewPr>
    <p:cSldViewPr snapToGrid="0" snapToObjects="1">
      <p:cViewPr varScale="1">
        <p:scale>
          <a:sx n="80" d="100"/>
          <a:sy n="80" d="100"/>
        </p:scale>
        <p:origin x="20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ff.org/other/state-indicator/smha-expenditures-per-capita/?currentTimeframe=0&amp;sortModel=%7B%22colId%22:%22Location%22,%22sort%22:%22asc%22%7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ebappa.cdc.gov/sasweb/ncipc/leadcause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85A7-C80C-8749-9291-1B2DDB875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673100"/>
            <a:ext cx="8791575" cy="2387600"/>
          </a:xfrm>
        </p:spPr>
        <p:txBody>
          <a:bodyPr>
            <a:normAutofit/>
          </a:bodyPr>
          <a:lstStyle/>
          <a:p>
            <a:r>
              <a:rPr lang="en-US" sz="6000" dirty="0">
                <a:effectLst>
                  <a:outerShdw blurRad="76200" dist="38100" dir="3000000" algn="ctr" rotWithShape="0">
                    <a:srgbClr val="48175A">
                      <a:alpha val="63922"/>
                    </a:srgbClr>
                  </a:outerShdw>
                </a:effectLst>
              </a:rPr>
              <a:t>Who gets the Blues?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84C4B-2A59-E948-BDDF-DDEF3BE53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6824" y="3060700"/>
            <a:ext cx="7280276" cy="3124200"/>
          </a:xfrm>
        </p:spPr>
        <p:txBody>
          <a:bodyPr>
            <a:normAutofit/>
          </a:bodyPr>
          <a:lstStyle/>
          <a:p>
            <a:r>
              <a:rPr lang="en-US" sz="3600" b="1" cap="none" dirty="0">
                <a:effectLst>
                  <a:outerShdw blurRad="76200" dist="50800" dir="3600000" algn="ctr" rotWithShape="0">
                    <a:srgbClr val="4C1960">
                      <a:alpha val="65098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  <a:t>Do suicide rates vary </a:t>
            </a:r>
          </a:p>
          <a:p>
            <a:r>
              <a:rPr lang="en-US" sz="3600" b="1" cap="none" dirty="0">
                <a:effectLst>
                  <a:outerShdw blurRad="76200" dist="50800" dir="3600000" algn="ctr" rotWithShape="0">
                    <a:srgbClr val="4C1960">
                      <a:alpha val="65098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  <a:t>in accordance with age,</a:t>
            </a:r>
            <a:r>
              <a:rPr lang="en-US" sz="3200" b="1" cap="none" dirty="0">
                <a:effectLst>
                  <a:outerShdw blurRad="76200" dist="50800" dir="3600000" algn="ctr" rotWithShape="0">
                    <a:srgbClr val="4C1960">
                      <a:alpha val="65098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  <a:t> </a:t>
            </a:r>
          </a:p>
          <a:p>
            <a:r>
              <a:rPr lang="en-US" sz="3200" b="1" cap="none" dirty="0">
                <a:effectLst>
                  <a:outerShdw blurRad="76200" dist="50800" dir="3600000" algn="ctr" rotWithShape="0">
                    <a:srgbClr val="4C1960">
                      <a:alpha val="65098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  <a:t>Treatment facility density, or  </a:t>
            </a:r>
          </a:p>
          <a:p>
            <a:r>
              <a:rPr lang="en-US" sz="3200" b="1" cap="none" dirty="0">
                <a:effectLst>
                  <a:outerShdw blurRad="76200" dist="50800" dir="3600000" algn="ctr" rotWithShape="0">
                    <a:srgbClr val="4C1960">
                      <a:alpha val="65098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  <a:t>spending on mental health?</a:t>
            </a:r>
          </a:p>
        </p:txBody>
      </p:sp>
    </p:spTree>
    <p:extLst>
      <p:ext uri="{BB962C8B-B14F-4D97-AF65-F5344CB8AC3E}">
        <p14:creationId xmlns:p14="http://schemas.microsoft.com/office/powerpoint/2010/main" val="363037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C8136-5745-D348-B819-C4D8039D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2872C-0679-7843-BAAA-E55EC56F8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U.S. Department of Health and Human Services, Substance Abuse and Mental Health Services Administration (SAMHSA), Locator Map, accessed at https://</a:t>
            </a:r>
            <a:r>
              <a:rPr lang="en-US" dirty="0" err="1"/>
              <a:t>findtreatment.samhsa.gov</a:t>
            </a:r>
            <a:r>
              <a:rPr lang="en-US" dirty="0"/>
              <a:t>/locator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89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9CC8-B789-1A44-B70E-8F778FE4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effectLst>
                  <a:outerShdw blurRad="50800" dist="38100" dir="2700000" algn="tl" rotWithShape="0">
                    <a:srgbClr val="48175A">
                      <a:alpha val="40000"/>
                    </a:srgbClr>
                  </a:outerShdw>
                </a:effectLst>
              </a:rPr>
              <a:t>Henry J Kaiser Family Foundation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98A0B-3988-4D45-BF3C-A29B6DE9C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041" y="2249486"/>
            <a:ext cx="8791075" cy="4327777"/>
          </a:xfrm>
        </p:spPr>
        <p:txBody>
          <a:bodyPr>
            <a:normAutofit fontScale="55000" lnSpcReduction="20000"/>
          </a:bodyPr>
          <a:lstStyle/>
          <a:p>
            <a:r>
              <a:rPr lang="en-US" sz="5100" dirty="0">
                <a:effectLst>
                  <a:outerShdw blurRad="50800" dist="38100" dir="2700000" algn="tl" rotWithShape="0">
                    <a:srgbClr val="48175A">
                      <a:alpha val="40000"/>
                    </a:srgbClr>
                  </a:outerShdw>
                </a:effectLst>
              </a:rPr>
              <a:t>State Health Facts, </a:t>
            </a:r>
          </a:p>
          <a:p>
            <a:pPr marL="914400" lvl="2" indent="0">
              <a:buNone/>
            </a:pPr>
            <a:r>
              <a:rPr lang="en-US" sz="5100" dirty="0">
                <a:effectLst>
                  <a:outerShdw blurRad="50800" dist="38100" dir="2700000" algn="tl" rotWithShape="0">
                    <a:srgbClr val="48175A">
                      <a:alpha val="40000"/>
                    </a:srgbClr>
                  </a:outerShdw>
                </a:effectLst>
              </a:rPr>
              <a:t>Health Costs &amp; Budgets, </a:t>
            </a:r>
          </a:p>
          <a:p>
            <a:pPr marL="1371600" lvl="3" indent="0">
              <a:buNone/>
            </a:pPr>
            <a:r>
              <a:rPr lang="en-US" sz="5100" dirty="0">
                <a:effectLst>
                  <a:outerShdw blurRad="50800" dist="38100" dir="2700000" algn="tl" rotWithShape="0">
                    <a:srgbClr val="48175A">
                      <a:alpha val="40000"/>
                    </a:srgbClr>
                  </a:outerShdw>
                </a:effectLst>
              </a:rPr>
              <a:t>Mental Health Agency Expenditures, </a:t>
            </a:r>
          </a:p>
          <a:p>
            <a:pPr marL="0" indent="0">
              <a:buNone/>
            </a:pPr>
            <a:r>
              <a:rPr lang="en-US" sz="5100" dirty="0">
                <a:effectLst>
                  <a:outerShdw blurRad="50800" dist="38100" dir="2700000" algn="tl" rotWithShape="0">
                    <a:srgbClr val="48175A">
                      <a:alpha val="40000"/>
                    </a:srgbClr>
                  </a:outerShdw>
                </a:effectLst>
              </a:rPr>
              <a:t>“State Mental Health Agency (SMHA) Per Capita </a:t>
            </a:r>
          </a:p>
          <a:p>
            <a:pPr marL="0" indent="0">
              <a:buNone/>
            </a:pPr>
            <a:r>
              <a:rPr lang="en-US" sz="5100" dirty="0">
                <a:effectLst>
                  <a:outerShdw blurRad="50800" dist="38100" dir="2700000" algn="tl" rotWithShape="0">
                    <a:srgbClr val="48175A">
                      <a:alpha val="40000"/>
                    </a:srgbClr>
                  </a:outerShdw>
                </a:effectLst>
              </a:rPr>
              <a:t>  Mental Health Services Expenditures”</a:t>
            </a:r>
          </a:p>
          <a:p>
            <a:pPr marL="0" indent="0">
              <a:buNone/>
            </a:pPr>
            <a:endParaRPr lang="en-US" dirty="0">
              <a:effectLst>
                <a:outerShdw blurRad="50800" dist="38100" dir="2700000" algn="tl" rotWithShape="0">
                  <a:srgbClr val="48175A">
                    <a:alpha val="40000"/>
                  </a:srgbClr>
                </a:outerShdw>
              </a:effectLst>
            </a:endParaRPr>
          </a:p>
          <a:p>
            <a:r>
              <a:rPr lang="en-US" sz="3600" dirty="0">
                <a:effectLst>
                  <a:outerShdw blurRad="50800" dist="38100" dir="2700000" algn="tl" rotWithShape="0">
                    <a:srgbClr val="48175A">
                      <a:alpha val="40000"/>
                    </a:srgbClr>
                  </a:outerShdw>
                </a:effectLst>
              </a:rPr>
              <a:t>retrieved at </a:t>
            </a:r>
            <a:r>
              <a:rPr lang="en-US" sz="3600" b="1" u="sng" dirty="0">
                <a:effectLst>
                  <a:outerShdw blurRad="50800" dist="38100" dir="2700000" algn="tl" rotWithShape="0">
                    <a:srgbClr val="48175A">
                      <a:alpha val="40000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https://www.kff.org/other/state-indicator/smha-expenditures-per-capita/?currentTimeframe=0&amp;sortModel=%7B%22colId%22:%22Location%22,%22sort%22:%22asc%22%7D</a:t>
            </a:r>
            <a:endParaRPr lang="en-US" sz="3600" b="1" dirty="0">
              <a:effectLst>
                <a:outerShdw blurRad="50800" dist="38100" dir="2700000" algn="tl" rotWithShape="0">
                  <a:srgbClr val="48175A">
                    <a:alpha val="40000"/>
                  </a:srgbClr>
                </a:outerShdw>
              </a:effectLst>
            </a:endParaRPr>
          </a:p>
          <a:p>
            <a:endParaRPr lang="en-US" dirty="0">
              <a:effectLst>
                <a:outerShdw blurRad="50800" dist="38100" dir="2700000" algn="tl" rotWithShape="0">
                  <a:srgbClr val="48175A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843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0629"/>
            <a:ext cx="9905998" cy="1659461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Amy:  </a:t>
            </a:r>
            <a:b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Total US Suicides By Year and Age Range, </a:t>
            </a:r>
            <a:b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1985 - 2015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16C06A-AB36-7C45-B032-B30371572B30}"/>
              </a:ext>
            </a:extLst>
          </p:cNvPr>
          <p:cNvSpPr txBox="1">
            <a:spLocks/>
          </p:cNvSpPr>
          <p:nvPr/>
        </p:nvSpPr>
        <p:spPr>
          <a:xfrm>
            <a:off x="1143001" y="2357294"/>
            <a:ext cx="9905998" cy="4260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Orig. impression: prevention focuses on teens/20s.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BUT highest, and climbing, is 35-54y/o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Followed by 55-74y/o, climbing since 2000 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Ages under 35 and over 75y/o unchanging, low.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Generation: </a:t>
            </a:r>
            <a:r>
              <a:rPr lang="en-US" cap="none" dirty="0" err="1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NaN</a:t>
            </a: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 for young </a:t>
            </a:r>
            <a:r>
              <a:rPr lang="en-US" cap="none" dirty="0" err="1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GenSilent</a:t>
            </a: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, Boomers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Confounding variables with age/generation.</a:t>
            </a:r>
          </a:p>
          <a:p>
            <a:pPr marL="742950" indent="-742950">
              <a:buAutoNum type="arabicPeriod"/>
            </a:pPr>
            <a:endParaRPr lang="en-US" cap="none" dirty="0">
              <a:effectLst>
                <a:outerShdw blurRad="50800" dist="88900" dir="2700000" algn="tl" rotWithShape="0">
                  <a:srgbClr val="4C196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135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659461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Amy:  </a:t>
            </a:r>
            <a:b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US vs. World Suicide Rates, 1985-2015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16C06A-AB36-7C45-B032-B30371572B30}"/>
              </a:ext>
            </a:extLst>
          </p:cNvPr>
          <p:cNvSpPr txBox="1">
            <a:spLocks/>
          </p:cNvSpPr>
          <p:nvPr/>
        </p:nvSpPr>
        <p:spPr>
          <a:xfrm>
            <a:off x="1143001" y="2405420"/>
            <a:ext cx="9905998" cy="4260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Orig. impression: US more suicides. Well, Japan...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50800" dist="88900" dir="2700000" algn="tl" rotWithShape="0">
                  <a:srgbClr val="4C1960">
                    <a:alpha val="40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US dropping since 1995, climbing 2005 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World rising ’TIL 1995, dropping since then.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50800" dist="88900" dir="2700000" algn="tl" rotWithShape="0">
                  <a:srgbClr val="4C1960">
                    <a:alpha val="40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Sort of an inverse relationship… more questions!</a:t>
            </a:r>
          </a:p>
          <a:p>
            <a:pPr marL="742950" indent="-742950">
              <a:buAutoNum type="arabicPeriod"/>
            </a:pPr>
            <a:endParaRPr lang="en-US" cap="none" dirty="0">
              <a:effectLst>
                <a:outerShdw blurRad="50800" dist="88900" dir="2700000" algn="tl" rotWithShape="0">
                  <a:srgbClr val="4C196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9842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659461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Susan</a:t>
            </a:r>
            <a:b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World Suicide Rates, 2014, by country (EURO)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16C06A-AB36-7C45-B032-B30371572B30}"/>
              </a:ext>
            </a:extLst>
          </p:cNvPr>
          <p:cNvSpPr txBox="1">
            <a:spLocks/>
          </p:cNvSpPr>
          <p:nvPr/>
        </p:nvSpPr>
        <p:spPr>
          <a:xfrm>
            <a:off x="1143001" y="2405420"/>
            <a:ext cx="9905998" cy="4260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Orig. impression: US more suicides. Well, Japan...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50800" dist="88900" dir="2700000" algn="tl" rotWithShape="0">
                  <a:srgbClr val="4C1960">
                    <a:alpha val="40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US  upper 1/3</a:t>
            </a:r>
            <a:r>
              <a:rPr lang="en-US" cap="none" baseline="30000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rd</a:t>
            </a: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,  out of 38 Euro-centric countries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[</a:t>
            </a:r>
            <a:r>
              <a:rPr lang="en-US" cap="none" dirty="0" err="1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Prev</a:t>
            </a: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] was 101 countries, wider range of GDPs;    Implication: Eurocentric countries higher than Non.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Japan up there, but not highest.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50800" dist="88900" dir="2700000" algn="tl" rotWithShape="0">
                  <a:srgbClr val="4C1960">
                    <a:alpha val="40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Lowest rates: is it culture? Not reporting?</a:t>
            </a:r>
          </a:p>
        </p:txBody>
      </p:sp>
    </p:spTree>
    <p:extLst>
      <p:ext uri="{BB962C8B-B14F-4D97-AF65-F5344CB8AC3E}">
        <p14:creationId xmlns:p14="http://schemas.microsoft.com/office/powerpoint/2010/main" val="1433740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659461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Impressions busted,</a:t>
            </a:r>
            <a:b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Shift of focus, find more data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16C06A-AB36-7C45-B032-B30371572B30}"/>
              </a:ext>
            </a:extLst>
          </p:cNvPr>
          <p:cNvSpPr txBox="1">
            <a:spLocks/>
          </p:cNvSpPr>
          <p:nvPr/>
        </p:nvSpPr>
        <p:spPr>
          <a:xfrm>
            <a:off x="1143001" y="1956241"/>
            <a:ext cx="9905998" cy="4260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What influences suicide rates? Money? Access?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50800" dist="88900" dir="2700000" algn="tl" rotWithShape="0">
                  <a:srgbClr val="4C1960">
                    <a:alpha val="40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Codification of data recording changed in 1999.   Does that help explain the US climb?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50800" dist="88900" dir="2700000" algn="tl" rotWithShape="0">
                  <a:srgbClr val="4C1960">
                    <a:alpha val="40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Comparable US vs. world? Restrict to US, compare state to state (enough variation!)</a:t>
            </a:r>
          </a:p>
        </p:txBody>
      </p:sp>
    </p:spTree>
    <p:extLst>
      <p:ext uri="{BB962C8B-B14F-4D97-AF65-F5344CB8AC3E}">
        <p14:creationId xmlns:p14="http://schemas.microsoft.com/office/powerpoint/2010/main" val="2811172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85008"/>
            <a:ext cx="9905998" cy="1659461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cap="none" dirty="0"/>
              <a:t>Bennet:  </a:t>
            </a:r>
            <a:br>
              <a:rPr lang="en-US" cap="none" dirty="0"/>
            </a:br>
            <a:r>
              <a:rPr lang="en-US" cap="none" dirty="0"/>
              <a:t>Spending on Mental Health vs. Suicide Rates (SR) </a:t>
            </a:r>
            <a:br>
              <a:rPr lang="en-US" cap="none" dirty="0"/>
            </a:br>
            <a:r>
              <a:rPr lang="en-US" cap="none" dirty="0"/>
              <a:t>in US states, 2004-2013,  and only 2004+2013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16C06A-AB36-7C45-B032-B30371572B30}"/>
              </a:ext>
            </a:extLst>
          </p:cNvPr>
          <p:cNvSpPr txBox="1">
            <a:spLocks/>
          </p:cNvSpPr>
          <p:nvPr/>
        </p:nvSpPr>
        <p:spPr>
          <a:xfrm>
            <a:off x="1143001" y="2510587"/>
            <a:ext cx="9905998" cy="3793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cap="none" dirty="0"/>
              <a:t>Low costs in most states, with wide variation SR. Outliers high cost with similar wide variation SF. 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cap="none" dirty="0"/>
              <a:t>NO association of better result for more spent.   In a scatter plot, Lower Left corner desirable, or linear distribution </a:t>
            </a:r>
            <a:r>
              <a:rPr lang="en-US" cap="none" dirty="0" err="1"/>
              <a:t>UpperLeft</a:t>
            </a:r>
            <a:r>
              <a:rPr lang="en-US" cap="none" dirty="0"/>
              <a:t> to </a:t>
            </a:r>
            <a:r>
              <a:rPr lang="en-US" cap="none" dirty="0" err="1"/>
              <a:t>LowerRight</a:t>
            </a:r>
            <a:r>
              <a:rPr lang="en-US" cap="none" dirty="0"/>
              <a:t>. 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cap="none" dirty="0"/>
              <a:t>Range $25mil and $400mil overall;            Suicide rates 40-90/100,000 population</a:t>
            </a:r>
          </a:p>
          <a:p>
            <a:pPr marL="742950" indent="-742950">
              <a:buAutoNum type="arabicPeriod"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985503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659461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Amy2: </a:t>
            </a:r>
            <a:b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#US Mental Health Facilities / state, vs. Population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16C06A-AB36-7C45-B032-B30371572B30}"/>
              </a:ext>
            </a:extLst>
          </p:cNvPr>
          <p:cNvSpPr txBox="1">
            <a:spLocks/>
          </p:cNvSpPr>
          <p:nvPr/>
        </p:nvSpPr>
        <p:spPr>
          <a:xfrm>
            <a:off x="1143001" y="1956241"/>
            <a:ext cx="9905998" cy="4260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Surprise, </a:t>
            </a:r>
            <a:r>
              <a:rPr lang="en-US" cap="none" dirty="0" err="1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lotsa</a:t>
            </a: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 variation.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50800" dist="88900" dir="2700000" algn="tl" rotWithShape="0">
                  <a:srgbClr val="4C1960">
                    <a:alpha val="40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NY has </a:t>
            </a:r>
            <a:r>
              <a:rPr lang="en-US" cap="none" dirty="0" err="1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LOTsa</a:t>
            </a: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 facilities and LOW Pop.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CA has </a:t>
            </a:r>
            <a:r>
              <a:rPr lang="en-US" cap="none" dirty="0" err="1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LOTsa</a:t>
            </a: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 facilities, and HIGH Pop.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Generally, low pop with low facilities,  BUT the ONLY state FEW facilities and HIGH Pop: Texas.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50800" dist="88900" dir="2700000" algn="tl" rotWithShape="0">
                  <a:srgbClr val="4C1960">
                    <a:alpha val="40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 err="1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Add’l</a:t>
            </a: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 ques: overlay suicide rates,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50800" dist="88900" dir="2700000" algn="tl" rotWithShape="0">
                  <a:srgbClr val="4C196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1378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659461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Susan2: </a:t>
            </a:r>
            <a:b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#US suicide rates/ state, vs. Population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16C06A-AB36-7C45-B032-B30371572B30}"/>
              </a:ext>
            </a:extLst>
          </p:cNvPr>
          <p:cNvSpPr txBox="1">
            <a:spLocks/>
          </p:cNvSpPr>
          <p:nvPr/>
        </p:nvSpPr>
        <p:spPr>
          <a:xfrm>
            <a:off x="1143001" y="1956241"/>
            <a:ext cx="9905998" cy="4260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xxx.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50800" dist="88900" dir="2700000" algn="tl" rotWithShape="0">
                  <a:srgbClr val="4C1960">
                    <a:alpha val="40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xx.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xx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xx.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50800" dist="88900" dir="2700000" algn="tl" rotWithShape="0">
                  <a:srgbClr val="4C1960">
                    <a:alpha val="40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xx,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50800" dist="88900" dir="2700000" algn="tl" rotWithShape="0">
                  <a:srgbClr val="4C196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3401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659461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Jerome: </a:t>
            </a:r>
            <a:b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Density MAP of facilities, </a:t>
            </a:r>
            <a:r>
              <a:rPr lang="en-US" cap="none" dirty="0" err="1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LatLong</a:t>
            </a: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 (9800 </a:t>
            </a:r>
            <a:r>
              <a:rPr lang="en-US" cap="none" dirty="0" err="1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fac.s</a:t>
            </a: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16C06A-AB36-7C45-B032-B30371572B30}"/>
              </a:ext>
            </a:extLst>
          </p:cNvPr>
          <p:cNvSpPr txBox="1">
            <a:spLocks/>
          </p:cNvSpPr>
          <p:nvPr/>
        </p:nvSpPr>
        <p:spPr>
          <a:xfrm>
            <a:off x="1143001" y="1956241"/>
            <a:ext cx="9905998" cy="4260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Denser facilities/ better access correlates w Pop.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Denser facilities/ better access in Urban areas.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Alaska and Hawaii low access…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50800" dist="88900" dir="2700000" algn="tl" rotWithShape="0">
                  <a:srgbClr val="4C1960">
                    <a:alpha val="40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50800" dist="88900" dir="2700000" algn="tl" rotWithShape="0">
                    <a:srgbClr val="4C1960">
                      <a:alpha val="40000"/>
                    </a:srgbClr>
                  </a:outerShdw>
                </a:effectLst>
              </a:rPr>
              <a:t>No surprises.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50800" dist="88900" dir="2700000" algn="tl" rotWithShape="0">
                  <a:srgbClr val="4C196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891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C2F7-7CCF-8343-9F10-18D07017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599"/>
            <a:ext cx="9905955" cy="5358064"/>
          </a:xfrm>
        </p:spPr>
        <p:txBody>
          <a:bodyPr>
            <a:normAutofit/>
          </a:bodyPr>
          <a:lstStyle/>
          <a:p>
            <a:pPr fontAlgn="base"/>
            <a:r>
              <a:rPr lang="en-US" cap="none" dirty="0"/>
              <a:t>     </a:t>
            </a:r>
            <a:r>
              <a:rPr lang="en-US" u="sng" cap="none" dirty="0"/>
              <a:t>Compiled from 4 data sources –</a:t>
            </a:r>
            <a:br>
              <a:rPr lang="en-US" cap="none" dirty="0"/>
            </a:br>
            <a:r>
              <a:rPr lang="en-US" cap="none" dirty="0"/>
              <a:t>United Nations Development Program:</a:t>
            </a:r>
            <a:br>
              <a:rPr lang="en-US" cap="none" dirty="0"/>
            </a:br>
            <a:r>
              <a:rPr lang="en-US" cap="none" dirty="0"/>
              <a:t>     Human development index (HDI). </a:t>
            </a:r>
            <a:br>
              <a:rPr lang="en-US" cap="none" dirty="0"/>
            </a:br>
            <a:r>
              <a:rPr lang="en-US" cap="none" dirty="0"/>
              <a:t>World Bank:</a:t>
            </a:r>
            <a:br>
              <a:rPr lang="en-US" cap="none" dirty="0"/>
            </a:br>
            <a:r>
              <a:rPr lang="en-US" cap="none" dirty="0"/>
              <a:t>     World development indicators: </a:t>
            </a:r>
            <a:br>
              <a:rPr lang="en-US" cap="none" dirty="0"/>
            </a:br>
            <a:r>
              <a:rPr lang="en-US" cap="none" dirty="0"/>
              <a:t>     GDP (current US$) by country:1985 to 2016. </a:t>
            </a:r>
            <a:br>
              <a:rPr lang="en-US" cap="none" dirty="0"/>
            </a:br>
            <a:r>
              <a:rPr lang="en-US" cap="none" dirty="0"/>
              <a:t>World Health Organization: </a:t>
            </a:r>
            <a:br>
              <a:rPr lang="en-US" cap="none" dirty="0"/>
            </a:br>
            <a:r>
              <a:rPr lang="en-US" cap="none" dirty="0"/>
              <a:t>     Suicide prevention. </a:t>
            </a:r>
            <a:br>
              <a:rPr lang="en-US" cap="none" dirty="0"/>
            </a:br>
            <a:r>
              <a:rPr lang="en-US" cap="none" dirty="0"/>
              <a:t>     Suicide in the twenty-first century [dataset]. </a:t>
            </a:r>
            <a:br>
              <a:rPr lang="en-US" cap="none" dirty="0"/>
            </a:br>
            <a:r>
              <a:rPr lang="en-US" cap="none" dirty="0"/>
              <a:t>compilation data file accessed at </a:t>
            </a:r>
            <a:r>
              <a:rPr lang="en-US" cap="none" dirty="0" err="1"/>
              <a:t>Kaggle.Com</a:t>
            </a:r>
            <a:endParaRPr lang="en-US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AC7DD-9BF1-5B48-803F-627CBC439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87541" y="5727033"/>
            <a:ext cx="3332795" cy="762000"/>
          </a:xfrm>
        </p:spPr>
        <p:txBody>
          <a:bodyPr>
            <a:normAutofit/>
          </a:bodyPr>
          <a:lstStyle/>
          <a:p>
            <a:r>
              <a:rPr lang="en-US" sz="3200" dirty="0" err="1"/>
              <a:t>Master.csv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7661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D937-0CAC-774A-8E39-BF4C053C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13715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5F4C1-B22A-ED4D-B671-3A41C44A0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2117559"/>
            <a:ext cx="9904459" cy="36736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9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2AAB-127F-6440-A0CA-6DE0A57BE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585366" cy="1803840"/>
          </a:xfrm>
        </p:spPr>
        <p:txBody>
          <a:bodyPr>
            <a:noAutofit/>
          </a:bodyPr>
          <a:lstStyle/>
          <a:p>
            <a:r>
              <a:rPr lang="en-US" sz="2800" cap="none" dirty="0">
                <a:effectLst>
                  <a:outerShdw blurRad="50800" dist="63500" dir="2700000" algn="tl" rotWithShape="0">
                    <a:srgbClr val="48175A">
                      <a:alpha val="40000"/>
                    </a:srgbClr>
                  </a:outerShdw>
                </a:effectLst>
              </a:rPr>
              <a:t>BUT WHAT ABOUT</a:t>
            </a:r>
            <a:r>
              <a:rPr lang="en-US" sz="3200" cap="none" dirty="0">
                <a:effectLst>
                  <a:outerShdw blurRad="50800" dist="63500" dir="2700000" algn="tl" rotWithShape="0">
                    <a:srgbClr val="48175A">
                      <a:alpha val="40000"/>
                    </a:srgbClr>
                  </a:outerShdw>
                </a:effectLst>
              </a:rPr>
              <a:t>:           Age distributions of populations? </a:t>
            </a:r>
            <a:br>
              <a:rPr lang="en-US" sz="3200" cap="none" dirty="0">
                <a:effectLst>
                  <a:outerShdw blurRad="50800" dist="63500" dir="2700000" algn="tl" rotWithShape="0">
                    <a:srgbClr val="48175A">
                      <a:alpha val="40000"/>
                    </a:srgbClr>
                  </a:outerShdw>
                </a:effectLst>
              </a:rPr>
            </a:br>
            <a:r>
              <a:rPr lang="en-US" sz="3200" cap="none" dirty="0">
                <a:effectLst>
                  <a:outerShdw blurRad="50800" dist="63500" dir="2700000" algn="tl" rotWithShape="0">
                    <a:srgbClr val="48175A">
                      <a:alpha val="40000"/>
                    </a:srgbClr>
                  </a:outerShdw>
                </a:effectLst>
              </a:rPr>
              <a:t>How to compare occurrence rates between states? </a:t>
            </a:r>
            <a:br>
              <a:rPr lang="en-US" sz="3200" cap="none" dirty="0">
                <a:effectLst>
                  <a:outerShdw blurRad="50800" dist="63500" dir="2700000" algn="tl" rotWithShape="0">
                    <a:srgbClr val="48175A">
                      <a:alpha val="40000"/>
                    </a:srgbClr>
                  </a:outerShdw>
                </a:effectLst>
              </a:rPr>
            </a:br>
            <a:r>
              <a:rPr lang="en-US" sz="3200" cap="none" dirty="0">
                <a:effectLst>
                  <a:outerShdw blurRad="50800" dist="63500" dir="2700000" algn="tl" rotWithShape="0">
                    <a:srgbClr val="48175A">
                      <a:alpha val="40000"/>
                    </a:srgbClr>
                  </a:outerShdw>
                </a:effectLst>
              </a:rPr>
              <a:t>Miami has more elderly, AL/CO/CA are much younger...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0A411-D228-CF41-AAFD-24C93A1C3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22357"/>
            <a:ext cx="9905999" cy="3962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effectLst>
                  <a:outerShdw blurRad="50800" dist="63500" dir="2700000" algn="tl" rotWithShape="0">
                    <a:srgbClr val="48175A">
                      <a:alpha val="40000"/>
                    </a:srgbClr>
                  </a:outerShdw>
                </a:effectLst>
                <a:latin typeface="+mj-lt"/>
              </a:rPr>
              <a:t>Statistics from CDC already offer </a:t>
            </a:r>
            <a:r>
              <a:rPr lang="en-US" sz="2800" b="1" dirty="0">
                <a:effectLst>
                  <a:outerShdw blurRad="50800" dist="63500" dir="2700000" algn="tl" rotWithShape="0">
                    <a:srgbClr val="48175A">
                      <a:alpha val="40000"/>
                    </a:srgbClr>
                  </a:outerShdw>
                </a:effectLst>
                <a:latin typeface="+mj-lt"/>
              </a:rPr>
              <a:t>age-adjusted</a:t>
            </a:r>
            <a:r>
              <a:rPr lang="en-US" sz="2800" dirty="0">
                <a:effectLst>
                  <a:outerShdw blurRad="50800" dist="63500" dir="2700000" algn="tl" rotWithShape="0">
                    <a:srgbClr val="48175A">
                      <a:alpha val="40000"/>
                    </a:srgbClr>
                  </a:outerShdw>
                </a:effectLst>
                <a:latin typeface="+mj-lt"/>
              </a:rPr>
              <a:t> incidence rates.   </a:t>
            </a:r>
          </a:p>
          <a:p>
            <a:pPr marL="0" indent="0">
              <a:buNone/>
            </a:pPr>
            <a:r>
              <a:rPr lang="en-US" sz="2800" b="1" dirty="0">
                <a:effectLst>
                  <a:outerShdw blurRad="50800" dist="63500" dir="2700000" algn="tl" rotWithShape="0">
                    <a:srgbClr val="48175A">
                      <a:alpha val="40000"/>
                    </a:srgbClr>
                  </a:outerShdw>
                </a:effectLst>
                <a:latin typeface="+mj-lt"/>
              </a:rPr>
              <a:t>Age-adjusted  =  </a:t>
            </a:r>
            <a:r>
              <a:rPr lang="en-US" sz="2800" dirty="0">
                <a:effectLst>
                  <a:outerShdw blurRad="50800" dist="63500" dir="2700000" algn="tl" rotWithShape="0">
                    <a:srgbClr val="48175A">
                      <a:alpha val="40000"/>
                    </a:srgbClr>
                  </a:outerShdw>
                </a:effectLst>
                <a:latin typeface="+mj-lt"/>
              </a:rPr>
              <a:t>a technique for “removing” the effects of age from crude rates, so as to allow meaningful comparisons across populations with different underlying age structures … </a:t>
            </a:r>
          </a:p>
          <a:p>
            <a:pPr marL="0" indent="0">
              <a:buNone/>
            </a:pPr>
            <a:r>
              <a:rPr lang="en-US" sz="2800" dirty="0">
                <a:effectLst>
                  <a:outerShdw blurRad="50800" dist="63500" dir="2700000" algn="tl" rotWithShape="0">
                    <a:srgbClr val="48175A">
                      <a:alpha val="40000"/>
                    </a:srgbClr>
                  </a:outerShdw>
                </a:effectLst>
                <a:latin typeface="+mj-lt"/>
              </a:rPr>
              <a:t>…by applying corrective weighting factors (multipliers) </a:t>
            </a:r>
          </a:p>
          <a:p>
            <a:pPr marL="0" indent="0">
              <a:buNone/>
            </a:pPr>
            <a:r>
              <a:rPr lang="en-US" sz="2800" dirty="0">
                <a:effectLst>
                  <a:outerShdw blurRad="50800" dist="63500" dir="2700000" algn="tl" rotWithShape="0">
                    <a:srgbClr val="48175A">
                      <a:alpha val="40000"/>
                    </a:srgbClr>
                  </a:outerShdw>
                </a:effectLst>
                <a:latin typeface="+mj-lt"/>
              </a:rPr>
              <a:t>derived from comparison with a standardized  population.  </a:t>
            </a:r>
          </a:p>
        </p:txBody>
      </p:sp>
    </p:spTree>
    <p:extLst>
      <p:ext uri="{BB962C8B-B14F-4D97-AF65-F5344CB8AC3E}">
        <p14:creationId xmlns:p14="http://schemas.microsoft.com/office/powerpoint/2010/main" val="274108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2DA3D81-E183-B34A-8810-F487BBA8AEE5}"/>
              </a:ext>
            </a:extLst>
          </p:cNvPr>
          <p:cNvGrpSpPr/>
          <p:nvPr/>
        </p:nvGrpSpPr>
        <p:grpSpPr>
          <a:xfrm>
            <a:off x="1600199" y="1788555"/>
            <a:ext cx="8991601" cy="4275502"/>
            <a:chOff x="1499600" y="1291249"/>
            <a:chExt cx="8991601" cy="42755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EC91F10-6158-CF4A-8AAE-F30423799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9600" y="1291249"/>
              <a:ext cx="5776031" cy="391988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55D39B7-03D6-8C41-8394-D5CC3D4A0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9704" y="1291249"/>
              <a:ext cx="3341497" cy="386910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92C9944-C4C3-224F-9A15-BC1E20434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99601" y="5160351"/>
              <a:ext cx="8991600" cy="4064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33D30B4-0AFD-4543-89C7-70BDE0B42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199" y="283853"/>
            <a:ext cx="3674111" cy="127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2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B4FBA7-FC78-B243-96FD-BCC6E9F169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6"/>
          <a:stretch/>
        </p:blipFill>
        <p:spPr>
          <a:xfrm>
            <a:off x="689810" y="1241092"/>
            <a:ext cx="11093871" cy="402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3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DD1F3FE-3446-5748-BD32-78C0D0B59E8B}"/>
              </a:ext>
            </a:extLst>
          </p:cNvPr>
          <p:cNvGrpSpPr/>
          <p:nvPr/>
        </p:nvGrpSpPr>
        <p:grpSpPr>
          <a:xfrm>
            <a:off x="1361239" y="192506"/>
            <a:ext cx="4470546" cy="2951747"/>
            <a:chOff x="1361239" y="192506"/>
            <a:chExt cx="4470546" cy="2951747"/>
          </a:xfrm>
          <a:effectLst>
            <a:outerShdw blurRad="50800" dist="38100" dir="2700000" algn="tl" rotWithShape="0">
              <a:srgbClr val="4C1960">
                <a:alpha val="40000"/>
              </a:srgbClr>
            </a:outerShdw>
          </a:effectLst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E8DACE-75F7-E94B-9758-25DD70FDF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1239" y="192506"/>
              <a:ext cx="4470545" cy="202391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AF015A-65A7-444B-8F12-42DACF8C4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1240" y="2199106"/>
              <a:ext cx="4470545" cy="945147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6779F09-388C-474C-A9BA-312DE5837E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565"/>
          <a:stretch/>
        </p:blipFill>
        <p:spPr>
          <a:xfrm>
            <a:off x="1361240" y="3304673"/>
            <a:ext cx="9240253" cy="2607546"/>
          </a:xfrm>
          <a:prstGeom prst="rect">
            <a:avLst/>
          </a:prstGeom>
          <a:effectLst>
            <a:outerShdw blurRad="76200" dist="76200" dir="2700000" algn="tl" rotWithShape="0">
              <a:srgbClr val="4C196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175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54CA-8E40-B648-AE1B-AEAC9926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326" y="3429000"/>
            <a:ext cx="10924674" cy="1982634"/>
          </a:xfrm>
        </p:spPr>
        <p:txBody>
          <a:bodyPr>
            <a:noAutofit/>
          </a:bodyPr>
          <a:lstStyle/>
          <a:p>
            <a:pPr lvl="0"/>
            <a:r>
              <a:rPr lang="en-US" sz="3200" cap="none" dirty="0"/>
              <a:t>     Similar data values retrieved from </a:t>
            </a:r>
            <a:br>
              <a:rPr lang="en-US" sz="3200" cap="none" dirty="0"/>
            </a:br>
            <a:r>
              <a:rPr lang="en-US" sz="3200" cap="none" dirty="0"/>
              <a:t>Treatment Episode Data Set (TEDS) (by ICD-9 code) and</a:t>
            </a:r>
            <a:br>
              <a:rPr lang="en-US" sz="3200" cap="none" dirty="0"/>
            </a:br>
            <a:r>
              <a:rPr lang="en-US" sz="3200" cap="none" dirty="0"/>
              <a:t>National Committee on Vital and Health Statistics </a:t>
            </a:r>
            <a:br>
              <a:rPr lang="en-US" sz="3200" cap="none" dirty="0"/>
            </a:br>
            <a:r>
              <a:rPr lang="en-US" sz="3200" cap="none" dirty="0"/>
              <a:t>     indicating derived from same reporting.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93679-84A7-A741-91B8-A2B401DFC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1996" y="5411634"/>
            <a:ext cx="9904505" cy="636240"/>
          </a:xfrm>
        </p:spPr>
        <p:txBody>
          <a:bodyPr/>
          <a:lstStyle/>
          <a:p>
            <a:r>
              <a:rPr lang="en-US" dirty="0"/>
              <a:t>accessed at https://</a:t>
            </a:r>
            <a:r>
              <a:rPr lang="en-US" dirty="0" err="1"/>
              <a:t>findtreatment.samhsa.gov</a:t>
            </a:r>
            <a:r>
              <a:rPr lang="en-US" dirty="0"/>
              <a:t>/locator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EDA671-0DAD-D147-94F3-413B5387E994}"/>
              </a:ext>
            </a:extLst>
          </p:cNvPr>
          <p:cNvSpPr txBox="1">
            <a:spLocks/>
          </p:cNvSpPr>
          <p:nvPr/>
        </p:nvSpPr>
        <p:spPr>
          <a:xfrm>
            <a:off x="1141364" y="433529"/>
            <a:ext cx="9906001" cy="26305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U.S. Department of Health and Human Services</a:t>
            </a:r>
            <a:br>
              <a:rPr lang="en-US" cap="none" dirty="0"/>
            </a:br>
            <a:r>
              <a:rPr lang="en-US" cap="none" dirty="0"/>
              <a:t>Substance Abuse and Mental Health Services Administration</a:t>
            </a:r>
            <a:br>
              <a:rPr lang="en-US" cap="none" dirty="0"/>
            </a:br>
            <a:r>
              <a:rPr lang="en-US" cap="none" dirty="0"/>
              <a:t>locator map</a:t>
            </a:r>
            <a:br>
              <a:rPr lang="en-US" cap="none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5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962B-106D-AB4A-ABC5-A69D52AAC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23316"/>
            <a:ext cx="9905998" cy="1903880"/>
          </a:xfrm>
        </p:spPr>
        <p:txBody>
          <a:bodyPr>
            <a:noAutofit/>
          </a:bodyPr>
          <a:lstStyle/>
          <a:p>
            <a:r>
              <a:rPr lang="en-US" sz="4000" dirty="0">
                <a:effectLst>
                  <a:outerShdw blurRad="63500" dist="63500" dir="2700000" algn="tl" rotWithShape="0">
                    <a:srgbClr val="4C1960">
                      <a:alpha val="40000"/>
                    </a:srgbClr>
                  </a:outerShdw>
                </a:effectLst>
              </a:rPr>
              <a:t>CDC's </a:t>
            </a:r>
            <a:r>
              <a:rPr lang="en-US" sz="4000" b="1" dirty="0">
                <a:effectLst>
                  <a:outerShdw blurRad="63500" dist="63500" dir="2700000" algn="tl" rotWithShape="0">
                    <a:srgbClr val="4C1960">
                      <a:alpha val="40000"/>
                    </a:srgbClr>
                  </a:outerShdw>
                </a:effectLst>
              </a:rPr>
              <a:t>WISQARS</a:t>
            </a:r>
            <a:r>
              <a:rPr lang="en-US" sz="4000" dirty="0">
                <a:effectLst>
                  <a:outerShdw blurRad="63500" dist="63500" dir="2700000" algn="tl" rotWithShape="0">
                    <a:srgbClr val="4C1960">
                      <a:alpha val="40000"/>
                    </a:srgbClr>
                  </a:outerShdw>
                </a:effectLst>
              </a:rPr>
              <a:t>™ </a:t>
            </a:r>
            <a:r>
              <a:rPr lang="en-US" sz="3200" cap="none" dirty="0">
                <a:effectLst>
                  <a:outerShdw blurRad="63500" dist="63500" dir="2700000" algn="tl" rotWithShape="0">
                    <a:srgbClr val="4C1960">
                      <a:alpha val="40000"/>
                    </a:srgbClr>
                  </a:outerShdw>
                </a:effectLst>
              </a:rPr>
              <a:t>is an interactive, online database that provides fatal and nonfatal injury, violent death, and cost of injury data from a variety of trusted sources.</a:t>
            </a:r>
            <a:br>
              <a:rPr lang="en-US" dirty="0">
                <a:effectLst>
                  <a:outerShdw blurRad="63500" dist="63500" dir="2700000" algn="tl" rotWithShape="0">
                    <a:srgbClr val="4C1960">
                      <a:alpha val="40000"/>
                    </a:srgbClr>
                  </a:outerShdw>
                </a:effectLst>
              </a:rPr>
            </a:br>
            <a:endParaRPr lang="en-US" sz="4000" dirty="0">
              <a:effectLst>
                <a:outerShdw blurRad="63500" dist="63500" dir="2700000" algn="tl" rotWithShape="0">
                  <a:srgbClr val="4C196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2CA1-E836-BF4A-9D06-8A9F2BD4A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903621"/>
            <a:ext cx="10809955" cy="333586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effectLst>
                  <a:outerShdw blurRad="63500" dist="63500" dir="2700000" algn="tl" rotWithShape="0">
                    <a:srgbClr val="4C1960">
                      <a:alpha val="40000"/>
                    </a:srgbClr>
                  </a:outerShdw>
                </a:effectLst>
              </a:rPr>
              <a:t>US Department of Health and Human Services,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effectLst>
                  <a:outerShdw blurRad="63500" dist="63500" dir="2700000" algn="tl" rotWithShape="0">
                    <a:srgbClr val="4C1960">
                      <a:alpha val="40000"/>
                    </a:srgbClr>
                  </a:outerShdw>
                </a:effectLst>
              </a:rPr>
              <a:t>	Centers for Disease Control and Prevention (CDC)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effectLst>
                  <a:outerShdw blurRad="63500" dist="63500" dir="2700000" algn="tl" rotWithShape="0">
                    <a:srgbClr val="4C1960">
                      <a:alpha val="40000"/>
                    </a:srgbClr>
                  </a:outerShdw>
                </a:effectLst>
              </a:rPr>
              <a:t>National Center for Injury Prevention and Control, 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effectLst>
                  <a:outerShdw blurRad="63500" dist="63500" dir="2700000" algn="tl" rotWithShape="0">
                    <a:srgbClr val="4C1960">
                      <a:alpha val="40000"/>
                    </a:srgbClr>
                  </a:outerShdw>
                </a:effectLst>
              </a:rPr>
              <a:t>Web-based Injury Statistics Query and Reporting System</a:t>
            </a:r>
          </a:p>
          <a:p>
            <a:pPr marL="1371600" lvl="3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>
              <a:effectLst>
                <a:outerShdw blurRad="63500" dist="63500" dir="2700000" algn="tl" rotWithShape="0">
                  <a:srgbClr val="4C1960">
                    <a:alpha val="40000"/>
                  </a:srgbClr>
                </a:outerShdw>
              </a:effectLs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ffectLst>
                  <a:outerShdw blurRad="63500" dist="63500" dir="2700000" algn="tl" rotWithShape="0">
                    <a:srgbClr val="4C1960">
                      <a:alpha val="40000"/>
                    </a:srgbClr>
                  </a:outerShdw>
                </a:effectLst>
              </a:rPr>
              <a:t>last updated </a:t>
            </a:r>
            <a:r>
              <a:rPr lang="en-US" dirty="0" err="1">
                <a:effectLst>
                  <a:outerShdw blurRad="63500" dist="63500" dir="2700000" algn="tl" rotWithShape="0">
                    <a:srgbClr val="4C1960">
                      <a:alpha val="40000"/>
                    </a:srgbClr>
                  </a:outerShdw>
                </a:effectLst>
              </a:rPr>
              <a:t>Januaray</a:t>
            </a:r>
            <a:r>
              <a:rPr lang="en-US" dirty="0">
                <a:effectLst>
                  <a:outerShdw blurRad="63500" dist="63500" dir="2700000" algn="tl" rotWithShape="0">
                    <a:srgbClr val="4C1960">
                      <a:alpha val="40000"/>
                    </a:srgbClr>
                  </a:outerShdw>
                </a:effectLst>
              </a:rPr>
              <a:t> 18, 2019; accessed at  </a:t>
            </a:r>
            <a:r>
              <a:rPr lang="en-US" u="sng" dirty="0">
                <a:effectLst>
                  <a:outerShdw blurRad="63500" dist="63500" dir="2700000" algn="tl" rotWithShape="0">
                    <a:srgbClr val="4C1960">
                      <a:alpha val="40000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https://webappa.cdc.gov/sasweb/ncipc/leadcause.html</a:t>
            </a:r>
            <a:endParaRPr lang="en-US" dirty="0">
              <a:effectLst>
                <a:outerShdw blurRad="63500" dist="63500" dir="2700000" algn="tl" rotWithShape="0">
                  <a:srgbClr val="4C1960">
                    <a:alpha val="40000"/>
                  </a:srgbClr>
                </a:outerShdw>
              </a:effectLs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effectLst>
                <a:outerShdw blurRad="63500" dist="63500" dir="2700000" algn="tl" rotWithShape="0">
                  <a:srgbClr val="4C196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70FFCF1D-638A-D04A-9856-60BCF7C98604}"/>
              </a:ext>
            </a:extLst>
          </p:cNvPr>
          <p:cNvSpPr/>
          <p:nvPr/>
        </p:nvSpPr>
        <p:spPr>
          <a:xfrm>
            <a:off x="1467852" y="3525028"/>
            <a:ext cx="577516" cy="336884"/>
          </a:xfrm>
          <a:prstGeom prst="rightArrow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4C19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C1960"/>
              </a:solidFill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D527F66-1832-844C-A4C5-20F32A2F82E2}"/>
              </a:ext>
            </a:extLst>
          </p:cNvPr>
          <p:cNvSpPr/>
          <p:nvPr/>
        </p:nvSpPr>
        <p:spPr>
          <a:xfrm>
            <a:off x="1467852" y="4034589"/>
            <a:ext cx="577516" cy="336884"/>
          </a:xfrm>
          <a:prstGeom prst="rightArrow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4C19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C1960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BCCB981-AC8E-9243-8265-1F270A3130DF}"/>
              </a:ext>
            </a:extLst>
          </p:cNvPr>
          <p:cNvSpPr/>
          <p:nvPr/>
        </p:nvSpPr>
        <p:spPr>
          <a:xfrm>
            <a:off x="1467852" y="4507575"/>
            <a:ext cx="577516" cy="336884"/>
          </a:xfrm>
          <a:prstGeom prst="rightArrow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4C19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C19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40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962B-106D-AB4A-ABC5-A69D52AA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63500" dist="63500" dir="2700000" algn="tl" rotWithShape="0">
                    <a:srgbClr val="4C1960">
                      <a:alpha val="40000"/>
                    </a:srgbClr>
                  </a:outerShdw>
                </a:effectLst>
              </a:rPr>
              <a:t>CDC  –  WONDER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2CA1-E836-BF4A-9D06-8A9F2BD4A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339" y="1742367"/>
            <a:ext cx="8596145" cy="45568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effectLst>
                  <a:outerShdw blurRad="63500" dist="63500" dir="2700000" algn="tl" rotWithShape="0">
                    <a:srgbClr val="4C1960">
                      <a:alpha val="40000"/>
                    </a:srgbClr>
                  </a:outerShdw>
                </a:effectLst>
              </a:rPr>
              <a:t>US Department of Health and Human Services, </a:t>
            </a:r>
          </a:p>
          <a:p>
            <a:pPr marL="457200" lvl="1" indent="0">
              <a:buNone/>
            </a:pPr>
            <a:r>
              <a:rPr lang="en-US" sz="3200" dirty="0">
                <a:effectLst>
                  <a:outerShdw blurRad="63500" dist="63500" dir="2700000" algn="tl" rotWithShape="0">
                    <a:srgbClr val="4C1960">
                      <a:alpha val="40000"/>
                    </a:srgbClr>
                  </a:outerShdw>
                </a:effectLst>
              </a:rPr>
              <a:t>	Centers for Disease Control and Prevention, </a:t>
            </a:r>
          </a:p>
          <a:p>
            <a:pPr marL="914400" lvl="2" indent="0">
              <a:buNone/>
            </a:pPr>
            <a:r>
              <a:rPr lang="en-US" sz="3200" dirty="0">
                <a:effectLst>
                  <a:outerShdw blurRad="63500" dist="63500" dir="2700000" algn="tl" rotWithShape="0">
                    <a:srgbClr val="4C1960">
                      <a:alpha val="40000"/>
                    </a:srgbClr>
                  </a:outerShdw>
                </a:effectLst>
              </a:rPr>
              <a:t>	CDC Wide-ranging </a:t>
            </a:r>
            <a:r>
              <a:rPr lang="en-US" sz="3200" dirty="0" err="1">
                <a:effectLst>
                  <a:outerShdw blurRad="63500" dist="63500" dir="2700000" algn="tl" rotWithShape="0">
                    <a:srgbClr val="4C1960">
                      <a:alpha val="40000"/>
                    </a:srgbClr>
                  </a:outerShdw>
                </a:effectLst>
              </a:rPr>
              <a:t>ONline</a:t>
            </a:r>
            <a:r>
              <a:rPr lang="en-US" sz="3200" dirty="0">
                <a:effectLst>
                  <a:outerShdw blurRad="63500" dist="63500" dir="2700000" algn="tl" rotWithShape="0">
                    <a:srgbClr val="4C1960">
                      <a:alpha val="40000"/>
                    </a:srgbClr>
                  </a:outerShdw>
                </a:effectLst>
              </a:rPr>
              <a:t> Data for 	Epidemiologic Research</a:t>
            </a:r>
          </a:p>
          <a:p>
            <a:pPr marL="914400" lvl="2" indent="0">
              <a:buNone/>
            </a:pPr>
            <a:endParaRPr lang="en-US" dirty="0">
              <a:effectLst>
                <a:outerShdw blurRad="63500" dist="63500" dir="2700000" algn="tl" rotWithShape="0">
                  <a:srgbClr val="4C1960">
                    <a:alpha val="40000"/>
                  </a:srgbClr>
                </a:outerShdw>
              </a:effectLst>
            </a:endParaRPr>
          </a:p>
          <a:p>
            <a:r>
              <a:rPr lang="en-US" sz="2000" dirty="0">
                <a:effectLst>
                  <a:outerShdw blurRad="63500" dist="63500" dir="2700000" algn="tl" rotWithShape="0">
                    <a:srgbClr val="4C1960">
                      <a:alpha val="40000"/>
                    </a:srgbClr>
                  </a:outerShdw>
                </a:effectLst>
              </a:rPr>
              <a:t>last reviewed December 18, 2018, accessed at https://</a:t>
            </a:r>
            <a:r>
              <a:rPr lang="en-US" sz="2000" dirty="0" err="1">
                <a:effectLst>
                  <a:outerShdw blurRad="63500" dist="63500" dir="2700000" algn="tl" rotWithShape="0">
                    <a:srgbClr val="4C1960">
                      <a:alpha val="40000"/>
                    </a:srgbClr>
                  </a:outerShdw>
                </a:effectLst>
              </a:rPr>
              <a:t>wonder.cdc.gov</a:t>
            </a:r>
            <a:r>
              <a:rPr lang="en-US" sz="2000" dirty="0">
                <a:effectLst>
                  <a:outerShdw blurRad="63500" dist="63500" dir="2700000" algn="tl" rotWithShape="0">
                    <a:srgbClr val="4C1960">
                      <a:alpha val="40000"/>
                    </a:srgbClr>
                  </a:outerShdw>
                </a:effectLst>
              </a:rPr>
              <a:t>/controller/</a:t>
            </a:r>
            <a:r>
              <a:rPr lang="en-US" sz="2000" dirty="0" err="1">
                <a:effectLst>
                  <a:outerShdw blurRad="63500" dist="63500" dir="2700000" algn="tl" rotWithShape="0">
                    <a:srgbClr val="4C1960">
                      <a:alpha val="40000"/>
                    </a:srgbClr>
                  </a:outerShdw>
                </a:effectLst>
              </a:rPr>
              <a:t>datarequest</a:t>
            </a:r>
            <a:r>
              <a:rPr lang="en-US" sz="2000" dirty="0">
                <a:effectLst>
                  <a:outerShdw blurRad="63500" dist="63500" dir="2700000" algn="tl" rotWithShape="0">
                    <a:srgbClr val="4C1960">
                      <a:alpha val="40000"/>
                    </a:srgbClr>
                  </a:outerShdw>
                </a:effectLst>
              </a:rPr>
              <a:t>/D76;jsessionid=E5FCE4EAF6848EBA89A050D538B446A0</a:t>
            </a:r>
          </a:p>
          <a:p>
            <a:endParaRPr lang="en-US" dirty="0">
              <a:effectLst>
                <a:outerShdw blurRad="63500" dist="63500" dir="2700000" algn="tl" rotWithShape="0">
                  <a:srgbClr val="4C196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32514254-8384-BF40-A67D-4560B85EC227}"/>
              </a:ext>
            </a:extLst>
          </p:cNvPr>
          <p:cNvSpPr/>
          <p:nvPr/>
        </p:nvSpPr>
        <p:spPr>
          <a:xfrm>
            <a:off x="2085474" y="2566737"/>
            <a:ext cx="577516" cy="336884"/>
          </a:xfrm>
          <a:prstGeom prst="rightArrow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4C19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C1960"/>
              </a:solidFill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631EAB2-F844-5246-BE66-C48B0B662C50}"/>
              </a:ext>
            </a:extLst>
          </p:cNvPr>
          <p:cNvSpPr/>
          <p:nvPr/>
        </p:nvSpPr>
        <p:spPr>
          <a:xfrm>
            <a:off x="2991853" y="3204895"/>
            <a:ext cx="577516" cy="336884"/>
          </a:xfrm>
          <a:prstGeom prst="rightArrow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4C19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C19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015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258</TotalTime>
  <Words>571</Words>
  <Application>Microsoft Macintosh PowerPoint</Application>
  <PresentationFormat>Widescreen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Klee Medium</vt:lpstr>
      <vt:lpstr>Arial</vt:lpstr>
      <vt:lpstr>Tw Cen MT</vt:lpstr>
      <vt:lpstr>Circuit</vt:lpstr>
      <vt:lpstr>Who gets the Blues?</vt:lpstr>
      <vt:lpstr>     Compiled from 4 data sources – United Nations Development Program:      Human development index (HDI).  World Bank:      World development indicators:       GDP (current US$) by country:1985 to 2016.  World Health Organization:       Suicide prevention.       Suicide in the twenty-first century [dataset].  compilation data file accessed at Kaggle.Com</vt:lpstr>
      <vt:lpstr>BUT WHAT ABOUT:           Age distributions of populations?  How to compare occurrence rates between states?  Miami has more elderly, AL/CO/CA are much younger...</vt:lpstr>
      <vt:lpstr>PowerPoint Presentation</vt:lpstr>
      <vt:lpstr>PowerPoint Presentation</vt:lpstr>
      <vt:lpstr>PowerPoint Presentation</vt:lpstr>
      <vt:lpstr>     Similar data values retrieved from  Treatment Episode Data Set (TEDS) (by ICD-9 code) and National Committee on Vital and Health Statistics       indicating derived from same reporting.</vt:lpstr>
      <vt:lpstr>CDC's WISQARS™ is an interactive, online database that provides fatal and nonfatal injury, violent death, and cost of injury data from a variety of trusted sources. </vt:lpstr>
      <vt:lpstr>CDC  –  WONDER </vt:lpstr>
      <vt:lpstr>PowerPoint Presentation</vt:lpstr>
      <vt:lpstr>Henry J Kaiser Family Foundation</vt:lpstr>
      <vt:lpstr>Amy:   Total US Suicides By Year and Age Range,  1985 - 2015</vt:lpstr>
      <vt:lpstr>Amy:   US vs. World Suicide Rates, 1985-2015</vt:lpstr>
      <vt:lpstr>Susan World Suicide Rates, 2014, by country (EURO)</vt:lpstr>
      <vt:lpstr>Impressions busted, Shift of focus, find more data</vt:lpstr>
      <vt:lpstr>Bennet:   Spending on Mental Health vs. Suicide Rates (SR)  in US states, 2004-2013,  and only 2004+2013</vt:lpstr>
      <vt:lpstr>Amy2:  #US Mental Health Facilities / state, vs. Population</vt:lpstr>
      <vt:lpstr>Susan2:  #US suicide rates/ state, vs. Population</vt:lpstr>
      <vt:lpstr>Jerome:  Density MAP of facilities, LatLong (9800 fac.s)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gets the Blues?</dc:title>
  <dc:creator>Susan Murphey</dc:creator>
  <cp:lastModifiedBy>Susan Murphey</cp:lastModifiedBy>
  <cp:revision>23</cp:revision>
  <dcterms:created xsi:type="dcterms:W3CDTF">2019-03-27T22:30:18Z</dcterms:created>
  <dcterms:modified xsi:type="dcterms:W3CDTF">2019-03-28T02:48:20Z</dcterms:modified>
</cp:coreProperties>
</file>