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79" r:id="rId5"/>
    <p:sldId id="261" r:id="rId6"/>
    <p:sldId id="265" r:id="rId7"/>
    <p:sldId id="264" r:id="rId8"/>
    <p:sldId id="266" r:id="rId9"/>
    <p:sldId id="263" r:id="rId10"/>
    <p:sldId id="280" r:id="rId11"/>
    <p:sldId id="269" r:id="rId12"/>
    <p:sldId id="289" r:id="rId13"/>
    <p:sldId id="290" r:id="rId14"/>
    <p:sldId id="281" r:id="rId15"/>
    <p:sldId id="270" r:id="rId16"/>
    <p:sldId id="283" r:id="rId17"/>
    <p:sldId id="271" r:id="rId18"/>
    <p:sldId id="272" r:id="rId19"/>
    <p:sldId id="286" r:id="rId20"/>
    <p:sldId id="287" r:id="rId21"/>
    <p:sldId id="273" r:id="rId22"/>
    <p:sldId id="284" r:id="rId23"/>
    <p:sldId id="267" r:id="rId24"/>
    <p:sldId id="288" r:id="rId25"/>
    <p:sldId id="275" r:id="rId26"/>
    <p:sldId id="278" r:id="rId27"/>
    <p:sldId id="285" r:id="rId28"/>
    <p:sldId id="257" r:id="rId29"/>
    <p:sldId id="277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60"/>
    <a:srgbClr val="48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/>
    <p:restoredTop sz="94655"/>
  </p:normalViewPr>
  <p:slideViewPr>
    <p:cSldViewPr snapToGrid="0" snapToObjects="1">
      <p:cViewPr varScale="1">
        <p:scale>
          <a:sx n="78" d="100"/>
          <a:sy n="78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a.cdc.gov/sasweb/ncipc/leadcau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5A7-C80C-8749-9291-1B2DDB87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73100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/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Who gets the Blues?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C4B-2A59-E948-BDDF-DDEF3BE5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824" y="3060700"/>
            <a:ext cx="8931276" cy="3124200"/>
          </a:xfrm>
        </p:spPr>
        <p:txBody>
          <a:bodyPr>
            <a:normAutofit/>
          </a:bodyPr>
          <a:lstStyle/>
          <a:p>
            <a:r>
              <a:rPr lang="en-US" sz="36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treatment or government spending affect suicide rates?</a:t>
            </a:r>
          </a:p>
        </p:txBody>
      </p:sp>
    </p:spTree>
    <p:extLst>
      <p:ext uri="{BB962C8B-B14F-4D97-AF65-F5344CB8AC3E}">
        <p14:creationId xmlns:p14="http://schemas.microsoft.com/office/powerpoint/2010/main" val="36303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9B16-6DB0-484E-9AA8-A720D7B0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2271737"/>
            <a:ext cx="11646568" cy="38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3572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prevention focuses on teens/20s.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BUT highest, and climbing, is 35-54y/o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Followed by 55-74y/o, climbing since 2000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Ages under 35 and over 75y/o unchanging, low.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1" y="-153071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Suicides by Age, Gender:1985 &amp;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89A7-5DAF-5643-A68D-AF34BCF8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26" y="1250545"/>
            <a:ext cx="5678713" cy="266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C6B67-4AC5-7C42-8C8E-D7C77D1F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79" y="4009783"/>
            <a:ext cx="5767005" cy="267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F98AF-AF5A-9E42-8796-224F28F5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55" y="4009783"/>
            <a:ext cx="5662383" cy="2662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85418C-453C-5641-8D53-26AFFC5E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38" y="1249884"/>
            <a:ext cx="5756726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2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Suicides by Age, Gender:1985 &amp;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567544" y="21286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young males, teens/20s.</a:t>
            </a:r>
          </a:p>
          <a:p>
            <a:pPr>
              <a:spcAft>
                <a:spcPts val="12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Looks like efforts were effective.</a:t>
            </a:r>
          </a:p>
          <a:p>
            <a:pPr>
              <a:spcAft>
                <a:spcPts val="1200"/>
              </a:spcAft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Now MIDDLE age groups have most suicides.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Males over 75y/o more likely than women.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8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41A6-8C9E-2E43-8DDD-194D1C5E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8" y="1876372"/>
            <a:ext cx="11613463" cy="3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20801" y="18466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dropping since 1995, climbing 2005 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rising ’TIL 1995, dropping since then.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Sort of an inverse relationship… more questions!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8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435" y="101600"/>
            <a:ext cx="4045953" cy="6477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Rates,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2014,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by country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(EURO)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1EB8E-92EB-C44D-8605-2B9827FE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87122"/>
            <a:ext cx="5747657" cy="66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Suicide Rates, 2014, by country (EURO)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7831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 upper 1/3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rd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 out of 38 Euro-centric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[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Prev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] was 101 countries, wider range of GDPs;    Implication: Eurocentric countries higher than Non.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Japan up there, but not highest.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Lowest rates: is it culture? Not reporting?</a:t>
            </a:r>
          </a:p>
        </p:txBody>
      </p:sp>
    </p:spTree>
    <p:extLst>
      <p:ext uri="{BB962C8B-B14F-4D97-AF65-F5344CB8AC3E}">
        <p14:creationId xmlns:p14="http://schemas.microsoft.com/office/powerpoint/2010/main" val="14337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F6E47-1647-9843-A55E-B9DAC97C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5" y="1309137"/>
            <a:ext cx="11105912" cy="52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Smooth distribution, gradual trend across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NY, CA, Hawaii, TX lowest  --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WV, Alaska, New Mexico, Kentucky highest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Economic? Geographic? Access?</a:t>
            </a:r>
          </a:p>
        </p:txBody>
      </p:sp>
    </p:spTree>
    <p:extLst>
      <p:ext uri="{BB962C8B-B14F-4D97-AF65-F5344CB8AC3E}">
        <p14:creationId xmlns:p14="http://schemas.microsoft.com/office/powerpoint/2010/main" val="28925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  <a:b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  <a:b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br>
              <a:rPr lang="en-US" sz="2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32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What we read in news… accurate impressions?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1"/>
            <a:ext cx="10809955" cy="31623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treatment or government spending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correlate with suicide statistics?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  <a:latin typeface="Klee Medium" panose="02020600000000000000" pitchFamily="18" charset="-128"/>
              <a:ea typeface="Klee Medium" panose="020206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Is data accessible, can we visualize?</a:t>
            </a:r>
          </a:p>
        </p:txBody>
      </p:sp>
    </p:spTree>
    <p:extLst>
      <p:ext uri="{BB962C8B-B14F-4D97-AF65-F5344CB8AC3E}">
        <p14:creationId xmlns:p14="http://schemas.microsoft.com/office/powerpoint/2010/main" val="214040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#US Mental Health Facilities / state, vs.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0E73-235A-1540-8511-AD5CF8CF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461"/>
            <a:ext cx="12192000" cy="3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#US Mental Health Facilities / state, vs. 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08101" y="18800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Surprise,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variation.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 and LOW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facilities, and HIGH Pop.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Generally, low pop with low facilities,  BUT the ONLY state FEW facilities and HIGH Pop: Texas.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Add’l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ques: overlay suicide rates,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37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3756" y="1057918"/>
            <a:ext cx="3069771" cy="410009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64591-EAF0-FC42-A19A-D8E6E013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-388258"/>
            <a:ext cx="7634515" cy="76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5008"/>
            <a:ext cx="9905998" cy="1659461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421687"/>
            <a:ext cx="9905998" cy="3793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 costs in most states, with wide variation SR. Outliers high cost with similar wide variation SF.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association of better result for more spent.   In a scatter plot, Lower Left corner desirable, or linear distribution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UpperLeft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to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LowerRight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Range $25mil and $400mil overall;            Suicide rates 40-90/100,000 population</a:t>
            </a:r>
          </a:p>
        </p:txBody>
      </p:sp>
    </p:spTree>
    <p:extLst>
      <p:ext uri="{BB962C8B-B14F-4D97-AF65-F5344CB8AC3E}">
        <p14:creationId xmlns:p14="http://schemas.microsoft.com/office/powerpoint/2010/main" val="198550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BB352-73F6-D345-8736-D18F60182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t="33179" r="18476" b="35740"/>
          <a:stretch/>
        </p:blipFill>
        <p:spPr>
          <a:xfrm>
            <a:off x="1076896" y="1306283"/>
            <a:ext cx="9912237" cy="53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correlates 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in Urban areas.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Alaska and Hawaii low access…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surprises.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91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D937-0CAC-774A-8E39-BF4C053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57" y="939801"/>
            <a:ext cx="8218443" cy="12954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50800" dist="635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Discussion, Questions</a:t>
            </a:r>
          </a:p>
        </p:txBody>
      </p:sp>
    </p:spTree>
    <p:extLst>
      <p:ext uri="{BB962C8B-B14F-4D97-AF65-F5344CB8AC3E}">
        <p14:creationId xmlns:p14="http://schemas.microsoft.com/office/powerpoint/2010/main" val="178520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Impressions challenged,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Shift of focus, more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What influences suicide rates? Money? Access?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Codification of data recording changed in 1999.   Does that help explain the US climb?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Comparable US vs. world? Restrict to US, compare state to state (enough variation!)</a:t>
            </a:r>
          </a:p>
        </p:txBody>
      </p:sp>
    </p:spTree>
    <p:extLst>
      <p:ext uri="{BB962C8B-B14F-4D97-AF65-F5344CB8AC3E}">
        <p14:creationId xmlns:p14="http://schemas.microsoft.com/office/powerpoint/2010/main" val="228136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AAB-127F-6440-A0CA-6DE0A57B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85366" cy="1803840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BUT WHAT ABOUT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:       Age distributions of populations?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How can we compare occurrence rates between states?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Miami has more elderly, AL/CO/CA are much younger...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A411-D228-CF41-AAFD-24C93A1C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2357"/>
            <a:ext cx="9905999" cy="3962401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CDC data already 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“</a:t>
            </a: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age-adjusted”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––  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 technique for “removing” the effects of age from crude rates, to allow meaningful comparisons across populations despite 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different distributions of the variable being examined...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…by applying corrective weighting factors (multipliers)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derived from comparison with a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standardized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  population.  </a:t>
            </a:r>
          </a:p>
        </p:txBody>
      </p:sp>
    </p:spTree>
    <p:extLst>
      <p:ext uri="{BB962C8B-B14F-4D97-AF65-F5344CB8AC3E}">
        <p14:creationId xmlns:p14="http://schemas.microsoft.com/office/powerpoint/2010/main" val="274108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– How to help:  </a:t>
            </a:r>
            <a:br>
              <a:rPr lang="en-US" sz="4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Trust your instincts, reach out.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Talk to them, LISTEN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Ask questions, don’t judge.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Get them help, even /esp. if they resist.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leave them alone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swear to secrecy.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endParaRPr lang="en-US" sz="1800" cap="none" dirty="0">
              <a:ln w="0"/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1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4FBA7-FC78-B243-96FD-BCC6E9F1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"/>
          <a:stretch/>
        </p:blipFill>
        <p:spPr>
          <a:xfrm>
            <a:off x="689810" y="1241092"/>
            <a:ext cx="11093871" cy="4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trivia: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Reason not got help?     28% “didn’t know where.”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2017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3 times as many males &amp;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caucasions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2015:  37k M: 12k F</a:t>
            </a:r>
            <a:b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spends 18% of GDP ($19trillion) on healthcare.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incl. $200billion on mental health, grows 4-6%/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yr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25 attempts for every suicide: attempts INCRs risk,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but surviving an attempt DECRs risk (1/10)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Years-of-life lost &gt; all except heart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dz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cancer.</a:t>
            </a:r>
            <a:endParaRPr lang="en-US" sz="1800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CDC's </a:t>
            </a:r>
            <a:r>
              <a:rPr lang="en-US" sz="4000" b="1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WISQARS</a:t>
            </a:r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™ </a:t>
            </a:r>
            <a:r>
              <a:rPr lang="en-US" sz="32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is an interactive, online database that provides fatal and nonfatal injury, violent death, and cost of injury data from a variety of trusted sources.</a:t>
            </a:r>
            <a:b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</a:br>
            <a:endParaRPr lang="en-US" sz="40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03621"/>
            <a:ext cx="10809955" cy="33358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	Centers for Disease Control and Prevention (CDC)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National Center for Injury Prevention and Control,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Web-based Injury Statistics Query and Reporting System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last updated </a:t>
            </a:r>
            <a:r>
              <a:rPr lang="en-US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Januaray</a:t>
            </a: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18, 2019; accessed at  </a:t>
            </a:r>
            <a:r>
              <a:rPr lang="en-US" u="sng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https://webappa.cdc.gov/sasweb/ncipc/leadcause.html</a:t>
            </a: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0FFCF1D-638A-D04A-9856-60BCF7C98604}"/>
              </a:ext>
            </a:extLst>
          </p:cNvPr>
          <p:cNvSpPr/>
          <p:nvPr/>
        </p:nvSpPr>
        <p:spPr>
          <a:xfrm>
            <a:off x="1467852" y="3525028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527F66-1832-844C-A4C5-20F32A2F82E2}"/>
              </a:ext>
            </a:extLst>
          </p:cNvPr>
          <p:cNvSpPr/>
          <p:nvPr/>
        </p:nvSpPr>
        <p:spPr>
          <a:xfrm>
            <a:off x="1467852" y="4034589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CCB981-AC8E-9243-8265-1F270A3130DF}"/>
              </a:ext>
            </a:extLst>
          </p:cNvPr>
          <p:cNvSpPr/>
          <p:nvPr/>
        </p:nvSpPr>
        <p:spPr>
          <a:xfrm>
            <a:off x="1467852" y="450757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8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CDC  –  WONDER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39" y="1742367"/>
            <a:ext cx="8596145" cy="455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Centers for Disease Control and Prevention, </a:t>
            </a:r>
          </a:p>
          <a:p>
            <a:pPr marL="914400" lvl="2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CDC Wide-ranging </a:t>
            </a:r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ONline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Data for 	Epidemiologic Research</a:t>
            </a:r>
          </a:p>
          <a:p>
            <a:pPr marL="914400" lvl="2" indent="0">
              <a:buNone/>
            </a:pP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last reviewed December 18, 2018, accessed at https://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wonder.cdc.gov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/controller/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datarequest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/D76;jsessionid=E5FCE4EAF6848EBA89A050D538B446A0</a:t>
            </a:r>
          </a:p>
          <a:p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2514254-8384-BF40-A67D-4560B85EC227}"/>
              </a:ext>
            </a:extLst>
          </p:cNvPr>
          <p:cNvSpPr/>
          <p:nvPr/>
        </p:nvSpPr>
        <p:spPr>
          <a:xfrm>
            <a:off x="2085474" y="2566737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631EAB2-F844-5246-BE66-C48B0B662C50}"/>
              </a:ext>
            </a:extLst>
          </p:cNvPr>
          <p:cNvSpPr/>
          <p:nvPr/>
        </p:nvSpPr>
        <p:spPr>
          <a:xfrm>
            <a:off x="2991853" y="320489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0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D1F3FE-3446-5748-BD32-78C0D0B59E8B}"/>
              </a:ext>
            </a:extLst>
          </p:cNvPr>
          <p:cNvGrpSpPr/>
          <p:nvPr/>
        </p:nvGrpSpPr>
        <p:grpSpPr>
          <a:xfrm>
            <a:off x="1361239" y="192506"/>
            <a:ext cx="4470546" cy="2951747"/>
            <a:chOff x="1361239" y="192506"/>
            <a:chExt cx="4470546" cy="2951747"/>
          </a:xfrm>
          <a:effectLst>
            <a:outerShdw blurRad="50800" dist="38100" dir="2700000" algn="tl" rotWithShape="0">
              <a:srgbClr val="4C1960">
                <a:alpha val="40000"/>
              </a:srgb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E8DACE-75F7-E94B-9758-25DD70FD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239" y="192506"/>
              <a:ext cx="4470545" cy="20239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AF015A-65A7-444B-8F12-42DACF8C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240" y="2199106"/>
              <a:ext cx="4470545" cy="94514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79F09-388C-474C-A9BA-312DE5837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65"/>
          <a:stretch/>
        </p:blipFill>
        <p:spPr>
          <a:xfrm>
            <a:off x="1361240" y="3304673"/>
            <a:ext cx="9240253" cy="2607546"/>
          </a:xfrm>
          <a:prstGeom prst="rect">
            <a:avLst/>
          </a:prstGeom>
          <a:effectLst>
            <a:outerShdw blurRad="76200" dist="76200" dir="2700000" algn="tl" rotWithShape="0">
              <a:srgbClr val="4C19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7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54CA-8E40-B648-AE1B-AEAC992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6" y="3429000"/>
            <a:ext cx="10924674" cy="1982634"/>
          </a:xfrm>
        </p:spPr>
        <p:txBody>
          <a:bodyPr>
            <a:noAutofit/>
          </a:bodyPr>
          <a:lstStyle/>
          <a:p>
            <a:pPr lvl="0"/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Similar data values retrieved from 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Treatment Episode Data Set (TEDS) (by ICD-9 code) and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National Committee on Vital and Health Statistics 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indicating derived from same reporting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3679-84A7-A741-91B8-A2B401DF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996" y="5411634"/>
            <a:ext cx="9904505" cy="636240"/>
          </a:xfrm>
        </p:spPr>
        <p:txBody>
          <a:bodyPr/>
          <a:lstStyle/>
          <a:p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accessed at https://</a:t>
            </a:r>
            <a:r>
              <a:rPr lang="en-US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findtreatment.samhsa.gov</a:t>
            </a:r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/locator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DA671-0DAD-D147-94F3-413B5387E994}"/>
              </a:ext>
            </a:extLst>
          </p:cNvPr>
          <p:cNvSpPr txBox="1">
            <a:spLocks/>
          </p:cNvSpPr>
          <p:nvPr/>
        </p:nvSpPr>
        <p:spPr>
          <a:xfrm>
            <a:off x="1141364" y="433529"/>
            <a:ext cx="9906001" cy="263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U.S. Department of Health and Human Services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Substance Abuse &amp; Mental Health Services Administration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Locator Map</a:t>
            </a: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9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358064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United Nations Development Program: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Human development index (HDI).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Bank: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World development indicators: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GDP (current US$) by country:1985 to 2016.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Health Organization: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prevention.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in the twenty-first century [dataset].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2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Compilation data file accessed at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Kaggle.Com</a:t>
            </a: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C7DD-9BF1-5B48-803F-627CBC43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7541" y="5727033"/>
            <a:ext cx="3332795" cy="762000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Master.csv</a:t>
            </a:r>
            <a:endParaRPr lang="en-US" sz="3200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3D81-E183-B34A-8810-F487BBA8AEE5}"/>
              </a:ext>
            </a:extLst>
          </p:cNvPr>
          <p:cNvGrpSpPr/>
          <p:nvPr/>
        </p:nvGrpSpPr>
        <p:grpSpPr>
          <a:xfrm>
            <a:off x="1600199" y="1788555"/>
            <a:ext cx="8991601" cy="4275502"/>
            <a:chOff x="1499600" y="1291249"/>
            <a:chExt cx="8991601" cy="42755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C91F10-6158-CF4A-8AAE-F3042379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600" y="1291249"/>
              <a:ext cx="5776031" cy="39198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5D39B7-03D6-8C41-8394-D5CC3D4A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704" y="1291249"/>
              <a:ext cx="3341497" cy="3869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2C9944-C4C3-224F-9A15-BC1E2043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601" y="5160351"/>
              <a:ext cx="8991600" cy="406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33D30B4-0AFD-4543-89C7-70BDE0B4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283853"/>
            <a:ext cx="3674111" cy="1277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E661F4-1C1A-FB4A-BCFB-4FDD90E05E89}"/>
              </a:ext>
            </a:extLst>
          </p:cNvPr>
          <p:cNvSpPr txBox="1"/>
          <p:nvPr/>
        </p:nvSpPr>
        <p:spPr>
          <a:xfrm>
            <a:off x="6858000" y="5842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“like”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8632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515</TotalTime>
  <Words>684</Words>
  <Application>Microsoft Macintosh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Klee Medium</vt:lpstr>
      <vt:lpstr>Arial</vt:lpstr>
      <vt:lpstr>Tw Cen MT</vt:lpstr>
      <vt:lpstr>Circuit</vt:lpstr>
      <vt:lpstr>Who gets the Blues?</vt:lpstr>
      <vt:lpstr>Do suicide rates vary with age?   Nationally vs. World-wide?   What we read in news… accurate impressions?</vt:lpstr>
      <vt:lpstr>PowerPoint Presentation</vt:lpstr>
      <vt:lpstr>CDC's WISQARS™ is an interactive, online database that provides fatal and nonfatal injury, violent death, and cost of injury data from a variety of trusted sources. </vt:lpstr>
      <vt:lpstr>CDC  –  WONDER </vt:lpstr>
      <vt:lpstr>PowerPoint Presentation</vt:lpstr>
      <vt:lpstr>     Similar data values retrieved from  Treatment Episode Data Set (TEDS) (by ICD-9 code) and National Committee on Vital and Health Statistics       indicating derived from same reporting.</vt:lpstr>
      <vt:lpstr>United Nations Development Program:      Human development index (HDI).   World Bank:      World development indicators:       GDP (current US$) by country:1985 to 2016.   World Health Organization:       Suicide prevention.       Suicide in the twenty-first century [dataset].   Compilation data file accessed at Kaggle.Com</vt:lpstr>
      <vt:lpstr>PowerPoint Presentation</vt:lpstr>
      <vt:lpstr>Total US Suicides By Year and Age Range,  1985 - 2015</vt:lpstr>
      <vt:lpstr>Total US Suicides By Year and Age Range,  1985 - 2015</vt:lpstr>
      <vt:lpstr>US Suicides by Age, Gender:1985 &amp; 2015</vt:lpstr>
      <vt:lpstr>US Suicides by Age, Gender:1985 &amp; 2015</vt:lpstr>
      <vt:lpstr>US vs. World Suicide Rates, 1985-2015</vt:lpstr>
      <vt:lpstr>US vs. World Suicide Rates, 1985-2015</vt:lpstr>
      <vt:lpstr>World  Suicide Rates,  2014,  by country  (EURO)</vt:lpstr>
      <vt:lpstr>World Suicide Rates, 2014, by country (EURO)</vt:lpstr>
      <vt:lpstr>US suicide rates, by State, 2017</vt:lpstr>
      <vt:lpstr>US suicide rates, by State, 2017</vt:lpstr>
      <vt:lpstr>#US Mental Health Facilities / state, vs. Population</vt:lpstr>
      <vt:lpstr> #US Mental Health Facilities / state, vs. Population</vt:lpstr>
      <vt:lpstr>Spending on Mental Health in US states,  2004-2013</vt:lpstr>
      <vt:lpstr>Spending on Mental Health in US states,  2004-2013</vt:lpstr>
      <vt:lpstr>Density MAP of facilities, LatLong (9800 fac.s)</vt:lpstr>
      <vt:lpstr>Density MAP of facilities, LatLong (9800 fac.s)</vt:lpstr>
      <vt:lpstr>Discussion, Questions</vt:lpstr>
      <vt:lpstr>Impressions challenged, Shift of focus, more data</vt:lpstr>
      <vt:lpstr>BUT WHAT ABOUT:       Age distributions of populations?  How can we compare occurrence rates between states?  Miami has more elderly, AL/CO/CA are much younger...</vt:lpstr>
      <vt:lpstr>Suicide – How to help:   Trust your instincts, reach out.    Talk to them, LISTEN  Ask questions, don’t judge.   Get them help, even /esp. if they resist.    Don’t leave them alone  Don’t swear to secrecy.  </vt:lpstr>
      <vt:lpstr>Suicide trivia:  Reason not got help?     28% “didn’t know where.”2017   3 times as many males &amp; caucasions 2015:  37k M: 12k F  US spends 18% of GDP ($19trillion) on healthcare.    incl. $200billion on mental health, grows 4-6%/yr  25 attempts for every suicide: attempts INCRs risk,     but surviving an attempt DECRs risk (1/10)  Years-of-life lost &gt; all except heart dz, cancer.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the Blues?</dc:title>
  <dc:creator>Susan Murphey</dc:creator>
  <cp:lastModifiedBy>Susan Murphey</cp:lastModifiedBy>
  <cp:revision>41</cp:revision>
  <dcterms:created xsi:type="dcterms:W3CDTF">2019-03-27T22:30:18Z</dcterms:created>
  <dcterms:modified xsi:type="dcterms:W3CDTF">2019-03-29T11:14:08Z</dcterms:modified>
</cp:coreProperties>
</file>