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53" r:id="rId3"/>
    <p:sldId id="274" r:id="rId4"/>
    <p:sldId id="354" r:id="rId5"/>
    <p:sldId id="356" r:id="rId6"/>
    <p:sldId id="355" r:id="rId7"/>
    <p:sldId id="324" r:id="rId8"/>
    <p:sldId id="357" r:id="rId9"/>
    <p:sldId id="358" r:id="rId10"/>
    <p:sldId id="288" r:id="rId11"/>
    <p:sldId id="359" r:id="rId12"/>
    <p:sldId id="362" r:id="rId13"/>
    <p:sldId id="363" r:id="rId14"/>
    <p:sldId id="364" r:id="rId15"/>
    <p:sldId id="361" r:id="rId16"/>
    <p:sldId id="365" r:id="rId17"/>
    <p:sldId id="360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09"/>
    <p:restoredTop sz="96405"/>
  </p:normalViewPr>
  <p:slideViewPr>
    <p:cSldViewPr snapToGrid="0">
      <p:cViewPr varScale="1">
        <p:scale>
          <a:sx n="123" d="100"/>
          <a:sy n="123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5577D-4ED8-3A4F-87E9-D6450EABD8D9}" type="datetimeFigureOut">
              <a:rPr lang="es-ES_tradnl" smtClean="0"/>
              <a:t>15/2/25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91390-C0A4-1D4E-851D-29DB6B1B1BF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300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E1830-C22F-8C06-5E21-D4B043E74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2CAE69-AE8E-8670-5FF4-38456E781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F7B5A-2E94-9366-E3B9-985C07CE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AD0C39-5DE4-7941-E697-95F02F9E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C5B536-FE12-1EF6-48B2-AF52448C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010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04ADD-D64D-0C7C-D675-C9F97AFF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D8347-CA64-B0E6-CBA5-1080BF11E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5BEA6-4D23-90D5-96C8-31465E32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3CC296-DEC5-CFCA-90E0-A2642F7F4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0114FB-8F3E-9CBD-ED38-DFCA796D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72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0A5685-12DE-7CF8-6D73-F1A6121EB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B4618C-86AA-C14B-98C3-946B98680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587440-5C83-ABA6-F989-6E3362F5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E547C9-DC70-6F34-BCB3-4A1946E6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E6322-F16E-27AD-A818-CDCDAA7B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8655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827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7FED2-562F-6DC6-0CDA-E4955EA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DED76-B586-ECED-3BD1-2EE493C19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9B308-866C-E5FB-BE56-23180913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70287E-F8F3-40E7-1B3D-7AF3CC9F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AC172E-B001-5C8E-6FB3-6FEF6667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9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F0E93-372E-5F05-13FA-D69E8D03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75D1FB-06B9-9798-8CE6-26618F91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82352-3DCC-7860-081C-165E88E1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3E9993-0CD1-46A5-331B-F5190A30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995AB-BB36-07C8-3E97-B002D8BE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69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166BD-8245-9F4C-0DFB-9D69CB23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581F9B-C487-4601-E7EA-282253F15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276470-F5E0-BCE6-281D-DBA05B4DA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92C6A5-A122-2295-0C4C-6FDED09B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A93F83-20B5-37F4-E240-770D6BD4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CDCA39-D023-AFB8-7E0D-253686E6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30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F10B8-1614-9F87-C297-C11F9DC86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0819B5-6DE4-6B6B-ED36-49610C5A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070279-43AE-5D46-DA10-9D2E88515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29472C-A450-6AED-952A-BB74B6AF4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790CD0B-5827-04DB-E8C8-91FB1525A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D14FC5-C20D-49CD-447C-244F5C85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5FA28A-44C3-9C5A-FAC6-499D7C27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1FCD8D-69DD-9518-0DDF-02114ECD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54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7C4E1-82A7-9572-BAF9-961A64912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25F972-267C-06B4-96CC-61D2C77D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20822A-BC8A-8FA2-F905-B5EDC3E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1CE27B-8634-132B-A198-B4C30415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97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A217B5-5634-D648-E60D-044E4880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50A6D1-B9B5-FE7B-F334-7CA5B32AE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9B662B-EE40-C16F-4FF8-BC534771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048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26D4F-2FDE-D17D-9BD5-1E67F3C4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733EB-181D-D2FB-D8F2-08FC2135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1E29BE-1455-AA43-11BA-5616965D0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0C553F-25F1-2CE4-5AF1-D764F100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3483B0-82C2-5AAE-201F-B9B25E1B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BE770B-C9D4-9BCF-5D85-F09638C7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73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A6C4F-EF05-4878-3C19-9F7BC133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EE046A-F3EC-BDFB-323E-077E0D011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B81076-5910-33C6-6605-EBAB8DC53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95DD3-851B-BBA2-BA78-2E288C70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D61C1F-8F80-CA4A-F5CE-F2E6A023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8EE5FE-FB30-6A53-B2C1-F4420E42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725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8B3637-BC30-B0D3-7845-62FAB0E5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C87D3-4A57-58B2-5058-E0E182BAC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C61F9-AD6F-7919-9E08-9B72E8A7D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CB1B-7FDC-034C-B61D-106B6C333EE4}" type="datetimeFigureOut">
              <a:rPr lang="es-MX" smtClean="0"/>
              <a:t>15/02/25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D7B35-EDDD-7F79-C1B7-9EC8E1062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9CDBA4-CE83-76DD-94F4-A48691BFA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9D5F-9D17-D148-9AEB-67E9A87298C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02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wetabh123/mall-customer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AE0B9663-0461-D6C8-BCEB-D37380937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2800" kern="0" cap="small" dirty="0">
                <a:solidFill>
                  <a:schemeClr val="accent1">
                    <a:lumMod val="50000"/>
                  </a:schemeClr>
                </a:solidFill>
                <a:latin typeface="+mn-lt"/>
                <a:ea typeface="Arial Rounded MT Bold" charset="0"/>
                <a:cs typeface="Arial Rounded MT Bold" charset="0"/>
              </a:rPr>
              <a:t>Clustering Jerárquico</a:t>
            </a: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4F994B-956A-74A3-496E-138E5176E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0" y="0"/>
            <a:ext cx="11863430" cy="17068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ECC61E7-27B4-F390-174F-48D85DA62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224" y="5468223"/>
            <a:ext cx="12203223" cy="1389777"/>
          </a:xfrm>
          <a:prstGeom prst="rect">
            <a:avLst/>
          </a:prstGeom>
        </p:spPr>
      </p:pic>
      <p:sp>
        <p:nvSpPr>
          <p:cNvPr id="6" name="14 Título">
            <a:extLst>
              <a:ext uri="{FF2B5EF4-FFF2-40B4-BE49-F238E27FC236}">
                <a16:creationId xmlns:a16="http://schemas.microsoft.com/office/drawing/2014/main" id="{EE13D039-2E83-CDBD-1012-64D3D0315549}"/>
              </a:ext>
            </a:extLst>
          </p:cNvPr>
          <p:cNvSpPr txBox="1">
            <a:spLocks/>
          </p:cNvSpPr>
          <p:nvPr/>
        </p:nvSpPr>
        <p:spPr>
          <a:xfrm>
            <a:off x="-11224" y="2240169"/>
            <a:ext cx="12192000" cy="677108"/>
          </a:xfrm>
          <a:prstGeom prst="rect">
            <a:avLst/>
          </a:prstGeom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accent1">
                    <a:lumMod val="25000"/>
                  </a:schemeClr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lvl="0" algn="ctr">
              <a:defRPr/>
            </a:pPr>
            <a:r>
              <a:rPr lang="es-MX" kern="0" cap="small" dirty="0">
                <a:solidFill>
                  <a:schemeClr val="accent1">
                    <a:lumMod val="50000"/>
                  </a:schemeClr>
                </a:solidFill>
                <a:latin typeface="+mn-lt"/>
                <a:ea typeface="Arial Rounded MT Bold" charset="0"/>
                <a:cs typeface="Arial Rounded MT Bold" charset="0"/>
              </a:rPr>
              <a:t>Minería de Datos</a:t>
            </a:r>
            <a:endParaRPr lang="es-ES_tradnl" kern="0" cap="small" dirty="0">
              <a:solidFill>
                <a:schemeClr val="accent1">
                  <a:lumMod val="50000"/>
                </a:schemeClr>
              </a:solidFill>
              <a:latin typeface="+mn-lt"/>
              <a:ea typeface="Arial Rounded MT Bold" charset="0"/>
              <a:cs typeface="Arial Rounded MT Bold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BC1B25-6771-5BCE-78D0-8246CF881FE4}"/>
              </a:ext>
            </a:extLst>
          </p:cNvPr>
          <p:cNvSpPr txBox="1"/>
          <p:nvPr/>
        </p:nvSpPr>
        <p:spPr>
          <a:xfrm>
            <a:off x="8835081" y="6163111"/>
            <a:ext cx="313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Dr.Alejandro Mauricio González</a:t>
            </a:r>
          </a:p>
        </p:txBody>
      </p:sp>
    </p:spTree>
    <p:extLst>
      <p:ext uri="{BB962C8B-B14F-4D97-AF65-F5344CB8AC3E}">
        <p14:creationId xmlns:p14="http://schemas.microsoft.com/office/powerpoint/2010/main" val="2441742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26" y="38257"/>
            <a:ext cx="2303872" cy="1081409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Métodos de Enlace (Linkage Methods)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F06675-284C-DE38-6885-B32A659BB45F}"/>
              </a:ext>
            </a:extLst>
          </p:cNvPr>
          <p:cNvSpPr txBox="1"/>
          <p:nvPr/>
        </p:nvSpPr>
        <p:spPr>
          <a:xfrm>
            <a:off x="457201" y="1506191"/>
            <a:ext cx="695151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300" b="1" dirty="0"/>
              <a:t>Enlace Completo (Complete Linkage)</a:t>
            </a:r>
            <a:endParaRPr lang="es-MX" sz="2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300" dirty="0"/>
              <a:t>Usa la distancia máxima entre los puntos de los clústeres.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300" dirty="0"/>
              <a:t>Tiende a producir clústeres compactos y similares en tamaño.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MX" sz="2300" dirty="0"/>
          </a:p>
          <a:p>
            <a:pPr lvl="1"/>
            <a:endParaRPr lang="es-MX" sz="2300" dirty="0"/>
          </a:p>
          <a:p>
            <a:pPr lvl="1"/>
            <a:endParaRPr lang="es-MX" sz="2300" dirty="0"/>
          </a:p>
          <a:p>
            <a:r>
              <a:rPr lang="es-MX" sz="2300" b="1" dirty="0"/>
              <a:t>Enlace Simple (Single Linkage)</a:t>
            </a:r>
            <a:endParaRPr lang="es-MX" sz="2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300" dirty="0"/>
              <a:t>Usa la distancia mínima entre los puntos de los clústeres.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300" dirty="0"/>
              <a:t>Puede producir clústeres más alargados o irregulares.</a:t>
            </a:r>
          </a:p>
          <a:p>
            <a:pPr lvl="1"/>
            <a:endParaRPr lang="es-MX" sz="2300" dirty="0"/>
          </a:p>
        </p:txBody>
      </p:sp>
      <p:pic>
        <p:nvPicPr>
          <p:cNvPr id="7174" name="Picture 6" descr="How the Hierarchical Clustering Algorithm Works - Dataaspirant">
            <a:extLst>
              <a:ext uri="{FF2B5EF4-FFF2-40B4-BE49-F238E27FC236}">
                <a16:creationId xmlns:a16="http://schemas.microsoft.com/office/drawing/2014/main" id="{7C261C06-2D6E-42A2-3F46-1F329A02B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4" b="12875"/>
          <a:stretch/>
        </p:blipFill>
        <p:spPr bwMode="auto">
          <a:xfrm>
            <a:off x="7710056" y="1506190"/>
            <a:ext cx="4024744" cy="21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ML | Types of Linkages in Clustering - GeeksforGeeks">
            <a:extLst>
              <a:ext uri="{FF2B5EF4-FFF2-40B4-BE49-F238E27FC236}">
                <a16:creationId xmlns:a16="http://schemas.microsoft.com/office/drawing/2014/main" id="{67D221A2-B24E-62F0-AF72-8FD80A75D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0424" y="4307144"/>
            <a:ext cx="4349404" cy="215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2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26" y="38257"/>
            <a:ext cx="2303872" cy="1081409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Métodos de Enlace (Linkage Methods)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F06675-284C-DE38-6885-B32A659BB45F}"/>
              </a:ext>
            </a:extLst>
          </p:cNvPr>
          <p:cNvSpPr txBox="1"/>
          <p:nvPr/>
        </p:nvSpPr>
        <p:spPr>
          <a:xfrm>
            <a:off x="457201" y="1249922"/>
            <a:ext cx="7668490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MX" sz="2300" dirty="0"/>
          </a:p>
          <a:p>
            <a:r>
              <a:rPr lang="es-MX" sz="2300" b="1" dirty="0"/>
              <a:t>Enlace Promedio (Average Linkage)</a:t>
            </a:r>
            <a:endParaRPr lang="es-MX" sz="2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300" dirty="0"/>
              <a:t>Usa el promedio de todas las distancias entre los puntos de los clústeres.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300" dirty="0"/>
              <a:t>Balancea las desventajas de los métodos anteriores.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MX" sz="2300" dirty="0"/>
          </a:p>
          <a:p>
            <a:pPr lvl="1">
              <a:buFont typeface="Arial" panose="020B0604020202020204" pitchFamily="34" charset="0"/>
              <a:buChar char="•"/>
            </a:pPr>
            <a:endParaRPr lang="es-MX" sz="2300" dirty="0"/>
          </a:p>
          <a:p>
            <a:pPr lvl="1"/>
            <a:endParaRPr lang="es-MX" sz="2300" dirty="0"/>
          </a:p>
          <a:p>
            <a:pPr lvl="1"/>
            <a:endParaRPr lang="es-MX" sz="2300" dirty="0"/>
          </a:p>
          <a:p>
            <a:r>
              <a:rPr lang="es-MX" sz="2300" b="1" dirty="0"/>
              <a:t>Centroide (Centroid Linkage)</a:t>
            </a:r>
            <a:endParaRPr lang="es-MX" sz="2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300" dirty="0"/>
              <a:t>Usa la distancia entre los centroides de los clústeres.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300" dirty="0"/>
              <a:t>Funciona bien con datos esféricos.</a:t>
            </a:r>
          </a:p>
          <a:p>
            <a:endParaRPr lang="es-ES_tradnl" sz="2300" dirty="0"/>
          </a:p>
        </p:txBody>
      </p:sp>
      <p:pic>
        <p:nvPicPr>
          <p:cNvPr id="7178" name="Picture 10" descr="How the Hierarchical Clustering Algorithm Works - Dataaspirant">
            <a:extLst>
              <a:ext uri="{FF2B5EF4-FFF2-40B4-BE49-F238E27FC236}">
                <a16:creationId xmlns:a16="http://schemas.microsoft.com/office/drawing/2014/main" id="{70AAE975-6180-3D6C-5E87-478ED71AE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6" b="14560"/>
          <a:stretch/>
        </p:blipFill>
        <p:spPr bwMode="auto">
          <a:xfrm>
            <a:off x="8177060" y="1557125"/>
            <a:ext cx="3752740" cy="2017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 descr="Hierarchical Clustering in Python: A Comprehensive Implementation Guide –  Part II">
            <a:extLst>
              <a:ext uri="{FF2B5EF4-FFF2-40B4-BE49-F238E27FC236}">
                <a16:creationId xmlns:a16="http://schemas.microsoft.com/office/drawing/2014/main" id="{4029E6E1-9E42-F62E-0C0E-FAD5360CA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7"/>
          <a:stretch/>
        </p:blipFill>
        <p:spPr bwMode="auto">
          <a:xfrm>
            <a:off x="8242827" y="4105053"/>
            <a:ext cx="3686973" cy="232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60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26" y="38257"/>
            <a:ext cx="2303872" cy="1081409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Métodos de Enlace (Linkage Methods)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F06675-284C-DE38-6885-B32A659BB45F}"/>
              </a:ext>
            </a:extLst>
          </p:cNvPr>
          <p:cNvSpPr txBox="1"/>
          <p:nvPr/>
        </p:nvSpPr>
        <p:spPr>
          <a:xfrm>
            <a:off x="457201" y="1249922"/>
            <a:ext cx="11367654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MX" sz="2300" dirty="0"/>
          </a:p>
          <a:p>
            <a:r>
              <a:rPr lang="es-MX" sz="2300" b="1" dirty="0"/>
              <a:t>Enlace custodia(Ward Linkage)</a:t>
            </a:r>
            <a:endParaRPr lang="es-MX" sz="23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42424"/>
                </a:solidFill>
                <a:latin typeface="source-serif-pro"/>
              </a:rPr>
              <a:t> E</a:t>
            </a:r>
            <a:r>
              <a:rPr lang="es-MX" sz="2400" b="0" i="0" dirty="0">
                <a:solidFill>
                  <a:srgbClr val="242424"/>
                </a:solidFill>
                <a:effectLst/>
                <a:latin typeface="source-serif-pro"/>
              </a:rPr>
              <a:t>xamina la variación de los grupos en lugar de calcular directamente distancias, reduciendo así la diferencia entre los mismos.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400" b="0" i="0" dirty="0">
                <a:solidFill>
                  <a:srgbClr val="242424"/>
                </a:solidFill>
                <a:effectLst/>
                <a:latin typeface="source-serif-pro"/>
              </a:rPr>
              <a:t> Reduce la suma de distancias cuadradas entre cada centro de los grupos.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s-MX" sz="2400" b="0" i="0" dirty="0">
                <a:solidFill>
                  <a:srgbClr val="242424"/>
                </a:solidFill>
                <a:effectLst/>
                <a:latin typeface="source-serif-pro"/>
              </a:rPr>
              <a:t>Este método tiene como ventaja ser más resistente a ruidos y valores atípicos.</a:t>
            </a:r>
            <a:endParaRPr lang="es-MX" sz="2300" dirty="0"/>
          </a:p>
          <a:p>
            <a:pPr lvl="1"/>
            <a:endParaRPr lang="es-MX" sz="2300" dirty="0"/>
          </a:p>
        </p:txBody>
      </p:sp>
      <p:pic>
        <p:nvPicPr>
          <p:cNvPr id="1026" name="Picture 2" descr="Ward's Hierarchical Clustering Method using R Studio | by SUKMA ANINDITA |  Medium">
            <a:extLst>
              <a:ext uri="{FF2B5EF4-FFF2-40B4-BE49-F238E27FC236}">
                <a16:creationId xmlns:a16="http://schemas.microsoft.com/office/drawing/2014/main" id="{C022DE78-3554-4D6A-4892-CBC97294E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1" b="11590"/>
          <a:stretch/>
        </p:blipFill>
        <p:spPr bwMode="auto">
          <a:xfrm>
            <a:off x="3181928" y="3591277"/>
            <a:ext cx="5918199" cy="326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455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26" y="38257"/>
            <a:ext cx="2303872" cy="1081409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 Pasos Clustering Jerárquico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F06675-284C-DE38-6885-B32A659BB45F}"/>
              </a:ext>
            </a:extLst>
          </p:cNvPr>
          <p:cNvSpPr txBox="1"/>
          <p:nvPr/>
        </p:nvSpPr>
        <p:spPr>
          <a:xfrm>
            <a:off x="457200" y="1249922"/>
            <a:ext cx="8136081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MX" sz="2400" b="1" dirty="0"/>
              <a:t> Inicialización:</a:t>
            </a:r>
            <a:r>
              <a:rPr lang="es-MX" sz="2400" dirty="0"/>
              <a:t> Cada punto es un clúster individual.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MX" sz="2400" b="1" dirty="0"/>
              <a:t> Cálculo de distancias:</a:t>
            </a:r>
            <a:r>
              <a:rPr lang="es-MX" sz="2400" dirty="0"/>
              <a:t> Se calcula la distancia entre cada par de puntos.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MX" sz="2400" b="1" dirty="0"/>
              <a:t> Fusión de clústeres:</a:t>
            </a:r>
            <a:r>
              <a:rPr lang="es-MX" sz="2400" dirty="0"/>
              <a:t> Se unen los dos más cercanos (A y B).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MX" sz="2400" b="1" dirty="0"/>
              <a:t> Repetición:</a:t>
            </a:r>
            <a:r>
              <a:rPr lang="es-MX" sz="2400" dirty="0"/>
              <a:t> Se continúa fusionando clústeres hasta obtener la jerarquía completa.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MX" sz="2400" b="1" dirty="0"/>
              <a:t> Construcción del dendrograma:</a:t>
            </a:r>
            <a:r>
              <a:rPr lang="es-MX" sz="2400" dirty="0"/>
              <a:t> Se representa gráficamente la estructura jerárquica.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MX" sz="2400" b="1" dirty="0"/>
              <a:t> Asignación:</a:t>
            </a:r>
            <a:r>
              <a:rPr lang="es-MX" sz="2400" dirty="0"/>
              <a:t> Se asigna a un cluster cada instancia.</a:t>
            </a:r>
          </a:p>
          <a:p>
            <a:pPr>
              <a:lnSpc>
                <a:spcPct val="150000"/>
              </a:lnSpc>
            </a:pPr>
            <a:endParaRPr lang="es-MX" sz="2400" dirty="0"/>
          </a:p>
        </p:txBody>
      </p:sp>
      <p:pic>
        <p:nvPicPr>
          <p:cNvPr id="11266" name="Picture 2" descr="49.000+ Pasos A Seguir Fotografías de stock, fotos e imágenes libres de  derechos - iStock | Instrucciones, Proceso, Planificar">
            <a:extLst>
              <a:ext uri="{FF2B5EF4-FFF2-40B4-BE49-F238E27FC236}">
                <a16:creationId xmlns:a16="http://schemas.microsoft.com/office/drawing/2014/main" id="{A2C7DAD1-62BC-7344-EB04-ACE9124C3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431" y="2924322"/>
            <a:ext cx="2968336" cy="222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13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26" y="38257"/>
            <a:ext cx="2303872" cy="1081409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 Ejercicio 1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026BF4B-4C65-0A7A-E393-D1B082EBC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894508"/>
              </p:ext>
            </p:extLst>
          </p:nvPr>
        </p:nvGraphicFramePr>
        <p:xfrm>
          <a:off x="1217218" y="1626019"/>
          <a:ext cx="8238510" cy="4255236"/>
        </p:xfrm>
        <a:graphic>
          <a:graphicData uri="http://schemas.openxmlformats.org/drawingml/2006/table">
            <a:tbl>
              <a:tblPr/>
              <a:tblGrid>
                <a:gridCol w="2746170">
                  <a:extLst>
                    <a:ext uri="{9D8B030D-6E8A-4147-A177-3AD203B41FA5}">
                      <a16:colId xmlns:a16="http://schemas.microsoft.com/office/drawing/2014/main" val="2639085624"/>
                    </a:ext>
                  </a:extLst>
                </a:gridCol>
                <a:gridCol w="2746170">
                  <a:extLst>
                    <a:ext uri="{9D8B030D-6E8A-4147-A177-3AD203B41FA5}">
                      <a16:colId xmlns:a16="http://schemas.microsoft.com/office/drawing/2014/main" val="858318040"/>
                    </a:ext>
                  </a:extLst>
                </a:gridCol>
                <a:gridCol w="2746170">
                  <a:extLst>
                    <a:ext uri="{9D8B030D-6E8A-4147-A177-3AD203B41FA5}">
                      <a16:colId xmlns:a16="http://schemas.microsoft.com/office/drawing/2014/main" val="4109572681"/>
                    </a:ext>
                  </a:extLst>
                </a:gridCol>
              </a:tblGrid>
              <a:tr h="709206">
                <a:tc>
                  <a:txBody>
                    <a:bodyPr/>
                    <a:lstStyle/>
                    <a:p>
                      <a:r>
                        <a:rPr lang="es-MX" dirty="0"/>
                        <a:t>Punto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716852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r>
                        <a:rPr lang="es-MX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736520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r>
                        <a:rPr lang="es-MX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636823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r>
                        <a:rPr lang="es-MX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549962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r>
                        <a:rPr lang="es-MX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46649"/>
                  </a:ext>
                </a:extLst>
              </a:tr>
              <a:tr h="709206">
                <a:tc>
                  <a:txBody>
                    <a:bodyPr/>
                    <a:lstStyle/>
                    <a:p>
                      <a:r>
                        <a:rPr lang="es-MX"/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64046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5CE81E5-5623-394F-3B48-CDECEF21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3538"/>
            <a:ext cx="89191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507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26" y="38257"/>
            <a:ext cx="2303872" cy="1081409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 Ejercicio 2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CE81E5-5623-394F-3B48-CDECEF21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3538"/>
            <a:ext cx="89191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E32FF6F0-C1D0-5495-90D5-E7A052497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122613"/>
              </p:ext>
            </p:extLst>
          </p:nvPr>
        </p:nvGraphicFramePr>
        <p:xfrm>
          <a:off x="529936" y="1787235"/>
          <a:ext cx="10920846" cy="4218712"/>
        </p:xfrm>
        <a:graphic>
          <a:graphicData uri="http://schemas.openxmlformats.org/drawingml/2006/table">
            <a:tbl>
              <a:tblPr/>
              <a:tblGrid>
                <a:gridCol w="3640282">
                  <a:extLst>
                    <a:ext uri="{9D8B030D-6E8A-4147-A177-3AD203B41FA5}">
                      <a16:colId xmlns:a16="http://schemas.microsoft.com/office/drawing/2014/main" val="3244817009"/>
                    </a:ext>
                  </a:extLst>
                </a:gridCol>
                <a:gridCol w="3640282">
                  <a:extLst>
                    <a:ext uri="{9D8B030D-6E8A-4147-A177-3AD203B41FA5}">
                      <a16:colId xmlns:a16="http://schemas.microsoft.com/office/drawing/2014/main" val="2202843064"/>
                    </a:ext>
                  </a:extLst>
                </a:gridCol>
                <a:gridCol w="3640282">
                  <a:extLst>
                    <a:ext uri="{9D8B030D-6E8A-4147-A177-3AD203B41FA5}">
                      <a16:colId xmlns:a16="http://schemas.microsoft.com/office/drawing/2014/main" val="1276218601"/>
                    </a:ext>
                  </a:extLst>
                </a:gridCol>
              </a:tblGrid>
              <a:tr h="527339">
                <a:tc>
                  <a:txBody>
                    <a:bodyPr/>
                    <a:lstStyle/>
                    <a:p>
                      <a:r>
                        <a:rPr lang="es-MX"/>
                        <a:t>Cliente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Frecuencia de compra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Monto promedio gastado (USD)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366633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r>
                        <a:rPr lang="es-MX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557109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r>
                        <a:rPr lang="es-MX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58157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r>
                        <a:rPr lang="es-MX" dirty="0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98784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r>
                        <a:rPr lang="es-MX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287963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r>
                        <a:rPr lang="es-MX"/>
                        <a:t>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34676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r>
                        <a:rPr lang="es-MX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1200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523249"/>
                  </a:ext>
                </a:extLst>
              </a:tr>
              <a:tr h="527339">
                <a:tc>
                  <a:txBody>
                    <a:bodyPr/>
                    <a:lstStyle/>
                    <a:p>
                      <a:r>
                        <a:rPr lang="es-MX"/>
                        <a:t>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03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80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26" y="38257"/>
            <a:ext cx="2303872" cy="1081409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 Ejercicio 3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CE81E5-5623-394F-3B48-CDECEF21D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903538"/>
            <a:ext cx="891911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182443C-82B6-8DAF-CA2C-AC1C9418CE9A}"/>
              </a:ext>
            </a:extLst>
          </p:cNvPr>
          <p:cNvSpPr txBox="1"/>
          <p:nvPr/>
        </p:nvSpPr>
        <p:spPr>
          <a:xfrm>
            <a:off x="1039090" y="2485807"/>
            <a:ext cx="95700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Mall Customers Dataset </a:t>
            </a:r>
            <a:r>
              <a:rPr lang="es-ES_tradnl" sz="3600" dirty="0"/>
              <a:t>(</a:t>
            </a:r>
            <a:r>
              <a:rPr lang="es-ES_tradnl" sz="3600" dirty="0" err="1"/>
              <a:t>Kaggle</a:t>
            </a:r>
            <a:r>
              <a:rPr lang="es-ES_tradnl" sz="3600" dirty="0"/>
              <a:t>)</a:t>
            </a:r>
          </a:p>
          <a:p>
            <a:r>
              <a:rPr lang="es-ES_tradnl" sz="3600" dirty="0">
                <a:hlinkClick r:id="rId3"/>
              </a:rPr>
              <a:t>https://www.kaggle.com/datasets/shwetabh123/mall-customers</a:t>
            </a:r>
            <a:endParaRPr lang="es-ES_tradnl" sz="3600" dirty="0"/>
          </a:p>
          <a:p>
            <a:endParaRPr lang="es-ES_tradnl" sz="3600" dirty="0"/>
          </a:p>
          <a:p>
            <a:endParaRPr lang="es-ES_tradnl" sz="3600" dirty="0"/>
          </a:p>
          <a:p>
            <a:endParaRPr lang="es-ES_tradnl" sz="3600" dirty="0"/>
          </a:p>
        </p:txBody>
      </p:sp>
    </p:spTree>
    <p:extLst>
      <p:ext uri="{BB962C8B-B14F-4D97-AF65-F5344CB8AC3E}">
        <p14:creationId xmlns:p14="http://schemas.microsoft.com/office/powerpoint/2010/main" val="108566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626" y="38257"/>
            <a:ext cx="2303872" cy="1081409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Clustering Jerárquico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4F06675-284C-DE38-6885-B32A659BB45F}"/>
              </a:ext>
            </a:extLst>
          </p:cNvPr>
          <p:cNvSpPr txBox="1"/>
          <p:nvPr/>
        </p:nvSpPr>
        <p:spPr>
          <a:xfrm>
            <a:off x="457200" y="1249922"/>
            <a:ext cx="11097491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dirty="0"/>
              <a:t>Es una técnica poderosa para descubrir estructuras en los datos sin necesidad de predefinir el número de clústeres. 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Su representación en dendrogramas permite tomar decisiones sobre la cantidad óptima de agrupaciones. 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Sin embargo, su complejidad computacional limita su aplicabilidad en conjuntos de datos muy grandes.</a:t>
            </a:r>
          </a:p>
        </p:txBody>
      </p:sp>
      <p:pic>
        <p:nvPicPr>
          <p:cNvPr id="11268" name="Picture 4" descr="Agrupación jerárquica en R: Dendrogramas con hclust | DataCamp">
            <a:extLst>
              <a:ext uri="{FF2B5EF4-FFF2-40B4-BE49-F238E27FC236}">
                <a16:creationId xmlns:a16="http://schemas.microsoft.com/office/drawing/2014/main" id="{CF9634CA-5CEE-25FA-4C55-4CA410070A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t="9290" r="8936" b="9689"/>
          <a:stretch/>
        </p:blipFill>
        <p:spPr bwMode="auto">
          <a:xfrm>
            <a:off x="7214754" y="4153831"/>
            <a:ext cx="4977246" cy="266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06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208" y="92764"/>
            <a:ext cx="2824026" cy="1325563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Clustering Jerárquico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9B585B-3975-7432-780D-9BDB9527DA04}"/>
              </a:ext>
            </a:extLst>
          </p:cNvPr>
          <p:cNvSpPr txBox="1"/>
          <p:nvPr/>
        </p:nvSpPr>
        <p:spPr>
          <a:xfrm>
            <a:off x="241157" y="1418327"/>
            <a:ext cx="677597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Forma parte de las técnicas de aprendizaje no supervisado, específicamente en las de agrupamiento (clustering).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Organizar objetos en una jerarquía de clústeres.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Utiliza la similitud de sus características.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Genera una estructura en forma de árbol llamada </a:t>
            </a:r>
            <a:r>
              <a:rPr lang="es-MX" sz="2800" b="1" dirty="0"/>
              <a:t>dendrograma.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MX" sz="2800" dirty="0"/>
              <a:t>Permite visualizar cómo los datos se agrupan a diferentes niveles de similitud.</a:t>
            </a:r>
          </a:p>
        </p:txBody>
      </p:sp>
      <p:pic>
        <p:nvPicPr>
          <p:cNvPr id="1026" name="Picture 2" descr="Clustering Jerárquico - Agrupar elementos con minería de datos">
            <a:extLst>
              <a:ext uri="{FF2B5EF4-FFF2-40B4-BE49-F238E27FC236}">
                <a16:creationId xmlns:a16="http://schemas.microsoft.com/office/drawing/2014/main" id="{7B4AEB84-D9F7-83C1-62CA-38802431D2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7" t="7791" r="8599" b="7306"/>
          <a:stretch/>
        </p:blipFill>
        <p:spPr bwMode="auto">
          <a:xfrm>
            <a:off x="6878354" y="2189843"/>
            <a:ext cx="5313646" cy="371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08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208" y="92764"/>
            <a:ext cx="2824026" cy="1325563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Aplicación Clustering Jerárquico</a:t>
            </a:r>
          </a:p>
        </p:txBody>
      </p:sp>
      <p:pic>
        <p:nvPicPr>
          <p:cNvPr id="2050" name="Picture 2" descr="Qué es el Clustering Jerárquico y Cuando Utilizarlo #shorts">
            <a:extLst>
              <a:ext uri="{FF2B5EF4-FFF2-40B4-BE49-F238E27FC236}">
                <a16:creationId xmlns:a16="http://schemas.microsoft.com/office/drawing/2014/main" id="{479C3717-7F06-42F4-08C0-FD9D12C58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04" t="26260" r="15253" b="3155"/>
          <a:stretch/>
        </p:blipFill>
        <p:spPr bwMode="auto">
          <a:xfrm>
            <a:off x="1631371" y="1418326"/>
            <a:ext cx="7232074" cy="46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76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208" y="92764"/>
            <a:ext cx="2824026" cy="1325563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Tipos Clustering Jerárquico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9B585B-3975-7432-780D-9BDB9527DA04}"/>
              </a:ext>
            </a:extLst>
          </p:cNvPr>
          <p:cNvSpPr txBox="1"/>
          <p:nvPr/>
        </p:nvSpPr>
        <p:spPr>
          <a:xfrm>
            <a:off x="448974" y="2135300"/>
            <a:ext cx="6034953" cy="2909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3200" dirty="0"/>
              <a:t>Clustering Aglomerativo (Bottom-Up)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3200" dirty="0"/>
              <a:t>Clustering Divisivo (Top-Down)</a:t>
            </a:r>
          </a:p>
        </p:txBody>
      </p:sp>
      <p:pic>
        <p:nvPicPr>
          <p:cNvPr id="3076" name="Picture 4" descr="CLUSTERING EN INTELIGENCIA ARTIFICIAL | Mind Map">
            <a:extLst>
              <a:ext uri="{FF2B5EF4-FFF2-40B4-BE49-F238E27FC236}">
                <a16:creationId xmlns:a16="http://schemas.microsoft.com/office/drawing/2014/main" id="{C69AF2DE-1949-ABF4-F358-86B9974EF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564215"/>
            <a:ext cx="6003234" cy="354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1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208" y="92764"/>
            <a:ext cx="2824026" cy="1325563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Clustering</a:t>
            </a:r>
            <a:r>
              <a:rPr lang="es-MX" sz="4800" dirty="0"/>
              <a:t> </a:t>
            </a:r>
            <a:r>
              <a:rPr lang="es-MX" sz="4800" b="1" cap="small" dirty="0">
                <a:solidFill>
                  <a:srgbClr val="E9AF01"/>
                </a:solidFill>
              </a:rPr>
              <a:t>Aglomerativo</a:t>
            </a:r>
            <a:r>
              <a:rPr lang="es-MX" sz="4800" dirty="0"/>
              <a:t> </a:t>
            </a:r>
            <a:endParaRPr lang="es-MX" sz="4800" b="1" cap="small" dirty="0">
              <a:solidFill>
                <a:srgbClr val="E9AF0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9B585B-3975-7432-780D-9BDB9527DA04}"/>
              </a:ext>
            </a:extLst>
          </p:cNvPr>
          <p:cNvSpPr txBox="1"/>
          <p:nvPr/>
        </p:nvSpPr>
        <p:spPr>
          <a:xfrm>
            <a:off x="428192" y="1418327"/>
            <a:ext cx="7319219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/>
              <a:t>Proceso:</a:t>
            </a:r>
            <a:r>
              <a:rPr lang="es-MX" sz="2400" dirty="0"/>
              <a:t> Comienza con cada punto como un clúster individual y, en cada iteración, fusiona los dos clústeres más similares hasta que todos los datos están en un único clúster.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/>
              <a:t>Adecuado para:</a:t>
            </a:r>
            <a:r>
              <a:rPr lang="es-MX" sz="2400" dirty="0"/>
              <a:t> Datos pequeños o medianos donde se quiere analizar la estructura jerárquica de los clústeres.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/>
              <a:t>Ejemplo:</a:t>
            </a:r>
            <a:r>
              <a:rPr lang="es-MX" sz="2400" dirty="0"/>
              <a:t> Agrupar clientes en función de su comportamiento de compra.</a:t>
            </a:r>
          </a:p>
        </p:txBody>
      </p:sp>
      <p:pic>
        <p:nvPicPr>
          <p:cNvPr id="3074" name="Picture 2" descr="Tutorial del Algoritmo de Agrupamiento Jerárquico en Python | by Anthony  Barrios | LatinXinAI | Medium">
            <a:extLst>
              <a:ext uri="{FF2B5EF4-FFF2-40B4-BE49-F238E27FC236}">
                <a16:creationId xmlns:a16="http://schemas.microsoft.com/office/drawing/2014/main" id="{A06CFE8C-C717-E732-9F11-C3FDADCAE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88"/>
          <a:stretch/>
        </p:blipFill>
        <p:spPr bwMode="auto">
          <a:xfrm>
            <a:off x="7747411" y="2255403"/>
            <a:ext cx="4444589" cy="275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7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208" y="92764"/>
            <a:ext cx="2824026" cy="1325563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Clustering Divisivo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9B585B-3975-7432-780D-9BDB9527DA04}"/>
              </a:ext>
            </a:extLst>
          </p:cNvPr>
          <p:cNvSpPr txBox="1"/>
          <p:nvPr/>
        </p:nvSpPr>
        <p:spPr>
          <a:xfrm>
            <a:off x="428192" y="1418327"/>
            <a:ext cx="7319219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/>
              <a:t>Proceso:</a:t>
            </a:r>
            <a:r>
              <a:rPr lang="es-MX" sz="2400" dirty="0"/>
              <a:t> Comienza con todos los datos en un solo clúster y, en cada iteración, divide el clúster menos homogéneo hasta que cada dato es un clúster separado.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400" b="1" dirty="0"/>
              <a:t>Menos común</a:t>
            </a:r>
            <a:r>
              <a:rPr lang="es-MX" sz="2400" dirty="0"/>
              <a:t> que el método aglomerativo debido a su mayor complejidad computacional.</a:t>
            </a:r>
          </a:p>
        </p:txBody>
      </p:sp>
      <p:pic>
        <p:nvPicPr>
          <p:cNvPr id="4100" name="Picture 4" descr="Cluster Jerárquicos: Estrategia aglomerativa vs divisiva - Diego Calvo">
            <a:extLst>
              <a:ext uri="{FF2B5EF4-FFF2-40B4-BE49-F238E27FC236}">
                <a16:creationId xmlns:a16="http://schemas.microsoft.com/office/drawing/2014/main" id="{3235FD12-BE46-11EA-362A-0207B3C7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530" y="1876712"/>
            <a:ext cx="4093120" cy="374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86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208" y="92764"/>
            <a:ext cx="2824026" cy="1325563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 Ventajas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9B585B-3975-7432-780D-9BDB9527DA04}"/>
              </a:ext>
            </a:extLst>
          </p:cNvPr>
          <p:cNvSpPr txBox="1"/>
          <p:nvPr/>
        </p:nvSpPr>
        <p:spPr>
          <a:xfrm>
            <a:off x="521975" y="1705545"/>
            <a:ext cx="845576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Fácil de implementar.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Trabaja bien con pequeños volúmenes de datos &lt; 10,000</a:t>
            </a:r>
            <a:r>
              <a:rPr lang="es-MX" sz="3200" dirty="0">
                <a:sym typeface="Wingdings" pitchFamily="2" charset="2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Representación jerárquica útil para analizar los datos</a:t>
            </a:r>
            <a:r>
              <a:rPr lang="es-MX" sz="3200" dirty="0">
                <a:sym typeface="Wingdings" pitchFamily="2" charset="2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No requiere definir el número de clústeres de antemano</a:t>
            </a:r>
            <a:r>
              <a:rPr lang="es-MX" sz="3200" dirty="0">
                <a:sym typeface="Wingdings" pitchFamily="2" charset="2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Manejar distintos tamaños y formas de clústeres mejor que K-Means.</a:t>
            </a:r>
          </a:p>
        </p:txBody>
      </p:sp>
      <p:pic>
        <p:nvPicPr>
          <p:cNvPr id="6146" name="Picture 2" descr="Ventajas, desventajas y aplicaciones de los contratos inteligentes -  Evaluando Software">
            <a:extLst>
              <a:ext uri="{FF2B5EF4-FFF2-40B4-BE49-F238E27FC236}">
                <a16:creationId xmlns:a16="http://schemas.microsoft.com/office/drawing/2014/main" id="{CF04BDA0-2DB0-95A9-2985-2021B3C14E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0" r="51003" b="20292"/>
          <a:stretch/>
        </p:blipFill>
        <p:spPr bwMode="auto">
          <a:xfrm>
            <a:off x="9112827" y="2403763"/>
            <a:ext cx="2254828" cy="25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33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208" y="92764"/>
            <a:ext cx="2824026" cy="1325563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 Desventajas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9B585B-3975-7432-780D-9BDB9527DA04}"/>
              </a:ext>
            </a:extLst>
          </p:cNvPr>
          <p:cNvSpPr txBox="1"/>
          <p:nvPr/>
        </p:nvSpPr>
        <p:spPr>
          <a:xfrm>
            <a:off x="573931" y="1902972"/>
            <a:ext cx="80026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Alto costo computacional (O(n²) o más).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Sensible a la elección de la medida de distancia y método de enlace.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3200" dirty="0"/>
              <a:t>No permite reasignar puntos una vez que han sido agrupados</a:t>
            </a:r>
            <a:r>
              <a:rPr lang="es-MX" sz="3200" dirty="0">
                <a:sym typeface="Wingdings" pitchFamily="2" charset="2"/>
              </a:rPr>
              <a:t>.</a:t>
            </a:r>
            <a:endParaRPr lang="es-MX" sz="3200" dirty="0"/>
          </a:p>
        </p:txBody>
      </p:sp>
      <p:pic>
        <p:nvPicPr>
          <p:cNvPr id="7170" name="Picture 2" descr="Ventajas, desventajas y aplicaciones de los contratos inteligentes -  Evaluando Software">
            <a:extLst>
              <a:ext uri="{FF2B5EF4-FFF2-40B4-BE49-F238E27FC236}">
                <a16:creationId xmlns:a16="http://schemas.microsoft.com/office/drawing/2014/main" id="{A5231DCF-CEA7-CED0-FD08-8D6BA944B9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604" r="10778" b="19319"/>
          <a:stretch/>
        </p:blipFill>
        <p:spPr bwMode="auto">
          <a:xfrm>
            <a:off x="9027270" y="2400300"/>
            <a:ext cx="2590799" cy="2675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9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FDE4F2DB-095B-D671-10FA-5C368B387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208" y="92764"/>
            <a:ext cx="2824026" cy="1325563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B8562DD7-AE26-4C6A-5043-56A24E39E7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002622" cy="9894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800" b="1" cap="small" dirty="0">
                <a:solidFill>
                  <a:srgbClr val="E9AF01"/>
                </a:solidFill>
              </a:rPr>
              <a:t>  Medidas de Distancia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AB817EE-868E-B8D2-AA2E-07ECED9B3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61" y="1174171"/>
            <a:ext cx="8636200" cy="5591065"/>
          </a:xfrm>
          <a:prstGeom prst="rect">
            <a:avLst/>
          </a:prstGeom>
        </p:spPr>
      </p:pic>
      <p:pic>
        <p:nvPicPr>
          <p:cNvPr id="7172" name="Picture 4" descr="Gráfica de los análisis de distancias euclidianas y promedios de los... |  Download Scientific Diagram">
            <a:extLst>
              <a:ext uri="{FF2B5EF4-FFF2-40B4-BE49-F238E27FC236}">
                <a16:creationId xmlns:a16="http://schemas.microsoft.com/office/drawing/2014/main" id="{30B72120-986F-90C4-54DC-38B8EE70A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532" y="1984663"/>
            <a:ext cx="2965450" cy="238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660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6658</TotalTime>
  <Words>679</Words>
  <Application>Microsoft Macintosh PowerPoint</Application>
  <PresentationFormat>Panorámica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source-serif-pro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Alejandro Mauricio González</cp:lastModifiedBy>
  <cp:revision>193</cp:revision>
  <dcterms:created xsi:type="dcterms:W3CDTF">2022-08-30T13:16:30Z</dcterms:created>
  <dcterms:modified xsi:type="dcterms:W3CDTF">2025-02-15T14:58:26Z</dcterms:modified>
</cp:coreProperties>
</file>