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 id="2147483688" r:id="rId2"/>
  </p:sldMasterIdLst>
  <p:notesMasterIdLst>
    <p:notesMasterId r:id="rId74"/>
  </p:notesMasterIdLst>
  <p:sldIdLst>
    <p:sldId id="308" r:id="rId3"/>
    <p:sldId id="257" r:id="rId4"/>
    <p:sldId id="280" r:id="rId5"/>
    <p:sldId id="602" r:id="rId6"/>
    <p:sldId id="603" r:id="rId7"/>
    <p:sldId id="329" r:id="rId8"/>
    <p:sldId id="330" r:id="rId9"/>
    <p:sldId id="331" r:id="rId10"/>
    <p:sldId id="332" r:id="rId11"/>
    <p:sldId id="333" r:id="rId12"/>
    <p:sldId id="334" r:id="rId13"/>
    <p:sldId id="609" r:id="rId14"/>
    <p:sldId id="464" r:id="rId15"/>
    <p:sldId id="336" r:id="rId16"/>
    <p:sldId id="337" r:id="rId17"/>
    <p:sldId id="338" r:id="rId18"/>
    <p:sldId id="339" r:id="rId19"/>
    <p:sldId id="342" r:id="rId20"/>
    <p:sldId id="344" r:id="rId21"/>
    <p:sldId id="345" r:id="rId22"/>
    <p:sldId id="346" r:id="rId23"/>
    <p:sldId id="347" r:id="rId24"/>
    <p:sldId id="348" r:id="rId25"/>
    <p:sldId id="349" r:id="rId26"/>
    <p:sldId id="350" r:id="rId27"/>
    <p:sldId id="351" r:id="rId28"/>
    <p:sldId id="353" r:id="rId29"/>
    <p:sldId id="355" r:id="rId30"/>
    <p:sldId id="357" r:id="rId31"/>
    <p:sldId id="360" r:id="rId32"/>
    <p:sldId id="363" r:id="rId33"/>
    <p:sldId id="458" r:id="rId34"/>
    <p:sldId id="393" r:id="rId35"/>
    <p:sldId id="394" r:id="rId36"/>
    <p:sldId id="395" r:id="rId37"/>
    <p:sldId id="396" r:id="rId38"/>
    <p:sldId id="397" r:id="rId39"/>
    <p:sldId id="404" r:id="rId40"/>
    <p:sldId id="405" r:id="rId41"/>
    <p:sldId id="610" r:id="rId42"/>
    <p:sldId id="482" r:id="rId43"/>
    <p:sldId id="611" r:id="rId44"/>
    <p:sldId id="486" r:id="rId45"/>
    <p:sldId id="487" r:id="rId46"/>
    <p:sldId id="459" r:id="rId47"/>
    <p:sldId id="407" r:id="rId48"/>
    <p:sldId id="408" r:id="rId49"/>
    <p:sldId id="409" r:id="rId50"/>
    <p:sldId id="411" r:id="rId51"/>
    <p:sldId id="412" r:id="rId52"/>
    <p:sldId id="413" r:id="rId53"/>
    <p:sldId id="414" r:id="rId54"/>
    <p:sldId id="416" r:id="rId55"/>
    <p:sldId id="417" r:id="rId56"/>
    <p:sldId id="418" r:id="rId57"/>
    <p:sldId id="420" r:id="rId58"/>
    <p:sldId id="467" r:id="rId59"/>
    <p:sldId id="468" r:id="rId60"/>
    <p:sldId id="469" r:id="rId61"/>
    <p:sldId id="612" r:id="rId62"/>
    <p:sldId id="471" r:id="rId63"/>
    <p:sldId id="472" r:id="rId64"/>
    <p:sldId id="613" r:id="rId65"/>
    <p:sldId id="614" r:id="rId66"/>
    <p:sldId id="615" r:id="rId67"/>
    <p:sldId id="449" r:id="rId68"/>
    <p:sldId id="450" r:id="rId69"/>
    <p:sldId id="452" r:id="rId70"/>
    <p:sldId id="453" r:id="rId71"/>
    <p:sldId id="325" r:id="rId72"/>
    <p:sldId id="616" r:id="rId73"/>
  </p:sldIdLst>
  <p:sldSz cx="12192000" cy="6858000"/>
  <p:notesSz cx="12192000" cy="6858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F0211FB-5D3B-4E9E-8EF4-E265C12BD63B}" type="datetimeFigureOut">
              <a:rPr lang="en-US" smtClean="0"/>
              <a:t>2/28/2021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39F20C-1F02-4B4B-85D6-F4C7C4319E52}" type="slidenum">
              <a:rPr lang="en-US" smtClean="0"/>
              <a:t>‹#›</a:t>
            </a:fld>
            <a:endParaRPr lang="en-US"/>
          </a:p>
        </p:txBody>
      </p:sp>
    </p:spTree>
    <p:extLst>
      <p:ext uri="{BB962C8B-B14F-4D97-AF65-F5344CB8AC3E}">
        <p14:creationId xmlns:p14="http://schemas.microsoft.com/office/powerpoint/2010/main" val="279590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5</a:t>
            </a:fld>
            <a:endParaRPr lang="en-US"/>
          </a:p>
        </p:txBody>
      </p:sp>
    </p:spTree>
    <p:extLst>
      <p:ext uri="{BB962C8B-B14F-4D97-AF65-F5344CB8AC3E}">
        <p14:creationId xmlns:p14="http://schemas.microsoft.com/office/powerpoint/2010/main" val="178896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a:p>
        </p:txBody>
      </p:sp>
    </p:spTree>
    <p:extLst>
      <p:ext uri="{BB962C8B-B14F-4D97-AF65-F5344CB8AC3E}">
        <p14:creationId xmlns:p14="http://schemas.microsoft.com/office/powerpoint/2010/main" val="1893629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17</a:t>
            </a:fld>
            <a:endParaRPr lang="de-DE"/>
          </a:p>
        </p:txBody>
      </p:sp>
    </p:spTree>
    <p:extLst>
      <p:ext uri="{BB962C8B-B14F-4D97-AF65-F5344CB8AC3E}">
        <p14:creationId xmlns:p14="http://schemas.microsoft.com/office/powerpoint/2010/main" val="17116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18</a:t>
            </a:fld>
            <a:endParaRPr lang="de-DE"/>
          </a:p>
        </p:txBody>
      </p:sp>
    </p:spTree>
    <p:extLst>
      <p:ext uri="{BB962C8B-B14F-4D97-AF65-F5344CB8AC3E}">
        <p14:creationId xmlns:p14="http://schemas.microsoft.com/office/powerpoint/2010/main" val="39459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19</a:t>
            </a:fld>
            <a:endParaRPr lang="de-DE"/>
          </a:p>
        </p:txBody>
      </p:sp>
    </p:spTree>
    <p:extLst>
      <p:ext uri="{BB962C8B-B14F-4D97-AF65-F5344CB8AC3E}">
        <p14:creationId xmlns:p14="http://schemas.microsoft.com/office/powerpoint/2010/main" val="1202198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a:p>
        </p:txBody>
      </p:sp>
    </p:spTree>
    <p:extLst>
      <p:ext uri="{BB962C8B-B14F-4D97-AF65-F5344CB8AC3E}">
        <p14:creationId xmlns:p14="http://schemas.microsoft.com/office/powerpoint/2010/main" val="75840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a:p>
        </p:txBody>
      </p:sp>
    </p:spTree>
    <p:extLst>
      <p:ext uri="{BB962C8B-B14F-4D97-AF65-F5344CB8AC3E}">
        <p14:creationId xmlns:p14="http://schemas.microsoft.com/office/powerpoint/2010/main" val="108442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a:p>
        </p:txBody>
      </p:sp>
    </p:spTree>
    <p:extLst>
      <p:ext uri="{BB962C8B-B14F-4D97-AF65-F5344CB8AC3E}">
        <p14:creationId xmlns:p14="http://schemas.microsoft.com/office/powerpoint/2010/main" val="209884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a:p>
        </p:txBody>
      </p:sp>
    </p:spTree>
    <p:extLst>
      <p:ext uri="{BB962C8B-B14F-4D97-AF65-F5344CB8AC3E}">
        <p14:creationId xmlns:p14="http://schemas.microsoft.com/office/powerpoint/2010/main" val="17394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24</a:t>
            </a:fld>
            <a:endParaRPr lang="de-DE"/>
          </a:p>
        </p:txBody>
      </p:sp>
    </p:spTree>
    <p:extLst>
      <p:ext uri="{BB962C8B-B14F-4D97-AF65-F5344CB8AC3E}">
        <p14:creationId xmlns:p14="http://schemas.microsoft.com/office/powerpoint/2010/main" val="401721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25</a:t>
            </a:fld>
            <a:endParaRPr lang="de-DE"/>
          </a:p>
        </p:txBody>
      </p:sp>
    </p:spTree>
    <p:extLst>
      <p:ext uri="{BB962C8B-B14F-4D97-AF65-F5344CB8AC3E}">
        <p14:creationId xmlns:p14="http://schemas.microsoft.com/office/powerpoint/2010/main" val="211025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a:p>
        </p:txBody>
      </p:sp>
    </p:spTree>
    <p:extLst>
      <p:ext uri="{BB962C8B-B14F-4D97-AF65-F5344CB8AC3E}">
        <p14:creationId xmlns:p14="http://schemas.microsoft.com/office/powerpoint/2010/main" val="1430857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26</a:t>
            </a:fld>
            <a:endParaRPr lang="de-DE"/>
          </a:p>
        </p:txBody>
      </p:sp>
    </p:spTree>
    <p:extLst>
      <p:ext uri="{BB962C8B-B14F-4D97-AF65-F5344CB8AC3E}">
        <p14:creationId xmlns:p14="http://schemas.microsoft.com/office/powerpoint/2010/main" val="83707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27</a:t>
            </a:fld>
            <a:endParaRPr lang="de-DE"/>
          </a:p>
        </p:txBody>
      </p:sp>
    </p:spTree>
    <p:extLst>
      <p:ext uri="{BB962C8B-B14F-4D97-AF65-F5344CB8AC3E}">
        <p14:creationId xmlns:p14="http://schemas.microsoft.com/office/powerpoint/2010/main" val="889445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28</a:t>
            </a:fld>
            <a:endParaRPr lang="de-DE"/>
          </a:p>
        </p:txBody>
      </p:sp>
    </p:spTree>
    <p:extLst>
      <p:ext uri="{BB962C8B-B14F-4D97-AF65-F5344CB8AC3E}">
        <p14:creationId xmlns:p14="http://schemas.microsoft.com/office/powerpoint/2010/main" val="136166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29</a:t>
            </a:fld>
            <a:endParaRPr lang="de-DE"/>
          </a:p>
        </p:txBody>
      </p:sp>
    </p:spTree>
    <p:extLst>
      <p:ext uri="{BB962C8B-B14F-4D97-AF65-F5344CB8AC3E}">
        <p14:creationId xmlns:p14="http://schemas.microsoft.com/office/powerpoint/2010/main" val="1663062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30</a:t>
            </a:fld>
            <a:endParaRPr lang="de-DE"/>
          </a:p>
        </p:txBody>
      </p:sp>
    </p:spTree>
    <p:extLst>
      <p:ext uri="{BB962C8B-B14F-4D97-AF65-F5344CB8AC3E}">
        <p14:creationId xmlns:p14="http://schemas.microsoft.com/office/powerpoint/2010/main" val="2046342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31</a:t>
            </a:fld>
            <a:endParaRPr lang="de-DE"/>
          </a:p>
        </p:txBody>
      </p:sp>
    </p:spTree>
    <p:extLst>
      <p:ext uri="{BB962C8B-B14F-4D97-AF65-F5344CB8AC3E}">
        <p14:creationId xmlns:p14="http://schemas.microsoft.com/office/powerpoint/2010/main" val="5952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33</a:t>
            </a:fld>
            <a:endParaRPr lang="de-DE"/>
          </a:p>
        </p:txBody>
      </p:sp>
    </p:spTree>
    <p:extLst>
      <p:ext uri="{BB962C8B-B14F-4D97-AF65-F5344CB8AC3E}">
        <p14:creationId xmlns:p14="http://schemas.microsoft.com/office/powerpoint/2010/main" val="958507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34</a:t>
            </a:fld>
            <a:endParaRPr lang="de-DE"/>
          </a:p>
        </p:txBody>
      </p:sp>
    </p:spTree>
    <p:extLst>
      <p:ext uri="{BB962C8B-B14F-4D97-AF65-F5344CB8AC3E}">
        <p14:creationId xmlns:p14="http://schemas.microsoft.com/office/powerpoint/2010/main" val="107841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35</a:t>
            </a:fld>
            <a:endParaRPr lang="de-DE"/>
          </a:p>
        </p:txBody>
      </p:sp>
    </p:spTree>
    <p:extLst>
      <p:ext uri="{BB962C8B-B14F-4D97-AF65-F5344CB8AC3E}">
        <p14:creationId xmlns:p14="http://schemas.microsoft.com/office/powerpoint/2010/main" val="208522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r>
              <a:rPr lang="en-US"/>
              <a:t>Intersection</a:t>
            </a:r>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36</a:t>
            </a:fld>
            <a:endParaRPr lang="de-DE"/>
          </a:p>
        </p:txBody>
      </p:sp>
    </p:spTree>
    <p:extLst>
      <p:ext uri="{BB962C8B-B14F-4D97-AF65-F5344CB8AC3E}">
        <p14:creationId xmlns:p14="http://schemas.microsoft.com/office/powerpoint/2010/main" val="59267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a:p>
        </p:txBody>
      </p:sp>
    </p:spTree>
    <p:extLst>
      <p:ext uri="{BB962C8B-B14F-4D97-AF65-F5344CB8AC3E}">
        <p14:creationId xmlns:p14="http://schemas.microsoft.com/office/powerpoint/2010/main" val="539329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37</a:t>
            </a:fld>
            <a:endParaRPr lang="de-DE"/>
          </a:p>
        </p:txBody>
      </p:sp>
    </p:spTree>
    <p:extLst>
      <p:ext uri="{BB962C8B-B14F-4D97-AF65-F5344CB8AC3E}">
        <p14:creationId xmlns:p14="http://schemas.microsoft.com/office/powerpoint/2010/main" val="335691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38</a:t>
            </a:fld>
            <a:endParaRPr lang="de-DE"/>
          </a:p>
        </p:txBody>
      </p:sp>
    </p:spTree>
    <p:extLst>
      <p:ext uri="{BB962C8B-B14F-4D97-AF65-F5344CB8AC3E}">
        <p14:creationId xmlns:p14="http://schemas.microsoft.com/office/powerpoint/2010/main" val="1373153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39</a:t>
            </a:fld>
            <a:endParaRPr lang="de-DE"/>
          </a:p>
        </p:txBody>
      </p:sp>
    </p:spTree>
    <p:extLst>
      <p:ext uri="{BB962C8B-B14F-4D97-AF65-F5344CB8AC3E}">
        <p14:creationId xmlns:p14="http://schemas.microsoft.com/office/powerpoint/2010/main" val="1980822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76D45-BFE7-5345-B106-A3CF67395855}" type="slidenum">
              <a:rPr lang="en-US" altLang="x-none"/>
              <a:pPr/>
              <a:t>41</a:t>
            </a:fld>
            <a:endParaRPr lang="en-US"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02079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E95189-6F5E-0D4B-855D-FDB15E99C2C1}" type="slidenum">
              <a:rPr lang="en-US" altLang="x-none"/>
              <a:pPr/>
              <a:t>42</a:t>
            </a:fld>
            <a:endParaRPr lang="en-US" altLang="x-none"/>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809585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9B019C6-813F-AD44-A8B5-99AAF83FEAAF}" type="slidenum">
              <a:rPr lang="en-US" altLang="x-none" sz="1200"/>
              <a:pPr/>
              <a:t>43</a:t>
            </a:fld>
            <a:endParaRPr lang="en-US" altLang="x-none" sz="1200"/>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ea typeface="ＭＳ Ｐゴシック" charset="-128"/>
            </a:endParaRPr>
          </a:p>
        </p:txBody>
      </p:sp>
    </p:spTree>
    <p:extLst>
      <p:ext uri="{BB962C8B-B14F-4D97-AF65-F5344CB8AC3E}">
        <p14:creationId xmlns:p14="http://schemas.microsoft.com/office/powerpoint/2010/main" val="1342437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344B5A77-1663-4345-B53F-C6E8280F2BF7}" type="slidenum">
              <a:rPr lang="en-US" altLang="x-none" sz="1200"/>
              <a:pPr/>
              <a:t>44</a:t>
            </a:fld>
            <a:endParaRPr lang="en-US" altLang="x-none" sz="1200"/>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x-none" altLang="x-none">
              <a:ea typeface="ＭＳ Ｐゴシック" charset="-128"/>
            </a:endParaRPr>
          </a:p>
        </p:txBody>
      </p:sp>
    </p:spTree>
    <p:extLst>
      <p:ext uri="{BB962C8B-B14F-4D97-AF65-F5344CB8AC3E}">
        <p14:creationId xmlns:p14="http://schemas.microsoft.com/office/powerpoint/2010/main" val="1731198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46</a:t>
            </a:fld>
            <a:endParaRPr lang="de-DE"/>
          </a:p>
        </p:txBody>
      </p:sp>
    </p:spTree>
    <p:extLst>
      <p:ext uri="{BB962C8B-B14F-4D97-AF65-F5344CB8AC3E}">
        <p14:creationId xmlns:p14="http://schemas.microsoft.com/office/powerpoint/2010/main" val="1943163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47</a:t>
            </a:fld>
            <a:endParaRPr lang="de-DE"/>
          </a:p>
        </p:txBody>
      </p:sp>
    </p:spTree>
    <p:extLst>
      <p:ext uri="{BB962C8B-B14F-4D97-AF65-F5344CB8AC3E}">
        <p14:creationId xmlns:p14="http://schemas.microsoft.com/office/powerpoint/2010/main" val="1779007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48</a:t>
            </a:fld>
            <a:endParaRPr lang="de-DE"/>
          </a:p>
        </p:txBody>
      </p:sp>
    </p:spTree>
    <p:extLst>
      <p:ext uri="{BB962C8B-B14F-4D97-AF65-F5344CB8AC3E}">
        <p14:creationId xmlns:p14="http://schemas.microsoft.com/office/powerpoint/2010/main" val="159589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a:p>
        </p:txBody>
      </p:sp>
    </p:spTree>
    <p:extLst>
      <p:ext uri="{BB962C8B-B14F-4D97-AF65-F5344CB8AC3E}">
        <p14:creationId xmlns:p14="http://schemas.microsoft.com/office/powerpoint/2010/main" val="2008012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49</a:t>
            </a:fld>
            <a:endParaRPr lang="de-DE"/>
          </a:p>
        </p:txBody>
      </p:sp>
    </p:spTree>
    <p:extLst>
      <p:ext uri="{BB962C8B-B14F-4D97-AF65-F5344CB8AC3E}">
        <p14:creationId xmlns:p14="http://schemas.microsoft.com/office/powerpoint/2010/main" val="10637909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52</a:t>
            </a:fld>
            <a:endParaRPr lang="de-DE"/>
          </a:p>
        </p:txBody>
      </p:sp>
    </p:spTree>
    <p:extLst>
      <p:ext uri="{BB962C8B-B14F-4D97-AF65-F5344CB8AC3E}">
        <p14:creationId xmlns:p14="http://schemas.microsoft.com/office/powerpoint/2010/main" val="1178685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53</a:t>
            </a:fld>
            <a:endParaRPr lang="de-DE"/>
          </a:p>
        </p:txBody>
      </p:sp>
    </p:spTree>
    <p:extLst>
      <p:ext uri="{BB962C8B-B14F-4D97-AF65-F5344CB8AC3E}">
        <p14:creationId xmlns:p14="http://schemas.microsoft.com/office/powerpoint/2010/main" val="1688087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54</a:t>
            </a:fld>
            <a:endParaRPr lang="de-DE"/>
          </a:p>
        </p:txBody>
      </p:sp>
    </p:spTree>
    <p:extLst>
      <p:ext uri="{BB962C8B-B14F-4D97-AF65-F5344CB8AC3E}">
        <p14:creationId xmlns:p14="http://schemas.microsoft.com/office/powerpoint/2010/main" val="6410553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55</a:t>
            </a:fld>
            <a:endParaRPr lang="de-DE"/>
          </a:p>
        </p:txBody>
      </p:sp>
    </p:spTree>
    <p:extLst>
      <p:ext uri="{BB962C8B-B14F-4D97-AF65-F5344CB8AC3E}">
        <p14:creationId xmlns:p14="http://schemas.microsoft.com/office/powerpoint/2010/main" val="905658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56</a:t>
            </a:fld>
            <a:endParaRPr lang="de-DE"/>
          </a:p>
        </p:txBody>
      </p:sp>
    </p:spTree>
    <p:extLst>
      <p:ext uri="{BB962C8B-B14F-4D97-AF65-F5344CB8AC3E}">
        <p14:creationId xmlns:p14="http://schemas.microsoft.com/office/powerpoint/2010/main" val="365913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D53657E-24D4-4601-8292-B2513B603E28}" type="slidenum">
              <a:rPr lang="de-DE" smtClean="0"/>
              <a:pPr/>
              <a:t>59</a:t>
            </a:fld>
            <a:endParaRPr lang="de-DE"/>
          </a:p>
        </p:txBody>
      </p:sp>
      <p:sp>
        <p:nvSpPr>
          <p:cNvPr id="51203" name="Rectangle 2"/>
          <p:cNvSpPr>
            <a:spLocks noGrp="1" noRot="1" noChangeAspect="1" noChangeArrowheads="1" noTextEdit="1"/>
          </p:cNvSpPr>
          <p:nvPr>
            <p:ph type="sldImg"/>
          </p:nvPr>
        </p:nvSpPr>
        <p:spPr>
          <a:xfrm>
            <a:off x="139700" y="768350"/>
            <a:ext cx="6819900" cy="3836988"/>
          </a:xfrm>
          <a:ln/>
        </p:spPr>
      </p:sp>
      <p:sp>
        <p:nvSpPr>
          <p:cNvPr id="51204" name="Rectangle 3"/>
          <p:cNvSpPr>
            <a:spLocks noGrp="1" noChangeArrowheads="1"/>
          </p:cNvSpPr>
          <p:nvPr>
            <p:ph type="body" idx="1"/>
          </p:nvPr>
        </p:nvSpPr>
        <p:spPr>
          <a:noFill/>
          <a:ln/>
        </p:spPr>
        <p:txBody>
          <a:bodyPr/>
          <a:lstStyle/>
          <a:p>
            <a:r>
              <a:rPr lang="de-AT"/>
              <a:t>Could a RS be a persuasive technology? In fact depending on the application area RS are deployed to:</a:t>
            </a:r>
          </a:p>
          <a:p>
            <a:endParaRPr lang="de-AT"/>
          </a:p>
        </p:txBody>
      </p:sp>
    </p:spTree>
    <p:extLst>
      <p:ext uri="{BB962C8B-B14F-4D97-AF65-F5344CB8AC3E}">
        <p14:creationId xmlns:p14="http://schemas.microsoft.com/office/powerpoint/2010/main" val="2045800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60</a:t>
            </a:fld>
            <a:endParaRPr lang="de-DE"/>
          </a:p>
        </p:txBody>
      </p:sp>
    </p:spTree>
    <p:extLst>
      <p:ext uri="{BB962C8B-B14F-4D97-AF65-F5344CB8AC3E}">
        <p14:creationId xmlns:p14="http://schemas.microsoft.com/office/powerpoint/2010/main" val="1611943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61</a:t>
            </a:fld>
            <a:endParaRPr lang="de-DE"/>
          </a:p>
        </p:txBody>
      </p:sp>
    </p:spTree>
    <p:extLst>
      <p:ext uri="{BB962C8B-B14F-4D97-AF65-F5344CB8AC3E}">
        <p14:creationId xmlns:p14="http://schemas.microsoft.com/office/powerpoint/2010/main" val="13803241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62</a:t>
            </a:fld>
            <a:endParaRPr lang="de-DE"/>
          </a:p>
        </p:txBody>
      </p:sp>
    </p:spTree>
    <p:extLst>
      <p:ext uri="{BB962C8B-B14F-4D97-AF65-F5344CB8AC3E}">
        <p14:creationId xmlns:p14="http://schemas.microsoft.com/office/powerpoint/2010/main" val="40812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a:p>
        </p:txBody>
      </p:sp>
    </p:spTree>
    <p:extLst>
      <p:ext uri="{BB962C8B-B14F-4D97-AF65-F5344CB8AC3E}">
        <p14:creationId xmlns:p14="http://schemas.microsoft.com/office/powerpoint/2010/main" val="1165857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63</a:t>
            </a:fld>
            <a:endParaRPr lang="de-DE"/>
          </a:p>
        </p:txBody>
      </p:sp>
    </p:spTree>
    <p:extLst>
      <p:ext uri="{BB962C8B-B14F-4D97-AF65-F5344CB8AC3E}">
        <p14:creationId xmlns:p14="http://schemas.microsoft.com/office/powerpoint/2010/main" val="21441004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64</a:t>
            </a:fld>
            <a:endParaRPr lang="de-DE"/>
          </a:p>
        </p:txBody>
      </p:sp>
    </p:spTree>
    <p:extLst>
      <p:ext uri="{BB962C8B-B14F-4D97-AF65-F5344CB8AC3E}">
        <p14:creationId xmlns:p14="http://schemas.microsoft.com/office/powerpoint/2010/main" val="817167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66</a:t>
            </a:fld>
            <a:endParaRPr lang="de-DE"/>
          </a:p>
        </p:txBody>
      </p:sp>
    </p:spTree>
    <p:extLst>
      <p:ext uri="{BB962C8B-B14F-4D97-AF65-F5344CB8AC3E}">
        <p14:creationId xmlns:p14="http://schemas.microsoft.com/office/powerpoint/2010/main" val="1946087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67</a:t>
            </a:fld>
            <a:endParaRPr lang="de-DE"/>
          </a:p>
        </p:txBody>
      </p:sp>
    </p:spTree>
    <p:extLst>
      <p:ext uri="{BB962C8B-B14F-4D97-AF65-F5344CB8AC3E}">
        <p14:creationId xmlns:p14="http://schemas.microsoft.com/office/powerpoint/2010/main" val="1040354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68</a:t>
            </a:fld>
            <a:endParaRPr lang="de-DE"/>
          </a:p>
        </p:txBody>
      </p:sp>
    </p:spTree>
    <p:extLst>
      <p:ext uri="{BB962C8B-B14F-4D97-AF65-F5344CB8AC3E}">
        <p14:creationId xmlns:p14="http://schemas.microsoft.com/office/powerpoint/2010/main" val="884079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69</a:t>
            </a:fld>
            <a:endParaRPr lang="de-DE"/>
          </a:p>
        </p:txBody>
      </p:sp>
    </p:spTree>
    <p:extLst>
      <p:ext uri="{BB962C8B-B14F-4D97-AF65-F5344CB8AC3E}">
        <p14:creationId xmlns:p14="http://schemas.microsoft.com/office/powerpoint/2010/main" val="260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a:p>
        </p:txBody>
      </p:sp>
    </p:spTree>
    <p:extLst>
      <p:ext uri="{BB962C8B-B14F-4D97-AF65-F5344CB8AC3E}">
        <p14:creationId xmlns:p14="http://schemas.microsoft.com/office/powerpoint/2010/main" val="31975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a:p>
        </p:txBody>
      </p:sp>
    </p:spTree>
    <p:extLst>
      <p:ext uri="{BB962C8B-B14F-4D97-AF65-F5344CB8AC3E}">
        <p14:creationId xmlns:p14="http://schemas.microsoft.com/office/powerpoint/2010/main" val="28980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a:p>
        </p:txBody>
      </p:sp>
    </p:spTree>
    <p:extLst>
      <p:ext uri="{BB962C8B-B14F-4D97-AF65-F5344CB8AC3E}">
        <p14:creationId xmlns:p14="http://schemas.microsoft.com/office/powerpoint/2010/main" val="29603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15</a:t>
            </a:fld>
            <a:endParaRPr lang="de-DE"/>
          </a:p>
        </p:txBody>
      </p:sp>
    </p:spTree>
    <p:extLst>
      <p:ext uri="{BB962C8B-B14F-4D97-AF65-F5344CB8AC3E}">
        <p14:creationId xmlns:p14="http://schemas.microsoft.com/office/powerpoint/2010/main" val="722405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9" name="Picture 8" descr="Wordmark_center_Purple_HE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54" y="6487457"/>
            <a:ext cx="3233727" cy="163374"/>
          </a:xfrm>
          <a:prstGeom prst="rect">
            <a:avLst/>
          </a:prstGeom>
        </p:spPr>
      </p:pic>
      <p:pic>
        <p:nvPicPr>
          <p:cNvPr id="6" name="Picture 5"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723958" y="600453"/>
            <a:ext cx="10506420" cy="2641756"/>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Data Science 510</a:t>
            </a:r>
          </a:p>
        </p:txBody>
      </p:sp>
    </p:spTree>
    <p:extLst>
      <p:ext uri="{BB962C8B-B14F-4D97-AF65-F5344CB8AC3E}">
        <p14:creationId xmlns:p14="http://schemas.microsoft.com/office/powerpoint/2010/main" val="289839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Header + Subheader +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10"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1"/>
          </a:solidFill>
        </p:spPr>
        <p:txBody>
          <a:bodyPr/>
          <a:lstStyle>
            <a:lvl1pPr marL="411480" indent="-411480">
              <a:buFont typeface="Lucida Grande"/>
              <a:buChar char="&gt;"/>
              <a:defRPr sz="2160" b="0" i="0" baseline="0">
                <a:ln>
                  <a:noFill/>
                </a:ln>
                <a:solidFill>
                  <a:srgbClr val="000000"/>
                </a:solidFill>
                <a:latin typeface="Open Sans" charset="0"/>
                <a:ea typeface="Open Sans" charset="0"/>
                <a:cs typeface="Open Sans" charset="0"/>
              </a:defRPr>
            </a:lvl1pPr>
            <a:lvl2pPr marL="617220" indent="-205740">
              <a:buFont typeface="System Font Regular"/>
              <a:buChar char="-"/>
              <a:defRPr sz="1920" b="0" i="0" baseline="0">
                <a:ln>
                  <a:noFill/>
                </a:ln>
                <a:solidFill>
                  <a:srgbClr val="000000"/>
                </a:solidFill>
                <a:latin typeface="Open Sans" charset="0"/>
                <a:ea typeface="Open Sans" charset="0"/>
                <a:cs typeface="Open Sans" charset="0"/>
              </a:defRPr>
            </a:lvl2pPr>
            <a:lvl3pPr marL="1371600" indent="-274320">
              <a:buSzPct val="100000"/>
              <a:buFont typeface="Arial" panose="020B0604020202020204" pitchFamily="34" charset="0"/>
              <a:buChar char="•"/>
              <a:defRPr sz="1680" b="0" i="0" baseline="0">
                <a:ln>
                  <a:noFill/>
                </a:ln>
                <a:solidFill>
                  <a:srgbClr val="000000"/>
                </a:solidFill>
                <a:latin typeface="Open Sans" charset="0"/>
                <a:ea typeface="Open Sans" charset="0"/>
                <a:cs typeface="Open Sans" charset="0"/>
              </a:defRPr>
            </a:lvl3pPr>
            <a:lvl4pPr marL="1440180" indent="-205740">
              <a:buFont typeface="Courier New" panose="02070309020205020404" pitchFamily="49" charset="0"/>
              <a:buChar char="o"/>
              <a:defRPr sz="1440" b="0" i="0" baseline="0">
                <a:ln>
                  <a:noFill/>
                </a:ln>
                <a:solidFill>
                  <a:srgbClr val="000000"/>
                </a:solidFill>
                <a:latin typeface="Open Sans" charset="0"/>
                <a:ea typeface="Open Sans" charset="0"/>
                <a:cs typeface="Open Sans" charset="0"/>
              </a:defRPr>
            </a:lvl4pPr>
            <a:lvl5pPr marL="2468880" indent="-274320">
              <a:buFont typeface="Wingdings" pitchFamily="2" charset="2"/>
              <a:buChar char="§"/>
              <a:defRPr sz="1320"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1" y="106823"/>
            <a:ext cx="10929479" cy="747661"/>
          </a:xfrm>
          <a:prstGeom prst="rect">
            <a:avLst/>
          </a:prstGeom>
        </p:spPr>
        <p:txBody>
          <a:bodyPr anchor="b"/>
          <a:lstStyle>
            <a:lvl1pPr algn="l">
              <a:defRPr sz="288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61" y="-1625600"/>
            <a:ext cx="184731" cy="424732"/>
          </a:xfrm>
          <a:prstGeom prst="rect">
            <a:avLst/>
          </a:prstGeom>
          <a:noFill/>
        </p:spPr>
        <p:txBody>
          <a:bodyPr wrap="none" rtlCol="0">
            <a:spAutoFit/>
          </a:bodyPr>
          <a:lstStyle/>
          <a:p>
            <a:endParaRPr lang="en-US" sz="2160" dirty="0"/>
          </a:p>
        </p:txBody>
      </p:sp>
      <p:pic>
        <p:nvPicPr>
          <p:cNvPr id="6" name="Picture 5" descr="W Logo_Purple_2685_HEX.png">
            <a:extLst>
              <a:ext uri="{FF2B5EF4-FFF2-40B4-BE49-F238E27FC236}">
                <a16:creationId xmlns:a16="http://schemas.microsoft.com/office/drawing/2014/main" id="{2CC8E089-A070-44C8-BF42-501D54278E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69186967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609600" y="228600"/>
            <a:ext cx="10972800" cy="1143000"/>
          </a:xfrm>
        </p:spPr>
        <p:txBody>
          <a:bodyPr/>
          <a:lstStyle/>
          <a:p>
            <a:r>
              <a:rPr lang="de-DE"/>
              <a:t>Titelmasterformat durch Klicken bearbeiten</a:t>
            </a:r>
          </a:p>
        </p:txBody>
      </p:sp>
      <p:sp>
        <p:nvSpPr>
          <p:cNvPr id="3" name="Tabellenplatzhalter 2"/>
          <p:cNvSpPr>
            <a:spLocks noGrp="1"/>
          </p:cNvSpPr>
          <p:nvPr>
            <p:ph type="tbl" idx="1"/>
          </p:nvPr>
        </p:nvSpPr>
        <p:spPr>
          <a:xfrm>
            <a:off x="609600" y="1600200"/>
            <a:ext cx="10972800" cy="4525963"/>
          </a:xfrm>
        </p:spPr>
        <p:txBody>
          <a:bodyPr/>
          <a:lstStyle/>
          <a:p>
            <a:pPr lvl="0"/>
            <a:endParaRPr lang="de-DE" noProof="0"/>
          </a:p>
        </p:txBody>
      </p:sp>
      <p:sp>
        <p:nvSpPr>
          <p:cNvPr id="4" name="Fußzeilenplatzhalter 3"/>
          <p:cNvSpPr>
            <a:spLocks noGrp="1"/>
          </p:cNvSpPr>
          <p:nvPr>
            <p:ph type="ftr" sz="quarter" idx="10"/>
          </p:nvPr>
        </p:nvSpPr>
        <p:spPr/>
        <p:txBody>
          <a:bodyPr/>
          <a:lstStyle>
            <a:lvl1pPr>
              <a:defRPr/>
            </a:lvl1pPr>
          </a:lstStyle>
          <a:p>
            <a:pPr>
              <a:defRPr/>
            </a:pPr>
            <a:r>
              <a:rPr lang="de-DE"/>
              <a:t>Dr. Markus Zanker, markus.zanker@uni-klu.ac.at</a:t>
            </a:r>
          </a:p>
        </p:txBody>
      </p:sp>
      <p:pic>
        <p:nvPicPr>
          <p:cNvPr id="5" name="Picture 4" descr="W Logo_Purple_2685_HEX.png">
            <a:extLst>
              <a:ext uri="{FF2B5EF4-FFF2-40B4-BE49-F238E27FC236}">
                <a16:creationId xmlns:a16="http://schemas.microsoft.com/office/drawing/2014/main" id="{2D9F6F35-5E7A-464C-928F-37BECEE900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1741279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087"/>
          </a:xfrm>
        </p:spPr>
        <p:txBody>
          <a:bodyPr/>
          <a:lstStyle/>
          <a:p>
            <a:r>
              <a:rPr lang="en-US" dirty="0"/>
              <a:t>Click to edit Master title style</a:t>
            </a:r>
          </a:p>
        </p:txBody>
      </p:sp>
      <p:sp>
        <p:nvSpPr>
          <p:cNvPr id="3" name="Content Placeholder 2"/>
          <p:cNvSpPr>
            <a:spLocks noGrp="1"/>
          </p:cNvSpPr>
          <p:nvPr>
            <p:ph idx="1" hasCustomPrompt="1"/>
          </p:nvPr>
        </p:nvSpPr>
        <p:spPr>
          <a:xfrm>
            <a:off x="838200" y="1825625"/>
            <a:ext cx="10515600" cy="4351338"/>
          </a:xfrm>
          <a:prstGeom prst="rect">
            <a:avLst/>
          </a:prstGeom>
        </p:spPr>
        <p:txBody>
          <a:bodyPr/>
          <a:lstStyle>
            <a:lvl1pPr marL="205740" indent="-205740">
              <a:buFont typeface="System Font Regular"/>
              <a:buChar char="&gt;"/>
              <a:defRPr/>
            </a:lvl1pPr>
            <a:lvl2pPr marL="617220" indent="-205740">
              <a:buFont typeface="System Font Regular"/>
              <a:buChar char="-"/>
              <a:defRPr/>
            </a:lvl2pPr>
            <a:lvl3pPr marL="1165860" indent="-342900">
              <a:buFont typeface="System Font Regular"/>
              <a:buChar char="+"/>
              <a:defRPr/>
            </a:lvl3pPr>
            <a:lvl4pPr marL="1440180" indent="-205740">
              <a:buFont typeface="Arial Unicode MS" panose="020B0604020202020204" pitchFamily="34" charset="-128"/>
              <a:buChar char="▷"/>
              <a:defRPr/>
            </a:lvl4pPr>
          </a:lstStyle>
          <a:p>
            <a:pPr lvl="0"/>
            <a:r>
              <a:rPr lang="en-US" dirty="0"/>
              <a:t>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8D59188E-38EC-4C27-B683-469D7C7E5AE7}" type="datetimeFigureOut">
              <a:rPr lang="en-US" smtClean="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CBA8D0-59C9-4734-BDAA-41C3A2E907A9}" type="slidenum">
              <a:rPr lang="en-US" smtClean="0"/>
              <a:t>‹#›</a:t>
            </a:fld>
            <a:endParaRPr lang="en-US" dirty="0"/>
          </a:p>
        </p:txBody>
      </p:sp>
      <p:pic>
        <p:nvPicPr>
          <p:cNvPr id="10" name="Picture 9">
            <a:extLst>
              <a:ext uri="{FF2B5EF4-FFF2-40B4-BE49-F238E27FC236}">
                <a16:creationId xmlns:a16="http://schemas.microsoft.com/office/drawing/2014/main" id="{5719A676-EAA7-0F48-A0D0-6CAB82DC4763}"/>
              </a:ext>
            </a:extLst>
          </p:cNvPr>
          <p:cNvPicPr>
            <a:picLocks/>
          </p:cNvPicPr>
          <p:nvPr userDrawn="1"/>
        </p:nvPicPr>
        <p:blipFill>
          <a:blip r:embed="rId2"/>
          <a:stretch>
            <a:fillRect/>
          </a:stretch>
        </p:blipFill>
        <p:spPr>
          <a:xfrm>
            <a:off x="838200" y="1464904"/>
            <a:ext cx="1767840" cy="139700"/>
          </a:xfrm>
          <a:prstGeom prst="rect">
            <a:avLst/>
          </a:prstGeom>
        </p:spPr>
      </p:pic>
      <p:pic>
        <p:nvPicPr>
          <p:cNvPr id="11" name="Picture 10" descr="W Logo_Purple_2685_HEX.png">
            <a:extLst>
              <a:ext uri="{FF2B5EF4-FFF2-40B4-BE49-F238E27FC236}">
                <a16:creationId xmlns:a16="http://schemas.microsoft.com/office/drawing/2014/main" id="{835417B6-0EB9-4238-B0A2-EDA837F9A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76769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9BF7-1B69-4EA8-9584-FDD893468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F3D695-2F8A-481E-8BCB-D31B1B23E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146FBB-DBD4-4372-8B8F-1D9A21DEA6AD}"/>
              </a:ext>
            </a:extLst>
          </p:cNvPr>
          <p:cNvSpPr>
            <a:spLocks noGrp="1"/>
          </p:cNvSpPr>
          <p:nvPr>
            <p:ph type="dt" sz="half" idx="10"/>
          </p:nvPr>
        </p:nvSpPr>
        <p:spPr/>
        <p:txBody>
          <a:bodyPr/>
          <a:lstStyle/>
          <a:p>
            <a:fld id="{3EA5A5BA-0F76-426A-A3AC-C058F7D177E9}" type="datetimeFigureOut">
              <a:rPr lang="en-US" smtClean="0"/>
              <a:t>2/28/2021</a:t>
            </a:fld>
            <a:endParaRPr lang="en-US"/>
          </a:p>
        </p:txBody>
      </p:sp>
      <p:sp>
        <p:nvSpPr>
          <p:cNvPr id="5" name="Footer Placeholder 4">
            <a:extLst>
              <a:ext uri="{FF2B5EF4-FFF2-40B4-BE49-F238E27FC236}">
                <a16:creationId xmlns:a16="http://schemas.microsoft.com/office/drawing/2014/main" id="{2007FD6B-91F1-42F2-B8A1-9F4BB403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D8DAE-070E-4520-BAC9-5CF3D9A3E134}"/>
              </a:ext>
            </a:extLst>
          </p:cNvPr>
          <p:cNvSpPr>
            <a:spLocks noGrp="1"/>
          </p:cNvSpPr>
          <p:nvPr>
            <p:ph type="sldNum" sz="quarter" idx="12"/>
          </p:nvPr>
        </p:nvSpPr>
        <p:spPr/>
        <p:txBody>
          <a:bodyPr/>
          <a:lstStyle/>
          <a:p>
            <a:fld id="{50A26085-43B8-44D0-B496-89AC489C354C}" type="slidenum">
              <a:rPr lang="en-US" smtClean="0"/>
              <a:t>‹#›</a:t>
            </a:fld>
            <a:endParaRPr lang="en-US"/>
          </a:p>
        </p:txBody>
      </p:sp>
    </p:spTree>
    <p:extLst>
      <p:ext uri="{BB962C8B-B14F-4D97-AF65-F5344CB8AC3E}">
        <p14:creationId xmlns:p14="http://schemas.microsoft.com/office/powerpoint/2010/main" val="2988534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903114" y="1924364"/>
            <a:ext cx="10086860" cy="1255307"/>
          </a:xfrm>
          <a:prstGeom prst="rect">
            <a:avLst/>
          </a:prstGeom>
          <a:ln>
            <a:solidFill>
              <a:srgbClr val="4B2E83"/>
            </a:solidFill>
          </a:ln>
        </p:spPr>
        <p:txBody>
          <a:bodyPr anchor="b">
            <a:noAutofit/>
          </a:bodyPr>
          <a:lstStyle>
            <a:lvl1pPr algn="l">
              <a:defRPr sz="2700" b="0" i="0">
                <a:solidFill>
                  <a:schemeClr val="tx2"/>
                </a:solidFill>
                <a:latin typeface="Encode Sans Normal Black" charset="0"/>
                <a:ea typeface="Encode Sans Normal Black" charset="0"/>
                <a:cs typeface="Encode Sans Normal Black" charset="0"/>
              </a:defRPr>
            </a:lvl1pPr>
          </a:lstStyle>
          <a:p>
            <a:pPr lvl="0"/>
            <a:r>
              <a:rPr lang="en-US" dirty="0"/>
              <a:t>Data Science 510: </a:t>
            </a:r>
            <a:br>
              <a:rPr lang="en-US" dirty="0"/>
            </a:br>
            <a:endParaRPr lang="en-US" dirty="0"/>
          </a:p>
        </p:txBody>
      </p:sp>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Tree>
    <p:extLst>
      <p:ext uri="{BB962C8B-B14F-4D97-AF65-F5344CB8AC3E}">
        <p14:creationId xmlns:p14="http://schemas.microsoft.com/office/powerpoint/2010/main" val="415244767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FFFFFF"/>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8331201" y="6354234"/>
            <a:ext cx="3386667" cy="266700"/>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65069"/>
            <a:ext cx="10912883" cy="998440"/>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53120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752673"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76383000"/>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331201" y="6354234"/>
            <a:ext cx="3386667" cy="266700"/>
          </a:xfrm>
          <a:prstGeom prst="rect">
            <a:avLst/>
          </a:prstGeom>
        </p:spPr>
      </p:pic>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24051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8" name="Title 2"/>
          <p:cNvSpPr txBox="1">
            <a:spLocks/>
          </p:cNvSpPr>
          <p:nvPr userDrawn="1"/>
        </p:nvSpPr>
        <p:spPr>
          <a:xfrm>
            <a:off x="903113" y="3200400"/>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r>
              <a:rPr lang="en-US" sz="3600" b="1" dirty="0">
                <a:latin typeface="Encode Sans Normal Black" panose="02000000000000000000" pitchFamily="2" charset="0"/>
              </a:rPr>
              <a:t>Advanced Machine Learning</a:t>
            </a:r>
          </a:p>
        </p:txBody>
      </p:sp>
      <p:sp>
        <p:nvSpPr>
          <p:cNvPr id="10" name="Title 2"/>
          <p:cNvSpPr txBox="1">
            <a:spLocks/>
          </p:cNvSpPr>
          <p:nvPr userDrawn="1"/>
        </p:nvSpPr>
        <p:spPr>
          <a:xfrm>
            <a:off x="903111" y="2648564"/>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r>
              <a:rPr lang="en-US" sz="3200" b="1" dirty="0">
                <a:latin typeface="Encode Sans Normal Black" panose="02000000000000000000" pitchFamily="2" charset="0"/>
              </a:rPr>
              <a:t>Machine Learning 520</a:t>
            </a:r>
          </a:p>
        </p:txBody>
      </p:sp>
      <p:sp>
        <p:nvSpPr>
          <p:cNvPr id="13" name="Content Placeholder 12"/>
          <p:cNvSpPr>
            <a:spLocks noGrp="1"/>
          </p:cNvSpPr>
          <p:nvPr>
            <p:ph sz="quarter" idx="10" hasCustomPrompt="1"/>
          </p:nvPr>
        </p:nvSpPr>
        <p:spPr>
          <a:xfrm>
            <a:off x="1084784" y="4724400"/>
            <a:ext cx="8534400" cy="457200"/>
          </a:xfrm>
          <a:prstGeom prst="rect">
            <a:avLst/>
          </a:prstGeom>
        </p:spPr>
        <p:txBody>
          <a:bodyPr/>
          <a:lstStyle>
            <a:lvl1pPr marL="0" indent="0">
              <a:buNone/>
              <a:defRPr sz="2800" b="1" baseline="0">
                <a:latin typeface="Encode Sans Normal" panose="02000000000000000000" pitchFamily="2" charset="0"/>
              </a:defRPr>
            </a:lvl1pPr>
          </a:lstStyle>
          <a:p>
            <a:pPr lvl="0"/>
            <a:r>
              <a:rPr lang="en-US" dirty="0"/>
              <a:t>Lesson #: Lesson Title</a:t>
            </a:r>
          </a:p>
        </p:txBody>
      </p:sp>
    </p:spTree>
    <p:extLst>
      <p:ext uri="{BB962C8B-B14F-4D97-AF65-F5344CB8AC3E}">
        <p14:creationId xmlns:p14="http://schemas.microsoft.com/office/powerpoint/2010/main" val="208375102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2364262"/>
            <a:ext cx="10928280" cy="3387963"/>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2250" b="1" i="0" baseline="0">
                <a:latin typeface="Encode Sans Normal Black" charset="0"/>
                <a:ea typeface="Encode Sans Normal Black" charset="0"/>
                <a:cs typeface="Encode Sans Normal Black" charset="0"/>
              </a:defRPr>
            </a:lvl1pPr>
          </a:lstStyle>
          <a:p>
            <a:pPr lvl="0"/>
            <a:r>
              <a:rPr lang="en-US" dirty="0"/>
              <a:t>Learning Objectives</a:t>
            </a:r>
            <a:br>
              <a:rPr lang="en-US" dirty="0"/>
            </a:br>
            <a:endParaRPr lang="en-US" dirty="0"/>
          </a:p>
        </p:txBody>
      </p:sp>
      <p:sp>
        <p:nvSpPr>
          <p:cNvPr id="8" name="Text Placeholder 9"/>
          <p:cNvSpPr>
            <a:spLocks noGrp="1"/>
          </p:cNvSpPr>
          <p:nvPr>
            <p:ph type="body" sz="quarter" idx="12" hasCustomPrompt="1"/>
          </p:nvPr>
        </p:nvSpPr>
        <p:spPr>
          <a:xfrm>
            <a:off x="879073" y="1736727"/>
            <a:ext cx="10928280" cy="561633"/>
          </a:xfrm>
          <a:prstGeom prst="rect">
            <a:avLst/>
          </a:prstGeom>
        </p:spPr>
        <p:txBody>
          <a:bodyPr/>
          <a:lstStyle>
            <a:lvl1pPr marL="0" indent="0">
              <a:buFont typeface="Arial" panose="020B0604020202020204" pitchFamily="34" charset="0"/>
              <a:buNone/>
              <a:defRPr sz="1800" b="0" i="0" baseline="0">
                <a:solidFill>
                  <a:srgbClr val="4B2E83"/>
                </a:solidFill>
                <a:latin typeface="Open Sans"/>
                <a:cs typeface="Open Sans"/>
              </a:defRPr>
            </a:lvl1pPr>
            <a:lvl2pPr marL="557213" indent="-214313">
              <a:buFont typeface="Arial" panose="020B0604020202020204" pitchFamily="34" charset="0"/>
              <a:buChar char="•"/>
              <a:defRPr sz="1500" b="0" i="0" baseline="0">
                <a:solidFill>
                  <a:srgbClr val="4B2E83"/>
                </a:solidFill>
                <a:latin typeface="Open Sans"/>
                <a:cs typeface="Open Sans"/>
              </a:defRPr>
            </a:lvl2pPr>
            <a:lvl3pPr marL="857250" indent="-171450">
              <a:buSzPct val="100000"/>
              <a:buFont typeface="Arial" panose="020B0604020202020204" pitchFamily="34" charset="0"/>
              <a:buChar char="•"/>
              <a:defRPr sz="1350" b="0" i="0" baseline="0">
                <a:solidFill>
                  <a:srgbClr val="4B2E83"/>
                </a:solidFill>
                <a:latin typeface="Open Sans"/>
                <a:cs typeface="Open Sans"/>
              </a:defRPr>
            </a:lvl3pPr>
            <a:lvl4pPr marL="1200150" indent="-171450">
              <a:buFont typeface="Arial" panose="020B0604020202020204" pitchFamily="34" charset="0"/>
              <a:buChar char="•"/>
              <a:defRPr sz="1200" b="0" i="0" baseline="0">
                <a:solidFill>
                  <a:srgbClr val="4B2E83"/>
                </a:solidFill>
                <a:latin typeface="Open Sans"/>
                <a:cs typeface="Open Sans"/>
              </a:defRPr>
            </a:lvl4pPr>
            <a:lvl5pPr marL="1543050" indent="-171450">
              <a:buFont typeface="Arial" panose="020B0604020202020204" pitchFamily="34" charset="0"/>
              <a:buChar char="•"/>
              <a:defRPr sz="1050" b="0" i="0" baseline="0">
                <a:solidFill>
                  <a:srgbClr val="4B2E83"/>
                </a:solidFill>
                <a:latin typeface="Open Sans"/>
                <a:cs typeface="Open Sans"/>
              </a:defRPr>
            </a:lvl5pPr>
          </a:lstStyle>
          <a:p>
            <a:pPr lvl="0"/>
            <a:r>
              <a:rPr lang="en-US" dirty="0"/>
              <a:t>By the end of this session, students will be able to:</a:t>
            </a:r>
          </a:p>
        </p:txBody>
      </p:sp>
    </p:spTree>
    <p:extLst>
      <p:ext uri="{BB962C8B-B14F-4D97-AF65-F5344CB8AC3E}">
        <p14:creationId xmlns:p14="http://schemas.microsoft.com/office/powerpoint/2010/main" val="16199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4B2E83"/>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8" name="Picture 7" descr="Bar_RtAngle_7502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225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7" name="Picture 6" descr="W Logo_Purple_2685_HEX.png">
            <a:extLst>
              <a:ext uri="{FF2B5EF4-FFF2-40B4-BE49-F238E27FC236}">
                <a16:creationId xmlns:a16="http://schemas.microsoft.com/office/drawing/2014/main" id="{6985D7C3-FEA5-4CB3-9E35-7D1485409F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06869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290793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Header + Content">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1045634" y="2667000"/>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399900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noAutofit/>
          </a:bodyPr>
          <a:lstStyle>
            <a:lvl1pPr algn="l">
              <a:defRPr sz="3200" b="1" i="0">
                <a:latin typeface="Encode Sans Normal Black" charset="0"/>
                <a:ea typeface="Encode Sans Normal Black" charset="0"/>
                <a:cs typeface="Encode Sans Normal Black" charset="0"/>
              </a:defRPr>
            </a:lvl1pPr>
          </a:lstStyle>
          <a:p>
            <a:pPr lvl="0"/>
            <a:r>
              <a:rPr lang="en-US" dirty="0"/>
              <a:t>Header Here </a:t>
            </a:r>
          </a:p>
        </p:txBody>
      </p:sp>
    </p:spTree>
    <p:extLst>
      <p:ext uri="{BB962C8B-B14F-4D97-AF65-F5344CB8AC3E}">
        <p14:creationId xmlns:p14="http://schemas.microsoft.com/office/powerpoint/2010/main" val="15976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6" name="Picture 5" descr="Bar_RtAngle_7502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8" name="Picture 7" descr="W Logo_Purple_2685_HEX.png">
            <a:extLst>
              <a:ext uri="{FF2B5EF4-FFF2-40B4-BE49-F238E27FC236}">
                <a16:creationId xmlns:a16="http://schemas.microsoft.com/office/drawing/2014/main" id="{50903325-62B4-4173-8B4E-C745EC0CFE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64426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ader + Graphic">
    <p:spTree>
      <p:nvGrpSpPr>
        <p:cNvPr id="1" name=""/>
        <p:cNvGrpSpPr/>
        <p:nvPr/>
      </p:nvGrpSpPr>
      <p:grpSpPr>
        <a:xfrm>
          <a:off x="0" y="0"/>
          <a:ext cx="0" cy="0"/>
          <a:chOff x="0" y="0"/>
          <a:chExt cx="0" cy="0"/>
        </a:xfrm>
      </p:grpSpPr>
      <p:pic>
        <p:nvPicPr>
          <p:cNvPr id="2" name="Picture 1" descr="W Logo_Purple_2685_HEX.png">
            <a:extLst>
              <a:ext uri="{FF2B5EF4-FFF2-40B4-BE49-F238E27FC236}">
                <a16:creationId xmlns:a16="http://schemas.microsoft.com/office/drawing/2014/main" id="{F0B80758-2EDA-4688-A211-3AFB282302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8777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Header + Subheader +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10"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1"/>
          </a:solidFill>
        </p:spPr>
        <p:txBody>
          <a:bodyPr/>
          <a:lstStyle>
            <a:lvl1pPr marL="411480" indent="-411480">
              <a:buFont typeface="Lucida Grande"/>
              <a:buChar char="&gt;"/>
              <a:defRPr sz="2160" b="0" i="0" baseline="0">
                <a:ln>
                  <a:noFill/>
                </a:ln>
                <a:solidFill>
                  <a:srgbClr val="000000"/>
                </a:solidFill>
                <a:latin typeface="Open Sans" charset="0"/>
                <a:ea typeface="Open Sans" charset="0"/>
                <a:cs typeface="Open Sans" charset="0"/>
              </a:defRPr>
            </a:lvl1pPr>
            <a:lvl2pPr marL="617220" indent="-205740">
              <a:buFont typeface="System Font Regular"/>
              <a:buChar char="-"/>
              <a:defRPr sz="1920" b="0" i="0" baseline="0">
                <a:ln>
                  <a:noFill/>
                </a:ln>
                <a:solidFill>
                  <a:srgbClr val="000000"/>
                </a:solidFill>
                <a:latin typeface="Open Sans" charset="0"/>
                <a:ea typeface="Open Sans" charset="0"/>
                <a:cs typeface="Open Sans" charset="0"/>
              </a:defRPr>
            </a:lvl2pPr>
            <a:lvl3pPr marL="1371600" indent="-274320">
              <a:buSzPct val="100000"/>
              <a:buFont typeface="Arial" panose="020B0604020202020204" pitchFamily="34" charset="0"/>
              <a:buChar char="•"/>
              <a:defRPr sz="1680" b="0" i="0" baseline="0">
                <a:ln>
                  <a:noFill/>
                </a:ln>
                <a:solidFill>
                  <a:srgbClr val="000000"/>
                </a:solidFill>
                <a:latin typeface="Open Sans" charset="0"/>
                <a:ea typeface="Open Sans" charset="0"/>
                <a:cs typeface="Open Sans" charset="0"/>
              </a:defRPr>
            </a:lvl3pPr>
            <a:lvl4pPr marL="1440180" indent="-205740">
              <a:buFont typeface="Courier New" panose="02070309020205020404" pitchFamily="49" charset="0"/>
              <a:buChar char="o"/>
              <a:defRPr sz="1440" b="0" i="0" baseline="0">
                <a:ln>
                  <a:noFill/>
                </a:ln>
                <a:solidFill>
                  <a:srgbClr val="000000"/>
                </a:solidFill>
                <a:latin typeface="Open Sans" charset="0"/>
                <a:ea typeface="Open Sans" charset="0"/>
                <a:cs typeface="Open Sans" charset="0"/>
              </a:defRPr>
            </a:lvl4pPr>
            <a:lvl5pPr marL="2468880" indent="-274320">
              <a:buFont typeface="Wingdings" pitchFamily="2" charset="2"/>
              <a:buChar char="§"/>
              <a:defRPr sz="1320"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1" y="106823"/>
            <a:ext cx="10929479" cy="747661"/>
          </a:xfrm>
          <a:prstGeom prst="rect">
            <a:avLst/>
          </a:prstGeom>
        </p:spPr>
        <p:txBody>
          <a:bodyPr anchor="b"/>
          <a:lstStyle>
            <a:lvl1pPr algn="l">
              <a:defRPr sz="288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61" y="-1625600"/>
            <a:ext cx="184731" cy="424732"/>
          </a:xfrm>
          <a:prstGeom prst="rect">
            <a:avLst/>
          </a:prstGeom>
          <a:noFill/>
        </p:spPr>
        <p:txBody>
          <a:bodyPr wrap="none" rtlCol="0">
            <a:spAutoFit/>
          </a:bodyPr>
          <a:lstStyle/>
          <a:p>
            <a:endParaRPr lang="en-US" sz="2160" dirty="0"/>
          </a:p>
        </p:txBody>
      </p:sp>
      <p:pic>
        <p:nvPicPr>
          <p:cNvPr id="6" name="Picture 5" descr="W Logo_Purple_2685_HEX.png">
            <a:extLst>
              <a:ext uri="{FF2B5EF4-FFF2-40B4-BE49-F238E27FC236}">
                <a16:creationId xmlns:a16="http://schemas.microsoft.com/office/drawing/2014/main" id="{308B5E8B-2D32-478F-89E9-921AD1E9B8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73742891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05505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93" r:id="rId5"/>
    <p:sldLayoutId id="2147483683" r:id="rId6"/>
    <p:sldLayoutId id="2147483684" r:id="rId7"/>
    <p:sldLayoutId id="2147483694" r:id="rId8"/>
    <p:sldLayoutId id="2147483696" r:id="rId9"/>
    <p:sldLayoutId id="2147483697" r:id="rId10"/>
    <p:sldLayoutId id="2147483698" r:id="rId11"/>
    <p:sldLayoutId id="2147483710" r:id="rId12"/>
    <p:sldLayoutId id="2147483711" r:id="rId13"/>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6415671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5" r:id="rId5"/>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2.wmf"/><Relationship Id="rId3" Type="http://schemas.openxmlformats.org/officeDocument/2006/relationships/image" Target="../media/image25.jpeg"/><Relationship Id="rId7" Type="http://schemas.openxmlformats.org/officeDocument/2006/relationships/image" Target="../media/image29.jpeg"/><Relationship Id="rId12" Type="http://schemas.openxmlformats.org/officeDocument/2006/relationships/oleObject" Target="../embeddings/oleObject3.bin"/><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8.jpeg"/><Relationship Id="rId11" Type="http://schemas.openxmlformats.org/officeDocument/2006/relationships/image" Target="../media/image31.wmf"/><Relationship Id="rId5" Type="http://schemas.openxmlformats.org/officeDocument/2006/relationships/image" Target="../media/image27.jpeg"/><Relationship Id="rId10" Type="http://schemas.openxmlformats.org/officeDocument/2006/relationships/oleObject" Target="../embeddings/oleObject2.bin"/><Relationship Id="rId4" Type="http://schemas.openxmlformats.org/officeDocument/2006/relationships/image" Target="../media/image26.jpeg"/><Relationship Id="rId9" Type="http://schemas.openxmlformats.org/officeDocument/2006/relationships/image" Target="../media/image3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3.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41.wmf"/><Relationship Id="rId5" Type="http://schemas.openxmlformats.org/officeDocument/2006/relationships/oleObject" Target="../embeddings/oleObject6.bin"/><Relationship Id="rId4" Type="http://schemas.openxmlformats.org/officeDocument/2006/relationships/image" Target="../media/image4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8.wmf"/><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45.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11.bin"/><Relationship Id="rId14" Type="http://schemas.openxmlformats.org/officeDocument/2006/relationships/image" Target="../media/image4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337588" y="4724400"/>
            <a:ext cx="7720812" cy="457200"/>
          </a:xfrm>
        </p:spPr>
        <p:txBody>
          <a:bodyPr/>
          <a:lstStyle/>
          <a:p>
            <a:r>
              <a:rPr lang="en-US" dirty="0"/>
              <a:t>Lesson 8: </a:t>
            </a:r>
            <a:r>
              <a:rPr lang="en-US" b="1" dirty="0"/>
              <a:t>Recommendation Systems</a:t>
            </a:r>
          </a:p>
          <a:p>
            <a:endParaRPr lang="en-US" dirty="0"/>
          </a:p>
        </p:txBody>
      </p:sp>
    </p:spTree>
    <p:extLst>
      <p:ext uri="{BB962C8B-B14F-4D97-AF65-F5344CB8AC3E}">
        <p14:creationId xmlns:p14="http://schemas.microsoft.com/office/powerpoint/2010/main" val="222413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4351"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4352"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4353"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222501" y="1643063"/>
            <a:ext cx="3659188" cy="1296988"/>
            <a:chOff x="699167" y="1643050"/>
            <a:chExt cx="3658519" cy="1297164"/>
          </a:xfrm>
        </p:grpSpPr>
        <p:pic>
          <p:nvPicPr>
            <p:cNvPr id="14349"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4350"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23"/>
          <p:cNvGrpSpPr>
            <a:grpSpLocks/>
          </p:cNvGrpSpPr>
          <p:nvPr/>
        </p:nvGrpSpPr>
        <p:grpSpPr bwMode="auto">
          <a:xfrm>
            <a:off x="2238376" y="3857626"/>
            <a:ext cx="3143250" cy="739775"/>
            <a:chOff x="714348" y="3857628"/>
            <a:chExt cx="3143272" cy="739014"/>
          </a:xfrm>
        </p:grpSpPr>
        <p:pic>
          <p:nvPicPr>
            <p:cNvPr id="14347"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4348"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
        <p:nvSpPr>
          <p:cNvPr id="14342" name="Rechteck 24"/>
          <p:cNvSpPr>
            <a:spLocks noChangeArrowheads="1"/>
          </p:cNvSpPr>
          <p:nvPr/>
        </p:nvSpPr>
        <p:spPr bwMode="auto">
          <a:xfrm>
            <a:off x="5953126" y="1643063"/>
            <a:ext cx="4572000" cy="707886"/>
          </a:xfrm>
          <a:prstGeom prst="rect">
            <a:avLst/>
          </a:prstGeom>
          <a:noFill/>
          <a:ln w="9525">
            <a:noFill/>
            <a:miter lim="800000"/>
            <a:headEnd/>
            <a:tailEnd/>
          </a:ln>
        </p:spPr>
        <p:txBody>
          <a:bodyPr>
            <a:spAutoFit/>
          </a:bodyPr>
          <a:lstStyle/>
          <a:p>
            <a:r>
              <a:rPr lang="en-US" sz="2000">
                <a:solidFill>
                  <a:srgbClr val="003366"/>
                </a:solidFill>
                <a:latin typeface="Calibri" pitchFamily="34" charset="0"/>
              </a:rPr>
              <a:t>Knowledge-based: Recommend based on my information needs/requirements</a:t>
            </a:r>
          </a:p>
        </p:txBody>
      </p:sp>
      <p:grpSp>
        <p:nvGrpSpPr>
          <p:cNvPr id="5" name="Gruppieren 27"/>
          <p:cNvGrpSpPr>
            <a:grpSpLocks/>
          </p:cNvGrpSpPr>
          <p:nvPr/>
        </p:nvGrpSpPr>
        <p:grpSpPr bwMode="auto">
          <a:xfrm>
            <a:off x="2274889" y="4500563"/>
            <a:ext cx="3349625" cy="1357312"/>
            <a:chOff x="751620" y="4500570"/>
            <a:chExt cx="3348404" cy="1357322"/>
          </a:xfrm>
        </p:grpSpPr>
        <p:pic>
          <p:nvPicPr>
            <p:cNvPr id="14345" name="Grafik 25" descr="KM.png"/>
            <p:cNvPicPr>
              <a:picLocks noChangeAspect="1"/>
            </p:cNvPicPr>
            <p:nvPr/>
          </p:nvPicPr>
          <p:blipFill>
            <a:blip r:embed="rId10"/>
            <a:srcRect/>
            <a:stretch>
              <a:fillRect/>
            </a:stretch>
          </p:blipFill>
          <p:spPr bwMode="auto">
            <a:xfrm>
              <a:off x="751620" y="5000636"/>
              <a:ext cx="1677240" cy="857256"/>
            </a:xfrm>
            <a:prstGeom prst="rect">
              <a:avLst/>
            </a:prstGeom>
            <a:noFill/>
            <a:ln w="9525">
              <a:noFill/>
              <a:miter lim="800000"/>
              <a:headEnd/>
              <a:tailEnd/>
            </a:ln>
          </p:spPr>
        </p:pic>
        <p:pic>
          <p:nvPicPr>
            <p:cNvPr id="14346" name="Grafik 26" descr="KMarrow.png"/>
            <p:cNvPicPr>
              <a:picLocks noChangeAspect="1"/>
            </p:cNvPicPr>
            <p:nvPr/>
          </p:nvPicPr>
          <p:blipFill>
            <a:blip r:embed="rId11"/>
            <a:srcRect/>
            <a:stretch>
              <a:fillRect/>
            </a:stretch>
          </p:blipFill>
          <p:spPr bwMode="auto">
            <a:xfrm>
              <a:off x="2428860" y="4500570"/>
              <a:ext cx="1671164" cy="1047752"/>
            </a:xfrm>
            <a:prstGeom prst="rect">
              <a:avLst/>
            </a:prstGeom>
            <a:noFill/>
            <a:ln w="9525">
              <a:noFill/>
              <a:miter lim="800000"/>
              <a:headEnd/>
              <a:tailEnd/>
            </a:ln>
          </p:spPr>
        </p:pic>
      </p:grpSp>
    </p:spTree>
    <p:extLst>
      <p:ext uri="{BB962C8B-B14F-4D97-AF65-F5344CB8AC3E}">
        <p14:creationId xmlns:p14="http://schemas.microsoft.com/office/powerpoint/2010/main" val="11704715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5378"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5379"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5380"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222501" y="1643063"/>
            <a:ext cx="3659188" cy="1296988"/>
            <a:chOff x="699167" y="1643050"/>
            <a:chExt cx="3658519" cy="1297164"/>
          </a:xfrm>
        </p:grpSpPr>
        <p:pic>
          <p:nvPicPr>
            <p:cNvPr id="15376"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5377"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2309814" y="2722563"/>
            <a:ext cx="3252787" cy="920750"/>
            <a:chOff x="857224" y="2722011"/>
            <a:chExt cx="3252812" cy="921303"/>
          </a:xfrm>
        </p:grpSpPr>
        <p:pic>
          <p:nvPicPr>
            <p:cNvPr id="15374" name="Grafik 16" descr="Commarrow.png"/>
            <p:cNvPicPr>
              <a:picLocks noChangeAspect="1"/>
            </p:cNvPicPr>
            <p:nvPr/>
          </p:nvPicPr>
          <p:blipFill>
            <a:blip r:embed="rId8"/>
            <a:srcRect/>
            <a:stretch>
              <a:fillRect/>
            </a:stretch>
          </p:blipFill>
          <p:spPr bwMode="auto">
            <a:xfrm>
              <a:off x="2143108" y="3143248"/>
              <a:ext cx="1966928" cy="500066"/>
            </a:xfrm>
            <a:prstGeom prst="rect">
              <a:avLst/>
            </a:prstGeom>
            <a:noFill/>
            <a:ln w="9525">
              <a:noFill/>
              <a:miter lim="800000"/>
              <a:headEnd/>
              <a:tailEnd/>
            </a:ln>
          </p:spPr>
        </p:pic>
        <p:pic>
          <p:nvPicPr>
            <p:cNvPr id="15375" name="Grafik 15" descr="Community.png"/>
            <p:cNvPicPr>
              <a:picLocks noChangeAspect="1"/>
            </p:cNvPicPr>
            <p:nvPr/>
          </p:nvPicPr>
          <p:blipFill>
            <a:blip r:embed="rId9"/>
            <a:srcRect/>
            <a:stretch>
              <a:fillRect/>
            </a:stretch>
          </p:blipFill>
          <p:spPr bwMode="auto">
            <a:xfrm>
              <a:off x="857224" y="2722011"/>
              <a:ext cx="1428760" cy="849865"/>
            </a:xfrm>
            <a:prstGeom prst="rect">
              <a:avLst/>
            </a:prstGeom>
            <a:noFill/>
            <a:ln w="9525">
              <a:noFill/>
              <a:miter lim="800000"/>
              <a:headEnd/>
              <a:tailEnd/>
            </a:ln>
          </p:spPr>
        </p:pic>
      </p:grpSp>
      <p:grpSp>
        <p:nvGrpSpPr>
          <p:cNvPr id="5" name="Gruppieren 23"/>
          <p:cNvGrpSpPr>
            <a:grpSpLocks/>
          </p:cNvGrpSpPr>
          <p:nvPr/>
        </p:nvGrpSpPr>
        <p:grpSpPr bwMode="auto">
          <a:xfrm>
            <a:off x="2238376" y="3857626"/>
            <a:ext cx="3143250" cy="739775"/>
            <a:chOff x="714348" y="3857628"/>
            <a:chExt cx="3143272" cy="739014"/>
          </a:xfrm>
        </p:grpSpPr>
        <p:pic>
          <p:nvPicPr>
            <p:cNvPr id="15372" name="Grafik 21" descr="PM.png"/>
            <p:cNvPicPr>
              <a:picLocks noChangeAspect="1"/>
            </p:cNvPicPr>
            <p:nvPr/>
          </p:nvPicPr>
          <p:blipFill>
            <a:blip r:embed="rId10"/>
            <a:srcRect/>
            <a:stretch>
              <a:fillRect/>
            </a:stretch>
          </p:blipFill>
          <p:spPr bwMode="auto">
            <a:xfrm>
              <a:off x="714348" y="3857628"/>
              <a:ext cx="1785950" cy="739014"/>
            </a:xfrm>
            <a:prstGeom prst="rect">
              <a:avLst/>
            </a:prstGeom>
            <a:noFill/>
            <a:ln w="9525">
              <a:noFill/>
              <a:miter lim="800000"/>
              <a:headEnd/>
              <a:tailEnd/>
            </a:ln>
          </p:spPr>
        </p:pic>
        <p:pic>
          <p:nvPicPr>
            <p:cNvPr id="15373" name="Grafik 22" descr="PMarrow.png"/>
            <p:cNvPicPr>
              <a:picLocks noChangeAspect="1"/>
            </p:cNvPicPr>
            <p:nvPr/>
          </p:nvPicPr>
          <p:blipFill>
            <a:blip r:embed="rId11"/>
            <a:srcRect/>
            <a:stretch>
              <a:fillRect/>
            </a:stretch>
          </p:blipFill>
          <p:spPr bwMode="auto">
            <a:xfrm>
              <a:off x="2714612" y="3929066"/>
              <a:ext cx="1143008" cy="285752"/>
            </a:xfrm>
            <a:prstGeom prst="rect">
              <a:avLst/>
            </a:prstGeom>
            <a:noFill/>
            <a:ln w="9525">
              <a:noFill/>
              <a:miter lim="800000"/>
              <a:headEnd/>
              <a:tailEnd/>
            </a:ln>
          </p:spPr>
        </p:pic>
      </p:grpSp>
      <p:grpSp>
        <p:nvGrpSpPr>
          <p:cNvPr id="6" name="Gruppieren 27"/>
          <p:cNvGrpSpPr>
            <a:grpSpLocks/>
          </p:cNvGrpSpPr>
          <p:nvPr/>
        </p:nvGrpSpPr>
        <p:grpSpPr bwMode="auto">
          <a:xfrm>
            <a:off x="2274889" y="4500563"/>
            <a:ext cx="3349625" cy="1357312"/>
            <a:chOff x="751620" y="4500570"/>
            <a:chExt cx="3348404" cy="1357322"/>
          </a:xfrm>
        </p:grpSpPr>
        <p:pic>
          <p:nvPicPr>
            <p:cNvPr id="15370" name="Grafik 25" descr="KM.png"/>
            <p:cNvPicPr>
              <a:picLocks noChangeAspect="1"/>
            </p:cNvPicPr>
            <p:nvPr/>
          </p:nvPicPr>
          <p:blipFill>
            <a:blip r:embed="rId12"/>
            <a:srcRect/>
            <a:stretch>
              <a:fillRect/>
            </a:stretch>
          </p:blipFill>
          <p:spPr bwMode="auto">
            <a:xfrm>
              <a:off x="751620" y="5000636"/>
              <a:ext cx="1677240" cy="857256"/>
            </a:xfrm>
            <a:prstGeom prst="rect">
              <a:avLst/>
            </a:prstGeom>
            <a:noFill/>
            <a:ln w="9525">
              <a:noFill/>
              <a:miter lim="800000"/>
              <a:headEnd/>
              <a:tailEnd/>
            </a:ln>
          </p:spPr>
        </p:pic>
        <p:pic>
          <p:nvPicPr>
            <p:cNvPr id="15371" name="Grafik 26" descr="KMarrow.png"/>
            <p:cNvPicPr>
              <a:picLocks noChangeAspect="1"/>
            </p:cNvPicPr>
            <p:nvPr/>
          </p:nvPicPr>
          <p:blipFill>
            <a:blip r:embed="rId13"/>
            <a:srcRect/>
            <a:stretch>
              <a:fillRect/>
            </a:stretch>
          </p:blipFill>
          <p:spPr bwMode="auto">
            <a:xfrm>
              <a:off x="2428860" y="4500570"/>
              <a:ext cx="1671164" cy="1047752"/>
            </a:xfrm>
            <a:prstGeom prst="rect">
              <a:avLst/>
            </a:prstGeom>
            <a:noFill/>
            <a:ln w="9525">
              <a:noFill/>
              <a:miter lim="800000"/>
              <a:headEnd/>
              <a:tailEnd/>
            </a:ln>
          </p:spPr>
        </p:pic>
      </p:grpSp>
      <p:sp>
        <p:nvSpPr>
          <p:cNvPr id="15368" name="Rechteck 28"/>
          <p:cNvSpPr>
            <a:spLocks noChangeArrowheads="1"/>
          </p:cNvSpPr>
          <p:nvPr/>
        </p:nvSpPr>
        <p:spPr bwMode="auto">
          <a:xfrm>
            <a:off x="6096000" y="1490111"/>
            <a:ext cx="4572000" cy="707886"/>
          </a:xfrm>
          <a:prstGeom prst="rect">
            <a:avLst/>
          </a:prstGeom>
          <a:noFill/>
          <a:ln w="9525">
            <a:noFill/>
            <a:miter lim="800000"/>
            <a:headEnd/>
            <a:tailEnd/>
          </a:ln>
        </p:spPr>
        <p:txBody>
          <a:bodyPr>
            <a:spAutoFit/>
          </a:bodyPr>
          <a:lstStyle/>
          <a:p>
            <a:r>
              <a:rPr lang="en-US" sz="2000">
                <a:solidFill>
                  <a:srgbClr val="003366"/>
                </a:solidFill>
                <a:latin typeface="Calibri" pitchFamily="34" charset="0"/>
              </a:rPr>
              <a:t>Hybrid Paradigms: Combination of different paradigms </a:t>
            </a:r>
          </a:p>
        </p:txBody>
      </p:sp>
    </p:spTree>
    <p:extLst>
      <p:ext uri="{BB962C8B-B14F-4D97-AF65-F5344CB8AC3E}">
        <p14:creationId xmlns:p14="http://schemas.microsoft.com/office/powerpoint/2010/main" val="91832478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latin typeface="Calibri"/>
                <a:cs typeface="Calibri"/>
              </a:rPr>
              <a:t>Main Types of Recommendation systems</a:t>
            </a:r>
          </a:p>
        </p:txBody>
      </p:sp>
      <p:graphicFrame>
        <p:nvGraphicFramePr>
          <p:cNvPr id="274473" name="Group 41"/>
          <p:cNvGraphicFramePr>
            <a:graphicFrameLocks noGrp="1"/>
          </p:cNvGraphicFramePr>
          <p:nvPr>
            <p:ph idx="1"/>
          </p:nvPr>
        </p:nvGraphicFramePr>
        <p:xfrm>
          <a:off x="1981200" y="1600200"/>
          <a:ext cx="8229600" cy="4170998"/>
        </p:xfrm>
        <a:graphic>
          <a:graphicData uri="http://schemas.openxmlformats.org/drawingml/2006/table">
            <a:tbl>
              <a:tblPr>
                <a:tableStyleId>{2D5ABB26-0587-4C30-8999-92F81FD0307C}</a:tableStyleId>
              </a:tblPr>
              <a:tblGrid>
                <a:gridCol w="1967802">
                  <a:extLst>
                    <a:ext uri="{9D8B030D-6E8A-4147-A177-3AD203B41FA5}">
                      <a16:colId xmlns:a16="http://schemas.microsoft.com/office/drawing/2014/main" val="20000"/>
                    </a:ext>
                  </a:extLst>
                </a:gridCol>
                <a:gridCol w="2954216">
                  <a:extLst>
                    <a:ext uri="{9D8B030D-6E8A-4147-A177-3AD203B41FA5}">
                      <a16:colId xmlns:a16="http://schemas.microsoft.com/office/drawing/2014/main" val="20001"/>
                    </a:ext>
                  </a:extLst>
                </a:gridCol>
                <a:gridCol w="3307582">
                  <a:extLst>
                    <a:ext uri="{9D8B030D-6E8A-4147-A177-3AD203B41FA5}">
                      <a16:colId xmlns:a16="http://schemas.microsoft.com/office/drawing/2014/main" val="20002"/>
                    </a:ext>
                  </a:extLst>
                </a:gridCol>
              </a:tblGrid>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u="none" strike="noStrike" cap="none" normalizeH="0" baseline="0">
                          <a:ln>
                            <a:noFill/>
                          </a:ln>
                          <a:effectLst/>
                        </a:rPr>
                        <a:t>Pros</a:t>
                      </a:r>
                      <a:endParaRPr kumimoji="0" lang="en-GB" sz="1800" b="1"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u="none" strike="noStrike" cap="none" normalizeH="0" baseline="0">
                          <a:ln>
                            <a:noFill/>
                          </a:ln>
                          <a:effectLst/>
                        </a:rPr>
                        <a:t>Cons</a:t>
                      </a:r>
                      <a:endParaRPr kumimoji="0" lang="en-GB" sz="1800" b="1"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88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u="none" strike="noStrike" cap="none" normalizeH="0" baseline="0">
                          <a:ln>
                            <a:noFill/>
                          </a:ln>
                          <a:effectLst/>
                        </a:rPr>
                        <a:t>Collaborative</a:t>
                      </a:r>
                      <a:endParaRPr kumimoji="0" lang="en-GB" sz="1800" b="1" i="0" u="none" strike="noStrike" cap="none" normalizeH="0" baseline="0">
                        <a:ln>
                          <a:noFill/>
                        </a:ln>
                        <a:solidFill>
                          <a:srgbClr val="003366"/>
                        </a:solidFill>
                        <a:effectLst/>
                        <a:latin typeface="Calibri" pitchFamily="34" charset="0"/>
                        <a:cs typeface="Calibri"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GB" sz="1800" u="none" strike="noStrike" cap="none" normalizeH="0" baseline="0">
                          <a:ln>
                            <a:noFill/>
                          </a:ln>
                          <a:effectLst/>
                        </a:rPr>
                        <a:t>No hard-coded knowledge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GB" sz="1800" u="none" strike="noStrike" cap="none" normalizeH="0" baseline="0">
                          <a:ln>
                            <a:noFill/>
                          </a:ln>
                          <a:effectLst/>
                        </a:rPr>
                        <a:t>Serendipity of results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GB" sz="1800" u="none" strike="noStrike" cap="none" normalizeH="0" baseline="0">
                          <a:ln>
                            <a:noFill/>
                          </a:ln>
                          <a:effectLst/>
                        </a:rPr>
                        <a:t>Learns “natural” segments</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Requires rating feedback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cold start for new users and new items</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30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u="none" strike="noStrike" cap="none" normalizeH="0" baseline="0">
                          <a:ln>
                            <a:noFill/>
                          </a:ln>
                          <a:effectLst/>
                        </a:rPr>
                        <a:t>Content-based</a:t>
                      </a:r>
                      <a:endParaRPr kumimoji="0" lang="en-GB" sz="1800" b="1" i="0" u="none" strike="noStrike" cap="none" normalizeH="0" baseline="0">
                        <a:ln>
                          <a:noFill/>
                        </a:ln>
                        <a:solidFill>
                          <a:srgbClr val="003366"/>
                        </a:solidFill>
                        <a:effectLst/>
                        <a:latin typeface="Calibri" pitchFamily="34" charset="0"/>
                        <a:cs typeface="Calibri"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No community needed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item-item comparison possible</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Content descriptions necessary, cold start for new users, no surprises</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3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u="none" strike="noStrike" cap="none" normalizeH="0" baseline="0">
                          <a:ln>
                            <a:noFill/>
                          </a:ln>
                          <a:effectLst/>
                        </a:rPr>
                        <a:t>Knowledge-based</a:t>
                      </a:r>
                      <a:endParaRPr kumimoji="0" lang="en-GB" sz="1800" b="1" i="0" u="none" strike="noStrike" cap="none" normalizeH="0" baseline="0">
                        <a:ln>
                          <a:noFill/>
                        </a:ln>
                        <a:solidFill>
                          <a:srgbClr val="003366"/>
                        </a:solidFill>
                        <a:effectLst/>
                        <a:latin typeface="Calibri" pitchFamily="34" charset="0"/>
                        <a:cs typeface="Calibri"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Deterministic recommendations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no cold-start</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Knowledge engineering effort to bootstrap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static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u="none" strike="noStrike" cap="none" normalizeH="0" baseline="0">
                          <a:ln>
                            <a:noFill/>
                          </a:ln>
                          <a:effectLst/>
                        </a:rPr>
                        <a:t>short-term trends undetectable</a:t>
                      </a:r>
                      <a:endParaRPr kumimoji="0" lang="en-GB" sz="1800" b="0" i="0" u="none" strike="noStrike" cap="none" normalizeH="0" baseline="0">
                        <a:ln>
                          <a:noFill/>
                        </a:ln>
                        <a:solidFill>
                          <a:srgbClr val="003366"/>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65564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Collaborative Recommendation Systems</a:t>
            </a:r>
          </a:p>
        </p:txBody>
      </p:sp>
    </p:spTree>
    <p:extLst>
      <p:ext uri="{BB962C8B-B14F-4D97-AF65-F5344CB8AC3E}">
        <p14:creationId xmlns:p14="http://schemas.microsoft.com/office/powerpoint/2010/main" val="107317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Collaborative Filtering (CF)</a:t>
            </a:r>
          </a:p>
        </p:txBody>
      </p:sp>
      <p:sp>
        <p:nvSpPr>
          <p:cNvPr id="3" name="Inhaltsplatzhalter 2"/>
          <p:cNvSpPr>
            <a:spLocks noGrp="1"/>
          </p:cNvSpPr>
          <p:nvPr>
            <p:ph idx="1"/>
          </p:nvPr>
        </p:nvSpPr>
        <p:spPr/>
        <p:txBody>
          <a:bodyPr>
            <a:normAutofit/>
          </a:bodyPr>
          <a:lstStyle/>
          <a:p>
            <a:r>
              <a:rPr lang="en-US" sz="2880"/>
              <a:t>Main Idea</a:t>
            </a:r>
          </a:p>
          <a:p>
            <a:pPr lvl="1"/>
            <a:r>
              <a:rPr lang="en-US"/>
              <a:t>Implicit or Explicit ratings information given by the user</a:t>
            </a:r>
          </a:p>
          <a:p>
            <a:pPr lvl="1"/>
            <a:r>
              <a:rPr lang="en-US"/>
              <a:t>People who had similar interests in the past, will have similar interests in the future or for unknown things</a:t>
            </a:r>
          </a:p>
          <a:p>
            <a:pPr lvl="1"/>
            <a:r>
              <a:rPr lang="en-US"/>
              <a:t>Use the "wisdom of the crowd”</a:t>
            </a:r>
          </a:p>
          <a:p>
            <a:r>
              <a:rPr lang="en-US" sz="2880"/>
              <a:t>Application</a:t>
            </a:r>
          </a:p>
          <a:p>
            <a:pPr lvl="1"/>
            <a:r>
              <a:rPr lang="en-US"/>
              <a:t>Widely used and deployed in industry</a:t>
            </a:r>
          </a:p>
          <a:p>
            <a:pPr lvl="1"/>
            <a:r>
              <a:rPr lang="en-US"/>
              <a:t>Well-understood and thoroughly studied empirically</a:t>
            </a:r>
          </a:p>
          <a:p>
            <a:pPr lvl="1"/>
            <a:r>
              <a:rPr lang="en-US"/>
              <a:t>Wide applicability in multiple domains</a:t>
            </a:r>
          </a:p>
        </p:txBody>
      </p:sp>
    </p:spTree>
    <p:extLst>
      <p:ext uri="{BB962C8B-B14F-4D97-AF65-F5344CB8AC3E}">
        <p14:creationId xmlns:p14="http://schemas.microsoft.com/office/powerpoint/2010/main" val="67874868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User-based NN collaborative filtering</a:t>
            </a:r>
          </a:p>
        </p:txBody>
      </p:sp>
      <p:sp>
        <p:nvSpPr>
          <p:cNvPr id="3" name="Inhaltsplatzhalter 2"/>
          <p:cNvSpPr>
            <a:spLocks noGrp="1"/>
          </p:cNvSpPr>
          <p:nvPr>
            <p:ph idx="1"/>
          </p:nvPr>
        </p:nvSpPr>
        <p:spPr>
          <a:xfrm>
            <a:off x="1363980" y="1825625"/>
            <a:ext cx="9681454" cy="4351338"/>
          </a:xfrm>
        </p:spPr>
        <p:txBody>
          <a:bodyPr vert="horz" lIns="91440" tIns="45720" rIns="91440" bIns="45720" rtlCol="0" anchor="t">
            <a:normAutofit/>
          </a:bodyPr>
          <a:lstStyle/>
          <a:p>
            <a:r>
              <a:rPr lang="en-US" sz="2200" dirty="0"/>
              <a:t>Nearest Neighbor Collaborative Filtering</a:t>
            </a:r>
          </a:p>
          <a:p>
            <a:pPr lvl="1"/>
            <a:r>
              <a:rPr lang="en-US" dirty="0"/>
              <a:t>Given a user (Alice) and an item </a:t>
            </a:r>
            <a:r>
              <a:rPr lang="en-US" b="1" i="1" dirty="0" err="1"/>
              <a:t>i</a:t>
            </a:r>
            <a:r>
              <a:rPr lang="en-US" i="1" dirty="0"/>
              <a:t> </a:t>
            </a:r>
            <a:r>
              <a:rPr lang="en-US" dirty="0"/>
              <a:t>not yet seen by Alice</a:t>
            </a:r>
            <a:endParaRPr lang="en-US" dirty="0">
              <a:cs typeface="Calibri"/>
            </a:endParaRPr>
          </a:p>
          <a:p>
            <a:pPr lvl="1"/>
            <a:r>
              <a:rPr lang="en-US" dirty="0"/>
              <a:t>The </a:t>
            </a:r>
            <a:r>
              <a:rPr lang="en-US" i="1" dirty="0"/>
              <a:t>goal is to estimate Alice's rating for this item</a:t>
            </a:r>
            <a:r>
              <a:rPr lang="en-US" dirty="0"/>
              <a:t>:</a:t>
            </a:r>
            <a:endParaRPr lang="en-US" dirty="0">
              <a:cs typeface="Calibri"/>
            </a:endParaRPr>
          </a:p>
          <a:p>
            <a:pPr lvl="2"/>
            <a:r>
              <a:rPr lang="en-US" dirty="0"/>
              <a:t>find a set of users who liked the same items as Alice in the past </a:t>
            </a:r>
            <a:r>
              <a:rPr lang="en-US" b="1" dirty="0"/>
              <a:t>and </a:t>
            </a:r>
            <a:r>
              <a:rPr lang="en-US" dirty="0"/>
              <a:t>who have rated item </a:t>
            </a:r>
            <a:r>
              <a:rPr lang="en-US" b="1" i="1" dirty="0" err="1"/>
              <a:t>i</a:t>
            </a:r>
            <a:endParaRPr lang="en-US" i="1" dirty="0" err="1">
              <a:cs typeface="Calibri"/>
            </a:endParaRPr>
          </a:p>
          <a:p>
            <a:pPr lvl="2"/>
            <a:r>
              <a:rPr lang="en-US" dirty="0"/>
              <a:t>the average of their ratings to predict, if Alice will like item </a:t>
            </a:r>
            <a:r>
              <a:rPr lang="en-US" b="1" i="1" dirty="0" err="1"/>
              <a:t>i</a:t>
            </a:r>
            <a:endParaRPr lang="en-US" b="1" i="1" dirty="0" err="1">
              <a:cs typeface="Calibri"/>
            </a:endParaRPr>
          </a:p>
          <a:p>
            <a:pPr lvl="1"/>
            <a:r>
              <a:rPr lang="en-US" dirty="0"/>
              <a:t>Do this for all items Alice has not seen and recommend the best-rated</a:t>
            </a:r>
            <a:endParaRPr lang="en-US" dirty="0">
              <a:cs typeface="Calibri"/>
            </a:endParaRPr>
          </a:p>
        </p:txBody>
      </p:sp>
      <p:graphicFrame>
        <p:nvGraphicFramePr>
          <p:cNvPr id="5" name="Tabelle 4"/>
          <p:cNvGraphicFramePr>
            <a:graphicFrameLocks noGrp="1"/>
          </p:cNvGraphicFramePr>
          <p:nvPr/>
        </p:nvGraphicFramePr>
        <p:xfrm>
          <a:off x="2900842" y="4458911"/>
          <a:ext cx="6096000" cy="2189480"/>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0000"/>
                    </a:ext>
                  </a:extLst>
                </a:gridCol>
                <a:gridCol w="1095896">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35280">
                <a:tc>
                  <a:txBody>
                    <a:bodyPr/>
                    <a:lstStyle/>
                    <a:p>
                      <a:pPr algn="ctr"/>
                      <a:endParaRPr lang="en-US" sz="1600" baseline="0">
                        <a:latin typeface="Calibri" pitchFamily="34" charset="0"/>
                      </a:endParaRPr>
                    </a:p>
                  </a:txBody>
                  <a:tcPr/>
                </a:tc>
                <a:tc>
                  <a:txBody>
                    <a:bodyPr/>
                    <a:lstStyle/>
                    <a:p>
                      <a:pPr algn="ctr"/>
                      <a:r>
                        <a:rPr lang="en-US" sz="1600" baseline="0"/>
                        <a:t>Item1</a:t>
                      </a:r>
                      <a:endParaRPr lang="en-US" sz="1600" baseline="0">
                        <a:latin typeface="Calibri" pitchFamily="34" charset="0"/>
                      </a:endParaRPr>
                    </a:p>
                  </a:txBody>
                  <a:tcPr/>
                </a:tc>
                <a:tc>
                  <a:txBody>
                    <a:bodyPr/>
                    <a:lstStyle/>
                    <a:p>
                      <a:pPr algn="ctr"/>
                      <a:r>
                        <a:rPr lang="en-US" sz="1600" baseline="0"/>
                        <a:t>Item2</a:t>
                      </a:r>
                      <a:endParaRPr lang="en-US" sz="1600" baseline="0">
                        <a:latin typeface="Calibri" pitchFamily="34" charset="0"/>
                      </a:endParaRPr>
                    </a:p>
                  </a:txBody>
                  <a:tcPr/>
                </a:tc>
                <a:tc>
                  <a:txBody>
                    <a:bodyPr/>
                    <a:lstStyle/>
                    <a:p>
                      <a:pPr algn="ctr"/>
                      <a:r>
                        <a:rPr lang="en-US" sz="1600" baseline="0"/>
                        <a:t>Item3</a:t>
                      </a:r>
                      <a:endParaRPr lang="en-US" sz="1600" baseline="0">
                        <a:latin typeface="Calibri" pitchFamily="34" charset="0"/>
                      </a:endParaRPr>
                    </a:p>
                  </a:txBody>
                  <a:tcPr/>
                </a:tc>
                <a:tc>
                  <a:txBody>
                    <a:bodyPr/>
                    <a:lstStyle/>
                    <a:p>
                      <a:pPr algn="ctr"/>
                      <a:r>
                        <a:rPr lang="en-US" sz="1600" baseline="0"/>
                        <a:t>Item4</a:t>
                      </a:r>
                      <a:endParaRPr lang="en-US" sz="1600" baseline="0">
                        <a:latin typeface="Calibri" pitchFamily="34" charset="0"/>
                      </a:endParaRPr>
                    </a:p>
                  </a:txBody>
                  <a:tcPr/>
                </a:tc>
                <a:tc>
                  <a:txBody>
                    <a:bodyPr/>
                    <a:lstStyle/>
                    <a:p>
                      <a:pPr algn="ctr"/>
                      <a:r>
                        <a:rPr lang="en-US" sz="1600" baseline="0"/>
                        <a:t>Item5</a:t>
                      </a:r>
                      <a:endParaRPr lang="en-US" sz="1600" baseline="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1600" baseline="0"/>
                        <a:t>Alice</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800" baseline="0"/>
                        <a:t>?</a:t>
                      </a:r>
                      <a:endParaRPr lang="en-US" sz="1800" baseline="0">
                        <a:solidFill>
                          <a:schemeClr val="tx1"/>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1600" baseline="0"/>
                        <a:t>User1</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1600" baseline="0"/>
                        <a:t>User2</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1600" baseline="0"/>
                        <a:t>User3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1600" baseline="0"/>
                        <a:t>User4</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829795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User-based NN collaborative filtering</a:t>
            </a:r>
          </a:p>
        </p:txBody>
      </p:sp>
      <p:sp>
        <p:nvSpPr>
          <p:cNvPr id="3" name="Inhaltsplatzhalter 2"/>
          <p:cNvSpPr>
            <a:spLocks noGrp="1"/>
          </p:cNvSpPr>
          <p:nvPr>
            <p:ph idx="1"/>
          </p:nvPr>
        </p:nvSpPr>
        <p:spPr/>
        <p:txBody>
          <a:bodyPr/>
          <a:lstStyle/>
          <a:p>
            <a:r>
              <a:rPr lang="en-US"/>
              <a:t>Foundational Questions</a:t>
            </a:r>
          </a:p>
          <a:p>
            <a:pPr lvl="1"/>
            <a:r>
              <a:rPr lang="en-US"/>
              <a:t>How do we measure similarity?</a:t>
            </a:r>
          </a:p>
          <a:p>
            <a:pPr lvl="1"/>
            <a:r>
              <a:rPr lang="en-US"/>
              <a:t>How many neighbors should we consider?</a:t>
            </a:r>
          </a:p>
          <a:p>
            <a:pPr lvl="1"/>
            <a:r>
              <a:rPr lang="en-US"/>
              <a:t>How do we generate a prediction from the neighbors' ratings?</a:t>
            </a:r>
          </a:p>
          <a:p>
            <a:pPr marL="0" indent="0">
              <a:buNone/>
            </a:pPr>
            <a:endParaRPr lang="en-US"/>
          </a:p>
        </p:txBody>
      </p:sp>
      <p:graphicFrame>
        <p:nvGraphicFramePr>
          <p:cNvPr id="6" name="Tabelle 5"/>
          <p:cNvGraphicFramePr>
            <a:graphicFrameLocks noGrp="1"/>
          </p:cNvGraphicFramePr>
          <p:nvPr/>
        </p:nvGraphicFramePr>
        <p:xfrm>
          <a:off x="2783632" y="3645024"/>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a:latin typeface="Calibri" pitchFamily="34" charset="0"/>
                      </a:endParaRPr>
                    </a:p>
                  </a:txBody>
                  <a:tcPr/>
                </a:tc>
                <a:tc>
                  <a:txBody>
                    <a:bodyPr/>
                    <a:lstStyle/>
                    <a:p>
                      <a:pPr algn="ctr"/>
                      <a:r>
                        <a:rPr lang="en-US" sz="1600" baseline="0"/>
                        <a:t>Item1</a:t>
                      </a:r>
                      <a:endParaRPr lang="en-US" sz="1600" baseline="0">
                        <a:latin typeface="Calibri" pitchFamily="34" charset="0"/>
                      </a:endParaRPr>
                    </a:p>
                  </a:txBody>
                  <a:tcPr/>
                </a:tc>
                <a:tc>
                  <a:txBody>
                    <a:bodyPr/>
                    <a:lstStyle/>
                    <a:p>
                      <a:pPr algn="ctr"/>
                      <a:r>
                        <a:rPr lang="en-US" sz="1600" baseline="0"/>
                        <a:t>Item2</a:t>
                      </a:r>
                      <a:endParaRPr lang="en-US" sz="1600" baseline="0">
                        <a:latin typeface="Calibri" pitchFamily="34" charset="0"/>
                      </a:endParaRPr>
                    </a:p>
                  </a:txBody>
                  <a:tcPr/>
                </a:tc>
                <a:tc>
                  <a:txBody>
                    <a:bodyPr/>
                    <a:lstStyle/>
                    <a:p>
                      <a:pPr algn="ctr"/>
                      <a:r>
                        <a:rPr lang="en-US" sz="1600" baseline="0"/>
                        <a:t>Item3</a:t>
                      </a:r>
                      <a:endParaRPr lang="en-US" sz="1600" baseline="0">
                        <a:latin typeface="Calibri" pitchFamily="34" charset="0"/>
                      </a:endParaRPr>
                    </a:p>
                  </a:txBody>
                  <a:tcPr/>
                </a:tc>
                <a:tc>
                  <a:txBody>
                    <a:bodyPr/>
                    <a:lstStyle/>
                    <a:p>
                      <a:pPr algn="ctr"/>
                      <a:r>
                        <a:rPr lang="en-US" sz="1600" baseline="0"/>
                        <a:t>Item4</a:t>
                      </a:r>
                      <a:endParaRPr lang="en-US" sz="1600" baseline="0">
                        <a:latin typeface="Calibri" pitchFamily="34" charset="0"/>
                      </a:endParaRPr>
                    </a:p>
                  </a:txBody>
                  <a:tcPr/>
                </a:tc>
                <a:tc>
                  <a:txBody>
                    <a:bodyPr/>
                    <a:lstStyle/>
                    <a:p>
                      <a:pPr algn="ctr"/>
                      <a:r>
                        <a:rPr lang="en-US" sz="1600" baseline="0"/>
                        <a:t>Item5</a:t>
                      </a:r>
                      <a:endParaRPr lang="en-US" sz="1600" baseline="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1600" baseline="0"/>
                        <a:t>Alice</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800" baseline="0"/>
                        <a:t>?</a:t>
                      </a:r>
                      <a:endParaRPr lang="en-US" sz="1800" baseline="0">
                        <a:solidFill>
                          <a:schemeClr val="tx1"/>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1600" baseline="0"/>
                        <a:t>User1</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1600" baseline="0"/>
                        <a:t>User2</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1600" baseline="0"/>
                        <a:t>User3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1600" baseline="0"/>
                        <a:t>User4</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166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Measuring user similarity</a:t>
            </a:r>
          </a:p>
        </p:txBody>
      </p:sp>
      <p:sp>
        <p:nvSpPr>
          <p:cNvPr id="3" name="Inhaltsplatzhalter 2"/>
          <p:cNvSpPr>
            <a:spLocks noGrp="1"/>
          </p:cNvSpPr>
          <p:nvPr>
            <p:ph idx="1"/>
          </p:nvPr>
        </p:nvSpPr>
        <p:spPr>
          <a:xfrm>
            <a:off x="1520072" y="1781206"/>
            <a:ext cx="8473452" cy="2451632"/>
          </a:xfrm>
        </p:spPr>
        <p:txBody>
          <a:bodyPr/>
          <a:lstStyle/>
          <a:p>
            <a:r>
              <a:rPr lang="en-US" sz="2000" dirty="0"/>
              <a:t>A popular similarity measure in user-based CF: </a:t>
            </a:r>
            <a:r>
              <a:rPr lang="en-US" sz="2000" b="1" dirty="0"/>
              <a:t>Pearson correlation</a:t>
            </a:r>
          </a:p>
          <a:p>
            <a:pPr lvl="1">
              <a:buNone/>
            </a:pPr>
            <a:r>
              <a:rPr lang="en-US" sz="2000" dirty="0"/>
              <a:t>	</a:t>
            </a:r>
          </a:p>
          <a:p>
            <a:pPr lvl="1">
              <a:buNone/>
            </a:pPr>
            <a:r>
              <a:rPr lang="en-US" sz="2000" dirty="0"/>
              <a:t>a, b  : users</a:t>
            </a:r>
          </a:p>
          <a:p>
            <a:pPr lvl="1">
              <a:buNone/>
            </a:pPr>
            <a:r>
              <a:rPr lang="en-US" sz="2000" dirty="0" err="1"/>
              <a:t>r</a:t>
            </a:r>
            <a:r>
              <a:rPr lang="en-US" sz="2000" baseline="-25000" dirty="0" err="1"/>
              <a:t>a,p</a:t>
            </a:r>
            <a:r>
              <a:rPr lang="en-US" sz="2000" baseline="-25000" dirty="0"/>
              <a:t>     </a:t>
            </a:r>
            <a:r>
              <a:rPr lang="en-US" sz="2000" dirty="0"/>
              <a:t>: rating of user a for item p</a:t>
            </a:r>
          </a:p>
          <a:p>
            <a:pPr lvl="1">
              <a:buNone/>
            </a:pPr>
            <a:r>
              <a:rPr lang="en-US" sz="2000" dirty="0"/>
              <a:t>P	   : set of items, rated both by a and b</a:t>
            </a:r>
          </a:p>
          <a:p>
            <a:pPr lvl="1">
              <a:buNone/>
            </a:pPr>
            <a:r>
              <a:rPr lang="en-US" sz="2000" dirty="0"/>
              <a:t>Possible similarity values between -1 and 1; 		= user's average ratings</a:t>
            </a:r>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lvl="1">
              <a:buNone/>
            </a:pPr>
            <a:endParaRPr lang="en-US" sz="2000" dirty="0"/>
          </a:p>
          <a:p>
            <a:pPr>
              <a:buNone/>
            </a:pPr>
            <a:endParaRPr lang="en-US" sz="2000" b="1" dirty="0"/>
          </a:p>
          <a:p>
            <a:endParaRPr lang="en-US" sz="2000" dirty="0"/>
          </a:p>
        </p:txBody>
      </p:sp>
      <p:sp>
        <p:nvSpPr>
          <p:cNvPr id="2050" name="Rectangle 2"/>
          <p:cNvSpPr>
            <a:spLocks noChangeArrowheads="1"/>
          </p:cNvSpPr>
          <p:nvPr/>
        </p:nvSpPr>
        <p:spPr bwMode="auto">
          <a:xfrm>
            <a:off x="1524000" y="-1846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1524000" y="-1846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elle 10"/>
          <p:cNvGraphicFramePr>
            <a:graphicFrameLocks noGrp="1"/>
          </p:cNvGraphicFramePr>
          <p:nvPr>
            <p:extLst>
              <p:ext uri="{D42A27DB-BD31-4B8C-83A1-F6EECF244321}">
                <p14:modId xmlns:p14="http://schemas.microsoft.com/office/powerpoint/2010/main" val="1530573170"/>
              </p:ext>
            </p:extLst>
          </p:nvPr>
        </p:nvGraphicFramePr>
        <p:xfrm>
          <a:off x="1708744" y="4433245"/>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a:latin typeface="Calibri" pitchFamily="34" charset="0"/>
                      </a:endParaRPr>
                    </a:p>
                  </a:txBody>
                  <a:tcPr/>
                </a:tc>
                <a:tc>
                  <a:txBody>
                    <a:bodyPr/>
                    <a:lstStyle/>
                    <a:p>
                      <a:pPr algn="ctr"/>
                      <a:r>
                        <a:rPr lang="en-US" sz="1600" baseline="0"/>
                        <a:t>Item1</a:t>
                      </a:r>
                      <a:endParaRPr lang="en-US" sz="1600" baseline="0">
                        <a:latin typeface="Calibri" pitchFamily="34" charset="0"/>
                      </a:endParaRPr>
                    </a:p>
                  </a:txBody>
                  <a:tcPr/>
                </a:tc>
                <a:tc>
                  <a:txBody>
                    <a:bodyPr/>
                    <a:lstStyle/>
                    <a:p>
                      <a:pPr algn="ctr"/>
                      <a:r>
                        <a:rPr lang="en-US" sz="1600" baseline="0"/>
                        <a:t>Item2</a:t>
                      </a:r>
                      <a:endParaRPr lang="en-US" sz="1600" baseline="0">
                        <a:latin typeface="Calibri" pitchFamily="34" charset="0"/>
                      </a:endParaRPr>
                    </a:p>
                  </a:txBody>
                  <a:tcPr/>
                </a:tc>
                <a:tc>
                  <a:txBody>
                    <a:bodyPr/>
                    <a:lstStyle/>
                    <a:p>
                      <a:pPr algn="ctr"/>
                      <a:r>
                        <a:rPr lang="en-US" sz="1600" baseline="0"/>
                        <a:t>Item3</a:t>
                      </a:r>
                      <a:endParaRPr lang="en-US" sz="1600" baseline="0">
                        <a:latin typeface="Calibri" pitchFamily="34" charset="0"/>
                      </a:endParaRPr>
                    </a:p>
                  </a:txBody>
                  <a:tcPr/>
                </a:tc>
                <a:tc>
                  <a:txBody>
                    <a:bodyPr/>
                    <a:lstStyle/>
                    <a:p>
                      <a:pPr algn="ctr"/>
                      <a:r>
                        <a:rPr lang="en-US" sz="1600" baseline="0"/>
                        <a:t>Item4</a:t>
                      </a:r>
                      <a:endParaRPr lang="en-US" sz="1600" baseline="0">
                        <a:latin typeface="Calibri" pitchFamily="34" charset="0"/>
                      </a:endParaRPr>
                    </a:p>
                  </a:txBody>
                  <a:tcPr/>
                </a:tc>
                <a:tc>
                  <a:txBody>
                    <a:bodyPr/>
                    <a:lstStyle/>
                    <a:p>
                      <a:pPr algn="ctr"/>
                      <a:r>
                        <a:rPr lang="en-US" sz="1600" baseline="0"/>
                        <a:t>Item5</a:t>
                      </a:r>
                      <a:endParaRPr lang="en-US" sz="1600" baseline="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1600" baseline="0"/>
                        <a:t>Alice</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800" baseline="0"/>
                        <a:t>?</a:t>
                      </a:r>
                      <a:endParaRPr lang="en-US" sz="1800" baseline="0">
                        <a:solidFill>
                          <a:schemeClr val="tx1"/>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1600" baseline="0"/>
                        <a:t>User1</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1600" baseline="0"/>
                        <a:t>User2</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1600" baseline="0"/>
                        <a:t>User3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1600" baseline="0"/>
                        <a:t>User4</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dirty="0"/>
                        <a:t>2</a:t>
                      </a:r>
                      <a:endParaRPr lang="en-US" sz="1600" baseline="0" dirty="0">
                        <a:latin typeface="Calibri" pitchFamily="34" charset="0"/>
                      </a:endParaRPr>
                    </a:p>
                  </a:txBody>
                  <a:tcPr/>
                </a:tc>
                <a:tc>
                  <a:txBody>
                    <a:bodyPr/>
                    <a:lstStyle/>
                    <a:p>
                      <a:pPr algn="ctr"/>
                      <a:r>
                        <a:rPr lang="en-US" sz="1600" baseline="0" dirty="0"/>
                        <a:t>1</a:t>
                      </a:r>
                      <a:endParaRPr lang="en-US" sz="1600" baseline="0" dirty="0">
                        <a:latin typeface="Calibri" pitchFamily="34" charset="0"/>
                      </a:endParaRPr>
                    </a:p>
                  </a:txBody>
                  <a:tcPr/>
                </a:tc>
                <a:extLst>
                  <a:ext uri="{0D108BD9-81ED-4DB2-BD59-A6C34878D82A}">
                    <a16:rowId xmlns:a16="http://schemas.microsoft.com/office/drawing/2014/main" val="10005"/>
                  </a:ext>
                </a:extLst>
              </a:tr>
            </a:tbl>
          </a:graphicData>
        </a:graphic>
      </p:graphicFrame>
      <p:grpSp>
        <p:nvGrpSpPr>
          <p:cNvPr id="18" name="Gruppieren 17"/>
          <p:cNvGrpSpPr/>
          <p:nvPr/>
        </p:nvGrpSpPr>
        <p:grpSpPr>
          <a:xfrm>
            <a:off x="7736089" y="4805369"/>
            <a:ext cx="1847022" cy="500066"/>
            <a:chOff x="6786578" y="4071942"/>
            <a:chExt cx="1847021" cy="500066"/>
          </a:xfrm>
        </p:grpSpPr>
        <p:sp>
          <p:nvSpPr>
            <p:cNvPr id="15" name="Nach links gekrümmter Pfeil 14"/>
            <p:cNvSpPr/>
            <p:nvPr/>
          </p:nvSpPr>
          <p:spPr bwMode="auto">
            <a:xfrm>
              <a:off x="6786578" y="4071942"/>
              <a:ext cx="428628" cy="500066"/>
            </a:xfrm>
            <a:prstGeom prst="curvedLeftArrow">
              <a:avLst/>
            </a:prstGeom>
            <a:solidFill>
              <a:srgbClr val="002060"/>
            </a:solidFill>
            <a:ln w="9525"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sp>
          <p:nvSpPr>
            <p:cNvPr id="17" name="Textfeld 16"/>
            <p:cNvSpPr txBox="1"/>
            <p:nvPr/>
          </p:nvSpPr>
          <p:spPr>
            <a:xfrm>
              <a:off x="7439042" y="4101880"/>
              <a:ext cx="1194557" cy="369332"/>
            </a:xfrm>
            <a:prstGeom prst="rect">
              <a:avLst/>
            </a:prstGeom>
            <a:noFill/>
          </p:spPr>
          <p:txBody>
            <a:bodyPr wrap="none" rtlCol="0">
              <a:spAutoFit/>
            </a:bodyPr>
            <a:lstStyle/>
            <a:p>
              <a:r>
                <a:rPr lang="en-US">
                  <a:latin typeface="Calibri" pitchFamily="34" charset="0"/>
                </a:rPr>
                <a:t>sim  = 0.85</a:t>
              </a:r>
            </a:p>
          </p:txBody>
        </p:sp>
      </p:grpSp>
      <p:grpSp>
        <p:nvGrpSpPr>
          <p:cNvPr id="20" name="Gruppieren 19"/>
          <p:cNvGrpSpPr/>
          <p:nvPr/>
        </p:nvGrpSpPr>
        <p:grpSpPr>
          <a:xfrm>
            <a:off x="7668308" y="4924395"/>
            <a:ext cx="1918462" cy="847732"/>
            <a:chOff x="6786578" y="4071942"/>
            <a:chExt cx="1918462" cy="500066"/>
          </a:xfrm>
        </p:grpSpPr>
        <p:sp>
          <p:nvSpPr>
            <p:cNvPr id="21" name="Nach links gekrümmter Pfeil 20"/>
            <p:cNvSpPr/>
            <p:nvPr/>
          </p:nvSpPr>
          <p:spPr bwMode="auto">
            <a:xfrm>
              <a:off x="6786578" y="4071942"/>
              <a:ext cx="428628" cy="500066"/>
            </a:xfrm>
            <a:prstGeom prst="curvedLeftArrow">
              <a:avLst/>
            </a:prstGeom>
            <a:solidFill>
              <a:srgbClr val="002060"/>
            </a:solidFill>
            <a:ln w="9525"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sp>
          <p:nvSpPr>
            <p:cNvPr id="22" name="Textfeld 21"/>
            <p:cNvSpPr txBox="1"/>
            <p:nvPr/>
          </p:nvSpPr>
          <p:spPr>
            <a:xfrm>
              <a:off x="7510482" y="4157201"/>
              <a:ext cx="1194558" cy="217864"/>
            </a:xfrm>
            <a:prstGeom prst="rect">
              <a:avLst/>
            </a:prstGeom>
            <a:noFill/>
          </p:spPr>
          <p:txBody>
            <a:bodyPr wrap="none" rtlCol="0">
              <a:spAutoFit/>
            </a:bodyPr>
            <a:lstStyle/>
            <a:p>
              <a:r>
                <a:rPr lang="en-US">
                  <a:latin typeface="Calibri" pitchFamily="34" charset="0"/>
                </a:rPr>
                <a:t>sim  = 0.70</a:t>
              </a:r>
            </a:p>
          </p:txBody>
        </p:sp>
      </p:grpSp>
      <p:grpSp>
        <p:nvGrpSpPr>
          <p:cNvPr id="23" name="Gruppieren 22"/>
          <p:cNvGrpSpPr/>
          <p:nvPr/>
        </p:nvGrpSpPr>
        <p:grpSpPr>
          <a:xfrm>
            <a:off x="7820708" y="5076794"/>
            <a:ext cx="1889493" cy="1347798"/>
            <a:chOff x="6786578" y="4071942"/>
            <a:chExt cx="1889492" cy="500066"/>
          </a:xfrm>
        </p:grpSpPr>
        <p:sp>
          <p:nvSpPr>
            <p:cNvPr id="24" name="Nach links gekrümmter Pfeil 23"/>
            <p:cNvSpPr/>
            <p:nvPr/>
          </p:nvSpPr>
          <p:spPr bwMode="auto">
            <a:xfrm>
              <a:off x="6786578" y="4071942"/>
              <a:ext cx="428628" cy="500066"/>
            </a:xfrm>
            <a:prstGeom prst="curvedLeftArrow">
              <a:avLst/>
            </a:prstGeom>
            <a:solidFill>
              <a:srgbClr val="002060"/>
            </a:solidFill>
            <a:ln w="9525"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sp>
          <p:nvSpPr>
            <p:cNvPr id="25" name="Textfeld 24"/>
            <p:cNvSpPr txBox="1"/>
            <p:nvPr/>
          </p:nvSpPr>
          <p:spPr>
            <a:xfrm>
              <a:off x="7358081" y="4143380"/>
              <a:ext cx="1317989" cy="137031"/>
            </a:xfrm>
            <a:prstGeom prst="rect">
              <a:avLst/>
            </a:prstGeom>
            <a:noFill/>
          </p:spPr>
          <p:txBody>
            <a:bodyPr wrap="none" rtlCol="0">
              <a:spAutoFit/>
            </a:bodyPr>
            <a:lstStyle/>
            <a:p>
              <a:r>
                <a:rPr lang="en-US">
                  <a:latin typeface="Calibri" pitchFamily="34" charset="0"/>
                </a:rPr>
                <a:t>sim  = - 0.79</a:t>
              </a:r>
            </a:p>
          </p:txBody>
        </p:sp>
      </p:grpSp>
      <p:pic>
        <p:nvPicPr>
          <p:cNvPr id="19"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45928" y="2234631"/>
            <a:ext cx="4205278" cy="830341"/>
          </a:xfrm>
          <a:prstGeom prst="rect">
            <a:avLst/>
          </a:prstGeom>
          <a:noFill/>
        </p:spPr>
      </p:pic>
      <mc:AlternateContent xmlns:mc="http://schemas.openxmlformats.org/markup-compatibility/2006">
        <mc:Choice xmlns:a14="http://schemas.microsoft.com/office/drawing/2010/main" Requires="a14">
          <p:sp>
            <p:nvSpPr>
              <p:cNvPr id="4" name="Textfeld 3"/>
              <p:cNvSpPr txBox="1"/>
              <p:nvPr/>
            </p:nvSpPr>
            <p:spPr>
              <a:xfrm>
                <a:off x="6400800" y="3608363"/>
                <a:ext cx="768031" cy="369332"/>
              </a:xfrm>
              <a:prstGeom prst="rect">
                <a:avLst/>
              </a:prstGeom>
              <a:noFill/>
            </p:spPr>
            <p:txBody>
              <a:bodyPr wrap="none" rtlCol="0">
                <a:spAutoFit/>
              </a:bodyPr>
              <a:lstStyle/>
              <a:p>
                <a14:m>
                  <m:oMath xmlns:m="http://schemas.openxmlformats.org/officeDocument/2006/math">
                    <m:acc>
                      <m:accPr>
                        <m:chr m:val="̅"/>
                        <m:ctrlPr>
                          <a:rPr lang="de-DE" b="1" i="1">
                            <a:solidFill>
                              <a:schemeClr val="tx2"/>
                            </a:solidFill>
                            <a:latin typeface="Cambria Math" panose="02040503050406030204" pitchFamily="18" charset="0"/>
                          </a:rPr>
                        </m:ctrlPr>
                      </m:accPr>
                      <m:e>
                        <m:sSub>
                          <m:sSubPr>
                            <m:ctrlPr>
                              <a:rPr lang="de-DE" i="1">
                                <a:solidFill>
                                  <a:schemeClr val="tx2"/>
                                </a:solidFill>
                                <a:latin typeface="Cambria Math" panose="02040503050406030204" pitchFamily="18" charset="0"/>
                              </a:rPr>
                            </m:ctrlPr>
                          </m:sSubPr>
                          <m:e>
                            <m:r>
                              <a:rPr lang="de-DE" b="1" i="1">
                                <a:solidFill>
                                  <a:schemeClr val="tx2"/>
                                </a:solidFill>
                                <a:latin typeface="Cambria Math"/>
                              </a:rPr>
                              <m:t>𝒓</m:t>
                            </m:r>
                          </m:e>
                          <m:sub>
                            <m:r>
                              <a:rPr lang="de-DE" i="1">
                                <a:solidFill>
                                  <a:schemeClr val="tx2"/>
                                </a:solidFill>
                                <a:latin typeface="Cambria Math"/>
                              </a:rPr>
                              <m:t>𝒂</m:t>
                            </m:r>
                          </m:sub>
                        </m:sSub>
                      </m:e>
                    </m:acc>
                  </m:oMath>
                </a14:m>
                <a:r>
                  <a:rPr lang="en-US" dirty="0"/>
                  <a:t>, </a:t>
                </a:r>
                <a14:m>
                  <m:oMath xmlns:m="http://schemas.openxmlformats.org/officeDocument/2006/math">
                    <m:acc>
                      <m:accPr>
                        <m:chr m:val="̅"/>
                        <m:ctrlPr>
                          <a:rPr lang="de-DE" i="1">
                            <a:solidFill>
                              <a:schemeClr val="tx2"/>
                            </a:solidFill>
                            <a:latin typeface="Cambria Math" panose="02040503050406030204" pitchFamily="18" charset="0"/>
                          </a:rPr>
                        </m:ctrlPr>
                      </m:accPr>
                      <m:e>
                        <m:sSub>
                          <m:sSubPr>
                            <m:ctrlPr>
                              <a:rPr lang="de-DE" i="1">
                                <a:solidFill>
                                  <a:schemeClr val="tx2"/>
                                </a:solidFill>
                                <a:latin typeface="Cambria Math" panose="02040503050406030204" pitchFamily="18" charset="0"/>
                              </a:rPr>
                            </m:ctrlPr>
                          </m:sSubPr>
                          <m:e>
                            <m:r>
                              <a:rPr lang="de-DE" b="1" i="1">
                                <a:solidFill>
                                  <a:schemeClr val="tx2"/>
                                </a:solidFill>
                                <a:latin typeface="Cambria Math"/>
                              </a:rPr>
                              <m:t>𝒓</m:t>
                            </m:r>
                          </m:e>
                          <m:sub>
                            <m:r>
                              <a:rPr lang="de-DE" b="1" i="1">
                                <a:solidFill>
                                  <a:schemeClr val="tx2"/>
                                </a:solidFill>
                                <a:latin typeface="Cambria Math"/>
                              </a:rPr>
                              <m:t>𝒃</m:t>
                            </m:r>
                          </m:sub>
                        </m:sSub>
                      </m:e>
                    </m:acc>
                  </m:oMath>
                </a14:m>
                <a:endParaRPr lang="en-US" dirty="0"/>
              </a:p>
            </p:txBody>
          </p:sp>
        </mc:Choice>
        <mc:Fallback>
          <p:sp>
            <p:nvSpPr>
              <p:cNvPr id="4" name="Textfeld 3"/>
              <p:cNvSpPr txBox="1">
                <a:spLocks noRot="1" noChangeAspect="1" noMove="1" noResize="1" noEditPoints="1" noAdjustHandles="1" noChangeArrowheads="1" noChangeShapeType="1" noTextEdit="1"/>
              </p:cNvSpPr>
              <p:nvPr/>
            </p:nvSpPr>
            <p:spPr>
              <a:xfrm>
                <a:off x="6400800" y="3608363"/>
                <a:ext cx="768031" cy="369332"/>
              </a:xfrm>
              <a:prstGeom prst="rect">
                <a:avLst/>
              </a:prstGeom>
              <a:blipFill>
                <a:blip r:embed="rId4"/>
                <a:stretch>
                  <a:fillRect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52004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9"/>
                                        </p:tgtEl>
                                        <p:attrNameLst>
                                          <p:attrName>ppt_x</p:attrName>
                                        </p:attrNameLst>
                                      </p:cBhvr>
                                      <p:tavLst>
                                        <p:tav tm="0">
                                          <p:val>
                                            <p:strVal val="ppt_x"/>
                                          </p:val>
                                        </p:tav>
                                        <p:tav tm="100000">
                                          <p:val>
                                            <p:strVal val="ppt_x"/>
                                          </p:val>
                                        </p:tav>
                                      </p:tavLst>
                                    </p:anim>
                                    <p:anim calcmode="lin" valueType="num">
                                      <p:cBhvr additive="base">
                                        <p:cTn id="19" dur="500"/>
                                        <p:tgtEl>
                                          <p:spTgt spid="19"/>
                                        </p:tgtEl>
                                        <p:attrNameLst>
                                          <p:attrName>ppt_y</p:attrName>
                                        </p:attrNameLst>
                                      </p:cBhvr>
                                      <p:tavLst>
                                        <p:tav tm="0">
                                          <p:val>
                                            <p:strVal val="ppt_y"/>
                                          </p:val>
                                        </p:tav>
                                        <p:tav tm="100000">
                                          <p:val>
                                            <p:strVal val="1+ppt_h/2"/>
                                          </p:val>
                                        </p:tav>
                                      </p:tavLst>
                                    </p:anim>
                                    <p:set>
                                      <p:cBhvr>
                                        <p:cTn id="20" dur="1" fill="hold">
                                          <p:stCondLst>
                                            <p:cond delay="499"/>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8"/>
                                        </p:tgtEl>
                                        <p:attrNameLst>
                                          <p:attrName>ppt_x</p:attrName>
                                        </p:attrNameLst>
                                      </p:cBhvr>
                                      <p:tavLst>
                                        <p:tav tm="0">
                                          <p:val>
                                            <p:strVal val="ppt_x"/>
                                          </p:val>
                                        </p:tav>
                                        <p:tav tm="100000">
                                          <p:val>
                                            <p:strVal val="ppt_x"/>
                                          </p:val>
                                        </p:tav>
                                      </p:tavLst>
                                    </p:anim>
                                    <p:anim calcmode="lin" valueType="num">
                                      <p:cBhvr additive="base">
                                        <p:cTn id="31" dur="500"/>
                                        <p:tgtEl>
                                          <p:spTgt spid="18"/>
                                        </p:tgtEl>
                                        <p:attrNameLst>
                                          <p:attrName>ppt_y</p:attrName>
                                        </p:attrNameLst>
                                      </p:cBhvr>
                                      <p:tavLst>
                                        <p:tav tm="0">
                                          <p:val>
                                            <p:strVal val="ppt_y"/>
                                          </p:val>
                                        </p:tav>
                                        <p:tav tm="100000">
                                          <p:val>
                                            <p:strVal val="1+ppt_h/2"/>
                                          </p:val>
                                        </p:tav>
                                      </p:tavLst>
                                    </p:anim>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20"/>
                                        </p:tgtEl>
                                        <p:attrNameLst>
                                          <p:attrName>ppt_x</p:attrName>
                                        </p:attrNameLst>
                                      </p:cBhvr>
                                      <p:tavLst>
                                        <p:tav tm="0">
                                          <p:val>
                                            <p:strVal val="ppt_x"/>
                                          </p:val>
                                        </p:tav>
                                        <p:tav tm="100000">
                                          <p:val>
                                            <p:strVal val="ppt_x"/>
                                          </p:val>
                                        </p:tav>
                                      </p:tavLst>
                                    </p:anim>
                                    <p:anim calcmode="lin" valueType="num">
                                      <p:cBhvr additive="base">
                                        <p:cTn id="43" dur="500"/>
                                        <p:tgtEl>
                                          <p:spTgt spid="20"/>
                                        </p:tgtEl>
                                        <p:attrNameLst>
                                          <p:attrName>ppt_y</p:attrName>
                                        </p:attrNameLst>
                                      </p:cBhvr>
                                      <p:tavLst>
                                        <p:tav tm="0">
                                          <p:val>
                                            <p:strVal val="ppt_y"/>
                                          </p:val>
                                        </p:tav>
                                        <p:tav tm="100000">
                                          <p:val>
                                            <p:strVal val="1+ppt_h/2"/>
                                          </p:val>
                                        </p:tav>
                                      </p:tavLst>
                                    </p:anim>
                                    <p:set>
                                      <p:cBhvr>
                                        <p:cTn id="44" dur="1" fill="hold">
                                          <p:stCondLst>
                                            <p:cond delay="4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Recommendation Predictions</a:t>
            </a:r>
          </a:p>
        </p:txBody>
      </p:sp>
      <p:sp>
        <p:nvSpPr>
          <p:cNvPr id="3" name="Inhaltsplatzhalter 2"/>
          <p:cNvSpPr>
            <a:spLocks noGrp="1"/>
          </p:cNvSpPr>
          <p:nvPr>
            <p:ph idx="1"/>
          </p:nvPr>
        </p:nvSpPr>
        <p:spPr/>
        <p:txBody>
          <a:bodyPr/>
          <a:lstStyle/>
          <a:p>
            <a:r>
              <a:rPr lang="en-US"/>
              <a:t>P</a:t>
            </a:r>
            <a:r>
              <a:rPr lang="en-US" b="0"/>
              <a:t>rediction function:</a:t>
            </a:r>
          </a:p>
          <a:p>
            <a:endParaRPr lang="en-US" b="0"/>
          </a:p>
          <a:p>
            <a:endParaRPr lang="en-US" b="0"/>
          </a:p>
          <a:p>
            <a:endParaRPr lang="en-US" b="0"/>
          </a:p>
          <a:p>
            <a:r>
              <a:rPr lang="en-US" b="0"/>
              <a:t>Calculate, whether the neighbors' ratings for the unseen item </a:t>
            </a:r>
            <a:r>
              <a:rPr lang="en-US" i="1" err="1"/>
              <a:t>i</a:t>
            </a:r>
            <a:r>
              <a:rPr lang="en-US" b="0"/>
              <a:t> are higher or lower than their average</a:t>
            </a:r>
          </a:p>
          <a:p>
            <a:r>
              <a:rPr lang="en-US" b="0"/>
              <a:t>Combine the rating differences – use the similarity as a weight</a:t>
            </a:r>
          </a:p>
          <a:p>
            <a:r>
              <a:rPr lang="en-US" b="0"/>
              <a:t>Add/subtract the  neighbors' bias from the active user's average and use this as a prediction</a:t>
            </a:r>
          </a:p>
        </p:txBody>
      </p:sp>
      <p:pic>
        <p:nvPicPr>
          <p:cNvPr id="1026" name="Picture 2"/>
          <p:cNvPicPr>
            <a:picLocks noChangeAspect="1" noChangeArrowheads="1"/>
          </p:cNvPicPr>
          <p:nvPr/>
        </p:nvPicPr>
        <p:blipFill>
          <a:blip r:embed="rId3" cstate="print"/>
          <a:srcRect/>
          <a:stretch>
            <a:fillRect/>
          </a:stretch>
        </p:blipFill>
        <p:spPr bwMode="auto">
          <a:xfrm>
            <a:off x="2869475" y="2528844"/>
            <a:ext cx="5400934" cy="900156"/>
          </a:xfrm>
          <a:prstGeom prst="rect">
            <a:avLst/>
          </a:prstGeom>
          <a:noFill/>
          <a:ln w="9525">
            <a:noFill/>
            <a:miter lim="800000"/>
            <a:headEnd/>
            <a:tailEnd/>
          </a:ln>
          <a:effectLst/>
        </p:spPr>
      </p:pic>
    </p:spTree>
    <p:extLst>
      <p:ext uri="{BB962C8B-B14F-4D97-AF65-F5344CB8AC3E}">
        <p14:creationId xmlns:p14="http://schemas.microsoft.com/office/powerpoint/2010/main" val="122557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Improving Predictions</a:t>
            </a:r>
          </a:p>
        </p:txBody>
      </p:sp>
      <p:sp>
        <p:nvSpPr>
          <p:cNvPr id="3" name="Inhaltsplatzhalter 2"/>
          <p:cNvSpPr>
            <a:spLocks noGrp="1"/>
          </p:cNvSpPr>
          <p:nvPr>
            <p:ph idx="1"/>
          </p:nvPr>
        </p:nvSpPr>
        <p:spPr/>
        <p:txBody>
          <a:bodyPr vert="horz" lIns="91440" tIns="45720" rIns="91440" bIns="45720" rtlCol="0" anchor="t">
            <a:normAutofit/>
          </a:bodyPr>
          <a:lstStyle/>
          <a:p>
            <a:r>
              <a:rPr lang="en-US" dirty="0"/>
              <a:t>Not all neighbor ratings might be equally "valuable"</a:t>
            </a:r>
          </a:p>
          <a:p>
            <a:pPr lvl="1"/>
            <a:r>
              <a:rPr lang="en-US" dirty="0"/>
              <a:t>Agreement on commonly liked items is not so informative as agreement on controversial items</a:t>
            </a:r>
            <a:endParaRPr lang="en-US" dirty="0">
              <a:cs typeface="Calibri"/>
            </a:endParaRPr>
          </a:p>
          <a:p>
            <a:pPr lvl="1"/>
            <a:r>
              <a:rPr lang="en-US" b="1" dirty="0"/>
              <a:t>Possible solution</a:t>
            </a:r>
            <a:r>
              <a:rPr lang="en-US" dirty="0"/>
              <a:t>:  Give more weight to items that have a higher variance</a:t>
            </a:r>
            <a:endParaRPr lang="en-US" dirty="0">
              <a:cs typeface="Calibri"/>
            </a:endParaRPr>
          </a:p>
          <a:p>
            <a:r>
              <a:rPr lang="en-US" dirty="0"/>
              <a:t>Value of number of co-rated items</a:t>
            </a:r>
            <a:endParaRPr lang="en-US" dirty="0">
              <a:cs typeface="Calibri"/>
            </a:endParaRPr>
          </a:p>
          <a:p>
            <a:pPr lvl="1"/>
            <a:r>
              <a:rPr lang="en-US" dirty="0"/>
              <a:t>Use "significance weighting", e.g., by linearly reducing the weight when the number of co-rated items is low </a:t>
            </a:r>
            <a:endParaRPr lang="en-US" dirty="0">
              <a:cs typeface="Calibri"/>
            </a:endParaRPr>
          </a:p>
          <a:p>
            <a:r>
              <a:rPr lang="en-US" dirty="0"/>
              <a:t>Case Amplification</a:t>
            </a:r>
            <a:endParaRPr lang="en-US" dirty="0">
              <a:cs typeface="Calibri"/>
            </a:endParaRPr>
          </a:p>
          <a:p>
            <a:pPr lvl="1"/>
            <a:r>
              <a:rPr lang="en-US" dirty="0"/>
              <a:t>Give more weight to "very similar" neighbors, i.e., where the similarity value is close to 1.</a:t>
            </a:r>
            <a:endParaRPr lang="en-US" dirty="0">
              <a:cs typeface="Calibri"/>
            </a:endParaRPr>
          </a:p>
          <a:p>
            <a:r>
              <a:rPr lang="en-US" dirty="0"/>
              <a:t>Neighborhood selection</a:t>
            </a:r>
            <a:endParaRPr lang="en-US" dirty="0">
              <a:cs typeface="Calibri"/>
            </a:endParaRPr>
          </a:p>
          <a:p>
            <a:pPr lvl="1"/>
            <a:r>
              <a:rPr lang="en-US" dirty="0"/>
              <a:t>Use similarity threshold or fixed number of neighbors</a:t>
            </a:r>
            <a:endParaRPr lang="en-US" dirty="0">
              <a:cs typeface="Calibri"/>
            </a:endParaRPr>
          </a:p>
        </p:txBody>
      </p:sp>
    </p:spTree>
    <p:extLst>
      <p:ext uri="{BB962C8B-B14F-4D97-AF65-F5344CB8AC3E}">
        <p14:creationId xmlns:p14="http://schemas.microsoft.com/office/powerpoint/2010/main" val="6549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906" rIns="0" bIns="0" rtlCol="0" anchor="b">
            <a:spAutoFit/>
          </a:bodyPr>
          <a:lstStyle/>
          <a:p>
            <a:pPr marL="9525">
              <a:spcBef>
                <a:spcPts val="94"/>
              </a:spcBef>
            </a:pPr>
            <a:r>
              <a:rPr lang="en-US" spc="-56" dirty="0"/>
              <a:t>Today's</a:t>
            </a:r>
            <a:r>
              <a:rPr lang="en-US" spc="-53" dirty="0"/>
              <a:t> </a:t>
            </a:r>
            <a:r>
              <a:rPr lang="en-US" spc="-38" dirty="0"/>
              <a:t>Agenda</a:t>
            </a:r>
          </a:p>
        </p:txBody>
      </p:sp>
      <p:sp>
        <p:nvSpPr>
          <p:cNvPr id="14" name="Text Placeholder 13"/>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Web"/>
              </a:rPr>
              <a:t>What is a recommendation system?</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Content filtering</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Collaborative filtering </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Matrix factorization</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Hybrid system</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Evaluation the performance of recommendation systems</a:t>
            </a:r>
            <a:endParaRPr lang="en-US" b="0" i="0" dirty="0">
              <a:solidFill>
                <a:srgbClr val="262626"/>
              </a:solidFill>
              <a:effectLst/>
              <a:latin typeface="Lato Extend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Memory-based vs. Model-based approaches</a:t>
            </a:r>
          </a:p>
        </p:txBody>
      </p:sp>
      <p:sp>
        <p:nvSpPr>
          <p:cNvPr id="3" name="Inhaltsplatzhalter 2"/>
          <p:cNvSpPr>
            <a:spLocks noGrp="1"/>
          </p:cNvSpPr>
          <p:nvPr>
            <p:ph idx="1"/>
          </p:nvPr>
        </p:nvSpPr>
        <p:spPr/>
        <p:txBody>
          <a:bodyPr>
            <a:normAutofit fontScale="92500"/>
          </a:bodyPr>
          <a:lstStyle/>
          <a:p>
            <a:r>
              <a:rPr lang="en-US" dirty="0"/>
              <a:t>Memory-based Approaches (nearest-neighbor or user-based collaborative filtering)</a:t>
            </a:r>
          </a:p>
          <a:p>
            <a:pPr lvl="1"/>
            <a:r>
              <a:rPr lang="en-US" dirty="0"/>
              <a:t>The rating matrix is directly used to find neighbors / make predictions</a:t>
            </a:r>
          </a:p>
          <a:p>
            <a:pPr lvl="1"/>
            <a:r>
              <a:rPr lang="en-US" dirty="0"/>
              <a:t>Does not scale for most real-world scenarios (Clever techniques to overcome these limitations)</a:t>
            </a:r>
          </a:p>
          <a:p>
            <a:pPr lvl="1"/>
            <a:r>
              <a:rPr lang="en-US" dirty="0"/>
              <a:t>Large scale systems have tens of millions of customers and millions of items</a:t>
            </a:r>
          </a:p>
          <a:p>
            <a:pPr lvl="1"/>
            <a:r>
              <a:rPr lang="en-US" dirty="0"/>
              <a:t>Collaborative Filtering is an example</a:t>
            </a:r>
          </a:p>
          <a:p>
            <a:r>
              <a:rPr lang="en-US" dirty="0"/>
              <a:t>Model-based approaches (classification, clustering, and rule-based approach)</a:t>
            </a:r>
          </a:p>
          <a:p>
            <a:pPr lvl="1"/>
            <a:r>
              <a:rPr lang="en-US" dirty="0"/>
              <a:t>Based on an offline pre-processing or "model-learning" phase</a:t>
            </a:r>
          </a:p>
          <a:p>
            <a:pPr lvl="1"/>
            <a:r>
              <a:rPr lang="en-US" dirty="0"/>
              <a:t>At run-time, only the learned model is used to make predictions</a:t>
            </a:r>
          </a:p>
          <a:p>
            <a:pPr lvl="1"/>
            <a:r>
              <a:rPr lang="en-US" dirty="0"/>
              <a:t>Models are updated / re-trained periodically</a:t>
            </a:r>
          </a:p>
          <a:p>
            <a:pPr lvl="1"/>
            <a:r>
              <a:rPr lang="en-US" dirty="0"/>
              <a:t>Large variety of techniques used </a:t>
            </a:r>
          </a:p>
          <a:p>
            <a:pPr lvl="1"/>
            <a:r>
              <a:rPr lang="en-US" dirty="0"/>
              <a:t>Model-building and updating can be computationally expensive</a:t>
            </a:r>
          </a:p>
        </p:txBody>
      </p:sp>
    </p:spTree>
    <p:extLst>
      <p:ext uri="{BB962C8B-B14F-4D97-AF65-F5344CB8AC3E}">
        <p14:creationId xmlns:p14="http://schemas.microsoft.com/office/powerpoint/2010/main" val="181697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Item-based collaborative filtering</a:t>
            </a:r>
          </a:p>
        </p:txBody>
      </p:sp>
      <p:sp>
        <p:nvSpPr>
          <p:cNvPr id="3" name="Inhaltsplatzhalter 2"/>
          <p:cNvSpPr>
            <a:spLocks noGrp="1"/>
          </p:cNvSpPr>
          <p:nvPr>
            <p:ph idx="1"/>
          </p:nvPr>
        </p:nvSpPr>
        <p:spPr/>
        <p:txBody>
          <a:bodyPr/>
          <a:lstStyle/>
          <a:p>
            <a:r>
              <a:rPr lang="en-US"/>
              <a:t>Main idea: </a:t>
            </a:r>
          </a:p>
          <a:p>
            <a:pPr lvl="1"/>
            <a:r>
              <a:rPr lang="en-US"/>
              <a:t>Use the similarity between items (and not users) to make predictions</a:t>
            </a:r>
          </a:p>
          <a:p>
            <a:r>
              <a:rPr lang="en-US"/>
              <a:t>Example: </a:t>
            </a:r>
          </a:p>
          <a:p>
            <a:pPr lvl="1"/>
            <a:r>
              <a:rPr lang="en-US"/>
              <a:t>Look for items that are similar to Item 5</a:t>
            </a:r>
          </a:p>
          <a:p>
            <a:pPr lvl="1"/>
            <a:r>
              <a:rPr lang="en-US"/>
              <a:t>Take Alice's ratings for these items to predict the rating for Item 5</a:t>
            </a:r>
          </a:p>
          <a:p>
            <a:endParaRPr lang="en-US"/>
          </a:p>
        </p:txBody>
      </p:sp>
      <p:graphicFrame>
        <p:nvGraphicFramePr>
          <p:cNvPr id="4" name="Tabelle 3"/>
          <p:cNvGraphicFramePr>
            <a:graphicFrameLocks noGrp="1"/>
          </p:cNvGraphicFramePr>
          <p:nvPr/>
        </p:nvGraphicFramePr>
        <p:xfrm>
          <a:off x="2165719" y="4086860"/>
          <a:ext cx="6096000" cy="222504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a:latin typeface="Calibri" pitchFamily="34" charset="0"/>
                      </a:endParaRPr>
                    </a:p>
                  </a:txBody>
                  <a:tcPr/>
                </a:tc>
                <a:tc>
                  <a:txBody>
                    <a:bodyPr/>
                    <a:lstStyle/>
                    <a:p>
                      <a:pPr algn="ctr"/>
                      <a:r>
                        <a:rPr lang="en-US" sz="1600" baseline="0"/>
                        <a:t>Item1</a:t>
                      </a:r>
                      <a:endParaRPr lang="en-US" sz="1600" baseline="0">
                        <a:latin typeface="Calibri" pitchFamily="34" charset="0"/>
                      </a:endParaRPr>
                    </a:p>
                  </a:txBody>
                  <a:tcPr/>
                </a:tc>
                <a:tc>
                  <a:txBody>
                    <a:bodyPr/>
                    <a:lstStyle/>
                    <a:p>
                      <a:pPr algn="ctr"/>
                      <a:r>
                        <a:rPr lang="en-US" sz="1600" baseline="0"/>
                        <a:t>Item2</a:t>
                      </a:r>
                      <a:endParaRPr lang="en-US" sz="1600" baseline="0">
                        <a:latin typeface="Calibri" pitchFamily="34" charset="0"/>
                      </a:endParaRPr>
                    </a:p>
                  </a:txBody>
                  <a:tcPr/>
                </a:tc>
                <a:tc>
                  <a:txBody>
                    <a:bodyPr/>
                    <a:lstStyle/>
                    <a:p>
                      <a:pPr algn="ctr"/>
                      <a:r>
                        <a:rPr lang="en-US" sz="1600" baseline="0"/>
                        <a:t>Item3</a:t>
                      </a:r>
                      <a:endParaRPr lang="en-US" sz="1600" baseline="0">
                        <a:latin typeface="Calibri" pitchFamily="34" charset="0"/>
                      </a:endParaRPr>
                    </a:p>
                  </a:txBody>
                  <a:tcPr/>
                </a:tc>
                <a:tc>
                  <a:txBody>
                    <a:bodyPr/>
                    <a:lstStyle/>
                    <a:p>
                      <a:pPr algn="ctr"/>
                      <a:r>
                        <a:rPr lang="en-US" sz="1600" baseline="0"/>
                        <a:t>Item4</a:t>
                      </a:r>
                      <a:endParaRPr lang="en-US" sz="1600" baseline="0">
                        <a:latin typeface="Calibri" pitchFamily="34" charset="0"/>
                      </a:endParaRPr>
                    </a:p>
                  </a:txBody>
                  <a:tcPr/>
                </a:tc>
                <a:tc>
                  <a:txBody>
                    <a:bodyPr/>
                    <a:lstStyle/>
                    <a:p>
                      <a:pPr algn="ctr"/>
                      <a:r>
                        <a:rPr lang="en-US" sz="1600" baseline="0"/>
                        <a:t>Item5</a:t>
                      </a:r>
                      <a:endParaRPr lang="en-US" sz="1600" baseline="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1600" baseline="0"/>
                        <a:t>Alice</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800" baseline="0"/>
                        <a:t>?</a:t>
                      </a:r>
                      <a:endParaRPr lang="en-US" sz="1800" baseline="0">
                        <a:solidFill>
                          <a:schemeClr val="tx1"/>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1600" baseline="0"/>
                        <a:t>User1</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1600" baseline="0"/>
                        <a:t>User2</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1600" baseline="0"/>
                        <a:t>User3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1600" baseline="0"/>
                        <a:t>User4</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extLst>
                  <a:ext uri="{0D108BD9-81ED-4DB2-BD59-A6C34878D82A}">
                    <a16:rowId xmlns:a16="http://schemas.microsoft.com/office/drawing/2014/main" val="10005"/>
                  </a:ext>
                </a:extLst>
              </a:tr>
            </a:tbl>
          </a:graphicData>
        </a:graphic>
      </p:graphicFrame>
      <p:sp>
        <p:nvSpPr>
          <p:cNvPr id="6" name="Abgerundetes Rechteck 5"/>
          <p:cNvSpPr/>
          <p:nvPr/>
        </p:nvSpPr>
        <p:spPr bwMode="auto">
          <a:xfrm>
            <a:off x="7239009" y="4500571"/>
            <a:ext cx="1071570" cy="157163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grpSp>
        <p:nvGrpSpPr>
          <p:cNvPr id="9" name="Gruppieren 8"/>
          <p:cNvGrpSpPr/>
          <p:nvPr/>
        </p:nvGrpSpPr>
        <p:grpSpPr>
          <a:xfrm>
            <a:off x="3095605" y="4500571"/>
            <a:ext cx="4143404" cy="1571636"/>
            <a:chOff x="1571604" y="4000504"/>
            <a:chExt cx="4143404" cy="1643074"/>
          </a:xfrm>
        </p:grpSpPr>
        <p:sp>
          <p:nvSpPr>
            <p:cNvPr id="7" name="Abgerundetes Rechteck 6"/>
            <p:cNvSpPr/>
            <p:nvPr/>
          </p:nvSpPr>
          <p:spPr bwMode="auto">
            <a:xfrm>
              <a:off x="1571604"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sp>
          <p:nvSpPr>
            <p:cNvPr id="8" name="Abgerundetes Rechteck 7"/>
            <p:cNvSpPr/>
            <p:nvPr/>
          </p:nvSpPr>
          <p:spPr bwMode="auto">
            <a:xfrm>
              <a:off x="4643438" y="4000504"/>
              <a:ext cx="1071570" cy="1643074"/>
            </a:xfrm>
            <a:prstGeom prst="roundRect">
              <a:avLst/>
            </a:prstGeom>
            <a:solidFill>
              <a:schemeClr val="accent6">
                <a:lumMod val="75000"/>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grpSp>
      <p:grpSp>
        <p:nvGrpSpPr>
          <p:cNvPr id="16" name="Gruppieren 15"/>
          <p:cNvGrpSpPr/>
          <p:nvPr/>
        </p:nvGrpSpPr>
        <p:grpSpPr>
          <a:xfrm>
            <a:off x="3430217" y="4060654"/>
            <a:ext cx="3560611" cy="511355"/>
            <a:chOff x="1906216" y="4060653"/>
            <a:chExt cx="3560611" cy="511355"/>
          </a:xfrm>
        </p:grpSpPr>
        <p:sp>
          <p:nvSpPr>
            <p:cNvPr id="14" name="Ellipse 13"/>
            <p:cNvSpPr/>
            <p:nvPr/>
          </p:nvSpPr>
          <p:spPr bwMode="auto">
            <a:xfrm>
              <a:off x="1906216" y="4071942"/>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sp>
          <p:nvSpPr>
            <p:cNvPr id="15" name="Ellipse 14"/>
            <p:cNvSpPr/>
            <p:nvPr/>
          </p:nvSpPr>
          <p:spPr bwMode="auto">
            <a:xfrm>
              <a:off x="4966761" y="4060653"/>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Verdana" pitchFamily="34" charset="0"/>
              </a:endParaRPr>
            </a:p>
          </p:txBody>
        </p:sp>
      </p:grpSp>
    </p:spTree>
    <p:extLst>
      <p:ext uri="{BB962C8B-B14F-4D97-AF65-F5344CB8AC3E}">
        <p14:creationId xmlns:p14="http://schemas.microsoft.com/office/powerpoint/2010/main" val="21306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The cosine similarity measure</a:t>
            </a:r>
          </a:p>
        </p:txBody>
      </p:sp>
      <p:sp>
        <p:nvSpPr>
          <p:cNvPr id="3" name="Inhaltsplatzhalter 2"/>
          <p:cNvSpPr>
            <a:spLocks noGrp="1"/>
          </p:cNvSpPr>
          <p:nvPr>
            <p:ph idx="1"/>
          </p:nvPr>
        </p:nvSpPr>
        <p:spPr/>
        <p:txBody>
          <a:bodyPr/>
          <a:lstStyle/>
          <a:p>
            <a:r>
              <a:rPr lang="en-US"/>
              <a:t>Produces better results in item-to-item filtering</a:t>
            </a:r>
          </a:p>
          <a:p>
            <a:r>
              <a:rPr lang="en-US"/>
              <a:t>Ratings are seen as vector in n-dimensional space</a:t>
            </a:r>
          </a:p>
          <a:p>
            <a:r>
              <a:rPr lang="en-US"/>
              <a:t>Similarity is calculated based on the angle between the vectors</a:t>
            </a:r>
          </a:p>
          <a:p>
            <a:endParaRPr lang="en-US"/>
          </a:p>
          <a:p>
            <a:endParaRPr lang="en-US"/>
          </a:p>
          <a:p>
            <a:r>
              <a:rPr lang="en-US"/>
              <a:t>Adjusted cosine similarity</a:t>
            </a:r>
          </a:p>
          <a:p>
            <a:pPr lvl="1"/>
            <a:r>
              <a:rPr lang="en-US"/>
              <a:t>take average user ratings into account, transform the original ratings</a:t>
            </a:r>
          </a:p>
          <a:p>
            <a:pPr lvl="1"/>
            <a:r>
              <a:rPr lang="en-US"/>
              <a:t>U: set of users who have rated both items a and b</a:t>
            </a:r>
          </a:p>
          <a:p>
            <a:pPr lvl="1"/>
            <a:endParaRPr lang="en-US"/>
          </a:p>
          <a:p>
            <a:pPr lvl="1"/>
            <a:endParaRPr lang="en-US"/>
          </a:p>
          <a:p>
            <a:pPr lvl="1"/>
            <a:endParaRPr lang="en-US"/>
          </a:p>
        </p:txBody>
      </p:sp>
      <p:pic>
        <p:nvPicPr>
          <p:cNvPr id="2052" name="Picture 4"/>
          <p:cNvPicPr>
            <a:picLocks noChangeAspect="1" noChangeArrowheads="1"/>
          </p:cNvPicPr>
          <p:nvPr/>
        </p:nvPicPr>
        <p:blipFill>
          <a:blip r:embed="rId3" cstate="print"/>
          <a:srcRect/>
          <a:stretch>
            <a:fillRect/>
          </a:stretch>
        </p:blipFill>
        <p:spPr bwMode="auto">
          <a:xfrm>
            <a:off x="3883898" y="3144037"/>
            <a:ext cx="2791577" cy="8572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cstate="print"/>
          <a:srcRect/>
          <a:stretch>
            <a:fillRect/>
          </a:stretch>
        </p:blipFill>
        <p:spPr bwMode="auto">
          <a:xfrm>
            <a:off x="2516273" y="5553981"/>
            <a:ext cx="5133976" cy="866776"/>
          </a:xfrm>
          <a:prstGeom prst="rect">
            <a:avLst/>
          </a:prstGeom>
          <a:noFill/>
          <a:ln w="9525">
            <a:noFill/>
            <a:miter lim="800000"/>
            <a:headEnd/>
            <a:tailEnd/>
          </a:ln>
          <a:effectLst/>
        </p:spPr>
      </p:pic>
    </p:spTree>
    <p:extLst>
      <p:ext uri="{BB962C8B-B14F-4D97-AF65-F5344CB8AC3E}">
        <p14:creationId xmlns:p14="http://schemas.microsoft.com/office/powerpoint/2010/main" val="25158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Scalability item-based filtering</a:t>
            </a:r>
          </a:p>
        </p:txBody>
      </p:sp>
      <p:sp>
        <p:nvSpPr>
          <p:cNvPr id="3" name="Inhaltsplatzhalter 2"/>
          <p:cNvSpPr>
            <a:spLocks noGrp="1"/>
          </p:cNvSpPr>
          <p:nvPr>
            <p:ph idx="1"/>
          </p:nvPr>
        </p:nvSpPr>
        <p:spPr/>
        <p:txBody>
          <a:bodyPr>
            <a:normAutofit lnSpcReduction="10000"/>
          </a:bodyPr>
          <a:lstStyle/>
          <a:p>
            <a:r>
              <a:rPr lang="en-US"/>
              <a:t>Item-based filtering does not solve the scalability problem itself</a:t>
            </a:r>
          </a:p>
          <a:p>
            <a:r>
              <a:rPr lang="en-US"/>
              <a:t>Pre-processing approach by Amazon (2003)</a:t>
            </a:r>
          </a:p>
          <a:p>
            <a:pPr lvl="1"/>
            <a:r>
              <a:rPr lang="en-US"/>
              <a:t>Calculate all pair-wise item similarities in advance</a:t>
            </a:r>
          </a:p>
          <a:p>
            <a:pPr lvl="1"/>
            <a:r>
              <a:rPr lang="en-US"/>
              <a:t>The neighborhood to be used at run-time is typically rather small, because only items are taken into account which the user has rated</a:t>
            </a:r>
          </a:p>
          <a:p>
            <a:pPr lvl="1"/>
            <a:r>
              <a:rPr lang="en-US"/>
              <a:t>Item similarities are supposed to be more stable than user similarities</a:t>
            </a:r>
          </a:p>
          <a:p>
            <a:r>
              <a:rPr lang="en-US"/>
              <a:t>Memory requirements</a:t>
            </a:r>
          </a:p>
          <a:p>
            <a:pPr lvl="1"/>
            <a:r>
              <a:rPr lang="en-US"/>
              <a:t>Up to N</a:t>
            </a:r>
            <a:r>
              <a:rPr lang="en-US" baseline="30000"/>
              <a:t>2</a:t>
            </a:r>
            <a:r>
              <a:rPr lang="en-US"/>
              <a:t> pair-wise similarities to be memorized (N = number of items) in theory</a:t>
            </a:r>
          </a:p>
          <a:p>
            <a:pPr lvl="1"/>
            <a:r>
              <a:rPr lang="en-US"/>
              <a:t>In practice, this is significantly lower (items with no co-ratings)</a:t>
            </a:r>
          </a:p>
          <a:p>
            <a:pPr lvl="1"/>
            <a:r>
              <a:rPr lang="en-US"/>
              <a:t>Further reductions possible</a:t>
            </a:r>
          </a:p>
          <a:p>
            <a:pPr lvl="2"/>
            <a:r>
              <a:rPr lang="en-US"/>
              <a:t>Minimum threshold for co-ratings (items, which are rated at least by </a:t>
            </a:r>
            <a:r>
              <a:rPr lang="en-US" i="1"/>
              <a:t>n</a:t>
            </a:r>
            <a:r>
              <a:rPr lang="en-US"/>
              <a:t> users)</a:t>
            </a:r>
          </a:p>
          <a:p>
            <a:pPr lvl="2"/>
            <a:r>
              <a:rPr lang="en-US"/>
              <a:t>Limit the size of the neighborhood (might affect recommendation accuracy)</a:t>
            </a:r>
          </a:p>
          <a:p>
            <a:endParaRPr lang="en-US"/>
          </a:p>
        </p:txBody>
      </p:sp>
    </p:spTree>
    <p:extLst>
      <p:ext uri="{BB962C8B-B14F-4D97-AF65-F5344CB8AC3E}">
        <p14:creationId xmlns:p14="http://schemas.microsoft.com/office/powerpoint/2010/main" val="63798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Ratings in Item-Based Filtering</a:t>
            </a:r>
          </a:p>
        </p:txBody>
      </p:sp>
      <p:sp>
        <p:nvSpPr>
          <p:cNvPr id="3" name="Inhaltsplatzhalter 2"/>
          <p:cNvSpPr>
            <a:spLocks noGrp="1"/>
          </p:cNvSpPr>
          <p:nvPr>
            <p:ph idx="1"/>
          </p:nvPr>
        </p:nvSpPr>
        <p:spPr>
          <a:xfrm>
            <a:off x="1981200" y="1600200"/>
            <a:ext cx="8543956" cy="4525963"/>
          </a:xfrm>
        </p:spPr>
        <p:txBody>
          <a:bodyPr>
            <a:normAutofit/>
          </a:bodyPr>
          <a:lstStyle/>
          <a:p>
            <a:r>
              <a:rPr lang="en-US"/>
              <a:t>Pure CF-based systems only rely on the rating matrix</a:t>
            </a:r>
          </a:p>
          <a:p>
            <a:r>
              <a:rPr lang="en-US"/>
              <a:t>Explicit ratings</a:t>
            </a:r>
          </a:p>
          <a:p>
            <a:pPr lvl="1"/>
            <a:r>
              <a:rPr lang="en-US"/>
              <a:t>Most commonly used (1 to 5, 1 to 7 </a:t>
            </a:r>
            <a:r>
              <a:rPr lang="en-US" err="1"/>
              <a:t>Likert</a:t>
            </a:r>
            <a:r>
              <a:rPr lang="en-US"/>
              <a:t> response scales)</a:t>
            </a:r>
          </a:p>
          <a:p>
            <a:pPr lvl="1"/>
            <a:r>
              <a:rPr lang="en-US"/>
              <a:t>Challenge</a:t>
            </a:r>
          </a:p>
          <a:p>
            <a:pPr lvl="2"/>
            <a:r>
              <a:rPr lang="en-US"/>
              <a:t>Users not always willing to rate many items; sparse rating matrices</a:t>
            </a:r>
          </a:p>
          <a:p>
            <a:pPr lvl="2"/>
            <a:r>
              <a:rPr lang="en-US"/>
              <a:t>How to stimulate users to rate more items? </a:t>
            </a:r>
          </a:p>
          <a:p>
            <a:r>
              <a:rPr lang="en-US"/>
              <a:t>Implicit ratings</a:t>
            </a:r>
          </a:p>
          <a:p>
            <a:pPr lvl="1"/>
            <a:r>
              <a:rPr lang="en-US"/>
              <a:t>Clicks, page views, time spent on some page</a:t>
            </a:r>
          </a:p>
          <a:p>
            <a:pPr lvl="1"/>
            <a:r>
              <a:rPr lang="en-US"/>
              <a:t>Can be used in addition to explicit ones; question of correctness of interpretation</a:t>
            </a:r>
          </a:p>
          <a:p>
            <a:pPr lvl="1"/>
            <a:endParaRPr lang="en-US"/>
          </a:p>
          <a:p>
            <a:pPr lvl="1"/>
            <a:endParaRPr lang="en-US"/>
          </a:p>
        </p:txBody>
      </p:sp>
    </p:spTree>
    <p:extLst>
      <p:ext uri="{BB962C8B-B14F-4D97-AF65-F5344CB8AC3E}">
        <p14:creationId xmlns:p14="http://schemas.microsoft.com/office/powerpoint/2010/main" val="748135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Data sparsity problems</a:t>
            </a:r>
          </a:p>
        </p:txBody>
      </p:sp>
      <p:sp>
        <p:nvSpPr>
          <p:cNvPr id="3" name="Inhaltsplatzhalter 2"/>
          <p:cNvSpPr>
            <a:spLocks noGrp="1"/>
          </p:cNvSpPr>
          <p:nvPr>
            <p:ph idx="1"/>
          </p:nvPr>
        </p:nvSpPr>
        <p:spPr/>
        <p:txBody>
          <a:bodyPr>
            <a:normAutofit/>
          </a:bodyPr>
          <a:lstStyle/>
          <a:p>
            <a:r>
              <a:rPr lang="en-US"/>
              <a:t>Cold start problem</a:t>
            </a:r>
          </a:p>
          <a:p>
            <a:pPr lvl="1"/>
            <a:r>
              <a:rPr lang="en-US"/>
              <a:t>How to recommend new items? What to recommend to new users?</a:t>
            </a:r>
          </a:p>
          <a:p>
            <a:r>
              <a:rPr lang="en-US"/>
              <a:t>Straightforward approaches</a:t>
            </a:r>
          </a:p>
          <a:p>
            <a:pPr lvl="1"/>
            <a:r>
              <a:rPr lang="en-US"/>
              <a:t>Ask/force users to rate a set of items</a:t>
            </a:r>
          </a:p>
          <a:p>
            <a:pPr lvl="1"/>
            <a:r>
              <a:rPr lang="en-US"/>
              <a:t>Data Driven Methods e.g., content-based, demographic or simply non-personalized</a:t>
            </a:r>
          </a:p>
          <a:p>
            <a:r>
              <a:rPr lang="en-US"/>
              <a:t>Alternatives</a:t>
            </a:r>
          </a:p>
          <a:p>
            <a:pPr lvl="1"/>
            <a:r>
              <a:rPr lang="en-US"/>
              <a:t>Use better algorithms (beyond nearest-neighbor approaches)</a:t>
            </a:r>
          </a:p>
          <a:p>
            <a:pPr lvl="1"/>
            <a:r>
              <a:rPr lang="en-US"/>
              <a:t>Example: </a:t>
            </a:r>
          </a:p>
          <a:p>
            <a:pPr lvl="2"/>
            <a:r>
              <a:rPr lang="en-US"/>
              <a:t>In nearest-neighbor approaches, the set of sufficiently similar neighbors might be to small to make good predictions</a:t>
            </a:r>
          </a:p>
          <a:p>
            <a:pPr lvl="2"/>
            <a:r>
              <a:rPr lang="en-US"/>
              <a:t>Assume "transitivity" of neighborhoods</a:t>
            </a:r>
          </a:p>
          <a:p>
            <a:pPr lvl="1"/>
            <a:endParaRPr lang="en-US"/>
          </a:p>
        </p:txBody>
      </p:sp>
    </p:spTree>
    <p:extLst>
      <p:ext uri="{BB962C8B-B14F-4D97-AF65-F5344CB8AC3E}">
        <p14:creationId xmlns:p14="http://schemas.microsoft.com/office/powerpoint/2010/main" val="43823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Example algorithms for sparse datasets</a:t>
            </a:r>
          </a:p>
        </p:txBody>
      </p:sp>
      <p:sp>
        <p:nvSpPr>
          <p:cNvPr id="3" name="Inhaltsplatzhalter 2"/>
          <p:cNvSpPr>
            <a:spLocks noGrp="1"/>
          </p:cNvSpPr>
          <p:nvPr>
            <p:ph idx="1"/>
          </p:nvPr>
        </p:nvSpPr>
        <p:spPr/>
        <p:txBody>
          <a:bodyPr vert="horz" lIns="91440" tIns="45720" rIns="91440" bIns="45720" rtlCol="0" anchor="t">
            <a:normAutofit/>
          </a:bodyPr>
          <a:lstStyle/>
          <a:p>
            <a:r>
              <a:rPr lang="en-US" dirty="0"/>
              <a:t>Recursive CF</a:t>
            </a:r>
          </a:p>
          <a:p>
            <a:pPr lvl="1"/>
            <a:r>
              <a:rPr lang="en-US" dirty="0"/>
              <a:t>Assume there is a very close neighbor </a:t>
            </a:r>
            <a:r>
              <a:rPr lang="en-US" b="1" i="1" dirty="0"/>
              <a:t>n</a:t>
            </a:r>
            <a:r>
              <a:rPr lang="en-US" dirty="0"/>
              <a:t> of user </a:t>
            </a:r>
            <a:r>
              <a:rPr lang="en-US" b="1" i="1" dirty="0"/>
              <a:t>u</a:t>
            </a:r>
            <a:r>
              <a:rPr lang="en-US" dirty="0"/>
              <a:t> who has not rated the target item </a:t>
            </a:r>
            <a:r>
              <a:rPr lang="en-US" b="1" i="1" dirty="0" err="1"/>
              <a:t>i</a:t>
            </a:r>
            <a:r>
              <a:rPr lang="en-US" dirty="0"/>
              <a:t> yet.</a:t>
            </a:r>
            <a:endParaRPr lang="en-US" dirty="0">
              <a:cs typeface="Calibri"/>
            </a:endParaRPr>
          </a:p>
          <a:p>
            <a:pPr lvl="1"/>
            <a:r>
              <a:rPr lang="en-US" dirty="0"/>
              <a:t>Idea: </a:t>
            </a:r>
            <a:endParaRPr lang="en-US" dirty="0">
              <a:cs typeface="Calibri"/>
            </a:endParaRPr>
          </a:p>
          <a:p>
            <a:pPr lvl="2"/>
            <a:r>
              <a:rPr lang="en-US" dirty="0"/>
              <a:t>Apply CF-method recursively and predict a rating for item </a:t>
            </a:r>
            <a:r>
              <a:rPr lang="en-US" b="1" i="1" dirty="0" err="1"/>
              <a:t>i</a:t>
            </a:r>
            <a:r>
              <a:rPr lang="en-US" dirty="0"/>
              <a:t> for the neighbor</a:t>
            </a:r>
            <a:endParaRPr lang="en-US" dirty="0">
              <a:cs typeface="Calibri"/>
            </a:endParaRPr>
          </a:p>
          <a:p>
            <a:pPr lvl="2"/>
            <a:r>
              <a:rPr lang="en-US" dirty="0"/>
              <a:t>Use this predicted rating instead of the rating of a more distant direct neighbor</a:t>
            </a:r>
            <a:endParaRPr lang="en-US" dirty="0">
              <a:cs typeface="Calibri"/>
            </a:endParaRPr>
          </a:p>
        </p:txBody>
      </p:sp>
      <p:graphicFrame>
        <p:nvGraphicFramePr>
          <p:cNvPr id="16" name="Tabelle 15"/>
          <p:cNvGraphicFramePr>
            <a:graphicFrameLocks noGrp="1"/>
          </p:cNvGraphicFramePr>
          <p:nvPr/>
        </p:nvGraphicFramePr>
        <p:xfrm>
          <a:off x="2381224" y="4071942"/>
          <a:ext cx="6096000" cy="2225040"/>
        </p:xfrm>
        <a:graphic>
          <a:graphicData uri="http://schemas.openxmlformats.org/drawingml/2006/table">
            <a:tbl>
              <a:tblPr firstRow="1" bandRow="1">
                <a:tableStyleId>{7DF18680-E054-41AD-8BC1-D1AEF772440D}</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sz="1600" baseline="0">
                        <a:latin typeface="Calibri" pitchFamily="34" charset="0"/>
                      </a:endParaRPr>
                    </a:p>
                  </a:txBody>
                  <a:tcPr/>
                </a:tc>
                <a:tc>
                  <a:txBody>
                    <a:bodyPr/>
                    <a:lstStyle/>
                    <a:p>
                      <a:pPr algn="ctr"/>
                      <a:r>
                        <a:rPr lang="en-US" sz="1600" baseline="0"/>
                        <a:t>Item1</a:t>
                      </a:r>
                      <a:endParaRPr lang="en-US" sz="1600" baseline="0">
                        <a:latin typeface="Calibri" pitchFamily="34" charset="0"/>
                      </a:endParaRPr>
                    </a:p>
                  </a:txBody>
                  <a:tcPr/>
                </a:tc>
                <a:tc>
                  <a:txBody>
                    <a:bodyPr/>
                    <a:lstStyle/>
                    <a:p>
                      <a:pPr algn="ctr"/>
                      <a:r>
                        <a:rPr lang="en-US" sz="1600" baseline="0"/>
                        <a:t>Item2</a:t>
                      </a:r>
                      <a:endParaRPr lang="en-US" sz="1600" baseline="0">
                        <a:latin typeface="Calibri" pitchFamily="34" charset="0"/>
                      </a:endParaRPr>
                    </a:p>
                  </a:txBody>
                  <a:tcPr/>
                </a:tc>
                <a:tc>
                  <a:txBody>
                    <a:bodyPr/>
                    <a:lstStyle/>
                    <a:p>
                      <a:pPr algn="ctr"/>
                      <a:r>
                        <a:rPr lang="en-US" sz="1600" baseline="0"/>
                        <a:t>Item3</a:t>
                      </a:r>
                      <a:endParaRPr lang="en-US" sz="1600" baseline="0">
                        <a:latin typeface="Calibri" pitchFamily="34" charset="0"/>
                      </a:endParaRPr>
                    </a:p>
                  </a:txBody>
                  <a:tcPr/>
                </a:tc>
                <a:tc>
                  <a:txBody>
                    <a:bodyPr/>
                    <a:lstStyle/>
                    <a:p>
                      <a:pPr algn="ctr"/>
                      <a:r>
                        <a:rPr lang="en-US" sz="1600" baseline="0"/>
                        <a:t>Item4</a:t>
                      </a:r>
                      <a:endParaRPr lang="en-US" sz="1600" baseline="0">
                        <a:latin typeface="Calibri" pitchFamily="34" charset="0"/>
                      </a:endParaRPr>
                    </a:p>
                  </a:txBody>
                  <a:tcPr/>
                </a:tc>
                <a:tc>
                  <a:txBody>
                    <a:bodyPr/>
                    <a:lstStyle/>
                    <a:p>
                      <a:pPr algn="ctr"/>
                      <a:r>
                        <a:rPr lang="en-US" sz="1600" baseline="0"/>
                        <a:t>Item5</a:t>
                      </a:r>
                      <a:endParaRPr lang="en-US" sz="1600" baseline="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1600" baseline="0"/>
                        <a:t>Alice</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800" baseline="0"/>
                        <a:t>?</a:t>
                      </a:r>
                      <a:endParaRPr lang="en-US" sz="1800" baseline="0">
                        <a:solidFill>
                          <a:schemeClr val="tx1"/>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1600" baseline="0"/>
                        <a:t>User1</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a:t>
                      </a:r>
                      <a:endParaRPr lang="en-US" sz="1600" baseline="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1600" baseline="0"/>
                        <a:t>User2</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1600" baseline="0"/>
                        <a:t>User3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3</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4</a:t>
                      </a:r>
                      <a:endParaRPr lang="en-US" sz="1600" baseline="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1600" baseline="0"/>
                        <a:t>User4</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5</a:t>
                      </a:r>
                      <a:endParaRPr lang="en-US" sz="1600" baseline="0">
                        <a:latin typeface="Calibri" pitchFamily="34" charset="0"/>
                      </a:endParaRPr>
                    </a:p>
                  </a:txBody>
                  <a:tcPr/>
                </a:tc>
                <a:tc>
                  <a:txBody>
                    <a:bodyPr/>
                    <a:lstStyle/>
                    <a:p>
                      <a:pPr algn="ctr"/>
                      <a:r>
                        <a:rPr lang="en-US" sz="1600" baseline="0"/>
                        <a:t>2</a:t>
                      </a:r>
                      <a:endParaRPr lang="en-US" sz="1600" baseline="0">
                        <a:latin typeface="Calibri" pitchFamily="34" charset="0"/>
                      </a:endParaRPr>
                    </a:p>
                  </a:txBody>
                  <a:tcPr/>
                </a:tc>
                <a:tc>
                  <a:txBody>
                    <a:bodyPr/>
                    <a:lstStyle/>
                    <a:p>
                      <a:pPr algn="ctr"/>
                      <a:r>
                        <a:rPr lang="en-US" sz="1600" baseline="0"/>
                        <a:t>1</a:t>
                      </a:r>
                      <a:endParaRPr lang="en-US" sz="1600" baseline="0">
                        <a:latin typeface="Calibri" pitchFamily="34" charset="0"/>
                      </a:endParaRPr>
                    </a:p>
                  </a:txBody>
                  <a:tcPr/>
                </a:tc>
                <a:extLst>
                  <a:ext uri="{0D108BD9-81ED-4DB2-BD59-A6C34878D82A}">
                    <a16:rowId xmlns:a16="http://schemas.microsoft.com/office/drawing/2014/main" val="10005"/>
                  </a:ext>
                </a:extLst>
              </a:tr>
            </a:tbl>
          </a:graphicData>
        </a:graphic>
      </p:graphicFrame>
      <p:grpSp>
        <p:nvGrpSpPr>
          <p:cNvPr id="19" name="Gruppieren 18"/>
          <p:cNvGrpSpPr/>
          <p:nvPr/>
        </p:nvGrpSpPr>
        <p:grpSpPr>
          <a:xfrm>
            <a:off x="8310583" y="4508402"/>
            <a:ext cx="1713164" cy="500067"/>
            <a:chOff x="6786578" y="4071942"/>
            <a:chExt cx="1713162" cy="500066"/>
          </a:xfrm>
        </p:grpSpPr>
        <p:sp>
          <p:nvSpPr>
            <p:cNvPr id="20" name="Nach links gekrümmter Pfeil 19"/>
            <p:cNvSpPr/>
            <p:nvPr/>
          </p:nvSpPr>
          <p:spPr bwMode="auto">
            <a:xfrm>
              <a:off x="6786578" y="4071942"/>
              <a:ext cx="428628" cy="500066"/>
            </a:xfrm>
            <a:prstGeom prst="curvedLeftArrow">
              <a:avLst/>
            </a:prstGeom>
            <a:solidFill>
              <a:srgbClr val="002060"/>
            </a:solidFill>
            <a:ln w="9525" cap="sq"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Calibri" pitchFamily="34" charset="0"/>
              </a:endParaRPr>
            </a:p>
          </p:txBody>
        </p:sp>
        <p:sp>
          <p:nvSpPr>
            <p:cNvPr id="21" name="Textfeld 20"/>
            <p:cNvSpPr txBox="1"/>
            <p:nvPr/>
          </p:nvSpPr>
          <p:spPr>
            <a:xfrm>
              <a:off x="7358082" y="4143380"/>
              <a:ext cx="1141658" cy="369331"/>
            </a:xfrm>
            <a:prstGeom prst="rect">
              <a:avLst/>
            </a:prstGeom>
            <a:noFill/>
          </p:spPr>
          <p:txBody>
            <a:bodyPr wrap="none" rtlCol="0">
              <a:spAutoFit/>
            </a:bodyPr>
            <a:lstStyle/>
            <a:p>
              <a:r>
                <a:rPr lang="en-US">
                  <a:latin typeface="Calibri" pitchFamily="34" charset="0"/>
                </a:rPr>
                <a:t>sim = 0.85</a:t>
              </a:r>
            </a:p>
          </p:txBody>
        </p:sp>
      </p:grpSp>
      <p:grpSp>
        <p:nvGrpSpPr>
          <p:cNvPr id="26" name="Gruppieren 25"/>
          <p:cNvGrpSpPr/>
          <p:nvPr/>
        </p:nvGrpSpPr>
        <p:grpSpPr>
          <a:xfrm>
            <a:off x="8256882" y="5107110"/>
            <a:ext cx="2125399" cy="1102608"/>
            <a:chOff x="6732881" y="5107110"/>
            <a:chExt cx="2125399" cy="1102609"/>
          </a:xfrm>
        </p:grpSpPr>
        <p:sp>
          <p:nvSpPr>
            <p:cNvPr id="24" name="Gestreifter Pfeil nach rechts 23"/>
            <p:cNvSpPr/>
            <p:nvPr/>
          </p:nvSpPr>
          <p:spPr bwMode="auto">
            <a:xfrm rot="12253149">
              <a:off x="6732881" y="5107110"/>
              <a:ext cx="928694" cy="285752"/>
            </a:xfrm>
            <a:prstGeom prst="striped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en-US" b="1">
                <a:latin typeface="Calibri" pitchFamily="34" charset="0"/>
              </a:endParaRPr>
            </a:p>
          </p:txBody>
        </p:sp>
        <p:sp>
          <p:nvSpPr>
            <p:cNvPr id="25" name="Textfeld 24"/>
            <p:cNvSpPr txBox="1"/>
            <p:nvPr/>
          </p:nvSpPr>
          <p:spPr>
            <a:xfrm>
              <a:off x="7643835" y="5286388"/>
              <a:ext cx="1214445" cy="923331"/>
            </a:xfrm>
            <a:prstGeom prst="rect">
              <a:avLst/>
            </a:prstGeom>
            <a:solidFill>
              <a:schemeClr val="bg1"/>
            </a:solidFill>
          </p:spPr>
          <p:txBody>
            <a:bodyPr wrap="square" rtlCol="0">
              <a:spAutoFit/>
            </a:bodyPr>
            <a:lstStyle/>
            <a:p>
              <a:r>
                <a:rPr lang="en-US">
                  <a:latin typeface="Calibri" pitchFamily="34" charset="0"/>
                </a:rPr>
                <a:t>Predict rating for</a:t>
              </a:r>
            </a:p>
            <a:p>
              <a:r>
                <a:rPr lang="en-US">
                  <a:latin typeface="Calibri" pitchFamily="34" charset="0"/>
                </a:rPr>
                <a:t>User1</a:t>
              </a:r>
            </a:p>
          </p:txBody>
        </p:sp>
      </p:grpSp>
    </p:spTree>
    <p:extLst>
      <p:ext uri="{BB962C8B-B14F-4D97-AF65-F5344CB8AC3E}">
        <p14:creationId xmlns:p14="http://schemas.microsoft.com/office/powerpoint/2010/main" val="14171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More model-based approaches</a:t>
            </a:r>
          </a:p>
        </p:txBody>
      </p:sp>
      <p:sp>
        <p:nvSpPr>
          <p:cNvPr id="3" name="Inhaltsplatzhalter 2"/>
          <p:cNvSpPr>
            <a:spLocks noGrp="1"/>
          </p:cNvSpPr>
          <p:nvPr>
            <p:ph idx="1"/>
          </p:nvPr>
        </p:nvSpPr>
        <p:spPr/>
        <p:txBody>
          <a:bodyPr/>
          <a:lstStyle/>
          <a:p>
            <a:r>
              <a:rPr lang="en-US" sz="3200" dirty="0"/>
              <a:t>Matrix factorization techniques, statistics</a:t>
            </a:r>
          </a:p>
          <a:p>
            <a:pPr lvl="2"/>
            <a:r>
              <a:rPr lang="en-US" sz="2400" dirty="0"/>
              <a:t>singular value decomposition, principal component analysis</a:t>
            </a:r>
          </a:p>
          <a:p>
            <a:r>
              <a:rPr lang="en-US" sz="3200" dirty="0"/>
              <a:t>Association rule mining</a:t>
            </a:r>
          </a:p>
          <a:p>
            <a:pPr lvl="2"/>
            <a:r>
              <a:rPr lang="en-US" sz="2400" dirty="0"/>
              <a:t>Use Association rules to find common co-occurring items for recommendation</a:t>
            </a:r>
          </a:p>
          <a:p>
            <a:r>
              <a:rPr lang="en-US" sz="3200" dirty="0"/>
              <a:t>Probabilistic models</a:t>
            </a:r>
          </a:p>
          <a:p>
            <a:pPr lvl="2"/>
            <a:r>
              <a:rPr lang="en-US" sz="2400" dirty="0"/>
              <a:t>Clustering models, Bayesian networks, probabilistic Latent Semantic Analysis</a:t>
            </a:r>
          </a:p>
        </p:txBody>
      </p:sp>
    </p:spTree>
    <p:extLst>
      <p:ext uri="{BB962C8B-B14F-4D97-AF65-F5344CB8AC3E}">
        <p14:creationId xmlns:p14="http://schemas.microsoft.com/office/powerpoint/2010/main" val="945702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eaLnBrk="1" hangingPunct="1"/>
            <a:r>
              <a:rPr lang="en-US"/>
              <a:t>Vector Space Models</a:t>
            </a:r>
            <a:endParaRPr lang="en-US" sz="2000"/>
          </a:p>
        </p:txBody>
      </p:sp>
      <p:sp>
        <p:nvSpPr>
          <p:cNvPr id="3" name="Inhaltsplatzhalter 2"/>
          <p:cNvSpPr>
            <a:spLocks noGrp="1"/>
          </p:cNvSpPr>
          <p:nvPr>
            <p:ph idx="1"/>
          </p:nvPr>
        </p:nvSpPr>
        <p:spPr/>
        <p:txBody>
          <a:bodyPr vert="horz" lIns="91440" tIns="45720" rIns="91440" bIns="45720" rtlCol="0" anchor="t">
            <a:normAutofit/>
          </a:bodyPr>
          <a:lstStyle/>
          <a:p>
            <a:r>
              <a:rPr lang="en-US" sz="2800" dirty="0"/>
              <a:t>Basic idea: Trade more complex offline model building for faster online prediction generation</a:t>
            </a:r>
          </a:p>
          <a:p>
            <a:r>
              <a:rPr lang="en-US" sz="2800" dirty="0"/>
              <a:t>Singular Value Decomposition for dimensionality reduction of rating matrices</a:t>
            </a:r>
            <a:endParaRPr lang="en-US" sz="2800" dirty="0">
              <a:cs typeface="Calibri"/>
            </a:endParaRPr>
          </a:p>
          <a:p>
            <a:pPr lvl="1"/>
            <a:r>
              <a:rPr lang="en-US" sz="1800" dirty="0"/>
              <a:t>Captures important factors/aspects and their weights in the data   </a:t>
            </a:r>
            <a:endParaRPr lang="en-US" sz="1800" dirty="0">
              <a:cs typeface="Calibri"/>
            </a:endParaRPr>
          </a:p>
          <a:p>
            <a:pPr lvl="1"/>
            <a:r>
              <a:rPr lang="en-US" sz="1800" dirty="0"/>
              <a:t>factors can be genre, actors, as well as factors not easily described in human language</a:t>
            </a:r>
            <a:endParaRPr lang="en-US" sz="1800" dirty="0">
              <a:cs typeface="Calibri"/>
            </a:endParaRPr>
          </a:p>
          <a:p>
            <a:pPr lvl="1"/>
            <a:r>
              <a:rPr lang="en-US" sz="1800" dirty="0"/>
              <a:t>Assumption that k dimensions capture the signals and filter out noise (K = 20 to 100)</a:t>
            </a:r>
            <a:endParaRPr lang="en-US" sz="1800" dirty="0">
              <a:cs typeface="Calibri"/>
            </a:endParaRPr>
          </a:p>
          <a:p>
            <a:r>
              <a:rPr lang="en-US" sz="2800" dirty="0"/>
              <a:t>Constant time to make recommendations</a:t>
            </a:r>
            <a:endParaRPr lang="en-US" sz="2800" dirty="0">
              <a:cs typeface="Calibri"/>
            </a:endParaRPr>
          </a:p>
          <a:p>
            <a:r>
              <a:rPr lang="en-US" sz="2800" dirty="0"/>
              <a:t>Approach also popular in IR (Latent Semantic Indexing), data compression, etc.</a:t>
            </a:r>
            <a:endParaRPr lang="en-US" sz="2800" dirty="0">
              <a:cs typeface="Calibri"/>
            </a:endParaRPr>
          </a:p>
        </p:txBody>
      </p:sp>
    </p:spTree>
    <p:extLst>
      <p:ext uri="{BB962C8B-B14F-4D97-AF65-F5344CB8AC3E}">
        <p14:creationId xmlns:p14="http://schemas.microsoft.com/office/powerpoint/2010/main" val="300220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cs typeface="Calibri" pitchFamily="34" charset="0"/>
              </a:rPr>
              <a:t>Matrix factorization</a:t>
            </a:r>
          </a:p>
        </p:txBody>
      </p:sp>
      <p:graphicFrame>
        <p:nvGraphicFramePr>
          <p:cNvPr id="4" name="Inhaltsplatzhalter 3"/>
          <p:cNvGraphicFramePr>
            <a:graphicFrameLocks/>
          </p:cNvGraphicFramePr>
          <p:nvPr/>
        </p:nvGraphicFramePr>
        <p:xfrm>
          <a:off x="5663952" y="2685092"/>
          <a:ext cx="4824540" cy="1398076"/>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04090">
                  <a:extLst>
                    <a:ext uri="{9D8B030D-6E8A-4147-A177-3AD203B41FA5}">
                      <a16:colId xmlns:a16="http://schemas.microsoft.com/office/drawing/2014/main" val="20001"/>
                    </a:ext>
                  </a:extLst>
                </a:gridCol>
                <a:gridCol w="804090">
                  <a:extLst>
                    <a:ext uri="{9D8B030D-6E8A-4147-A177-3AD203B41FA5}">
                      <a16:colId xmlns:a16="http://schemas.microsoft.com/office/drawing/2014/main" val="20002"/>
                    </a:ext>
                  </a:extLst>
                </a:gridCol>
                <a:gridCol w="804090">
                  <a:extLst>
                    <a:ext uri="{9D8B030D-6E8A-4147-A177-3AD203B41FA5}">
                      <a16:colId xmlns:a16="http://schemas.microsoft.com/office/drawing/2014/main" val="20003"/>
                    </a:ext>
                  </a:extLst>
                </a:gridCol>
                <a:gridCol w="804090">
                  <a:extLst>
                    <a:ext uri="{9D8B030D-6E8A-4147-A177-3AD203B41FA5}">
                      <a16:colId xmlns:a16="http://schemas.microsoft.com/office/drawing/2014/main" val="20004"/>
                    </a:ext>
                  </a:extLst>
                </a:gridCol>
                <a:gridCol w="804090">
                  <a:extLst>
                    <a:ext uri="{9D8B030D-6E8A-4147-A177-3AD203B41FA5}">
                      <a16:colId xmlns:a16="http://schemas.microsoft.com/office/drawing/2014/main" val="20005"/>
                    </a:ext>
                  </a:extLst>
                </a:gridCol>
              </a:tblGrid>
              <a:tr h="4023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2000">
                          <a:solidFill>
                            <a:schemeClr val="tx1"/>
                          </a:solidFill>
                          <a:latin typeface="Calibri" pitchFamily="34" charset="0"/>
                          <a:cs typeface="Calibri" pitchFamily="34" charset="0"/>
                        </a:rPr>
                        <a:t>V</a:t>
                      </a:r>
                      <a:r>
                        <a:rPr lang="de-AT" sz="2000" baseline="-25000">
                          <a:solidFill>
                            <a:schemeClr val="tx1"/>
                          </a:solidFill>
                          <a:latin typeface="Calibri" pitchFamily="34" charset="0"/>
                          <a:cs typeface="Calibri" pitchFamily="34" charset="0"/>
                        </a:rPr>
                        <a:t>k</a:t>
                      </a:r>
                      <a:r>
                        <a:rPr lang="de-AT" sz="2000" baseline="30000">
                          <a:solidFill>
                            <a:schemeClr val="tx1"/>
                          </a:solidFill>
                          <a:latin typeface="Calibri" pitchFamily="34" charset="0"/>
                          <a:cs typeface="Calibri" pitchFamily="34" charset="0"/>
                        </a:rPr>
                        <a:t>T</a:t>
                      </a:r>
                      <a:endParaRPr lang="de-DE" sz="2000" baseline="30000">
                        <a:solidFill>
                          <a:schemeClr val="tx1"/>
                        </a:solidFill>
                        <a:latin typeface="Calibri" pitchFamily="34" charset="0"/>
                        <a:cs typeface="Calibri" pitchFamily="34" charset="0"/>
                      </a:endParaRPr>
                    </a:p>
                  </a:txBody>
                  <a:tcPr anchor="ctr"/>
                </a:tc>
                <a:tc>
                  <a:txBody>
                    <a:bodyPr/>
                    <a:lstStyle/>
                    <a:p>
                      <a:endParaRPr lang="de-DE" sz="1300">
                        <a:latin typeface="Calibri" pitchFamily="34" charset="0"/>
                        <a:cs typeface="Calibri" pitchFamily="34" charset="0"/>
                      </a:endParaRPr>
                    </a:p>
                  </a:txBody>
                  <a:tcPr/>
                </a:tc>
                <a:tc>
                  <a:txBody>
                    <a:bodyPr/>
                    <a:lstStyle/>
                    <a:p>
                      <a:endParaRPr lang="de-DE" sz="1300">
                        <a:latin typeface="Calibri" pitchFamily="34" charset="0"/>
                        <a:cs typeface="Calibri" pitchFamily="34" charset="0"/>
                      </a:endParaRPr>
                    </a:p>
                  </a:txBody>
                  <a:tcPr/>
                </a:tc>
                <a:tc>
                  <a:txBody>
                    <a:bodyPr/>
                    <a:lstStyle/>
                    <a:p>
                      <a:endParaRPr lang="de-DE" sz="1300">
                        <a:latin typeface="Calibri" pitchFamily="34" charset="0"/>
                        <a:cs typeface="Calibri" pitchFamily="34" charset="0"/>
                      </a:endParaRPr>
                    </a:p>
                  </a:txBody>
                  <a:tcPr/>
                </a:tc>
                <a:tc>
                  <a:txBody>
                    <a:bodyPr/>
                    <a:lstStyle/>
                    <a:p>
                      <a:endParaRPr lang="de-DE" sz="1300">
                        <a:latin typeface="Calibri" pitchFamily="34" charset="0"/>
                        <a:cs typeface="Calibri" pitchFamily="34" charset="0"/>
                      </a:endParaRPr>
                    </a:p>
                  </a:txBody>
                  <a:tcPr/>
                </a:tc>
                <a:tc>
                  <a:txBody>
                    <a:bodyPr/>
                    <a:lstStyle/>
                    <a:p>
                      <a:endParaRPr lang="de-DE" sz="1300">
                        <a:latin typeface="Calibri" pitchFamily="34" charset="0"/>
                        <a:cs typeface="Calibri" pitchFamily="34" charset="0"/>
                      </a:endParaRPr>
                    </a:p>
                  </a:txBody>
                  <a:tcPr/>
                </a:tc>
                <a:extLst>
                  <a:ext uri="{0D108BD9-81ED-4DB2-BD59-A6C34878D82A}">
                    <a16:rowId xmlns:a16="http://schemas.microsoft.com/office/drawing/2014/main" val="10000"/>
                  </a:ext>
                </a:extLst>
              </a:tr>
              <a:tr h="497870">
                <a:tc>
                  <a:txBody>
                    <a:bodyPr/>
                    <a:lstStyle/>
                    <a:p>
                      <a:r>
                        <a:rPr lang="de-AT" sz="2000" b="1">
                          <a:latin typeface="Calibri" pitchFamily="34" charset="0"/>
                          <a:cs typeface="Calibri" pitchFamily="34" charset="0"/>
                        </a:rPr>
                        <a:t>Dim1</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-0.44</a:t>
                      </a:r>
                    </a:p>
                  </a:txBody>
                  <a:tcPr anchor="ctr"/>
                </a:tc>
                <a:tc>
                  <a:txBody>
                    <a:bodyPr/>
                    <a:lstStyle/>
                    <a:p>
                      <a:pPr algn="ctr"/>
                      <a:r>
                        <a:rPr lang="de-DE" sz="2000">
                          <a:latin typeface="Calibri" pitchFamily="34" charset="0"/>
                          <a:cs typeface="Calibri" pitchFamily="34" charset="0"/>
                        </a:rPr>
                        <a:t>-0.57</a:t>
                      </a:r>
                    </a:p>
                  </a:txBody>
                  <a:tcPr anchor="ctr"/>
                </a:tc>
                <a:tc>
                  <a:txBody>
                    <a:bodyPr/>
                    <a:lstStyle/>
                    <a:p>
                      <a:pPr algn="ctr"/>
                      <a:r>
                        <a:rPr lang="de-DE" sz="2000">
                          <a:latin typeface="Calibri" pitchFamily="34" charset="0"/>
                          <a:cs typeface="Calibri" pitchFamily="34" charset="0"/>
                        </a:rPr>
                        <a:t>0.06</a:t>
                      </a:r>
                    </a:p>
                  </a:txBody>
                  <a:tcPr anchor="ctr"/>
                </a:tc>
                <a:tc>
                  <a:txBody>
                    <a:bodyPr/>
                    <a:lstStyle/>
                    <a:p>
                      <a:pPr algn="ctr"/>
                      <a:r>
                        <a:rPr lang="de-DE" sz="2000">
                          <a:latin typeface="Calibri" pitchFamily="34" charset="0"/>
                          <a:cs typeface="Calibri" pitchFamily="34" charset="0"/>
                        </a:rPr>
                        <a:t>0.38</a:t>
                      </a:r>
                      <a:endParaRPr lang="de-DE" sz="2000" b="1" i="0" baseline="0">
                        <a:solidFill>
                          <a:srgbClr val="C00000"/>
                        </a:solidFill>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0.57</a:t>
                      </a:r>
                    </a:p>
                  </a:txBody>
                  <a:tcPr anchor="ctr"/>
                </a:tc>
                <a:extLst>
                  <a:ext uri="{0D108BD9-81ED-4DB2-BD59-A6C34878D82A}">
                    <a16:rowId xmlns:a16="http://schemas.microsoft.com/office/drawing/2014/main" val="10001"/>
                  </a:ext>
                </a:extLst>
              </a:tr>
              <a:tr h="497870">
                <a:tc>
                  <a:txBody>
                    <a:bodyPr/>
                    <a:lstStyle/>
                    <a:p>
                      <a:r>
                        <a:rPr lang="de-AT" sz="2000" b="1">
                          <a:latin typeface="Calibri" pitchFamily="34" charset="0"/>
                          <a:cs typeface="Calibri" pitchFamily="34" charset="0"/>
                        </a:rPr>
                        <a:t>Dim2</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0.58</a:t>
                      </a:r>
                    </a:p>
                  </a:txBody>
                  <a:tcPr anchor="ctr"/>
                </a:tc>
                <a:tc>
                  <a:txBody>
                    <a:bodyPr/>
                    <a:lstStyle/>
                    <a:p>
                      <a:pPr algn="ctr"/>
                      <a:r>
                        <a:rPr lang="de-DE" sz="2000">
                          <a:latin typeface="Calibri" pitchFamily="34" charset="0"/>
                          <a:cs typeface="Calibri" pitchFamily="34" charset="0"/>
                        </a:rPr>
                        <a:t>-0.66</a:t>
                      </a:r>
                    </a:p>
                  </a:txBody>
                  <a:tcPr anchor="ctr"/>
                </a:tc>
                <a:tc>
                  <a:txBody>
                    <a:bodyPr/>
                    <a:lstStyle/>
                    <a:p>
                      <a:pPr algn="ctr"/>
                      <a:r>
                        <a:rPr lang="de-DE" sz="2000">
                          <a:latin typeface="Calibri" pitchFamily="34" charset="0"/>
                          <a:cs typeface="Calibri" pitchFamily="34" charset="0"/>
                        </a:rPr>
                        <a:t>0.26</a:t>
                      </a:r>
                    </a:p>
                  </a:txBody>
                  <a:tcPr anchor="ctr"/>
                </a:tc>
                <a:tc>
                  <a:txBody>
                    <a:bodyPr/>
                    <a:lstStyle/>
                    <a:p>
                      <a:pPr algn="ctr"/>
                      <a:r>
                        <a:rPr lang="de-DE" sz="2000">
                          <a:latin typeface="Calibri" pitchFamily="34" charset="0"/>
                          <a:cs typeface="Calibri" pitchFamily="34" charset="0"/>
                        </a:rPr>
                        <a:t>0.18</a:t>
                      </a:r>
                    </a:p>
                  </a:txBody>
                  <a:tcPr anchor="ctr"/>
                </a:tc>
                <a:tc>
                  <a:txBody>
                    <a:bodyPr/>
                    <a:lstStyle/>
                    <a:p>
                      <a:pPr algn="ctr"/>
                      <a:r>
                        <a:rPr lang="de-DE" sz="2000">
                          <a:latin typeface="Calibri" pitchFamily="34" charset="0"/>
                          <a:cs typeface="Calibri" pitchFamily="34" charset="0"/>
                        </a:rPr>
                        <a:t>-0.36</a:t>
                      </a:r>
                    </a:p>
                  </a:txBody>
                  <a:tcPr anchor="ctr"/>
                </a:tc>
                <a:extLst>
                  <a:ext uri="{0D108BD9-81ED-4DB2-BD59-A6C34878D82A}">
                    <a16:rowId xmlns:a16="http://schemas.microsoft.com/office/drawing/2014/main" val="10002"/>
                  </a:ext>
                </a:extLst>
              </a:tr>
            </a:tbl>
          </a:graphicData>
        </a:graphic>
      </p:graphicFrame>
      <p:pic>
        <p:nvPicPr>
          <p:cNvPr id="5" name="Picture 2"/>
          <p:cNvPicPr>
            <a:picLocks noChangeAspect="1" noChangeArrowheads="1"/>
          </p:cNvPicPr>
          <p:nvPr/>
        </p:nvPicPr>
        <p:blipFill>
          <a:blip r:embed="rId3" cstate="print"/>
          <a:srcRect/>
          <a:stretch>
            <a:fillRect/>
          </a:stretch>
        </p:blipFill>
        <p:spPr bwMode="auto">
          <a:xfrm>
            <a:off x="6674728" y="2253044"/>
            <a:ext cx="501395" cy="723680"/>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7452661" y="2253043"/>
            <a:ext cx="515550" cy="737609"/>
          </a:xfrm>
          <a:prstGeom prst="rect">
            <a:avLst/>
          </a:prstGeom>
          <a:noFill/>
          <a:ln w="9525">
            <a:noFill/>
            <a:miter lim="800000"/>
            <a:headEnd/>
            <a:tailEnd/>
          </a:ln>
          <a:effectLst/>
        </p:spPr>
      </p:pic>
      <p:pic>
        <p:nvPicPr>
          <p:cNvPr id="7" name="Picture 4"/>
          <p:cNvPicPr>
            <a:picLocks noChangeAspect="1" noChangeArrowheads="1"/>
          </p:cNvPicPr>
          <p:nvPr/>
        </p:nvPicPr>
        <p:blipFill>
          <a:blip r:embed="rId5" cstate="print"/>
          <a:srcRect/>
          <a:stretch>
            <a:fillRect/>
          </a:stretch>
        </p:blipFill>
        <p:spPr bwMode="auto">
          <a:xfrm>
            <a:off x="8226238" y="2253043"/>
            <a:ext cx="534061" cy="737609"/>
          </a:xfrm>
          <a:prstGeom prst="rect">
            <a:avLst/>
          </a:prstGeom>
          <a:noFill/>
          <a:ln w="9525">
            <a:noFill/>
            <a:miter lim="800000"/>
            <a:headEnd/>
            <a:tailEnd/>
          </a:ln>
          <a:effectLst/>
        </p:spPr>
      </p:pic>
      <p:pic>
        <p:nvPicPr>
          <p:cNvPr id="8" name="Picture 5"/>
          <p:cNvPicPr>
            <a:picLocks noChangeAspect="1" noChangeArrowheads="1"/>
          </p:cNvPicPr>
          <p:nvPr/>
        </p:nvPicPr>
        <p:blipFill>
          <a:blip r:embed="rId6" cstate="print"/>
          <a:srcRect/>
          <a:stretch>
            <a:fillRect/>
          </a:stretch>
        </p:blipFill>
        <p:spPr bwMode="auto">
          <a:xfrm>
            <a:off x="8848402" y="2469068"/>
            <a:ext cx="775993" cy="540913"/>
          </a:xfrm>
          <a:prstGeom prst="rect">
            <a:avLst/>
          </a:prstGeom>
          <a:noFill/>
          <a:ln w="9525">
            <a:noFill/>
            <a:miter lim="800000"/>
            <a:headEnd/>
            <a:tailEnd/>
          </a:ln>
          <a:effectLst/>
        </p:spPr>
      </p:pic>
      <p:pic>
        <p:nvPicPr>
          <p:cNvPr id="9" name="Picture 6"/>
          <p:cNvPicPr>
            <a:picLocks noChangeAspect="1" noChangeArrowheads="1"/>
          </p:cNvPicPr>
          <p:nvPr/>
        </p:nvPicPr>
        <p:blipFill>
          <a:blip r:embed="rId7" cstate="print"/>
          <a:srcRect/>
          <a:stretch>
            <a:fillRect/>
          </a:stretch>
        </p:blipFill>
        <p:spPr bwMode="auto">
          <a:xfrm>
            <a:off x="9833035" y="2253044"/>
            <a:ext cx="511441" cy="721753"/>
          </a:xfrm>
          <a:prstGeom prst="rect">
            <a:avLst/>
          </a:prstGeom>
          <a:noFill/>
          <a:ln w="9525">
            <a:noFill/>
            <a:miter lim="800000"/>
            <a:headEnd/>
            <a:tailEnd/>
          </a:ln>
          <a:effectLst/>
        </p:spPr>
      </p:pic>
      <p:graphicFrame>
        <p:nvGraphicFramePr>
          <p:cNvPr id="10" name="Inhaltsplatzhalter 3"/>
          <p:cNvGraphicFramePr>
            <a:graphicFrameLocks/>
          </p:cNvGraphicFramePr>
          <p:nvPr/>
        </p:nvGraphicFramePr>
        <p:xfrm>
          <a:off x="1919536" y="2610461"/>
          <a:ext cx="2448272" cy="2408812"/>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52094">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tblGrid>
              <a:tr h="402336">
                <a:tc>
                  <a:txBody>
                    <a:bodyPr/>
                    <a:lstStyle/>
                    <a:p>
                      <a:pPr algn="ctr"/>
                      <a:r>
                        <a:rPr lang="de-AT" sz="2000">
                          <a:solidFill>
                            <a:schemeClr val="tx1"/>
                          </a:solidFill>
                          <a:latin typeface="Calibri" pitchFamily="34" charset="0"/>
                          <a:cs typeface="Calibri" pitchFamily="34" charset="0"/>
                        </a:rPr>
                        <a:t>U</a:t>
                      </a:r>
                      <a:r>
                        <a:rPr lang="de-AT" sz="2000" baseline="-25000">
                          <a:solidFill>
                            <a:schemeClr val="tx1"/>
                          </a:solidFill>
                          <a:latin typeface="Calibri" pitchFamily="34" charset="0"/>
                          <a:cs typeface="Calibri" pitchFamily="34" charset="0"/>
                        </a:rPr>
                        <a:t>k</a:t>
                      </a:r>
                      <a:endParaRPr lang="de-DE" sz="2000" baseline="-25000">
                        <a:solidFill>
                          <a:schemeClr val="tx1"/>
                        </a:solidFill>
                        <a:latin typeface="Calibri" pitchFamily="34" charset="0"/>
                        <a:cs typeface="Calibri" pitchFamily="34" charset="0"/>
                      </a:endParaRPr>
                    </a:p>
                  </a:txBody>
                  <a:tcPr anchor="ctr"/>
                </a:tc>
                <a:tc>
                  <a:txBody>
                    <a:bodyPr/>
                    <a:lstStyle/>
                    <a:p>
                      <a:r>
                        <a:rPr lang="de-AT" sz="2000" baseline="0">
                          <a:solidFill>
                            <a:schemeClr val="tx1"/>
                          </a:solidFill>
                          <a:latin typeface="Calibri" pitchFamily="34" charset="0"/>
                          <a:cs typeface="Calibri" pitchFamily="34" charset="0"/>
                        </a:rPr>
                        <a:t>Dim1</a:t>
                      </a:r>
                      <a:endParaRPr lang="de-DE" sz="2000" baseline="0">
                        <a:solidFill>
                          <a:schemeClr val="tx1"/>
                        </a:solidFill>
                        <a:latin typeface="Calibri" pitchFamily="34" charset="0"/>
                        <a:cs typeface="Calibri" pitchFamily="34" charset="0"/>
                      </a:endParaRPr>
                    </a:p>
                  </a:txBody>
                  <a:tcPr/>
                </a:tc>
                <a:tc>
                  <a:txBody>
                    <a:bodyPr/>
                    <a:lstStyle/>
                    <a:p>
                      <a:r>
                        <a:rPr lang="de-AT" sz="2000" baseline="0">
                          <a:solidFill>
                            <a:schemeClr val="tx1"/>
                          </a:solidFill>
                          <a:latin typeface="Calibri" pitchFamily="34" charset="0"/>
                          <a:cs typeface="Calibri" pitchFamily="34" charset="0"/>
                        </a:rPr>
                        <a:t>Dim2</a:t>
                      </a:r>
                      <a:endParaRPr lang="de-DE" sz="2000" baseline="0">
                        <a:solidFill>
                          <a:schemeClr val="tx1"/>
                        </a:solidFill>
                        <a:latin typeface="Calibri" pitchFamily="34" charset="0"/>
                        <a:cs typeface="Calibri" pitchFamily="34" charset="0"/>
                      </a:endParaRPr>
                    </a:p>
                  </a:txBody>
                  <a:tcPr/>
                </a:tc>
                <a:extLst>
                  <a:ext uri="{0D108BD9-81ED-4DB2-BD59-A6C34878D82A}">
                    <a16:rowId xmlns:a16="http://schemas.microsoft.com/office/drawing/2014/main" val="10000"/>
                  </a:ext>
                </a:extLst>
              </a:tr>
              <a:tr h="501619">
                <a:tc>
                  <a:txBody>
                    <a:bodyPr/>
                    <a:lstStyle/>
                    <a:p>
                      <a:r>
                        <a:rPr lang="de-AT" sz="2000" b="1">
                          <a:latin typeface="Calibri" pitchFamily="34" charset="0"/>
                          <a:cs typeface="Calibri" pitchFamily="34" charset="0"/>
                        </a:rPr>
                        <a:t>Alice</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0.47</a:t>
                      </a:r>
                    </a:p>
                  </a:txBody>
                  <a:tcPr anchor="ctr"/>
                </a:tc>
                <a:tc>
                  <a:txBody>
                    <a:bodyPr/>
                    <a:lstStyle/>
                    <a:p>
                      <a:pPr algn="ctr"/>
                      <a:r>
                        <a:rPr lang="de-DE" sz="2000">
                          <a:latin typeface="Calibri" pitchFamily="34" charset="0"/>
                          <a:cs typeface="Calibri" pitchFamily="34" charset="0"/>
                        </a:rPr>
                        <a:t>-0.30</a:t>
                      </a:r>
                    </a:p>
                  </a:txBody>
                  <a:tcPr anchor="ctr"/>
                </a:tc>
                <a:extLst>
                  <a:ext uri="{0D108BD9-81ED-4DB2-BD59-A6C34878D82A}">
                    <a16:rowId xmlns:a16="http://schemas.microsoft.com/office/drawing/2014/main" val="10001"/>
                  </a:ext>
                </a:extLst>
              </a:tr>
              <a:tr h="501619">
                <a:tc>
                  <a:txBody>
                    <a:bodyPr/>
                    <a:lstStyle/>
                    <a:p>
                      <a:r>
                        <a:rPr lang="de-AT" sz="2000" b="1">
                          <a:latin typeface="Calibri" pitchFamily="34" charset="0"/>
                          <a:cs typeface="Calibri" pitchFamily="34" charset="0"/>
                        </a:rPr>
                        <a:t>Bob</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 -0.44</a:t>
                      </a:r>
                    </a:p>
                  </a:txBody>
                  <a:tcPr anchor="ctr"/>
                </a:tc>
                <a:tc>
                  <a:txBody>
                    <a:bodyPr/>
                    <a:lstStyle/>
                    <a:p>
                      <a:pPr algn="ctr"/>
                      <a:r>
                        <a:rPr lang="de-DE" sz="2000">
                          <a:latin typeface="Calibri" pitchFamily="34" charset="0"/>
                          <a:cs typeface="Calibri" pitchFamily="34" charset="0"/>
                        </a:rPr>
                        <a:t>0.23</a:t>
                      </a:r>
                    </a:p>
                  </a:txBody>
                  <a:tcPr anchor="ctr"/>
                </a:tc>
                <a:extLst>
                  <a:ext uri="{0D108BD9-81ED-4DB2-BD59-A6C34878D82A}">
                    <a16:rowId xmlns:a16="http://schemas.microsoft.com/office/drawing/2014/main" val="10002"/>
                  </a:ext>
                </a:extLst>
              </a:tr>
              <a:tr h="501619">
                <a:tc>
                  <a:txBody>
                    <a:bodyPr/>
                    <a:lstStyle/>
                    <a:p>
                      <a:r>
                        <a:rPr lang="de-AT" sz="2000" b="1">
                          <a:latin typeface="Calibri" pitchFamily="34" charset="0"/>
                          <a:cs typeface="Calibri" pitchFamily="34" charset="0"/>
                        </a:rPr>
                        <a:t>Mary</a:t>
                      </a:r>
                      <a:endParaRPr lang="de-DE" sz="2000" b="1">
                        <a:latin typeface="Calibri" pitchFamily="34" charset="0"/>
                        <a:cs typeface="Calibri" pitchFamily="34" charset="0"/>
                      </a:endParaRPr>
                    </a:p>
                  </a:txBody>
                  <a:tcPr anchor="ctr"/>
                </a:tc>
                <a:tc>
                  <a:txBody>
                    <a:bodyPr/>
                    <a:lstStyle/>
                    <a:p>
                      <a:pPr algn="ctr"/>
                      <a:r>
                        <a:rPr lang="de-AT" sz="2000">
                          <a:latin typeface="Calibri" pitchFamily="34" charset="0"/>
                          <a:cs typeface="Calibri" pitchFamily="34" charset="0"/>
                        </a:rPr>
                        <a:t>0.70</a:t>
                      </a:r>
                      <a:endParaRPr lang="de-DE" sz="2000">
                        <a:latin typeface="Calibri" pitchFamily="34" charset="0"/>
                        <a:cs typeface="Calibri" pitchFamily="34" charset="0"/>
                      </a:endParaRPr>
                    </a:p>
                  </a:txBody>
                  <a:tcPr anchor="ctr"/>
                </a:tc>
                <a:tc>
                  <a:txBody>
                    <a:bodyPr/>
                    <a:lstStyle/>
                    <a:p>
                      <a:pPr algn="ctr"/>
                      <a:r>
                        <a:rPr lang="de-AT" sz="2000">
                          <a:latin typeface="Calibri" pitchFamily="34" charset="0"/>
                          <a:cs typeface="Calibri" pitchFamily="34" charset="0"/>
                        </a:rPr>
                        <a:t>-</a:t>
                      </a:r>
                      <a:r>
                        <a:rPr lang="de-DE" sz="2000">
                          <a:latin typeface="Calibri" pitchFamily="34" charset="0"/>
                          <a:cs typeface="Calibri" pitchFamily="34" charset="0"/>
                        </a:rPr>
                        <a:t>0.06</a:t>
                      </a:r>
                    </a:p>
                  </a:txBody>
                  <a:tcPr anchor="ctr"/>
                </a:tc>
                <a:extLst>
                  <a:ext uri="{0D108BD9-81ED-4DB2-BD59-A6C34878D82A}">
                    <a16:rowId xmlns:a16="http://schemas.microsoft.com/office/drawing/2014/main" val="10003"/>
                  </a:ext>
                </a:extLst>
              </a:tr>
              <a:tr h="501619">
                <a:tc>
                  <a:txBody>
                    <a:bodyPr/>
                    <a:lstStyle/>
                    <a:p>
                      <a:r>
                        <a:rPr lang="de-AT" sz="2000" b="1">
                          <a:latin typeface="Calibri" pitchFamily="34" charset="0"/>
                          <a:cs typeface="Calibri" pitchFamily="34" charset="0"/>
                        </a:rPr>
                        <a:t>Sue</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0.31</a:t>
                      </a:r>
                    </a:p>
                  </a:txBody>
                  <a:tcPr anchor="ctr"/>
                </a:tc>
                <a:tc>
                  <a:txBody>
                    <a:bodyPr/>
                    <a:lstStyle/>
                    <a:p>
                      <a:pPr algn="ctr"/>
                      <a:r>
                        <a:rPr lang="de-DE" sz="2000">
                          <a:latin typeface="Calibri" pitchFamily="34" charset="0"/>
                          <a:cs typeface="Calibri" pitchFamily="34" charset="0"/>
                        </a:rPr>
                        <a:t>0.93</a:t>
                      </a:r>
                    </a:p>
                  </a:txBody>
                  <a:tcPr anchor="ct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nvGraphicFramePr>
        <p:xfrm>
          <a:off x="8112225" y="4509120"/>
          <a:ext cx="2412270" cy="1449712"/>
        </p:xfrm>
        <a:graphic>
          <a:graphicData uri="http://schemas.openxmlformats.org/drawingml/2006/table">
            <a:tbl>
              <a:tblPr firstRow="1" bandRow="1">
                <a:tableStyleId>{5C22544A-7EE6-4342-B048-85BDC9FD1C3A}</a:tableStyleId>
              </a:tblPr>
              <a:tblGrid>
                <a:gridCol w="804090">
                  <a:extLst>
                    <a:ext uri="{9D8B030D-6E8A-4147-A177-3AD203B41FA5}">
                      <a16:colId xmlns:a16="http://schemas.microsoft.com/office/drawing/2014/main" val="20000"/>
                    </a:ext>
                  </a:extLst>
                </a:gridCol>
                <a:gridCol w="804090">
                  <a:extLst>
                    <a:ext uri="{9D8B030D-6E8A-4147-A177-3AD203B41FA5}">
                      <a16:colId xmlns:a16="http://schemas.microsoft.com/office/drawing/2014/main" val="20001"/>
                    </a:ext>
                  </a:extLst>
                </a:gridCol>
                <a:gridCol w="804090">
                  <a:extLst>
                    <a:ext uri="{9D8B030D-6E8A-4147-A177-3AD203B41FA5}">
                      <a16:colId xmlns:a16="http://schemas.microsoft.com/office/drawing/2014/main" val="20002"/>
                    </a:ext>
                  </a:extLst>
                </a:gridCol>
              </a:tblGrid>
              <a:tr h="40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300" baseline="30000">
                        <a:solidFill>
                          <a:schemeClr val="tx1"/>
                        </a:solidFill>
                      </a:endParaRPr>
                    </a:p>
                  </a:txBody>
                  <a:tcPr anchor="ctr"/>
                </a:tc>
                <a:tc>
                  <a:txBody>
                    <a:bodyPr/>
                    <a:lstStyle/>
                    <a:p>
                      <a:r>
                        <a:rPr lang="de-AT" sz="2000" baseline="0">
                          <a:solidFill>
                            <a:schemeClr val="tx1"/>
                          </a:solidFill>
                          <a:latin typeface="Calibri" pitchFamily="34" charset="0"/>
                          <a:cs typeface="Calibri" pitchFamily="34" charset="0"/>
                        </a:rPr>
                        <a:t>Dim1</a:t>
                      </a:r>
                      <a:endParaRPr lang="de-DE" sz="2000" baseline="0">
                        <a:solidFill>
                          <a:schemeClr val="tx1"/>
                        </a:solidFill>
                        <a:latin typeface="Calibri" pitchFamily="34" charset="0"/>
                        <a:cs typeface="Calibri" pitchFamily="34" charset="0"/>
                      </a:endParaRPr>
                    </a:p>
                  </a:txBody>
                  <a:tcPr/>
                </a:tc>
                <a:tc>
                  <a:txBody>
                    <a:bodyPr/>
                    <a:lstStyle/>
                    <a:p>
                      <a:r>
                        <a:rPr lang="de-AT" sz="2000" baseline="0">
                          <a:solidFill>
                            <a:schemeClr val="tx1"/>
                          </a:solidFill>
                          <a:latin typeface="Calibri" pitchFamily="34" charset="0"/>
                          <a:cs typeface="Calibri" pitchFamily="34" charset="0"/>
                        </a:rPr>
                        <a:t>Dim2</a:t>
                      </a:r>
                      <a:endParaRPr lang="de-DE" sz="2000" baseline="0">
                        <a:solidFill>
                          <a:schemeClr val="tx1"/>
                        </a:solidFill>
                        <a:latin typeface="Calibri" pitchFamily="34" charset="0"/>
                        <a:cs typeface="Calibri" pitchFamily="34" charset="0"/>
                      </a:endParaRPr>
                    </a:p>
                  </a:txBody>
                  <a:tcPr/>
                </a:tc>
                <a:extLst>
                  <a:ext uri="{0D108BD9-81ED-4DB2-BD59-A6C34878D82A}">
                    <a16:rowId xmlns:a16="http://schemas.microsoft.com/office/drawing/2014/main" val="10000"/>
                  </a:ext>
                </a:extLst>
              </a:tr>
              <a:tr h="523688">
                <a:tc>
                  <a:txBody>
                    <a:bodyPr/>
                    <a:lstStyle/>
                    <a:p>
                      <a:r>
                        <a:rPr lang="de-AT" sz="2000" b="1">
                          <a:latin typeface="Calibri" pitchFamily="34" charset="0"/>
                          <a:cs typeface="Calibri" pitchFamily="34" charset="0"/>
                        </a:rPr>
                        <a:t>Dim1</a:t>
                      </a:r>
                      <a:endParaRPr lang="de-DE" sz="2000" b="1">
                        <a:latin typeface="Calibri" pitchFamily="34" charset="0"/>
                        <a:cs typeface="Calibri" pitchFamily="34" charset="0"/>
                      </a:endParaRPr>
                    </a:p>
                  </a:txBody>
                  <a:tcPr anchor="ctr"/>
                </a:tc>
                <a:tc>
                  <a:txBody>
                    <a:bodyPr/>
                    <a:lstStyle/>
                    <a:p>
                      <a:pPr algn="ctr"/>
                      <a:r>
                        <a:rPr lang="de-AT" sz="2000">
                          <a:latin typeface="Calibri" pitchFamily="34" charset="0"/>
                          <a:cs typeface="Calibri" pitchFamily="34" charset="0"/>
                        </a:rPr>
                        <a:t>5.63</a:t>
                      </a:r>
                      <a:endParaRPr lang="de-DE" sz="2000">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a:t>
                      </a:r>
                    </a:p>
                  </a:txBody>
                  <a:tcPr anchor="ctr"/>
                </a:tc>
                <a:extLst>
                  <a:ext uri="{0D108BD9-81ED-4DB2-BD59-A6C34878D82A}">
                    <a16:rowId xmlns:a16="http://schemas.microsoft.com/office/drawing/2014/main" val="10001"/>
                  </a:ext>
                </a:extLst>
              </a:tr>
              <a:tr h="523688">
                <a:tc>
                  <a:txBody>
                    <a:bodyPr/>
                    <a:lstStyle/>
                    <a:p>
                      <a:r>
                        <a:rPr lang="de-AT" sz="2000" b="1">
                          <a:latin typeface="Calibri" pitchFamily="34" charset="0"/>
                          <a:cs typeface="Calibri" pitchFamily="34" charset="0"/>
                        </a:rPr>
                        <a:t>Dim2</a:t>
                      </a:r>
                      <a:endParaRPr lang="de-DE" sz="2000" b="1">
                        <a:latin typeface="Calibri" pitchFamily="34" charset="0"/>
                        <a:cs typeface="Calibri" pitchFamily="34" charset="0"/>
                      </a:endParaRPr>
                    </a:p>
                  </a:txBody>
                  <a:tcPr anchor="ctr"/>
                </a:tc>
                <a:tc>
                  <a:txBody>
                    <a:bodyPr/>
                    <a:lstStyle/>
                    <a:p>
                      <a:pPr algn="ctr"/>
                      <a:r>
                        <a:rPr lang="de-DE" sz="2000">
                          <a:latin typeface="Calibri" pitchFamily="34" charset="0"/>
                          <a:cs typeface="Calibri" pitchFamily="34" charset="0"/>
                        </a:rPr>
                        <a:t>0</a:t>
                      </a:r>
                    </a:p>
                  </a:txBody>
                  <a:tcPr anchor="ctr"/>
                </a:tc>
                <a:tc>
                  <a:txBody>
                    <a:bodyPr/>
                    <a:lstStyle/>
                    <a:p>
                      <a:pPr algn="ctr"/>
                      <a:r>
                        <a:rPr lang="de-DE" sz="2000">
                          <a:latin typeface="Calibri" pitchFamily="34" charset="0"/>
                          <a:cs typeface="Calibri" pitchFamily="34" charset="0"/>
                        </a:rPr>
                        <a:t>3.23</a:t>
                      </a:r>
                    </a:p>
                  </a:txBody>
                  <a:tcPr anchor="ctr"/>
                </a:tc>
                <a:extLst>
                  <a:ext uri="{0D108BD9-81ED-4DB2-BD59-A6C34878D82A}">
                    <a16:rowId xmlns:a16="http://schemas.microsoft.com/office/drawing/2014/main" val="10002"/>
                  </a:ext>
                </a:extLst>
              </a:tr>
            </a:tbl>
          </a:graphicData>
        </a:graphic>
      </p:graphicFrame>
      <p:graphicFrame>
        <p:nvGraphicFramePr>
          <p:cNvPr id="12" name="Objekt 11"/>
          <p:cNvGraphicFramePr>
            <a:graphicFrameLocks noChangeAspect="1"/>
          </p:cNvGraphicFramePr>
          <p:nvPr/>
        </p:nvGraphicFramePr>
        <p:xfrm>
          <a:off x="3719736" y="1844824"/>
          <a:ext cx="2736304" cy="649446"/>
        </p:xfrm>
        <a:graphic>
          <a:graphicData uri="http://schemas.openxmlformats.org/presentationml/2006/ole">
            <mc:AlternateContent xmlns:mc="http://schemas.openxmlformats.org/markup-compatibility/2006">
              <mc:Choice xmlns:v="urn:schemas-microsoft-com:vml" Requires="v">
                <p:oleObj name="Formel" r:id="rId8" imgW="1574117" imgH="317362" progId="Equation.3">
                  <p:embed/>
                </p:oleObj>
              </mc:Choice>
              <mc:Fallback>
                <p:oleObj name="Formel" r:id="rId8" imgW="1574117" imgH="317362" progId="Equation.3">
                  <p:embed/>
                  <p:pic>
                    <p:nvPicPr>
                      <p:cNvPr id="12" name="Objek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9736" y="1844824"/>
                        <a:ext cx="2736304" cy="649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kt 12"/>
          <p:cNvGraphicFramePr>
            <a:graphicFrameLocks noChangeAspect="1"/>
          </p:cNvGraphicFramePr>
          <p:nvPr/>
        </p:nvGraphicFramePr>
        <p:xfrm>
          <a:off x="8312334" y="4412665"/>
          <a:ext cx="591979" cy="537845"/>
        </p:xfrm>
        <a:graphic>
          <a:graphicData uri="http://schemas.openxmlformats.org/presentationml/2006/ole">
            <mc:AlternateContent xmlns:mc="http://schemas.openxmlformats.org/markup-compatibility/2006">
              <mc:Choice xmlns:v="urn:schemas-microsoft-com:vml" Requires="v">
                <p:oleObj name="Formel" r:id="rId10" imgW="241195" imgH="279279" progId="Equation.3">
                  <p:embed/>
                </p:oleObj>
              </mc:Choice>
              <mc:Fallback>
                <p:oleObj name="Formel" r:id="rId10" imgW="241195" imgH="279279" progId="Equation.3">
                  <p:embed/>
                  <p:pic>
                    <p:nvPicPr>
                      <p:cNvPr id="13" name="Objek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2334" y="4412665"/>
                        <a:ext cx="591979" cy="537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Inhaltsplatzhalter 2"/>
          <p:cNvSpPr txBox="1">
            <a:spLocks/>
          </p:cNvSpPr>
          <p:nvPr/>
        </p:nvSpPr>
        <p:spPr bwMode="auto">
          <a:xfrm>
            <a:off x="1847528" y="1988841"/>
            <a:ext cx="496632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887" indent="-342887" defTabSz="914364" fontAlgn="base">
              <a:spcBef>
                <a:spcPct val="20000"/>
              </a:spcBef>
              <a:spcAft>
                <a:spcPct val="0"/>
              </a:spcAft>
              <a:buFontTx/>
              <a:buChar char="•"/>
              <a:defRPr/>
            </a:pPr>
            <a:r>
              <a:rPr lang="en-US" kern="0">
                <a:latin typeface="Calibri" pitchFamily="34" charset="0"/>
                <a:cs typeface="Calibri" pitchFamily="34" charset="0"/>
              </a:rPr>
              <a:t>SVD:</a:t>
            </a:r>
          </a:p>
        </p:txBody>
      </p:sp>
      <p:grpSp>
        <p:nvGrpSpPr>
          <p:cNvPr id="15" name="Gruppieren 23"/>
          <p:cNvGrpSpPr/>
          <p:nvPr/>
        </p:nvGrpSpPr>
        <p:grpSpPr>
          <a:xfrm>
            <a:off x="1919536" y="2974797"/>
            <a:ext cx="8496944" cy="3384376"/>
            <a:chOff x="395536" y="3068960"/>
            <a:chExt cx="8496944" cy="3384376"/>
          </a:xfrm>
        </p:grpSpPr>
        <p:grpSp>
          <p:nvGrpSpPr>
            <p:cNvPr id="16" name="Gruppieren 21"/>
            <p:cNvGrpSpPr/>
            <p:nvPr/>
          </p:nvGrpSpPr>
          <p:grpSpPr>
            <a:xfrm>
              <a:off x="395536" y="3068960"/>
              <a:ext cx="8496944" cy="3384376"/>
              <a:chOff x="395536" y="3068960"/>
              <a:chExt cx="8496944" cy="3384376"/>
            </a:xfrm>
          </p:grpSpPr>
          <p:sp>
            <p:nvSpPr>
              <p:cNvPr id="18" name="Inhaltsplatzhalter 2"/>
              <p:cNvSpPr txBox="1">
                <a:spLocks/>
              </p:cNvSpPr>
              <p:nvPr/>
            </p:nvSpPr>
            <p:spPr bwMode="auto">
              <a:xfrm>
                <a:off x="395536" y="5301208"/>
                <a:ext cx="496632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887" indent="-342887">
                  <a:spcBef>
                    <a:spcPct val="20000"/>
                  </a:spcBef>
                  <a:buFontTx/>
                  <a:buChar char="•"/>
                </a:pPr>
                <a:r>
                  <a:rPr lang="de-AT" sz="2000" kern="0">
                    <a:latin typeface="Calibri" pitchFamily="34" charset="0"/>
                    <a:cs typeface="Calibri" pitchFamily="34" charset="0"/>
                  </a:rPr>
                  <a:t>Prediction: </a:t>
                </a:r>
              </a:p>
              <a:p>
                <a:pPr marL="1714432" lvl="3" indent="-342887">
                  <a:spcBef>
                    <a:spcPct val="20000"/>
                  </a:spcBef>
                </a:pPr>
                <a:r>
                  <a:rPr lang="de-AT" sz="2000" kern="0">
                    <a:latin typeface="Calibri" pitchFamily="34" charset="0"/>
                    <a:cs typeface="Calibri" pitchFamily="34" charset="0"/>
                  </a:rPr>
                  <a:t>	</a:t>
                </a:r>
                <a:r>
                  <a:rPr lang="de-AT" kern="0">
                    <a:latin typeface="Calibri" pitchFamily="34" charset="0"/>
                    <a:cs typeface="Calibri" pitchFamily="34" charset="0"/>
                  </a:rPr>
                  <a:t>	= </a:t>
                </a:r>
                <a:r>
                  <a:rPr lang="de-AT">
                    <a:latin typeface="Calibri" pitchFamily="34" charset="0"/>
                    <a:cs typeface="Calibri" pitchFamily="34" charset="0"/>
                  </a:rPr>
                  <a:t>3 + 0.84 = </a:t>
                </a:r>
                <a:r>
                  <a:rPr lang="de-AT">
                    <a:solidFill>
                      <a:srgbClr val="C00000"/>
                    </a:solidFill>
                    <a:latin typeface="Calibri" pitchFamily="34" charset="0"/>
                    <a:cs typeface="Calibri" pitchFamily="34" charset="0"/>
                  </a:rPr>
                  <a:t>3.84</a:t>
                </a:r>
                <a:endParaRPr lang="de-AT" kern="0">
                  <a:solidFill>
                    <a:srgbClr val="C00000"/>
                  </a:solidFill>
                  <a:latin typeface="Calibri" pitchFamily="34" charset="0"/>
                  <a:cs typeface="Calibri" pitchFamily="34" charset="0"/>
                </a:endParaRPr>
              </a:p>
            </p:txBody>
          </p:sp>
          <p:sp>
            <p:nvSpPr>
              <p:cNvPr id="19" name="Rechteck 18"/>
              <p:cNvSpPr/>
              <p:nvPr/>
            </p:nvSpPr>
            <p:spPr bwMode="auto">
              <a:xfrm>
                <a:off x="7452320" y="3140968"/>
                <a:ext cx="720080"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eaLnBrk="0" fontAlgn="base" hangingPunct="0">
                  <a:spcBef>
                    <a:spcPct val="0"/>
                  </a:spcBef>
                  <a:spcAft>
                    <a:spcPct val="0"/>
                  </a:spcAft>
                </a:pPr>
                <a:endParaRPr lang="de-DE" sz="2400">
                  <a:latin typeface="Calibri" pitchFamily="34" charset="0"/>
                  <a:ea typeface="ＭＳ Ｐゴシック" pitchFamily="-112" charset="-128"/>
                  <a:cs typeface="Calibri" pitchFamily="34" charset="0"/>
                </a:endParaRPr>
              </a:p>
            </p:txBody>
          </p:sp>
          <p:sp>
            <p:nvSpPr>
              <p:cNvPr id="20" name="Rechteck 19"/>
              <p:cNvSpPr/>
              <p:nvPr/>
            </p:nvSpPr>
            <p:spPr bwMode="auto">
              <a:xfrm>
                <a:off x="395536" y="3068960"/>
                <a:ext cx="2448272" cy="432048"/>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eaLnBrk="0" fontAlgn="base" hangingPunct="0">
                  <a:spcBef>
                    <a:spcPct val="0"/>
                  </a:spcBef>
                  <a:spcAft>
                    <a:spcPct val="0"/>
                  </a:spcAft>
                </a:pPr>
                <a:endParaRPr lang="de-DE" sz="2400">
                  <a:latin typeface="Calibri" pitchFamily="34" charset="0"/>
                  <a:ea typeface="ＭＳ Ｐゴシック" pitchFamily="-112" charset="-128"/>
                  <a:cs typeface="Calibri" pitchFamily="34" charset="0"/>
                </a:endParaRPr>
              </a:p>
            </p:txBody>
          </p:sp>
          <p:sp>
            <p:nvSpPr>
              <p:cNvPr id="21" name="Rechteck 20"/>
              <p:cNvSpPr/>
              <p:nvPr/>
            </p:nvSpPr>
            <p:spPr bwMode="auto">
              <a:xfrm>
                <a:off x="6588224" y="5013176"/>
                <a:ext cx="2304256" cy="958260"/>
              </a:xfrm>
              <a:prstGeom prst="rect">
                <a:avLst/>
              </a:prstGeom>
              <a:noFill/>
              <a:ln w="317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eaLnBrk="0" fontAlgn="base" hangingPunct="0">
                  <a:spcBef>
                    <a:spcPct val="0"/>
                  </a:spcBef>
                  <a:spcAft>
                    <a:spcPct val="0"/>
                  </a:spcAft>
                </a:pPr>
                <a:endParaRPr lang="de-DE" sz="2400">
                  <a:latin typeface="Calibri" pitchFamily="34" charset="0"/>
                  <a:ea typeface="ＭＳ Ｐゴシック" pitchFamily="-112" charset="-128"/>
                  <a:cs typeface="Calibri" pitchFamily="34" charset="0"/>
                </a:endParaRPr>
              </a:p>
            </p:txBody>
          </p:sp>
        </p:grpSp>
        <p:graphicFrame>
          <p:nvGraphicFramePr>
            <p:cNvPr id="17" name="Object 5"/>
            <p:cNvGraphicFramePr>
              <a:graphicFrameLocks noChangeAspect="1"/>
            </p:cNvGraphicFramePr>
            <p:nvPr/>
          </p:nvGraphicFramePr>
          <p:xfrm>
            <a:off x="2070671" y="5208201"/>
            <a:ext cx="4517553" cy="474045"/>
          </p:xfrm>
          <a:graphic>
            <a:graphicData uri="http://schemas.openxmlformats.org/presentationml/2006/ole">
              <mc:AlternateContent xmlns:mc="http://schemas.openxmlformats.org/markup-compatibility/2006">
                <mc:Choice xmlns:v="urn:schemas-microsoft-com:vml" Requires="v">
                  <p:oleObj name="Formel" r:id="rId12" imgW="2895600" imgH="304800" progId="Equation.3">
                    <p:embed/>
                  </p:oleObj>
                </mc:Choice>
                <mc:Fallback>
                  <p:oleObj name="Formel" r:id="rId12" imgW="2895600" imgH="304800" progId="Equation.3">
                    <p:embed/>
                    <p:pic>
                      <p:nvPicPr>
                        <p:cNvPr id="17"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0671" y="5208201"/>
                          <a:ext cx="4517553" cy="474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4717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Web"/>
              </a:rPr>
              <a:t>Explain how content filtering works for recommendation.</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Explain the theory behind collaborative filtering.</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Use matrix factorization to estimate ratings (collaborative filtering).</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Explain how collaborative filtering and content filtering can be combined to make recommendations.</a:t>
            </a:r>
            <a:endParaRPr lang="en-US" b="0" i="0" dirty="0">
              <a:solidFill>
                <a:srgbClr val="262626"/>
              </a:solidFill>
              <a:effectLst/>
              <a:latin typeface="Lato Extended"/>
            </a:endParaRPr>
          </a:p>
          <a:p>
            <a:pPr algn="l">
              <a:buFont typeface="Arial" panose="020B0604020202020204" pitchFamily="34" charset="0"/>
              <a:buChar char="•"/>
            </a:pPr>
            <a:r>
              <a:rPr lang="en-US" b="0" i="0" dirty="0">
                <a:solidFill>
                  <a:srgbClr val="262626"/>
                </a:solidFill>
                <a:effectLst/>
                <a:latin typeface="LatoWeb"/>
              </a:rPr>
              <a:t>Evaluate the performance of collaborative filtering algorithms. </a:t>
            </a:r>
            <a:endParaRPr lang="en-US" b="0" i="0" dirty="0">
              <a:solidFill>
                <a:srgbClr val="262626"/>
              </a:solidFill>
              <a:effectLst/>
              <a:latin typeface="Lato Extended"/>
            </a:endParaRPr>
          </a:p>
        </p:txBody>
      </p:sp>
      <p:sp>
        <p:nvSpPr>
          <p:cNvPr id="3" name="Title 2"/>
          <p:cNvSpPr>
            <a:spLocks noGrp="1"/>
          </p:cNvSpPr>
          <p:nvPr>
            <p:ph type="title"/>
          </p:nvPr>
        </p:nvSpPr>
        <p:spPr/>
        <p:txBody>
          <a:bodyPr>
            <a:normAutofit/>
          </a:bodyPr>
          <a:lstStyle/>
          <a:p>
            <a:r>
              <a:rPr lang="en-US" sz="3200" dirty="0"/>
              <a:t>Learning Objectives</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503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Power of Matrix Factorization</a:t>
            </a:r>
            <a:endParaRPr lang="en-US" sz="2000"/>
          </a:p>
        </p:txBody>
      </p:sp>
      <p:sp>
        <p:nvSpPr>
          <p:cNvPr id="5" name="Inhaltsplatzhalter 2"/>
          <p:cNvSpPr txBox="1">
            <a:spLocks/>
          </p:cNvSpPr>
          <p:nvPr/>
        </p:nvSpPr>
        <p:spPr bwMode="auto">
          <a:xfrm>
            <a:off x="1143000" y="1686533"/>
            <a:ext cx="9220200" cy="3712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sz="2800" dirty="0">
                <a:solidFill>
                  <a:schemeClr val="tx1"/>
                </a:solidFill>
                <a:latin typeface="Calibri"/>
                <a:cs typeface="Calibri"/>
              </a:rPr>
              <a:t>Stimulated by work on Netflix competition</a:t>
            </a:r>
          </a:p>
          <a:p>
            <a:pPr lvl="1"/>
            <a:r>
              <a:rPr lang="en-US" sz="2000" dirty="0">
                <a:solidFill>
                  <a:schemeClr val="tx1"/>
                </a:solidFill>
                <a:latin typeface="Calibri"/>
                <a:cs typeface="Calibri"/>
              </a:rPr>
              <a:t>Prize of $1,000,000 for accuracy improvement of 10% RMSE compared to Netflix's own </a:t>
            </a:r>
            <a:r>
              <a:rPr lang="en-US" sz="2000" dirty="0" err="1">
                <a:solidFill>
                  <a:schemeClr val="tx1"/>
                </a:solidFill>
                <a:latin typeface="Calibri"/>
                <a:cs typeface="Calibri"/>
              </a:rPr>
              <a:t>Cinematch</a:t>
            </a:r>
            <a:r>
              <a:rPr lang="en-US" sz="2000" dirty="0">
                <a:solidFill>
                  <a:schemeClr val="tx1"/>
                </a:solidFill>
                <a:latin typeface="Calibri"/>
                <a:cs typeface="Calibri"/>
              </a:rPr>
              <a:t> system</a:t>
            </a:r>
          </a:p>
          <a:p>
            <a:pPr lvl="1"/>
            <a:r>
              <a:rPr lang="en-US" sz="2000" dirty="0">
                <a:solidFill>
                  <a:schemeClr val="tx1"/>
                </a:solidFill>
                <a:latin typeface="Calibri"/>
                <a:cs typeface="Calibri"/>
              </a:rPr>
              <a:t>Netflix dataset (~100M ratings, ~480K users , ~18K movies)</a:t>
            </a:r>
          </a:p>
          <a:p>
            <a:pPr lvl="1"/>
            <a:r>
              <a:rPr lang="en-US" sz="2000" dirty="0">
                <a:solidFill>
                  <a:schemeClr val="tx1"/>
                </a:solidFill>
                <a:latin typeface="Calibri"/>
                <a:cs typeface="Calibri"/>
              </a:rPr>
              <a:t>Last ratings/user withheld (set K)</a:t>
            </a:r>
          </a:p>
          <a:p>
            <a:r>
              <a:rPr lang="en-US" sz="2800" dirty="0">
                <a:solidFill>
                  <a:schemeClr val="tx1"/>
                </a:solidFill>
                <a:latin typeface="Calibri"/>
                <a:cs typeface="Calibri"/>
              </a:rPr>
              <a:t>Root mean squared error metric optimized to 0.8567</a:t>
            </a:r>
          </a:p>
        </p:txBody>
      </p:sp>
      <p:graphicFrame>
        <p:nvGraphicFramePr>
          <p:cNvPr id="6" name="Object 1"/>
          <p:cNvGraphicFramePr>
            <a:graphicFrameLocks noChangeAspect="1"/>
          </p:cNvGraphicFramePr>
          <p:nvPr>
            <p:extLst>
              <p:ext uri="{D42A27DB-BD31-4B8C-83A1-F6EECF244321}">
                <p14:modId xmlns:p14="http://schemas.microsoft.com/office/powerpoint/2010/main" val="2077205458"/>
              </p:ext>
            </p:extLst>
          </p:nvPr>
        </p:nvGraphicFramePr>
        <p:xfrm>
          <a:off x="3581400" y="4407493"/>
          <a:ext cx="3124774" cy="1219200"/>
        </p:xfrm>
        <a:graphic>
          <a:graphicData uri="http://schemas.openxmlformats.org/presentationml/2006/ole">
            <mc:AlternateContent xmlns:mc="http://schemas.openxmlformats.org/markup-compatibility/2006">
              <mc:Choice xmlns:v="urn:schemas-microsoft-com:vml" Requires="v">
                <p:oleObj name="Formel" r:id="rId3" imgW="2082800" imgH="812800" progId="Equation.3">
                  <p:embed/>
                </p:oleObj>
              </mc:Choice>
              <mc:Fallback>
                <p:oleObj name="Formel" r:id="rId3" imgW="2082800" imgH="812800" progId="Equation.3">
                  <p:embed/>
                  <p:pic>
                    <p:nvPicPr>
                      <p:cNvPr id="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407493"/>
                        <a:ext cx="3124774" cy="1219200"/>
                      </a:xfrm>
                      <a:prstGeom prst="rect">
                        <a:avLst/>
                      </a:prstGeom>
                      <a:solidFill>
                        <a:schemeClr val="bg1"/>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1601375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Collaborative Filtering Issues</a:t>
            </a:r>
          </a:p>
        </p:txBody>
      </p:sp>
      <p:sp>
        <p:nvSpPr>
          <p:cNvPr id="3" name="Inhaltsplatzhalter 2"/>
          <p:cNvSpPr>
            <a:spLocks noGrp="1"/>
          </p:cNvSpPr>
          <p:nvPr>
            <p:ph idx="1"/>
          </p:nvPr>
        </p:nvSpPr>
        <p:spPr/>
        <p:txBody>
          <a:bodyPr/>
          <a:lstStyle/>
          <a:p>
            <a:r>
              <a:rPr lang="en-US" dirty="0"/>
              <a:t>Pros: </a:t>
            </a:r>
          </a:p>
          <a:p>
            <a:pPr lvl="1"/>
            <a:r>
              <a:rPr lang="en-US" sz="1600" dirty="0"/>
              <a:t>well-understood, works well in some domains, no knowledge engineering required</a:t>
            </a:r>
          </a:p>
          <a:p>
            <a:r>
              <a:rPr lang="en-US" dirty="0"/>
              <a:t>Cons:</a:t>
            </a:r>
          </a:p>
          <a:p>
            <a:pPr lvl="1"/>
            <a:r>
              <a:rPr lang="en-US" sz="1600" dirty="0"/>
              <a:t>requires user community, sparsity problems, no integration of other knowledge sources, no explanation of results</a:t>
            </a:r>
          </a:p>
          <a:p>
            <a:r>
              <a:rPr lang="en-US" dirty="0"/>
              <a:t>What is the best CF method?</a:t>
            </a:r>
          </a:p>
          <a:p>
            <a:pPr lvl="1"/>
            <a:r>
              <a:rPr lang="en-US" sz="1600" dirty="0"/>
              <a:t>In which situation and which domain? Inconsistent findings; always the same domains and data sets; differences between methods are often very small (1/100)</a:t>
            </a:r>
          </a:p>
          <a:p>
            <a:r>
              <a:rPr lang="en-US" dirty="0"/>
              <a:t>How to evaluate the prediction quality?</a:t>
            </a:r>
          </a:p>
          <a:p>
            <a:pPr lvl="1"/>
            <a:r>
              <a:rPr lang="en-US" sz="1600" dirty="0"/>
              <a:t>MAE / RMSE: What does an MAE of 0.7 actually mean?</a:t>
            </a:r>
          </a:p>
          <a:p>
            <a:pPr lvl="1"/>
            <a:r>
              <a:rPr lang="en-US" sz="1600" dirty="0"/>
              <a:t>Serendipity: Not yet fully understood</a:t>
            </a:r>
          </a:p>
        </p:txBody>
      </p:sp>
    </p:spTree>
    <p:extLst>
      <p:ext uri="{BB962C8B-B14F-4D97-AF65-F5344CB8AC3E}">
        <p14:creationId xmlns:p14="http://schemas.microsoft.com/office/powerpoint/2010/main" val="46346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Content-Based Recommendations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4410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Content-based recommendation</a:t>
            </a:r>
          </a:p>
        </p:txBody>
      </p:sp>
      <p:sp>
        <p:nvSpPr>
          <p:cNvPr id="3" name="Inhaltsplatzhalter 2"/>
          <p:cNvSpPr>
            <a:spLocks noGrp="1"/>
          </p:cNvSpPr>
          <p:nvPr>
            <p:ph idx="1"/>
          </p:nvPr>
        </p:nvSpPr>
        <p:spPr>
          <a:xfrm>
            <a:off x="1842356" y="1752600"/>
            <a:ext cx="8507288" cy="4525963"/>
          </a:xfrm>
        </p:spPr>
        <p:txBody>
          <a:bodyPr>
            <a:normAutofit/>
          </a:bodyPr>
          <a:lstStyle/>
          <a:p>
            <a:r>
              <a:rPr lang="en-US" dirty="0"/>
              <a:t>Collaborative filtering does NOT require any information about the items:</a:t>
            </a:r>
          </a:p>
          <a:p>
            <a:pPr lvl="2"/>
            <a:r>
              <a:rPr lang="en-US" dirty="0"/>
              <a:t>However, it might be reasonable to exploit such information</a:t>
            </a:r>
          </a:p>
          <a:p>
            <a:pPr lvl="2"/>
            <a:r>
              <a:rPr lang="en-US" dirty="0"/>
              <a:t>E.g. recommend fantasy novels to people who liked fantasy novels in the past</a:t>
            </a:r>
          </a:p>
          <a:p>
            <a:r>
              <a:rPr lang="en-US" dirty="0"/>
              <a:t>What do we need:</a:t>
            </a:r>
          </a:p>
          <a:p>
            <a:pPr lvl="2"/>
            <a:r>
              <a:rPr lang="en-US" dirty="0"/>
              <a:t>Some information about the available items such as the genre ("content") </a:t>
            </a:r>
          </a:p>
          <a:p>
            <a:pPr lvl="2"/>
            <a:r>
              <a:rPr lang="en-US" dirty="0"/>
              <a:t>Some sort of </a:t>
            </a:r>
            <a:r>
              <a:rPr lang="en-US" i="1" dirty="0"/>
              <a:t>user profile</a:t>
            </a:r>
            <a:r>
              <a:rPr lang="en-US" dirty="0"/>
              <a:t> describing what the user likes (the preferences)</a:t>
            </a:r>
          </a:p>
          <a:p>
            <a:r>
              <a:rPr lang="en-US" dirty="0"/>
              <a:t>The task:</a:t>
            </a:r>
          </a:p>
          <a:p>
            <a:pPr lvl="2"/>
            <a:r>
              <a:rPr lang="en-US" dirty="0"/>
              <a:t>Learn user preferences</a:t>
            </a:r>
          </a:p>
          <a:p>
            <a:pPr lvl="2"/>
            <a:r>
              <a:rPr lang="en-US" dirty="0"/>
              <a:t>Locate/recommend items that are "similar" to the user preferences</a:t>
            </a:r>
          </a:p>
        </p:txBody>
      </p:sp>
    </p:spTree>
    <p:extLst>
      <p:ext uri="{BB962C8B-B14F-4D97-AF65-F5344CB8AC3E}">
        <p14:creationId xmlns:p14="http://schemas.microsoft.com/office/powerpoint/2010/main" val="313356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00689" y="3933825"/>
            <a:ext cx="4181476" cy="1547813"/>
            <a:chOff x="4786314" y="3071810"/>
            <a:chExt cx="4181496" cy="1547815"/>
          </a:xfrm>
        </p:grpSpPr>
        <p:pic>
          <p:nvPicPr>
            <p:cNvPr id="13324"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3325"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3326"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127251" y="2576512"/>
            <a:ext cx="3659188" cy="1296988"/>
            <a:chOff x="699167" y="1643050"/>
            <a:chExt cx="3658519" cy="1297164"/>
          </a:xfrm>
        </p:grpSpPr>
        <p:pic>
          <p:nvPicPr>
            <p:cNvPr id="13322"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3323"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sp>
        <p:nvSpPr>
          <p:cNvPr id="13317" name="Rechteck 19"/>
          <p:cNvSpPr>
            <a:spLocks noChangeArrowheads="1"/>
          </p:cNvSpPr>
          <p:nvPr/>
        </p:nvSpPr>
        <p:spPr bwMode="auto">
          <a:xfrm>
            <a:off x="5715000" y="2362200"/>
            <a:ext cx="4572000" cy="769441"/>
          </a:xfrm>
          <a:prstGeom prst="rect">
            <a:avLst/>
          </a:prstGeom>
          <a:noFill/>
          <a:ln w="9525">
            <a:noFill/>
            <a:miter lim="800000"/>
            <a:headEnd/>
            <a:tailEnd/>
          </a:ln>
        </p:spPr>
        <p:txBody>
          <a:bodyPr>
            <a:spAutoFit/>
          </a:bodyPr>
          <a:lstStyle/>
          <a:p>
            <a:r>
              <a:rPr lang="en-US" sz="2000">
                <a:solidFill>
                  <a:srgbClr val="003366"/>
                </a:solidFill>
                <a:latin typeface="Calibri" pitchFamily="34" charset="0"/>
              </a:rPr>
              <a:t>Content-based: "Show me more of the same what I've liked</a:t>
            </a:r>
            <a:r>
              <a:rPr lang="en-US" sz="2400"/>
              <a:t>"</a:t>
            </a:r>
          </a:p>
        </p:txBody>
      </p:sp>
      <p:grpSp>
        <p:nvGrpSpPr>
          <p:cNvPr id="4" name="Gruppieren 23"/>
          <p:cNvGrpSpPr>
            <a:grpSpLocks/>
          </p:cNvGrpSpPr>
          <p:nvPr/>
        </p:nvGrpSpPr>
        <p:grpSpPr bwMode="auto">
          <a:xfrm>
            <a:off x="2143126" y="4791075"/>
            <a:ext cx="3143250" cy="739775"/>
            <a:chOff x="714348" y="3857628"/>
            <a:chExt cx="3143272" cy="739014"/>
          </a:xfrm>
        </p:grpSpPr>
        <p:pic>
          <p:nvPicPr>
            <p:cNvPr id="13320"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3321"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Tree>
    <p:extLst>
      <p:ext uri="{BB962C8B-B14F-4D97-AF65-F5344CB8AC3E}">
        <p14:creationId xmlns:p14="http://schemas.microsoft.com/office/powerpoint/2010/main" val="13596407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What is </a:t>
            </a:r>
            <a:r>
              <a:rPr lang="en-US" i="1"/>
              <a:t>Content</a:t>
            </a:r>
            <a:r>
              <a:rPr lang="en-US"/>
              <a:t>?</a:t>
            </a:r>
          </a:p>
        </p:txBody>
      </p:sp>
      <p:sp>
        <p:nvSpPr>
          <p:cNvPr id="3" name="Inhaltsplatzhalter 2"/>
          <p:cNvSpPr>
            <a:spLocks noGrp="1"/>
          </p:cNvSpPr>
          <p:nvPr>
            <p:ph idx="1"/>
          </p:nvPr>
        </p:nvSpPr>
        <p:spPr/>
        <p:txBody>
          <a:bodyPr/>
          <a:lstStyle/>
          <a:p>
            <a:r>
              <a:rPr lang="en-US"/>
              <a:t>The genre is actually not part of the content of a book</a:t>
            </a:r>
          </a:p>
          <a:p>
            <a:r>
              <a:rPr lang="en-US"/>
              <a:t>Most CB-recommendation methods originate from Information Retrieval (IR) field:</a:t>
            </a:r>
          </a:p>
          <a:p>
            <a:pPr lvl="1"/>
            <a:r>
              <a:rPr lang="en-US"/>
              <a:t>The item descriptions are usually automatically extracted (important words)</a:t>
            </a:r>
          </a:p>
          <a:p>
            <a:pPr lvl="1"/>
            <a:r>
              <a:rPr lang="en-US"/>
              <a:t>Goal is to find and rank interesting text documents (news articles, web pages)</a:t>
            </a:r>
          </a:p>
          <a:p>
            <a:pPr lvl="1"/>
            <a:endParaRPr lang="en-US"/>
          </a:p>
          <a:p>
            <a:r>
              <a:rPr lang="en-US"/>
              <a:t>Here:</a:t>
            </a:r>
          </a:p>
          <a:p>
            <a:pPr lvl="1"/>
            <a:r>
              <a:rPr lang="en-US"/>
              <a:t>Classical IR-based methods based on keywords</a:t>
            </a:r>
          </a:p>
          <a:p>
            <a:pPr lvl="1"/>
            <a:r>
              <a:rPr lang="en-US"/>
              <a:t>No expert recommendation knowledge involved</a:t>
            </a:r>
          </a:p>
          <a:p>
            <a:pPr lvl="1"/>
            <a:r>
              <a:rPr lang="en-US"/>
              <a:t>User profile (preferences) are rather learned than explicitly elicited</a:t>
            </a:r>
          </a:p>
          <a:p>
            <a:endParaRPr lang="en-US"/>
          </a:p>
        </p:txBody>
      </p:sp>
    </p:spTree>
    <p:extLst>
      <p:ext uri="{BB962C8B-B14F-4D97-AF65-F5344CB8AC3E}">
        <p14:creationId xmlns:p14="http://schemas.microsoft.com/office/powerpoint/2010/main" val="1098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81199" y="92674"/>
            <a:ext cx="9108220" cy="1143000"/>
          </a:xfrm>
        </p:spPr>
        <p:txBody>
          <a:bodyPr>
            <a:normAutofit/>
          </a:bodyPr>
          <a:lstStyle/>
          <a:p>
            <a:r>
              <a:rPr lang="en-US" dirty="0"/>
              <a:t>Content representation and item similarities</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824055" y="2069968"/>
                <a:ext cx="8229600" cy="4525963"/>
              </a:xfrm>
            </p:spPr>
            <p:txBody>
              <a:bodyPr>
                <a:normAutofit lnSpcReduction="10000"/>
              </a:bodyPr>
              <a:lstStyle/>
              <a:p>
                <a:endParaRPr lang="en-US"/>
              </a:p>
              <a:p>
                <a:endParaRPr lang="en-US"/>
              </a:p>
              <a:p>
                <a:endParaRPr lang="en-US"/>
              </a:p>
              <a:p>
                <a:endParaRPr lang="en-US"/>
              </a:p>
              <a:p>
                <a:pPr marL="0" indent="0">
                  <a:buNone/>
                </a:pPr>
                <a:br>
                  <a:rPr lang="en-US"/>
                </a:br>
                <a:endParaRPr lang="en-US"/>
              </a:p>
              <a:p>
                <a:endParaRPr lang="en-US"/>
              </a:p>
              <a:p>
                <a:r>
                  <a:rPr lang="en-US"/>
                  <a:t>Compute the similarity of an unseen item with the user profile based on the keyword overlap (e.g. using the Dice coefficient)</a:t>
                </a:r>
              </a:p>
              <a:p>
                <a:r>
                  <a:rPr lang="en-US" err="1"/>
                  <a:t>sim</a:t>
                </a:r>
                <a:r>
                  <a:rPr lang="en-US"/>
                  <a:t>(b</a:t>
                </a:r>
                <a:r>
                  <a:rPr lang="en-US" baseline="-25000"/>
                  <a:t>i</a:t>
                </a:r>
                <a:r>
                  <a:rPr lang="en-US"/>
                  <a:t>, </a:t>
                </a:r>
                <a:r>
                  <a:rPr lang="en-US" err="1"/>
                  <a:t>b</a:t>
                </a:r>
                <a:r>
                  <a:rPr lang="en-US" baseline="-25000" err="1"/>
                  <a:t>j</a:t>
                </a:r>
                <a:r>
                  <a:rPr lang="en-US"/>
                  <a:t>) = </a:t>
                </a:r>
                <a14:m>
                  <m:oMath xmlns:m="http://schemas.openxmlformats.org/officeDocument/2006/math">
                    <m:f>
                      <m:fPr>
                        <m:ctrlPr>
                          <a:rPr lang="en-US" i="1" smtClean="0">
                            <a:latin typeface="Cambria Math" panose="02040503050406030204" pitchFamily="18" charset="0"/>
                          </a:rPr>
                        </m:ctrlPr>
                      </m:fPr>
                      <m:num>
                        <m:r>
                          <a:rPr lang="de-DE" b="0" i="1" smtClean="0">
                            <a:latin typeface="Cambria Math"/>
                          </a:rPr>
                          <m:t>2 ∗|</m:t>
                        </m:r>
                        <m:r>
                          <a:rPr lang="de-DE" b="0" i="1" smtClean="0">
                            <a:latin typeface="Cambria Math"/>
                          </a:rPr>
                          <m:t>𝑘𝑒𝑦𝑤𝑜𝑟𝑑𝑠</m:t>
                        </m:r>
                        <m:d>
                          <m:dPr>
                            <m:ctrlPr>
                              <a:rPr lang="de-DE" b="0" i="1" smtClean="0">
                                <a:latin typeface="Cambria Math" panose="02040503050406030204" pitchFamily="18" charset="0"/>
                              </a:rPr>
                            </m:ctrlPr>
                          </m:dPr>
                          <m:e>
                            <m:r>
                              <a:rPr lang="de-DE" b="0" i="1" smtClean="0">
                                <a:latin typeface="Cambria Math"/>
                              </a:rPr>
                              <m:t>𝑏</m:t>
                            </m:r>
                            <m:r>
                              <a:rPr lang="de-DE" b="0" i="1" baseline="-25000" smtClean="0">
                                <a:latin typeface="Cambria Math"/>
                              </a:rPr>
                              <m:t>𝑖</m:t>
                            </m:r>
                          </m:e>
                        </m:d>
                        <m:r>
                          <a:rPr lang="de-DE" b="0" i="1" smtClean="0">
                            <a:latin typeface="Cambria Math"/>
                            <a:ea typeface="Cambria Math"/>
                          </a:rPr>
                          <m:t>∩</m:t>
                        </m:r>
                        <m:r>
                          <a:rPr lang="de-DE" b="0" i="1" smtClean="0">
                            <a:latin typeface="Cambria Math"/>
                            <a:ea typeface="Cambria Math"/>
                          </a:rPr>
                          <m:t>𝑘𝑒𝑦𝑤𝑜𝑟𝑑𝑠</m:t>
                        </m:r>
                        <m:d>
                          <m:dPr>
                            <m:ctrlPr>
                              <a:rPr lang="de-DE" b="0" i="1" smtClean="0">
                                <a:latin typeface="Cambria Math" panose="02040503050406030204" pitchFamily="18" charset="0"/>
                                <a:ea typeface="Cambria Math"/>
                              </a:rPr>
                            </m:ctrlPr>
                          </m:dPr>
                          <m:e>
                            <m:r>
                              <a:rPr lang="de-DE" b="0" i="1" smtClean="0">
                                <a:latin typeface="Cambria Math"/>
                                <a:ea typeface="Cambria Math"/>
                              </a:rPr>
                              <m:t>𝑏</m:t>
                            </m:r>
                            <m:r>
                              <a:rPr lang="de-DE" b="0" i="1" baseline="-25000" smtClean="0">
                                <a:latin typeface="Cambria Math"/>
                                <a:ea typeface="Cambria Math"/>
                              </a:rPr>
                              <m:t>𝑗</m:t>
                            </m:r>
                          </m:e>
                        </m:d>
                        <m:r>
                          <a:rPr lang="de-DE" b="0" i="1" smtClean="0">
                            <a:latin typeface="Cambria Math"/>
                            <a:ea typeface="Cambria Math"/>
                          </a:rPr>
                          <m:t>|</m:t>
                        </m:r>
                      </m:num>
                      <m:den>
                        <m:d>
                          <m:dPr>
                            <m:begChr m:val="|"/>
                            <m:endChr m:val="|"/>
                            <m:ctrlPr>
                              <a:rPr lang="de-DE" b="0" i="1" smtClean="0">
                                <a:latin typeface="Cambria Math" panose="02040503050406030204" pitchFamily="18" charset="0"/>
                              </a:rPr>
                            </m:ctrlPr>
                          </m:dPr>
                          <m:e>
                            <m:r>
                              <a:rPr lang="de-DE" b="0" i="1" smtClean="0">
                                <a:latin typeface="Cambria Math"/>
                              </a:rPr>
                              <m:t>𝑘𝑒𝑦𝑤𝑜𝑟𝑑𝑠</m:t>
                            </m:r>
                            <m:d>
                              <m:dPr>
                                <m:ctrlPr>
                                  <a:rPr lang="de-DE" b="0" i="1" smtClean="0">
                                    <a:latin typeface="Cambria Math" panose="02040503050406030204" pitchFamily="18" charset="0"/>
                                  </a:rPr>
                                </m:ctrlPr>
                              </m:dPr>
                              <m:e>
                                <m:r>
                                  <a:rPr lang="de-DE" b="0" i="1" smtClean="0">
                                    <a:latin typeface="Cambria Math"/>
                                  </a:rPr>
                                  <m:t>𝑏</m:t>
                                </m:r>
                                <m:r>
                                  <a:rPr lang="de-DE" b="0" i="1" baseline="-25000" smtClean="0">
                                    <a:latin typeface="Cambria Math"/>
                                  </a:rPr>
                                  <m:t>𝑖</m:t>
                                </m:r>
                              </m:e>
                            </m:d>
                          </m:e>
                        </m:d>
                        <m:r>
                          <a:rPr lang="de-DE" b="0" i="1" smtClean="0">
                            <a:latin typeface="Cambria Math"/>
                          </a:rPr>
                          <m:t>+|</m:t>
                        </m:r>
                        <m:r>
                          <a:rPr lang="de-DE" b="0" i="1" smtClean="0">
                            <a:latin typeface="Cambria Math"/>
                          </a:rPr>
                          <m:t>𝑘𝑒𝑦𝑤𝑜𝑟𝑑𝑠</m:t>
                        </m:r>
                        <m:d>
                          <m:dPr>
                            <m:ctrlPr>
                              <a:rPr lang="de-DE" b="0" i="1" smtClean="0">
                                <a:latin typeface="Cambria Math" panose="02040503050406030204" pitchFamily="18" charset="0"/>
                              </a:rPr>
                            </m:ctrlPr>
                          </m:dPr>
                          <m:e>
                            <m:r>
                              <a:rPr lang="de-DE" b="0" i="1" smtClean="0">
                                <a:latin typeface="Cambria Math"/>
                              </a:rPr>
                              <m:t>𝑏</m:t>
                            </m:r>
                            <m:r>
                              <a:rPr lang="de-DE" b="0" i="1" baseline="-25000" smtClean="0">
                                <a:latin typeface="Cambria Math"/>
                              </a:rPr>
                              <m:t>𝑗</m:t>
                            </m:r>
                          </m:e>
                        </m:d>
                        <m:r>
                          <a:rPr lang="de-DE" b="0" i="1" smtClean="0">
                            <a:latin typeface="Cambria Math"/>
                          </a:rPr>
                          <m:t>|</m:t>
                        </m:r>
                      </m:den>
                    </m:f>
                  </m:oMath>
                </a14:m>
                <a:r>
                  <a:rPr lang="en-US"/>
                  <a:t>				</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824055" y="2069968"/>
                <a:ext cx="8229600" cy="4525963"/>
              </a:xfrm>
              <a:blipFill>
                <a:blip r:embed="rId3"/>
                <a:stretch>
                  <a:fillRect l="-1185" r="-370"/>
                </a:stretch>
              </a:blipFill>
            </p:spPr>
            <p:txBody>
              <a:bodyPr/>
              <a:lstStyle/>
              <a:p>
                <a:r>
                  <a:rPr lang="en-US">
                    <a:noFill/>
                  </a:rPr>
                  <a:t> </a:t>
                </a:r>
              </a:p>
            </p:txBody>
          </p:sp>
        </mc:Fallback>
      </mc:AlternateContent>
      <p:pic>
        <p:nvPicPr>
          <p:cNvPr id="6147" name="Picture 3"/>
          <p:cNvPicPr>
            <a:picLocks noChangeAspect="1" noChangeArrowheads="1"/>
          </p:cNvPicPr>
          <p:nvPr/>
        </p:nvPicPr>
        <p:blipFill>
          <a:blip r:embed="rId4" cstate="print"/>
          <a:srcRect/>
          <a:stretch>
            <a:fillRect/>
          </a:stretch>
        </p:blipFill>
        <p:spPr bwMode="auto">
          <a:xfrm>
            <a:off x="3581400" y="1803302"/>
            <a:ext cx="4572032" cy="2082898"/>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3581400" y="3886200"/>
            <a:ext cx="4429156" cy="1011085"/>
          </a:xfrm>
          <a:prstGeom prst="rect">
            <a:avLst/>
          </a:prstGeom>
          <a:noFill/>
          <a:ln w="9525">
            <a:noFill/>
            <a:miter lim="800000"/>
            <a:headEnd/>
            <a:tailEnd/>
          </a:ln>
          <a:effectLst/>
        </p:spPr>
      </p:pic>
    </p:spTree>
    <p:extLst>
      <p:ext uri="{BB962C8B-B14F-4D97-AF65-F5344CB8AC3E}">
        <p14:creationId xmlns:p14="http://schemas.microsoft.com/office/powerpoint/2010/main" val="1539190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Term-Frequency - Inverse Document Frequency (TF-IDF)</a:t>
            </a:r>
          </a:p>
        </p:txBody>
      </p:sp>
      <p:sp>
        <p:nvSpPr>
          <p:cNvPr id="3" name="Inhaltsplatzhalter 2"/>
          <p:cNvSpPr>
            <a:spLocks noGrp="1"/>
          </p:cNvSpPr>
          <p:nvPr>
            <p:ph idx="1"/>
          </p:nvPr>
        </p:nvSpPr>
        <p:spPr>
          <a:xfrm>
            <a:off x="1981200" y="1600200"/>
            <a:ext cx="8543956" cy="4525963"/>
          </a:xfrm>
        </p:spPr>
        <p:txBody>
          <a:bodyPr>
            <a:normAutofit/>
          </a:bodyPr>
          <a:lstStyle/>
          <a:p>
            <a:r>
              <a:rPr lang="en-US" dirty="0"/>
              <a:t>Simple keyword representation has its problems </a:t>
            </a:r>
          </a:p>
          <a:p>
            <a:pPr lvl="1"/>
            <a:r>
              <a:rPr lang="en-US" dirty="0"/>
              <a:t>In particular when automatically extracted because</a:t>
            </a:r>
          </a:p>
          <a:p>
            <a:pPr lvl="2"/>
            <a:r>
              <a:rPr lang="en-US" dirty="0"/>
              <a:t>Not every word has similar importance</a:t>
            </a:r>
          </a:p>
          <a:p>
            <a:pPr lvl="2"/>
            <a:r>
              <a:rPr lang="en-US" dirty="0"/>
              <a:t>Longer documents have a higher chance to have an overlap with the user profile</a:t>
            </a:r>
          </a:p>
          <a:p>
            <a:r>
              <a:rPr lang="en-US" dirty="0"/>
              <a:t>Standard measure: TF-IDF</a:t>
            </a:r>
          </a:p>
          <a:p>
            <a:pPr lvl="1"/>
            <a:r>
              <a:rPr lang="en-US" dirty="0"/>
              <a:t>Encodes text documents as weighted term vector</a:t>
            </a:r>
          </a:p>
          <a:p>
            <a:pPr lvl="1"/>
            <a:r>
              <a:rPr lang="en-US" dirty="0"/>
              <a:t>TF: Measures, how often a term appears (density in a document)</a:t>
            </a:r>
          </a:p>
          <a:p>
            <a:pPr lvl="2"/>
            <a:r>
              <a:rPr lang="en-US" dirty="0"/>
              <a:t>Assuming that important terms appear more often</a:t>
            </a:r>
          </a:p>
          <a:p>
            <a:pPr lvl="2"/>
            <a:r>
              <a:rPr lang="en-US" dirty="0"/>
              <a:t>Normalization has to be done in order to take document length into account</a:t>
            </a:r>
          </a:p>
          <a:p>
            <a:pPr lvl="1"/>
            <a:r>
              <a:rPr lang="en-US" dirty="0"/>
              <a:t>IDF: Aims to reduce the weight of terms that appear in all documents</a:t>
            </a:r>
          </a:p>
        </p:txBody>
      </p:sp>
    </p:spTree>
    <p:extLst>
      <p:ext uri="{BB962C8B-B14F-4D97-AF65-F5344CB8AC3E}">
        <p14:creationId xmlns:p14="http://schemas.microsoft.com/office/powerpoint/2010/main" val="999333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Improvements</a:t>
            </a:r>
          </a:p>
        </p:txBody>
      </p:sp>
      <p:sp>
        <p:nvSpPr>
          <p:cNvPr id="3" name="Inhaltsplatzhalter 2"/>
          <p:cNvSpPr>
            <a:spLocks noGrp="1"/>
          </p:cNvSpPr>
          <p:nvPr>
            <p:ph idx="1"/>
          </p:nvPr>
        </p:nvSpPr>
        <p:spPr/>
        <p:txBody>
          <a:bodyPr/>
          <a:lstStyle/>
          <a:p>
            <a:r>
              <a:rPr lang="en-US"/>
              <a:t>Side note: Conditional independence of events does in fact not hold</a:t>
            </a:r>
          </a:p>
          <a:p>
            <a:pPr lvl="1"/>
            <a:r>
              <a:rPr lang="en-US"/>
              <a:t>“New”/ “York“ and “Hong” / “Kong"</a:t>
            </a:r>
          </a:p>
          <a:p>
            <a:pPr lvl="1"/>
            <a:r>
              <a:rPr lang="en-US"/>
              <a:t>Still, good accuracy can be achieved</a:t>
            </a:r>
          </a:p>
          <a:p>
            <a:r>
              <a:rPr lang="en-US"/>
              <a:t>Boolean representation simplistic	</a:t>
            </a:r>
          </a:p>
          <a:p>
            <a:pPr lvl="1"/>
            <a:r>
              <a:rPr lang="en-US"/>
              <a:t>Keyword counts lost</a:t>
            </a:r>
          </a:p>
          <a:p>
            <a:r>
              <a:rPr lang="en-US"/>
              <a:t>More elaborate probabilistic methods</a:t>
            </a:r>
          </a:p>
          <a:p>
            <a:pPr lvl="1"/>
            <a:r>
              <a:rPr lang="en-US"/>
              <a:t>E.g. estimate probability of term </a:t>
            </a:r>
            <a:r>
              <a:rPr lang="en-US" b="1">
                <a:solidFill>
                  <a:srgbClr val="0070C0"/>
                </a:solidFill>
              </a:rPr>
              <a:t>v</a:t>
            </a:r>
            <a:r>
              <a:rPr lang="en-US"/>
              <a:t> occurring in a document of class </a:t>
            </a:r>
            <a:r>
              <a:rPr lang="en-US" b="1">
                <a:solidFill>
                  <a:srgbClr val="0070C0"/>
                </a:solidFill>
              </a:rPr>
              <a:t>C</a:t>
            </a:r>
            <a:r>
              <a:rPr lang="en-US"/>
              <a:t> by relative frequency of </a:t>
            </a:r>
            <a:r>
              <a:rPr lang="en-US" b="1">
                <a:solidFill>
                  <a:srgbClr val="0070C0"/>
                </a:solidFill>
              </a:rPr>
              <a:t>v</a:t>
            </a:r>
            <a:r>
              <a:rPr lang="en-US"/>
              <a:t> in all documents of the class</a:t>
            </a:r>
          </a:p>
          <a:p>
            <a:r>
              <a:rPr lang="en-US"/>
              <a:t>Classification algorithms can also be used</a:t>
            </a:r>
          </a:p>
        </p:txBody>
      </p:sp>
    </p:spTree>
    <p:extLst>
      <p:ext uri="{BB962C8B-B14F-4D97-AF65-F5344CB8AC3E}">
        <p14:creationId xmlns:p14="http://schemas.microsoft.com/office/powerpoint/2010/main" val="2026180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Limitations of content-based recommendation methods</a:t>
            </a:r>
          </a:p>
        </p:txBody>
      </p:sp>
      <p:sp>
        <p:nvSpPr>
          <p:cNvPr id="3" name="Inhaltsplatzhalter 2"/>
          <p:cNvSpPr>
            <a:spLocks noGrp="1"/>
          </p:cNvSpPr>
          <p:nvPr>
            <p:ph idx="1"/>
          </p:nvPr>
        </p:nvSpPr>
        <p:spPr/>
        <p:txBody>
          <a:bodyPr/>
          <a:lstStyle/>
          <a:p>
            <a:r>
              <a:rPr lang="en-US"/>
              <a:t>Keywords alone may not be sufficient to judge quality/relevance of a document or web page</a:t>
            </a:r>
          </a:p>
          <a:p>
            <a:pPr lvl="2"/>
            <a:r>
              <a:rPr lang="en-US"/>
              <a:t>Up-to-</a:t>
            </a:r>
            <a:r>
              <a:rPr lang="en-US" err="1"/>
              <a:t>dateness</a:t>
            </a:r>
            <a:r>
              <a:rPr lang="en-US"/>
              <a:t>, usability, aesthetics, writing style</a:t>
            </a:r>
          </a:p>
          <a:p>
            <a:pPr lvl="2"/>
            <a:r>
              <a:rPr lang="en-US"/>
              <a:t>Content may also be limited / too short</a:t>
            </a:r>
          </a:p>
          <a:p>
            <a:pPr lvl="2"/>
            <a:r>
              <a:rPr lang="en-US"/>
              <a:t>Content may not be automatically extractable (multimedia)</a:t>
            </a:r>
          </a:p>
          <a:p>
            <a:r>
              <a:rPr lang="en-US"/>
              <a:t>Ramp-up phase required</a:t>
            </a:r>
          </a:p>
          <a:p>
            <a:pPr lvl="2"/>
            <a:r>
              <a:rPr lang="en-US"/>
              <a:t>Some training data is still required</a:t>
            </a:r>
          </a:p>
          <a:p>
            <a:pPr lvl="2"/>
            <a:r>
              <a:rPr lang="en-US"/>
              <a:t>Use other sources to learn the user preferences</a:t>
            </a:r>
          </a:p>
          <a:p>
            <a:r>
              <a:rPr lang="en-US"/>
              <a:t>Overspecialization</a:t>
            </a:r>
          </a:p>
          <a:p>
            <a:pPr lvl="2"/>
            <a:r>
              <a:rPr lang="en-US"/>
              <a:t>Algorithms tend to propose "more of the same"</a:t>
            </a:r>
          </a:p>
          <a:p>
            <a:pPr lvl="2"/>
            <a:r>
              <a:rPr lang="en-US"/>
              <a:t>E.g. too similar news items</a:t>
            </a:r>
          </a:p>
        </p:txBody>
      </p:sp>
    </p:spTree>
    <p:extLst>
      <p:ext uri="{BB962C8B-B14F-4D97-AF65-F5344CB8AC3E}">
        <p14:creationId xmlns:p14="http://schemas.microsoft.com/office/powerpoint/2010/main" val="173642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1D6D8E-735B-0D4E-93FB-026C6D324E32}"/>
              </a:ext>
            </a:extLst>
          </p:cNvPr>
          <p:cNvSpPr>
            <a:spLocks noGrp="1"/>
          </p:cNvSpPr>
          <p:nvPr>
            <p:ph type="body" sz="quarter" idx="11"/>
          </p:nvPr>
        </p:nvSpPr>
        <p:spPr>
          <a:xfrm>
            <a:off x="597223" y="1295706"/>
            <a:ext cx="10929485" cy="5181293"/>
          </a:xfrm>
          <a:noFill/>
        </p:spPr>
        <p:txBody>
          <a:bodyPr>
            <a:normAutofit lnSpcReduction="10000"/>
          </a:bodyPr>
          <a:lstStyle/>
          <a:p>
            <a:pPr>
              <a:buFont typeface="Wingdings" pitchFamily="2" charset="2"/>
              <a:buChar char="Ø"/>
            </a:pPr>
            <a:r>
              <a:rPr lang="en-US" dirty="0"/>
              <a:t>Purpose: Find and recommend items that a user is most likely to be interested in</a:t>
            </a:r>
          </a:p>
          <a:p>
            <a:endParaRPr lang="en-US" dirty="0"/>
          </a:p>
          <a:p>
            <a:endParaRPr lang="en-US" dirty="0"/>
          </a:p>
          <a:p>
            <a:endParaRPr lang="en-US" dirty="0"/>
          </a:p>
          <a:p>
            <a:endParaRPr lang="en-US" dirty="0"/>
          </a:p>
          <a:p>
            <a:endParaRPr lang="en-US" dirty="0"/>
          </a:p>
          <a:p>
            <a:endParaRPr lang="en-US" dirty="0"/>
          </a:p>
          <a:p>
            <a:endParaRPr lang="en-US" dirty="0"/>
          </a:p>
          <a:p>
            <a:r>
              <a:rPr lang="en-US" dirty="0"/>
              <a:t>Recommendation systems help people make decisions, be exposed to new content that they may be interested in but may not be aware of their existence</a:t>
            </a:r>
            <a:endParaRPr lang="en-US" dirty="0">
              <a:cs typeface="Calibri"/>
            </a:endParaRPr>
          </a:p>
          <a:p>
            <a:r>
              <a:rPr lang="en-US" dirty="0"/>
              <a:t>Recommendation is based on implicit or explicit preferences of</a:t>
            </a:r>
            <a:endParaRPr lang="en-US" dirty="0">
              <a:cs typeface="Calibri"/>
            </a:endParaRPr>
          </a:p>
          <a:p>
            <a:pPr lvl="1"/>
            <a:r>
              <a:rPr lang="en-US" dirty="0"/>
              <a:t>Individuals</a:t>
            </a:r>
            <a:endParaRPr lang="en-US" dirty="0">
              <a:cs typeface="Calibri"/>
            </a:endParaRPr>
          </a:p>
          <a:p>
            <a:pPr lvl="1"/>
            <a:r>
              <a:rPr lang="en-US" dirty="0"/>
              <a:t>Groups</a:t>
            </a:r>
            <a:endParaRPr lang="en-US" dirty="0">
              <a:cs typeface="Calibri"/>
            </a:endParaRPr>
          </a:p>
          <a:p>
            <a:pPr lvl="1"/>
            <a:r>
              <a:rPr lang="en-US" dirty="0"/>
              <a:t>Population</a:t>
            </a:r>
          </a:p>
        </p:txBody>
      </p:sp>
      <p:sp>
        <p:nvSpPr>
          <p:cNvPr id="3" name="Title 2">
            <a:extLst>
              <a:ext uri="{FF2B5EF4-FFF2-40B4-BE49-F238E27FC236}">
                <a16:creationId xmlns:a16="http://schemas.microsoft.com/office/drawing/2014/main" id="{5BC4939D-5460-694D-B9B6-377CDE9C36E2}"/>
              </a:ext>
            </a:extLst>
          </p:cNvPr>
          <p:cNvSpPr>
            <a:spLocks noGrp="1"/>
          </p:cNvSpPr>
          <p:nvPr>
            <p:ph type="title"/>
          </p:nvPr>
        </p:nvSpPr>
        <p:spPr/>
        <p:txBody>
          <a:bodyPr/>
          <a:lstStyle/>
          <a:p>
            <a:r>
              <a:rPr lang="en-US" dirty="0"/>
              <a:t>Introduction</a:t>
            </a:r>
          </a:p>
        </p:txBody>
      </p:sp>
      <p:pic>
        <p:nvPicPr>
          <p:cNvPr id="4" name="Picture 3">
            <a:extLst>
              <a:ext uri="{FF2B5EF4-FFF2-40B4-BE49-F238E27FC236}">
                <a16:creationId xmlns:a16="http://schemas.microsoft.com/office/drawing/2014/main" id="{3B331CB0-CC0A-1142-AAC5-5520F387A27C}"/>
              </a:ext>
            </a:extLst>
          </p:cNvPr>
          <p:cNvPicPr>
            <a:picLocks noChangeAspect="1"/>
          </p:cNvPicPr>
          <p:nvPr/>
        </p:nvPicPr>
        <p:blipFill>
          <a:blip r:embed="rId2"/>
          <a:stretch>
            <a:fillRect/>
          </a:stretch>
        </p:blipFill>
        <p:spPr>
          <a:xfrm>
            <a:off x="4027425" y="1828800"/>
            <a:ext cx="4069080" cy="2179320"/>
          </a:xfrm>
          <a:prstGeom prst="rect">
            <a:avLst/>
          </a:prstGeom>
        </p:spPr>
      </p:pic>
    </p:spTree>
    <p:extLst>
      <p:ext uri="{BB962C8B-B14F-4D97-AF65-F5344CB8AC3E}">
        <p14:creationId xmlns:p14="http://schemas.microsoft.com/office/powerpoint/2010/main" val="3600281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Network-Based Recommendations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84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x-none"/>
              <a:t>Recommendation in Social Networks</a:t>
            </a:r>
          </a:p>
        </p:txBody>
      </p:sp>
      <p:sp>
        <p:nvSpPr>
          <p:cNvPr id="5123" name="Rectangle 3"/>
          <p:cNvSpPr>
            <a:spLocks noGrp="1" noChangeArrowheads="1"/>
          </p:cNvSpPr>
          <p:nvPr>
            <p:ph type="body" idx="1"/>
          </p:nvPr>
        </p:nvSpPr>
        <p:spPr/>
        <p:txBody>
          <a:bodyPr/>
          <a:lstStyle/>
          <a:p>
            <a:r>
              <a:rPr lang="en-US" altLang="x-none"/>
              <a:t>People explicitly state who their friends are</a:t>
            </a:r>
          </a:p>
          <a:p>
            <a:r>
              <a:rPr lang="en-US" altLang="x-none"/>
              <a:t>Birds of a feature flock together</a:t>
            </a:r>
          </a:p>
          <a:p>
            <a:r>
              <a:rPr lang="en-US" altLang="x-none"/>
              <a:t>Make recommendations based on similarity with friends</a:t>
            </a:r>
          </a:p>
          <a:p>
            <a:r>
              <a:rPr lang="en-US" altLang="x-none"/>
              <a:t>Friends with similar tastes should be given preferences over other people that one does not know but who have similar tastes</a:t>
            </a:r>
          </a:p>
        </p:txBody>
      </p:sp>
    </p:spTree>
    <p:extLst>
      <p:ext uri="{BB962C8B-B14F-4D97-AF65-F5344CB8AC3E}">
        <p14:creationId xmlns:p14="http://schemas.microsoft.com/office/powerpoint/2010/main" val="1101283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x-none"/>
              <a:t>Inferring Trust</a:t>
            </a:r>
          </a:p>
        </p:txBody>
      </p:sp>
      <p:sp>
        <p:nvSpPr>
          <p:cNvPr id="6148" name="Rectangle 4"/>
          <p:cNvSpPr>
            <a:spLocks noGrp="1" noChangeArrowheads="1"/>
          </p:cNvSpPr>
          <p:nvPr/>
        </p:nvSpPr>
        <p:spPr bwMode="auto">
          <a:xfrm>
            <a:off x="2209800" y="19812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x-none" sz="3200">
                <a:latin typeface="Optima" charset="0"/>
              </a:rPr>
              <a:t>The Goal: Select two individuals - the </a:t>
            </a:r>
            <a:r>
              <a:rPr lang="en-US" altLang="x-none" sz="3200" i="1">
                <a:latin typeface="Optima" charset="0"/>
              </a:rPr>
              <a:t>source</a:t>
            </a:r>
            <a:r>
              <a:rPr lang="en-US" altLang="x-none" sz="3200">
                <a:latin typeface="Optima" charset="0"/>
              </a:rPr>
              <a:t> (node A) and </a:t>
            </a:r>
            <a:r>
              <a:rPr lang="en-US" altLang="x-none" sz="3200" i="1">
                <a:latin typeface="Optima" charset="0"/>
              </a:rPr>
              <a:t>sink </a:t>
            </a:r>
            <a:r>
              <a:rPr lang="en-US" altLang="x-none" sz="3200">
                <a:latin typeface="Optima" charset="0"/>
              </a:rPr>
              <a:t>(node C) - and recommend to the source how much to trust the sink.</a:t>
            </a:r>
          </a:p>
        </p:txBody>
      </p:sp>
      <p:sp>
        <p:nvSpPr>
          <p:cNvPr id="6149" name="Oval 5"/>
          <p:cNvSpPr>
            <a:spLocks noChangeArrowheads="1"/>
          </p:cNvSpPr>
          <p:nvPr/>
        </p:nvSpPr>
        <p:spPr bwMode="auto">
          <a:xfrm>
            <a:off x="3962400" y="4495800"/>
            <a:ext cx="914400" cy="914400"/>
          </a:xfrm>
          <a:prstGeom prst="ellipse">
            <a:avLst/>
          </a:prstGeom>
          <a:solidFill>
            <a:schemeClr val="accent1">
              <a:lumMod val="20000"/>
              <a:lumOff val="80000"/>
            </a:schemeClr>
          </a:solidFill>
          <a:ln w="28575">
            <a:solidFill>
              <a:schemeClr val="tx1"/>
            </a:solidFill>
            <a:round/>
            <a:headEnd/>
            <a:tailEnd/>
          </a:ln>
          <a:effectLst/>
        </p:spPr>
        <p:txBody>
          <a:bodyPr wrap="none" anchor="ctr"/>
          <a:lstStyle/>
          <a:p>
            <a:pPr algn="ctr"/>
            <a:r>
              <a:rPr lang="en-US" altLang="x-none">
                <a:latin typeface="Times" charset="0"/>
              </a:rPr>
              <a:t>A</a:t>
            </a:r>
          </a:p>
        </p:txBody>
      </p:sp>
      <p:sp>
        <p:nvSpPr>
          <p:cNvPr id="6150" name="Oval 6"/>
          <p:cNvSpPr>
            <a:spLocks noChangeArrowheads="1"/>
          </p:cNvSpPr>
          <p:nvPr/>
        </p:nvSpPr>
        <p:spPr bwMode="auto">
          <a:xfrm>
            <a:off x="5791200" y="4495800"/>
            <a:ext cx="914400" cy="914400"/>
          </a:xfrm>
          <a:prstGeom prst="ellipse">
            <a:avLst/>
          </a:prstGeom>
          <a:solidFill>
            <a:schemeClr val="accent1">
              <a:lumMod val="20000"/>
              <a:lumOff val="80000"/>
            </a:schemeClr>
          </a:solidFill>
          <a:ln w="28575">
            <a:solidFill>
              <a:schemeClr val="tx1"/>
            </a:solidFill>
            <a:round/>
            <a:headEnd/>
            <a:tailEnd/>
          </a:ln>
          <a:effectLst/>
        </p:spPr>
        <p:txBody>
          <a:bodyPr wrap="none" anchor="ctr"/>
          <a:lstStyle/>
          <a:p>
            <a:pPr algn="ctr"/>
            <a:r>
              <a:rPr lang="en-US" altLang="x-none">
                <a:latin typeface="Times" charset="0"/>
              </a:rPr>
              <a:t>B</a:t>
            </a:r>
          </a:p>
        </p:txBody>
      </p:sp>
      <p:sp>
        <p:nvSpPr>
          <p:cNvPr id="6151" name="Oval 7"/>
          <p:cNvSpPr>
            <a:spLocks noChangeArrowheads="1"/>
          </p:cNvSpPr>
          <p:nvPr/>
        </p:nvSpPr>
        <p:spPr bwMode="auto">
          <a:xfrm>
            <a:off x="7467600" y="4495800"/>
            <a:ext cx="914400" cy="914400"/>
          </a:xfrm>
          <a:prstGeom prst="ellipse">
            <a:avLst/>
          </a:prstGeom>
          <a:solidFill>
            <a:schemeClr val="accent1">
              <a:lumMod val="20000"/>
              <a:lumOff val="80000"/>
            </a:schemeClr>
          </a:solidFill>
          <a:ln w="28575">
            <a:solidFill>
              <a:schemeClr val="tx1"/>
            </a:solidFill>
            <a:round/>
            <a:headEnd/>
            <a:tailEnd/>
          </a:ln>
          <a:effectLst/>
        </p:spPr>
        <p:txBody>
          <a:bodyPr wrap="none" anchor="ctr"/>
          <a:lstStyle/>
          <a:p>
            <a:pPr algn="ctr"/>
            <a:r>
              <a:rPr lang="en-US" altLang="x-none">
                <a:latin typeface="Times" charset="0"/>
              </a:rPr>
              <a:t>C</a:t>
            </a:r>
          </a:p>
        </p:txBody>
      </p:sp>
      <p:cxnSp>
        <p:nvCxnSpPr>
          <p:cNvPr id="6152" name="AutoShape 8"/>
          <p:cNvCxnSpPr>
            <a:cxnSpLocks noChangeShapeType="1"/>
            <a:stCxn id="6149" idx="6"/>
            <a:endCxn id="6150" idx="2"/>
          </p:cNvCxnSpPr>
          <p:nvPr/>
        </p:nvCxnSpPr>
        <p:spPr bwMode="auto">
          <a:xfrm>
            <a:off x="4891088" y="4953000"/>
            <a:ext cx="885826"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53" name="AutoShape 9"/>
          <p:cNvCxnSpPr>
            <a:cxnSpLocks noChangeShapeType="1"/>
            <a:stCxn id="6150" idx="6"/>
            <a:endCxn id="6151" idx="2"/>
          </p:cNvCxnSpPr>
          <p:nvPr/>
        </p:nvCxnSpPr>
        <p:spPr bwMode="auto">
          <a:xfrm>
            <a:off x="6719888" y="4953000"/>
            <a:ext cx="733426"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54" name="AutoShape 10"/>
          <p:cNvCxnSpPr>
            <a:cxnSpLocks noChangeShapeType="1"/>
            <a:stCxn id="6149" idx="0"/>
            <a:endCxn id="6151" idx="0"/>
          </p:cNvCxnSpPr>
          <p:nvPr/>
        </p:nvCxnSpPr>
        <p:spPr bwMode="auto">
          <a:xfrm rot="5400000" flipV="1">
            <a:off x="6171407" y="2729707"/>
            <a:ext cx="1588" cy="3505200"/>
          </a:xfrm>
          <a:prstGeom prst="curvedConnector3">
            <a:avLst>
              <a:gd name="adj1" fmla="val -13500000"/>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55" name="Text Box 11"/>
          <p:cNvSpPr txBox="1">
            <a:spLocks noChangeArrowheads="1"/>
          </p:cNvSpPr>
          <p:nvPr/>
        </p:nvSpPr>
        <p:spPr bwMode="auto">
          <a:xfrm>
            <a:off x="5013325" y="4937125"/>
            <a:ext cx="461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latin typeface="Times" charset="0"/>
              </a:rPr>
              <a:t>t</a:t>
            </a:r>
            <a:r>
              <a:rPr lang="en-US" altLang="x-none" baseline="-25000">
                <a:latin typeface="Times" charset="0"/>
              </a:rPr>
              <a:t>AB</a:t>
            </a:r>
            <a:endParaRPr lang="en-US" altLang="x-none">
              <a:latin typeface="Times" charset="0"/>
            </a:endParaRPr>
          </a:p>
        </p:txBody>
      </p:sp>
      <p:sp>
        <p:nvSpPr>
          <p:cNvPr id="6156" name="Text Box 12"/>
          <p:cNvSpPr txBox="1">
            <a:spLocks noChangeArrowheads="1"/>
          </p:cNvSpPr>
          <p:nvPr/>
        </p:nvSpPr>
        <p:spPr bwMode="auto">
          <a:xfrm>
            <a:off x="6781800" y="5029201"/>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latin typeface="Times" charset="0"/>
              </a:rPr>
              <a:t>t</a:t>
            </a:r>
            <a:r>
              <a:rPr lang="en-US" altLang="x-none" baseline="-25000">
                <a:latin typeface="Times" charset="0"/>
              </a:rPr>
              <a:t>BC</a:t>
            </a:r>
            <a:endParaRPr lang="en-US" altLang="x-none">
              <a:latin typeface="Times" charset="0"/>
            </a:endParaRPr>
          </a:p>
        </p:txBody>
      </p:sp>
      <p:sp>
        <p:nvSpPr>
          <p:cNvPr id="6157" name="Text Box 13"/>
          <p:cNvSpPr txBox="1">
            <a:spLocks noChangeArrowheads="1"/>
          </p:cNvSpPr>
          <p:nvPr/>
        </p:nvSpPr>
        <p:spPr bwMode="auto">
          <a:xfrm>
            <a:off x="5943600" y="3733801"/>
            <a:ext cx="4619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latin typeface="Times" charset="0"/>
              </a:rPr>
              <a:t>t</a:t>
            </a:r>
            <a:r>
              <a:rPr lang="en-US" altLang="x-none" baseline="-25000">
                <a:latin typeface="Times" charset="0"/>
              </a:rPr>
              <a:t>AC</a:t>
            </a:r>
            <a:endParaRPr lang="en-US" altLang="x-none">
              <a:latin typeface="Times" charset="0"/>
            </a:endParaRPr>
          </a:p>
        </p:txBody>
      </p:sp>
    </p:spTree>
    <p:extLst>
      <p:ext uri="{BB962C8B-B14F-4D97-AF65-F5344CB8AC3E}">
        <p14:creationId xmlns:p14="http://schemas.microsoft.com/office/powerpoint/2010/main" val="1960088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887538" y="3962400"/>
            <a:ext cx="8534400" cy="1219200"/>
            <a:chOff x="240" y="2496"/>
            <a:chExt cx="5376" cy="768"/>
          </a:xfrm>
          <a:solidFill>
            <a:schemeClr val="accent1">
              <a:lumMod val="20000"/>
              <a:lumOff val="80000"/>
            </a:schemeClr>
          </a:solidFill>
        </p:grpSpPr>
        <p:sp>
          <p:nvSpPr>
            <p:cNvPr id="10328" name="Oval 3"/>
            <p:cNvSpPr>
              <a:spLocks noChangeArrowheads="1"/>
            </p:cNvSpPr>
            <p:nvPr/>
          </p:nvSpPr>
          <p:spPr bwMode="auto">
            <a:xfrm>
              <a:off x="240" y="2592"/>
              <a:ext cx="672" cy="672"/>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x-none"/>
                <a:t>Source</a:t>
              </a:r>
            </a:p>
          </p:txBody>
        </p:sp>
        <p:sp>
          <p:nvSpPr>
            <p:cNvPr id="10329" name="Oval 4"/>
            <p:cNvSpPr>
              <a:spLocks noChangeArrowheads="1"/>
            </p:cNvSpPr>
            <p:nvPr/>
          </p:nvSpPr>
          <p:spPr bwMode="auto">
            <a:xfrm>
              <a:off x="4992" y="2496"/>
              <a:ext cx="624" cy="624"/>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x-none"/>
                <a:t>Sink</a:t>
              </a:r>
            </a:p>
          </p:txBody>
        </p:sp>
      </p:grpSp>
      <p:grpSp>
        <p:nvGrpSpPr>
          <p:cNvPr id="3" name="Group 5"/>
          <p:cNvGrpSpPr>
            <a:grpSpLocks/>
          </p:cNvGrpSpPr>
          <p:nvPr/>
        </p:nvGrpSpPr>
        <p:grpSpPr bwMode="auto">
          <a:xfrm>
            <a:off x="2798764" y="3048000"/>
            <a:ext cx="1298575" cy="3048000"/>
            <a:chOff x="814" y="1920"/>
            <a:chExt cx="818" cy="1920"/>
          </a:xfrm>
          <a:solidFill>
            <a:schemeClr val="accent1">
              <a:lumMod val="20000"/>
              <a:lumOff val="80000"/>
            </a:schemeClr>
          </a:solidFill>
        </p:grpSpPr>
        <p:sp>
          <p:nvSpPr>
            <p:cNvPr id="10324" name="Oval 6"/>
            <p:cNvSpPr>
              <a:spLocks noChangeArrowheads="1"/>
            </p:cNvSpPr>
            <p:nvPr/>
          </p:nvSpPr>
          <p:spPr bwMode="auto">
            <a:xfrm>
              <a:off x="1152" y="1920"/>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25" name="Oval 7"/>
            <p:cNvSpPr>
              <a:spLocks noChangeArrowheads="1"/>
            </p:cNvSpPr>
            <p:nvPr/>
          </p:nvSpPr>
          <p:spPr bwMode="auto">
            <a:xfrm>
              <a:off x="1152" y="3360"/>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cxnSp>
          <p:nvCxnSpPr>
            <p:cNvPr id="10326" name="AutoShape 8"/>
            <p:cNvCxnSpPr>
              <a:cxnSpLocks noChangeShapeType="1"/>
              <a:stCxn id="10328" idx="7"/>
              <a:endCxn id="10324" idx="3"/>
            </p:cNvCxnSpPr>
            <p:nvPr/>
          </p:nvCxnSpPr>
          <p:spPr bwMode="auto">
            <a:xfrm flipV="1">
              <a:off x="814" y="2330"/>
              <a:ext cx="408" cy="360"/>
            </a:xfrm>
            <a:prstGeom prst="straightConnector1">
              <a:avLst/>
            </a:prstGeom>
            <a:grpFill/>
            <a:ln w="9525">
              <a:solidFill>
                <a:schemeClr val="tx1"/>
              </a:solidFill>
              <a:round/>
              <a:headEnd/>
              <a:tailEnd type="triangle" w="med" len="med"/>
            </a:ln>
          </p:spPr>
        </p:cxnSp>
        <p:cxnSp>
          <p:nvCxnSpPr>
            <p:cNvPr id="10327" name="AutoShape 9"/>
            <p:cNvCxnSpPr>
              <a:cxnSpLocks noChangeShapeType="1"/>
              <a:stCxn id="10328" idx="5"/>
              <a:endCxn id="10325" idx="1"/>
            </p:cNvCxnSpPr>
            <p:nvPr/>
          </p:nvCxnSpPr>
          <p:spPr bwMode="auto">
            <a:xfrm>
              <a:off x="814" y="3166"/>
              <a:ext cx="408" cy="264"/>
            </a:xfrm>
            <a:prstGeom prst="straightConnector1">
              <a:avLst/>
            </a:prstGeom>
            <a:grpFill/>
            <a:ln w="9525">
              <a:solidFill>
                <a:schemeClr val="tx1"/>
              </a:solidFill>
              <a:round/>
              <a:headEnd/>
              <a:tailEnd type="triangle" w="med" len="med"/>
            </a:ln>
          </p:spPr>
        </p:cxnSp>
      </p:grpSp>
      <p:grpSp>
        <p:nvGrpSpPr>
          <p:cNvPr id="4" name="Group 10"/>
          <p:cNvGrpSpPr>
            <a:grpSpLocks/>
          </p:cNvGrpSpPr>
          <p:nvPr/>
        </p:nvGrpSpPr>
        <p:grpSpPr bwMode="auto">
          <a:xfrm>
            <a:off x="3986214" y="1447800"/>
            <a:ext cx="1597025" cy="3403600"/>
            <a:chOff x="1562" y="912"/>
            <a:chExt cx="1006" cy="2144"/>
          </a:xfrm>
          <a:solidFill>
            <a:schemeClr val="accent1">
              <a:lumMod val="20000"/>
              <a:lumOff val="80000"/>
            </a:schemeClr>
          </a:solidFill>
        </p:grpSpPr>
        <p:sp>
          <p:nvSpPr>
            <p:cNvPr id="10318" name="Oval 11"/>
            <p:cNvSpPr>
              <a:spLocks noChangeArrowheads="1"/>
            </p:cNvSpPr>
            <p:nvPr/>
          </p:nvSpPr>
          <p:spPr bwMode="auto">
            <a:xfrm>
              <a:off x="2088" y="912"/>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19" name="Oval 12"/>
            <p:cNvSpPr>
              <a:spLocks noChangeArrowheads="1"/>
            </p:cNvSpPr>
            <p:nvPr/>
          </p:nvSpPr>
          <p:spPr bwMode="auto">
            <a:xfrm>
              <a:off x="2088" y="1744"/>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20" name="Oval 13"/>
            <p:cNvSpPr>
              <a:spLocks noChangeArrowheads="1"/>
            </p:cNvSpPr>
            <p:nvPr/>
          </p:nvSpPr>
          <p:spPr bwMode="auto">
            <a:xfrm>
              <a:off x="2088" y="2576"/>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cxnSp>
          <p:nvCxnSpPr>
            <p:cNvPr id="10321" name="AutoShape 14"/>
            <p:cNvCxnSpPr>
              <a:cxnSpLocks noChangeShapeType="1"/>
              <a:stCxn id="10324" idx="7"/>
              <a:endCxn id="10318" idx="2"/>
            </p:cNvCxnSpPr>
            <p:nvPr/>
          </p:nvCxnSpPr>
          <p:spPr bwMode="auto">
            <a:xfrm flipV="1">
              <a:off x="1562" y="1152"/>
              <a:ext cx="526" cy="838"/>
            </a:xfrm>
            <a:prstGeom prst="straightConnector1">
              <a:avLst/>
            </a:prstGeom>
            <a:grpFill/>
            <a:ln w="9525">
              <a:solidFill>
                <a:schemeClr val="tx1"/>
              </a:solidFill>
              <a:round/>
              <a:headEnd/>
              <a:tailEnd type="triangle" w="med" len="med"/>
            </a:ln>
          </p:spPr>
        </p:cxnSp>
        <p:cxnSp>
          <p:nvCxnSpPr>
            <p:cNvPr id="10322" name="AutoShape 15"/>
            <p:cNvCxnSpPr>
              <a:cxnSpLocks noChangeShapeType="1"/>
              <a:stCxn id="10324" idx="6"/>
              <a:endCxn id="10319" idx="2"/>
            </p:cNvCxnSpPr>
            <p:nvPr/>
          </p:nvCxnSpPr>
          <p:spPr bwMode="auto">
            <a:xfrm flipV="1">
              <a:off x="1632" y="1984"/>
              <a:ext cx="456" cy="176"/>
            </a:xfrm>
            <a:prstGeom prst="straightConnector1">
              <a:avLst/>
            </a:prstGeom>
            <a:grpFill/>
            <a:ln w="9525">
              <a:solidFill>
                <a:schemeClr val="tx1"/>
              </a:solidFill>
              <a:round/>
              <a:headEnd/>
              <a:tailEnd type="triangle" w="med" len="med"/>
            </a:ln>
          </p:spPr>
        </p:cxnSp>
        <p:cxnSp>
          <p:nvCxnSpPr>
            <p:cNvPr id="10323" name="AutoShape 16"/>
            <p:cNvCxnSpPr>
              <a:cxnSpLocks noChangeShapeType="1"/>
              <a:stCxn id="10324" idx="5"/>
              <a:endCxn id="10320" idx="1"/>
            </p:cNvCxnSpPr>
            <p:nvPr/>
          </p:nvCxnSpPr>
          <p:spPr bwMode="auto">
            <a:xfrm>
              <a:off x="1562" y="2330"/>
              <a:ext cx="596" cy="316"/>
            </a:xfrm>
            <a:prstGeom prst="straightConnector1">
              <a:avLst/>
            </a:prstGeom>
            <a:grpFill/>
            <a:ln w="9525">
              <a:solidFill>
                <a:schemeClr val="tx1"/>
              </a:solidFill>
              <a:round/>
              <a:headEnd/>
              <a:tailEnd type="triangle" w="med" len="med"/>
            </a:ln>
          </p:spPr>
        </p:cxnSp>
      </p:grpSp>
      <p:cxnSp>
        <p:nvCxnSpPr>
          <p:cNvPr id="55313" name="AutoShape 17"/>
          <p:cNvCxnSpPr>
            <a:cxnSpLocks noChangeShapeType="1"/>
            <a:stCxn id="10325" idx="6"/>
            <a:endCxn id="10329" idx="2"/>
          </p:cNvCxnSpPr>
          <p:nvPr/>
        </p:nvCxnSpPr>
        <p:spPr bwMode="auto">
          <a:xfrm flipV="1">
            <a:off x="4097338" y="4457700"/>
            <a:ext cx="5334000" cy="1257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 name="Group 18"/>
          <p:cNvGrpSpPr>
            <a:grpSpLocks/>
          </p:cNvGrpSpPr>
          <p:nvPr/>
        </p:nvGrpSpPr>
        <p:grpSpPr bwMode="auto">
          <a:xfrm>
            <a:off x="5600700" y="228600"/>
            <a:ext cx="2095500" cy="3916363"/>
            <a:chOff x="2568" y="144"/>
            <a:chExt cx="1320" cy="2467"/>
          </a:xfrm>
          <a:solidFill>
            <a:schemeClr val="accent1">
              <a:lumMod val="20000"/>
              <a:lumOff val="80000"/>
            </a:schemeClr>
          </a:solidFill>
        </p:grpSpPr>
        <p:sp>
          <p:nvSpPr>
            <p:cNvPr id="10309" name="Oval 19"/>
            <p:cNvSpPr>
              <a:spLocks noChangeArrowheads="1"/>
            </p:cNvSpPr>
            <p:nvPr/>
          </p:nvSpPr>
          <p:spPr bwMode="auto">
            <a:xfrm>
              <a:off x="3408" y="144"/>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10" name="Oval 20"/>
            <p:cNvSpPr>
              <a:spLocks noChangeArrowheads="1"/>
            </p:cNvSpPr>
            <p:nvPr/>
          </p:nvSpPr>
          <p:spPr bwMode="auto">
            <a:xfrm>
              <a:off x="3408" y="806"/>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11" name="Oval 21"/>
            <p:cNvSpPr>
              <a:spLocks noChangeArrowheads="1"/>
            </p:cNvSpPr>
            <p:nvPr/>
          </p:nvSpPr>
          <p:spPr bwMode="auto">
            <a:xfrm>
              <a:off x="3408" y="2131"/>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312" name="Oval 22"/>
            <p:cNvSpPr>
              <a:spLocks noChangeArrowheads="1"/>
            </p:cNvSpPr>
            <p:nvPr/>
          </p:nvSpPr>
          <p:spPr bwMode="auto">
            <a:xfrm>
              <a:off x="3408" y="1468"/>
              <a:ext cx="480" cy="480"/>
            </a:xfrm>
            <a:prstGeom prst="ellipse">
              <a:avLst/>
            </a:prstGeom>
            <a:grp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cxnSp>
          <p:nvCxnSpPr>
            <p:cNvPr id="10313" name="AutoShape 23"/>
            <p:cNvCxnSpPr>
              <a:cxnSpLocks noChangeShapeType="1"/>
              <a:stCxn id="10318" idx="6"/>
              <a:endCxn id="10309" idx="2"/>
            </p:cNvCxnSpPr>
            <p:nvPr/>
          </p:nvCxnSpPr>
          <p:spPr bwMode="auto">
            <a:xfrm flipV="1">
              <a:off x="2568" y="384"/>
              <a:ext cx="840" cy="768"/>
            </a:xfrm>
            <a:prstGeom prst="straightConnector1">
              <a:avLst/>
            </a:prstGeom>
            <a:grpFill/>
            <a:ln w="9525">
              <a:solidFill>
                <a:schemeClr val="tx1"/>
              </a:solidFill>
              <a:round/>
              <a:headEnd/>
              <a:tailEnd type="triangle" w="med" len="med"/>
            </a:ln>
          </p:spPr>
        </p:cxnSp>
        <p:cxnSp>
          <p:nvCxnSpPr>
            <p:cNvPr id="10314" name="AutoShape 24"/>
            <p:cNvCxnSpPr>
              <a:cxnSpLocks noChangeShapeType="1"/>
              <a:stCxn id="10318" idx="6"/>
              <a:endCxn id="10310" idx="3"/>
            </p:cNvCxnSpPr>
            <p:nvPr/>
          </p:nvCxnSpPr>
          <p:spPr bwMode="auto">
            <a:xfrm>
              <a:off x="2568" y="1152"/>
              <a:ext cx="910" cy="64"/>
            </a:xfrm>
            <a:prstGeom prst="straightConnector1">
              <a:avLst/>
            </a:prstGeom>
            <a:grpFill/>
            <a:ln w="9525">
              <a:solidFill>
                <a:schemeClr val="tx1"/>
              </a:solidFill>
              <a:round/>
              <a:headEnd/>
              <a:tailEnd type="triangle" w="med" len="med"/>
            </a:ln>
          </p:spPr>
        </p:cxnSp>
        <p:cxnSp>
          <p:nvCxnSpPr>
            <p:cNvPr id="10315" name="AutoShape 25"/>
            <p:cNvCxnSpPr>
              <a:cxnSpLocks noChangeShapeType="1"/>
              <a:stCxn id="10319" idx="6"/>
              <a:endCxn id="10310" idx="3"/>
            </p:cNvCxnSpPr>
            <p:nvPr/>
          </p:nvCxnSpPr>
          <p:spPr bwMode="auto">
            <a:xfrm flipV="1">
              <a:off x="2568" y="1216"/>
              <a:ext cx="910" cy="768"/>
            </a:xfrm>
            <a:prstGeom prst="straightConnector1">
              <a:avLst/>
            </a:prstGeom>
            <a:grpFill/>
            <a:ln w="9525">
              <a:solidFill>
                <a:schemeClr val="tx1"/>
              </a:solidFill>
              <a:round/>
              <a:headEnd/>
              <a:tailEnd type="triangle" w="med" len="med"/>
            </a:ln>
          </p:spPr>
        </p:cxnSp>
        <p:cxnSp>
          <p:nvCxnSpPr>
            <p:cNvPr id="10316" name="AutoShape 26"/>
            <p:cNvCxnSpPr>
              <a:cxnSpLocks noChangeShapeType="1"/>
              <a:stCxn id="10319" idx="6"/>
              <a:endCxn id="10312" idx="2"/>
            </p:cNvCxnSpPr>
            <p:nvPr/>
          </p:nvCxnSpPr>
          <p:spPr bwMode="auto">
            <a:xfrm flipV="1">
              <a:off x="2568" y="1708"/>
              <a:ext cx="840" cy="276"/>
            </a:xfrm>
            <a:prstGeom prst="straightConnector1">
              <a:avLst/>
            </a:prstGeom>
            <a:grpFill/>
            <a:ln w="9525">
              <a:solidFill>
                <a:schemeClr val="tx1"/>
              </a:solidFill>
              <a:round/>
              <a:headEnd/>
              <a:tailEnd type="triangle" w="med" len="med"/>
            </a:ln>
          </p:spPr>
        </p:cxnSp>
        <p:cxnSp>
          <p:nvCxnSpPr>
            <p:cNvPr id="10317" name="AutoShape 27"/>
            <p:cNvCxnSpPr>
              <a:cxnSpLocks noChangeShapeType="1"/>
              <a:stCxn id="10319" idx="6"/>
              <a:endCxn id="10311" idx="2"/>
            </p:cNvCxnSpPr>
            <p:nvPr/>
          </p:nvCxnSpPr>
          <p:spPr bwMode="auto">
            <a:xfrm>
              <a:off x="2568" y="1984"/>
              <a:ext cx="840" cy="387"/>
            </a:xfrm>
            <a:prstGeom prst="straightConnector1">
              <a:avLst/>
            </a:prstGeom>
            <a:grpFill/>
            <a:ln w="9525">
              <a:solidFill>
                <a:schemeClr val="tx1"/>
              </a:solidFill>
              <a:round/>
              <a:headEnd/>
              <a:tailEnd type="triangle" w="med" len="med"/>
            </a:ln>
          </p:spPr>
        </p:cxnSp>
      </p:grpSp>
      <p:cxnSp>
        <p:nvCxnSpPr>
          <p:cNvPr id="55324" name="AutoShape 28"/>
          <p:cNvCxnSpPr>
            <a:cxnSpLocks noChangeShapeType="1"/>
            <a:stCxn id="10320" idx="6"/>
            <a:endCxn id="10329" idx="2"/>
          </p:cNvCxnSpPr>
          <p:nvPr/>
        </p:nvCxnSpPr>
        <p:spPr bwMode="auto">
          <a:xfrm flipV="1">
            <a:off x="5583238" y="4457700"/>
            <a:ext cx="3848100" cy="12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6" name="Group 29"/>
          <p:cNvGrpSpPr>
            <a:grpSpLocks/>
          </p:cNvGrpSpPr>
          <p:nvPr/>
        </p:nvGrpSpPr>
        <p:grpSpPr bwMode="auto">
          <a:xfrm>
            <a:off x="7696200" y="609600"/>
            <a:ext cx="1897063" cy="3497263"/>
            <a:chOff x="3888" y="384"/>
            <a:chExt cx="1195" cy="2203"/>
          </a:xfrm>
        </p:grpSpPr>
        <p:cxnSp>
          <p:nvCxnSpPr>
            <p:cNvPr id="10305" name="AutoShape 30"/>
            <p:cNvCxnSpPr>
              <a:cxnSpLocks noChangeShapeType="1"/>
              <a:stCxn id="10309" idx="6"/>
              <a:endCxn id="10329" idx="1"/>
            </p:cNvCxnSpPr>
            <p:nvPr/>
          </p:nvCxnSpPr>
          <p:spPr bwMode="auto">
            <a:xfrm>
              <a:off x="3888" y="384"/>
              <a:ext cx="1195" cy="220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6" name="AutoShape 31"/>
            <p:cNvCxnSpPr>
              <a:cxnSpLocks noChangeShapeType="1"/>
              <a:stCxn id="10310" idx="6"/>
              <a:endCxn id="10329" idx="1"/>
            </p:cNvCxnSpPr>
            <p:nvPr/>
          </p:nvCxnSpPr>
          <p:spPr bwMode="auto">
            <a:xfrm>
              <a:off x="3888" y="1046"/>
              <a:ext cx="1195" cy="154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7" name="AutoShape 32"/>
            <p:cNvCxnSpPr>
              <a:cxnSpLocks noChangeShapeType="1"/>
              <a:stCxn id="10312" idx="6"/>
              <a:endCxn id="10329" idx="1"/>
            </p:cNvCxnSpPr>
            <p:nvPr/>
          </p:nvCxnSpPr>
          <p:spPr bwMode="auto">
            <a:xfrm>
              <a:off x="3888" y="1708"/>
              <a:ext cx="1195" cy="8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08" name="AutoShape 33"/>
            <p:cNvCxnSpPr>
              <a:cxnSpLocks noChangeShapeType="1"/>
              <a:stCxn id="10311" idx="6"/>
              <a:endCxn id="10329" idx="1"/>
            </p:cNvCxnSpPr>
            <p:nvPr/>
          </p:nvCxnSpPr>
          <p:spPr bwMode="auto">
            <a:xfrm>
              <a:off x="3888" y="2371"/>
              <a:ext cx="1195" cy="2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7" name="Group 34"/>
          <p:cNvGrpSpPr>
            <a:grpSpLocks/>
          </p:cNvGrpSpPr>
          <p:nvPr/>
        </p:nvGrpSpPr>
        <p:grpSpPr bwMode="auto">
          <a:xfrm>
            <a:off x="3733800" y="990600"/>
            <a:ext cx="3581400" cy="4724400"/>
            <a:chOff x="1392" y="624"/>
            <a:chExt cx="2256" cy="2976"/>
          </a:xfrm>
        </p:grpSpPr>
        <p:cxnSp>
          <p:nvCxnSpPr>
            <p:cNvPr id="10296" name="AutoShape 35"/>
            <p:cNvCxnSpPr>
              <a:cxnSpLocks noChangeShapeType="1"/>
              <a:stCxn id="10325" idx="7"/>
              <a:endCxn id="10320" idx="3"/>
            </p:cNvCxnSpPr>
            <p:nvPr/>
          </p:nvCxnSpPr>
          <p:spPr bwMode="auto">
            <a:xfrm flipV="1">
              <a:off x="1562" y="2986"/>
              <a:ext cx="596" cy="444"/>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7" name="AutoShape 36"/>
            <p:cNvCxnSpPr>
              <a:cxnSpLocks noChangeShapeType="1"/>
              <a:stCxn id="10325" idx="7"/>
              <a:endCxn id="10319" idx="2"/>
            </p:cNvCxnSpPr>
            <p:nvPr/>
          </p:nvCxnSpPr>
          <p:spPr bwMode="auto">
            <a:xfrm flipV="1">
              <a:off x="1562" y="1984"/>
              <a:ext cx="526" cy="1446"/>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8" name="AutoShape 37"/>
            <p:cNvCxnSpPr>
              <a:cxnSpLocks noChangeShapeType="1"/>
              <a:stCxn id="10325" idx="0"/>
              <a:endCxn id="10324" idx="4"/>
            </p:cNvCxnSpPr>
            <p:nvPr/>
          </p:nvCxnSpPr>
          <p:spPr bwMode="auto">
            <a:xfrm flipV="1">
              <a:off x="1392" y="2400"/>
              <a:ext cx="0" cy="96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9" name="AutoShape 38"/>
            <p:cNvCxnSpPr>
              <a:cxnSpLocks noChangeShapeType="1"/>
              <a:stCxn id="10325" idx="6"/>
              <a:endCxn id="10311" idx="4"/>
            </p:cNvCxnSpPr>
            <p:nvPr/>
          </p:nvCxnSpPr>
          <p:spPr bwMode="auto">
            <a:xfrm flipV="1">
              <a:off x="1632" y="2611"/>
              <a:ext cx="2016" cy="98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300" name="AutoShape 39"/>
            <p:cNvCxnSpPr>
              <a:cxnSpLocks noChangeShapeType="1"/>
              <a:stCxn id="10319" idx="0"/>
              <a:endCxn id="10318" idx="4"/>
            </p:cNvCxnSpPr>
            <p:nvPr/>
          </p:nvCxnSpPr>
          <p:spPr bwMode="auto">
            <a:xfrm flipV="1">
              <a:off x="2328" y="1392"/>
              <a:ext cx="0" cy="35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301" name="AutoShape 40"/>
            <p:cNvCxnSpPr>
              <a:cxnSpLocks noChangeShapeType="1"/>
              <a:stCxn id="10319" idx="4"/>
              <a:endCxn id="10320" idx="0"/>
            </p:cNvCxnSpPr>
            <p:nvPr/>
          </p:nvCxnSpPr>
          <p:spPr bwMode="auto">
            <a:xfrm>
              <a:off x="2328" y="2224"/>
              <a:ext cx="0" cy="35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302" name="AutoShape 41"/>
            <p:cNvCxnSpPr>
              <a:cxnSpLocks noChangeShapeType="1"/>
              <a:stCxn id="10309" idx="4"/>
              <a:endCxn id="10310" idx="0"/>
            </p:cNvCxnSpPr>
            <p:nvPr/>
          </p:nvCxnSpPr>
          <p:spPr bwMode="auto">
            <a:xfrm>
              <a:off x="3648" y="624"/>
              <a:ext cx="0" cy="18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303" name="AutoShape 42"/>
            <p:cNvCxnSpPr>
              <a:cxnSpLocks noChangeShapeType="1"/>
              <a:stCxn id="10310" idx="4"/>
              <a:endCxn id="10312" idx="0"/>
            </p:cNvCxnSpPr>
            <p:nvPr/>
          </p:nvCxnSpPr>
          <p:spPr bwMode="auto">
            <a:xfrm>
              <a:off x="3648" y="1286"/>
              <a:ext cx="0" cy="18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304" name="AutoShape 43"/>
            <p:cNvCxnSpPr>
              <a:cxnSpLocks noChangeShapeType="1"/>
              <a:stCxn id="10312" idx="3"/>
              <a:endCxn id="10320" idx="7"/>
            </p:cNvCxnSpPr>
            <p:nvPr/>
          </p:nvCxnSpPr>
          <p:spPr bwMode="auto">
            <a:xfrm flipH="1">
              <a:off x="2498" y="1878"/>
              <a:ext cx="980" cy="768"/>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grpSp>
        <p:nvGrpSpPr>
          <p:cNvPr id="8" name="Group 44"/>
          <p:cNvGrpSpPr>
            <a:grpSpLocks/>
          </p:cNvGrpSpPr>
          <p:nvPr/>
        </p:nvGrpSpPr>
        <p:grpSpPr bwMode="auto">
          <a:xfrm>
            <a:off x="2438400" y="533400"/>
            <a:ext cx="6629400" cy="6019800"/>
            <a:chOff x="576" y="336"/>
            <a:chExt cx="4176" cy="3792"/>
          </a:xfrm>
        </p:grpSpPr>
        <p:sp>
          <p:nvSpPr>
            <p:cNvPr id="10271" name="Oval 45"/>
            <p:cNvSpPr>
              <a:spLocks noChangeArrowheads="1"/>
            </p:cNvSpPr>
            <p:nvPr/>
          </p:nvSpPr>
          <p:spPr bwMode="auto">
            <a:xfrm>
              <a:off x="624" y="1152"/>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272" name="Oval 46"/>
            <p:cNvSpPr>
              <a:spLocks noChangeArrowheads="1"/>
            </p:cNvSpPr>
            <p:nvPr/>
          </p:nvSpPr>
          <p:spPr bwMode="auto">
            <a:xfrm>
              <a:off x="1248" y="576"/>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273" name="Oval 47"/>
            <p:cNvSpPr>
              <a:spLocks noChangeArrowheads="1"/>
            </p:cNvSpPr>
            <p:nvPr/>
          </p:nvSpPr>
          <p:spPr bwMode="auto">
            <a:xfrm>
              <a:off x="2160" y="336"/>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274" name="Oval 48"/>
            <p:cNvSpPr>
              <a:spLocks noChangeArrowheads="1"/>
            </p:cNvSpPr>
            <p:nvPr/>
          </p:nvSpPr>
          <p:spPr bwMode="auto">
            <a:xfrm>
              <a:off x="4416" y="3504"/>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275" name="Oval 49"/>
            <p:cNvSpPr>
              <a:spLocks noChangeArrowheads="1"/>
            </p:cNvSpPr>
            <p:nvPr/>
          </p:nvSpPr>
          <p:spPr bwMode="auto">
            <a:xfrm>
              <a:off x="3552" y="3792"/>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sp>
          <p:nvSpPr>
            <p:cNvPr id="10276" name="Oval 50"/>
            <p:cNvSpPr>
              <a:spLocks noChangeArrowheads="1"/>
            </p:cNvSpPr>
            <p:nvPr/>
          </p:nvSpPr>
          <p:spPr bwMode="auto">
            <a:xfrm>
              <a:off x="2688" y="3744"/>
              <a:ext cx="336" cy="336"/>
            </a:xfrm>
            <a:prstGeom prst="ellipse">
              <a:avLst/>
            </a:prstGeom>
            <a:solidFill>
              <a:srgbClr val="BABABA"/>
            </a:solidFill>
            <a:ln w="9525">
              <a:solidFill>
                <a:schemeClr val="tx1"/>
              </a:solidFill>
              <a:prstDash val="dash"/>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x-none" altLang="x-none"/>
            </a:p>
          </p:txBody>
        </p:sp>
        <p:cxnSp>
          <p:nvCxnSpPr>
            <p:cNvPr id="10277" name="AutoShape 51"/>
            <p:cNvCxnSpPr>
              <a:cxnSpLocks noChangeShapeType="1"/>
              <a:stCxn id="10320" idx="4"/>
              <a:endCxn id="10276" idx="0"/>
            </p:cNvCxnSpPr>
            <p:nvPr/>
          </p:nvCxnSpPr>
          <p:spPr bwMode="auto">
            <a:xfrm>
              <a:off x="2328" y="3056"/>
              <a:ext cx="528" cy="688"/>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78" name="AutoShape 52"/>
            <p:cNvCxnSpPr>
              <a:cxnSpLocks noChangeShapeType="1"/>
              <a:stCxn id="10325" idx="5"/>
              <a:endCxn id="10276" idx="2"/>
            </p:cNvCxnSpPr>
            <p:nvPr/>
          </p:nvCxnSpPr>
          <p:spPr bwMode="auto">
            <a:xfrm>
              <a:off x="1562" y="3770"/>
              <a:ext cx="1126" cy="14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79" name="AutoShape 53"/>
            <p:cNvCxnSpPr>
              <a:cxnSpLocks noChangeShapeType="1"/>
              <a:stCxn id="10311" idx="4"/>
              <a:endCxn id="10275" idx="0"/>
            </p:cNvCxnSpPr>
            <p:nvPr/>
          </p:nvCxnSpPr>
          <p:spPr bwMode="auto">
            <a:xfrm>
              <a:off x="3648" y="2611"/>
              <a:ext cx="72" cy="118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0" name="AutoShape 54"/>
            <p:cNvCxnSpPr>
              <a:cxnSpLocks noChangeShapeType="1"/>
              <a:stCxn id="10274" idx="1"/>
              <a:endCxn id="10319" idx="5"/>
            </p:cNvCxnSpPr>
            <p:nvPr/>
          </p:nvCxnSpPr>
          <p:spPr bwMode="auto">
            <a:xfrm flipH="1" flipV="1">
              <a:off x="2498" y="2154"/>
              <a:ext cx="1967" cy="139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1" name="AutoShape 55"/>
            <p:cNvCxnSpPr>
              <a:cxnSpLocks noChangeShapeType="1"/>
              <a:stCxn id="10275" idx="1"/>
              <a:endCxn id="10318" idx="5"/>
            </p:cNvCxnSpPr>
            <p:nvPr/>
          </p:nvCxnSpPr>
          <p:spPr bwMode="auto">
            <a:xfrm flipH="1" flipV="1">
              <a:off x="2498" y="1322"/>
              <a:ext cx="1103" cy="251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2" name="AutoShape 56"/>
            <p:cNvCxnSpPr>
              <a:cxnSpLocks noChangeShapeType="1"/>
              <a:stCxn id="10309" idx="3"/>
              <a:endCxn id="10273" idx="5"/>
            </p:cNvCxnSpPr>
            <p:nvPr/>
          </p:nvCxnSpPr>
          <p:spPr bwMode="auto">
            <a:xfrm flipH="1">
              <a:off x="2447" y="554"/>
              <a:ext cx="1031" cy="6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3" name="AutoShape 57"/>
            <p:cNvCxnSpPr>
              <a:cxnSpLocks noChangeShapeType="1"/>
              <a:stCxn id="10272" idx="5"/>
              <a:endCxn id="10318" idx="2"/>
            </p:cNvCxnSpPr>
            <p:nvPr/>
          </p:nvCxnSpPr>
          <p:spPr bwMode="auto">
            <a:xfrm>
              <a:off x="1535" y="863"/>
              <a:ext cx="553" cy="28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4" name="AutoShape 58"/>
            <p:cNvCxnSpPr>
              <a:cxnSpLocks noChangeShapeType="1"/>
              <a:stCxn id="10272" idx="5"/>
              <a:endCxn id="10319" idx="1"/>
            </p:cNvCxnSpPr>
            <p:nvPr/>
          </p:nvCxnSpPr>
          <p:spPr bwMode="auto">
            <a:xfrm>
              <a:off x="1535" y="863"/>
              <a:ext cx="623" cy="95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5" name="AutoShape 59"/>
            <p:cNvCxnSpPr>
              <a:cxnSpLocks noChangeShapeType="1"/>
              <a:stCxn id="10271" idx="4"/>
              <a:endCxn id="10324" idx="1"/>
            </p:cNvCxnSpPr>
            <p:nvPr/>
          </p:nvCxnSpPr>
          <p:spPr bwMode="auto">
            <a:xfrm>
              <a:off x="792" y="1488"/>
              <a:ext cx="430" cy="502"/>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6" name="AutoShape 60"/>
            <p:cNvCxnSpPr>
              <a:cxnSpLocks noChangeShapeType="1"/>
              <a:stCxn id="10271" idx="4"/>
              <a:endCxn id="10328" idx="0"/>
            </p:cNvCxnSpPr>
            <p:nvPr/>
          </p:nvCxnSpPr>
          <p:spPr bwMode="auto">
            <a:xfrm flipH="1">
              <a:off x="576" y="1488"/>
              <a:ext cx="216" cy="1104"/>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7" name="AutoShape 61"/>
            <p:cNvCxnSpPr>
              <a:cxnSpLocks noChangeShapeType="1"/>
              <a:stCxn id="10271" idx="7"/>
              <a:endCxn id="10272" idx="3"/>
            </p:cNvCxnSpPr>
            <p:nvPr/>
          </p:nvCxnSpPr>
          <p:spPr bwMode="auto">
            <a:xfrm flipV="1">
              <a:off x="911" y="863"/>
              <a:ext cx="386" cy="338"/>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8" name="AutoShape 62"/>
            <p:cNvCxnSpPr>
              <a:cxnSpLocks noChangeShapeType="1"/>
              <a:stCxn id="10272" idx="7"/>
              <a:endCxn id="10273" idx="2"/>
            </p:cNvCxnSpPr>
            <p:nvPr/>
          </p:nvCxnSpPr>
          <p:spPr bwMode="auto">
            <a:xfrm flipV="1">
              <a:off x="1535" y="504"/>
              <a:ext cx="625" cy="12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89" name="AutoShape 63"/>
            <p:cNvCxnSpPr>
              <a:cxnSpLocks noChangeShapeType="1"/>
              <a:stCxn id="10271" idx="6"/>
              <a:endCxn id="10273" idx="3"/>
            </p:cNvCxnSpPr>
            <p:nvPr/>
          </p:nvCxnSpPr>
          <p:spPr bwMode="auto">
            <a:xfrm flipV="1">
              <a:off x="960" y="623"/>
              <a:ext cx="1249" cy="697"/>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0" name="AutoShape 64"/>
            <p:cNvCxnSpPr>
              <a:cxnSpLocks noChangeShapeType="1"/>
              <a:stCxn id="10273" idx="4"/>
              <a:endCxn id="10318" idx="0"/>
            </p:cNvCxnSpPr>
            <p:nvPr/>
          </p:nvCxnSpPr>
          <p:spPr bwMode="auto">
            <a:xfrm>
              <a:off x="2328" y="672"/>
              <a:ext cx="0" cy="24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1" name="AutoShape 65"/>
            <p:cNvCxnSpPr>
              <a:cxnSpLocks noChangeShapeType="1"/>
              <a:stCxn id="10273" idx="5"/>
              <a:endCxn id="10310" idx="2"/>
            </p:cNvCxnSpPr>
            <p:nvPr/>
          </p:nvCxnSpPr>
          <p:spPr bwMode="auto">
            <a:xfrm>
              <a:off x="2447" y="623"/>
              <a:ext cx="961" cy="423"/>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2" name="AutoShape 66"/>
            <p:cNvCxnSpPr>
              <a:cxnSpLocks noChangeShapeType="1"/>
              <a:stCxn id="10274" idx="0"/>
              <a:endCxn id="10312" idx="6"/>
            </p:cNvCxnSpPr>
            <p:nvPr/>
          </p:nvCxnSpPr>
          <p:spPr bwMode="auto">
            <a:xfrm flipH="1" flipV="1">
              <a:off x="3888" y="1708"/>
              <a:ext cx="696" cy="1796"/>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3" name="AutoShape 67"/>
            <p:cNvCxnSpPr>
              <a:cxnSpLocks noChangeShapeType="1"/>
              <a:stCxn id="10274" idx="2"/>
              <a:endCxn id="10275" idx="6"/>
            </p:cNvCxnSpPr>
            <p:nvPr/>
          </p:nvCxnSpPr>
          <p:spPr bwMode="auto">
            <a:xfrm flipH="1">
              <a:off x="3888" y="3672"/>
              <a:ext cx="528" cy="288"/>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4" name="AutoShape 68"/>
            <p:cNvCxnSpPr>
              <a:cxnSpLocks noChangeShapeType="1"/>
              <a:stCxn id="10275" idx="2"/>
              <a:endCxn id="10276" idx="6"/>
            </p:cNvCxnSpPr>
            <p:nvPr/>
          </p:nvCxnSpPr>
          <p:spPr bwMode="auto">
            <a:xfrm flipH="1" flipV="1">
              <a:off x="3024" y="3912"/>
              <a:ext cx="528" cy="48"/>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95" name="AutoShape 69"/>
            <p:cNvCxnSpPr>
              <a:cxnSpLocks noChangeShapeType="1"/>
              <a:stCxn id="10276" idx="7"/>
              <a:endCxn id="10274" idx="1"/>
            </p:cNvCxnSpPr>
            <p:nvPr/>
          </p:nvCxnSpPr>
          <p:spPr bwMode="auto">
            <a:xfrm flipV="1">
              <a:off x="2975" y="3553"/>
              <a:ext cx="1490" cy="24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grpSp>
        <p:nvGrpSpPr>
          <p:cNvPr id="9" name="Group 70"/>
          <p:cNvGrpSpPr>
            <a:grpSpLocks/>
          </p:cNvGrpSpPr>
          <p:nvPr/>
        </p:nvGrpSpPr>
        <p:grpSpPr bwMode="auto">
          <a:xfrm>
            <a:off x="7704139" y="617539"/>
            <a:ext cx="1897062" cy="3497262"/>
            <a:chOff x="3888" y="384"/>
            <a:chExt cx="1195" cy="2203"/>
          </a:xfrm>
        </p:grpSpPr>
        <p:cxnSp>
          <p:nvCxnSpPr>
            <p:cNvPr id="10267" name="AutoShape 71"/>
            <p:cNvCxnSpPr>
              <a:cxnSpLocks noChangeShapeType="1"/>
            </p:cNvCxnSpPr>
            <p:nvPr/>
          </p:nvCxnSpPr>
          <p:spPr bwMode="auto">
            <a:xfrm>
              <a:off x="3888" y="384"/>
              <a:ext cx="1195" cy="2203"/>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268" name="AutoShape 72"/>
            <p:cNvCxnSpPr>
              <a:cxnSpLocks noChangeShapeType="1"/>
            </p:cNvCxnSpPr>
            <p:nvPr/>
          </p:nvCxnSpPr>
          <p:spPr bwMode="auto">
            <a:xfrm>
              <a:off x="3888" y="1046"/>
              <a:ext cx="1195" cy="1541"/>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269" name="AutoShape 73"/>
            <p:cNvCxnSpPr>
              <a:cxnSpLocks noChangeShapeType="1"/>
            </p:cNvCxnSpPr>
            <p:nvPr/>
          </p:nvCxnSpPr>
          <p:spPr bwMode="auto">
            <a:xfrm>
              <a:off x="3888" y="1708"/>
              <a:ext cx="1195" cy="879"/>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0270" name="AutoShape 74"/>
            <p:cNvCxnSpPr>
              <a:cxnSpLocks noChangeShapeType="1"/>
            </p:cNvCxnSpPr>
            <p:nvPr/>
          </p:nvCxnSpPr>
          <p:spPr bwMode="auto">
            <a:xfrm>
              <a:off x="3888" y="2371"/>
              <a:ext cx="1195" cy="216"/>
            </a:xfrm>
            <a:prstGeom prst="straightConnector1">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cxnSp>
      </p:grpSp>
      <p:cxnSp>
        <p:nvCxnSpPr>
          <p:cNvPr id="55371" name="AutoShape 75"/>
          <p:cNvCxnSpPr>
            <a:cxnSpLocks noChangeShapeType="1"/>
            <a:stCxn id="10325" idx="1"/>
            <a:endCxn id="10328" idx="5"/>
          </p:cNvCxnSpPr>
          <p:nvPr/>
        </p:nvCxnSpPr>
        <p:spPr bwMode="auto">
          <a:xfrm flipH="1" flipV="1">
            <a:off x="2798764" y="5026025"/>
            <a:ext cx="647700" cy="4191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72" name="AutoShape 76"/>
          <p:cNvCxnSpPr>
            <a:cxnSpLocks noChangeShapeType="1"/>
            <a:stCxn id="10329" idx="2"/>
            <a:endCxn id="10320" idx="6"/>
          </p:cNvCxnSpPr>
          <p:nvPr/>
        </p:nvCxnSpPr>
        <p:spPr bwMode="auto">
          <a:xfrm flipH="1">
            <a:off x="5583238" y="4457700"/>
            <a:ext cx="3848100" cy="127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73" name="AutoShape 77"/>
          <p:cNvCxnSpPr>
            <a:cxnSpLocks noChangeShapeType="1"/>
            <a:stCxn id="10329" idx="2"/>
            <a:endCxn id="10325" idx="6"/>
          </p:cNvCxnSpPr>
          <p:nvPr/>
        </p:nvCxnSpPr>
        <p:spPr bwMode="auto">
          <a:xfrm flipH="1">
            <a:off x="4097338" y="4457700"/>
            <a:ext cx="5334000" cy="12573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74" name="AutoShape 78"/>
          <p:cNvCxnSpPr>
            <a:cxnSpLocks noChangeShapeType="1"/>
            <a:stCxn id="10320" idx="1"/>
            <a:endCxn id="10324" idx="5"/>
          </p:cNvCxnSpPr>
          <p:nvPr/>
        </p:nvCxnSpPr>
        <p:spPr bwMode="auto">
          <a:xfrm flipH="1" flipV="1">
            <a:off x="3986213" y="3698875"/>
            <a:ext cx="946150" cy="50165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 name="Group 79"/>
          <p:cNvGrpSpPr>
            <a:grpSpLocks/>
          </p:cNvGrpSpPr>
          <p:nvPr/>
        </p:nvGrpSpPr>
        <p:grpSpPr bwMode="auto">
          <a:xfrm>
            <a:off x="5600701" y="609601"/>
            <a:ext cx="1444625" cy="1320800"/>
            <a:chOff x="2568" y="384"/>
            <a:chExt cx="910" cy="832"/>
          </a:xfrm>
        </p:grpSpPr>
        <p:cxnSp>
          <p:nvCxnSpPr>
            <p:cNvPr id="10265" name="AutoShape 80"/>
            <p:cNvCxnSpPr>
              <a:cxnSpLocks noChangeShapeType="1"/>
              <a:stCxn id="10309" idx="2"/>
              <a:endCxn id="10318" idx="6"/>
            </p:cNvCxnSpPr>
            <p:nvPr/>
          </p:nvCxnSpPr>
          <p:spPr bwMode="auto">
            <a:xfrm flipH="1">
              <a:off x="2568" y="384"/>
              <a:ext cx="840" cy="768"/>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6" name="AutoShape 81"/>
            <p:cNvCxnSpPr>
              <a:cxnSpLocks noChangeShapeType="1"/>
              <a:stCxn id="10310" idx="3"/>
              <a:endCxn id="10318" idx="6"/>
            </p:cNvCxnSpPr>
            <p:nvPr/>
          </p:nvCxnSpPr>
          <p:spPr bwMode="auto">
            <a:xfrm flipH="1" flipV="1">
              <a:off x="2568" y="1152"/>
              <a:ext cx="910" cy="64"/>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 name="Group 82"/>
          <p:cNvGrpSpPr>
            <a:grpSpLocks/>
          </p:cNvGrpSpPr>
          <p:nvPr/>
        </p:nvGrpSpPr>
        <p:grpSpPr bwMode="auto">
          <a:xfrm>
            <a:off x="5600701" y="1930401"/>
            <a:ext cx="1444625" cy="1833563"/>
            <a:chOff x="2568" y="1216"/>
            <a:chExt cx="910" cy="1155"/>
          </a:xfrm>
        </p:grpSpPr>
        <p:cxnSp>
          <p:nvCxnSpPr>
            <p:cNvPr id="10262" name="AutoShape 83"/>
            <p:cNvCxnSpPr>
              <a:cxnSpLocks noChangeShapeType="1"/>
              <a:stCxn id="10310" idx="3"/>
              <a:endCxn id="10319" idx="6"/>
            </p:cNvCxnSpPr>
            <p:nvPr/>
          </p:nvCxnSpPr>
          <p:spPr bwMode="auto">
            <a:xfrm flipH="1">
              <a:off x="2568" y="1216"/>
              <a:ext cx="910" cy="768"/>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3" name="AutoShape 84"/>
            <p:cNvCxnSpPr>
              <a:cxnSpLocks noChangeShapeType="1"/>
              <a:stCxn id="10312" idx="2"/>
              <a:endCxn id="10319" idx="6"/>
            </p:cNvCxnSpPr>
            <p:nvPr/>
          </p:nvCxnSpPr>
          <p:spPr bwMode="auto">
            <a:xfrm flipH="1">
              <a:off x="2568" y="1708"/>
              <a:ext cx="840" cy="276"/>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4" name="AutoShape 85"/>
            <p:cNvCxnSpPr>
              <a:cxnSpLocks noChangeShapeType="1"/>
              <a:stCxn id="10311" idx="2"/>
              <a:endCxn id="10319" idx="6"/>
            </p:cNvCxnSpPr>
            <p:nvPr/>
          </p:nvCxnSpPr>
          <p:spPr bwMode="auto">
            <a:xfrm flipH="1" flipV="1">
              <a:off x="2568" y="1984"/>
              <a:ext cx="840" cy="387"/>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2" name="Group 86"/>
          <p:cNvGrpSpPr>
            <a:grpSpLocks/>
          </p:cNvGrpSpPr>
          <p:nvPr/>
        </p:nvGrpSpPr>
        <p:grpSpPr bwMode="auto">
          <a:xfrm>
            <a:off x="4003675" y="1828800"/>
            <a:ext cx="835025" cy="1600200"/>
            <a:chOff x="1562" y="1152"/>
            <a:chExt cx="526" cy="1008"/>
          </a:xfrm>
        </p:grpSpPr>
        <p:cxnSp>
          <p:nvCxnSpPr>
            <p:cNvPr id="10260" name="AutoShape 87"/>
            <p:cNvCxnSpPr>
              <a:cxnSpLocks noChangeShapeType="1"/>
              <a:stCxn id="10318" idx="2"/>
              <a:endCxn id="10324" idx="7"/>
            </p:cNvCxnSpPr>
            <p:nvPr/>
          </p:nvCxnSpPr>
          <p:spPr bwMode="auto">
            <a:xfrm flipH="1">
              <a:off x="1562" y="1152"/>
              <a:ext cx="526" cy="838"/>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1" name="AutoShape 88"/>
            <p:cNvCxnSpPr>
              <a:cxnSpLocks noChangeShapeType="1"/>
              <a:stCxn id="10319" idx="2"/>
              <a:endCxn id="10324" idx="6"/>
            </p:cNvCxnSpPr>
            <p:nvPr/>
          </p:nvCxnSpPr>
          <p:spPr bwMode="auto">
            <a:xfrm flipH="1">
              <a:off x="1632" y="1984"/>
              <a:ext cx="456" cy="176"/>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grpSp>
      <p:cxnSp>
        <p:nvCxnSpPr>
          <p:cNvPr id="55385" name="AutoShape 89"/>
          <p:cNvCxnSpPr>
            <a:cxnSpLocks noChangeShapeType="1"/>
            <a:stCxn id="10324" idx="3"/>
            <a:endCxn id="10328" idx="7"/>
          </p:cNvCxnSpPr>
          <p:nvPr/>
        </p:nvCxnSpPr>
        <p:spPr bwMode="auto">
          <a:xfrm flipH="1">
            <a:off x="2798764" y="3698875"/>
            <a:ext cx="647700" cy="5715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49782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3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3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37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537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538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x-none"/>
              <a:t>TidalTrust Algorithm</a:t>
            </a:r>
          </a:p>
        </p:txBody>
      </p:sp>
      <p:sp>
        <p:nvSpPr>
          <p:cNvPr id="11267" name="Rectangle 3"/>
          <p:cNvSpPr>
            <a:spLocks noGrp="1" noChangeArrowheads="1"/>
          </p:cNvSpPr>
          <p:nvPr>
            <p:ph type="body" idx="1"/>
          </p:nvPr>
        </p:nvSpPr>
        <p:spPr/>
        <p:txBody>
          <a:bodyPr/>
          <a:lstStyle/>
          <a:p>
            <a:pPr eaLnBrk="1" hangingPunct="1"/>
            <a:r>
              <a:rPr lang="en-US" altLang="x-none"/>
              <a:t>If the source does not know the sink, the source asks all of its friends how much to trust the sink, and computes a trust value by a weighted average</a:t>
            </a:r>
          </a:p>
          <a:p>
            <a:pPr eaLnBrk="1" hangingPunct="1"/>
            <a:r>
              <a:rPr lang="en-US" altLang="x-none"/>
              <a:t>Neighbors repeat the process if they do not have a direct rating for the sink</a:t>
            </a:r>
          </a:p>
        </p:txBody>
      </p:sp>
      <p:pic>
        <p:nvPicPr>
          <p:cNvPr id="11268" name="Picture 4"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611" y="4001294"/>
            <a:ext cx="4276726"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32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Knowledge-Based Recommendation Systems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6320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Why do we need knowledge-based recommendation?</a:t>
            </a:r>
          </a:p>
        </p:txBody>
      </p:sp>
      <p:sp>
        <p:nvSpPr>
          <p:cNvPr id="19459" name="Rectangle 3"/>
          <p:cNvSpPr>
            <a:spLocks noGrp="1" noChangeArrowheads="1"/>
          </p:cNvSpPr>
          <p:nvPr>
            <p:ph type="body" idx="1"/>
          </p:nvPr>
        </p:nvSpPr>
        <p:spPr/>
        <p:txBody>
          <a:bodyPr>
            <a:normAutofit/>
          </a:bodyPr>
          <a:lstStyle/>
          <a:p>
            <a:r>
              <a:rPr lang="en-US"/>
              <a:t>Products with low number of available ratings</a:t>
            </a:r>
          </a:p>
          <a:p>
            <a:endParaRPr lang="en-US"/>
          </a:p>
          <a:p>
            <a:endParaRPr lang="en-US"/>
          </a:p>
          <a:p>
            <a:endParaRPr lang="en-US"/>
          </a:p>
          <a:p>
            <a:endParaRPr lang="en-US"/>
          </a:p>
          <a:p>
            <a:r>
              <a:rPr lang="en-US"/>
              <a:t>Time span plays an important role</a:t>
            </a:r>
          </a:p>
          <a:p>
            <a:pPr lvl="1"/>
            <a:r>
              <a:rPr lang="en-US"/>
              <a:t>Five-year-old ratings for computers</a:t>
            </a:r>
          </a:p>
          <a:p>
            <a:pPr lvl="1"/>
            <a:r>
              <a:rPr lang="en-US"/>
              <a:t>User lifestyle or family situation changes</a:t>
            </a:r>
          </a:p>
          <a:p>
            <a:r>
              <a:rPr lang="en-US"/>
              <a:t>End users can specify their requirements explicitly </a:t>
            </a:r>
          </a:p>
          <a:p>
            <a:pPr lvl="1"/>
            <a:r>
              <a:rPr lang="en-US"/>
              <a:t>“The color of the car should be brown"</a:t>
            </a:r>
          </a:p>
          <a:p>
            <a:pPr lvl="1"/>
            <a:endParaRPr lang="en-US"/>
          </a:p>
        </p:txBody>
      </p:sp>
      <p:pic>
        <p:nvPicPr>
          <p:cNvPr id="138242" name="Picture 2"/>
          <p:cNvPicPr>
            <a:picLocks noChangeAspect="1" noChangeArrowheads="1"/>
          </p:cNvPicPr>
          <p:nvPr/>
        </p:nvPicPr>
        <p:blipFill>
          <a:blip r:embed="rId3" cstate="print"/>
          <a:srcRect/>
          <a:stretch>
            <a:fillRect/>
          </a:stretch>
        </p:blipFill>
        <p:spPr bwMode="auto">
          <a:xfrm>
            <a:off x="6327520" y="2355791"/>
            <a:ext cx="2232248" cy="1387614"/>
          </a:xfrm>
          <a:prstGeom prst="rect">
            <a:avLst/>
          </a:prstGeom>
          <a:noFill/>
          <a:ln w="9525">
            <a:noFill/>
            <a:miter lim="800000"/>
            <a:headEnd/>
            <a:tailEnd/>
          </a:ln>
        </p:spPr>
      </p:pic>
      <p:pic>
        <p:nvPicPr>
          <p:cNvPr id="138245" name="Picture 5"/>
          <p:cNvPicPr>
            <a:picLocks noChangeAspect="1" noChangeArrowheads="1"/>
          </p:cNvPicPr>
          <p:nvPr/>
        </p:nvPicPr>
        <p:blipFill>
          <a:blip r:embed="rId4" cstate="print"/>
          <a:srcRect/>
          <a:stretch>
            <a:fillRect/>
          </a:stretch>
        </p:blipFill>
        <p:spPr bwMode="auto">
          <a:xfrm>
            <a:off x="3359697" y="2355791"/>
            <a:ext cx="2088232" cy="1392154"/>
          </a:xfrm>
          <a:prstGeom prst="rect">
            <a:avLst/>
          </a:prstGeom>
          <a:noFill/>
          <a:ln w="9525">
            <a:noFill/>
            <a:miter lim="800000"/>
            <a:headEnd/>
            <a:tailEnd/>
          </a:ln>
        </p:spPr>
      </p:pic>
    </p:spTree>
    <p:extLst>
      <p:ext uri="{BB962C8B-B14F-4D97-AF65-F5344CB8AC3E}">
        <p14:creationId xmlns:p14="http://schemas.microsoft.com/office/powerpoint/2010/main" val="13787881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Knowledge-based recommendation</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4351"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4352"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4353"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222501" y="1643063"/>
            <a:ext cx="3659188" cy="1296988"/>
            <a:chOff x="699167" y="1643050"/>
            <a:chExt cx="3658519" cy="1297164"/>
          </a:xfrm>
        </p:grpSpPr>
        <p:pic>
          <p:nvPicPr>
            <p:cNvPr id="14349"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4350"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23"/>
          <p:cNvGrpSpPr>
            <a:grpSpLocks/>
          </p:cNvGrpSpPr>
          <p:nvPr/>
        </p:nvGrpSpPr>
        <p:grpSpPr bwMode="auto">
          <a:xfrm>
            <a:off x="2238376" y="3857626"/>
            <a:ext cx="3143250" cy="739775"/>
            <a:chOff x="714348" y="3857628"/>
            <a:chExt cx="3143272" cy="739014"/>
          </a:xfrm>
        </p:grpSpPr>
        <p:pic>
          <p:nvPicPr>
            <p:cNvPr id="14347"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4348"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
        <p:nvSpPr>
          <p:cNvPr id="14342" name="Rechteck 24"/>
          <p:cNvSpPr>
            <a:spLocks noChangeArrowheads="1"/>
          </p:cNvSpPr>
          <p:nvPr/>
        </p:nvSpPr>
        <p:spPr bwMode="auto">
          <a:xfrm>
            <a:off x="5953126" y="1643063"/>
            <a:ext cx="4572000" cy="707886"/>
          </a:xfrm>
          <a:prstGeom prst="rect">
            <a:avLst/>
          </a:prstGeom>
          <a:noFill/>
          <a:ln w="9525">
            <a:noFill/>
            <a:miter lim="800000"/>
            <a:headEnd/>
            <a:tailEnd/>
          </a:ln>
        </p:spPr>
        <p:txBody>
          <a:bodyPr>
            <a:spAutoFit/>
          </a:bodyPr>
          <a:lstStyle/>
          <a:p>
            <a:r>
              <a:rPr lang="en-US" sz="2000">
                <a:solidFill>
                  <a:srgbClr val="003366"/>
                </a:solidFill>
                <a:latin typeface="Calibri" pitchFamily="34" charset="0"/>
              </a:rPr>
              <a:t>Knowledge-based: "Tell me what fits based on my needs"</a:t>
            </a:r>
          </a:p>
        </p:txBody>
      </p:sp>
      <p:grpSp>
        <p:nvGrpSpPr>
          <p:cNvPr id="5" name="Gruppieren 27"/>
          <p:cNvGrpSpPr>
            <a:grpSpLocks/>
          </p:cNvGrpSpPr>
          <p:nvPr/>
        </p:nvGrpSpPr>
        <p:grpSpPr bwMode="auto">
          <a:xfrm>
            <a:off x="2274889" y="4500563"/>
            <a:ext cx="3349625" cy="1357312"/>
            <a:chOff x="751620" y="4500570"/>
            <a:chExt cx="3348404" cy="1357322"/>
          </a:xfrm>
        </p:grpSpPr>
        <p:pic>
          <p:nvPicPr>
            <p:cNvPr id="14345" name="Grafik 25" descr="KM.png"/>
            <p:cNvPicPr>
              <a:picLocks noChangeAspect="1"/>
            </p:cNvPicPr>
            <p:nvPr/>
          </p:nvPicPr>
          <p:blipFill>
            <a:blip r:embed="rId10"/>
            <a:srcRect/>
            <a:stretch>
              <a:fillRect/>
            </a:stretch>
          </p:blipFill>
          <p:spPr bwMode="auto">
            <a:xfrm>
              <a:off x="751620" y="5000636"/>
              <a:ext cx="1677240" cy="857256"/>
            </a:xfrm>
            <a:prstGeom prst="rect">
              <a:avLst/>
            </a:prstGeom>
            <a:noFill/>
            <a:ln w="9525">
              <a:noFill/>
              <a:miter lim="800000"/>
              <a:headEnd/>
              <a:tailEnd/>
            </a:ln>
          </p:spPr>
        </p:pic>
        <p:pic>
          <p:nvPicPr>
            <p:cNvPr id="14346" name="Grafik 26" descr="KMarrow.png"/>
            <p:cNvPicPr>
              <a:picLocks noChangeAspect="1"/>
            </p:cNvPicPr>
            <p:nvPr/>
          </p:nvPicPr>
          <p:blipFill>
            <a:blip r:embed="rId11"/>
            <a:srcRect/>
            <a:stretch>
              <a:fillRect/>
            </a:stretch>
          </p:blipFill>
          <p:spPr bwMode="auto">
            <a:xfrm>
              <a:off x="2428860" y="4500570"/>
              <a:ext cx="1671164" cy="1047752"/>
            </a:xfrm>
            <a:prstGeom prst="rect">
              <a:avLst/>
            </a:prstGeom>
            <a:noFill/>
            <a:ln w="9525">
              <a:noFill/>
              <a:miter lim="800000"/>
              <a:headEnd/>
              <a:tailEnd/>
            </a:ln>
          </p:spPr>
        </p:pic>
      </p:grpSp>
    </p:spTree>
    <p:extLst>
      <p:ext uri="{BB962C8B-B14F-4D97-AF65-F5344CB8AC3E}">
        <p14:creationId xmlns:p14="http://schemas.microsoft.com/office/powerpoint/2010/main" val="196040180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Knowledge-based recommendation</a:t>
            </a:r>
          </a:p>
        </p:txBody>
      </p:sp>
      <p:sp>
        <p:nvSpPr>
          <p:cNvPr id="19459" name="Rectangle 3"/>
          <p:cNvSpPr>
            <a:spLocks noGrp="1" noChangeArrowheads="1"/>
          </p:cNvSpPr>
          <p:nvPr>
            <p:ph type="body" idx="1"/>
          </p:nvPr>
        </p:nvSpPr>
        <p:spPr/>
        <p:txBody>
          <a:bodyPr>
            <a:normAutofit/>
          </a:bodyPr>
          <a:lstStyle/>
          <a:p>
            <a:r>
              <a:rPr lang="en-US"/>
              <a:t>Explicit domain knowledge</a:t>
            </a:r>
          </a:p>
          <a:p>
            <a:pPr lvl="1"/>
            <a:r>
              <a:rPr lang="en-US"/>
              <a:t>Sales knowledge elicitation from domain experts</a:t>
            </a:r>
          </a:p>
          <a:p>
            <a:pPr lvl="1"/>
            <a:r>
              <a:rPr lang="en-US"/>
              <a:t>System mimics the behavior of experienced sales assistant</a:t>
            </a:r>
          </a:p>
          <a:p>
            <a:pPr lvl="1"/>
            <a:r>
              <a:rPr lang="en-US"/>
              <a:t>Best-practice sales interactions</a:t>
            </a:r>
          </a:p>
          <a:p>
            <a:pPr lvl="1"/>
            <a:r>
              <a:rPr lang="en-US"/>
              <a:t>Can guarantee “correct” recommendations (determinism) with respect to expert knowledge but not necessarily the end user! </a:t>
            </a:r>
          </a:p>
          <a:p>
            <a:pPr lvl="1"/>
            <a:endParaRPr lang="en-US"/>
          </a:p>
          <a:p>
            <a:r>
              <a:rPr lang="en-US"/>
              <a:t>Conversational interaction strategy</a:t>
            </a:r>
          </a:p>
          <a:p>
            <a:pPr lvl="1"/>
            <a:r>
              <a:rPr lang="en-US"/>
              <a:t>Opposed to one-shot interaction</a:t>
            </a:r>
          </a:p>
          <a:p>
            <a:pPr lvl="1"/>
            <a:r>
              <a:rPr lang="en-US"/>
              <a:t>Elicitation of user requirements</a:t>
            </a:r>
          </a:p>
          <a:p>
            <a:pPr lvl="1"/>
            <a:r>
              <a:rPr lang="en-US"/>
              <a:t>Transfer of product knowledge (“educating users”)</a:t>
            </a:r>
          </a:p>
          <a:p>
            <a:endParaRPr lang="en-US"/>
          </a:p>
        </p:txBody>
      </p:sp>
    </p:spTree>
    <p:extLst>
      <p:ext uri="{BB962C8B-B14F-4D97-AF65-F5344CB8AC3E}">
        <p14:creationId xmlns:p14="http://schemas.microsoft.com/office/powerpoint/2010/main" val="36514289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35560" y="332656"/>
            <a:ext cx="7772400" cy="1143000"/>
          </a:xfrm>
        </p:spPr>
        <p:txBody>
          <a:bodyPr>
            <a:normAutofit/>
          </a:bodyPr>
          <a:lstStyle/>
          <a:p>
            <a:r>
              <a:rPr lang="en-US"/>
              <a:t>Constraint-based recommendation I</a:t>
            </a:r>
          </a:p>
        </p:txBody>
      </p:sp>
      <p:sp>
        <p:nvSpPr>
          <p:cNvPr id="3" name="Inhaltsplatzhalter 2"/>
          <p:cNvSpPr>
            <a:spLocks noGrp="1"/>
          </p:cNvSpPr>
          <p:nvPr>
            <p:ph idx="1"/>
          </p:nvPr>
        </p:nvSpPr>
        <p:spPr>
          <a:xfrm>
            <a:off x="2207568" y="1700808"/>
            <a:ext cx="8460432" cy="4320480"/>
          </a:xfrm>
        </p:spPr>
        <p:txBody>
          <a:bodyPr>
            <a:normAutofit/>
          </a:bodyPr>
          <a:lstStyle/>
          <a:p>
            <a:r>
              <a:rPr lang="en-US" sz="1920">
                <a:sym typeface="Wingdings" pitchFamily="2" charset="2"/>
              </a:rPr>
              <a:t>A knowledge-based RS formulated as constraint satisfaction problem</a:t>
            </a:r>
            <a:endParaRPr lang="en-US" sz="1920"/>
          </a:p>
          <a:p>
            <a:endParaRPr lang="en-US" sz="1920"/>
          </a:p>
          <a:p>
            <a:pPr marL="0" indent="0">
              <a:buNone/>
            </a:pPr>
            <a:r>
              <a:rPr lang="en-US" sz="1920"/>
              <a:t>where</a:t>
            </a:r>
          </a:p>
          <a:p>
            <a:pPr lvl="1"/>
            <a:r>
              <a:rPr lang="en-US" sz="1920"/>
              <a:t>X</a:t>
            </a:r>
            <a:r>
              <a:rPr lang="en-US" sz="1920" baseline="-25000"/>
              <a:t>I</a:t>
            </a:r>
            <a:r>
              <a:rPr lang="en-US" sz="1920"/>
              <a:t>, X</a:t>
            </a:r>
            <a:r>
              <a:rPr lang="en-US" sz="1920" baseline="-25000"/>
              <a:t>U</a:t>
            </a:r>
            <a:r>
              <a:rPr lang="en-US" sz="1920"/>
              <a:t>: Variables describing items and user model with domain D</a:t>
            </a:r>
            <a:br>
              <a:rPr lang="en-US" sz="1920"/>
            </a:br>
            <a:r>
              <a:rPr lang="en-US" sz="1920"/>
              <a:t>(e.g. lower focal length, purpose)</a:t>
            </a:r>
          </a:p>
          <a:p>
            <a:pPr lvl="1"/>
            <a:r>
              <a:rPr lang="en-US" sz="1920"/>
              <a:t>KB: Knowledge base  comprising constraints  and domain restrictions </a:t>
            </a:r>
            <a:br>
              <a:rPr lang="en-US" sz="1920"/>
            </a:br>
            <a:r>
              <a:rPr lang="en-US" sz="1920"/>
              <a:t>(e.g</a:t>
            </a:r>
            <a:r>
              <a:rPr lang="en-US" sz="1920" b="1"/>
              <a:t>. IF </a:t>
            </a:r>
            <a:r>
              <a:rPr lang="en-US" sz="1920"/>
              <a:t>purpose=“</a:t>
            </a:r>
            <a:r>
              <a:rPr lang="en-US" sz="1920" i="1"/>
              <a:t>on travel” </a:t>
            </a:r>
            <a:r>
              <a:rPr lang="en-US" sz="1920" b="1"/>
              <a:t>THEN </a:t>
            </a:r>
            <a:r>
              <a:rPr lang="en-US" sz="1920"/>
              <a:t>lower focal length &lt; </a:t>
            </a:r>
            <a:r>
              <a:rPr lang="en-US" sz="1920" i="1"/>
              <a:t>28mm</a:t>
            </a:r>
            <a:r>
              <a:rPr lang="en-US" sz="1920"/>
              <a:t>)</a:t>
            </a:r>
          </a:p>
          <a:p>
            <a:pPr lvl="1"/>
            <a:r>
              <a:rPr lang="en-US" sz="1920"/>
              <a:t>SRS: Specific requirements of a user (e.g. purpose = “</a:t>
            </a:r>
            <a:r>
              <a:rPr lang="en-US" sz="1920" i="1"/>
              <a:t>on travel”</a:t>
            </a:r>
            <a:r>
              <a:rPr lang="en-US" sz="1920"/>
              <a:t>) </a:t>
            </a:r>
          </a:p>
          <a:p>
            <a:pPr lvl="1"/>
            <a:r>
              <a:rPr lang="en-US" sz="1920"/>
              <a:t>I: Product catalog (e.g. (id=1 </a:t>
            </a:r>
            <a:r>
              <a:rPr lang="en-US" sz="1920">
                <a:latin typeface="Cambria Math"/>
                <a:ea typeface="Cambria Math"/>
                <a:cs typeface="Calibri"/>
              </a:rPr>
              <a:t>˄ </a:t>
            </a:r>
            <a:r>
              <a:rPr lang="en-US" sz="1920" err="1"/>
              <a:t>lfl</a:t>
            </a:r>
            <a:r>
              <a:rPr lang="en-US" sz="1920"/>
              <a:t> = </a:t>
            </a:r>
            <a:r>
              <a:rPr lang="en-US" sz="1920" i="1"/>
              <a:t>28mm) </a:t>
            </a:r>
            <a:r>
              <a:rPr lang="en-US" sz="1920">
                <a:latin typeface="Cambria Math"/>
                <a:ea typeface="Cambria Math"/>
                <a:cs typeface="Calibri"/>
              </a:rPr>
              <a:t>˅</a:t>
            </a:r>
            <a:r>
              <a:rPr lang="en-US" sz="1920"/>
              <a:t> (id=2 </a:t>
            </a:r>
            <a:r>
              <a:rPr lang="en-US" sz="1920">
                <a:latin typeface="Cambria Math"/>
                <a:ea typeface="Cambria Math"/>
                <a:cs typeface="Calibri"/>
              </a:rPr>
              <a:t>˄ </a:t>
            </a:r>
            <a:r>
              <a:rPr lang="en-US" sz="1920" err="1"/>
              <a:t>lfl</a:t>
            </a:r>
            <a:r>
              <a:rPr lang="en-US" sz="1920"/>
              <a:t>= </a:t>
            </a:r>
            <a:r>
              <a:rPr lang="en-US" sz="1920" i="1"/>
              <a:t>35mm</a:t>
            </a:r>
            <a:r>
              <a:rPr lang="en-US" sz="1920"/>
              <a:t>) </a:t>
            </a:r>
            <a:r>
              <a:rPr lang="en-US" sz="1920">
                <a:latin typeface="Cambria Math"/>
                <a:ea typeface="Cambria Math"/>
                <a:cs typeface="Calibri"/>
              </a:rPr>
              <a:t>˅ </a:t>
            </a:r>
            <a:r>
              <a:rPr lang="en-US" sz="1920"/>
              <a:t>…)</a:t>
            </a:r>
          </a:p>
          <a:p>
            <a:r>
              <a:rPr lang="en-US" sz="1920"/>
              <a:t>Solution: Assignment tuple      assigning values to all variables X</a:t>
            </a:r>
            <a:r>
              <a:rPr lang="en-US" sz="1920" baseline="-25000"/>
              <a:t>I </a:t>
            </a:r>
            <a:r>
              <a:rPr lang="en-US" sz="1920"/>
              <a:t>is satisfiable</a:t>
            </a:r>
          </a:p>
        </p:txBody>
      </p:sp>
      <p:graphicFrame>
        <p:nvGraphicFramePr>
          <p:cNvPr id="4" name="Objekt 3"/>
          <p:cNvGraphicFramePr>
            <a:graphicFrameLocks noChangeAspect="1"/>
          </p:cNvGraphicFramePr>
          <p:nvPr/>
        </p:nvGraphicFramePr>
        <p:xfrm>
          <a:off x="3287690" y="2204865"/>
          <a:ext cx="4032448" cy="360040"/>
        </p:xfrm>
        <a:graphic>
          <a:graphicData uri="http://schemas.openxmlformats.org/presentationml/2006/ole">
            <mc:AlternateContent xmlns:mc="http://schemas.openxmlformats.org/markup-compatibility/2006">
              <mc:Choice xmlns:v="urn:schemas-microsoft-com:vml" Requires="v">
                <p:oleObj name="Formel" r:id="rId3" imgW="2768400" imgH="279360" progId="Equation.3">
                  <p:embed/>
                </p:oleObj>
              </mc:Choice>
              <mc:Fallback>
                <p:oleObj name="Formel" r:id="rId3" imgW="2768400" imgH="279360" progId="Equation.3">
                  <p:embed/>
                  <p:pic>
                    <p:nvPicPr>
                      <p:cNvPr id="4" name="Objek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90" y="2204865"/>
                        <a:ext cx="403244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kt 5"/>
          <p:cNvGraphicFramePr>
            <a:graphicFrameLocks noChangeAspect="1"/>
          </p:cNvGraphicFramePr>
          <p:nvPr/>
        </p:nvGraphicFramePr>
        <p:xfrm>
          <a:off x="4021624" y="5256653"/>
          <a:ext cx="2564575" cy="380082"/>
        </p:xfrm>
        <a:graphic>
          <a:graphicData uri="http://schemas.openxmlformats.org/presentationml/2006/ole">
            <mc:AlternateContent xmlns:mc="http://schemas.openxmlformats.org/markup-compatibility/2006">
              <mc:Choice xmlns:v="urn:schemas-microsoft-com:vml" Requires="v">
                <p:oleObj name="Formel" r:id="rId5" imgW="1371600" imgH="203040" progId="Equation.3">
                  <p:embed/>
                </p:oleObj>
              </mc:Choice>
              <mc:Fallback>
                <p:oleObj name="Formel" r:id="rId5" imgW="1371600" imgH="203040" progId="Equation.3">
                  <p:embed/>
                  <p:pic>
                    <p:nvPicPr>
                      <p:cNvPr id="6" name="Objekt 5"/>
                      <p:cNvPicPr>
                        <a:picLocks noChangeAspect="1" noChangeArrowheads="1"/>
                      </p:cNvPicPr>
                      <p:nvPr/>
                    </p:nvPicPr>
                    <p:blipFill>
                      <a:blip r:embed="rId6"/>
                      <a:srcRect/>
                      <a:stretch>
                        <a:fillRect/>
                      </a:stretch>
                    </p:blipFill>
                    <p:spPr bwMode="auto">
                      <a:xfrm>
                        <a:off x="4021624" y="5256653"/>
                        <a:ext cx="2564575" cy="380082"/>
                      </a:xfrm>
                      <a:prstGeom prst="rect">
                        <a:avLst/>
                      </a:prstGeom>
                      <a:noFill/>
                    </p:spPr>
                  </p:pic>
                </p:oleObj>
              </mc:Fallback>
            </mc:AlternateContent>
          </a:graphicData>
        </a:graphic>
      </p:graphicFrame>
      <p:graphicFrame>
        <p:nvGraphicFramePr>
          <p:cNvPr id="11" name="Objekt 10"/>
          <p:cNvGraphicFramePr>
            <a:graphicFrameLocks noChangeAspect="1"/>
          </p:cNvGraphicFramePr>
          <p:nvPr/>
        </p:nvGraphicFramePr>
        <p:xfrm>
          <a:off x="5170642" y="4713877"/>
          <a:ext cx="266540" cy="317623"/>
        </p:xfrm>
        <a:graphic>
          <a:graphicData uri="http://schemas.openxmlformats.org/presentationml/2006/ole">
            <mc:AlternateContent xmlns:mc="http://schemas.openxmlformats.org/markup-compatibility/2006">
              <mc:Choice xmlns:v="urn:schemas-microsoft-com:vml" Requires="v">
                <p:oleObj name="Formel" r:id="rId7" imgW="152280" imgH="203040" progId="Equation.3">
                  <p:embed/>
                </p:oleObj>
              </mc:Choice>
              <mc:Fallback>
                <p:oleObj name="Formel" r:id="rId7" imgW="152280" imgH="203040" progId="Equation.3">
                  <p:embed/>
                  <p:pic>
                    <p:nvPicPr>
                      <p:cNvPr id="11" name="Objek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0642" y="4713877"/>
                        <a:ext cx="266540" cy="317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97006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47E68-C4A9-494E-B0FA-C7723AB254FA}"/>
              </a:ext>
            </a:extLst>
          </p:cNvPr>
          <p:cNvSpPr>
            <a:spLocks noGrp="1"/>
          </p:cNvSpPr>
          <p:nvPr>
            <p:ph type="body" sz="quarter" idx="11"/>
          </p:nvPr>
        </p:nvSpPr>
        <p:spPr/>
        <p:txBody>
          <a:bodyPr/>
          <a:lstStyle/>
          <a:p>
            <a:pPr>
              <a:buFont typeface="Wingdings" pitchFamily="2" charset="2"/>
              <a:buChar char="Ø"/>
            </a:pPr>
            <a:r>
              <a:rPr lang="en-US" dirty="0"/>
              <a:t>Products recommendation: Amazon, </a:t>
            </a:r>
            <a:r>
              <a:rPr lang="en-US" dirty="0" err="1"/>
              <a:t>ebay</a:t>
            </a:r>
            <a:endParaRPr lang="en-US" dirty="0"/>
          </a:p>
          <a:p>
            <a:endParaRPr lang="en-US" dirty="0"/>
          </a:p>
          <a:p>
            <a:pPr>
              <a:buFont typeface="Wingdings" pitchFamily="2" charset="2"/>
              <a:buChar char="Ø"/>
            </a:pPr>
            <a:r>
              <a:rPr lang="en-US" dirty="0"/>
              <a:t>Movie recommendation: Netflix</a:t>
            </a:r>
          </a:p>
          <a:p>
            <a:endParaRPr lang="en-US" dirty="0"/>
          </a:p>
          <a:p>
            <a:pPr>
              <a:buFont typeface="Wingdings" pitchFamily="2" charset="2"/>
              <a:buChar char="Ø"/>
            </a:pPr>
            <a:r>
              <a:rPr lang="en-US" dirty="0"/>
              <a:t>Music recommendation: Amazon music, Apple music</a:t>
            </a:r>
          </a:p>
          <a:p>
            <a:endParaRPr lang="en-US" dirty="0"/>
          </a:p>
          <a:p>
            <a:pPr>
              <a:buFont typeface="Wingdings" pitchFamily="2" charset="2"/>
              <a:buChar char="Ø"/>
            </a:pPr>
            <a:r>
              <a:rPr lang="en-US" dirty="0"/>
              <a:t>Social connection recommendations: Facebook, LinkedIn, Instagram</a:t>
            </a:r>
          </a:p>
        </p:txBody>
      </p:sp>
      <p:sp>
        <p:nvSpPr>
          <p:cNvPr id="3" name="Title 2">
            <a:extLst>
              <a:ext uri="{FF2B5EF4-FFF2-40B4-BE49-F238E27FC236}">
                <a16:creationId xmlns:a16="http://schemas.microsoft.com/office/drawing/2014/main" id="{BD033316-4DFB-324D-8122-944F9CF976F6}"/>
              </a:ext>
            </a:extLst>
          </p:cNvPr>
          <p:cNvSpPr>
            <a:spLocks noGrp="1"/>
          </p:cNvSpPr>
          <p:nvPr>
            <p:ph type="title"/>
          </p:nvPr>
        </p:nvSpPr>
        <p:spPr/>
        <p:txBody>
          <a:bodyPr/>
          <a:lstStyle/>
          <a:p>
            <a:r>
              <a:rPr lang="en-US" dirty="0"/>
              <a:t>Examples of Recommendation Engines</a:t>
            </a:r>
          </a:p>
        </p:txBody>
      </p:sp>
      <p:sp>
        <p:nvSpPr>
          <p:cNvPr id="5" name="TextBox 4">
            <a:extLst>
              <a:ext uri="{FF2B5EF4-FFF2-40B4-BE49-F238E27FC236}">
                <a16:creationId xmlns:a16="http://schemas.microsoft.com/office/drawing/2014/main" id="{27823EEE-020D-40F9-8052-D64C023FB932}"/>
              </a:ext>
            </a:extLst>
          </p:cNvPr>
          <p:cNvSpPr txBox="1"/>
          <p:nvPr/>
        </p:nvSpPr>
        <p:spPr>
          <a:xfrm>
            <a:off x="2438400" y="4977518"/>
            <a:ext cx="8686800" cy="584775"/>
          </a:xfrm>
          <a:prstGeom prst="rect">
            <a:avLst/>
          </a:prstGeom>
          <a:noFill/>
        </p:spPr>
        <p:txBody>
          <a:bodyPr wrap="square">
            <a:spAutoFit/>
          </a:bodyPr>
          <a:lstStyle/>
          <a:p>
            <a:r>
              <a:rPr lang="en-US" sz="3200" dirty="0"/>
              <a:t>Recommendation is not limited to products</a:t>
            </a:r>
            <a:endParaRPr lang="en-US" sz="3200" dirty="0">
              <a:cs typeface="Calibri"/>
            </a:endParaRPr>
          </a:p>
        </p:txBody>
      </p:sp>
    </p:spTree>
    <p:extLst>
      <p:ext uri="{BB962C8B-B14F-4D97-AF65-F5344CB8AC3E}">
        <p14:creationId xmlns:p14="http://schemas.microsoft.com/office/powerpoint/2010/main" val="136746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Item ranking</a:t>
            </a:r>
          </a:p>
        </p:txBody>
      </p:sp>
      <p:sp>
        <p:nvSpPr>
          <p:cNvPr id="3" name="Inhaltsplatzhalter 2"/>
          <p:cNvSpPr>
            <a:spLocks noGrp="1"/>
          </p:cNvSpPr>
          <p:nvPr>
            <p:ph idx="1"/>
          </p:nvPr>
        </p:nvSpPr>
        <p:spPr>
          <a:xfrm>
            <a:off x="1981200" y="1600200"/>
            <a:ext cx="8363272" cy="4525963"/>
          </a:xfrm>
        </p:spPr>
        <p:txBody>
          <a:bodyPr/>
          <a:lstStyle/>
          <a:p>
            <a:r>
              <a:rPr lang="en-US"/>
              <a:t>Multi-Attribute Utility Theory (MAUT)</a:t>
            </a:r>
          </a:p>
          <a:p>
            <a:pPr lvl="1"/>
            <a:r>
              <a:rPr lang="en-US"/>
              <a:t>Each item is evaluated according to a predefined set of dimensions that provide an aggregated view on the basic item properties</a:t>
            </a:r>
          </a:p>
          <a:p>
            <a:r>
              <a:rPr lang="en-IE"/>
              <a:t>E.g. </a:t>
            </a:r>
            <a:r>
              <a:rPr lang="en-IE" u="sng"/>
              <a:t>quality</a:t>
            </a:r>
            <a:r>
              <a:rPr lang="en-IE"/>
              <a:t> and </a:t>
            </a:r>
            <a:r>
              <a:rPr lang="en-IE" u="sng"/>
              <a:t>economy</a:t>
            </a:r>
            <a:r>
              <a:rPr lang="en-IE"/>
              <a:t> are dimensions in the domain of digital cameras</a:t>
            </a:r>
            <a:endParaRPr lang="en-US"/>
          </a:p>
        </p:txBody>
      </p:sp>
      <p:graphicFrame>
        <p:nvGraphicFramePr>
          <p:cNvPr id="5" name="Tabelle 4"/>
          <p:cNvGraphicFramePr>
            <a:graphicFrameLocks noGrp="1"/>
          </p:cNvGraphicFramePr>
          <p:nvPr/>
        </p:nvGraphicFramePr>
        <p:xfrm>
          <a:off x="3347777" y="4202243"/>
          <a:ext cx="6048674" cy="2290632"/>
        </p:xfrm>
        <a:graphic>
          <a:graphicData uri="http://schemas.openxmlformats.org/drawingml/2006/table">
            <a:tbl>
              <a:tblPr>
                <a:tableStyleId>{5940675A-B579-460E-94D1-54222C63F5DA}</a:tableStyleId>
              </a:tblPr>
              <a:tblGrid>
                <a:gridCol w="1861348">
                  <a:extLst>
                    <a:ext uri="{9D8B030D-6E8A-4147-A177-3AD203B41FA5}">
                      <a16:colId xmlns:a16="http://schemas.microsoft.com/office/drawing/2014/main" val="20000"/>
                    </a:ext>
                  </a:extLst>
                </a:gridCol>
                <a:gridCol w="1466710">
                  <a:extLst>
                    <a:ext uri="{9D8B030D-6E8A-4147-A177-3AD203B41FA5}">
                      <a16:colId xmlns:a16="http://schemas.microsoft.com/office/drawing/2014/main" val="20001"/>
                    </a:ext>
                  </a:extLst>
                </a:gridCol>
                <a:gridCol w="1446983">
                  <a:extLst>
                    <a:ext uri="{9D8B030D-6E8A-4147-A177-3AD203B41FA5}">
                      <a16:colId xmlns:a16="http://schemas.microsoft.com/office/drawing/2014/main" val="20002"/>
                    </a:ext>
                  </a:extLst>
                </a:gridCol>
                <a:gridCol w="1273633">
                  <a:extLst>
                    <a:ext uri="{9D8B030D-6E8A-4147-A177-3AD203B41FA5}">
                      <a16:colId xmlns:a16="http://schemas.microsoft.com/office/drawing/2014/main" val="20003"/>
                    </a:ext>
                  </a:extLst>
                </a:gridCol>
              </a:tblGrid>
              <a:tr h="397824">
                <a:tc>
                  <a:txBody>
                    <a:bodyPr/>
                    <a:lstStyle/>
                    <a:p>
                      <a:pPr marL="0" marR="0">
                        <a:lnSpc>
                          <a:spcPct val="115000"/>
                        </a:lnSpc>
                        <a:spcBef>
                          <a:spcPts val="0"/>
                        </a:spcBef>
                        <a:spcAft>
                          <a:spcPts val="1000"/>
                        </a:spcAft>
                      </a:pPr>
                      <a:r>
                        <a:rPr lang="en-US" sz="1800"/>
                        <a:t>id </a:t>
                      </a:r>
                      <a:endParaRPr lang="de-DE" sz="1800">
                        <a:solidFill>
                          <a:schemeClr val="bg1"/>
                        </a:solidFill>
                        <a:latin typeface="Calibri"/>
                        <a:ea typeface="SimSun"/>
                        <a:cs typeface="Times New Roman"/>
                      </a:endParaRPr>
                    </a:p>
                  </a:txBody>
                  <a:tcPr marL="82355" marR="82355" marT="41178" marB="41178"/>
                </a:tc>
                <a:tc>
                  <a:txBody>
                    <a:bodyPr/>
                    <a:lstStyle/>
                    <a:p>
                      <a:pPr marL="0" marR="0">
                        <a:lnSpc>
                          <a:spcPct val="115000"/>
                        </a:lnSpc>
                        <a:spcBef>
                          <a:spcPts val="0"/>
                        </a:spcBef>
                        <a:spcAft>
                          <a:spcPts val="1000"/>
                        </a:spcAft>
                      </a:pPr>
                      <a:r>
                        <a:rPr lang="en-US" sz="1800"/>
                        <a:t>value</a:t>
                      </a:r>
                      <a:endParaRPr lang="de-DE" sz="1800">
                        <a:solidFill>
                          <a:schemeClr val="bg1"/>
                        </a:solidFill>
                        <a:latin typeface="Calibri"/>
                        <a:ea typeface="SimSun"/>
                        <a:cs typeface="Times New Roman"/>
                      </a:endParaRPr>
                    </a:p>
                  </a:txBody>
                  <a:tcPr marL="82355" marR="82355" marT="41178" marB="41178"/>
                </a:tc>
                <a:tc>
                  <a:txBody>
                    <a:bodyPr/>
                    <a:lstStyle/>
                    <a:p>
                      <a:pPr marL="0" marR="0">
                        <a:lnSpc>
                          <a:spcPct val="115000"/>
                        </a:lnSpc>
                        <a:spcBef>
                          <a:spcPts val="0"/>
                        </a:spcBef>
                        <a:spcAft>
                          <a:spcPts val="1000"/>
                        </a:spcAft>
                      </a:pPr>
                      <a:r>
                        <a:rPr lang="en-US" sz="1800"/>
                        <a:t>quality </a:t>
                      </a:r>
                      <a:endParaRPr lang="de-DE" sz="1800">
                        <a:solidFill>
                          <a:schemeClr val="bg1"/>
                        </a:solidFill>
                        <a:latin typeface="Calibri"/>
                        <a:ea typeface="SimSun"/>
                        <a:cs typeface="Times New Roman"/>
                      </a:endParaRPr>
                    </a:p>
                  </a:txBody>
                  <a:tcPr marL="82355" marR="82355" marT="41178" marB="41178"/>
                </a:tc>
                <a:tc>
                  <a:txBody>
                    <a:bodyPr/>
                    <a:lstStyle/>
                    <a:p>
                      <a:pPr marL="0" marR="0">
                        <a:lnSpc>
                          <a:spcPct val="115000"/>
                        </a:lnSpc>
                        <a:spcBef>
                          <a:spcPts val="0"/>
                        </a:spcBef>
                        <a:spcAft>
                          <a:spcPts val="1000"/>
                        </a:spcAft>
                      </a:pPr>
                      <a:r>
                        <a:rPr lang="en-US" sz="1800"/>
                        <a:t>economy</a:t>
                      </a:r>
                      <a:endParaRPr lang="de-DE" sz="1800">
                        <a:solidFill>
                          <a:schemeClr val="bg1"/>
                        </a:solidFill>
                        <a:latin typeface="Calibri"/>
                        <a:ea typeface="SimSun"/>
                        <a:cs typeface="Times New Roman"/>
                      </a:endParaRPr>
                    </a:p>
                  </a:txBody>
                  <a:tcPr marL="82355" marR="82355" marT="41178" marB="41178"/>
                </a:tc>
                <a:extLst>
                  <a:ext uri="{0D108BD9-81ED-4DB2-BD59-A6C34878D82A}">
                    <a16:rowId xmlns:a16="http://schemas.microsoft.com/office/drawing/2014/main" val="10000"/>
                  </a:ext>
                </a:extLst>
              </a:tr>
              <a:tr h="630936">
                <a:tc>
                  <a:txBody>
                    <a:bodyPr/>
                    <a:lstStyle/>
                    <a:p>
                      <a:pPr marL="0" marR="0">
                        <a:lnSpc>
                          <a:spcPct val="115000"/>
                        </a:lnSpc>
                        <a:spcBef>
                          <a:spcPts val="0"/>
                        </a:spcBef>
                        <a:spcAft>
                          <a:spcPts val="1000"/>
                        </a:spcAft>
                      </a:pPr>
                      <a:r>
                        <a:rPr lang="de-DE" sz="1800"/>
                        <a:t>price</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en-US" sz="1800"/>
                        <a:t>≤250</a:t>
                      </a:r>
                      <a:endParaRPr lang="de-DE" sz="1800"/>
                    </a:p>
                    <a:p>
                      <a:pPr marL="0" marR="0">
                        <a:lnSpc>
                          <a:spcPct val="115000"/>
                        </a:lnSpc>
                        <a:spcBef>
                          <a:spcPts val="0"/>
                        </a:spcBef>
                        <a:spcAft>
                          <a:spcPts val="1000"/>
                        </a:spcAft>
                      </a:pPr>
                      <a:r>
                        <a:rPr lang="en-US" sz="1800"/>
                        <a:t>&gt;250</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en-US" sz="1800"/>
                        <a:t>5</a:t>
                      </a:r>
                      <a:endParaRPr lang="de-DE" sz="1800"/>
                    </a:p>
                    <a:p>
                      <a:pPr marL="0" marR="0">
                        <a:lnSpc>
                          <a:spcPct val="115000"/>
                        </a:lnSpc>
                        <a:spcBef>
                          <a:spcPts val="0"/>
                        </a:spcBef>
                        <a:spcAft>
                          <a:spcPts val="1000"/>
                        </a:spcAft>
                      </a:pPr>
                      <a:r>
                        <a:rPr lang="en-US" sz="1800"/>
                        <a:t>10 </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de-DE" sz="1800"/>
                        <a:t>10</a:t>
                      </a:r>
                    </a:p>
                    <a:p>
                      <a:pPr marL="0" marR="0">
                        <a:lnSpc>
                          <a:spcPct val="115000"/>
                        </a:lnSpc>
                        <a:spcBef>
                          <a:spcPts val="0"/>
                        </a:spcBef>
                        <a:spcAft>
                          <a:spcPts val="1000"/>
                        </a:spcAft>
                      </a:pPr>
                      <a:r>
                        <a:rPr lang="de-DE" sz="1800"/>
                        <a:t>5</a:t>
                      </a:r>
                      <a:endParaRPr lang="de-DE" sz="1800">
                        <a:latin typeface="Calibri"/>
                        <a:ea typeface="SimSun"/>
                        <a:cs typeface="Times New Roman"/>
                      </a:endParaRPr>
                    </a:p>
                  </a:txBody>
                  <a:tcPr marL="82355" marR="82355" marT="0" marB="0"/>
                </a:tc>
                <a:extLst>
                  <a:ext uri="{0D108BD9-81ED-4DB2-BD59-A6C34878D82A}">
                    <a16:rowId xmlns:a16="http://schemas.microsoft.com/office/drawing/2014/main" val="10001"/>
                  </a:ext>
                </a:extLst>
              </a:tr>
              <a:tr h="630936">
                <a:tc>
                  <a:txBody>
                    <a:bodyPr/>
                    <a:lstStyle/>
                    <a:p>
                      <a:pPr marL="0" marR="0">
                        <a:lnSpc>
                          <a:spcPct val="115000"/>
                        </a:lnSpc>
                        <a:spcBef>
                          <a:spcPts val="0"/>
                        </a:spcBef>
                        <a:spcAft>
                          <a:spcPts val="1000"/>
                        </a:spcAft>
                      </a:pPr>
                      <a:r>
                        <a:rPr lang="en-US" sz="1800" err="1"/>
                        <a:t>mpix</a:t>
                      </a:r>
                      <a:r>
                        <a:rPr lang="en-US" sz="1800"/>
                        <a:t> </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en-US" sz="1800"/>
                        <a:t>≤8</a:t>
                      </a:r>
                      <a:endParaRPr lang="de-DE" sz="1800"/>
                    </a:p>
                    <a:p>
                      <a:pPr marL="0" marR="0">
                        <a:lnSpc>
                          <a:spcPct val="115000"/>
                        </a:lnSpc>
                        <a:spcBef>
                          <a:spcPts val="0"/>
                        </a:spcBef>
                        <a:spcAft>
                          <a:spcPts val="1000"/>
                        </a:spcAft>
                      </a:pPr>
                      <a:r>
                        <a:rPr lang="en-US" sz="1800"/>
                        <a:t>&gt;8</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de-DE" sz="1800"/>
                        <a:t>4</a:t>
                      </a:r>
                    </a:p>
                    <a:p>
                      <a:pPr marL="0" marR="0">
                        <a:lnSpc>
                          <a:spcPct val="115000"/>
                        </a:lnSpc>
                        <a:spcBef>
                          <a:spcPts val="0"/>
                        </a:spcBef>
                        <a:spcAft>
                          <a:spcPts val="1000"/>
                        </a:spcAft>
                      </a:pPr>
                      <a:r>
                        <a:rPr lang="de-DE" sz="1800"/>
                        <a:t>10</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de-DE" sz="1800"/>
                        <a:t>10</a:t>
                      </a:r>
                    </a:p>
                    <a:p>
                      <a:pPr marL="0" marR="0">
                        <a:lnSpc>
                          <a:spcPct val="115000"/>
                        </a:lnSpc>
                        <a:spcBef>
                          <a:spcPts val="0"/>
                        </a:spcBef>
                        <a:spcAft>
                          <a:spcPts val="1000"/>
                        </a:spcAft>
                      </a:pPr>
                      <a:r>
                        <a:rPr lang="de-DE" sz="1800"/>
                        <a:t>6</a:t>
                      </a:r>
                      <a:endParaRPr lang="de-DE" sz="1800">
                        <a:latin typeface="Calibri"/>
                        <a:ea typeface="SimSun"/>
                        <a:cs typeface="Times New Roman"/>
                      </a:endParaRPr>
                    </a:p>
                  </a:txBody>
                  <a:tcPr marL="82355" marR="82355" marT="0" marB="0"/>
                </a:tc>
                <a:extLst>
                  <a:ext uri="{0D108BD9-81ED-4DB2-BD59-A6C34878D82A}">
                    <a16:rowId xmlns:a16="http://schemas.microsoft.com/office/drawing/2014/main" val="10002"/>
                  </a:ext>
                </a:extLst>
              </a:tr>
              <a:tr h="630936">
                <a:tc>
                  <a:txBody>
                    <a:bodyPr/>
                    <a:lstStyle/>
                    <a:p>
                      <a:pPr marL="0" marR="0">
                        <a:lnSpc>
                          <a:spcPct val="115000"/>
                        </a:lnSpc>
                        <a:spcBef>
                          <a:spcPts val="0"/>
                        </a:spcBef>
                        <a:spcAft>
                          <a:spcPts val="1000"/>
                        </a:spcAft>
                      </a:pPr>
                      <a:r>
                        <a:rPr lang="en-US" sz="1800"/>
                        <a:t>opt-zoom </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en-US" sz="1800"/>
                        <a:t>≤9</a:t>
                      </a:r>
                      <a:endParaRPr lang="de-DE" sz="1800"/>
                    </a:p>
                    <a:p>
                      <a:pPr marL="0" marR="0">
                        <a:lnSpc>
                          <a:spcPct val="115000"/>
                        </a:lnSpc>
                        <a:spcBef>
                          <a:spcPts val="0"/>
                        </a:spcBef>
                        <a:spcAft>
                          <a:spcPts val="1000"/>
                        </a:spcAft>
                      </a:pPr>
                      <a:r>
                        <a:rPr lang="en-US" sz="1800"/>
                        <a:t>&gt;9</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de-DE" sz="1800"/>
                        <a:t>6</a:t>
                      </a:r>
                    </a:p>
                    <a:p>
                      <a:pPr marL="0" marR="0">
                        <a:lnSpc>
                          <a:spcPct val="115000"/>
                        </a:lnSpc>
                        <a:spcBef>
                          <a:spcPts val="0"/>
                        </a:spcBef>
                        <a:spcAft>
                          <a:spcPts val="1000"/>
                        </a:spcAft>
                      </a:pPr>
                      <a:r>
                        <a:rPr lang="de-DE" sz="1800"/>
                        <a:t>10</a:t>
                      </a:r>
                      <a:endParaRPr lang="de-DE" sz="1800">
                        <a:latin typeface="Calibri"/>
                        <a:ea typeface="SimSun"/>
                        <a:cs typeface="Times New Roman"/>
                      </a:endParaRPr>
                    </a:p>
                  </a:txBody>
                  <a:tcPr marL="82355" marR="82355" marT="0" marB="0"/>
                </a:tc>
                <a:tc>
                  <a:txBody>
                    <a:bodyPr/>
                    <a:lstStyle/>
                    <a:p>
                      <a:pPr marL="0" marR="0">
                        <a:lnSpc>
                          <a:spcPct val="115000"/>
                        </a:lnSpc>
                        <a:spcBef>
                          <a:spcPts val="0"/>
                        </a:spcBef>
                        <a:spcAft>
                          <a:spcPts val="0"/>
                        </a:spcAft>
                      </a:pPr>
                      <a:r>
                        <a:rPr lang="de-DE" sz="1800"/>
                        <a:t>9</a:t>
                      </a:r>
                    </a:p>
                    <a:p>
                      <a:pPr marL="0" marR="0">
                        <a:lnSpc>
                          <a:spcPct val="115000"/>
                        </a:lnSpc>
                        <a:spcBef>
                          <a:spcPts val="0"/>
                        </a:spcBef>
                        <a:spcAft>
                          <a:spcPts val="1000"/>
                        </a:spcAft>
                      </a:pPr>
                      <a:r>
                        <a:rPr lang="de-DE" sz="1800"/>
                        <a:t>6</a:t>
                      </a:r>
                      <a:endParaRPr lang="de-DE" sz="1800">
                        <a:latin typeface="Calibri"/>
                        <a:ea typeface="SimSun"/>
                        <a:cs typeface="Times New Roman"/>
                      </a:endParaRPr>
                    </a:p>
                  </a:txBody>
                  <a:tcPr marL="82355" marR="82355"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2732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Customer-specific item utilities with MAUT</a:t>
            </a:r>
          </a:p>
        </p:txBody>
      </p:sp>
      <p:sp>
        <p:nvSpPr>
          <p:cNvPr id="3" name="Inhaltsplatzhalter 2"/>
          <p:cNvSpPr>
            <a:spLocks noGrp="1"/>
          </p:cNvSpPr>
          <p:nvPr>
            <p:ph idx="1"/>
          </p:nvPr>
        </p:nvSpPr>
        <p:spPr>
          <a:xfrm>
            <a:off x="1708731" y="1635471"/>
            <a:ext cx="8363272" cy="4857403"/>
          </a:xfrm>
        </p:spPr>
        <p:txBody>
          <a:bodyPr>
            <a:normAutofit lnSpcReduction="10000"/>
          </a:bodyPr>
          <a:lstStyle/>
          <a:p>
            <a:pPr marL="0" indent="0">
              <a:buNone/>
            </a:pPr>
            <a:r>
              <a:rPr lang="en-US"/>
              <a:t>Customer interests:</a:t>
            </a:r>
          </a:p>
          <a:p>
            <a:pPr marL="0" indent="0">
              <a:buNone/>
            </a:pPr>
            <a:br>
              <a:rPr lang="en-IE" i="1"/>
            </a:br>
            <a:endParaRPr lang="en-IE" i="1"/>
          </a:p>
          <a:p>
            <a:pPr marL="0" indent="0">
              <a:spcBef>
                <a:spcPts val="200"/>
              </a:spcBef>
              <a:buNone/>
            </a:pPr>
            <a:endParaRPr lang="en-IE"/>
          </a:p>
          <a:p>
            <a:pPr marL="0" indent="0">
              <a:spcBef>
                <a:spcPts val="200"/>
              </a:spcBef>
              <a:buNone/>
            </a:pPr>
            <a:r>
              <a:rPr lang="en-IE"/>
              <a:t>Item utilities:</a:t>
            </a:r>
          </a:p>
          <a:p>
            <a:pPr marL="0" indent="0">
              <a:spcBef>
                <a:spcPts val="200"/>
              </a:spcBef>
              <a:buNone/>
            </a:pPr>
            <a:endParaRPr lang="en-IE"/>
          </a:p>
          <a:p>
            <a:pPr marL="0" indent="0">
              <a:spcBef>
                <a:spcPts val="200"/>
              </a:spcBef>
              <a:buNone/>
            </a:pPr>
            <a:endParaRPr lang="en-IE"/>
          </a:p>
          <a:p>
            <a:pPr marL="0" indent="0">
              <a:spcBef>
                <a:spcPts val="200"/>
              </a:spcBef>
              <a:buNone/>
            </a:pPr>
            <a:endParaRPr lang="en-IE"/>
          </a:p>
          <a:p>
            <a:pPr marL="0" indent="0">
              <a:spcBef>
                <a:spcPts val="200"/>
              </a:spcBef>
              <a:buNone/>
            </a:pPr>
            <a:endParaRPr lang="en-IE"/>
          </a:p>
          <a:p>
            <a:pPr marL="0" indent="0">
              <a:spcBef>
                <a:spcPts val="200"/>
              </a:spcBef>
              <a:buNone/>
            </a:pPr>
            <a:endParaRPr lang="en-IE"/>
          </a:p>
          <a:p>
            <a:pPr marL="0" indent="0">
              <a:spcBef>
                <a:spcPts val="200"/>
              </a:spcBef>
              <a:buNone/>
            </a:pPr>
            <a:endParaRPr lang="en-IE"/>
          </a:p>
          <a:p>
            <a:pPr marL="0" indent="0">
              <a:spcBef>
                <a:spcPts val="200"/>
              </a:spcBef>
              <a:buNone/>
            </a:pPr>
            <a:endParaRPr lang="en-IE" sz="1000"/>
          </a:p>
          <a:p>
            <a:pPr marL="0" indent="0">
              <a:spcBef>
                <a:spcPts val="200"/>
              </a:spcBef>
              <a:buNone/>
            </a:pPr>
            <a:endParaRPr lang="en-IE" sz="1000"/>
          </a:p>
          <a:p>
            <a:pPr marL="0" indent="0">
              <a:spcBef>
                <a:spcPts val="200"/>
              </a:spcBef>
              <a:buNone/>
            </a:pPr>
            <a:r>
              <a:rPr lang="en-IE"/>
              <a:t> </a:t>
            </a:r>
          </a:p>
          <a:p>
            <a:pPr marL="0" indent="0">
              <a:buNone/>
            </a:pPr>
            <a:endParaRPr lang="en-IE" i="1"/>
          </a:p>
          <a:p>
            <a:pPr marL="0" indent="0">
              <a:buNone/>
            </a:pPr>
            <a:endParaRPr lang="en-IE" i="1"/>
          </a:p>
        </p:txBody>
      </p:sp>
      <p:graphicFrame>
        <p:nvGraphicFramePr>
          <p:cNvPr id="7" name="Tabelle 6"/>
          <p:cNvGraphicFramePr>
            <a:graphicFrameLocks noGrp="1"/>
          </p:cNvGraphicFramePr>
          <p:nvPr>
            <p:extLst>
              <p:ext uri="{D42A27DB-BD31-4B8C-83A1-F6EECF244321}">
                <p14:modId xmlns:p14="http://schemas.microsoft.com/office/powerpoint/2010/main" val="847826942"/>
              </p:ext>
            </p:extLst>
          </p:nvPr>
        </p:nvGraphicFramePr>
        <p:xfrm>
          <a:off x="4398530" y="1959116"/>
          <a:ext cx="3240360" cy="1115568"/>
        </p:xfrm>
        <a:graphic>
          <a:graphicData uri="http://schemas.openxmlformats.org/drawingml/2006/table">
            <a:tbl>
              <a:tblPr/>
              <a:tblGrid>
                <a:gridCol w="1361830">
                  <a:extLst>
                    <a:ext uri="{9D8B030D-6E8A-4147-A177-3AD203B41FA5}">
                      <a16:colId xmlns:a16="http://schemas.microsoft.com/office/drawing/2014/main" val="20000"/>
                    </a:ext>
                  </a:extLst>
                </a:gridCol>
                <a:gridCol w="881737">
                  <a:extLst>
                    <a:ext uri="{9D8B030D-6E8A-4147-A177-3AD203B41FA5}">
                      <a16:colId xmlns:a16="http://schemas.microsoft.com/office/drawing/2014/main" val="20001"/>
                    </a:ext>
                  </a:extLst>
                </a:gridCol>
                <a:gridCol w="996793">
                  <a:extLst>
                    <a:ext uri="{9D8B030D-6E8A-4147-A177-3AD203B41FA5}">
                      <a16:colId xmlns:a16="http://schemas.microsoft.com/office/drawing/2014/main" val="20002"/>
                    </a:ext>
                  </a:extLst>
                </a:gridCol>
              </a:tblGrid>
              <a:tr h="371856">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customer</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quality</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economy </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71856">
                <a:tc>
                  <a:txBody>
                    <a:bodyPr/>
                    <a:lstStyle/>
                    <a:p>
                      <a:pPr marL="0" marR="0">
                        <a:lnSpc>
                          <a:spcPct val="115000"/>
                        </a:lnSpc>
                        <a:spcBef>
                          <a:spcPts val="0"/>
                        </a:spcBef>
                        <a:spcAft>
                          <a:spcPts val="1000"/>
                        </a:spcAft>
                      </a:pPr>
                      <a:r>
                        <a:rPr lang="de-DE" sz="1600">
                          <a:latin typeface="Calibri"/>
                          <a:ea typeface="SimSun"/>
                          <a:cs typeface="Times New Roman"/>
                        </a:rPr>
                        <a:t>Cu</a:t>
                      </a:r>
                      <a:r>
                        <a:rPr lang="de-DE" sz="1600" baseline="-25000">
                          <a:latin typeface="Calibri"/>
                          <a:ea typeface="SimSun"/>
                          <a:cs typeface="Times New Roman"/>
                        </a:rPr>
                        <a:t>1</a:t>
                      </a:r>
                      <a:endParaRPr lang="de-DE" sz="16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a:latin typeface="Calibri"/>
                          <a:ea typeface="SimSun"/>
                          <a:cs typeface="Times New Roman"/>
                        </a:rPr>
                        <a:t>80%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a:latin typeface="Calibri"/>
                          <a:ea typeface="SimSun"/>
                          <a:cs typeface="Times New Roman"/>
                        </a:rPr>
                        <a:t>20%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0001"/>
                  </a:ext>
                </a:extLst>
              </a:tr>
              <a:tr h="371856">
                <a:tc>
                  <a:txBody>
                    <a:bodyPr/>
                    <a:lstStyle/>
                    <a:p>
                      <a:pPr marL="0" marR="0">
                        <a:lnSpc>
                          <a:spcPct val="115000"/>
                        </a:lnSpc>
                        <a:spcBef>
                          <a:spcPts val="0"/>
                        </a:spcBef>
                        <a:spcAft>
                          <a:spcPts val="1000"/>
                        </a:spcAft>
                      </a:pPr>
                      <a:r>
                        <a:rPr lang="de-DE" sz="1600">
                          <a:latin typeface="Calibri"/>
                          <a:ea typeface="SimSun"/>
                          <a:cs typeface="Times New Roman"/>
                        </a:rPr>
                        <a:t>Cu</a:t>
                      </a:r>
                      <a:r>
                        <a:rPr lang="de-DE" sz="1600" baseline="-25000">
                          <a:latin typeface="Calibri"/>
                          <a:ea typeface="SimSun"/>
                          <a:cs typeface="Times New Roman"/>
                        </a:rPr>
                        <a:t>2</a:t>
                      </a:r>
                      <a:endParaRPr lang="de-DE" sz="1600">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1000"/>
                        </a:spcAft>
                      </a:pPr>
                      <a:r>
                        <a:rPr lang="de-DE" sz="1600">
                          <a:latin typeface="Calibri"/>
                          <a:ea typeface="SimSun"/>
                          <a:cs typeface="Times New Roman"/>
                        </a:rPr>
                        <a:t>40%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1000"/>
                        </a:spcAft>
                      </a:pPr>
                      <a:r>
                        <a:rPr lang="de-DE" sz="1600">
                          <a:latin typeface="Calibri"/>
                          <a:ea typeface="SimSun"/>
                          <a:cs typeface="Times New Roman"/>
                        </a:rPr>
                        <a:t>60%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bl>
          </a:graphicData>
        </a:graphic>
      </p:graphicFrame>
      <p:sp>
        <p:nvSpPr>
          <p:cNvPr id="180226" name="Rectangle 2"/>
          <p:cNvSpPr>
            <a:spLocks noChangeArrowheads="1"/>
          </p:cNvSpPr>
          <p:nvPr/>
        </p:nvSpPr>
        <p:spPr bwMode="auto">
          <a:xfrm>
            <a:off x="1524000" y="4393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80227" name="Rectangle 3"/>
          <p:cNvSpPr>
            <a:spLocks noChangeArrowheads="1"/>
          </p:cNvSpPr>
          <p:nvPr/>
        </p:nvSpPr>
        <p:spPr bwMode="auto">
          <a:xfrm>
            <a:off x="1524000" y="104406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364" fontAlgn="base">
              <a:spcBef>
                <a:spcPct val="0"/>
              </a:spcBef>
              <a:spcAft>
                <a:spcPct val="0"/>
              </a:spcAft>
            </a:pPr>
            <a:endParaRPr lang="de-DE">
              <a:latin typeface="Arial" pitchFamily="34" charset="0"/>
            </a:endParaRPr>
          </a:p>
        </p:txBody>
      </p:sp>
      <p:sp>
        <p:nvSpPr>
          <p:cNvPr id="180234" name="Rectangle 10"/>
          <p:cNvSpPr>
            <a:spLocks noChangeArrowheads="1"/>
          </p:cNvSpPr>
          <p:nvPr/>
        </p:nvSpPr>
        <p:spPr bwMode="auto">
          <a:xfrm>
            <a:off x="1524000" y="-18466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10" name="Tabelle 9"/>
          <p:cNvGraphicFramePr>
            <a:graphicFrameLocks noGrp="1"/>
          </p:cNvGraphicFramePr>
          <p:nvPr>
            <p:extLst>
              <p:ext uri="{D42A27DB-BD31-4B8C-83A1-F6EECF244321}">
                <p14:modId xmlns:p14="http://schemas.microsoft.com/office/powerpoint/2010/main" val="3310292279"/>
              </p:ext>
            </p:extLst>
          </p:nvPr>
        </p:nvGraphicFramePr>
        <p:xfrm>
          <a:off x="1641206" y="3482092"/>
          <a:ext cx="7804728" cy="1880957"/>
        </p:xfrm>
        <a:graphic>
          <a:graphicData uri="http://schemas.openxmlformats.org/drawingml/2006/table">
            <a:tbl>
              <a:tblPr/>
              <a:tblGrid>
                <a:gridCol w="2699108">
                  <a:extLst>
                    <a:ext uri="{9D8B030D-6E8A-4147-A177-3AD203B41FA5}">
                      <a16:colId xmlns:a16="http://schemas.microsoft.com/office/drawing/2014/main" val="20000"/>
                    </a:ext>
                  </a:extLst>
                </a:gridCol>
                <a:gridCol w="2701492">
                  <a:extLst>
                    <a:ext uri="{9D8B030D-6E8A-4147-A177-3AD203B41FA5}">
                      <a16:colId xmlns:a16="http://schemas.microsoft.com/office/drawing/2014/main" val="20001"/>
                    </a:ext>
                  </a:extLst>
                </a:gridCol>
                <a:gridCol w="1184484">
                  <a:extLst>
                    <a:ext uri="{9D8B030D-6E8A-4147-A177-3AD203B41FA5}">
                      <a16:colId xmlns:a16="http://schemas.microsoft.com/office/drawing/2014/main" val="20002"/>
                    </a:ext>
                  </a:extLst>
                </a:gridCol>
                <a:gridCol w="1219644">
                  <a:extLst>
                    <a:ext uri="{9D8B030D-6E8A-4147-A177-3AD203B41FA5}">
                      <a16:colId xmlns:a16="http://schemas.microsoft.com/office/drawing/2014/main" val="20003"/>
                    </a:ext>
                  </a:extLst>
                </a:gridCol>
              </a:tblGrid>
              <a:tr h="393533">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quality </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economy </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utility: cu</a:t>
                      </a:r>
                      <a:r>
                        <a:rPr lang="en-US" sz="1600" b="1" baseline="-25000">
                          <a:solidFill>
                            <a:schemeClr val="bg1"/>
                          </a:solidFill>
                          <a:latin typeface="Calibri"/>
                          <a:ea typeface="SimSun"/>
                          <a:cs typeface="Times New Roman"/>
                        </a:rPr>
                        <a:t>1</a:t>
                      </a:r>
                      <a:r>
                        <a:rPr lang="en-US" sz="1600">
                          <a:solidFill>
                            <a:schemeClr val="bg1"/>
                          </a:solidFill>
                          <a:latin typeface="Calibri"/>
                          <a:ea typeface="SimSun"/>
                          <a:cs typeface="Times New Roman"/>
                        </a:rPr>
                        <a:t> </a:t>
                      </a:r>
                      <a:endParaRPr lang="de-DE" sz="1600">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marR="0">
                        <a:lnSpc>
                          <a:spcPct val="115000"/>
                        </a:lnSpc>
                        <a:spcBef>
                          <a:spcPts val="0"/>
                        </a:spcBef>
                        <a:spcAft>
                          <a:spcPts val="1000"/>
                        </a:spcAft>
                      </a:pPr>
                      <a:r>
                        <a:rPr lang="en-US" sz="1600" b="1">
                          <a:solidFill>
                            <a:schemeClr val="bg1"/>
                          </a:solidFill>
                          <a:latin typeface="Calibri"/>
                          <a:ea typeface="SimSun"/>
                          <a:cs typeface="Times New Roman"/>
                        </a:rPr>
                        <a:t>utility: cu</a:t>
                      </a:r>
                      <a:r>
                        <a:rPr lang="en-US" sz="1600" b="1" baseline="-25000">
                          <a:solidFill>
                            <a:schemeClr val="bg1"/>
                          </a:solidFill>
                          <a:latin typeface="Calibri"/>
                          <a:ea typeface="SimSun"/>
                          <a:cs typeface="Times New Roman"/>
                        </a:rPr>
                        <a:t>2</a:t>
                      </a:r>
                      <a:endParaRPr lang="de-DE" sz="1600" b="1">
                        <a:solidFill>
                          <a:schemeClr val="bg1"/>
                        </a:solidFill>
                        <a:latin typeface="Calibri"/>
                        <a:ea typeface="SimSun"/>
                        <a:cs typeface="Times New 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71856">
                <a:tc>
                  <a:txBody>
                    <a:bodyPr/>
                    <a:lstStyle/>
                    <a:p>
                      <a:pPr marL="0" marR="0">
                        <a:lnSpc>
                          <a:spcPct val="115000"/>
                        </a:lnSpc>
                        <a:spcBef>
                          <a:spcPts val="0"/>
                        </a:spcBef>
                        <a:spcAft>
                          <a:spcPts val="1000"/>
                        </a:spcAft>
                      </a:pPr>
                      <a:r>
                        <a:rPr lang="en-US" sz="1600" kern="1200">
                          <a:solidFill>
                            <a:schemeClr val="tx1"/>
                          </a:solidFill>
                          <a:latin typeface="Times-Roman"/>
                          <a:ea typeface="SimSun"/>
                          <a:cs typeface="Times-Roman"/>
                        </a:rPr>
                        <a:t>P1 Σ(5,4,6,6,3,7,10) = 41</a:t>
                      </a:r>
                      <a:endParaRPr lang="de-DE" sz="1600" kern="1200">
                        <a:solidFill>
                          <a:schemeClr val="tx1"/>
                        </a:solidFill>
                        <a:latin typeface="Times-Roman"/>
                        <a:ea typeface="SimSun"/>
                        <a:cs typeface="Times-Roman"/>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en-US" sz="1600" kern="1200">
                          <a:solidFill>
                            <a:schemeClr val="tx1"/>
                          </a:solidFill>
                          <a:latin typeface="Times-Roman"/>
                          <a:ea typeface="SimSun"/>
                          <a:cs typeface="Times-Roman"/>
                        </a:rPr>
                        <a:t>Σ </a:t>
                      </a:r>
                      <a:r>
                        <a:rPr lang="de-DE" sz="1600" kern="1200">
                          <a:solidFill>
                            <a:schemeClr val="tx1"/>
                          </a:solidFill>
                          <a:latin typeface="Times-Roman"/>
                          <a:ea typeface="SimSun"/>
                          <a:cs typeface="Times-Roman"/>
                        </a:rPr>
                        <a:t>(10,10,9,10,10,10,6) = 65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45.8 [8]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55.4 [6]</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0001"/>
                  </a:ext>
                </a:extLst>
              </a:tr>
              <a:tr h="371856">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P2 </a:t>
                      </a:r>
                      <a:r>
                        <a:rPr lang="en-US" sz="1600" kern="1200">
                          <a:solidFill>
                            <a:schemeClr val="tx1"/>
                          </a:solidFill>
                          <a:latin typeface="Times-Roman"/>
                          <a:ea typeface="SimSun"/>
                          <a:cs typeface="Times-Roman"/>
                        </a:rPr>
                        <a:t>Σ</a:t>
                      </a:r>
                      <a:r>
                        <a:rPr lang="de-DE" sz="1600" kern="1200">
                          <a:solidFill>
                            <a:schemeClr val="tx1"/>
                          </a:solidFill>
                          <a:latin typeface="Times-Roman"/>
                          <a:ea typeface="SimSun"/>
                          <a:cs typeface="Times-Roman"/>
                        </a:rPr>
                        <a:t>(5,4,6,6,10,10,8) = 49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1000"/>
                        </a:spcAft>
                      </a:pPr>
                      <a:r>
                        <a:rPr lang="en-US" sz="1600" kern="1200">
                          <a:solidFill>
                            <a:schemeClr val="tx1"/>
                          </a:solidFill>
                          <a:latin typeface="Times-Roman"/>
                          <a:ea typeface="SimSun"/>
                          <a:cs typeface="Times-Roman"/>
                        </a:rPr>
                        <a:t>Σ </a:t>
                      </a:r>
                      <a:r>
                        <a:rPr lang="de-DE" sz="1600" kern="1200">
                          <a:solidFill>
                            <a:schemeClr val="tx1"/>
                          </a:solidFill>
                          <a:latin typeface="Times-Roman"/>
                          <a:ea typeface="SimSun"/>
                          <a:cs typeface="Times-Roman"/>
                        </a:rPr>
                        <a:t>(10,10,9,10,7,8,10) = 64</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52.0 [7]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58.0 [1]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371856">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P3 </a:t>
                      </a:r>
                      <a:r>
                        <a:rPr lang="en-US" sz="1600" kern="1200">
                          <a:solidFill>
                            <a:schemeClr val="tx1"/>
                          </a:solidFill>
                          <a:latin typeface="Times-Roman"/>
                          <a:ea typeface="SimSun"/>
                          <a:cs typeface="Times-Roman"/>
                        </a:rPr>
                        <a:t>Σ</a:t>
                      </a:r>
                      <a:r>
                        <a:rPr lang="de-DE" sz="1600" kern="1200">
                          <a:solidFill>
                            <a:schemeClr val="tx1"/>
                          </a:solidFill>
                          <a:latin typeface="Times-Roman"/>
                          <a:ea typeface="SimSun"/>
                          <a:cs typeface="Times-Roman"/>
                        </a:rPr>
                        <a:t>(5,4,10,6,10,10,8) = 53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en-US" sz="1600" kern="1200">
                          <a:solidFill>
                            <a:schemeClr val="tx1"/>
                          </a:solidFill>
                          <a:latin typeface="Times-Roman"/>
                          <a:ea typeface="SimSun"/>
                          <a:cs typeface="Times-Roman"/>
                        </a:rPr>
                        <a:t>Σ </a:t>
                      </a:r>
                      <a:r>
                        <a:rPr lang="de-DE" sz="1600" kern="1200">
                          <a:solidFill>
                            <a:schemeClr val="tx1"/>
                          </a:solidFill>
                          <a:latin typeface="Times-Roman"/>
                          <a:ea typeface="SimSun"/>
                          <a:cs typeface="Times-Roman"/>
                        </a:rPr>
                        <a:t>(10,10,6,10,7,8,10) = 61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54.6 [5]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57.8 [2]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0003"/>
                  </a:ext>
                </a:extLst>
              </a:tr>
              <a:tr h="371856">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marR="0">
                        <a:lnSpc>
                          <a:spcPct val="115000"/>
                        </a:lnSpc>
                        <a:spcBef>
                          <a:spcPts val="0"/>
                        </a:spcBef>
                        <a:spcAft>
                          <a:spcPts val="1000"/>
                        </a:spcAft>
                      </a:pPr>
                      <a:r>
                        <a:rPr lang="de-DE" sz="1600" kern="1200">
                          <a:solidFill>
                            <a:schemeClr val="tx1"/>
                          </a:solidFill>
                          <a:latin typeface="Times-Roman"/>
                          <a:ea typeface="SimSun"/>
                          <a:cs typeface="Times-Roman"/>
                        </a:rPr>
                        <a: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0004"/>
                  </a:ext>
                </a:extLst>
              </a:tr>
            </a:tbl>
          </a:graphicData>
        </a:graphic>
      </p:graphicFrame>
      <p:pic>
        <p:nvPicPr>
          <p:cNvPr id="129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731" y="5388975"/>
            <a:ext cx="7206016" cy="134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Geschweifte Klammer rechts 3"/>
          <p:cNvSpPr/>
          <p:nvPr/>
        </p:nvSpPr>
        <p:spPr bwMode="auto">
          <a:xfrm>
            <a:off x="7977886" y="1947404"/>
            <a:ext cx="128338" cy="1127280"/>
          </a:xfrm>
          <a:prstGeom prst="rightBrac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de-AT" b="1">
              <a:latin typeface="Verdana" pitchFamily="34" charset="0"/>
            </a:endParaRPr>
          </a:p>
        </p:txBody>
      </p:sp>
      <p:sp>
        <p:nvSpPr>
          <p:cNvPr id="11" name="Geschweifte Klammer rechts 10"/>
          <p:cNvSpPr/>
          <p:nvPr/>
        </p:nvSpPr>
        <p:spPr bwMode="auto">
          <a:xfrm>
            <a:off x="9703279" y="3591880"/>
            <a:ext cx="209546" cy="1512168"/>
          </a:xfrm>
          <a:prstGeom prst="rightBrac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de-AT" b="1">
              <a:latin typeface="Verdana" pitchFamily="34" charset="0"/>
            </a:endParaRPr>
          </a:p>
        </p:txBody>
      </p:sp>
      <p:sp>
        <p:nvSpPr>
          <p:cNvPr id="5" name="Textfeld 4"/>
          <p:cNvSpPr txBox="1"/>
          <p:nvPr/>
        </p:nvSpPr>
        <p:spPr>
          <a:xfrm>
            <a:off x="8215921" y="2357803"/>
            <a:ext cx="300082" cy="369332"/>
          </a:xfrm>
          <a:prstGeom prst="rect">
            <a:avLst/>
          </a:prstGeom>
          <a:noFill/>
        </p:spPr>
        <p:txBody>
          <a:bodyPr wrap="none" rtlCol="0">
            <a:spAutoFit/>
          </a:bodyPr>
          <a:lstStyle/>
          <a:p>
            <a:r>
              <a:rPr lang="de-AT"/>
              <a:t>*</a:t>
            </a:r>
          </a:p>
        </p:txBody>
      </p:sp>
      <p:sp>
        <p:nvSpPr>
          <p:cNvPr id="13" name="Textfeld 12"/>
          <p:cNvSpPr txBox="1"/>
          <p:nvPr/>
        </p:nvSpPr>
        <p:spPr>
          <a:xfrm>
            <a:off x="9943378" y="4206670"/>
            <a:ext cx="515477" cy="369332"/>
          </a:xfrm>
          <a:prstGeom prst="rect">
            <a:avLst/>
          </a:prstGeom>
          <a:noFill/>
        </p:spPr>
        <p:txBody>
          <a:bodyPr wrap="square" rtlCol="0">
            <a:spAutoFit/>
          </a:bodyPr>
          <a:lstStyle/>
          <a:p>
            <a:r>
              <a:rPr lang="de-AT"/>
              <a:t>**</a:t>
            </a:r>
          </a:p>
        </p:txBody>
      </p:sp>
      <p:sp>
        <p:nvSpPr>
          <p:cNvPr id="14" name="Geschweifte Klammer rechts 13"/>
          <p:cNvSpPr/>
          <p:nvPr/>
        </p:nvSpPr>
        <p:spPr bwMode="auto">
          <a:xfrm rot="5400000">
            <a:off x="5677876" y="5892212"/>
            <a:ext cx="150956" cy="1296144"/>
          </a:xfrm>
          <a:prstGeom prst="rightBrace">
            <a:avLst>
              <a:gd name="adj1" fmla="val 8333"/>
              <a:gd name="adj2" fmla="val 47354"/>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de-AT" b="1">
              <a:latin typeface="Verdana" pitchFamily="34" charset="0"/>
            </a:endParaRPr>
          </a:p>
        </p:txBody>
      </p:sp>
      <p:sp>
        <p:nvSpPr>
          <p:cNvPr id="15" name="Geschweifte Klammer rechts 14"/>
          <p:cNvSpPr/>
          <p:nvPr/>
        </p:nvSpPr>
        <p:spPr bwMode="auto">
          <a:xfrm rot="5400000">
            <a:off x="7690557" y="5463706"/>
            <a:ext cx="151822" cy="2154022"/>
          </a:xfrm>
          <a:prstGeom prst="rightBrace">
            <a:avLst>
              <a:gd name="adj1" fmla="val 8333"/>
              <a:gd name="adj2" fmla="val 47354"/>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64" fontAlgn="base">
              <a:spcBef>
                <a:spcPct val="0"/>
              </a:spcBef>
              <a:spcAft>
                <a:spcPct val="0"/>
              </a:spcAft>
            </a:pPr>
            <a:endParaRPr lang="de-AT" b="1">
              <a:latin typeface="Verdana" pitchFamily="34" charset="0"/>
            </a:endParaRPr>
          </a:p>
        </p:txBody>
      </p:sp>
      <p:sp>
        <p:nvSpPr>
          <p:cNvPr id="16" name="Textfeld 15"/>
          <p:cNvSpPr txBox="1"/>
          <p:nvPr/>
        </p:nvSpPr>
        <p:spPr>
          <a:xfrm>
            <a:off x="5628696" y="6644812"/>
            <a:ext cx="300082" cy="369332"/>
          </a:xfrm>
          <a:prstGeom prst="rect">
            <a:avLst/>
          </a:prstGeom>
          <a:noFill/>
        </p:spPr>
        <p:txBody>
          <a:bodyPr wrap="none" rtlCol="0">
            <a:spAutoFit/>
          </a:bodyPr>
          <a:lstStyle/>
          <a:p>
            <a:r>
              <a:rPr lang="de-AT"/>
              <a:t>*</a:t>
            </a:r>
          </a:p>
        </p:txBody>
      </p:sp>
      <p:sp>
        <p:nvSpPr>
          <p:cNvPr id="17" name="Textfeld 16"/>
          <p:cNvSpPr txBox="1"/>
          <p:nvPr/>
        </p:nvSpPr>
        <p:spPr>
          <a:xfrm>
            <a:off x="7589624" y="6605488"/>
            <a:ext cx="415498" cy="369332"/>
          </a:xfrm>
          <a:prstGeom prst="rect">
            <a:avLst/>
          </a:prstGeom>
          <a:noFill/>
        </p:spPr>
        <p:txBody>
          <a:bodyPr wrap="none" rtlCol="0">
            <a:spAutoFit/>
          </a:bodyPr>
          <a:lstStyle/>
          <a:p>
            <a:r>
              <a:rPr lang="de-AT"/>
              <a:t>**</a:t>
            </a:r>
          </a:p>
        </p:txBody>
      </p:sp>
    </p:spTree>
    <p:extLst>
      <p:ext uri="{BB962C8B-B14F-4D97-AF65-F5344CB8AC3E}">
        <p14:creationId xmlns:p14="http://schemas.microsoft.com/office/powerpoint/2010/main" val="972403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35560" y="332656"/>
            <a:ext cx="7772400" cy="1143000"/>
          </a:xfrm>
        </p:spPr>
        <p:txBody>
          <a:bodyPr>
            <a:normAutofit/>
          </a:bodyPr>
          <a:lstStyle/>
          <a:p>
            <a:r>
              <a:rPr lang="en-US"/>
              <a:t>Constraint-based recommendation II</a:t>
            </a:r>
          </a:p>
        </p:txBody>
      </p:sp>
      <p:sp>
        <p:nvSpPr>
          <p:cNvPr id="3" name="Inhaltsplatzhalter 2"/>
          <p:cNvSpPr>
            <a:spLocks noGrp="1"/>
          </p:cNvSpPr>
          <p:nvPr>
            <p:ph idx="1"/>
          </p:nvPr>
        </p:nvSpPr>
        <p:spPr>
          <a:xfrm>
            <a:off x="1752600" y="1905000"/>
            <a:ext cx="8460432" cy="4320480"/>
          </a:xfrm>
        </p:spPr>
        <p:txBody>
          <a:bodyPr/>
          <a:lstStyle/>
          <a:p>
            <a:r>
              <a:rPr lang="en-US" sz="2200" b="1" dirty="0"/>
              <a:t>BUT</a:t>
            </a:r>
            <a:r>
              <a:rPr lang="en-US" sz="2200" dirty="0"/>
              <a:t>: What if no solution exists?</a:t>
            </a:r>
          </a:p>
          <a:p>
            <a:pPr lvl="1"/>
            <a:r>
              <a:rPr lang="en-US" dirty="0"/>
              <a:t>                     	</a:t>
            </a:r>
            <a:r>
              <a:rPr lang="en-US" sz="1800" dirty="0"/>
              <a:t>not satisfiable  	</a:t>
            </a:r>
            <a:r>
              <a:rPr lang="en-US" sz="1800" dirty="0">
                <a:sym typeface="Wingdings" pitchFamily="2" charset="2"/>
              </a:rPr>
              <a:t> debugging of knowledge base</a:t>
            </a:r>
            <a:endParaRPr lang="en-US" sz="1800" dirty="0"/>
          </a:p>
          <a:p>
            <a:pPr lvl="1"/>
            <a:r>
              <a:rPr lang="en-US" sz="1800" dirty="0"/>
              <a:t>                                    	not satisfiable but 	</a:t>
            </a:r>
          </a:p>
          <a:p>
            <a:pPr marL="457182" lvl="1" indent="0">
              <a:buNone/>
            </a:pPr>
            <a:r>
              <a:rPr lang="en-US" sz="1800" dirty="0">
                <a:sym typeface="Wingdings" pitchFamily="2" charset="2"/>
              </a:rPr>
              <a:t>    			correct 		 debugging of user requirements</a:t>
            </a:r>
          </a:p>
          <a:p>
            <a:pPr lvl="1"/>
            <a:endParaRPr lang="en-US" sz="1800" dirty="0">
              <a:sym typeface="Wingdings" pitchFamily="2" charset="2"/>
            </a:endParaRPr>
          </a:p>
          <a:p>
            <a:r>
              <a:rPr lang="en-US" sz="2200" dirty="0">
                <a:sym typeface="Wingdings" pitchFamily="2" charset="2"/>
              </a:rPr>
              <a:t>Application of model-based diagnosis for debugging user requirements</a:t>
            </a:r>
          </a:p>
          <a:p>
            <a:pPr lvl="1"/>
            <a:r>
              <a:rPr lang="en-US" sz="1800" dirty="0">
                <a:sym typeface="Wingdings" pitchFamily="2" charset="2"/>
              </a:rPr>
              <a:t>Diagnoses:                                                     			is satisfiable</a:t>
            </a:r>
          </a:p>
          <a:p>
            <a:pPr lvl="1"/>
            <a:endParaRPr lang="en-US" sz="1800" dirty="0">
              <a:sym typeface="Wingdings" pitchFamily="2" charset="2"/>
            </a:endParaRPr>
          </a:p>
          <a:p>
            <a:pPr lvl="1"/>
            <a:r>
              <a:rPr lang="en-US" sz="1800" dirty="0">
                <a:sym typeface="Wingdings" pitchFamily="2" charset="2"/>
              </a:rPr>
              <a:t>Repairs:                                                                             	is satisfiable</a:t>
            </a:r>
          </a:p>
          <a:p>
            <a:pPr lvl="1"/>
            <a:endParaRPr lang="en-US" dirty="0">
              <a:sym typeface="Wingdings" pitchFamily="2" charset="2"/>
            </a:endParaRPr>
          </a:p>
          <a:p>
            <a:pPr lvl="1"/>
            <a:r>
              <a:rPr lang="en-US" dirty="0">
                <a:sym typeface="Wingdings" pitchFamily="2" charset="2"/>
              </a:rPr>
              <a:t>Conflict sets:                                                        		not satisfiable </a:t>
            </a:r>
          </a:p>
          <a:p>
            <a:pPr marL="457182" lvl="1" indent="0">
              <a:buNone/>
            </a:pPr>
            <a:endParaRPr lang="en-US" sz="1800" dirty="0">
              <a:sym typeface="Wingdings" pitchFamily="2" charset="2"/>
            </a:endParaRPr>
          </a:p>
        </p:txBody>
      </p:sp>
      <p:graphicFrame>
        <p:nvGraphicFramePr>
          <p:cNvPr id="80902" name="Object 6"/>
          <p:cNvGraphicFramePr>
            <a:graphicFrameLocks noChangeAspect="1"/>
          </p:cNvGraphicFramePr>
          <p:nvPr>
            <p:extLst>
              <p:ext uri="{D42A27DB-BD31-4B8C-83A1-F6EECF244321}">
                <p14:modId xmlns:p14="http://schemas.microsoft.com/office/powerpoint/2010/main" val="2757261092"/>
              </p:ext>
            </p:extLst>
          </p:nvPr>
        </p:nvGraphicFramePr>
        <p:xfrm>
          <a:off x="2544688" y="2635277"/>
          <a:ext cx="1728192" cy="289784"/>
        </p:xfrm>
        <a:graphic>
          <a:graphicData uri="http://schemas.openxmlformats.org/presentationml/2006/ole">
            <mc:AlternateContent xmlns:mc="http://schemas.openxmlformats.org/markup-compatibility/2006">
              <mc:Choice xmlns:v="urn:schemas-microsoft-com:vml" Requires="v">
                <p:oleObj name="Formel" r:id="rId3" imgW="1206360" imgH="203040" progId="Equation.3">
                  <p:embed/>
                </p:oleObj>
              </mc:Choice>
              <mc:Fallback>
                <p:oleObj name="Formel" r:id="rId3" imgW="1206360" imgH="203040" progId="Equation.3">
                  <p:embed/>
                  <p:pic>
                    <p:nvPicPr>
                      <p:cNvPr id="80902" name="Object 6"/>
                      <p:cNvPicPr>
                        <a:picLocks noChangeAspect="1" noChangeArrowheads="1"/>
                      </p:cNvPicPr>
                      <p:nvPr/>
                    </p:nvPicPr>
                    <p:blipFill>
                      <a:blip r:embed="rId4"/>
                      <a:srcRect/>
                      <a:stretch>
                        <a:fillRect/>
                      </a:stretch>
                    </p:blipFill>
                    <p:spPr bwMode="auto">
                      <a:xfrm>
                        <a:off x="2544688" y="2635277"/>
                        <a:ext cx="1728192" cy="289784"/>
                      </a:xfrm>
                      <a:prstGeom prst="rect">
                        <a:avLst/>
                      </a:prstGeom>
                      <a:noFill/>
                    </p:spPr>
                  </p:pic>
                </p:oleObj>
              </mc:Fallback>
            </mc:AlternateContent>
          </a:graphicData>
        </a:graphic>
      </p:graphicFrame>
      <p:graphicFrame>
        <p:nvGraphicFramePr>
          <p:cNvPr id="80903" name="Object 7"/>
          <p:cNvGraphicFramePr>
            <a:graphicFrameLocks noChangeAspect="1"/>
          </p:cNvGraphicFramePr>
          <p:nvPr>
            <p:extLst>
              <p:ext uri="{D42A27DB-BD31-4B8C-83A1-F6EECF244321}">
                <p14:modId xmlns:p14="http://schemas.microsoft.com/office/powerpoint/2010/main" val="3464929627"/>
              </p:ext>
            </p:extLst>
          </p:nvPr>
        </p:nvGraphicFramePr>
        <p:xfrm>
          <a:off x="2544689" y="2298948"/>
          <a:ext cx="938854" cy="280417"/>
        </p:xfrm>
        <a:graphic>
          <a:graphicData uri="http://schemas.openxmlformats.org/presentationml/2006/ole">
            <mc:AlternateContent xmlns:mc="http://schemas.openxmlformats.org/markup-compatibility/2006">
              <mc:Choice xmlns:v="urn:schemas-microsoft-com:vml" Requires="v">
                <p:oleObj name="Formel" r:id="rId5" imgW="634680" imgH="190440" progId="Equation.3">
                  <p:embed/>
                </p:oleObj>
              </mc:Choice>
              <mc:Fallback>
                <p:oleObj name="Formel" r:id="rId5" imgW="634680" imgH="190440" progId="Equation.3">
                  <p:embed/>
                  <p:pic>
                    <p:nvPicPr>
                      <p:cNvPr id="80903" name="Object 7"/>
                      <p:cNvPicPr>
                        <a:picLocks noChangeAspect="1" noChangeArrowheads="1"/>
                      </p:cNvPicPr>
                      <p:nvPr/>
                    </p:nvPicPr>
                    <p:blipFill>
                      <a:blip r:embed="rId6"/>
                      <a:srcRect/>
                      <a:stretch>
                        <a:fillRect/>
                      </a:stretch>
                    </p:blipFill>
                    <p:spPr bwMode="auto">
                      <a:xfrm>
                        <a:off x="2544689" y="2298948"/>
                        <a:ext cx="938854" cy="280417"/>
                      </a:xfrm>
                      <a:prstGeom prst="rect">
                        <a:avLst/>
                      </a:prstGeom>
                      <a:noFill/>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874676836"/>
              </p:ext>
            </p:extLst>
          </p:nvPr>
        </p:nvGraphicFramePr>
        <p:xfrm>
          <a:off x="3749623" y="4391439"/>
          <a:ext cx="2971530" cy="423341"/>
        </p:xfrm>
        <a:graphic>
          <a:graphicData uri="http://schemas.openxmlformats.org/presentationml/2006/ole">
            <mc:AlternateContent xmlns:mc="http://schemas.openxmlformats.org/markup-compatibility/2006">
              <mc:Choice xmlns:v="urn:schemas-microsoft-com:vml" Requires="v">
                <p:oleObj name="Formel" r:id="rId7" imgW="1206360" imgH="203040" progId="Equation.3">
                  <p:embed/>
                </p:oleObj>
              </mc:Choice>
              <mc:Fallback>
                <p:oleObj name="Formel" r:id="rId7" imgW="1206360" imgH="203040" progId="Equation.3">
                  <p:embed/>
                  <p:pic>
                    <p:nvPicPr>
                      <p:cNvPr id="12" name="Objekt 11"/>
                      <p:cNvPicPr>
                        <a:picLocks noChangeAspect="1" noChangeArrowheads="1"/>
                      </p:cNvPicPr>
                      <p:nvPr/>
                    </p:nvPicPr>
                    <p:blipFill>
                      <a:blip r:embed="rId8"/>
                      <a:srcRect/>
                      <a:stretch>
                        <a:fillRect/>
                      </a:stretch>
                    </p:blipFill>
                    <p:spPr bwMode="auto">
                      <a:xfrm>
                        <a:off x="3749623" y="4391439"/>
                        <a:ext cx="2971530" cy="423341"/>
                      </a:xfrm>
                      <a:prstGeom prst="rect">
                        <a:avLst/>
                      </a:prstGeom>
                      <a:noFill/>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632837721"/>
              </p:ext>
            </p:extLst>
          </p:nvPr>
        </p:nvGraphicFramePr>
        <p:xfrm>
          <a:off x="3971132" y="5753049"/>
          <a:ext cx="2973388" cy="328613"/>
        </p:xfrm>
        <a:graphic>
          <a:graphicData uri="http://schemas.openxmlformats.org/presentationml/2006/ole">
            <mc:AlternateContent xmlns:mc="http://schemas.openxmlformats.org/markup-compatibility/2006">
              <mc:Choice xmlns:v="urn:schemas-microsoft-com:vml" Requires="v">
                <p:oleObj name="Formel" r:id="rId9" imgW="2057400" imgH="228600" progId="Equation.3">
                  <p:embed/>
                </p:oleObj>
              </mc:Choice>
              <mc:Fallback>
                <p:oleObj name="Formel" r:id="rId9" imgW="2057400" imgH="228600" progId="Equation.3">
                  <p:embed/>
                  <p:pic>
                    <p:nvPicPr>
                      <p:cNvPr id="13" name="Objekt 12"/>
                      <p:cNvPicPr>
                        <a:picLocks noChangeAspect="1" noChangeArrowheads="1"/>
                      </p:cNvPicPr>
                      <p:nvPr/>
                    </p:nvPicPr>
                    <p:blipFill>
                      <a:blip r:embed="rId10"/>
                      <a:srcRect/>
                      <a:stretch>
                        <a:fillRect/>
                      </a:stretch>
                    </p:blipFill>
                    <p:spPr bwMode="auto">
                      <a:xfrm>
                        <a:off x="3971132" y="5753049"/>
                        <a:ext cx="2973388"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6" name="Object 12"/>
          <p:cNvGraphicFramePr>
            <a:graphicFrameLocks noChangeAspect="1"/>
          </p:cNvGraphicFramePr>
          <p:nvPr>
            <p:extLst>
              <p:ext uri="{D42A27DB-BD31-4B8C-83A1-F6EECF244321}">
                <p14:modId xmlns:p14="http://schemas.microsoft.com/office/powerpoint/2010/main" val="2331998090"/>
              </p:ext>
            </p:extLst>
          </p:nvPr>
        </p:nvGraphicFramePr>
        <p:xfrm>
          <a:off x="3761156" y="5080993"/>
          <a:ext cx="4328148" cy="483886"/>
        </p:xfrm>
        <a:graphic>
          <a:graphicData uri="http://schemas.openxmlformats.org/presentationml/2006/ole">
            <mc:AlternateContent xmlns:mc="http://schemas.openxmlformats.org/markup-compatibility/2006">
              <mc:Choice xmlns:v="urn:schemas-microsoft-com:vml" Requires="v">
                <p:oleObj name="Formel" r:id="rId11" imgW="1726920" imgH="241200" progId="Equation.3">
                  <p:embed/>
                </p:oleObj>
              </mc:Choice>
              <mc:Fallback>
                <p:oleObj name="Formel" r:id="rId11" imgW="1726920" imgH="241200" progId="Equation.3">
                  <p:embed/>
                  <p:pic>
                    <p:nvPicPr>
                      <p:cNvPr id="221196" name="Object 12"/>
                      <p:cNvPicPr>
                        <a:picLocks noChangeAspect="1" noChangeArrowheads="1"/>
                      </p:cNvPicPr>
                      <p:nvPr/>
                    </p:nvPicPr>
                    <p:blipFill>
                      <a:blip r:embed="rId12"/>
                      <a:srcRect/>
                      <a:stretch>
                        <a:fillRect/>
                      </a:stretch>
                    </p:blipFill>
                    <p:spPr bwMode="auto">
                      <a:xfrm>
                        <a:off x="3761156" y="5080993"/>
                        <a:ext cx="4328148" cy="483886"/>
                      </a:xfrm>
                      <a:prstGeom prst="rect">
                        <a:avLst/>
                      </a:prstGeom>
                      <a:noFill/>
                    </p:spPr>
                  </p:pic>
                </p:oleObj>
              </mc:Fallback>
            </mc:AlternateContent>
          </a:graphicData>
        </a:graphic>
      </p:graphicFrame>
      <p:graphicFrame>
        <p:nvGraphicFramePr>
          <p:cNvPr id="4" name="Objekt 3"/>
          <p:cNvGraphicFramePr>
            <a:graphicFrameLocks noChangeAspect="1"/>
          </p:cNvGraphicFramePr>
          <p:nvPr>
            <p:extLst>
              <p:ext uri="{D42A27DB-BD31-4B8C-83A1-F6EECF244321}">
                <p14:modId xmlns:p14="http://schemas.microsoft.com/office/powerpoint/2010/main" val="2181339963"/>
              </p:ext>
            </p:extLst>
          </p:nvPr>
        </p:nvGraphicFramePr>
        <p:xfrm>
          <a:off x="2509063" y="2952039"/>
          <a:ext cx="899722" cy="268729"/>
        </p:xfrm>
        <a:graphic>
          <a:graphicData uri="http://schemas.openxmlformats.org/presentationml/2006/ole">
            <mc:AlternateContent xmlns:mc="http://schemas.openxmlformats.org/markup-compatibility/2006">
              <mc:Choice xmlns:v="urn:schemas-microsoft-com:vml" Requires="v">
                <p:oleObj name="Formel" r:id="rId13" imgW="634680" imgH="190440" progId="Equation.3">
                  <p:embed/>
                </p:oleObj>
              </mc:Choice>
              <mc:Fallback>
                <p:oleObj name="Formel" r:id="rId13" imgW="634680" imgH="190440" progId="Equation.3">
                  <p:embed/>
                  <p:pic>
                    <p:nvPicPr>
                      <p:cNvPr id="4" name="Objek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9063" y="2952039"/>
                        <a:ext cx="899722" cy="2687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34045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0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20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2000"/>
                                        <p:tgtEl>
                                          <p:spTgt spid="3">
                                            <p:txEl>
                                              <p:pRg st="8" end="8"/>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2000"/>
                                        <p:tgtEl>
                                          <p:spTgt spid="3">
                                            <p:txEl>
                                              <p:pRg st="10" end="10"/>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0.70"/>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par>
                                <p:cTn id="22" presetID="55"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strVal val="#ppt_w*0.70"/>
                                          </p:val>
                                        </p:tav>
                                        <p:tav tm="100000">
                                          <p:val>
                                            <p:strVal val="#ppt_w"/>
                                          </p:val>
                                        </p:tav>
                                      </p:tavLst>
                                    </p:anim>
                                    <p:anim calcmode="lin" valueType="num">
                                      <p:cBhvr>
                                        <p:cTn id="25" dur="1000" fill="hold"/>
                                        <p:tgtEl>
                                          <p:spTgt spid="12"/>
                                        </p:tgtEl>
                                        <p:attrNameLst>
                                          <p:attrName>ppt_h</p:attrName>
                                        </p:attrNameLst>
                                      </p:cBhvr>
                                      <p:tavLst>
                                        <p:tav tm="0">
                                          <p:val>
                                            <p:strVal val="#ppt_h"/>
                                          </p:val>
                                        </p:tav>
                                        <p:tav tm="100000">
                                          <p:val>
                                            <p:strVal val="#ppt_h"/>
                                          </p:val>
                                        </p:tav>
                                      </p:tavLst>
                                    </p:anim>
                                    <p:animEffect transition="in" filter="fade">
                                      <p:cBhvr>
                                        <p:cTn id="26" dur="1000"/>
                                        <p:tgtEl>
                                          <p:spTgt spid="12"/>
                                        </p:tgtEl>
                                      </p:cBhvr>
                                    </p:animEffect>
                                  </p:childTnLst>
                                </p:cTn>
                              </p:par>
                              <p:par>
                                <p:cTn id="27" presetID="55" presetClass="entr" presetSubtype="0" fill="hold" nodeType="withEffect">
                                  <p:stCondLst>
                                    <p:cond delay="0"/>
                                  </p:stCondLst>
                                  <p:childTnLst>
                                    <p:set>
                                      <p:cBhvr>
                                        <p:cTn id="28" dur="1" fill="hold">
                                          <p:stCondLst>
                                            <p:cond delay="0"/>
                                          </p:stCondLst>
                                        </p:cTn>
                                        <p:tgtEl>
                                          <p:spTgt spid="221196"/>
                                        </p:tgtEl>
                                        <p:attrNameLst>
                                          <p:attrName>style.visibility</p:attrName>
                                        </p:attrNameLst>
                                      </p:cBhvr>
                                      <p:to>
                                        <p:strVal val="visible"/>
                                      </p:to>
                                    </p:set>
                                    <p:anim calcmode="lin" valueType="num">
                                      <p:cBhvr>
                                        <p:cTn id="29" dur="1000" fill="hold"/>
                                        <p:tgtEl>
                                          <p:spTgt spid="221196"/>
                                        </p:tgtEl>
                                        <p:attrNameLst>
                                          <p:attrName>ppt_w</p:attrName>
                                        </p:attrNameLst>
                                      </p:cBhvr>
                                      <p:tavLst>
                                        <p:tav tm="0">
                                          <p:val>
                                            <p:strVal val="#ppt_w*0.70"/>
                                          </p:val>
                                        </p:tav>
                                        <p:tav tm="100000">
                                          <p:val>
                                            <p:strVal val="#ppt_w"/>
                                          </p:val>
                                        </p:tav>
                                      </p:tavLst>
                                    </p:anim>
                                    <p:anim calcmode="lin" valueType="num">
                                      <p:cBhvr>
                                        <p:cTn id="30" dur="1000" fill="hold"/>
                                        <p:tgtEl>
                                          <p:spTgt spid="221196"/>
                                        </p:tgtEl>
                                        <p:attrNameLst>
                                          <p:attrName>ppt_h</p:attrName>
                                        </p:attrNameLst>
                                      </p:cBhvr>
                                      <p:tavLst>
                                        <p:tav tm="0">
                                          <p:val>
                                            <p:strVal val="#ppt_h"/>
                                          </p:val>
                                        </p:tav>
                                        <p:tav tm="100000">
                                          <p:val>
                                            <p:strVal val="#ppt_h"/>
                                          </p:val>
                                        </p:tav>
                                      </p:tavLst>
                                    </p:anim>
                                    <p:animEffect transition="in" filter="fade">
                                      <p:cBhvr>
                                        <p:cTn id="31" dur="1000"/>
                                        <p:tgtEl>
                                          <p:spTgt spid="22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p:cNvSpPr>
            <a:spLocks noGrp="1"/>
          </p:cNvSpPr>
          <p:nvPr>
            <p:ph type="title"/>
          </p:nvPr>
        </p:nvSpPr>
        <p:spPr/>
        <p:txBody>
          <a:bodyPr/>
          <a:lstStyle/>
          <a:p>
            <a:r>
              <a:rPr lang="en-US"/>
              <a:t>Ask user</a:t>
            </a:r>
          </a:p>
        </p:txBody>
      </p:sp>
      <p:sp>
        <p:nvSpPr>
          <p:cNvPr id="22531" name="Inhaltsplatzhalter 2"/>
          <p:cNvSpPr>
            <a:spLocks noGrp="1"/>
          </p:cNvSpPr>
          <p:nvPr>
            <p:ph idx="1"/>
          </p:nvPr>
        </p:nvSpPr>
        <p:spPr>
          <a:xfrm>
            <a:off x="1600200" y="1966911"/>
            <a:ext cx="8229600" cy="4525963"/>
          </a:xfrm>
        </p:spPr>
        <p:txBody>
          <a:bodyPr vert="horz" lIns="91440" tIns="45720" rIns="91440" bIns="45720" rtlCol="0" anchor="t">
            <a:normAutofit/>
          </a:bodyPr>
          <a:lstStyle/>
          <a:p>
            <a:r>
              <a:rPr lang="en-US" sz="3200" dirty="0"/>
              <a:t>Computation of minimal revisions of requirements</a:t>
            </a:r>
          </a:p>
          <a:p>
            <a:pPr lvl="1"/>
            <a:r>
              <a:rPr lang="en-US" sz="2800" dirty="0"/>
              <a:t>Do you want to relax your brand preference?</a:t>
            </a:r>
            <a:endParaRPr lang="en-US" sz="2800" dirty="0">
              <a:cs typeface="Calibri"/>
            </a:endParaRPr>
          </a:p>
          <a:p>
            <a:pPr lvl="2"/>
            <a:r>
              <a:rPr lang="en-US" sz="2400" dirty="0"/>
              <a:t>Accept </a:t>
            </a:r>
            <a:r>
              <a:rPr lang="en-US" sz="2400" i="1" dirty="0"/>
              <a:t>Panasonic</a:t>
            </a:r>
            <a:r>
              <a:rPr lang="en-US" sz="2400" dirty="0"/>
              <a:t> instead of </a:t>
            </a:r>
            <a:r>
              <a:rPr lang="en-US" sz="2400" i="1" dirty="0"/>
              <a:t>Canon</a:t>
            </a:r>
            <a:r>
              <a:rPr lang="en-US" sz="2400" dirty="0"/>
              <a:t> brand</a:t>
            </a:r>
            <a:endParaRPr lang="en-US" sz="2400" dirty="0">
              <a:cs typeface="Calibri"/>
            </a:endParaRPr>
          </a:p>
          <a:p>
            <a:pPr lvl="1"/>
            <a:r>
              <a:rPr lang="en-US" sz="2800" dirty="0"/>
              <a:t>What are other requirements?</a:t>
            </a:r>
            <a:endParaRPr lang="en-US" sz="2800" dirty="0">
              <a:cs typeface="Calibri"/>
            </a:endParaRPr>
          </a:p>
          <a:p>
            <a:pPr lvl="2"/>
            <a:r>
              <a:rPr lang="en-US" sz="2400" dirty="0"/>
              <a:t>Maximize features or cost?</a:t>
            </a:r>
            <a:endParaRPr lang="en-US" sz="2400" dirty="0">
              <a:cs typeface="Calibri"/>
            </a:endParaRPr>
          </a:p>
        </p:txBody>
      </p:sp>
    </p:spTree>
    <p:extLst>
      <p:ext uri="{BB962C8B-B14F-4D97-AF65-F5344CB8AC3E}">
        <p14:creationId xmlns:p14="http://schemas.microsoft.com/office/powerpoint/2010/main" val="1817034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en-US"/>
              <a:t>Constraint-based recommendation III</a:t>
            </a:r>
          </a:p>
        </p:txBody>
      </p:sp>
      <p:sp>
        <p:nvSpPr>
          <p:cNvPr id="3" name="Inhaltsplatzhalter 2"/>
          <p:cNvSpPr>
            <a:spLocks noGrp="1"/>
          </p:cNvSpPr>
          <p:nvPr>
            <p:ph idx="1"/>
          </p:nvPr>
        </p:nvSpPr>
        <p:spPr>
          <a:xfrm>
            <a:off x="1981200" y="1600201"/>
            <a:ext cx="8229600" cy="4471988"/>
          </a:xfrm>
        </p:spPr>
        <p:txBody>
          <a:bodyPr vert="horz" lIns="91440" tIns="45720" rIns="91440" bIns="45720" rtlCol="0" anchor="t">
            <a:normAutofit/>
          </a:bodyPr>
          <a:lstStyle/>
          <a:p>
            <a:pPr>
              <a:defRPr/>
            </a:pPr>
            <a:r>
              <a:rPr lang="en-US" dirty="0"/>
              <a:t>More variants of recommendation task</a:t>
            </a:r>
          </a:p>
          <a:p>
            <a:pPr lvl="1">
              <a:defRPr/>
            </a:pPr>
            <a:r>
              <a:rPr lang="en-US" dirty="0"/>
              <a:t>Customers maybe not know what they are seeking</a:t>
            </a:r>
            <a:endParaRPr lang="en-US" dirty="0">
              <a:cs typeface="Calibri"/>
            </a:endParaRPr>
          </a:p>
          <a:p>
            <a:pPr lvl="1">
              <a:defRPr/>
            </a:pPr>
            <a:r>
              <a:rPr lang="en-US" dirty="0"/>
              <a:t>Find "diverse" sets of items</a:t>
            </a:r>
            <a:endParaRPr lang="en-US" dirty="0">
              <a:cs typeface="Calibri"/>
            </a:endParaRPr>
          </a:p>
          <a:p>
            <a:pPr lvl="2">
              <a:defRPr/>
            </a:pPr>
            <a:r>
              <a:rPr lang="en-US" dirty="0"/>
              <a:t>Notion of similarity/dissimilarity</a:t>
            </a:r>
            <a:endParaRPr lang="en-US" dirty="0">
              <a:cs typeface="Calibri"/>
            </a:endParaRPr>
          </a:p>
          <a:p>
            <a:pPr lvl="2">
              <a:defRPr/>
            </a:pPr>
            <a:r>
              <a:rPr lang="en-US" dirty="0"/>
              <a:t>Idea that users navigate a product space</a:t>
            </a:r>
            <a:endParaRPr lang="en-US" dirty="0">
              <a:cs typeface="Calibri"/>
            </a:endParaRPr>
          </a:p>
          <a:p>
            <a:pPr lvl="2">
              <a:defRPr/>
            </a:pPr>
            <a:r>
              <a:rPr lang="en-US" dirty="0">
                <a:cs typeface="Calibri"/>
              </a:rPr>
              <a:t>We do not want to recommend too many things for the user to handle; there might be cognitive limitations.</a:t>
            </a:r>
          </a:p>
          <a:p>
            <a:pPr lvl="1">
              <a:buNone/>
              <a:defRPr/>
            </a:pPr>
            <a:endParaRPr lang="en-US"/>
          </a:p>
          <a:p>
            <a:pPr lvl="1">
              <a:defRPr/>
            </a:pPr>
            <a:r>
              <a:rPr lang="en-US" dirty="0"/>
              <a:t>Bundling of recommendations</a:t>
            </a:r>
            <a:endParaRPr lang="en-US" dirty="0">
              <a:cs typeface="Calibri"/>
            </a:endParaRPr>
          </a:p>
          <a:p>
            <a:pPr lvl="2">
              <a:defRPr/>
            </a:pPr>
            <a:r>
              <a:rPr lang="en-US" dirty="0"/>
              <a:t>Find item bundles that match together according to some knowledge</a:t>
            </a:r>
            <a:endParaRPr lang="en-US" dirty="0">
              <a:cs typeface="Calibri"/>
            </a:endParaRPr>
          </a:p>
          <a:p>
            <a:pPr lvl="3">
              <a:defRPr/>
            </a:pPr>
            <a:r>
              <a:rPr lang="en-US" dirty="0"/>
              <a:t>E.g. travel packages, skin care treatments or financial portfolios</a:t>
            </a:r>
            <a:endParaRPr lang="en-US" dirty="0">
              <a:cs typeface="Calibri"/>
            </a:endParaRPr>
          </a:p>
          <a:p>
            <a:pPr lvl="3">
              <a:defRPr/>
            </a:pPr>
            <a:r>
              <a:rPr lang="en-US" dirty="0"/>
              <a:t>RS for different item categories, CSP restricts configuring  of bundles</a:t>
            </a:r>
            <a:endParaRPr lang="en-US" dirty="0">
              <a:cs typeface="Calibri"/>
            </a:endParaRPr>
          </a:p>
        </p:txBody>
      </p:sp>
    </p:spTree>
    <p:extLst>
      <p:ext uri="{BB962C8B-B14F-4D97-AF65-F5344CB8AC3E}">
        <p14:creationId xmlns:p14="http://schemas.microsoft.com/office/powerpoint/2010/main" val="1274319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35560" y="260648"/>
            <a:ext cx="7772400" cy="1143000"/>
          </a:xfrm>
        </p:spPr>
        <p:txBody>
          <a:bodyPr/>
          <a:lstStyle/>
          <a:p>
            <a:r>
              <a:rPr lang="en-US"/>
              <a:t>Conversational strategies</a:t>
            </a:r>
          </a:p>
        </p:txBody>
      </p:sp>
      <p:sp>
        <p:nvSpPr>
          <p:cNvPr id="3" name="Inhaltsplatzhalter 2"/>
          <p:cNvSpPr>
            <a:spLocks noGrp="1"/>
          </p:cNvSpPr>
          <p:nvPr>
            <p:ph idx="1"/>
          </p:nvPr>
        </p:nvSpPr>
        <p:spPr>
          <a:xfrm>
            <a:off x="1447800" y="1752600"/>
            <a:ext cx="5182344" cy="4752528"/>
          </a:xfrm>
        </p:spPr>
        <p:txBody>
          <a:bodyPr>
            <a:normAutofit lnSpcReduction="10000"/>
          </a:bodyPr>
          <a:lstStyle/>
          <a:p>
            <a:r>
              <a:rPr lang="en-US" dirty="0"/>
              <a:t>Process consisting of multiple conversational moves</a:t>
            </a:r>
          </a:p>
          <a:p>
            <a:pPr lvl="1"/>
            <a:r>
              <a:rPr lang="en-US" dirty="0"/>
              <a:t>Resembles natural sales interactions</a:t>
            </a:r>
          </a:p>
          <a:p>
            <a:pPr lvl="1"/>
            <a:r>
              <a:rPr lang="en-US" dirty="0"/>
              <a:t>Not all user requirements known beforehand</a:t>
            </a:r>
          </a:p>
          <a:p>
            <a:pPr lvl="1"/>
            <a:r>
              <a:rPr lang="en-US" dirty="0"/>
              <a:t>Customers are rarely satisfied with the initial recommendations</a:t>
            </a:r>
          </a:p>
          <a:p>
            <a:r>
              <a:rPr lang="en-US" dirty="0"/>
              <a:t>Different styles of preference elicitation:</a:t>
            </a:r>
          </a:p>
          <a:p>
            <a:pPr lvl="1"/>
            <a:r>
              <a:rPr lang="en-US" dirty="0"/>
              <a:t>Free text query interface</a:t>
            </a:r>
          </a:p>
          <a:p>
            <a:pPr lvl="1"/>
            <a:r>
              <a:rPr lang="en-US" dirty="0"/>
              <a:t>Asking technical/generic properties</a:t>
            </a:r>
          </a:p>
          <a:p>
            <a:pPr lvl="1"/>
            <a:r>
              <a:rPr lang="en-US" dirty="0"/>
              <a:t>Images / inspiration</a:t>
            </a:r>
          </a:p>
          <a:p>
            <a:pPr lvl="1"/>
            <a:r>
              <a:rPr lang="en-US" dirty="0"/>
              <a:t>Proposing and Critiquing</a:t>
            </a:r>
          </a:p>
        </p:txBody>
      </p:sp>
      <p:pic>
        <p:nvPicPr>
          <p:cNvPr id="132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981200"/>
            <a:ext cx="280559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6003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Limitations of KB Recommendations</a:t>
            </a:r>
          </a:p>
        </p:txBody>
      </p:sp>
      <p:sp>
        <p:nvSpPr>
          <p:cNvPr id="3" name="Inhaltsplatzhalter 2"/>
          <p:cNvSpPr>
            <a:spLocks noGrp="1"/>
          </p:cNvSpPr>
          <p:nvPr>
            <p:ph idx="1"/>
          </p:nvPr>
        </p:nvSpPr>
        <p:spPr>
          <a:xfrm>
            <a:off x="1752600" y="1752600"/>
            <a:ext cx="8229600" cy="4525963"/>
          </a:xfrm>
        </p:spPr>
        <p:txBody>
          <a:bodyPr>
            <a:normAutofit lnSpcReduction="10000"/>
          </a:bodyPr>
          <a:lstStyle/>
          <a:p>
            <a:r>
              <a:rPr lang="en-US" dirty="0"/>
              <a:t>Cost of knowledge acquisition</a:t>
            </a:r>
          </a:p>
          <a:p>
            <a:pPr lvl="1"/>
            <a:r>
              <a:rPr lang="en-US" dirty="0"/>
              <a:t>From domain experts</a:t>
            </a:r>
          </a:p>
          <a:p>
            <a:pPr lvl="1"/>
            <a:r>
              <a:rPr lang="en-US" dirty="0"/>
              <a:t>From users</a:t>
            </a:r>
          </a:p>
          <a:p>
            <a:pPr lvl="1"/>
            <a:r>
              <a:rPr lang="en-US" dirty="0"/>
              <a:t>Remedy: exploit web resources</a:t>
            </a:r>
          </a:p>
          <a:p>
            <a:pPr lvl="2"/>
            <a:endParaRPr lang="en-US" dirty="0"/>
          </a:p>
          <a:p>
            <a:r>
              <a:rPr lang="en-US" dirty="0"/>
              <a:t>Accuracy of preference models</a:t>
            </a:r>
          </a:p>
          <a:p>
            <a:pPr lvl="1"/>
            <a:r>
              <a:rPr lang="en-US" dirty="0"/>
              <a:t>Very fine granular preference models require many interaction cycles with the user or sufficient detailed data about the user </a:t>
            </a:r>
          </a:p>
          <a:p>
            <a:pPr lvl="1"/>
            <a:r>
              <a:rPr lang="en-US" dirty="0"/>
              <a:t>Remedy: use collaborative filtering, estimates the preference of a user </a:t>
            </a:r>
          </a:p>
          <a:p>
            <a:pPr marL="0" indent="0">
              <a:buNone/>
              <a:tabLst>
                <a:tab pos="714347" algn="l"/>
              </a:tabLst>
            </a:pPr>
            <a:r>
              <a:rPr lang="en-US" dirty="0"/>
              <a:t>	However: preference models may be instable </a:t>
            </a:r>
          </a:p>
          <a:p>
            <a:pPr lvl="2"/>
            <a:r>
              <a:rPr lang="en-US" dirty="0"/>
              <a:t>E.g. asymmetric dominance effects and decoy items</a:t>
            </a:r>
          </a:p>
        </p:txBody>
      </p:sp>
    </p:spTree>
    <p:extLst>
      <p:ext uri="{BB962C8B-B14F-4D97-AF65-F5344CB8AC3E}">
        <p14:creationId xmlns:p14="http://schemas.microsoft.com/office/powerpoint/2010/main" val="535774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Evaluating Recommendation Systems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15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
          </p:nvPr>
        </p:nvSpPr>
        <p:spPr>
          <a:xfrm>
            <a:off x="1363981" y="1628801"/>
            <a:ext cx="6916926" cy="4548162"/>
          </a:xfrm>
        </p:spPr>
        <p:txBody>
          <a:bodyPr/>
          <a:lstStyle/>
          <a:p>
            <a:r>
              <a:rPr lang="en-US"/>
              <a:t>The definition of what constitutes a good recommendation is context dependent</a:t>
            </a:r>
          </a:p>
          <a:p>
            <a:r>
              <a:rPr lang="en-US"/>
              <a:t>Total sales numbers</a:t>
            </a:r>
          </a:p>
          <a:p>
            <a:r>
              <a:rPr lang="en-US"/>
              <a:t>Promotion of certain items </a:t>
            </a:r>
          </a:p>
          <a:p>
            <a:r>
              <a:rPr lang="en-US"/>
              <a:t>Click-through-rates</a:t>
            </a:r>
          </a:p>
          <a:p>
            <a:r>
              <a:rPr lang="en-US"/>
              <a:t>Interactivity on platform</a:t>
            </a:r>
          </a:p>
          <a:p>
            <a:r>
              <a:rPr lang="en-US"/>
              <a:t>Customer return rates</a:t>
            </a:r>
          </a:p>
          <a:p>
            <a:r>
              <a:rPr lang="en-US"/>
              <a:t>Customer satisfaction and loyalty</a:t>
            </a:r>
          </a:p>
          <a:p>
            <a:endParaRPr lang="en-US"/>
          </a:p>
        </p:txBody>
      </p:sp>
      <p:sp>
        <p:nvSpPr>
          <p:cNvPr id="3" name="Titel 2"/>
          <p:cNvSpPr>
            <a:spLocks noGrp="1"/>
          </p:cNvSpPr>
          <p:nvPr>
            <p:ph type="title"/>
          </p:nvPr>
        </p:nvSpPr>
        <p:spPr/>
        <p:txBody>
          <a:bodyPr>
            <a:normAutofit/>
          </a:bodyPr>
          <a:lstStyle/>
          <a:p>
            <a:r>
              <a:rPr lang="en-US"/>
              <a:t>What is a good recommendation?</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906" y="1668671"/>
            <a:ext cx="2672513" cy="70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544" y="2532767"/>
            <a:ext cx="2485654" cy="5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3448" y="3473807"/>
            <a:ext cx="2445817" cy="202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0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05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nodeType="afterEffect">
                                  <p:stCondLst>
                                    <p:cond delay="0"/>
                                  </p:stCondLst>
                                  <p:childTnLst>
                                    <p:anim calcmode="discrete" valueType="str">
                                      <p:cBhvr>
                                        <p:cTn id="9" dur="1000" fill="hold"/>
                                        <p:tgtEl>
                                          <p:spTgt spid="2052"/>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35" presetClass="emph" presetSubtype="0" fill="hold" nodeType="afterEffect">
                                  <p:stCondLst>
                                    <p:cond delay="0"/>
                                  </p:stCondLst>
                                  <p:childTnLst>
                                    <p:anim calcmode="discrete" valueType="str">
                                      <p:cBhvr>
                                        <p:cTn id="12" dur="1000" fill="hold"/>
                                        <p:tgtEl>
                                          <p:spTgt spid="2052"/>
                                        </p:tgtEl>
                                        <p:attrNameLst>
                                          <p:attrName>style.visibility</p:attrName>
                                        </p:attrNameLst>
                                      </p:cBhvr>
                                      <p:tavLst>
                                        <p:tav tm="0">
                                          <p:val>
                                            <p:strVal val="hidden"/>
                                          </p:val>
                                        </p:tav>
                                        <p:tav tm="50000">
                                          <p:val>
                                            <p:strVal val="visible"/>
                                          </p:val>
                                        </p:tav>
                                      </p:tavLst>
                                    </p:anim>
                                  </p:childTnLst>
                                </p:cTn>
                              </p:par>
                            </p:childTnLst>
                          </p:cTn>
                        </p:par>
                        <p:par>
                          <p:cTn id="13" fill="hold">
                            <p:stCondLst>
                              <p:cond delay="3000"/>
                            </p:stCondLst>
                            <p:childTnLst>
                              <p:par>
                                <p:cTn id="14" presetID="35" presetClass="emph" presetSubtype="0" fill="hold" nodeType="afterEffect">
                                  <p:stCondLst>
                                    <p:cond delay="0"/>
                                  </p:stCondLst>
                                  <p:childTnLst>
                                    <p:anim calcmode="discrete" valueType="str">
                                      <p:cBhvr>
                                        <p:cTn id="15" dur="1000" fill="hold"/>
                                        <p:tgtEl>
                                          <p:spTgt spid="20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t>Purpose and success criteria</a:t>
            </a:r>
          </a:p>
        </p:txBody>
      </p:sp>
      <p:sp>
        <p:nvSpPr>
          <p:cNvPr id="165891" name="Rectangle 3"/>
          <p:cNvSpPr>
            <a:spLocks noGrp="1" noChangeArrowheads="1"/>
          </p:cNvSpPr>
          <p:nvPr>
            <p:ph type="body" idx="1"/>
          </p:nvPr>
        </p:nvSpPr>
        <p:spPr/>
        <p:txBody>
          <a:bodyPr>
            <a:normAutofit fontScale="92500" lnSpcReduction="10000"/>
          </a:bodyPr>
          <a:lstStyle/>
          <a:p>
            <a:pPr marL="0" indent="0">
              <a:buNone/>
            </a:pPr>
            <a:r>
              <a:rPr lang="en-US"/>
              <a:t>What guiding criteria should be used?</a:t>
            </a:r>
          </a:p>
          <a:p>
            <a:pPr marL="781019" lvl="1" indent="-380984"/>
            <a:r>
              <a:rPr lang="en-US"/>
              <a:t>Depends on domain and purpose</a:t>
            </a:r>
          </a:p>
          <a:p>
            <a:pPr marL="781019" lvl="1" indent="-380984"/>
            <a:r>
              <a:rPr lang="en-US"/>
              <a:t>No holistic evaluation scenario exists</a:t>
            </a:r>
          </a:p>
          <a:p>
            <a:pPr marL="380984" indent="-380984"/>
            <a:endParaRPr lang="en-US"/>
          </a:p>
          <a:p>
            <a:pPr marL="380984" indent="-380984"/>
            <a:r>
              <a:rPr lang="en-US"/>
              <a:t>Retrieval perspective</a:t>
            </a:r>
          </a:p>
          <a:p>
            <a:pPr marL="781019" lvl="1" indent="-380984"/>
            <a:r>
              <a:rPr lang="en-US"/>
              <a:t>Reduce search costs</a:t>
            </a:r>
          </a:p>
          <a:p>
            <a:pPr marL="781019" lvl="1" indent="-380984"/>
            <a:r>
              <a:rPr lang="en-US"/>
              <a:t>Provide "correct" proposals</a:t>
            </a:r>
          </a:p>
          <a:p>
            <a:pPr marL="781019" lvl="1" indent="-380984"/>
            <a:r>
              <a:rPr lang="en-US"/>
              <a:t>Assumption: Users know in advance what they want </a:t>
            </a:r>
          </a:p>
          <a:p>
            <a:pPr marL="781019" lvl="1" indent="-380984"/>
            <a:endParaRPr lang="en-US"/>
          </a:p>
          <a:p>
            <a:pPr marL="380984" indent="-380984"/>
            <a:r>
              <a:rPr lang="en-US"/>
              <a:t>Recommendation perspective</a:t>
            </a:r>
          </a:p>
          <a:p>
            <a:pPr marL="781019" lvl="1" indent="-380984"/>
            <a:r>
              <a:rPr lang="en-US"/>
              <a:t>Serendipity – identify items from the Long Tail</a:t>
            </a:r>
          </a:p>
          <a:p>
            <a:pPr marL="781019" lvl="1" indent="-380984"/>
            <a:r>
              <a:rPr lang="en-US"/>
              <a:t>Users did not know about existence</a:t>
            </a:r>
          </a:p>
          <a:p>
            <a:pPr marL="380984" indent="-380984"/>
            <a:endParaRPr lang="en-US"/>
          </a:p>
          <a:p>
            <a:pPr marL="380984" indent="-380984"/>
            <a:endParaRPr lang="en-US"/>
          </a:p>
          <a:p>
            <a:pPr marL="781019" lvl="1" indent="-380984"/>
            <a:endParaRPr lang="en-US"/>
          </a:p>
          <a:p>
            <a:pPr marL="380984" indent="-380984"/>
            <a:endParaRPr lang="en-US"/>
          </a:p>
          <a:p>
            <a:pPr marL="781019" lvl="1" indent="-380984"/>
            <a:endParaRPr lang="en-US"/>
          </a:p>
        </p:txBody>
      </p:sp>
      <p:cxnSp>
        <p:nvCxnSpPr>
          <p:cNvPr id="3" name="Gerade Verbindung 2"/>
          <p:cNvCxnSpPr/>
          <p:nvPr/>
        </p:nvCxnSpPr>
        <p:spPr bwMode="auto">
          <a:xfrm>
            <a:off x="1601485" y="3114883"/>
            <a:ext cx="82809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0200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5891">
                                            <p:txEl>
                                              <p:pRg st="4" end="4"/>
                                            </p:txEl>
                                          </p:spTgt>
                                        </p:tgtEl>
                                        <p:attrNameLst>
                                          <p:attrName>style.visibility</p:attrName>
                                        </p:attrNameLst>
                                      </p:cBhvr>
                                      <p:to>
                                        <p:strVal val="visible"/>
                                      </p:to>
                                    </p:set>
                                    <p:anim calcmode="lin" valueType="num">
                                      <p:cBhvr>
                                        <p:cTn id="7" dur="1000" fill="hold"/>
                                        <p:tgtEl>
                                          <p:spTgt spid="165891">
                                            <p:txEl>
                                              <p:pRg st="4" end="4"/>
                                            </p:txEl>
                                          </p:spTgt>
                                        </p:tgtEl>
                                        <p:attrNameLst>
                                          <p:attrName>ppt_w</p:attrName>
                                        </p:attrNameLst>
                                      </p:cBhvr>
                                      <p:tavLst>
                                        <p:tav tm="0">
                                          <p:val>
                                            <p:strVal val="#ppt_w*0.70"/>
                                          </p:val>
                                        </p:tav>
                                        <p:tav tm="100000">
                                          <p:val>
                                            <p:strVal val="#ppt_w"/>
                                          </p:val>
                                        </p:tav>
                                      </p:tavLst>
                                    </p:anim>
                                    <p:anim calcmode="lin" valueType="num">
                                      <p:cBhvr>
                                        <p:cTn id="8" dur="1000" fill="hold"/>
                                        <p:tgtEl>
                                          <p:spTgt spid="165891">
                                            <p:txEl>
                                              <p:pRg st="4" end="4"/>
                                            </p:txEl>
                                          </p:spTgt>
                                        </p:tgtEl>
                                        <p:attrNameLst>
                                          <p:attrName>ppt_h</p:attrName>
                                        </p:attrNameLst>
                                      </p:cBhvr>
                                      <p:tavLst>
                                        <p:tav tm="0">
                                          <p:val>
                                            <p:strVal val="#ppt_h"/>
                                          </p:val>
                                        </p:tav>
                                        <p:tav tm="100000">
                                          <p:val>
                                            <p:strVal val="#ppt_h"/>
                                          </p:val>
                                        </p:tav>
                                      </p:tavLst>
                                    </p:anim>
                                    <p:animEffect transition="in" filter="fade">
                                      <p:cBhvr>
                                        <p:cTn id="9" dur="1000"/>
                                        <p:tgtEl>
                                          <p:spTgt spid="165891">
                                            <p:txEl>
                                              <p:pRg st="4" end="4"/>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5891">
                                            <p:txEl>
                                              <p:pRg st="5" end="5"/>
                                            </p:txEl>
                                          </p:spTgt>
                                        </p:tgtEl>
                                        <p:attrNameLst>
                                          <p:attrName>style.visibility</p:attrName>
                                        </p:attrNameLst>
                                      </p:cBhvr>
                                      <p:to>
                                        <p:strVal val="visible"/>
                                      </p:to>
                                    </p:set>
                                    <p:anim calcmode="lin" valueType="num">
                                      <p:cBhvr>
                                        <p:cTn id="12" dur="1000" fill="hold"/>
                                        <p:tgtEl>
                                          <p:spTgt spid="165891">
                                            <p:txEl>
                                              <p:pRg st="5" end="5"/>
                                            </p:txEl>
                                          </p:spTgt>
                                        </p:tgtEl>
                                        <p:attrNameLst>
                                          <p:attrName>ppt_w</p:attrName>
                                        </p:attrNameLst>
                                      </p:cBhvr>
                                      <p:tavLst>
                                        <p:tav tm="0">
                                          <p:val>
                                            <p:strVal val="#ppt_w*0.70"/>
                                          </p:val>
                                        </p:tav>
                                        <p:tav tm="100000">
                                          <p:val>
                                            <p:strVal val="#ppt_w"/>
                                          </p:val>
                                        </p:tav>
                                      </p:tavLst>
                                    </p:anim>
                                    <p:anim calcmode="lin" valueType="num">
                                      <p:cBhvr>
                                        <p:cTn id="13" dur="1000" fill="hold"/>
                                        <p:tgtEl>
                                          <p:spTgt spid="165891">
                                            <p:txEl>
                                              <p:pRg st="5" end="5"/>
                                            </p:txEl>
                                          </p:spTgt>
                                        </p:tgtEl>
                                        <p:attrNameLst>
                                          <p:attrName>ppt_h</p:attrName>
                                        </p:attrNameLst>
                                      </p:cBhvr>
                                      <p:tavLst>
                                        <p:tav tm="0">
                                          <p:val>
                                            <p:strVal val="#ppt_h"/>
                                          </p:val>
                                        </p:tav>
                                        <p:tav tm="100000">
                                          <p:val>
                                            <p:strVal val="#ppt_h"/>
                                          </p:val>
                                        </p:tav>
                                      </p:tavLst>
                                    </p:anim>
                                    <p:animEffect transition="in" filter="fade">
                                      <p:cBhvr>
                                        <p:cTn id="14" dur="1000"/>
                                        <p:tgtEl>
                                          <p:spTgt spid="165891">
                                            <p:txEl>
                                              <p:pRg st="5" end="5"/>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65891">
                                            <p:txEl>
                                              <p:pRg st="6" end="6"/>
                                            </p:txEl>
                                          </p:spTgt>
                                        </p:tgtEl>
                                        <p:attrNameLst>
                                          <p:attrName>style.visibility</p:attrName>
                                        </p:attrNameLst>
                                      </p:cBhvr>
                                      <p:to>
                                        <p:strVal val="visible"/>
                                      </p:to>
                                    </p:set>
                                    <p:anim calcmode="lin" valueType="num">
                                      <p:cBhvr>
                                        <p:cTn id="17" dur="1000" fill="hold"/>
                                        <p:tgtEl>
                                          <p:spTgt spid="165891">
                                            <p:txEl>
                                              <p:pRg st="6" end="6"/>
                                            </p:txEl>
                                          </p:spTgt>
                                        </p:tgtEl>
                                        <p:attrNameLst>
                                          <p:attrName>ppt_w</p:attrName>
                                        </p:attrNameLst>
                                      </p:cBhvr>
                                      <p:tavLst>
                                        <p:tav tm="0">
                                          <p:val>
                                            <p:strVal val="#ppt_w*0.70"/>
                                          </p:val>
                                        </p:tav>
                                        <p:tav tm="100000">
                                          <p:val>
                                            <p:strVal val="#ppt_w"/>
                                          </p:val>
                                        </p:tav>
                                      </p:tavLst>
                                    </p:anim>
                                    <p:anim calcmode="lin" valueType="num">
                                      <p:cBhvr>
                                        <p:cTn id="18" dur="1000" fill="hold"/>
                                        <p:tgtEl>
                                          <p:spTgt spid="165891">
                                            <p:txEl>
                                              <p:pRg st="6" end="6"/>
                                            </p:txEl>
                                          </p:spTgt>
                                        </p:tgtEl>
                                        <p:attrNameLst>
                                          <p:attrName>ppt_h</p:attrName>
                                        </p:attrNameLst>
                                      </p:cBhvr>
                                      <p:tavLst>
                                        <p:tav tm="0">
                                          <p:val>
                                            <p:strVal val="#ppt_h"/>
                                          </p:val>
                                        </p:tav>
                                        <p:tav tm="100000">
                                          <p:val>
                                            <p:strVal val="#ppt_h"/>
                                          </p:val>
                                        </p:tav>
                                      </p:tavLst>
                                    </p:anim>
                                    <p:animEffect transition="in" filter="fade">
                                      <p:cBhvr>
                                        <p:cTn id="19" dur="1000"/>
                                        <p:tgtEl>
                                          <p:spTgt spid="165891">
                                            <p:txEl>
                                              <p:pRg st="6" end="6"/>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65891">
                                            <p:txEl>
                                              <p:pRg st="7" end="7"/>
                                            </p:txEl>
                                          </p:spTgt>
                                        </p:tgtEl>
                                        <p:attrNameLst>
                                          <p:attrName>style.visibility</p:attrName>
                                        </p:attrNameLst>
                                      </p:cBhvr>
                                      <p:to>
                                        <p:strVal val="visible"/>
                                      </p:to>
                                    </p:set>
                                    <p:anim calcmode="lin" valueType="num">
                                      <p:cBhvr>
                                        <p:cTn id="22" dur="1000" fill="hold"/>
                                        <p:tgtEl>
                                          <p:spTgt spid="165891">
                                            <p:txEl>
                                              <p:pRg st="7" end="7"/>
                                            </p:txEl>
                                          </p:spTgt>
                                        </p:tgtEl>
                                        <p:attrNameLst>
                                          <p:attrName>ppt_w</p:attrName>
                                        </p:attrNameLst>
                                      </p:cBhvr>
                                      <p:tavLst>
                                        <p:tav tm="0">
                                          <p:val>
                                            <p:strVal val="#ppt_w*0.70"/>
                                          </p:val>
                                        </p:tav>
                                        <p:tav tm="100000">
                                          <p:val>
                                            <p:strVal val="#ppt_w"/>
                                          </p:val>
                                        </p:tav>
                                      </p:tavLst>
                                    </p:anim>
                                    <p:anim calcmode="lin" valueType="num">
                                      <p:cBhvr>
                                        <p:cTn id="23" dur="1000" fill="hold"/>
                                        <p:tgtEl>
                                          <p:spTgt spid="165891">
                                            <p:txEl>
                                              <p:pRg st="7" end="7"/>
                                            </p:txEl>
                                          </p:spTgt>
                                        </p:tgtEl>
                                        <p:attrNameLst>
                                          <p:attrName>ppt_h</p:attrName>
                                        </p:attrNameLst>
                                      </p:cBhvr>
                                      <p:tavLst>
                                        <p:tav tm="0">
                                          <p:val>
                                            <p:strVal val="#ppt_h"/>
                                          </p:val>
                                        </p:tav>
                                        <p:tav tm="100000">
                                          <p:val>
                                            <p:strVal val="#ppt_h"/>
                                          </p:val>
                                        </p:tav>
                                      </p:tavLst>
                                    </p:anim>
                                    <p:animEffect transition="in" filter="fade">
                                      <p:cBhvr>
                                        <p:cTn id="24" dur="1000"/>
                                        <p:tgtEl>
                                          <p:spTgt spid="16589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65891">
                                            <p:txEl>
                                              <p:pRg st="9" end="9"/>
                                            </p:txEl>
                                          </p:spTgt>
                                        </p:tgtEl>
                                        <p:attrNameLst>
                                          <p:attrName>style.visibility</p:attrName>
                                        </p:attrNameLst>
                                      </p:cBhvr>
                                      <p:to>
                                        <p:strVal val="visible"/>
                                      </p:to>
                                    </p:set>
                                    <p:anim calcmode="lin" valueType="num">
                                      <p:cBhvr>
                                        <p:cTn id="29" dur="1000" fill="hold"/>
                                        <p:tgtEl>
                                          <p:spTgt spid="165891">
                                            <p:txEl>
                                              <p:pRg st="9" end="9"/>
                                            </p:txEl>
                                          </p:spTgt>
                                        </p:tgtEl>
                                        <p:attrNameLst>
                                          <p:attrName>ppt_w</p:attrName>
                                        </p:attrNameLst>
                                      </p:cBhvr>
                                      <p:tavLst>
                                        <p:tav tm="0">
                                          <p:val>
                                            <p:strVal val="#ppt_w*0.70"/>
                                          </p:val>
                                        </p:tav>
                                        <p:tav tm="100000">
                                          <p:val>
                                            <p:strVal val="#ppt_w"/>
                                          </p:val>
                                        </p:tav>
                                      </p:tavLst>
                                    </p:anim>
                                    <p:anim calcmode="lin" valueType="num">
                                      <p:cBhvr>
                                        <p:cTn id="30" dur="1000" fill="hold"/>
                                        <p:tgtEl>
                                          <p:spTgt spid="165891">
                                            <p:txEl>
                                              <p:pRg st="9" end="9"/>
                                            </p:txEl>
                                          </p:spTgt>
                                        </p:tgtEl>
                                        <p:attrNameLst>
                                          <p:attrName>ppt_h</p:attrName>
                                        </p:attrNameLst>
                                      </p:cBhvr>
                                      <p:tavLst>
                                        <p:tav tm="0">
                                          <p:val>
                                            <p:strVal val="#ppt_h"/>
                                          </p:val>
                                        </p:tav>
                                        <p:tav tm="100000">
                                          <p:val>
                                            <p:strVal val="#ppt_h"/>
                                          </p:val>
                                        </p:tav>
                                      </p:tavLst>
                                    </p:anim>
                                    <p:animEffect transition="in" filter="fade">
                                      <p:cBhvr>
                                        <p:cTn id="31" dur="1000"/>
                                        <p:tgtEl>
                                          <p:spTgt spid="165891">
                                            <p:txEl>
                                              <p:pRg st="9" end="9"/>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65891">
                                            <p:txEl>
                                              <p:pRg st="10" end="10"/>
                                            </p:txEl>
                                          </p:spTgt>
                                        </p:tgtEl>
                                        <p:attrNameLst>
                                          <p:attrName>style.visibility</p:attrName>
                                        </p:attrNameLst>
                                      </p:cBhvr>
                                      <p:to>
                                        <p:strVal val="visible"/>
                                      </p:to>
                                    </p:set>
                                    <p:anim calcmode="lin" valueType="num">
                                      <p:cBhvr>
                                        <p:cTn id="34" dur="1000" fill="hold"/>
                                        <p:tgtEl>
                                          <p:spTgt spid="165891">
                                            <p:txEl>
                                              <p:pRg st="10" end="10"/>
                                            </p:txEl>
                                          </p:spTgt>
                                        </p:tgtEl>
                                        <p:attrNameLst>
                                          <p:attrName>ppt_w</p:attrName>
                                        </p:attrNameLst>
                                      </p:cBhvr>
                                      <p:tavLst>
                                        <p:tav tm="0">
                                          <p:val>
                                            <p:strVal val="#ppt_w*0.70"/>
                                          </p:val>
                                        </p:tav>
                                        <p:tav tm="100000">
                                          <p:val>
                                            <p:strVal val="#ppt_w"/>
                                          </p:val>
                                        </p:tav>
                                      </p:tavLst>
                                    </p:anim>
                                    <p:anim calcmode="lin" valueType="num">
                                      <p:cBhvr>
                                        <p:cTn id="35" dur="1000" fill="hold"/>
                                        <p:tgtEl>
                                          <p:spTgt spid="165891">
                                            <p:txEl>
                                              <p:pRg st="10" end="10"/>
                                            </p:txEl>
                                          </p:spTgt>
                                        </p:tgtEl>
                                        <p:attrNameLst>
                                          <p:attrName>ppt_h</p:attrName>
                                        </p:attrNameLst>
                                      </p:cBhvr>
                                      <p:tavLst>
                                        <p:tav tm="0">
                                          <p:val>
                                            <p:strVal val="#ppt_h"/>
                                          </p:val>
                                        </p:tav>
                                        <p:tav tm="100000">
                                          <p:val>
                                            <p:strVal val="#ppt_h"/>
                                          </p:val>
                                        </p:tav>
                                      </p:tavLst>
                                    </p:anim>
                                    <p:animEffect transition="in" filter="fade">
                                      <p:cBhvr>
                                        <p:cTn id="36" dur="1000"/>
                                        <p:tgtEl>
                                          <p:spTgt spid="165891">
                                            <p:txEl>
                                              <p:pRg st="10" end="10"/>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65891">
                                            <p:txEl>
                                              <p:pRg st="11" end="11"/>
                                            </p:txEl>
                                          </p:spTgt>
                                        </p:tgtEl>
                                        <p:attrNameLst>
                                          <p:attrName>style.visibility</p:attrName>
                                        </p:attrNameLst>
                                      </p:cBhvr>
                                      <p:to>
                                        <p:strVal val="visible"/>
                                      </p:to>
                                    </p:set>
                                    <p:anim calcmode="lin" valueType="num">
                                      <p:cBhvr>
                                        <p:cTn id="39" dur="1000" fill="hold"/>
                                        <p:tgtEl>
                                          <p:spTgt spid="165891">
                                            <p:txEl>
                                              <p:pRg st="11" end="11"/>
                                            </p:txEl>
                                          </p:spTgt>
                                        </p:tgtEl>
                                        <p:attrNameLst>
                                          <p:attrName>ppt_w</p:attrName>
                                        </p:attrNameLst>
                                      </p:cBhvr>
                                      <p:tavLst>
                                        <p:tav tm="0">
                                          <p:val>
                                            <p:strVal val="#ppt_w*0.70"/>
                                          </p:val>
                                        </p:tav>
                                        <p:tav tm="100000">
                                          <p:val>
                                            <p:strVal val="#ppt_w"/>
                                          </p:val>
                                        </p:tav>
                                      </p:tavLst>
                                    </p:anim>
                                    <p:anim calcmode="lin" valueType="num">
                                      <p:cBhvr>
                                        <p:cTn id="40" dur="1000" fill="hold"/>
                                        <p:tgtEl>
                                          <p:spTgt spid="165891">
                                            <p:txEl>
                                              <p:pRg st="11" end="11"/>
                                            </p:txEl>
                                          </p:spTgt>
                                        </p:tgtEl>
                                        <p:attrNameLst>
                                          <p:attrName>ppt_h</p:attrName>
                                        </p:attrNameLst>
                                      </p:cBhvr>
                                      <p:tavLst>
                                        <p:tav tm="0">
                                          <p:val>
                                            <p:strVal val="#ppt_h"/>
                                          </p:val>
                                        </p:tav>
                                        <p:tav tm="100000">
                                          <p:val>
                                            <p:strVal val="#ppt_h"/>
                                          </p:val>
                                        </p:tav>
                                      </p:tavLst>
                                    </p:anim>
                                    <p:animEffect transition="in" filter="fade">
                                      <p:cBhvr>
                                        <p:cTn id="41" dur="1000"/>
                                        <p:tgtEl>
                                          <p:spTgt spid="1658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Recommendation Systems?</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t>Information Overload: </a:t>
            </a:r>
            <a:r>
              <a:rPr lang="en-US" dirty="0"/>
              <a:t>There is too much information out there, one can easily be overwhelmed by choices. Recommendation systems help reduce the search space and cognitive overload</a:t>
            </a:r>
          </a:p>
          <a:p>
            <a:r>
              <a:rPr lang="en-US" b="1" dirty="0"/>
              <a:t>Item Discovery: </a:t>
            </a:r>
            <a:r>
              <a:rPr lang="en-US" dirty="0"/>
              <a:t>Provide guidance/assistance for item/concept discovery</a:t>
            </a:r>
            <a:endParaRPr lang="en-US" dirty="0">
              <a:cs typeface="Calibri"/>
            </a:endParaRPr>
          </a:p>
          <a:p>
            <a:r>
              <a:rPr lang="en-US" b="1" dirty="0"/>
              <a:t>Social Analogies</a:t>
            </a:r>
            <a:endParaRPr lang="en-US" b="1" dirty="0">
              <a:cs typeface="Calibri"/>
            </a:endParaRPr>
          </a:p>
          <a:p>
            <a:pPr lvl="1"/>
            <a:r>
              <a:rPr lang="en-US" dirty="0"/>
              <a:t>I like this book, you might also like this book since we have similar tastes</a:t>
            </a:r>
            <a:endParaRPr lang="en-US" dirty="0">
              <a:cs typeface="Calibri"/>
            </a:endParaRPr>
          </a:p>
          <a:p>
            <a:pPr lvl="1"/>
            <a:r>
              <a:rPr lang="en-US" dirty="0"/>
              <a:t>Don</a:t>
            </a:r>
            <a:r>
              <a:rPr lang="mr-IN" dirty="0">
                <a:cs typeface="Mangal"/>
              </a:rPr>
              <a:t>’</a:t>
            </a:r>
            <a:r>
              <a:rPr lang="en-US" dirty="0"/>
              <a:t>t go to watch that movie, you will hate it</a:t>
            </a:r>
            <a:endParaRPr lang="en-US" dirty="0">
              <a:cs typeface="Calibri"/>
            </a:endParaRPr>
          </a:p>
          <a:p>
            <a:pPr lvl="1"/>
            <a:r>
              <a:rPr lang="en-US" dirty="0"/>
              <a:t>Since I liked this song, you will love these other songs</a:t>
            </a:r>
            <a:endParaRPr lang="en-US" dirty="0">
              <a:cs typeface="Calibri"/>
            </a:endParaRPr>
          </a:p>
          <a:p>
            <a:endParaRPr lang="en-US"/>
          </a:p>
        </p:txBody>
      </p:sp>
    </p:spTree>
    <p:extLst>
      <p:ext uri="{BB962C8B-B14F-4D97-AF65-F5344CB8AC3E}">
        <p14:creationId xmlns:p14="http://schemas.microsoft.com/office/powerpoint/2010/main" val="1089109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When does a RS do its job well?</a:t>
            </a:r>
            <a:endParaRPr lang="en-US"/>
          </a:p>
        </p:txBody>
      </p:sp>
      <p:pic>
        <p:nvPicPr>
          <p:cNvPr id="4" name="Grafik 3" descr="long_tail_graph.gif"/>
          <p:cNvPicPr>
            <a:picLocks noChangeAspect="1"/>
          </p:cNvPicPr>
          <p:nvPr/>
        </p:nvPicPr>
        <p:blipFill>
          <a:blip r:embed="rId3" cstate="print"/>
          <a:srcRect/>
          <a:stretch>
            <a:fillRect/>
          </a:stretch>
        </p:blipFill>
        <p:spPr bwMode="auto">
          <a:xfrm>
            <a:off x="1578927" y="1921487"/>
            <a:ext cx="6015798" cy="3747120"/>
          </a:xfrm>
          <a:prstGeom prst="rect">
            <a:avLst/>
          </a:prstGeom>
          <a:noFill/>
          <a:ln w="9525">
            <a:noFill/>
            <a:miter lim="800000"/>
            <a:headEnd/>
            <a:tailEnd/>
          </a:ln>
        </p:spPr>
      </p:pic>
      <p:sp>
        <p:nvSpPr>
          <p:cNvPr id="5" name="Inhaltsplatzhalter 2"/>
          <p:cNvSpPr txBox="1">
            <a:spLocks/>
          </p:cNvSpPr>
          <p:nvPr/>
        </p:nvSpPr>
        <p:spPr bwMode="auto">
          <a:xfrm>
            <a:off x="7892995" y="2136522"/>
            <a:ext cx="3355450" cy="374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sz="2160" b="0"/>
              <a:t>"Recommend widely unknown items that users might actually like!"</a:t>
            </a:r>
          </a:p>
          <a:p>
            <a:r>
              <a:rPr lang="en-US" sz="2160" b="0"/>
              <a:t>20% of items accumulate 74% of all positive ratings</a:t>
            </a:r>
          </a:p>
        </p:txBody>
      </p:sp>
      <p:sp>
        <p:nvSpPr>
          <p:cNvPr id="3" name="Rectangle 2"/>
          <p:cNvSpPr/>
          <p:nvPr/>
        </p:nvSpPr>
        <p:spPr>
          <a:xfrm>
            <a:off x="3352800" y="2847919"/>
            <a:ext cx="5486400" cy="1143775"/>
          </a:xfrm>
          <a:prstGeom prst="rect">
            <a:avLst/>
          </a:prstGeom>
        </p:spPr>
        <p:txBody>
          <a:bodyPr>
            <a:spAutoFit/>
          </a:bodyPr>
          <a:lstStyle/>
          <a:p>
            <a:pPr defTabSz="914364" eaLnBrk="0" hangingPunct="0">
              <a:lnSpc>
                <a:spcPct val="90000"/>
              </a:lnSpc>
              <a:spcBef>
                <a:spcPts val="1200"/>
              </a:spcBef>
              <a:defRPr/>
            </a:pPr>
            <a:r>
              <a:rPr lang="en-US" sz="2160">
                <a:solidFill>
                  <a:srgbClr val="003366"/>
                </a:solidFill>
                <a:latin typeface="Calibri" pitchFamily="34" charset="0"/>
              </a:rPr>
              <a:t>	Recommend items </a:t>
            </a:r>
            <a:br>
              <a:rPr lang="en-US" sz="2160">
                <a:solidFill>
                  <a:srgbClr val="003366"/>
                </a:solidFill>
                <a:latin typeface="Calibri" pitchFamily="34" charset="0"/>
              </a:rPr>
            </a:br>
            <a:r>
              <a:rPr lang="en-US" sz="2160">
                <a:solidFill>
                  <a:srgbClr val="003366"/>
                </a:solidFill>
                <a:latin typeface="Calibri" pitchFamily="34" charset="0"/>
              </a:rPr>
              <a:t>	from the long tail</a:t>
            </a:r>
          </a:p>
          <a:p>
            <a:pPr marL="380984" indent="-380984" defTabSz="914364" eaLnBrk="0" hangingPunct="0">
              <a:lnSpc>
                <a:spcPct val="90000"/>
              </a:lnSpc>
              <a:spcBef>
                <a:spcPts val="1200"/>
              </a:spcBef>
              <a:buFont typeface="Wingdings" pitchFamily="2" charset="2"/>
              <a:buChar char="§"/>
              <a:defRPr/>
            </a:pPr>
            <a:endParaRPr lang="en-US" sz="2160">
              <a:solidFill>
                <a:srgbClr val="003366"/>
              </a:solidFill>
              <a:latin typeface="Calibri" pitchFamily="34" charset="0"/>
            </a:endParaRPr>
          </a:p>
        </p:txBody>
      </p:sp>
    </p:spTree>
    <p:extLst>
      <p:ext uri="{BB962C8B-B14F-4D97-AF65-F5344CB8AC3E}">
        <p14:creationId xmlns:p14="http://schemas.microsoft.com/office/powerpoint/2010/main" val="408970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en-US"/>
              <a:t>Purpose and success criteria (2)</a:t>
            </a:r>
          </a:p>
        </p:txBody>
      </p:sp>
      <p:sp>
        <p:nvSpPr>
          <p:cNvPr id="3" name="Inhaltsplatzhalter 2"/>
          <p:cNvSpPr>
            <a:spLocks noGrp="1"/>
          </p:cNvSpPr>
          <p:nvPr>
            <p:ph idx="1"/>
          </p:nvPr>
        </p:nvSpPr>
        <p:spPr/>
        <p:txBody>
          <a:bodyPr>
            <a:normAutofit fontScale="92500" lnSpcReduction="20000"/>
          </a:bodyPr>
          <a:lstStyle/>
          <a:p>
            <a:pPr marL="380984" indent="-380984">
              <a:defRPr/>
            </a:pPr>
            <a:r>
              <a:rPr lang="en-US" dirty="0"/>
              <a:t>Prediction perspective</a:t>
            </a:r>
          </a:p>
          <a:p>
            <a:pPr marL="781019" lvl="1" indent="-380984">
              <a:defRPr/>
            </a:pPr>
            <a:r>
              <a:rPr lang="en-US" dirty="0"/>
              <a:t>Predict to what degree users like an item</a:t>
            </a:r>
          </a:p>
          <a:p>
            <a:pPr marL="781019" lvl="1" indent="-380984">
              <a:defRPr/>
            </a:pPr>
            <a:r>
              <a:rPr lang="en-US" dirty="0"/>
              <a:t>Most popular evaluation scenario in research</a:t>
            </a:r>
          </a:p>
          <a:p>
            <a:pPr marL="781019" lvl="1" indent="-380984">
              <a:defRPr/>
            </a:pPr>
            <a:endParaRPr lang="en-US" dirty="0"/>
          </a:p>
          <a:p>
            <a:pPr marL="380984" indent="-380984">
              <a:defRPr/>
            </a:pPr>
            <a:r>
              <a:rPr lang="en-US" dirty="0"/>
              <a:t>Interaction perspective</a:t>
            </a:r>
          </a:p>
          <a:p>
            <a:pPr marL="781019" lvl="1" indent="-380984">
              <a:defRPr/>
            </a:pPr>
            <a:r>
              <a:rPr lang="en-US" dirty="0"/>
              <a:t>Give users a "good feeling"</a:t>
            </a:r>
          </a:p>
          <a:p>
            <a:pPr marL="781019" lvl="1" indent="-380984">
              <a:defRPr/>
            </a:pPr>
            <a:r>
              <a:rPr lang="en-US" dirty="0"/>
              <a:t>Educate users about the product domain</a:t>
            </a:r>
          </a:p>
          <a:p>
            <a:pPr marL="781019" lvl="1" indent="-380984">
              <a:defRPr/>
            </a:pPr>
            <a:r>
              <a:rPr lang="en-US" dirty="0"/>
              <a:t>Convince/persuade users - explain</a:t>
            </a:r>
          </a:p>
          <a:p>
            <a:pPr marL="380984" indent="-380984">
              <a:defRPr/>
            </a:pPr>
            <a:endParaRPr lang="en-US" dirty="0"/>
          </a:p>
          <a:p>
            <a:pPr marL="380984" indent="-380984">
              <a:defRPr/>
            </a:pPr>
            <a:r>
              <a:rPr lang="en-US" dirty="0"/>
              <a:t>Finally, conversion perspective </a:t>
            </a:r>
          </a:p>
          <a:p>
            <a:pPr marL="800068" lvl="1" indent="-342887">
              <a:defRPr/>
            </a:pPr>
            <a:r>
              <a:rPr lang="en-US" dirty="0"/>
              <a:t>Commercial situations</a:t>
            </a:r>
          </a:p>
          <a:p>
            <a:pPr marL="800068" lvl="1" indent="-342887">
              <a:defRPr/>
            </a:pPr>
            <a:r>
              <a:rPr lang="en-US" dirty="0"/>
              <a:t>Increase "hit", "clickthrough", "lookers to bookers" rates</a:t>
            </a:r>
          </a:p>
          <a:p>
            <a:pPr marL="800068" lvl="1" indent="-342887">
              <a:defRPr/>
            </a:pPr>
            <a:r>
              <a:rPr lang="en-US" dirty="0"/>
              <a:t>Optimize sales margins and profit   </a:t>
            </a:r>
          </a:p>
          <a:p>
            <a:pPr>
              <a:defRPr/>
            </a:pPr>
            <a:endParaRPr lang="en-US" dirty="0"/>
          </a:p>
        </p:txBody>
      </p:sp>
    </p:spTree>
    <p:extLst>
      <p:ext uri="{BB962C8B-B14F-4D97-AF65-F5344CB8AC3E}">
        <p14:creationId xmlns:p14="http://schemas.microsoft.com/office/powerpoint/2010/main" val="14221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4" end="4"/>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0"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5" end="5"/>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6" end="6"/>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p:cTn id="3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p:cTn id="46"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47"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48" dur="1000"/>
                                        <p:tgtEl>
                                          <p:spTgt spid="3">
                                            <p:txEl>
                                              <p:pRg st="9" end="9"/>
                                            </p:txEl>
                                          </p:spTgt>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p:cTn id="51"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52"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53" dur="1000"/>
                                        <p:tgtEl>
                                          <p:spTgt spid="3">
                                            <p:txEl>
                                              <p:pRg st="10" end="10"/>
                                            </p:txEl>
                                          </p:spTgt>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p:cTn id="56"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11" end="11"/>
                                            </p:txEl>
                                          </p:spTgt>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p:cTn id="61" dur="1000" fill="hold"/>
                                        <p:tgtEl>
                                          <p:spTgt spid="3">
                                            <p:txEl>
                                              <p:pRg st="12" end="12"/>
                                            </p:txEl>
                                          </p:spTgt>
                                        </p:tgtEl>
                                        <p:attrNameLst>
                                          <p:attrName>ppt_w</p:attrName>
                                        </p:attrNameLst>
                                      </p:cBhvr>
                                      <p:tavLst>
                                        <p:tav tm="0">
                                          <p:val>
                                            <p:strVal val="#ppt_w*0.70"/>
                                          </p:val>
                                        </p:tav>
                                        <p:tav tm="100000">
                                          <p:val>
                                            <p:strVal val="#ppt_w"/>
                                          </p:val>
                                        </p:tav>
                                      </p:tavLst>
                                    </p:anim>
                                    <p:anim calcmode="lin" valueType="num">
                                      <p:cBhvr>
                                        <p:cTn id="62" dur="1000" fill="hold"/>
                                        <p:tgtEl>
                                          <p:spTgt spid="3">
                                            <p:txEl>
                                              <p:pRg st="12" end="12"/>
                                            </p:txEl>
                                          </p:spTgt>
                                        </p:tgtEl>
                                        <p:attrNameLst>
                                          <p:attrName>ppt_h</p:attrName>
                                        </p:attrNameLst>
                                      </p:cBhvr>
                                      <p:tavLst>
                                        <p:tav tm="0">
                                          <p:val>
                                            <p:strVal val="#ppt_h"/>
                                          </p:val>
                                        </p:tav>
                                        <p:tav tm="100000">
                                          <p:val>
                                            <p:strVal val="#ppt_h"/>
                                          </p:val>
                                        </p:tav>
                                      </p:tavLst>
                                    </p:anim>
                                    <p:animEffect transition="in" filter="fade">
                                      <p:cBhvr>
                                        <p:cTn id="63"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Inhaltsplatzhalter 1"/>
          <p:cNvSpPr>
            <a:spLocks noGrp="1"/>
          </p:cNvSpPr>
          <p:nvPr>
            <p:ph idx="1"/>
          </p:nvPr>
        </p:nvSpPr>
        <p:spPr>
          <a:xfrm>
            <a:off x="1466799" y="4556375"/>
            <a:ext cx="8229600" cy="1905076"/>
          </a:xfrm>
        </p:spPr>
        <p:txBody>
          <a:bodyPr vert="horz" lIns="91440" tIns="45720" rIns="91440" bIns="45720" rtlCol="0" anchor="t">
            <a:normAutofit lnSpcReduction="10000"/>
          </a:bodyPr>
          <a:lstStyle/>
          <a:p>
            <a:r>
              <a:rPr lang="en-US" b="1" dirty="0"/>
              <a:t>Rank Score</a:t>
            </a:r>
            <a:r>
              <a:rPr lang="en-US" dirty="0"/>
              <a:t> extends recall and precision to take the positions of correct items in a ranked list into account</a:t>
            </a:r>
          </a:p>
          <a:p>
            <a:pPr lvl="1"/>
            <a:r>
              <a:rPr lang="en-US" dirty="0"/>
              <a:t>Particularly important in recommendation systems as lower ranked items may be overlooked by users</a:t>
            </a:r>
            <a:endParaRPr lang="en-US" dirty="0">
              <a:cs typeface="Calibri"/>
            </a:endParaRPr>
          </a:p>
          <a:p>
            <a:pPr lvl="1"/>
            <a:r>
              <a:rPr lang="en-US" dirty="0"/>
              <a:t>Learning-to-rank: Optimize models for such measures (e.g., AUC)</a:t>
            </a:r>
            <a:endParaRPr lang="en-US" dirty="0">
              <a:cs typeface="Calibri"/>
            </a:endParaRPr>
          </a:p>
        </p:txBody>
      </p:sp>
      <p:sp>
        <p:nvSpPr>
          <p:cNvPr id="62467" name="Titel 2"/>
          <p:cNvSpPr>
            <a:spLocks noGrp="1"/>
          </p:cNvSpPr>
          <p:nvPr>
            <p:ph type="title"/>
          </p:nvPr>
        </p:nvSpPr>
        <p:spPr/>
        <p:txBody>
          <a:bodyPr/>
          <a:lstStyle/>
          <a:p>
            <a:r>
              <a:rPr lang="en-US"/>
              <a:t>Metrics: Rank Score – position matters </a:t>
            </a:r>
          </a:p>
        </p:txBody>
      </p:sp>
      <p:graphicFrame>
        <p:nvGraphicFramePr>
          <p:cNvPr id="2" name="Tabelle 1"/>
          <p:cNvGraphicFramePr>
            <a:graphicFrameLocks noGrp="1"/>
          </p:cNvGraphicFramePr>
          <p:nvPr>
            <p:extLst>
              <p:ext uri="{D42A27DB-BD31-4B8C-83A1-F6EECF244321}">
                <p14:modId xmlns:p14="http://schemas.microsoft.com/office/powerpoint/2010/main" val="1162519061"/>
              </p:ext>
            </p:extLst>
          </p:nvPr>
        </p:nvGraphicFramePr>
        <p:xfrm>
          <a:off x="1981200" y="2383313"/>
          <a:ext cx="2471936" cy="1296144"/>
        </p:xfrm>
        <a:graphic>
          <a:graphicData uri="http://schemas.openxmlformats.org/drawingml/2006/table">
            <a:tbl>
              <a:tblPr firstRow="1" bandRow="1">
                <a:tableStyleId>{5C22544A-7EE6-4342-B048-85BDC9FD1C3A}</a:tableStyleId>
              </a:tblPr>
              <a:tblGrid>
                <a:gridCol w="2471936">
                  <a:extLst>
                    <a:ext uri="{9D8B030D-6E8A-4147-A177-3AD203B41FA5}">
                      <a16:colId xmlns:a16="http://schemas.microsoft.com/office/drawing/2014/main" val="20000"/>
                    </a:ext>
                  </a:extLst>
                </a:gridCol>
              </a:tblGrid>
              <a:tr h="432048">
                <a:tc>
                  <a:txBody>
                    <a:bodyPr/>
                    <a:lstStyle/>
                    <a:p>
                      <a:r>
                        <a:rPr lang="en-US" sz="1300"/>
                        <a:t>Actually good</a:t>
                      </a:r>
                    </a:p>
                  </a:txBody>
                  <a:tcPr/>
                </a:tc>
                <a:extLst>
                  <a:ext uri="{0D108BD9-81ED-4DB2-BD59-A6C34878D82A}">
                    <a16:rowId xmlns:a16="http://schemas.microsoft.com/office/drawing/2014/main" val="10000"/>
                  </a:ext>
                </a:extLst>
              </a:tr>
              <a:tr h="432048">
                <a:tc>
                  <a:txBody>
                    <a:bodyPr/>
                    <a:lstStyle/>
                    <a:p>
                      <a:r>
                        <a:rPr lang="en-US" sz="1300"/>
                        <a:t>Item</a:t>
                      </a:r>
                      <a:r>
                        <a:rPr lang="en-US" sz="1300" baseline="0"/>
                        <a:t> 237</a:t>
                      </a:r>
                      <a:endParaRPr lang="en-US" sz="1300"/>
                    </a:p>
                  </a:txBody>
                  <a:tcPr/>
                </a:tc>
                <a:extLst>
                  <a:ext uri="{0D108BD9-81ED-4DB2-BD59-A6C34878D82A}">
                    <a16:rowId xmlns:a16="http://schemas.microsoft.com/office/drawing/2014/main" val="10001"/>
                  </a:ext>
                </a:extLst>
              </a:tr>
              <a:tr h="432048">
                <a:tc>
                  <a:txBody>
                    <a:bodyPr/>
                    <a:lstStyle/>
                    <a:p>
                      <a:r>
                        <a:rPr lang="en-US" sz="1300"/>
                        <a:t>Item 899</a:t>
                      </a:r>
                    </a:p>
                  </a:txBody>
                  <a:tcPr/>
                </a:tc>
                <a:extLst>
                  <a:ext uri="{0D108BD9-81ED-4DB2-BD59-A6C34878D82A}">
                    <a16:rowId xmlns:a16="http://schemas.microsoft.com/office/drawing/2014/main" val="10002"/>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954643789"/>
              </p:ext>
            </p:extLst>
          </p:nvPr>
        </p:nvGraphicFramePr>
        <p:xfrm>
          <a:off x="6301680" y="2324127"/>
          <a:ext cx="2736304" cy="1727056"/>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tblGrid>
              <a:tr h="502920">
                <a:tc>
                  <a:txBody>
                    <a:bodyPr/>
                    <a:lstStyle/>
                    <a:p>
                      <a:r>
                        <a:rPr lang="en-US" sz="1300"/>
                        <a:t>Recommended </a:t>
                      </a:r>
                    </a:p>
                    <a:p>
                      <a:r>
                        <a:rPr lang="en-US" sz="1300"/>
                        <a:t>(predicted as good)</a:t>
                      </a:r>
                    </a:p>
                  </a:txBody>
                  <a:tcPr/>
                </a:tc>
                <a:extLst>
                  <a:ext uri="{0D108BD9-81ED-4DB2-BD59-A6C34878D82A}">
                    <a16:rowId xmlns:a16="http://schemas.microsoft.com/office/drawing/2014/main" val="10000"/>
                  </a:ext>
                </a:extLst>
              </a:tr>
              <a:tr h="432048">
                <a:tc>
                  <a:txBody>
                    <a:bodyPr/>
                    <a:lstStyle/>
                    <a:p>
                      <a:r>
                        <a:rPr lang="en-US" sz="1300"/>
                        <a:t>Item</a:t>
                      </a:r>
                      <a:r>
                        <a:rPr lang="en-US" sz="1300" baseline="0"/>
                        <a:t> 345</a:t>
                      </a:r>
                      <a:endParaRPr lang="en-US" sz="1300"/>
                    </a:p>
                  </a:txBody>
                  <a:tcPr/>
                </a:tc>
                <a:extLst>
                  <a:ext uri="{0D108BD9-81ED-4DB2-BD59-A6C34878D82A}">
                    <a16:rowId xmlns:a16="http://schemas.microsoft.com/office/drawing/2014/main" val="10001"/>
                  </a:ext>
                </a:extLst>
              </a:tr>
              <a:tr h="432048">
                <a:tc>
                  <a:txBody>
                    <a:bodyPr/>
                    <a:lstStyle/>
                    <a:p>
                      <a:r>
                        <a:rPr lang="en-US" sz="1300"/>
                        <a:t>Item 237</a:t>
                      </a:r>
                    </a:p>
                  </a:txBody>
                  <a:tcPr/>
                </a:tc>
                <a:extLst>
                  <a:ext uri="{0D108BD9-81ED-4DB2-BD59-A6C34878D82A}">
                    <a16:rowId xmlns:a16="http://schemas.microsoft.com/office/drawing/2014/main" val="10002"/>
                  </a:ext>
                </a:extLst>
              </a:tr>
              <a:tr h="360040">
                <a:tc>
                  <a:txBody>
                    <a:bodyPr/>
                    <a:lstStyle/>
                    <a:p>
                      <a:r>
                        <a:rPr lang="en-US" sz="1300"/>
                        <a:t>Item 187</a:t>
                      </a:r>
                    </a:p>
                  </a:txBody>
                  <a:tcPr/>
                </a:tc>
                <a:extLst>
                  <a:ext uri="{0D108BD9-81ED-4DB2-BD59-A6C34878D82A}">
                    <a16:rowId xmlns:a16="http://schemas.microsoft.com/office/drawing/2014/main" val="10003"/>
                  </a:ext>
                </a:extLst>
              </a:tr>
            </a:tbl>
          </a:graphicData>
        </a:graphic>
      </p:graphicFrame>
      <p:sp>
        <p:nvSpPr>
          <p:cNvPr id="3" name="Textfeld 2"/>
          <p:cNvSpPr txBox="1"/>
          <p:nvPr/>
        </p:nvSpPr>
        <p:spPr>
          <a:xfrm>
            <a:off x="1457631" y="1663460"/>
            <a:ext cx="1501308" cy="461665"/>
          </a:xfrm>
          <a:prstGeom prst="rect">
            <a:avLst/>
          </a:prstGeom>
          <a:noFill/>
        </p:spPr>
        <p:txBody>
          <a:bodyPr wrap="none" rtlCol="0">
            <a:spAutoFit/>
          </a:bodyPr>
          <a:lstStyle/>
          <a:p>
            <a:r>
              <a:rPr lang="en-US" sz="2400">
                <a:solidFill>
                  <a:srgbClr val="003366"/>
                </a:solidFill>
                <a:latin typeface="Calibri" pitchFamily="34" charset="0"/>
                <a:ea typeface="+mj-ea"/>
                <a:cs typeface="+mj-cs"/>
              </a:rPr>
              <a:t>For a user:</a:t>
            </a:r>
          </a:p>
        </p:txBody>
      </p:sp>
      <p:cxnSp>
        <p:nvCxnSpPr>
          <p:cNvPr id="5" name="Gerade Verbindung mit Pfeil 4"/>
          <p:cNvCxnSpPr/>
          <p:nvPr/>
        </p:nvCxnSpPr>
        <p:spPr bwMode="auto">
          <a:xfrm>
            <a:off x="4501479" y="3044207"/>
            <a:ext cx="1656184" cy="576064"/>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8" name="Textfeld 7"/>
          <p:cNvSpPr txBox="1"/>
          <p:nvPr/>
        </p:nvSpPr>
        <p:spPr>
          <a:xfrm>
            <a:off x="5211877" y="2894761"/>
            <a:ext cx="519694" cy="461665"/>
          </a:xfrm>
          <a:prstGeom prst="rect">
            <a:avLst/>
          </a:prstGeom>
          <a:noFill/>
        </p:spPr>
        <p:txBody>
          <a:bodyPr wrap="none" rtlCol="0">
            <a:spAutoFit/>
          </a:bodyPr>
          <a:lstStyle/>
          <a:p>
            <a:pPr eaLnBrk="0" hangingPunct="0"/>
            <a:r>
              <a:rPr lang="en-US" sz="2400">
                <a:solidFill>
                  <a:srgbClr val="003366"/>
                </a:solidFill>
                <a:latin typeface="Calibri" pitchFamily="34" charset="0"/>
                <a:ea typeface="+mj-ea"/>
                <a:cs typeface="+mj-cs"/>
              </a:rPr>
              <a:t>hit</a:t>
            </a:r>
          </a:p>
        </p:txBody>
      </p:sp>
    </p:spTree>
    <p:extLst>
      <p:ext uri="{BB962C8B-B14F-4D97-AF65-F5344CB8AC3E}">
        <p14:creationId xmlns:p14="http://schemas.microsoft.com/office/powerpoint/2010/main" val="198983584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07569" y="260648"/>
            <a:ext cx="5904656" cy="1143000"/>
          </a:xfrm>
        </p:spPr>
        <p:txBody>
          <a:bodyPr/>
          <a:lstStyle/>
          <a:p>
            <a:r>
              <a:rPr lang="en-US"/>
              <a:t>Accuracy measures</a:t>
            </a:r>
          </a:p>
        </p:txBody>
      </p:sp>
      <p:sp>
        <p:nvSpPr>
          <p:cNvPr id="3" name="Inhaltsplatzhalter 2"/>
          <p:cNvSpPr>
            <a:spLocks noGrp="1"/>
          </p:cNvSpPr>
          <p:nvPr>
            <p:ph idx="1"/>
          </p:nvPr>
        </p:nvSpPr>
        <p:spPr>
          <a:xfrm>
            <a:off x="1864814" y="1622266"/>
            <a:ext cx="6694512" cy="5256584"/>
          </a:xfrm>
        </p:spPr>
        <p:txBody>
          <a:bodyPr>
            <a:normAutofit/>
          </a:bodyPr>
          <a:lstStyle/>
          <a:p>
            <a:r>
              <a:rPr lang="en-US" dirty="0"/>
              <a:t>Datasets with items rated by users</a:t>
            </a:r>
          </a:p>
          <a:p>
            <a:pPr lvl="1"/>
            <a:r>
              <a:rPr lang="en-US" dirty="0" err="1"/>
              <a:t>MovieLens</a:t>
            </a:r>
            <a:r>
              <a:rPr lang="en-US" dirty="0"/>
              <a:t> datasets 100K-10M ratings</a:t>
            </a:r>
          </a:p>
          <a:p>
            <a:pPr lvl="1"/>
            <a:r>
              <a:rPr lang="en-US" dirty="0"/>
              <a:t>Netflix 100M ratings</a:t>
            </a:r>
          </a:p>
          <a:p>
            <a:r>
              <a:rPr lang="en-US" dirty="0"/>
              <a:t>Historic user ratings constitute ground truth</a:t>
            </a:r>
          </a:p>
          <a:p>
            <a:r>
              <a:rPr lang="en-US" dirty="0"/>
              <a:t>Metrics measure error rate</a:t>
            </a:r>
          </a:p>
          <a:p>
            <a:pPr lvl="1"/>
            <a:r>
              <a:rPr lang="en-US" dirty="0"/>
              <a:t>Mean Absolute Error (</a:t>
            </a:r>
            <a:r>
              <a:rPr lang="en-US" i="1" dirty="0"/>
              <a:t>MAE</a:t>
            </a:r>
            <a:r>
              <a:rPr lang="en-US" dirty="0"/>
              <a:t>) computes the deviation between predicted ratings and actual ratings</a:t>
            </a:r>
          </a:p>
          <a:p>
            <a:pPr marL="411480" lvl="1" indent="0">
              <a:buNone/>
            </a:pPr>
            <a:br>
              <a:rPr lang="en-US" dirty="0"/>
            </a:br>
            <a:br>
              <a:rPr lang="en-US" dirty="0"/>
            </a:br>
            <a:endParaRPr lang="en-US" dirty="0"/>
          </a:p>
          <a:p>
            <a:pPr lvl="1"/>
            <a:r>
              <a:rPr lang="en-US" dirty="0"/>
              <a:t>Root Mean Square Error (</a:t>
            </a:r>
            <a:r>
              <a:rPr lang="en-US" i="1" dirty="0"/>
              <a:t>RMSE</a:t>
            </a:r>
            <a:r>
              <a:rPr lang="en-US" dirty="0"/>
              <a:t>) is similar to </a:t>
            </a:r>
            <a:r>
              <a:rPr lang="en-US" i="1" dirty="0"/>
              <a:t>MAE</a:t>
            </a:r>
            <a:r>
              <a:rPr lang="en-US" dirty="0"/>
              <a:t>, but places more emphasis on larger deviation</a:t>
            </a:r>
          </a:p>
          <a:p>
            <a:pPr lvl="0"/>
            <a:endParaRPr lang="en-US" dirty="0"/>
          </a:p>
          <a:p>
            <a:endParaRPr lang="en-US" dirty="0"/>
          </a:p>
          <a:p>
            <a:endParaRPr lang="en-US" dirty="0"/>
          </a:p>
        </p:txBody>
      </p:sp>
      <p:pic>
        <p:nvPicPr>
          <p:cNvPr id="6" name="Picture 1"/>
          <p:cNvPicPr>
            <a:picLocks noChangeAspect="1" noChangeArrowheads="1"/>
          </p:cNvPicPr>
          <p:nvPr/>
        </p:nvPicPr>
        <p:blipFill>
          <a:blip r:embed="rId3"/>
          <a:srcRect/>
          <a:stretch>
            <a:fillRect/>
          </a:stretch>
        </p:blipFill>
        <p:spPr bwMode="auto">
          <a:xfrm>
            <a:off x="5174968" y="4472891"/>
            <a:ext cx="2047876" cy="76200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287738" y="5802524"/>
            <a:ext cx="2543176" cy="1076326"/>
          </a:xfrm>
          <a:prstGeom prst="rect">
            <a:avLst/>
          </a:prstGeom>
          <a:noFill/>
          <a:ln w="9525">
            <a:noFill/>
            <a:miter lim="800000"/>
            <a:headEnd/>
            <a:tailEnd/>
          </a:ln>
        </p:spPr>
      </p:pic>
    </p:spTree>
    <p:extLst>
      <p:ext uri="{BB962C8B-B14F-4D97-AF65-F5344CB8AC3E}">
        <p14:creationId xmlns:p14="http://schemas.microsoft.com/office/powerpoint/2010/main" val="34703172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Offline experimentation example</a:t>
            </a:r>
          </a:p>
        </p:txBody>
      </p:sp>
      <p:sp>
        <p:nvSpPr>
          <p:cNvPr id="3" name="Inhaltsplatzhalter 2"/>
          <p:cNvSpPr>
            <a:spLocks noGrp="1"/>
          </p:cNvSpPr>
          <p:nvPr>
            <p:ph idx="1"/>
          </p:nvPr>
        </p:nvSpPr>
        <p:spPr/>
        <p:txBody>
          <a:bodyPr vert="horz" lIns="91440" tIns="45720" rIns="91440" bIns="45720" rtlCol="0" anchor="t">
            <a:normAutofit/>
          </a:bodyPr>
          <a:lstStyle/>
          <a:p>
            <a:r>
              <a:rPr lang="en-US" dirty="0"/>
              <a:t>Netflix competition</a:t>
            </a:r>
          </a:p>
          <a:p>
            <a:pPr lvl="1"/>
            <a:r>
              <a:rPr lang="en-US" sz="1600" dirty="0"/>
              <a:t>Web-based movie rental</a:t>
            </a:r>
            <a:endParaRPr lang="en-US" sz="1600" dirty="0">
              <a:cs typeface="Calibri"/>
            </a:endParaRPr>
          </a:p>
          <a:p>
            <a:pPr lvl="1"/>
            <a:r>
              <a:rPr lang="en-US" sz="1600" dirty="0"/>
              <a:t>Prize of $1,000,000 for accuracy improvement (RMSE) of 10% compared to Netflix's own </a:t>
            </a:r>
            <a:r>
              <a:rPr lang="en-US" sz="1600" dirty="0" err="1"/>
              <a:t>Cinematch</a:t>
            </a:r>
            <a:r>
              <a:rPr lang="en-US" sz="1600" dirty="0"/>
              <a:t> system.</a:t>
            </a:r>
            <a:endParaRPr lang="en-US" sz="1600" dirty="0">
              <a:cs typeface="Calibri"/>
            </a:endParaRPr>
          </a:p>
          <a:p>
            <a:pPr lvl="1"/>
            <a:endParaRPr lang="en-US" sz="900"/>
          </a:p>
          <a:p>
            <a:r>
              <a:rPr lang="en-US" dirty="0"/>
              <a:t>Historical dataset  </a:t>
            </a:r>
            <a:endParaRPr lang="en-US" dirty="0">
              <a:cs typeface="Calibri"/>
            </a:endParaRPr>
          </a:p>
          <a:p>
            <a:pPr lvl="1"/>
            <a:r>
              <a:rPr lang="en-US" dirty="0"/>
              <a:t>~480K users rated ~18K movies on a scale of 1 to 5 (~100M ratings)</a:t>
            </a:r>
            <a:endParaRPr lang="en-US" dirty="0">
              <a:cs typeface="Calibri"/>
            </a:endParaRPr>
          </a:p>
          <a:p>
            <a:pPr lvl="1"/>
            <a:r>
              <a:rPr lang="en-US" dirty="0"/>
              <a:t>Last 9 ratings/user withheld</a:t>
            </a:r>
            <a:endParaRPr lang="en-US" dirty="0">
              <a:cs typeface="Calibri"/>
            </a:endParaRPr>
          </a:p>
          <a:p>
            <a:pPr lvl="2"/>
            <a:r>
              <a:rPr lang="en-US" sz="1400" dirty="0"/>
              <a:t>Probe set – for teams for evaluation</a:t>
            </a:r>
            <a:endParaRPr lang="en-US" sz="1400" dirty="0">
              <a:cs typeface="Calibri"/>
            </a:endParaRPr>
          </a:p>
          <a:p>
            <a:pPr lvl="2"/>
            <a:r>
              <a:rPr lang="en-US" sz="1400" dirty="0"/>
              <a:t>Quiz set – evaluates teams’ submissions for leaderboard</a:t>
            </a:r>
            <a:endParaRPr lang="en-US" sz="1400" dirty="0">
              <a:cs typeface="Calibri"/>
            </a:endParaRPr>
          </a:p>
          <a:p>
            <a:pPr lvl="2"/>
            <a:r>
              <a:rPr lang="en-US" sz="1400" dirty="0"/>
              <a:t>Test set – used by Netflix to determine winner</a:t>
            </a:r>
            <a:endParaRPr lang="en-US" sz="1400" dirty="0">
              <a:cs typeface="Calibri"/>
            </a:endParaRPr>
          </a:p>
          <a:p>
            <a:r>
              <a:rPr lang="en-US" sz="1700" dirty="0"/>
              <a:t>Today</a:t>
            </a:r>
            <a:endParaRPr lang="en-US" sz="1700" dirty="0">
              <a:cs typeface="Calibri"/>
            </a:endParaRPr>
          </a:p>
          <a:p>
            <a:pPr lvl="1"/>
            <a:r>
              <a:rPr lang="en-US" sz="1500" dirty="0"/>
              <a:t>Rating  prediction only seen as an additional input into the recommendation process</a:t>
            </a:r>
            <a:endParaRPr lang="en-US" sz="1500" dirty="0">
              <a:cs typeface="Calibri"/>
            </a:endParaRPr>
          </a:p>
          <a:p>
            <a:pPr lvl="1"/>
            <a:endParaRPr lang="en-US" sz="2000"/>
          </a:p>
          <a:p>
            <a:pPr marL="0" indent="0">
              <a:buNone/>
            </a:pPr>
            <a:endParaRPr lang="en-US"/>
          </a:p>
        </p:txBody>
      </p:sp>
    </p:spTree>
    <p:extLst>
      <p:ext uri="{BB962C8B-B14F-4D97-AF65-F5344CB8AC3E}">
        <p14:creationId xmlns:p14="http://schemas.microsoft.com/office/powerpoint/2010/main" val="1121002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
          </p:nvPr>
        </p:nvSpPr>
        <p:spPr/>
        <p:txBody>
          <a:bodyPr/>
          <a:lstStyle/>
          <a:p>
            <a:r>
              <a:rPr lang="en-US"/>
              <a:t>Offline evaluation is the cheapest variant</a:t>
            </a:r>
          </a:p>
          <a:p>
            <a:pPr lvl="1"/>
            <a:r>
              <a:rPr lang="en-US"/>
              <a:t>Still, gives us valuable insights</a:t>
            </a:r>
          </a:p>
          <a:p>
            <a:pPr lvl="1"/>
            <a:r>
              <a:rPr lang="en-US"/>
              <a:t>Allows one to compare results</a:t>
            </a:r>
            <a:endParaRPr lang="en-US" sz="1400"/>
          </a:p>
          <a:p>
            <a:r>
              <a:rPr lang="en-US"/>
              <a:t>Dangers and trends:</a:t>
            </a:r>
          </a:p>
          <a:p>
            <a:pPr lvl="1"/>
            <a:r>
              <a:rPr lang="en-US"/>
              <a:t>Domination of accuracy measures</a:t>
            </a:r>
          </a:p>
          <a:p>
            <a:pPr lvl="1"/>
            <a:r>
              <a:rPr lang="en-US"/>
              <a:t>Focus on small set of domains (40% on movies in CS)</a:t>
            </a:r>
          </a:p>
          <a:p>
            <a:r>
              <a:rPr lang="en-US"/>
              <a:t>Alternative measures:</a:t>
            </a:r>
          </a:p>
          <a:p>
            <a:pPr lvl="1"/>
            <a:r>
              <a:rPr lang="en-US"/>
              <a:t>Diversity, Coverage, Novelty, Familiarity, Serendipity, Popularity, Concentration effects (Long tail)</a:t>
            </a:r>
          </a:p>
          <a:p>
            <a:endParaRPr lang="en-US"/>
          </a:p>
          <a:p>
            <a:endParaRPr lang="en-US"/>
          </a:p>
        </p:txBody>
      </p:sp>
      <p:sp>
        <p:nvSpPr>
          <p:cNvPr id="3" name="Titel 2"/>
          <p:cNvSpPr>
            <a:spLocks noGrp="1"/>
          </p:cNvSpPr>
          <p:nvPr>
            <p:ph type="title"/>
          </p:nvPr>
        </p:nvSpPr>
        <p:spPr/>
        <p:txBody>
          <a:bodyPr/>
          <a:lstStyle/>
          <a:p>
            <a:r>
              <a:rPr lang="en-US"/>
              <a:t>An imperfect world</a:t>
            </a:r>
          </a:p>
        </p:txBody>
      </p:sp>
    </p:spTree>
    <p:extLst>
      <p:ext uri="{BB962C8B-B14F-4D97-AF65-F5344CB8AC3E}">
        <p14:creationId xmlns:p14="http://schemas.microsoft.com/office/powerpoint/2010/main" val="972535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Psychological Factors</a:t>
            </a:r>
            <a:endParaRPr lang="en-US" i="1"/>
          </a:p>
        </p:txBody>
      </p:sp>
      <p:graphicFrame>
        <p:nvGraphicFramePr>
          <p:cNvPr id="4" name="Tabelle 3"/>
          <p:cNvGraphicFramePr>
            <a:graphicFrameLocks noGrp="1"/>
          </p:cNvGraphicFramePr>
          <p:nvPr/>
        </p:nvGraphicFramePr>
        <p:xfrm>
          <a:off x="2099556" y="1985269"/>
          <a:ext cx="7992888" cy="3545840"/>
        </p:xfrm>
        <a:graphic>
          <a:graphicData uri="http://schemas.openxmlformats.org/drawingml/2006/table">
            <a:tbl>
              <a:tblPr firstRow="1" bandRow="1">
                <a:tableStyleId>{5C22544A-7EE6-4342-B048-85BDC9FD1C3A}</a:tableStyleId>
              </a:tblPr>
              <a:tblGrid>
                <a:gridCol w="2549196">
                  <a:extLst>
                    <a:ext uri="{9D8B030D-6E8A-4147-A177-3AD203B41FA5}">
                      <a16:colId xmlns:a16="http://schemas.microsoft.com/office/drawing/2014/main" val="20000"/>
                    </a:ext>
                  </a:extLst>
                </a:gridCol>
                <a:gridCol w="5443692">
                  <a:extLst>
                    <a:ext uri="{9D8B030D-6E8A-4147-A177-3AD203B41FA5}">
                      <a16:colId xmlns:a16="http://schemas.microsoft.com/office/drawing/2014/main" val="20001"/>
                    </a:ext>
                  </a:extLst>
                </a:gridCol>
              </a:tblGrid>
              <a:tr h="370840">
                <a:tc>
                  <a:txBody>
                    <a:bodyPr/>
                    <a:lstStyle/>
                    <a:p>
                      <a:r>
                        <a:rPr lang="en-US" sz="1600" noProof="0"/>
                        <a:t>Phenomenon/Effect</a:t>
                      </a:r>
                      <a:endParaRPr lang="en-US" sz="1600" b="1" noProof="0">
                        <a:latin typeface="Calibri" pitchFamily="34" charset="0"/>
                        <a:cs typeface="Calibri" pitchFamily="34" charset="0"/>
                      </a:endParaRPr>
                    </a:p>
                  </a:txBody>
                  <a:tcPr/>
                </a:tc>
                <a:tc>
                  <a:txBody>
                    <a:bodyPr/>
                    <a:lstStyle/>
                    <a:p>
                      <a:r>
                        <a:rPr lang="en-US" sz="1600" noProof="0"/>
                        <a:t>Description</a:t>
                      </a:r>
                      <a:endParaRPr lang="en-US" sz="1600" noProof="0">
                        <a:latin typeface="Calibri" pitchFamily="34" charset="0"/>
                        <a:cs typeface="Calibri" pitchFamily="34" charset="0"/>
                      </a:endParaRPr>
                    </a:p>
                  </a:txBody>
                  <a:tcPr/>
                </a:tc>
                <a:extLst>
                  <a:ext uri="{0D108BD9-81ED-4DB2-BD59-A6C34878D82A}">
                    <a16:rowId xmlns:a16="http://schemas.microsoft.com/office/drawing/2014/main" val="10000"/>
                  </a:ext>
                </a:extLst>
              </a:tr>
              <a:tr h="579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a:t>Decoy effects</a:t>
                      </a:r>
                      <a:endParaRPr lang="en-US" sz="1600" b="0" noProof="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noProof="0"/>
                        <a:t>Additional irrelevant (inferior) items in an item set significantly influence the selection behavior</a:t>
                      </a:r>
                      <a:endParaRPr lang="en-US" sz="1600" b="0" noProof="0">
                        <a:latin typeface="Calibri" pitchFamily="34" charset="0"/>
                        <a:cs typeface="Calibri" pitchFamily="34" charset="0"/>
                      </a:endParaRPr>
                    </a:p>
                  </a:txBody>
                  <a:tcPr/>
                </a:tc>
                <a:extLst>
                  <a:ext uri="{0D108BD9-81ED-4DB2-BD59-A6C34878D82A}">
                    <a16:rowId xmlns:a16="http://schemas.microsoft.com/office/drawing/2014/main" val="10001"/>
                  </a:ext>
                </a:extLst>
              </a:tr>
              <a:tr h="822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a:t>Primacy/recency effects</a:t>
                      </a:r>
                      <a:endParaRPr lang="en-US" sz="1600" b="0" noProof="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noProof="0"/>
                        <a:t>Items at the beginning and the end of a list are analyzed significantly more often/deeply than items in the middle of a list</a:t>
                      </a:r>
                      <a:endParaRPr lang="en-US" sz="1600" noProof="0">
                        <a:latin typeface="Calibri" pitchFamily="34" charset="0"/>
                        <a:cs typeface="Calibri" pitchFamily="34" charset="0"/>
                      </a:endParaRPr>
                    </a:p>
                  </a:txBody>
                  <a:tcPr/>
                </a:tc>
                <a:extLst>
                  <a:ext uri="{0D108BD9-81ED-4DB2-BD59-A6C34878D82A}">
                    <a16:rowId xmlns:a16="http://schemas.microsoft.com/office/drawing/2014/main" val="10002"/>
                  </a:ext>
                </a:extLst>
              </a:tr>
              <a:tr h="579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a:t>Framing effects</a:t>
                      </a:r>
                      <a:endParaRPr lang="en-US" sz="1600" b="0" noProof="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noProof="0"/>
                        <a:t>The way in which different decision alternatives are presented influences the final decision taken</a:t>
                      </a:r>
                      <a:endParaRPr lang="en-US" sz="1600" b="0" noProof="0">
                        <a:latin typeface="Calibri" pitchFamily="34" charset="0"/>
                        <a:cs typeface="Calibri" pitchFamily="34" charset="0"/>
                      </a:endParaRPr>
                    </a:p>
                  </a:txBody>
                  <a:tcPr/>
                </a:tc>
                <a:extLst>
                  <a:ext uri="{0D108BD9-81ED-4DB2-BD59-A6C34878D82A}">
                    <a16:rowId xmlns:a16="http://schemas.microsoft.com/office/drawing/2014/main" val="10003"/>
                  </a:ext>
                </a:extLst>
              </a:tr>
              <a:tr h="822960">
                <a:tc>
                  <a:txBody>
                    <a:bodyPr/>
                    <a:lstStyle/>
                    <a:p>
                      <a:r>
                        <a:rPr lang="en-US" sz="1600" noProof="0"/>
                        <a:t>Priming</a:t>
                      </a:r>
                      <a:endParaRPr lang="en-US" sz="1600" noProof="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noProof="0"/>
                        <a:t>If specific decision properties are made more available in memory, this influences a consumer's item evaluations (background priming)</a:t>
                      </a:r>
                      <a:endParaRPr lang="en-US" sz="1600" b="0" noProof="0">
                        <a:latin typeface="Calibri" pitchFamily="34" charset="0"/>
                        <a:cs typeface="Calibri" pitchFamily="34" charset="0"/>
                      </a:endParaRPr>
                    </a:p>
                  </a:txBody>
                  <a:tcPr/>
                </a:tc>
                <a:extLst>
                  <a:ext uri="{0D108BD9-81ED-4DB2-BD59-A6C34878D82A}">
                    <a16:rowId xmlns:a16="http://schemas.microsoft.com/office/drawing/2014/main" val="10004"/>
                  </a:ext>
                </a:extLst>
              </a:tr>
              <a:tr h="370840">
                <a:tc>
                  <a:txBody>
                    <a:bodyPr/>
                    <a:lstStyle/>
                    <a:p>
                      <a:r>
                        <a:rPr lang="en-US" sz="1600" noProof="0"/>
                        <a:t>Defaults</a:t>
                      </a:r>
                      <a:endParaRPr lang="en-US" sz="1600" noProof="0">
                        <a:latin typeface="Calibri" pitchFamily="34" charset="0"/>
                        <a:cs typeface="Calibri" pitchFamily="34" charset="0"/>
                      </a:endParaRPr>
                    </a:p>
                  </a:txBody>
                  <a:tcPr/>
                </a:tc>
                <a:tc>
                  <a:txBody>
                    <a:bodyPr/>
                    <a:lstStyle/>
                    <a:p>
                      <a:r>
                        <a:rPr lang="en-US" sz="1600" noProof="0"/>
                        <a:t>Preset options bias the decision process</a:t>
                      </a:r>
                      <a:endParaRPr lang="en-US" sz="1600" noProof="0">
                        <a:latin typeface="Calibri" pitchFamily="34" charset="0"/>
                        <a:cs typeface="Calibri"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2249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Decoy: asymmetric dominance effect</a:t>
            </a:r>
          </a:p>
        </p:txBody>
      </p:sp>
      <p:sp>
        <p:nvSpPr>
          <p:cNvPr id="3" name="Inhaltsplatzhalter 2"/>
          <p:cNvSpPr>
            <a:spLocks noGrp="1"/>
          </p:cNvSpPr>
          <p:nvPr>
            <p:ph idx="1"/>
          </p:nvPr>
        </p:nvSpPr>
        <p:spPr/>
        <p:txBody>
          <a:bodyPr/>
          <a:lstStyle/>
          <a:p>
            <a:endParaRPr lang="en-US"/>
          </a:p>
          <a:p>
            <a:endParaRPr lang="en-US"/>
          </a:p>
          <a:p>
            <a:endParaRPr lang="en-US"/>
          </a:p>
          <a:p>
            <a:r>
              <a:rPr lang="en-US" b="0"/>
              <a:t>Product </a:t>
            </a:r>
            <a:r>
              <a:rPr lang="en-US" b="0" i="1"/>
              <a:t>A </a:t>
            </a:r>
            <a:r>
              <a:rPr lang="en-US" b="0"/>
              <a:t>dominates </a:t>
            </a:r>
            <a:r>
              <a:rPr lang="en-US" b="0" i="1"/>
              <a:t>D </a:t>
            </a:r>
            <a:r>
              <a:rPr lang="en-US" b="0"/>
              <a:t>in both dimensions (price and download limit)</a:t>
            </a:r>
          </a:p>
          <a:p>
            <a:r>
              <a:rPr lang="en-US" b="0"/>
              <a:t>Product </a:t>
            </a:r>
            <a:r>
              <a:rPr lang="en-US" b="0" i="1"/>
              <a:t>B </a:t>
            </a:r>
            <a:r>
              <a:rPr lang="en-US" b="0"/>
              <a:t>dominates alternative </a:t>
            </a:r>
            <a:r>
              <a:rPr lang="en-US" b="0" i="1"/>
              <a:t>D </a:t>
            </a:r>
            <a:r>
              <a:rPr lang="en-US" b="0"/>
              <a:t>in only one dimension (price)</a:t>
            </a:r>
          </a:p>
          <a:p>
            <a:r>
              <a:rPr lang="en-US" b="0"/>
              <a:t>The additional inclusion of </a:t>
            </a:r>
            <a:r>
              <a:rPr lang="en-US" b="0" i="1"/>
              <a:t>D </a:t>
            </a:r>
            <a:r>
              <a:rPr lang="en-US" b="0"/>
              <a:t>into the choice set could trigger an increase of the selection probability of </a:t>
            </a:r>
            <a:r>
              <a:rPr lang="en-US" b="0" i="1"/>
              <a:t>A</a:t>
            </a:r>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3838344613"/>
              </p:ext>
            </p:extLst>
          </p:nvPr>
        </p:nvGraphicFramePr>
        <p:xfrm>
          <a:off x="2895600" y="1826411"/>
          <a:ext cx="5381236" cy="1112520"/>
        </p:xfrm>
        <a:graphic>
          <a:graphicData uri="http://schemas.openxmlformats.org/drawingml/2006/table">
            <a:tbl>
              <a:tblPr firstRow="1" bandRow="1">
                <a:tableStyleId>{5C22544A-7EE6-4342-B048-85BDC9FD1C3A}</a:tableStyleId>
              </a:tblPr>
              <a:tblGrid>
                <a:gridCol w="1887856">
                  <a:extLst>
                    <a:ext uri="{9D8B030D-6E8A-4147-A177-3AD203B41FA5}">
                      <a16:colId xmlns:a16="http://schemas.microsoft.com/office/drawing/2014/main" val="20000"/>
                    </a:ext>
                  </a:extLst>
                </a:gridCol>
                <a:gridCol w="1164460">
                  <a:extLst>
                    <a:ext uri="{9D8B030D-6E8A-4147-A177-3AD203B41FA5}">
                      <a16:colId xmlns:a16="http://schemas.microsoft.com/office/drawing/2014/main" val="20001"/>
                    </a:ext>
                  </a:extLst>
                </a:gridCol>
                <a:gridCol w="1164460">
                  <a:extLst>
                    <a:ext uri="{9D8B030D-6E8A-4147-A177-3AD203B41FA5}">
                      <a16:colId xmlns:a16="http://schemas.microsoft.com/office/drawing/2014/main" val="20002"/>
                    </a:ext>
                  </a:extLst>
                </a:gridCol>
                <a:gridCol w="1164460">
                  <a:extLst>
                    <a:ext uri="{9D8B030D-6E8A-4147-A177-3AD203B41FA5}">
                      <a16:colId xmlns:a16="http://schemas.microsoft.com/office/drawing/2014/main" val="20003"/>
                    </a:ext>
                  </a:extLst>
                </a:gridCol>
              </a:tblGrid>
              <a:tr h="370840">
                <a:tc>
                  <a:txBody>
                    <a:bodyPr/>
                    <a:lstStyle/>
                    <a:p>
                      <a:r>
                        <a:rPr lang="en-US" sz="1600" noProof="0"/>
                        <a:t>Product</a:t>
                      </a:r>
                      <a:endParaRPr lang="en-US" sz="1600" noProof="0">
                        <a:latin typeface="Calibri" pitchFamily="34" charset="0"/>
                        <a:cs typeface="Calibri" pitchFamily="34" charset="0"/>
                      </a:endParaRPr>
                    </a:p>
                  </a:txBody>
                  <a:tcPr/>
                </a:tc>
                <a:tc>
                  <a:txBody>
                    <a:bodyPr/>
                    <a:lstStyle/>
                    <a:p>
                      <a:r>
                        <a:rPr lang="de-DE" sz="1600"/>
                        <a:t>A</a:t>
                      </a:r>
                      <a:endParaRPr lang="de-DE" sz="1600">
                        <a:latin typeface="Calibri" pitchFamily="34" charset="0"/>
                        <a:cs typeface="Calibri" pitchFamily="34" charset="0"/>
                      </a:endParaRPr>
                    </a:p>
                  </a:txBody>
                  <a:tcPr/>
                </a:tc>
                <a:tc>
                  <a:txBody>
                    <a:bodyPr/>
                    <a:lstStyle/>
                    <a:p>
                      <a:r>
                        <a:rPr lang="de-DE" sz="1600"/>
                        <a:t>B</a:t>
                      </a:r>
                      <a:endParaRPr lang="de-DE" sz="1600">
                        <a:latin typeface="Calibri" pitchFamily="34" charset="0"/>
                        <a:cs typeface="Calibri" pitchFamily="34" charset="0"/>
                      </a:endParaRPr>
                    </a:p>
                  </a:txBody>
                  <a:tcPr/>
                </a:tc>
                <a:tc>
                  <a:txBody>
                    <a:bodyPr/>
                    <a:lstStyle/>
                    <a:p>
                      <a:r>
                        <a:rPr lang="de-DE" sz="1600"/>
                        <a:t>D</a:t>
                      </a:r>
                      <a:endParaRPr lang="de-DE" sz="1600">
                        <a:latin typeface="Calibri" pitchFamily="34" charset="0"/>
                        <a:cs typeface="Calibri" pitchFamily="34" charset="0"/>
                      </a:endParaRPr>
                    </a:p>
                  </a:txBody>
                  <a:tcPr/>
                </a:tc>
                <a:extLst>
                  <a:ext uri="{0D108BD9-81ED-4DB2-BD59-A6C34878D82A}">
                    <a16:rowId xmlns:a16="http://schemas.microsoft.com/office/drawing/2014/main" val="10000"/>
                  </a:ext>
                </a:extLst>
              </a:tr>
              <a:tr h="370840">
                <a:tc>
                  <a:txBody>
                    <a:bodyPr/>
                    <a:lstStyle/>
                    <a:p>
                      <a:r>
                        <a:rPr lang="de-DE" sz="1600"/>
                        <a:t>price per month</a:t>
                      </a:r>
                      <a:endParaRPr lang="de-DE" sz="1600">
                        <a:latin typeface="Calibri" pitchFamily="34" charset="0"/>
                        <a:cs typeface="Calibri" pitchFamily="34" charset="0"/>
                      </a:endParaRPr>
                    </a:p>
                  </a:txBody>
                  <a:tcPr/>
                </a:tc>
                <a:tc>
                  <a:txBody>
                    <a:bodyPr/>
                    <a:lstStyle/>
                    <a:p>
                      <a:r>
                        <a:rPr lang="de-DE" sz="1600"/>
                        <a:t>30</a:t>
                      </a:r>
                      <a:endParaRPr lang="de-DE" sz="1600">
                        <a:latin typeface="Calibri" pitchFamily="34" charset="0"/>
                        <a:cs typeface="Calibri" pitchFamily="34" charset="0"/>
                      </a:endParaRPr>
                    </a:p>
                  </a:txBody>
                  <a:tcPr/>
                </a:tc>
                <a:tc>
                  <a:txBody>
                    <a:bodyPr/>
                    <a:lstStyle/>
                    <a:p>
                      <a:r>
                        <a:rPr lang="de-DE" sz="1600"/>
                        <a:t>20</a:t>
                      </a:r>
                      <a:endParaRPr lang="de-DE" sz="1600">
                        <a:latin typeface="Calibri" pitchFamily="34" charset="0"/>
                        <a:cs typeface="Calibri" pitchFamily="34" charset="0"/>
                      </a:endParaRPr>
                    </a:p>
                  </a:txBody>
                  <a:tcPr/>
                </a:tc>
                <a:tc>
                  <a:txBody>
                    <a:bodyPr/>
                    <a:lstStyle/>
                    <a:p>
                      <a:r>
                        <a:rPr lang="de-DE" sz="1600"/>
                        <a:t>50</a:t>
                      </a:r>
                      <a:endParaRPr lang="de-DE" sz="1600">
                        <a:latin typeface="Calibri" pitchFamily="34" charset="0"/>
                        <a:cs typeface="Calibri" pitchFamily="34" charset="0"/>
                      </a:endParaRPr>
                    </a:p>
                  </a:txBody>
                  <a:tcPr/>
                </a:tc>
                <a:extLst>
                  <a:ext uri="{0D108BD9-81ED-4DB2-BD59-A6C34878D82A}">
                    <a16:rowId xmlns:a16="http://schemas.microsoft.com/office/drawing/2014/main" val="10001"/>
                  </a:ext>
                </a:extLst>
              </a:tr>
              <a:tr h="370840">
                <a:tc>
                  <a:txBody>
                    <a:bodyPr/>
                    <a:lstStyle/>
                    <a:p>
                      <a:r>
                        <a:rPr lang="de-DE" sz="1600"/>
                        <a:t>download limit</a:t>
                      </a:r>
                      <a:endParaRPr lang="de-DE" sz="1600">
                        <a:latin typeface="Calibri" pitchFamily="34" charset="0"/>
                        <a:cs typeface="Calibri" pitchFamily="34" charset="0"/>
                      </a:endParaRPr>
                    </a:p>
                  </a:txBody>
                  <a:tcPr/>
                </a:tc>
                <a:tc>
                  <a:txBody>
                    <a:bodyPr/>
                    <a:lstStyle/>
                    <a:p>
                      <a:r>
                        <a:rPr lang="de-DE" sz="1600"/>
                        <a:t>10GB</a:t>
                      </a:r>
                      <a:endParaRPr lang="de-DE" sz="1600">
                        <a:latin typeface="Calibri" pitchFamily="34" charset="0"/>
                        <a:cs typeface="Calibri" pitchFamily="34" charset="0"/>
                      </a:endParaRPr>
                    </a:p>
                  </a:txBody>
                  <a:tcPr/>
                </a:tc>
                <a:tc>
                  <a:txBody>
                    <a:bodyPr/>
                    <a:lstStyle/>
                    <a:p>
                      <a:r>
                        <a:rPr lang="de-DE" sz="1600"/>
                        <a:t>6GB</a:t>
                      </a:r>
                      <a:endParaRPr lang="de-DE" sz="1600">
                        <a:latin typeface="Calibri" pitchFamily="34" charset="0"/>
                        <a:cs typeface="Calibri" pitchFamily="34" charset="0"/>
                      </a:endParaRPr>
                    </a:p>
                  </a:txBody>
                  <a:tcPr/>
                </a:tc>
                <a:tc>
                  <a:txBody>
                    <a:bodyPr/>
                    <a:lstStyle/>
                    <a:p>
                      <a:r>
                        <a:rPr lang="de-DE" sz="1600" dirty="0"/>
                        <a:t>9GB</a:t>
                      </a:r>
                      <a:endParaRPr lang="de-DE" sz="1600" dirty="0">
                        <a:latin typeface="Calibri" pitchFamily="34" charset="0"/>
                        <a:cs typeface="Calibri"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20399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Personality</a:t>
            </a:r>
          </a:p>
        </p:txBody>
      </p:sp>
      <p:sp>
        <p:nvSpPr>
          <p:cNvPr id="3" name="Inhaltsplatzhalter 2"/>
          <p:cNvSpPr>
            <a:spLocks noGrp="1"/>
          </p:cNvSpPr>
          <p:nvPr>
            <p:ph idx="1"/>
          </p:nvPr>
        </p:nvSpPr>
        <p:spPr/>
        <p:txBody>
          <a:bodyPr/>
          <a:lstStyle/>
          <a:p>
            <a:r>
              <a:rPr lang="en-US" b="0"/>
              <a:t>Different personality properties pose specific requirements on the design of recommender user interfaces</a:t>
            </a:r>
          </a:p>
          <a:p>
            <a:endParaRPr lang="en-US" b="0"/>
          </a:p>
          <a:p>
            <a:r>
              <a:rPr lang="en-US" b="0"/>
              <a:t>Some personality traits are more susceptible to heuristic simplifications</a:t>
            </a:r>
          </a:p>
          <a:p>
            <a:endParaRPr lang="en-US" b="0"/>
          </a:p>
          <a:p>
            <a:r>
              <a:rPr lang="en-US" b="0"/>
              <a:t>Provide various interfaces</a:t>
            </a:r>
          </a:p>
        </p:txBody>
      </p:sp>
    </p:spTree>
    <p:extLst>
      <p:ext uri="{BB962C8B-B14F-4D97-AF65-F5344CB8AC3E}">
        <p14:creationId xmlns:p14="http://schemas.microsoft.com/office/powerpoint/2010/main" val="9232137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Personality traits</a:t>
            </a:r>
            <a:endParaRPr lang="en-US" i="1"/>
          </a:p>
        </p:txBody>
      </p:sp>
      <p:graphicFrame>
        <p:nvGraphicFramePr>
          <p:cNvPr id="4" name="Tabelle 3"/>
          <p:cNvGraphicFramePr>
            <a:graphicFrameLocks noGrp="1"/>
          </p:cNvGraphicFramePr>
          <p:nvPr>
            <p:extLst>
              <p:ext uri="{D42A27DB-BD31-4B8C-83A1-F6EECF244321}">
                <p14:modId xmlns:p14="http://schemas.microsoft.com/office/powerpoint/2010/main" val="1144887672"/>
              </p:ext>
            </p:extLst>
          </p:nvPr>
        </p:nvGraphicFramePr>
        <p:xfrm>
          <a:off x="2099556" y="2362200"/>
          <a:ext cx="7992888" cy="2352040"/>
        </p:xfrm>
        <a:graphic>
          <a:graphicData uri="http://schemas.openxmlformats.org/drawingml/2006/table">
            <a:tbl>
              <a:tblPr firstRow="1" bandRow="1">
                <a:tableStyleId>{5C22544A-7EE6-4342-B048-85BDC9FD1C3A}</a:tableStyleId>
              </a:tblPr>
              <a:tblGrid>
                <a:gridCol w="2549196">
                  <a:extLst>
                    <a:ext uri="{9D8B030D-6E8A-4147-A177-3AD203B41FA5}">
                      <a16:colId xmlns:a16="http://schemas.microsoft.com/office/drawing/2014/main" val="20000"/>
                    </a:ext>
                  </a:extLst>
                </a:gridCol>
                <a:gridCol w="5443692">
                  <a:extLst>
                    <a:ext uri="{9D8B030D-6E8A-4147-A177-3AD203B41FA5}">
                      <a16:colId xmlns:a16="http://schemas.microsoft.com/office/drawing/2014/main" val="20001"/>
                    </a:ext>
                  </a:extLst>
                </a:gridCol>
              </a:tblGrid>
              <a:tr h="370840">
                <a:tc>
                  <a:txBody>
                    <a:bodyPr/>
                    <a:lstStyle/>
                    <a:p>
                      <a:r>
                        <a:rPr lang="en-US" sz="1600" noProof="0"/>
                        <a:t>Theory</a:t>
                      </a:r>
                      <a:endParaRPr lang="en-US" sz="1600" noProof="0">
                        <a:latin typeface="Calibri" pitchFamily="34" charset="0"/>
                        <a:cs typeface="Calibri" pitchFamily="34" charset="0"/>
                      </a:endParaRPr>
                    </a:p>
                  </a:txBody>
                  <a:tcPr/>
                </a:tc>
                <a:tc>
                  <a:txBody>
                    <a:bodyPr/>
                    <a:lstStyle/>
                    <a:p>
                      <a:r>
                        <a:rPr lang="de-DE" sz="1600"/>
                        <a:t>Description</a:t>
                      </a:r>
                      <a:endParaRPr lang="de-DE" sz="1600">
                        <a:latin typeface="Calibri" pitchFamily="34" charset="0"/>
                        <a:cs typeface="Calibri" pitchFamily="34" charset="0"/>
                      </a:endParaRPr>
                    </a:p>
                  </a:txBody>
                  <a:tcPr/>
                </a:tc>
                <a:extLst>
                  <a:ext uri="{0D108BD9-81ED-4DB2-BD59-A6C34878D82A}">
                    <a16:rowId xmlns:a16="http://schemas.microsoft.com/office/drawing/2014/main" val="10000"/>
                  </a:ext>
                </a:extLst>
              </a:tr>
              <a:tr h="822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noProof="0"/>
                        <a:t>Internal vs. external Locus of control (</a:t>
                      </a:r>
                      <a:r>
                        <a:rPr lang="en-US" sz="1600" u="none" strike="noStrike" kern="1200" baseline="0" noProof="0" err="1"/>
                        <a:t>LOC</a:t>
                      </a:r>
                      <a:r>
                        <a:rPr lang="en-US" sz="1600" u="none" strike="noStrike" kern="1200" baseline="0" noProof="0"/>
                        <a:t>)</a:t>
                      </a:r>
                      <a:endParaRPr lang="en-US" sz="1600" b="0" noProof="0">
                        <a:latin typeface="Calibri" pitchFamily="34" charset="0"/>
                        <a:cs typeface="Calibri" pitchFamily="34" charset="0"/>
                      </a:endParaRPr>
                    </a:p>
                  </a:txBody>
                  <a:tcPr/>
                </a:tc>
                <a:tc>
                  <a:txBody>
                    <a:bodyPr/>
                    <a:lstStyle/>
                    <a:p>
                      <a:r>
                        <a:rPr lang="en-US" sz="1600" u="none" strike="noStrike" kern="1200" baseline="0"/>
                        <a:t>Externally influenced users need more guidance; internally controlled users want to actively and selectively search for additional information</a:t>
                      </a:r>
                      <a:endParaRPr lang="en-US" sz="1600" b="0">
                        <a:latin typeface="Calibri" pitchFamily="34" charset="0"/>
                        <a:cs typeface="Calibri" pitchFamily="34" charset="0"/>
                      </a:endParaRPr>
                    </a:p>
                  </a:txBody>
                  <a:tcPr/>
                </a:tc>
                <a:extLst>
                  <a:ext uri="{0D108BD9-81ED-4DB2-BD59-A6C34878D82A}">
                    <a16:rowId xmlns:a16="http://schemas.microsoft.com/office/drawing/2014/main" val="10001"/>
                  </a:ext>
                </a:extLst>
              </a:tr>
              <a:tr h="579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u="none" strike="noStrike" kern="1200" baseline="0"/>
                        <a:t>Need for closure</a:t>
                      </a:r>
                      <a:endParaRPr lang="de-DE" sz="1600" b="0">
                        <a:latin typeface="Calibri" pitchFamily="34" charset="0"/>
                        <a:cs typeface="Calibri" pitchFamily="34" charset="0"/>
                      </a:endParaRPr>
                    </a:p>
                  </a:txBody>
                  <a:tcPr/>
                </a:tc>
                <a:tc>
                  <a:txBody>
                    <a:bodyPr/>
                    <a:lstStyle/>
                    <a:p>
                      <a:r>
                        <a:rPr lang="en-US" sz="1600" u="none" strike="noStrike" kern="1200" baseline="0"/>
                        <a:t>Describes the individual pursuit of making a decision as </a:t>
                      </a:r>
                      <a:r>
                        <a:rPr lang="de-DE" sz="1600" u="none" strike="noStrike" kern="1200" baseline="0"/>
                        <a:t>soon as possible</a:t>
                      </a:r>
                      <a:endParaRPr lang="de-DE" sz="1600">
                        <a:latin typeface="Calibri" pitchFamily="34" charset="0"/>
                        <a:cs typeface="Calibri" pitchFamily="34" charset="0"/>
                      </a:endParaRPr>
                    </a:p>
                  </a:txBody>
                  <a:tcPr/>
                </a:tc>
                <a:extLst>
                  <a:ext uri="{0D108BD9-81ED-4DB2-BD59-A6C34878D82A}">
                    <a16:rowId xmlns:a16="http://schemas.microsoft.com/office/drawing/2014/main" val="10002"/>
                  </a:ext>
                </a:extLst>
              </a:tr>
              <a:tr h="579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u="none" strike="noStrike" kern="1200" baseline="0"/>
                        <a:t>Maximizer vs. satisficer</a:t>
                      </a:r>
                      <a:endParaRPr lang="de-DE" sz="1600" b="0">
                        <a:latin typeface="Calibri" pitchFamily="34" charset="0"/>
                        <a:cs typeface="Calibri" pitchFamily="34" charset="0"/>
                      </a:endParaRPr>
                    </a:p>
                  </a:txBody>
                  <a:tcPr/>
                </a:tc>
                <a:tc>
                  <a:txBody>
                    <a:bodyPr/>
                    <a:lstStyle/>
                    <a:p>
                      <a:r>
                        <a:rPr lang="en-US" sz="1600" u="none" strike="noStrike" kern="1200" baseline="0" dirty="0"/>
                        <a:t>Maximizers try to find an optimal solution; </a:t>
                      </a:r>
                      <a:r>
                        <a:rPr lang="en-US" sz="1600" u="none" strike="noStrike" kern="1200" baseline="0" dirty="0" err="1"/>
                        <a:t>satisficers</a:t>
                      </a:r>
                      <a:r>
                        <a:rPr lang="en-US" sz="1600" u="none" strike="noStrike" kern="1200" baseline="0" dirty="0"/>
                        <a:t> search for solutions that fulfill their basic requirements</a:t>
                      </a:r>
                      <a:endParaRPr lang="en-US" sz="1600" b="0" dirty="0">
                        <a:latin typeface="Calibri" pitchFamily="34" charset="0"/>
                        <a:cs typeface="Calibri"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91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1273"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1274"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1275"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222501" y="1643063"/>
            <a:ext cx="3659188" cy="1296988"/>
            <a:chOff x="699167" y="1643050"/>
            <a:chExt cx="3658519" cy="1297164"/>
          </a:xfrm>
        </p:grpSpPr>
        <p:pic>
          <p:nvPicPr>
            <p:cNvPr id="11271"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1272"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sp>
        <p:nvSpPr>
          <p:cNvPr id="11269" name="Rechteck 14"/>
          <p:cNvSpPr>
            <a:spLocks noChangeArrowheads="1"/>
          </p:cNvSpPr>
          <p:nvPr/>
        </p:nvSpPr>
        <p:spPr bwMode="auto">
          <a:xfrm>
            <a:off x="5810250" y="1500188"/>
            <a:ext cx="4572000" cy="400110"/>
          </a:xfrm>
          <a:prstGeom prst="rect">
            <a:avLst/>
          </a:prstGeom>
          <a:noFill/>
          <a:ln w="9525">
            <a:noFill/>
            <a:miter lim="800000"/>
            <a:headEnd/>
            <a:tailEnd/>
          </a:ln>
        </p:spPr>
        <p:txBody>
          <a:bodyPr>
            <a:spAutoFit/>
          </a:bodyPr>
          <a:lstStyle/>
          <a:p>
            <a:r>
              <a:rPr lang="en-US" sz="2000">
                <a:solidFill>
                  <a:srgbClr val="003366"/>
                </a:solidFill>
                <a:latin typeface="Calibri" pitchFamily="34" charset="0"/>
              </a:rPr>
              <a:t>Personalized recommendations</a:t>
            </a:r>
          </a:p>
        </p:txBody>
      </p:sp>
    </p:spTree>
    <p:extLst>
      <p:ext uri="{BB962C8B-B14F-4D97-AF65-F5344CB8AC3E}">
        <p14:creationId xmlns:p14="http://schemas.microsoft.com/office/powerpoint/2010/main" val="18816723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Dark Side of Recommendation Systems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Recommendation is not just about products but about </a:t>
            </a:r>
            <a:r>
              <a:rPr lang="en-US" i="1" dirty="0"/>
              <a:t>things of interest</a:t>
            </a:r>
            <a:r>
              <a:rPr lang="en-US" dirty="0"/>
              <a:t> in general</a:t>
            </a:r>
          </a:p>
          <a:p>
            <a:r>
              <a:rPr lang="en-US" dirty="0"/>
              <a:t>If the objective of the recommendation is to maximize clicks then other factors like social impacts of the click will be ignored (e.g., recommendation of fake news articles based on your likes or history)</a:t>
            </a:r>
            <a:endParaRPr lang="en-US" dirty="0">
              <a:cs typeface="Calibri"/>
            </a:endParaRPr>
          </a:p>
          <a:p>
            <a:r>
              <a:rPr lang="en-US" dirty="0"/>
              <a:t>Thus recommendations can create an echo chamber</a:t>
            </a:r>
            <a:endParaRPr lang="en-US" dirty="0">
              <a:cs typeface="Calibri"/>
            </a:endParaRPr>
          </a:p>
        </p:txBody>
      </p:sp>
    </p:spTree>
    <p:extLst>
      <p:ext uri="{BB962C8B-B14F-4D97-AF65-F5344CB8AC3E}">
        <p14:creationId xmlns:p14="http://schemas.microsoft.com/office/powerpoint/2010/main" val="850134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8" name="Content Placeholder 7"/>
          <p:cNvSpPr>
            <a:spLocks noGrp="1"/>
          </p:cNvSpPr>
          <p:nvPr>
            <p:ph idx="1"/>
          </p:nvPr>
        </p:nvSpPr>
        <p:spPr/>
        <p:txBody>
          <a:bodyPr vert="horz" lIns="91440" tIns="45720" rIns="91440" bIns="45720" rtlCol="0" anchor="t">
            <a:normAutofit/>
          </a:bodyPr>
          <a:lstStyle/>
          <a:p>
            <a:r>
              <a:rPr lang="en-US" dirty="0"/>
              <a:t>A wide variety of techniques are used in recommendation systems</a:t>
            </a:r>
          </a:p>
          <a:p>
            <a:r>
              <a:rPr lang="en-US" dirty="0"/>
              <a:t>Recommendation systems reduce cognitive overload, make object discovery easier, etc.</a:t>
            </a:r>
            <a:endParaRPr lang="en-US" dirty="0">
              <a:cs typeface="Calibri"/>
            </a:endParaRPr>
          </a:p>
          <a:p>
            <a:r>
              <a:rPr lang="en-US" dirty="0"/>
              <a:t>Three major paradigms of recommendation systems:</a:t>
            </a:r>
            <a:endParaRPr lang="en-US" dirty="0">
              <a:cs typeface="Calibri"/>
            </a:endParaRPr>
          </a:p>
          <a:p>
            <a:pPr lvl="1" fontAlgn="base"/>
            <a:r>
              <a:rPr lang="en-US" dirty="0"/>
              <a:t>Collaborative</a:t>
            </a:r>
            <a:endParaRPr lang="en-US" dirty="0">
              <a:cs typeface="Calibri"/>
            </a:endParaRPr>
          </a:p>
          <a:p>
            <a:pPr lvl="1" fontAlgn="base"/>
            <a:r>
              <a:rPr lang="en-US" dirty="0"/>
              <a:t>Content-Based </a:t>
            </a:r>
            <a:endParaRPr lang="en-US" dirty="0">
              <a:cs typeface="Calibri"/>
            </a:endParaRPr>
          </a:p>
          <a:p>
            <a:pPr lvl="1" fontAlgn="base"/>
            <a:r>
              <a:rPr lang="en-US" dirty="0"/>
              <a:t>Knowledge-Based </a:t>
            </a:r>
            <a:endParaRPr lang="en-US" dirty="0">
              <a:cs typeface="Calibri"/>
            </a:endParaRPr>
          </a:p>
          <a:p>
            <a:r>
              <a:rPr lang="en-US" dirty="0"/>
              <a:t>The hybrid approach is a combination of the three approaches</a:t>
            </a:r>
            <a:endParaRPr lang="en-US" dirty="0">
              <a:cs typeface="Calibri"/>
            </a:endParaRPr>
          </a:p>
        </p:txBody>
      </p:sp>
    </p:spTree>
    <p:extLst>
      <p:ext uri="{BB962C8B-B14F-4D97-AF65-F5344CB8AC3E}">
        <p14:creationId xmlns:p14="http://schemas.microsoft.com/office/powerpoint/2010/main" val="150373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2300"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2301"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2302"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sp>
        <p:nvSpPr>
          <p:cNvPr id="12292" name="Rechteck 8"/>
          <p:cNvSpPr>
            <a:spLocks noChangeArrowheads="1"/>
          </p:cNvSpPr>
          <p:nvPr/>
        </p:nvSpPr>
        <p:spPr bwMode="auto">
          <a:xfrm>
            <a:off x="5881689" y="1584689"/>
            <a:ext cx="4851626" cy="707886"/>
          </a:xfrm>
          <a:prstGeom prst="rect">
            <a:avLst/>
          </a:prstGeom>
          <a:noFill/>
          <a:ln w="9525">
            <a:noFill/>
            <a:miter lim="800000"/>
            <a:headEnd/>
            <a:tailEnd/>
          </a:ln>
        </p:spPr>
        <p:txBody>
          <a:bodyPr wrap="square">
            <a:spAutoFit/>
          </a:bodyPr>
          <a:lstStyle/>
          <a:p>
            <a:r>
              <a:rPr lang="en-US" sz="2000">
                <a:solidFill>
                  <a:srgbClr val="003366"/>
                </a:solidFill>
                <a:latin typeface="Calibri" pitchFamily="34" charset="0"/>
              </a:rPr>
              <a:t>Collaborative: Use community/peer/friends data to make recommendation</a:t>
            </a:r>
          </a:p>
        </p:txBody>
      </p:sp>
      <p:grpSp>
        <p:nvGrpSpPr>
          <p:cNvPr id="3" name="Gruppieren 13"/>
          <p:cNvGrpSpPr>
            <a:grpSpLocks/>
          </p:cNvGrpSpPr>
          <p:nvPr/>
        </p:nvGrpSpPr>
        <p:grpSpPr bwMode="auto">
          <a:xfrm>
            <a:off x="2222501" y="1643063"/>
            <a:ext cx="3659188" cy="1296988"/>
            <a:chOff x="699167" y="1643050"/>
            <a:chExt cx="3658519" cy="1297164"/>
          </a:xfrm>
        </p:grpSpPr>
        <p:pic>
          <p:nvPicPr>
            <p:cNvPr id="12298"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2299"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grpSp>
        <p:nvGrpSpPr>
          <p:cNvPr id="4" name="Gruppieren 18"/>
          <p:cNvGrpSpPr>
            <a:grpSpLocks/>
          </p:cNvGrpSpPr>
          <p:nvPr/>
        </p:nvGrpSpPr>
        <p:grpSpPr bwMode="auto">
          <a:xfrm>
            <a:off x="2309814" y="2722563"/>
            <a:ext cx="3252787" cy="920750"/>
            <a:chOff x="857224" y="2722011"/>
            <a:chExt cx="3252812" cy="921303"/>
          </a:xfrm>
        </p:grpSpPr>
        <p:pic>
          <p:nvPicPr>
            <p:cNvPr id="12296" name="Grafik 16" descr="Commarrow.png"/>
            <p:cNvPicPr>
              <a:picLocks noChangeAspect="1"/>
            </p:cNvPicPr>
            <p:nvPr/>
          </p:nvPicPr>
          <p:blipFill>
            <a:blip r:embed="rId8"/>
            <a:srcRect/>
            <a:stretch>
              <a:fillRect/>
            </a:stretch>
          </p:blipFill>
          <p:spPr bwMode="auto">
            <a:xfrm>
              <a:off x="2143108" y="3143248"/>
              <a:ext cx="1966928" cy="500066"/>
            </a:xfrm>
            <a:prstGeom prst="rect">
              <a:avLst/>
            </a:prstGeom>
            <a:noFill/>
            <a:ln w="9525">
              <a:noFill/>
              <a:miter lim="800000"/>
              <a:headEnd/>
              <a:tailEnd/>
            </a:ln>
          </p:spPr>
        </p:pic>
        <p:pic>
          <p:nvPicPr>
            <p:cNvPr id="12297" name="Grafik 15" descr="Community.png"/>
            <p:cNvPicPr>
              <a:picLocks noChangeAspect="1"/>
            </p:cNvPicPr>
            <p:nvPr/>
          </p:nvPicPr>
          <p:blipFill>
            <a:blip r:embed="rId9"/>
            <a:srcRect/>
            <a:stretch>
              <a:fillRect/>
            </a:stretch>
          </p:blipFill>
          <p:spPr bwMode="auto">
            <a:xfrm>
              <a:off x="857224" y="2722011"/>
              <a:ext cx="1428760" cy="849865"/>
            </a:xfrm>
            <a:prstGeom prst="rect">
              <a:avLst/>
            </a:prstGeom>
            <a:noFill/>
            <a:ln w="9525">
              <a:noFill/>
              <a:miter lim="800000"/>
              <a:headEnd/>
              <a:tailEnd/>
            </a:ln>
          </p:spPr>
        </p:pic>
      </p:grpSp>
    </p:spTree>
    <p:extLst>
      <p:ext uri="{BB962C8B-B14F-4D97-AF65-F5344CB8AC3E}">
        <p14:creationId xmlns:p14="http://schemas.microsoft.com/office/powerpoint/2010/main" val="8999385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Paradigms of recommendation systems</a:t>
            </a:r>
          </a:p>
        </p:txBody>
      </p:sp>
      <p:grpSp>
        <p:nvGrpSpPr>
          <p:cNvPr id="2" name="Gruppieren 12"/>
          <p:cNvGrpSpPr>
            <a:grpSpLocks/>
          </p:cNvGrpSpPr>
          <p:nvPr/>
        </p:nvGrpSpPr>
        <p:grpSpPr bwMode="auto">
          <a:xfrm>
            <a:off x="5595939" y="3000376"/>
            <a:ext cx="4181476" cy="1547813"/>
            <a:chOff x="4786314" y="3071810"/>
            <a:chExt cx="4181496" cy="1547815"/>
          </a:xfrm>
        </p:grpSpPr>
        <p:pic>
          <p:nvPicPr>
            <p:cNvPr id="13324" name="Grafik 5" descr="Box.png"/>
            <p:cNvPicPr>
              <a:picLocks noChangeAspect="1"/>
            </p:cNvPicPr>
            <p:nvPr/>
          </p:nvPicPr>
          <p:blipFill>
            <a:blip r:embed="rId3"/>
            <a:srcRect/>
            <a:stretch>
              <a:fillRect/>
            </a:stretch>
          </p:blipFill>
          <p:spPr bwMode="auto">
            <a:xfrm>
              <a:off x="4786314" y="3214686"/>
              <a:ext cx="1643074" cy="1365016"/>
            </a:xfrm>
            <a:prstGeom prst="rect">
              <a:avLst/>
            </a:prstGeom>
            <a:noFill/>
            <a:ln w="9525">
              <a:noFill/>
              <a:miter lim="800000"/>
              <a:headEnd/>
              <a:tailEnd/>
            </a:ln>
          </p:spPr>
        </p:pic>
        <p:pic>
          <p:nvPicPr>
            <p:cNvPr id="13325" name="Grafik 6" descr="Outputarrow.png"/>
            <p:cNvPicPr>
              <a:picLocks noChangeAspect="1"/>
            </p:cNvPicPr>
            <p:nvPr/>
          </p:nvPicPr>
          <p:blipFill>
            <a:blip r:embed="rId4"/>
            <a:srcRect/>
            <a:stretch>
              <a:fillRect/>
            </a:stretch>
          </p:blipFill>
          <p:spPr bwMode="auto">
            <a:xfrm>
              <a:off x="6215074" y="3500438"/>
              <a:ext cx="1129063" cy="219072"/>
            </a:xfrm>
            <a:prstGeom prst="rect">
              <a:avLst/>
            </a:prstGeom>
            <a:noFill/>
            <a:ln w="9525">
              <a:noFill/>
              <a:miter lim="800000"/>
              <a:headEnd/>
              <a:tailEnd/>
            </a:ln>
          </p:spPr>
        </p:pic>
        <p:pic>
          <p:nvPicPr>
            <p:cNvPr id="13326" name="Grafik 7" descr="Output.png"/>
            <p:cNvPicPr>
              <a:picLocks noChangeAspect="1"/>
            </p:cNvPicPr>
            <p:nvPr/>
          </p:nvPicPr>
          <p:blipFill>
            <a:blip r:embed="rId5"/>
            <a:srcRect/>
            <a:stretch>
              <a:fillRect/>
            </a:stretch>
          </p:blipFill>
          <p:spPr bwMode="auto">
            <a:xfrm>
              <a:off x="7358082" y="3071810"/>
              <a:ext cx="1609728" cy="1547815"/>
            </a:xfrm>
            <a:prstGeom prst="rect">
              <a:avLst/>
            </a:prstGeom>
            <a:noFill/>
            <a:ln w="9525">
              <a:noFill/>
              <a:miter lim="800000"/>
              <a:headEnd/>
              <a:tailEnd/>
            </a:ln>
          </p:spPr>
        </p:pic>
      </p:grpSp>
      <p:grpSp>
        <p:nvGrpSpPr>
          <p:cNvPr id="3" name="Gruppieren 13"/>
          <p:cNvGrpSpPr>
            <a:grpSpLocks/>
          </p:cNvGrpSpPr>
          <p:nvPr/>
        </p:nvGrpSpPr>
        <p:grpSpPr bwMode="auto">
          <a:xfrm>
            <a:off x="2222501" y="1643063"/>
            <a:ext cx="3659188" cy="1296988"/>
            <a:chOff x="699167" y="1643050"/>
            <a:chExt cx="3658519" cy="1297164"/>
          </a:xfrm>
        </p:grpSpPr>
        <p:pic>
          <p:nvPicPr>
            <p:cNvPr id="13322" name="Grafik 10" descr="UM.png"/>
            <p:cNvPicPr>
              <a:picLocks noChangeAspect="1"/>
            </p:cNvPicPr>
            <p:nvPr/>
          </p:nvPicPr>
          <p:blipFill>
            <a:blip r:embed="rId6"/>
            <a:srcRect/>
            <a:stretch>
              <a:fillRect/>
            </a:stretch>
          </p:blipFill>
          <p:spPr bwMode="auto">
            <a:xfrm>
              <a:off x="699167" y="1643050"/>
              <a:ext cx="1801131" cy="967050"/>
            </a:xfrm>
            <a:prstGeom prst="rect">
              <a:avLst/>
            </a:prstGeom>
            <a:noFill/>
            <a:ln w="9525">
              <a:noFill/>
              <a:miter lim="800000"/>
              <a:headEnd/>
              <a:tailEnd/>
            </a:ln>
          </p:spPr>
        </p:pic>
        <p:pic>
          <p:nvPicPr>
            <p:cNvPr id="13323" name="Grafik 11" descr="UMarrow.png"/>
            <p:cNvPicPr>
              <a:picLocks noChangeAspect="1"/>
            </p:cNvPicPr>
            <p:nvPr/>
          </p:nvPicPr>
          <p:blipFill>
            <a:blip r:embed="rId7"/>
            <a:srcRect/>
            <a:stretch>
              <a:fillRect/>
            </a:stretch>
          </p:blipFill>
          <p:spPr bwMode="auto">
            <a:xfrm>
              <a:off x="2571736" y="2071678"/>
              <a:ext cx="1785950" cy="868536"/>
            </a:xfrm>
            <a:prstGeom prst="rect">
              <a:avLst/>
            </a:prstGeom>
            <a:noFill/>
            <a:ln w="9525">
              <a:noFill/>
              <a:miter lim="800000"/>
              <a:headEnd/>
              <a:tailEnd/>
            </a:ln>
          </p:spPr>
        </p:pic>
      </p:grpSp>
      <p:sp>
        <p:nvSpPr>
          <p:cNvPr id="13317" name="Rechteck 19"/>
          <p:cNvSpPr>
            <a:spLocks noChangeArrowheads="1"/>
          </p:cNvSpPr>
          <p:nvPr/>
        </p:nvSpPr>
        <p:spPr bwMode="auto">
          <a:xfrm>
            <a:off x="5810250" y="1428750"/>
            <a:ext cx="4572000" cy="707886"/>
          </a:xfrm>
          <a:prstGeom prst="rect">
            <a:avLst/>
          </a:prstGeom>
          <a:noFill/>
          <a:ln w="9525">
            <a:noFill/>
            <a:miter lim="800000"/>
            <a:headEnd/>
            <a:tailEnd/>
          </a:ln>
        </p:spPr>
        <p:txBody>
          <a:bodyPr anchor="t">
            <a:spAutoFit/>
          </a:bodyPr>
          <a:lstStyle/>
          <a:p>
            <a:r>
              <a:rPr lang="en-US" sz="2000" dirty="0">
                <a:solidFill>
                  <a:srgbClr val="003366"/>
                </a:solidFill>
                <a:latin typeface="Calibri"/>
                <a:cs typeface="Calibri"/>
              </a:rPr>
              <a:t>Content-based: Recommend based on things I have liked/seen in the past</a:t>
            </a:r>
            <a:endParaRPr lang="en-US" sz="2400" dirty="0">
              <a:latin typeface="Calibri"/>
              <a:cs typeface="Calibri"/>
            </a:endParaRPr>
          </a:p>
        </p:txBody>
      </p:sp>
      <p:grpSp>
        <p:nvGrpSpPr>
          <p:cNvPr id="4" name="Gruppieren 23"/>
          <p:cNvGrpSpPr>
            <a:grpSpLocks/>
          </p:cNvGrpSpPr>
          <p:nvPr/>
        </p:nvGrpSpPr>
        <p:grpSpPr bwMode="auto">
          <a:xfrm>
            <a:off x="2238376" y="3857626"/>
            <a:ext cx="3143250" cy="739775"/>
            <a:chOff x="714348" y="3857628"/>
            <a:chExt cx="3143272" cy="739014"/>
          </a:xfrm>
        </p:grpSpPr>
        <p:pic>
          <p:nvPicPr>
            <p:cNvPr id="13320" name="Grafik 21" descr="PM.png"/>
            <p:cNvPicPr>
              <a:picLocks noChangeAspect="1"/>
            </p:cNvPicPr>
            <p:nvPr/>
          </p:nvPicPr>
          <p:blipFill>
            <a:blip r:embed="rId8"/>
            <a:srcRect/>
            <a:stretch>
              <a:fillRect/>
            </a:stretch>
          </p:blipFill>
          <p:spPr bwMode="auto">
            <a:xfrm>
              <a:off x="714348" y="3857628"/>
              <a:ext cx="1785950" cy="739014"/>
            </a:xfrm>
            <a:prstGeom prst="rect">
              <a:avLst/>
            </a:prstGeom>
            <a:noFill/>
            <a:ln w="9525">
              <a:noFill/>
              <a:miter lim="800000"/>
              <a:headEnd/>
              <a:tailEnd/>
            </a:ln>
          </p:spPr>
        </p:pic>
        <p:pic>
          <p:nvPicPr>
            <p:cNvPr id="13321" name="Grafik 22" descr="PMarrow.png"/>
            <p:cNvPicPr>
              <a:picLocks noChangeAspect="1"/>
            </p:cNvPicPr>
            <p:nvPr/>
          </p:nvPicPr>
          <p:blipFill>
            <a:blip r:embed="rId9"/>
            <a:srcRect/>
            <a:stretch>
              <a:fillRect/>
            </a:stretch>
          </p:blipFill>
          <p:spPr bwMode="auto">
            <a:xfrm>
              <a:off x="2714612" y="3929066"/>
              <a:ext cx="1143008" cy="285752"/>
            </a:xfrm>
            <a:prstGeom prst="rect">
              <a:avLst/>
            </a:prstGeom>
            <a:noFill/>
            <a:ln w="9525">
              <a:noFill/>
              <a:miter lim="800000"/>
              <a:headEnd/>
              <a:tailEnd/>
            </a:ln>
          </p:spPr>
        </p:pic>
      </p:grpSp>
    </p:spTree>
    <p:extLst>
      <p:ext uri="{BB962C8B-B14F-4D97-AF65-F5344CB8AC3E}">
        <p14:creationId xmlns:p14="http://schemas.microsoft.com/office/powerpoint/2010/main" val="212820184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esson 7: Feature Engineering, Part 2&amp;quot;&quot;/&gt;&lt;property id=&quot;20307&quot; value=&quot;256&quot;/&gt;&lt;/object&gt;&lt;object type=&quot;3&quot; unique_id=&quot;10004&quot;&gt;&lt;property id=&quot;20148&quot; value=&quot;5&quot;/&gt;&lt;property id=&quot;20300&quot; value=&quot;Slide 2 - &amp;quot;Today's Agenda&amp;quot;&quot;/&gt;&lt;property id=&quot;20307&quot; value=&quot;257&quot;/&gt;&lt;/object&gt;&lt;object type=&quot;3&quot; unique_id=&quot;12062&quot;&gt;&lt;property id=&quot;20148&quot; value=&quot;5&quot;/&gt;&lt;property id=&quot;20300&quot; value=&quot;Slide 4 - &amp;quot;Curse of Dimensionality&amp;quot;&quot;/&gt;&lt;property id=&quot;20307&quot; value=&quot;259&quot;/&gt;&lt;/object&gt;&lt;object type=&quot;3&quot; unique_id=&quot;12063&quot;&gt;&lt;property id=&quot;20148&quot; value=&quot;5&quot;/&gt;&lt;property id=&quot;20300&quot; value=&quot;Slide 5 - &amp;quot;Feature Engineering vs Feature Selection&amp;quot;&quot;/&gt;&lt;property id=&quot;20307&quot; value=&quot;260&quot;/&gt;&lt;/object&gt;&lt;object type=&quot;3&quot; unique_id=&quot;12064&quot;&gt;&lt;property id=&quot;20148&quot; value=&quot;5&quot;/&gt;&lt;property id=&quot;20300&quot; value=&quot;Slide 10 - &amp;quot;Notebook Time&amp;quot;&quot;/&gt;&lt;property id=&quot;20307&quot; value=&quot;261&quot;/&gt;&lt;/object&gt;&lt;object type=&quot;3&quot; unique_id=&quot;12327&quot;&gt;&lt;property id=&quot;20148&quot; value=&quot;5&quot;/&gt;&lt;property id=&quot;20300&quot; value=&quot;Slide 3 - &amp;quot;Learning Objectives&amp;quot;&quot;/&gt;&lt;property id=&quot;20307&quot; value=&quot;280&quot;/&gt;&lt;/object&gt;&lt;object type=&quot;3&quot; unique_id=&quot;12689&quot;&gt;&lt;property id=&quot;20148&quot; value=&quot;5&quot;/&gt;&lt;property id=&quot;20300&quot; value=&quot;Slide 9 - &amp;quot;Calculating TF-IDF&amp;quot;&quot;/&gt;&lt;property id=&quot;20307&quot; value=&quot;283&quot;/&gt;&lt;/object&gt;&lt;object type=&quot;3&quot; unique_id=&quot;12690&quot;&gt;&lt;property id=&quot;20148&quot; value=&quot;5&quot;/&gt;&lt;property id=&quot;20300&quot; value=&quot;Slide 11 - &amp;quot;FE Example: RFM&amp;quot;&quot;/&gt;&lt;property id=&quot;20307&quot; value=&quot;284&quot;/&gt;&lt;/object&gt;&lt;object type=&quot;3&quot; unique_id=&quot;12691&quot;&gt;&lt;property id=&quot;20148&quot; value=&quot;5&quot;/&gt;&lt;property id=&quot;20300&quot; value=&quot;Slide 12 - &amp;quot;Calculating RFMs&amp;quot;&quot;/&gt;&lt;property id=&quot;20307&quot; value=&quot;285&quot;/&gt;&lt;/object&gt;&lt;object type=&quot;3&quot; unique_id=&quot;12692&quot;&gt;&lt;property id=&quot;20148&quot; value=&quot;5&quot;/&gt;&lt;property id=&quot;20300&quot; value=&quot;Slide 13 - &amp;quot;FE More Practical Examples&amp;quot;&quot;/&gt;&lt;property id=&quot;20307&quot; value=&quot;286&quot;/&gt;&lt;/object&gt;&lt;object type=&quot;3&quot; unique_id=&quot;13072&quot;&gt;&lt;property id=&quot;20148&quot; value=&quot;5&quot;/&gt;&lt;property id=&quot;20300&quot; value=&quot;Slide 6 - &amp;quot;Break Time&amp;quot;&quot;/&gt;&lt;property id=&quot;20307&quot; value=&quot;293&quot;/&gt;&lt;/object&gt;&lt;object type=&quot;3&quot; unique_id=&quot;13073&quot;&gt;&lt;property id=&quot;20148&quot; value=&quot;5&quot;/&gt;&lt;property id=&quot;20300&quot; value=&quot;Slide 7 - &amp;quot;FE Example: TF-IDF&amp;quot;&quot;/&gt;&lt;property id=&quot;20307&quot; value=&quot;292&quot;/&gt;&lt;/object&gt;&lt;object type=&quot;3&quot; unique_id=&quot;13074&quot;&gt;&lt;property id=&quot;20148&quot; value=&quot;5&quot;/&gt;&lt;property id=&quot;20300&quot; value=&quot;Slide 8&quot;/&gt;&lt;property id=&quot;20307&quot; value=&quot;294&quot;/&gt;&lt;/object&gt;&lt;/object&gt;&lt;object type=&quot;8&quot; unique_id=&quot;10050&quot;&gt;&lt;/object&gt;&lt;/object&gt;&lt;/database&gt;"/>
  <p:tag name="SECTOMILLISECCONVERTED" val="1"/>
</p:tagLst>
</file>

<file path=ppt/theme/theme1.xml><?xml version="1.0" encoding="utf-8"?>
<a:theme xmlns:a="http://schemas.openxmlformats.org/drawingml/2006/main" name="1_Custom Design">
  <a:themeElements>
    <a:clrScheme name="Custom 2">
      <a:dk1>
        <a:srgbClr val="4B2E83"/>
      </a:dk1>
      <a:lt1>
        <a:srgbClr val="FFFFFF"/>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a:majorFont>
        <a:latin typeface="Encode Sans Compresse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3838</TotalTime>
  <Words>4172</Words>
  <Application>Microsoft Office PowerPoint</Application>
  <PresentationFormat>Widescreen</PresentationFormat>
  <Paragraphs>900</Paragraphs>
  <Slides>71</Slides>
  <Notes>55</Notes>
  <HiddenSlides>0</HiddenSlides>
  <MMClips>0</MMClips>
  <ScaleCrop>false</ScaleCrop>
  <HeadingPairs>
    <vt:vector size="8" baseType="variant">
      <vt:variant>
        <vt:lpstr>Fonts Used</vt:lpstr>
      </vt:variant>
      <vt:variant>
        <vt:i4>20</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94" baseType="lpstr">
      <vt:lpstr>Arial</vt:lpstr>
      <vt:lpstr>Arial Unicode MS</vt:lpstr>
      <vt:lpstr>Calibri</vt:lpstr>
      <vt:lpstr>Cambria Math</vt:lpstr>
      <vt:lpstr>Courier New</vt:lpstr>
      <vt:lpstr>Encode Sans Compressed</vt:lpstr>
      <vt:lpstr>Encode Sans Normal</vt:lpstr>
      <vt:lpstr>Encode Sans Normal Black</vt:lpstr>
      <vt:lpstr>Lato Extended</vt:lpstr>
      <vt:lpstr>LatoWeb</vt:lpstr>
      <vt:lpstr>Lucida Grande</vt:lpstr>
      <vt:lpstr>Open Sans</vt:lpstr>
      <vt:lpstr>Open Sans Light</vt:lpstr>
      <vt:lpstr>Optima</vt:lpstr>
      <vt:lpstr>System Font Regular</vt:lpstr>
      <vt:lpstr>Times</vt:lpstr>
      <vt:lpstr>Times-Roman</vt:lpstr>
      <vt:lpstr>Uni Sans Regular</vt:lpstr>
      <vt:lpstr>Verdana</vt:lpstr>
      <vt:lpstr>Wingdings</vt:lpstr>
      <vt:lpstr>1_Custom Design</vt:lpstr>
      <vt:lpstr>Custom Design</vt:lpstr>
      <vt:lpstr>Formel</vt:lpstr>
      <vt:lpstr>PowerPoint Presentation</vt:lpstr>
      <vt:lpstr>Today's Agenda</vt:lpstr>
      <vt:lpstr>Learning Objectives</vt:lpstr>
      <vt:lpstr>Introduction</vt:lpstr>
      <vt:lpstr>Examples of Recommendation Engines</vt:lpstr>
      <vt:lpstr>Why do we need Recommendation Systems?</vt:lpstr>
      <vt:lpstr>Paradigms of recommendation systems</vt:lpstr>
      <vt:lpstr>Paradigms of recommendation systems</vt:lpstr>
      <vt:lpstr>Paradigms of recommendation systems</vt:lpstr>
      <vt:lpstr>Paradigms of recommendation systems</vt:lpstr>
      <vt:lpstr>Paradigms of recommendation systems</vt:lpstr>
      <vt:lpstr>Main Types of Recommendation systems</vt:lpstr>
      <vt:lpstr>Collaborative Recommendation Systems</vt:lpstr>
      <vt:lpstr>Collaborative Filtering (CF)</vt:lpstr>
      <vt:lpstr>User-based NN collaborative filtering</vt:lpstr>
      <vt:lpstr>User-based NN collaborative filtering</vt:lpstr>
      <vt:lpstr>Measuring user similarity</vt:lpstr>
      <vt:lpstr>Recommendation Predictions</vt:lpstr>
      <vt:lpstr>Improving Predictions</vt:lpstr>
      <vt:lpstr>Memory-based vs. Model-based approaches</vt:lpstr>
      <vt:lpstr>Item-based collaborative filtering</vt:lpstr>
      <vt:lpstr>The cosine similarity measure</vt:lpstr>
      <vt:lpstr>Scalability item-based filtering</vt:lpstr>
      <vt:lpstr>Ratings in Item-Based Filtering</vt:lpstr>
      <vt:lpstr>Data sparsity problems</vt:lpstr>
      <vt:lpstr>Example algorithms for sparse datasets</vt:lpstr>
      <vt:lpstr>More model-based approaches</vt:lpstr>
      <vt:lpstr>Vector Space Models</vt:lpstr>
      <vt:lpstr>Matrix factorization</vt:lpstr>
      <vt:lpstr>Power of Matrix Factorization</vt:lpstr>
      <vt:lpstr>Collaborative Filtering Issues</vt:lpstr>
      <vt:lpstr>Content-Based Recommendations</vt:lpstr>
      <vt:lpstr>Content-based recommendation</vt:lpstr>
      <vt:lpstr>Paradigms of recommendation systems</vt:lpstr>
      <vt:lpstr>What is Content?</vt:lpstr>
      <vt:lpstr>Content representation and item similarities</vt:lpstr>
      <vt:lpstr>Term-Frequency - Inverse Document Frequency (TF-IDF)</vt:lpstr>
      <vt:lpstr>Improvements</vt:lpstr>
      <vt:lpstr>Limitations of content-based recommendation methods</vt:lpstr>
      <vt:lpstr>Network-Based Recommendations</vt:lpstr>
      <vt:lpstr>Recommendation in Social Networks</vt:lpstr>
      <vt:lpstr>Inferring Trust</vt:lpstr>
      <vt:lpstr>PowerPoint Presentation</vt:lpstr>
      <vt:lpstr>TidalTrust Algorithm</vt:lpstr>
      <vt:lpstr>Knowledge-Based Recommendation Systems</vt:lpstr>
      <vt:lpstr>Why do we need knowledge-based recommendation?</vt:lpstr>
      <vt:lpstr>Knowledge-based recommendation</vt:lpstr>
      <vt:lpstr>Knowledge-based recommendation</vt:lpstr>
      <vt:lpstr>Constraint-based recommendation I</vt:lpstr>
      <vt:lpstr>Item ranking</vt:lpstr>
      <vt:lpstr>Customer-specific item utilities with MAUT</vt:lpstr>
      <vt:lpstr>Constraint-based recommendation II</vt:lpstr>
      <vt:lpstr>Ask user</vt:lpstr>
      <vt:lpstr>Constraint-based recommendation III</vt:lpstr>
      <vt:lpstr>Conversational strategies</vt:lpstr>
      <vt:lpstr>Limitations of KB Recommendations</vt:lpstr>
      <vt:lpstr>Evaluating Recommendation Systems</vt:lpstr>
      <vt:lpstr>What is a good recommendation?</vt:lpstr>
      <vt:lpstr>Purpose and success criteria</vt:lpstr>
      <vt:lpstr>When does a RS do its job well?</vt:lpstr>
      <vt:lpstr>Purpose and success criteria (2)</vt:lpstr>
      <vt:lpstr>Metrics: Rank Score – position matters </vt:lpstr>
      <vt:lpstr>Accuracy measures</vt:lpstr>
      <vt:lpstr>Offline experimentation example</vt:lpstr>
      <vt:lpstr>An imperfect world</vt:lpstr>
      <vt:lpstr>Psychological Factors</vt:lpstr>
      <vt:lpstr>Decoy: asymmetric dominance effect</vt:lpstr>
      <vt:lpstr>Personality</vt:lpstr>
      <vt:lpstr>Personality traits</vt:lpstr>
      <vt:lpstr>Dark Side of Recommendation Systems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Cohen</dc:creator>
  <cp:lastModifiedBy>mneimneh</cp:lastModifiedBy>
  <cp:revision>113</cp:revision>
  <dcterms:created xsi:type="dcterms:W3CDTF">2020-10-02T19:26:11Z</dcterms:created>
  <dcterms:modified xsi:type="dcterms:W3CDTF">2021-03-01T03:16:01Z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2020-09-30T00:00:00Z</vt:filetime>
  </property>
  <property fmtid="{D5CDD505-2E9C-101B-9397-08002B2CF9AE}" pid="3" name="Creator">
    <vt:lpwstr>Chromium</vt:lpwstr>
  </property>
  <property fmtid="{D5CDD505-2E9C-101B-9397-08002B2CF9AE}" pid="4" name="LastSaved">
    <vt:filetime>2020-10-02T00:00:00Z</vt:filetime>
  </property>
</Properties>
</file>