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43" r:id="rId2"/>
    <p:sldId id="544" r:id="rId3"/>
    <p:sldId id="485" r:id="rId4"/>
    <p:sldId id="509" r:id="rId5"/>
    <p:sldId id="5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dinuka" initials="s" lastIdx="1" clrIdx="0">
    <p:extLst>
      <p:ext uri="{19B8F6BF-5375-455C-9EA6-DF929625EA0E}">
        <p15:presenceInfo xmlns:p15="http://schemas.microsoft.com/office/powerpoint/2012/main" userId="S::sdinuka@uw.edu::2f99e9bf-d0de-4bcb-ab71-10595a491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9F4"/>
    <a:srgbClr val="00B805"/>
    <a:srgbClr val="FF4600"/>
    <a:srgbClr val="FF00EF"/>
    <a:srgbClr val="00D500"/>
    <a:srgbClr val="00DEDC"/>
    <a:srgbClr val="E7AE11"/>
    <a:srgbClr val="00FFF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 autoAdjust="0"/>
    <p:restoredTop sz="95807"/>
  </p:normalViewPr>
  <p:slideViewPr>
    <p:cSldViewPr snapToGrid="0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5DA2-5C27-1341-8A69-DE3758C5DC8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CC10D-3F48-FE47-AED5-4497A9B14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9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5000"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9B73-D64B-4651-A049-CF4B09B582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1731" y="1328530"/>
            <a:ext cx="9402233" cy="136048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34006E"/>
                </a:solidFill>
              </a:defRPr>
            </a:lvl1pPr>
          </a:lstStyle>
          <a:p>
            <a:pPr lvl="0"/>
            <a:r>
              <a:rPr lang="en-US" dirty="0"/>
              <a:t>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4E17B-171D-47D0-8F7D-F65FFD9BED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6753" y="5783446"/>
            <a:ext cx="5444593" cy="873667"/>
          </a:xfrm>
          <a:prstGeom prst="rect">
            <a:avLst/>
          </a:prstGeom>
        </p:spPr>
      </p:pic>
      <p:pic>
        <p:nvPicPr>
          <p:cNvPr id="4" name="Picture 3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5954ECE3-C9BD-4D22-A177-7306A98CCD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05110" y="5783445"/>
            <a:ext cx="1158854" cy="8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5DB8D2-4B9D-6E41-84F4-DF7CB79C80EC}"/>
              </a:ext>
            </a:extLst>
          </p:cNvPr>
          <p:cNvCxnSpPr>
            <a:cxnSpLocks/>
          </p:cNvCxnSpPr>
          <p:nvPr userDrawn="1"/>
        </p:nvCxnSpPr>
        <p:spPr>
          <a:xfrm>
            <a:off x="0" y="6304539"/>
            <a:ext cx="12192000" cy="19878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EFBA08A7-2145-4C48-AFB0-68335831D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5941" y="6396706"/>
            <a:ext cx="546459" cy="411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9F827-8FE1-F948-AA0C-6EF49701FF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294" y="6401202"/>
            <a:ext cx="2846716" cy="45679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62ABE5-E39E-3C4E-A0FC-993C3FC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444" y="6396706"/>
            <a:ext cx="513833" cy="365125"/>
          </a:xfrm>
          <a:prstGeom prst="rect">
            <a:avLst/>
          </a:prstGeom>
        </p:spPr>
        <p:txBody>
          <a:bodyPr wrap="none" lIns="91440" anchor="ctr"/>
          <a:lstStyle>
            <a:lvl1pPr algn="r"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0F813F6-91D5-DE4B-80EE-5DEC11EE8D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60BE8-6282-124C-BE90-AA66C7DA9996}"/>
              </a:ext>
            </a:extLst>
          </p:cNvPr>
          <p:cNvSpPr txBox="1"/>
          <p:nvPr userDrawn="1"/>
        </p:nvSpPr>
        <p:spPr>
          <a:xfrm>
            <a:off x="4140200" y="6560235"/>
            <a:ext cx="426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22BD8-3D18-8C49-BDC8-05DFF2F4ADE3}" type="datetime5">
              <a:rPr lang="en-US" altLang="zh-CN" sz="1500" smtClean="0">
                <a:solidFill>
                  <a:srgbClr val="7030A0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22-May-24</a:t>
            </a:fld>
            <a:r>
              <a:rPr lang="en-US" altLang="zh-CN" sz="1500" dirty="0">
                <a:solidFill>
                  <a:srgbClr val="7030A0"/>
                </a:solidFill>
              </a:rPr>
              <a:t>, ECE PMP 595, Dinuka Sahabandu</a:t>
            </a:r>
            <a:endParaRPr lang="en-US" sz="1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19444" y="6396706"/>
            <a:ext cx="513833" cy="365125"/>
          </a:xfrm>
          <a:prstGeom prst="rect">
            <a:avLst/>
          </a:prstGeom>
        </p:spPr>
        <p:txBody>
          <a:bodyPr wrap="none" lIns="91440" anchor="ctr"/>
          <a:lstStyle>
            <a:lvl1pPr algn="r"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0F813F6-91D5-DE4B-80EE-5DEC11EE8D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0" y="6304539"/>
            <a:ext cx="12192000" cy="19878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DE637-4404-43E8-9000-C34FAB55FA42}"/>
              </a:ext>
            </a:extLst>
          </p:cNvPr>
          <p:cNvCxnSpPr>
            <a:cxnSpLocks/>
          </p:cNvCxnSpPr>
          <p:nvPr userDrawn="1"/>
        </p:nvCxnSpPr>
        <p:spPr>
          <a:xfrm>
            <a:off x="0" y="969277"/>
            <a:ext cx="121920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0AED70CC-38DB-46CD-874E-954AFDE00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5941" y="6396706"/>
            <a:ext cx="546459" cy="411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1356F-E4CD-8943-8AD5-3DB12840EB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294" y="6401202"/>
            <a:ext cx="2846716" cy="4567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E3D4BF-BB54-3149-9F68-9C624223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8" y="48740"/>
            <a:ext cx="10515600" cy="870370"/>
          </a:xfrm>
        </p:spPr>
        <p:txBody>
          <a:bodyPr/>
          <a:lstStyle>
            <a:lvl1pPr>
              <a:defRPr sz="4100" b="1">
                <a:solidFill>
                  <a:srgbClr val="34006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B80364-8418-024E-B718-70AA9B46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125333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6481D-BDDE-6545-8680-FADFF8486F85}"/>
              </a:ext>
            </a:extLst>
          </p:cNvPr>
          <p:cNvSpPr txBox="1"/>
          <p:nvPr userDrawn="1"/>
        </p:nvSpPr>
        <p:spPr>
          <a:xfrm>
            <a:off x="4140199" y="6560235"/>
            <a:ext cx="4390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22BD8-3D18-8C49-BDC8-05DFF2F4ADE3}" type="datetime5">
              <a:rPr lang="en-US" altLang="zh-CN" sz="1500" smtClean="0">
                <a:solidFill>
                  <a:srgbClr val="7030A0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22-May-24</a:t>
            </a:fld>
            <a:r>
              <a:rPr lang="en-US" altLang="zh-CN" sz="1500" dirty="0">
                <a:solidFill>
                  <a:srgbClr val="7030A0"/>
                </a:solidFill>
              </a:rPr>
              <a:t>, ECE PMP 596, Dinuka Sahabandu</a:t>
            </a:r>
            <a:endParaRPr lang="en-US" sz="1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745C-520D-734A-B160-D32BC94A80DF}" type="datetime1">
              <a:rPr lang="en-US" altLang="zh-CN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8BF6-F77B-4E95-A563-ED3C7217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32F89-D6A3-FD49-91DB-C095FBC9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13F6-91D5-DE4B-80EE-5DEC11EE8DD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3E8BD-DE88-AA44-AED9-600510F7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8" y="48740"/>
            <a:ext cx="11126520" cy="870370"/>
          </a:xfrm>
        </p:spPr>
        <p:txBody>
          <a:bodyPr>
            <a:normAutofit fontScale="90000"/>
          </a:bodyPr>
          <a:lstStyle/>
          <a:p>
            <a:r>
              <a:rPr lang="en-US" dirty="0"/>
              <a:t>Term Frequency-Inverse Document Frequency (TF-IDF)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C0C6A2-8604-444A-A12F-33CB6780C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481" y="966959"/>
                <a:ext cx="11867830" cy="28936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300" dirty="0"/>
                  <a:t>A </a:t>
                </a:r>
                <a:r>
                  <a:rPr lang="en-US" sz="2300" dirty="0">
                    <a:solidFill>
                      <a:srgbClr val="2419F4"/>
                    </a:solidFill>
                  </a:rPr>
                  <a:t>statistical measure that evaluates how relevant a word is to a document </a:t>
                </a:r>
                <a:r>
                  <a:rPr lang="en-US" sz="2300" dirty="0"/>
                  <a:t>in a collection of documents. This is done by multiplying two metrics: TF and IDF</a:t>
                </a:r>
              </a:p>
              <a:p>
                <a14:m>
                  <m:oMath xmlns:m="http://schemas.openxmlformats.org/officeDocument/2006/math"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𝐓𝐞𝐫𝐦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𝐅𝐫𝐞𝐪𝐮𝐞𝐧𝐜𝐲</m:t>
                    </m:r>
                    <m:r>
                      <a:rPr lang="en-US" sz="2300" b="1" i="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3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0" dirty="0" smtClean="0">
                            <a:latin typeface="Cambria Math" panose="02040503050406030204" pitchFamily="18" charset="0"/>
                          </a:rPr>
                          <m:t>𝐓𝐅</m:t>
                        </m:r>
                      </m:e>
                    </m:d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𝑡𝑒𝑥𝑡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num>
                      <m:den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𝑡𝑒𝑥𝑡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300" dirty="0"/>
              </a:p>
              <a:p>
                <a:endParaRPr lang="en-US" sz="100" dirty="0"/>
              </a:p>
              <a:p>
                <a14:m>
                  <m:oMath xmlns:m="http://schemas.openxmlformats.org/officeDocument/2006/math"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𝐈𝐧𝐯𝐞𝐫𝐬𝐞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𝐃𝐨𝐜𝐮𝐦𝐞𝐧𝐭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𝐅𝐫𝐞𝐪𝐮𝐞𝐧𝐜𝐲</m:t>
                    </m:r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3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0" dirty="0" smtClean="0">
                            <a:latin typeface="Cambria Math" panose="02040503050406030204" pitchFamily="18" charset="0"/>
                          </a:rPr>
                          <m:t>𝐈𝐃𝐅</m:t>
                        </m:r>
                      </m:e>
                    </m:d>
                    <m:r>
                      <a:rPr lang="en-US" sz="2300" b="1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3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3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3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3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3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𝑑𝑜𝑐𝑢𝑚𝑒𝑛𝑡𝑠</m:t>
                                </m:r>
                              </m:num>
                              <m:den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𝑁𝑢𝑚𝑏𝑒𝑟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𝑑𝑜𝑐𝑢𝑚𝑒𝑛𝑡𝑠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𝑤𝑜𝑟𝑑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“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”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𝐓𝐅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⎯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𝐈𝐃𝐅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𝐓𝐅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𝐈𝐃𝐅</m:t>
                    </m:r>
                  </m:oMath>
                </a14:m>
                <a:endParaRPr lang="en-US" sz="2300" b="1" dirty="0"/>
              </a:p>
              <a:p>
                <a:r>
                  <a:rPr lang="en-US" sz="2100" b="1" u="sng" dirty="0"/>
                  <a:t>Example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C0C6A2-8604-444A-A12F-33CB6780C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81" y="966959"/>
                <a:ext cx="11867830" cy="2893606"/>
              </a:xfrm>
              <a:blipFill>
                <a:blip r:embed="rId2"/>
                <a:stretch>
                  <a:fillRect l="-749" t="-394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80ED148-3838-5F42-BC17-921D9F4198A5}"/>
              </a:ext>
            </a:extLst>
          </p:cNvPr>
          <p:cNvGrpSpPr/>
          <p:nvPr/>
        </p:nvGrpSpPr>
        <p:grpSpPr>
          <a:xfrm>
            <a:off x="176320" y="3559598"/>
            <a:ext cx="12015680" cy="2774261"/>
            <a:chOff x="176320" y="3559598"/>
            <a:chExt cx="12015680" cy="27742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783D6C-97A6-A245-BE5F-E4BA8818538E}"/>
                </a:ext>
              </a:extLst>
            </p:cNvPr>
            <p:cNvGrpSpPr/>
            <p:nvPr/>
          </p:nvGrpSpPr>
          <p:grpSpPr>
            <a:xfrm>
              <a:off x="4207810" y="3559598"/>
              <a:ext cx="5730208" cy="369332"/>
              <a:chOff x="363638" y="3519261"/>
              <a:chExt cx="5730208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CC572-FAFD-D849-B70B-9C97AFE93E57}"/>
                  </a:ext>
                </a:extLst>
              </p:cNvPr>
              <p:cNvSpPr txBox="1"/>
              <p:nvPr/>
            </p:nvSpPr>
            <p:spPr>
              <a:xfrm>
                <a:off x="1641372" y="3519261"/>
                <a:ext cx="4452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</a:rPr>
                  <a:t>it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rgbClr val="2419F4"/>
                    </a:solidFill>
                    <a:latin typeface="American Typewriter" panose="02090604020004020304" pitchFamily="18" charset="77"/>
                  </a:rPr>
                  <a:t>is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American Typewriter" panose="02090604020004020304" pitchFamily="18" charset="77"/>
                  </a:rPr>
                  <a:t>a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chemeClr val="accent2"/>
                    </a:solidFill>
                    <a:latin typeface="American Typewriter" panose="02090604020004020304" pitchFamily="18" charset="77"/>
                  </a:rPr>
                  <a:t>cat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latin typeface="American Typewriter" panose="02090604020004020304" pitchFamily="18" charset="77"/>
                  </a:rPr>
                  <a:t>here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rgbClr val="C00000"/>
                    </a:solidFill>
                    <a:latin typeface="American Typewriter" panose="02090604020004020304" pitchFamily="18" charset="77"/>
                  </a:rPr>
                  <a:t>hat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rgbClr val="E7AE11"/>
                    </a:solidFill>
                    <a:latin typeface="American Typewriter" panose="02090604020004020304" pitchFamily="18" charset="77"/>
                  </a:rPr>
                  <a:t>really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>
                    <a:solidFill>
                      <a:srgbClr val="00DEDC"/>
                    </a:solidFill>
                    <a:latin typeface="American Typewriter" panose="02090604020004020304" pitchFamily="18" charset="77"/>
                  </a:rPr>
                  <a:t>good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D7AB45-64B7-314F-B9C5-51C8FF165576}"/>
                  </a:ext>
                </a:extLst>
              </p:cNvPr>
              <p:cNvSpPr txBox="1"/>
              <p:nvPr/>
            </p:nvSpPr>
            <p:spPr>
              <a:xfrm>
                <a:off x="363638" y="3519261"/>
                <a:ext cx="1506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Vocabulary: 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726CDA-B2A1-3E43-9E35-89665B48F1EB}"/>
                </a:ext>
              </a:extLst>
            </p:cNvPr>
            <p:cNvGrpSpPr/>
            <p:nvPr/>
          </p:nvGrpSpPr>
          <p:grpSpPr>
            <a:xfrm>
              <a:off x="3295200" y="5699739"/>
              <a:ext cx="7956847" cy="618631"/>
              <a:chOff x="3706954" y="5715228"/>
              <a:chExt cx="7956847" cy="6186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6FB8519-F89E-C046-B8E4-C172AB2CD8C3}"/>
                      </a:ext>
                    </a:extLst>
                  </p:cNvPr>
                  <p:cNvSpPr/>
                  <p:nvPr/>
                </p:nvSpPr>
                <p:spPr>
                  <a:xfrm>
                    <a:off x="4619564" y="5715228"/>
                    <a:ext cx="7044237" cy="6186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rgbClr val="2419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2419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2419F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rgbClr val="2419F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rgbClr val="2419F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E7AE1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E7AE1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rgbClr val="E7AE1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rgbClr val="E7AE1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mtClean="0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DE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00DEDC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srgbClr val="00DEDC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solidFill>
                                                  <a:srgbClr val="00DEDC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6FB8519-F89E-C046-B8E4-C172AB2CD8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564" y="5715228"/>
                    <a:ext cx="7044237" cy="6186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6C3C8D-0E89-514A-9FF0-39AD9B79B551}"/>
                  </a:ext>
                </a:extLst>
              </p:cNvPr>
              <p:cNvSpPr txBox="1"/>
              <p:nvPr/>
            </p:nvSpPr>
            <p:spPr>
              <a:xfrm>
                <a:off x="3706954" y="5839878"/>
                <a:ext cx="1187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IDF values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24A295-81BD-2E42-84FB-12A760BDFB50}"/>
                </a:ext>
              </a:extLst>
            </p:cNvPr>
            <p:cNvGrpSpPr/>
            <p:nvPr/>
          </p:nvGrpSpPr>
          <p:grpSpPr>
            <a:xfrm>
              <a:off x="185689" y="3897636"/>
              <a:ext cx="12006311" cy="1853601"/>
              <a:chOff x="138481" y="3775031"/>
              <a:chExt cx="12307330" cy="185360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FE78197-9331-B84F-ADF7-1F3912A91DE5}"/>
                  </a:ext>
                </a:extLst>
              </p:cNvPr>
              <p:cNvGrpSpPr/>
              <p:nvPr/>
            </p:nvGrpSpPr>
            <p:grpSpPr>
              <a:xfrm>
                <a:off x="138481" y="3775031"/>
                <a:ext cx="12307330" cy="1853601"/>
                <a:chOff x="1995488" y="1670818"/>
                <a:chExt cx="8131938" cy="18536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045CBC9-8B49-B44B-BBE8-8E322090F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488" y="1988229"/>
                      <a:ext cx="8131938" cy="1536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it is a cat     </a:t>
                      </a:r>
                      <a:r>
                        <a:rPr lang="en-US" sz="2100" dirty="0">
                          <a:latin typeface="American Typewriter" panose="02090604020004020304" pitchFamily="18" charset="77"/>
                        </a:rPr>
                        <a:t>	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American Typewriter" panose="02090604020004020304" pitchFamily="18" charset="77"/>
                        </a:rPr>
                        <a:t>.</a:t>
                      </a:r>
                      <a14:m>
                        <m:oMath xmlns:m="http://schemas.openxmlformats.org/officeDocument/2006/math">
                          <m:r>
                            <a:rPr lang="en-US" sz="2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.275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2419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0.101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0.101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0.275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endParaRPr lang="en-US" sz="2100" dirty="0">
                        <a:latin typeface="American Typewriter" panose="02090604020004020304" pitchFamily="18" charset="77"/>
                      </a:endParaRPr>
                    </a:p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here is a hat</a:t>
                      </a:r>
                      <a:r>
                        <a:rPr lang="en-US" sz="2100" dirty="0">
                          <a:latin typeface="American Typewriter" panose="02090604020004020304" pitchFamily="18" charset="77"/>
                        </a:rPr>
                        <a:t>	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American Typewriter" panose="02090604020004020304" pitchFamily="18" charset="77"/>
                        </a:rPr>
                        <a:t>.</a:t>
                      </a:r>
                      <a:r>
                        <a:rPr lang="en-US" sz="2100" dirty="0">
                          <a:latin typeface="American Typewriter" panose="02090604020004020304" pitchFamily="18" charset="77"/>
                        </a:rPr>
                        <a:t>  </a:t>
                      </a:r>
                      <a14:m>
                        <m:oMath xmlns:m="http://schemas.openxmlformats.org/officeDocument/2006/math">
                          <m: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rgbClr val="2419F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 smtClean="0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r>
                        <a:rPr lang="en-US" sz="2100" dirty="0"/>
                        <a:t>                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2419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0.101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0.101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0.275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0.275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endParaRPr lang="en-US" sz="2100" dirty="0">
                        <a:latin typeface="American Typewriter" panose="02090604020004020304" pitchFamily="18" charset="77"/>
                      </a:endParaRPr>
                    </a:p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really really good </a:t>
                      </a:r>
                      <a14:m>
                        <m:oMath xmlns:m="http://schemas.openxmlformats.org/officeDocument/2006/math">
                          <m: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i="1" smtClean="0">
                                      <a:solidFill>
                                        <a:srgbClr val="E7AE1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2419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E7AE1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b="0" i="1" smtClean="0">
                                            <a:solidFill>
                                              <a:srgbClr val="E7AE1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100" b="0" i="1" smtClean="0">
                                            <a:solidFill>
                                              <a:srgbClr val="E7AE1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100" i="1" smtClean="0">
                                            <a:solidFill>
                                              <a:srgbClr val="00DE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100" i="1">
                                            <a:solidFill>
                                              <a:srgbClr val="00DE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100" b="0" i="1" smtClean="0">
                                            <a:solidFill>
                                              <a:srgbClr val="00DE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oMath>
                      </a14:m>
                      <a:r>
                        <a:rPr lang="en-US" sz="2100" dirty="0"/>
                        <a:t>               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1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2419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100" b="0" i="1" smtClean="0">
                                        <a:solidFill>
                                          <a:srgbClr val="E7AE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.732</m:t>
                                    </m:r>
                                  </m:e>
                                  <m:e>
                                    <m:r>
                                      <a:rPr lang="en-US" sz="2100" i="1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100" b="0" i="1" smtClean="0">
                                        <a:solidFill>
                                          <a:srgbClr val="00DE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.366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endParaRPr lang="en-US" sz="2100" dirty="0">
                        <a:latin typeface="American Typewriter" panose="02090604020004020304" pitchFamily="18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045CBC9-8B49-B44B-BBE8-8E322090F9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488" y="1988229"/>
                      <a:ext cx="8131938" cy="15361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22" b="-8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019B5E-DE41-BE4E-ACC0-F5FC2C0D3322}"/>
                    </a:ext>
                  </a:extLst>
                </p:cNvPr>
                <p:cNvSpPr txBox="1"/>
                <p:nvPr/>
              </p:nvSpPr>
              <p:spPr>
                <a:xfrm>
                  <a:off x="4101576" y="1670818"/>
                  <a:ext cx="11384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/>
                    <a:t>        TF values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A6A960-D1F2-7541-A7EF-69770A2E42CC}"/>
                    </a:ext>
                  </a:extLst>
                </p:cNvPr>
                <p:cNvSpPr txBox="1"/>
                <p:nvPr/>
              </p:nvSpPr>
              <p:spPr>
                <a:xfrm>
                  <a:off x="2481870" y="1670818"/>
                  <a:ext cx="836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/>
                    <a:t>Texts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CD6D2-F4C2-D641-8D25-D1AA7458B376}"/>
                  </a:ext>
                </a:extLst>
              </p:cNvPr>
              <p:cNvSpPr txBox="1"/>
              <p:nvPr/>
            </p:nvSpPr>
            <p:spPr>
              <a:xfrm>
                <a:off x="7451251" y="3775031"/>
                <a:ext cx="406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Features extracted from TF-IDF Model 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65A7CA-9FE5-3244-B0BD-99331473CC87}"/>
                </a:ext>
              </a:extLst>
            </p:cNvPr>
            <p:cNvSpPr/>
            <p:nvPr/>
          </p:nvSpPr>
          <p:spPr>
            <a:xfrm>
              <a:off x="185689" y="3897636"/>
              <a:ext cx="11947588" cy="24362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AB0AB5-25F7-E443-B3DF-206D5805A3CD}"/>
                </a:ext>
              </a:extLst>
            </p:cNvPr>
            <p:cNvCxnSpPr/>
            <p:nvPr/>
          </p:nvCxnSpPr>
          <p:spPr>
            <a:xfrm flipV="1">
              <a:off x="185689" y="5715228"/>
              <a:ext cx="11947588" cy="360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29E2D4-DC4D-8E42-9FAB-7551FF5FA705}"/>
                </a:ext>
              </a:extLst>
            </p:cNvPr>
            <p:cNvCxnSpPr/>
            <p:nvPr/>
          </p:nvCxnSpPr>
          <p:spPr>
            <a:xfrm flipV="1">
              <a:off x="176320" y="4199558"/>
              <a:ext cx="11947588" cy="360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4E673E-57ED-6949-89D8-A3861367B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784" y="3908414"/>
              <a:ext cx="0" cy="1824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63FC92-883F-9C4B-A599-BE30BACC6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059" y="3908414"/>
              <a:ext cx="0" cy="1824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9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E1805-7469-DB42-8AED-28E83CE6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13F6-91D5-DE4B-80EE-5DEC11EE8D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6084C-68F2-854B-9BE4-41A34E1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18802-F1C5-8440-B079-DDD79D8B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1008150"/>
            <a:ext cx="11977983" cy="4351338"/>
          </a:xfrm>
        </p:spPr>
        <p:txBody>
          <a:bodyPr>
            <a:normAutofit/>
          </a:bodyPr>
          <a:lstStyle/>
          <a:p>
            <a:r>
              <a:rPr lang="en-US" sz="2500" dirty="0"/>
              <a:t>A technique in which we consider </a:t>
            </a:r>
            <a:r>
              <a:rPr lang="en-US" sz="2500" b="1" dirty="0"/>
              <a:t>sets of N consecutive words</a:t>
            </a:r>
            <a:r>
              <a:rPr lang="en-US" sz="2500" dirty="0"/>
              <a:t> and use them to calculate the statistical measures (e.g., </a:t>
            </a:r>
            <a:r>
              <a:rPr lang="en-US" sz="2500" dirty="0" err="1"/>
              <a:t>BoW</a:t>
            </a:r>
            <a:r>
              <a:rPr lang="en-US" sz="2500" dirty="0"/>
              <a:t> frequencies, TF-IDF values)</a:t>
            </a:r>
          </a:p>
          <a:p>
            <a:r>
              <a:rPr lang="en-US" sz="2500" b="1" dirty="0"/>
              <a:t>Why N-grams? </a:t>
            </a:r>
            <a:r>
              <a:rPr lang="en-US" sz="2500" dirty="0"/>
              <a:t>For example, in English, the 1-gram “good” conveys something different than the 2-gram “not good” or “very good”</a:t>
            </a:r>
          </a:p>
          <a:p>
            <a:r>
              <a:rPr lang="en-US" sz="2500" b="1" dirty="0"/>
              <a:t>Example: </a:t>
            </a:r>
            <a:r>
              <a:rPr lang="en-US" sz="2500" dirty="0"/>
              <a:t>Bag of Words using 2-gram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B7376D-DA3A-6945-9F55-3A58A4A430A0}"/>
              </a:ext>
            </a:extLst>
          </p:cNvPr>
          <p:cNvGrpSpPr/>
          <p:nvPr/>
        </p:nvGrpSpPr>
        <p:grpSpPr>
          <a:xfrm>
            <a:off x="327869" y="2885885"/>
            <a:ext cx="11962966" cy="1387271"/>
            <a:chOff x="131797" y="1831662"/>
            <a:chExt cx="11962966" cy="1387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C1D88A-8657-7444-97BA-7A1549406D2C}"/>
                </a:ext>
              </a:extLst>
            </p:cNvPr>
            <p:cNvSpPr txBox="1"/>
            <p:nvPr/>
          </p:nvSpPr>
          <p:spPr>
            <a:xfrm>
              <a:off x="1254204" y="1972438"/>
              <a:ext cx="3416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American Typewriter" panose="02090604020004020304" pitchFamily="18" charset="77"/>
                </a:rPr>
                <a:t>it is a cat</a:t>
              </a:r>
            </a:p>
            <a:p>
              <a:r>
                <a:rPr lang="en-US" sz="2500" dirty="0">
                  <a:latin typeface="American Typewriter" panose="02090604020004020304" pitchFamily="18" charset="77"/>
                </a:rPr>
                <a:t>here is a hat</a:t>
              </a:r>
            </a:p>
            <a:p>
              <a:r>
                <a:rPr lang="en-US" sz="2500" dirty="0">
                  <a:latin typeface="American Typewriter" panose="02090604020004020304" pitchFamily="18" charset="77"/>
                </a:rPr>
                <a:t>really really good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78B97885-F7F5-654F-81C1-B54FBC3F8EAE}"/>
                </a:ext>
              </a:extLst>
            </p:cNvPr>
            <p:cNvSpPr/>
            <p:nvPr/>
          </p:nvSpPr>
          <p:spPr>
            <a:xfrm>
              <a:off x="4213655" y="2459595"/>
              <a:ext cx="2364260" cy="3089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2F42C3-C42A-2D4E-ACBF-D3AF8103BBBE}"/>
                </a:ext>
              </a:extLst>
            </p:cNvPr>
            <p:cNvSpPr txBox="1"/>
            <p:nvPr/>
          </p:nvSpPr>
          <p:spPr>
            <a:xfrm>
              <a:off x="7102633" y="2364281"/>
              <a:ext cx="49921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rgbClr val="FF0000"/>
                  </a:solidFill>
                  <a:latin typeface="American Typewriter" panose="02090604020004020304" pitchFamily="18" charset="77"/>
                </a:rPr>
                <a:t>it is</a:t>
              </a:r>
              <a:r>
                <a:rPr lang="en-US" sz="2300" dirty="0">
                  <a:latin typeface="American Typewriter" panose="02090604020004020304" pitchFamily="18" charset="77"/>
                </a:rPr>
                <a:t>, </a:t>
              </a:r>
              <a:r>
                <a:rPr lang="en-US" sz="2300" dirty="0">
                  <a:solidFill>
                    <a:srgbClr val="2419F4"/>
                  </a:solidFill>
                  <a:latin typeface="American Typewriter" panose="02090604020004020304" pitchFamily="18" charset="77"/>
                </a:rPr>
                <a:t>is a</a:t>
              </a:r>
              <a:r>
                <a:rPr lang="en-US" sz="2300" dirty="0">
                  <a:latin typeface="American Typewriter" panose="02090604020004020304" pitchFamily="18" charset="77"/>
                </a:rPr>
                <a:t>, </a:t>
              </a:r>
              <a:r>
                <a:rPr lang="en-US" sz="2300" dirty="0">
                  <a:solidFill>
                    <a:srgbClr val="00B050"/>
                  </a:solidFill>
                  <a:latin typeface="American Typewriter" panose="02090604020004020304" pitchFamily="18" charset="77"/>
                </a:rPr>
                <a:t>a cat</a:t>
              </a:r>
              <a:r>
                <a:rPr lang="en-US" sz="2300" dirty="0">
                  <a:latin typeface="American Typewriter" panose="02090604020004020304" pitchFamily="18" charset="77"/>
                </a:rPr>
                <a:t>, </a:t>
              </a:r>
              <a:r>
                <a:rPr lang="en-US" sz="2300" dirty="0">
                  <a:solidFill>
                    <a:schemeClr val="accent2"/>
                  </a:solidFill>
                  <a:latin typeface="American Typewriter" panose="02090604020004020304" pitchFamily="18" charset="77"/>
                </a:rPr>
                <a:t>here is</a:t>
              </a:r>
              <a:r>
                <a:rPr lang="en-US" sz="2300" dirty="0">
                  <a:latin typeface="American Typewriter" panose="02090604020004020304" pitchFamily="18" charset="77"/>
                </a:rPr>
                <a:t>, </a:t>
              </a:r>
              <a:r>
                <a:rPr lang="en-US" sz="2300" dirty="0">
                  <a:solidFill>
                    <a:srgbClr val="7030A0"/>
                  </a:solidFill>
                  <a:latin typeface="American Typewriter" panose="02090604020004020304" pitchFamily="18" charset="77"/>
                </a:rPr>
                <a:t>a hat</a:t>
              </a:r>
              <a:r>
                <a:rPr lang="en-US" sz="2300" dirty="0">
                  <a:latin typeface="American Typewriter" panose="02090604020004020304" pitchFamily="18" charset="77"/>
                </a:rPr>
                <a:t>, </a:t>
              </a:r>
              <a:r>
                <a:rPr lang="en-US" sz="2300" dirty="0">
                  <a:solidFill>
                    <a:srgbClr val="C00000"/>
                  </a:solidFill>
                  <a:latin typeface="American Typewriter" panose="02090604020004020304" pitchFamily="18" charset="77"/>
                </a:rPr>
                <a:t>really really</a:t>
              </a:r>
              <a:r>
                <a:rPr lang="en-US" sz="2300" dirty="0">
                  <a:latin typeface="American Typewriter" panose="02090604020004020304" pitchFamily="18" charset="77"/>
                </a:rPr>
                <a:t>, </a:t>
              </a:r>
              <a:r>
                <a:rPr lang="en-US" sz="2300" dirty="0">
                  <a:solidFill>
                    <a:srgbClr val="E7AE11"/>
                  </a:solidFill>
                  <a:latin typeface="American Typewriter" panose="02090604020004020304" pitchFamily="18" charset="77"/>
                </a:rPr>
                <a:t>really good</a:t>
              </a:r>
              <a:endParaRPr lang="en-US" sz="2300" dirty="0">
                <a:solidFill>
                  <a:srgbClr val="00DEDC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F6634B-BEC2-ED4D-99E4-9B27E2144F8E}"/>
                </a:ext>
              </a:extLst>
            </p:cNvPr>
            <p:cNvSpPr txBox="1"/>
            <p:nvPr/>
          </p:nvSpPr>
          <p:spPr>
            <a:xfrm>
              <a:off x="7755670" y="1831662"/>
              <a:ext cx="26237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i="1" dirty="0"/>
                <a:t>2-gram vocabulary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1185A4-34B0-3E41-8A4C-8E9F6582CC3B}"/>
                </a:ext>
              </a:extLst>
            </p:cNvPr>
            <p:cNvSpPr txBox="1"/>
            <p:nvPr/>
          </p:nvSpPr>
          <p:spPr>
            <a:xfrm>
              <a:off x="131799" y="1980745"/>
              <a:ext cx="159814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i="1" dirty="0"/>
                <a:t>Text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86A8DB-C94A-244A-A214-93F69CCCC75D}"/>
                </a:ext>
              </a:extLst>
            </p:cNvPr>
            <p:cNvSpPr txBox="1"/>
            <p:nvPr/>
          </p:nvSpPr>
          <p:spPr>
            <a:xfrm>
              <a:off x="131798" y="2390917"/>
              <a:ext cx="9308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i="1" dirty="0"/>
                <a:t>Text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B06CCB-ECD2-804F-8104-6B05B3907132}"/>
                </a:ext>
              </a:extLst>
            </p:cNvPr>
            <p:cNvSpPr txBox="1"/>
            <p:nvPr/>
          </p:nvSpPr>
          <p:spPr>
            <a:xfrm>
              <a:off x="131797" y="2771915"/>
              <a:ext cx="9308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i="1" dirty="0"/>
                <a:t>Text 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8074E1-20BA-1040-8A31-E94E035A12EA}"/>
                </a:ext>
              </a:extLst>
            </p:cNvPr>
            <p:cNvCxnSpPr>
              <a:cxnSpLocks/>
            </p:cNvCxnSpPr>
            <p:nvPr/>
          </p:nvCxnSpPr>
          <p:spPr>
            <a:xfrm>
              <a:off x="967940" y="2203883"/>
              <a:ext cx="3542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AF441-17D7-B546-8ED4-CE4F21D4E614}"/>
                </a:ext>
              </a:extLst>
            </p:cNvPr>
            <p:cNvCxnSpPr>
              <a:cxnSpLocks/>
            </p:cNvCxnSpPr>
            <p:nvPr/>
          </p:nvCxnSpPr>
          <p:spPr>
            <a:xfrm>
              <a:off x="967940" y="2614055"/>
              <a:ext cx="3542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B7FDEF-D4AB-E348-8B4E-8609A02BA92E}"/>
                </a:ext>
              </a:extLst>
            </p:cNvPr>
            <p:cNvCxnSpPr>
              <a:cxnSpLocks/>
            </p:cNvCxnSpPr>
            <p:nvPr/>
          </p:nvCxnSpPr>
          <p:spPr>
            <a:xfrm>
              <a:off x="967940" y="3005951"/>
              <a:ext cx="3542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8ADD5B-1033-244C-A28A-DE8D8F5E9147}"/>
                </a:ext>
              </a:extLst>
            </p:cNvPr>
            <p:cNvSpPr txBox="1"/>
            <p:nvPr/>
          </p:nvSpPr>
          <p:spPr>
            <a:xfrm>
              <a:off x="3742614" y="2070908"/>
              <a:ext cx="341665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/>
                <a:t>Extract distinct 2-gram words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5F8C3-1688-3C49-8648-74E3ACABA668}"/>
              </a:ext>
            </a:extLst>
          </p:cNvPr>
          <p:cNvGrpSpPr/>
          <p:nvPr/>
        </p:nvGrpSpPr>
        <p:grpSpPr>
          <a:xfrm>
            <a:off x="1709972" y="4272414"/>
            <a:ext cx="9724210" cy="2062103"/>
            <a:chOff x="1944772" y="1413424"/>
            <a:chExt cx="8016934" cy="2062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C25675E-53EE-2445-AA20-B2FA61ECE463}"/>
                    </a:ext>
                  </a:extLst>
                </p:cNvPr>
                <p:cNvSpPr txBox="1"/>
                <p:nvPr/>
              </p:nvSpPr>
              <p:spPr>
                <a:xfrm>
                  <a:off x="1944772" y="1859700"/>
                  <a:ext cx="8016934" cy="1615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American Typewriter" panose="02090604020004020304" pitchFamily="18" charset="77"/>
                    </a:rPr>
                    <a:t>it is a cat     		     	 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2419F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E7AE1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500" dirty="0">
                    <a:latin typeface="American Typewriter" panose="02090604020004020304" pitchFamily="18" charset="77"/>
                  </a:endParaRPr>
                </a:p>
                <a:p>
                  <a:endParaRPr lang="en-US" sz="1200" dirty="0">
                    <a:latin typeface="American Typewriter" panose="02090604020004020304" pitchFamily="18" charset="77"/>
                  </a:endParaRPr>
                </a:p>
                <a:p>
                  <a:r>
                    <a:rPr lang="en-US" sz="2500" dirty="0">
                      <a:latin typeface="American Typewriter" panose="02090604020004020304" pitchFamily="18" charset="77"/>
                    </a:rPr>
                    <a:t>here is a hat	     	 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2419F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i="1">
                                    <a:solidFill>
                                      <a:srgbClr val="E7AE1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500" dirty="0">
                    <a:latin typeface="American Typewriter" panose="02090604020004020304" pitchFamily="18" charset="77"/>
                  </a:endParaRPr>
                </a:p>
                <a:p>
                  <a:endParaRPr lang="en-US" sz="1200" dirty="0">
                    <a:latin typeface="American Typewriter" panose="02090604020004020304" pitchFamily="18" charset="77"/>
                  </a:endParaRPr>
                </a:p>
                <a:p>
                  <a:r>
                    <a:rPr lang="en-US" sz="2500" dirty="0">
                      <a:latin typeface="American Typewriter" panose="02090604020004020304" pitchFamily="18" charset="77"/>
                    </a:rPr>
                    <a:t>really really good 	         </a:t>
                  </a:r>
                  <a:r>
                    <a:rPr lang="en-US" sz="1900" dirty="0">
                      <a:solidFill>
                        <a:schemeClr val="bg1"/>
                      </a:solidFill>
                      <a:latin typeface="American Typewriter" panose="02090604020004020304" pitchFamily="18" charset="77"/>
                    </a:rPr>
                    <a:t> .    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2419F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solidFill>
                                      <a:srgbClr val="E7AE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500" dirty="0">
                    <a:latin typeface="American Typewriter" panose="02090604020004020304" pitchFamily="18" charset="7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C25675E-53EE-2445-AA20-B2FA61EC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2" y="1859700"/>
                  <a:ext cx="8016934" cy="1615827"/>
                </a:xfrm>
                <a:prstGeom prst="rect">
                  <a:avLst/>
                </a:prstGeom>
                <a:blipFill>
                  <a:blip r:embed="rId2"/>
                  <a:stretch>
                    <a:fillRect l="-1043" t="-3125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CAED1-F1E9-2A41-BB6B-0EE4B00A1EC4}"/>
                </a:ext>
              </a:extLst>
            </p:cNvPr>
            <p:cNvSpPr txBox="1"/>
            <p:nvPr/>
          </p:nvSpPr>
          <p:spPr>
            <a:xfrm>
              <a:off x="4547462" y="1464632"/>
              <a:ext cx="470630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i="1" dirty="0"/>
                <a:t>Features extracted from 2-gram </a:t>
              </a:r>
              <a:r>
                <a:rPr lang="en-US" sz="2300" b="1" i="1" dirty="0" err="1"/>
                <a:t>BoW</a:t>
              </a:r>
              <a:r>
                <a:rPr lang="en-US" sz="2300" b="1" i="1" dirty="0"/>
                <a:t> Model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ABFD41-CBFF-C946-BB2A-5555A281FBCB}"/>
                </a:ext>
              </a:extLst>
            </p:cNvPr>
            <p:cNvSpPr txBox="1"/>
            <p:nvPr/>
          </p:nvSpPr>
          <p:spPr>
            <a:xfrm>
              <a:off x="2506363" y="1413424"/>
              <a:ext cx="83614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i="1" dirty="0"/>
                <a:t>Texts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7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4F0A3-280D-2948-A4FE-A78AF85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13F6-91D5-DE4B-80EE-5DEC11EE8D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1B979-75A6-164F-A16B-5E3C5CEB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B62836-CCFE-9F4E-8C27-1CA57117A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294" y="1253331"/>
                <a:ext cx="11858906" cy="4351338"/>
              </a:xfrm>
            </p:spPr>
            <p:txBody>
              <a:bodyPr/>
              <a:lstStyle/>
              <a:p>
                <a:r>
                  <a:rPr lang="en-US" sz="2500" dirty="0"/>
                  <a:t>An instant of </a:t>
                </a:r>
                <a:r>
                  <a:rPr lang="en-US" sz="2500" dirty="0">
                    <a:solidFill>
                      <a:srgbClr val="2419F4"/>
                    </a:solidFill>
                  </a:rPr>
                  <a:t>supervised learning </a:t>
                </a:r>
                <a:r>
                  <a:rPr lang="en-US" sz="2500" dirty="0"/>
                  <a:t>where the labels of the training data </a:t>
                </a:r>
                <a:r>
                  <a:rPr lang="en-US" sz="2400" dirty="0"/>
                  <a:t>are real-valued. 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dirty="0"/>
              </a:p>
              <a:p>
                <a:r>
                  <a:rPr lang="en-US" sz="2500" dirty="0"/>
                  <a:t>Regression can be viewed as curve fitting </a:t>
                </a:r>
              </a:p>
              <a:p>
                <a:endParaRPr lang="en-US" sz="25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B62836-CCFE-9F4E-8C27-1CA57117A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294" y="1253331"/>
                <a:ext cx="11858906" cy="4351338"/>
              </a:xfrm>
              <a:blipFill>
                <a:blip r:embed="rId2"/>
                <a:stretch>
                  <a:fillRect l="-74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C53EE55-ED83-0547-9834-34FEF2583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89" y="2804721"/>
            <a:ext cx="6081222" cy="31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E2BE7-8704-7641-8825-8F0774D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13F6-91D5-DE4B-80EE-5DEC11EE8D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9EF6F-ADC0-1E4E-B701-CECD0291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4FB5F1-AB86-8343-81D1-06C60E8F7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294" y="1049868"/>
                <a:ext cx="12036706" cy="5204176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/>
                  <a:t>An appropriate loss function should penalize the predictions that are far from the true labels</a:t>
                </a:r>
              </a:p>
              <a:p>
                <a:r>
                  <a:rPr lang="en-US" sz="2300" dirty="0"/>
                  <a:t>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300" dirty="0"/>
                  <a:t> norm is used as the loss function. i.e.,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sz="2300" dirty="0"/>
              </a:p>
              <a:p>
                <a:r>
                  <a:rPr lang="en-US" sz="2300" b="1" dirty="0"/>
                  <a:t>Linear Regression</a:t>
                </a:r>
                <a:r>
                  <a:rPr lang="en-US" sz="2300" dirty="0"/>
                  <a:t>: The model class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300" dirty="0"/>
                  <a:t> is set to all linear functions of dimension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300" dirty="0"/>
                  <a:t>.                        i.e.,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where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300" dirty="0"/>
                  <a:t> is model parameters </a:t>
                </a:r>
              </a:p>
              <a:p>
                <a:r>
                  <a:rPr lang="en-US" sz="2300" dirty="0"/>
                  <a:t>Goal of linear regression is to find set of model parameters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300" dirty="0"/>
                  <a:t> to minimize error on training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3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sub>
                            <m:sup/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𝜆𝜌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r>
                  <a:rPr lang="en-US" sz="2300" b="1" dirty="0"/>
                  <a:t>Lasso Regression</a:t>
                </a:r>
                <a:r>
                  <a:rPr lang="en-US" sz="2300" dirty="0"/>
                  <a:t>: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 regularization (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3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) to the objective function </a:t>
                </a:r>
              </a:p>
              <a:p>
                <a:r>
                  <a:rPr lang="en-US" sz="2300" b="1" dirty="0"/>
                  <a:t>Ridge Regression</a:t>
                </a:r>
                <a:r>
                  <a:rPr lang="en-US" sz="2300" dirty="0"/>
                  <a:t>: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/>
                  <a:t> regularization (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3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300" dirty="0"/>
                  <a:t>) to the objective function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4FB5F1-AB86-8343-81D1-06C60E8F7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294" y="1049868"/>
                <a:ext cx="12036706" cy="5204176"/>
              </a:xfrm>
              <a:blipFill>
                <a:blip r:embed="rId2"/>
                <a:stretch>
                  <a:fillRect l="-632" t="-1703" b="-6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0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41F74-0AB6-8142-A038-9F0AE71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13F6-91D5-DE4B-80EE-5DEC11EE8D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FCE6B-2DAB-ED47-B48F-D17BC78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213912-1260-8840-8B00-D7B10AE52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652" y="982874"/>
                <a:ext cx="118606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/>
                  <a:t>Is it possible to map the continuous valued label outputs in regression problems to finite set of discrete values?  </a:t>
                </a:r>
              </a:p>
              <a:p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 denote the output label value of the linear regressor for an input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        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)</a:t>
                </a:r>
              </a:p>
              <a:p>
                <a:r>
                  <a:rPr lang="en-US" sz="2500" b="1" dirty="0"/>
                  <a:t>Logistic (Sigmoid) function</a:t>
                </a:r>
                <a:r>
                  <a:rPr lang="en-US" sz="2500" dirty="0"/>
                  <a:t>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500" dirty="0"/>
              </a:p>
              <a:p>
                <a:pPr lvl="1">
                  <a:buFont typeface="STIXGeneral-Regular" pitchFamily="2" charset="2"/>
                  <a:buChar char="⎯"/>
                </a:pPr>
                <a:r>
                  <a:rPr lang="en-US" sz="2300" dirty="0"/>
                  <a:t>Maps real valued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∈(−∞, ∞)</m:t>
                    </m:r>
                  </m:oMath>
                </a14:m>
                <a:r>
                  <a:rPr lang="en-US" sz="2300" dirty="0"/>
                  <a:t> to real values in the range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sz="23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213912-1260-8840-8B00-D7B10AE52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652" y="982874"/>
                <a:ext cx="11860695" cy="4351338"/>
              </a:xfrm>
              <a:blipFill>
                <a:blip r:embed="rId2"/>
                <a:stretch>
                  <a:fillRect l="-641" t="-203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387F699-525E-4E4F-BB76-40CFFCA17551}"/>
              </a:ext>
            </a:extLst>
          </p:cNvPr>
          <p:cNvGrpSpPr/>
          <p:nvPr/>
        </p:nvGrpSpPr>
        <p:grpSpPr>
          <a:xfrm>
            <a:off x="918876" y="3429000"/>
            <a:ext cx="4702562" cy="2853336"/>
            <a:chOff x="165652" y="3441357"/>
            <a:chExt cx="4702562" cy="2853336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DCE204E0-DE17-B143-9140-E4ADE5067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67"/>
            <a:stretch/>
          </p:blipFill>
          <p:spPr>
            <a:xfrm>
              <a:off x="165652" y="3578216"/>
              <a:ext cx="4702562" cy="271647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FBF3E6-1CED-5246-8C3A-EB9B1594764F}"/>
                </a:ext>
              </a:extLst>
            </p:cNvPr>
            <p:cNvGrpSpPr/>
            <p:nvPr/>
          </p:nvGrpSpPr>
          <p:grpSpPr>
            <a:xfrm>
              <a:off x="744101" y="3441357"/>
              <a:ext cx="4025607" cy="2341605"/>
              <a:chOff x="744101" y="3441357"/>
              <a:chExt cx="4025607" cy="234160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B43A3F-CF39-7B41-B2B4-11ACE34136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415" y="3441357"/>
                <a:ext cx="0" cy="23416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0694DD3-8668-FD41-BA04-490B2BC3B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101" y="5708820"/>
                <a:ext cx="402560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416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487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American Typewriter</vt:lpstr>
      <vt:lpstr>Arial</vt:lpstr>
      <vt:lpstr>Calibri</vt:lpstr>
      <vt:lpstr>Calibri Light</vt:lpstr>
      <vt:lpstr>Cambria Math</vt:lpstr>
      <vt:lpstr>STIXGeneral-Regular</vt:lpstr>
      <vt:lpstr>Office Theme</vt:lpstr>
      <vt:lpstr>Term Frequency-Inverse Document Frequency (TF-IDF)</vt:lpstr>
      <vt:lpstr>N-grams</vt:lpstr>
      <vt:lpstr>Regression </vt:lpstr>
      <vt:lpstr>Regression Model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sdinuka</dc:creator>
  <cp:lastModifiedBy>sdinuka</cp:lastModifiedBy>
  <cp:revision>151</cp:revision>
  <dcterms:created xsi:type="dcterms:W3CDTF">2021-01-14T09:13:51Z</dcterms:created>
  <dcterms:modified xsi:type="dcterms:W3CDTF">2024-05-22T23:59:03Z</dcterms:modified>
</cp:coreProperties>
</file>