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1" r:id="rId17"/>
    <p:sldId id="282" r:id="rId18"/>
    <p:sldId id="283" r:id="rId19"/>
    <p:sldId id="284" r:id="rId20"/>
    <p:sldId id="285" r:id="rId21"/>
    <p:sldId id="276" r:id="rId22"/>
    <p:sldId id="278" r:id="rId23"/>
    <p:sldId id="279" r:id="rId24"/>
    <p:sldId id="280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90" d="100"/>
          <a:sy n="190" d="100"/>
        </p:scale>
        <p:origin x="144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99c76fa07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2" name="Google Shape;52;g299c76fa07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b5fb5c268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9b5fb5c268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9b5fb5c26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9b5fb5c26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9b5fb5c26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9b5fb5c26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b5fb5c268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9b5fb5c268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9c76fa076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99c76fa076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9c76fa076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99c76fa076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9c76fa076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99c76fa076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2869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9c76fa076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99c76fa076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15368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9c76fa076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99c76fa076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86378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9c76fa076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99c76fa076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5187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9c76fa076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9c76fa076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9c76fa076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99c76fa076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60597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99c76fa076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99c76fa076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9ad655051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9ad655051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99c76fa076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99c76fa076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99c76fa076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99c76fa076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9c76fa076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9c76fa076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a4df0115d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a4df0115d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9a4df0115d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9a4df0115d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9c76fa076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99c76fa076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b5fb5c26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b5fb5c26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b5fb5c26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b5fb5c26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9b5fb5c26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9b5fb5c26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81855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585290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5050511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322546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3890794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433876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2675497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7644859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60117865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1755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56431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45866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916056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691052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1210308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284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2061658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993974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02537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498339" y="3047470"/>
            <a:ext cx="2075392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lt2"/>
                </a:solidFill>
              </a:rPr>
              <a:t>By Austin and Adam</a:t>
            </a: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0459" y="-69495"/>
            <a:ext cx="3668900" cy="366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27" name="Rectangle 126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171" y="465541"/>
            <a:ext cx="8201658" cy="3965129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94360" y="678055"/>
            <a:ext cx="7955280" cy="3540100"/>
          </a:xfrm>
          <a:custGeom>
            <a:avLst/>
            <a:gdLst/>
            <a:ahLst/>
            <a:cxnLst/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34" name="Rectangle 133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171" y="465541"/>
            <a:ext cx="8201658" cy="3965129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610219" y="589587"/>
            <a:ext cx="5923562" cy="3717036"/>
          </a:xfrm>
          <a:custGeom>
            <a:avLst/>
            <a:gdLst/>
            <a:ahLst/>
            <a:cxnLst/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oup 133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171" y="465541"/>
            <a:ext cx="8201658" cy="3965129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586429" y="589587"/>
            <a:ext cx="5971142" cy="3717036"/>
          </a:xfrm>
          <a:custGeom>
            <a:avLst/>
            <a:gdLst/>
            <a:ahLst/>
            <a:cxnLst/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48" name="Rectangle 147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171" y="465541"/>
            <a:ext cx="8201658" cy="3965129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311442" y="589587"/>
            <a:ext cx="6521116" cy="3717036"/>
          </a:xfrm>
          <a:custGeom>
            <a:avLst/>
            <a:gdLst/>
            <a:ahLst/>
            <a:cxnLst/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146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4" name="Rectangle 153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Google Shape;141;p26"/>
          <p:cNvSpPr txBox="1">
            <a:spLocks noGrp="1"/>
          </p:cNvSpPr>
          <p:nvPr>
            <p:ph type="title"/>
          </p:nvPr>
        </p:nvSpPr>
        <p:spPr>
          <a:xfrm>
            <a:off x="480217" y="514350"/>
            <a:ext cx="3613992" cy="345281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457200">
              <a:spcBef>
                <a:spcPct val="0"/>
              </a:spcBef>
              <a:spcAft>
                <a:spcPts val="0"/>
              </a:spcAft>
            </a:pPr>
            <a:r>
              <a:rPr lang="en-US" sz="3900" dirty="0"/>
              <a:t>Backend Overview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1999" y="0"/>
            <a:ext cx="4572001" cy="51435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Google Shape;142;p26"/>
          <p:cNvSpPr txBox="1">
            <a:spLocks noGrp="1"/>
          </p:cNvSpPr>
          <p:nvPr>
            <p:ph type="body" idx="1"/>
          </p:nvPr>
        </p:nvSpPr>
        <p:spPr>
          <a:xfrm>
            <a:off x="4969238" y="514350"/>
            <a:ext cx="3659219" cy="345281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596900" lvl="1" indent="0">
              <a:buSzPts val="180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"/>
            </a:pPr>
            <a:r>
              <a:rPr lang="en-US" dirty="0">
                <a:solidFill>
                  <a:schemeClr val="tx1"/>
                </a:solidFill>
              </a:rPr>
              <a:t>Changes:</a:t>
            </a:r>
          </a:p>
          <a:p>
            <a:pPr lvl="1" defTabSz="457200"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"/>
            </a:pPr>
            <a:r>
              <a:rPr lang="en-US" dirty="0">
                <a:solidFill>
                  <a:schemeClr val="tx1"/>
                </a:solidFill>
              </a:rPr>
              <a:t>Modifications to the database and schema</a:t>
            </a:r>
          </a:p>
          <a:p>
            <a:pPr lvl="1" defTabSz="457200"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"/>
            </a:pPr>
            <a:r>
              <a:rPr lang="en-US" dirty="0">
                <a:solidFill>
                  <a:schemeClr val="tx1"/>
                </a:solidFill>
              </a:rPr>
              <a:t>Implementation of new APIs</a:t>
            </a:r>
          </a:p>
          <a:p>
            <a:pPr lvl="1" defTabSz="457200"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"/>
            </a:pPr>
            <a:r>
              <a:rPr lang="en-US" dirty="0">
                <a:solidFill>
                  <a:schemeClr val="tx1"/>
                </a:solidFill>
              </a:rPr>
              <a:t>Dropped Cloud Functions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581127" y="68658"/>
            <a:ext cx="4560491" cy="45604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26868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01877" y="24208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884069" y="457200"/>
            <a:ext cx="3257549" cy="325755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3" name="Rectangle 162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Google Shape;147;p27"/>
          <p:cNvSpPr txBox="1">
            <a:spLocks noGrp="1"/>
          </p:cNvSpPr>
          <p:nvPr>
            <p:ph type="title"/>
          </p:nvPr>
        </p:nvSpPr>
        <p:spPr>
          <a:xfrm>
            <a:off x="5649532" y="471462"/>
            <a:ext cx="2978927" cy="227173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600" dirty="0"/>
              <a:t>Database Schema Modifications</a:t>
            </a:r>
          </a:p>
        </p:txBody>
      </p:sp>
      <p:sp>
        <p:nvSpPr>
          <p:cNvPr id="165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500" y="465541"/>
            <a:ext cx="4931622" cy="3965129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8" name="Google Shape;148;p27"/>
          <p:cNvPicPr preferRelativeResize="0"/>
          <p:nvPr/>
        </p:nvPicPr>
        <p:blipFill rotWithShape="1">
          <a:blip r:embed="rId3"/>
          <a:srcRect r="6752" b="4"/>
          <a:stretch/>
        </p:blipFill>
        <p:spPr>
          <a:xfrm>
            <a:off x="599304" y="589587"/>
            <a:ext cx="4684014" cy="3717036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  <a:noFill/>
        </p:spPr>
      </p:pic>
      <p:grpSp>
        <p:nvGrpSpPr>
          <p:cNvPr id="167" name="Group 166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581127" y="68658"/>
            <a:ext cx="4560491" cy="45604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26868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01877" y="24208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884069" y="457200"/>
            <a:ext cx="3257549" cy="325755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3" name="Rectangle 162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Google Shape;147;p27"/>
          <p:cNvSpPr txBox="1">
            <a:spLocks noGrp="1"/>
          </p:cNvSpPr>
          <p:nvPr>
            <p:ph type="title"/>
          </p:nvPr>
        </p:nvSpPr>
        <p:spPr>
          <a:xfrm>
            <a:off x="5649532" y="471462"/>
            <a:ext cx="2978927" cy="227173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600" dirty="0"/>
              <a:t>Database Schema Modifications</a:t>
            </a:r>
          </a:p>
        </p:txBody>
      </p:sp>
      <p:sp>
        <p:nvSpPr>
          <p:cNvPr id="165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500" y="465541"/>
            <a:ext cx="4931622" cy="3965129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BF6F3BB-8753-D5C9-00D1-D58D41C4BC9A}"/>
              </a:ext>
            </a:extLst>
          </p:cNvPr>
          <p:cNvSpPr txBox="1"/>
          <p:nvPr/>
        </p:nvSpPr>
        <p:spPr>
          <a:xfrm>
            <a:off x="3285937" y="1955143"/>
            <a:ext cx="4579536" cy="1184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3520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Tx/>
              <a:buFont typeface="Wingdings 3" panose="05040102010807070707" pitchFamily="18" charset="2"/>
              <a:buChar char="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Times New Roman"/>
                <a:sym typeface="Times New Roman"/>
              </a:rPr>
              <a:t>-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Times New Roman"/>
                <a:sym typeface="Times New Roman"/>
              </a:rPr>
              <a:t>xAxis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Times New Roman"/>
              <a:sym typeface="Times New Roman"/>
            </a:endParaRPr>
          </a:p>
          <a:p>
            <a:pPr marL="285750" marR="0" lvl="0" indent="-285750" algn="l" defTabSz="3520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Tx/>
              <a:buFont typeface="Wingdings 3" panose="05040102010807070707" pitchFamily="18" charset="2"/>
              <a:buChar char="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Times New Roman"/>
                <a:sym typeface="Times New Roman"/>
              </a:rPr>
              <a:t>-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Times New Roman"/>
                <a:sym typeface="Times New Roman"/>
              </a:rPr>
              <a:t>yAxis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Times New Roman"/>
              <a:sym typeface="Times New Roman"/>
            </a:endParaRPr>
          </a:p>
          <a:p>
            <a:pPr marL="285750" marR="0" lvl="0" indent="-285750" algn="l" defTabSz="3520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Tx/>
              <a:buFont typeface="Wingdings 3" panose="05040102010807070707" pitchFamily="18" charset="2"/>
              <a:buChar char="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Times New Roman"/>
                <a:sym typeface="Times New Roman"/>
              </a:rPr>
              <a:t>-alignment</a:t>
            </a:r>
          </a:p>
          <a:p>
            <a:pPr marL="285750" marR="0" lvl="0" indent="-285750" algn="l" defTabSz="3520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Tx/>
              <a:buFont typeface="Wingdings 3" panose="05040102010807070707" pitchFamily="18" charset="2"/>
              <a:buChar char="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Times New Roman"/>
                <a:sym typeface="Times New Roman"/>
              </a:rPr>
              <a:t>+email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entury Gothic" panose="020B0502020202020204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" name="Google Shape;155;p28">
            <a:extLst>
              <a:ext uri="{FF2B5EF4-FFF2-40B4-BE49-F238E27FC236}">
                <a16:creationId xmlns:a16="http://schemas.microsoft.com/office/drawing/2014/main" id="{8D0A538C-60E5-97EE-D54B-4EC49DE5C58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858" y="1320651"/>
            <a:ext cx="1929609" cy="2254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6284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581127" y="68658"/>
            <a:ext cx="4560491" cy="45604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26868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01877" y="24208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884069" y="457200"/>
            <a:ext cx="3257549" cy="325755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3" name="Rectangle 162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Google Shape;147;p27"/>
          <p:cNvSpPr txBox="1">
            <a:spLocks noGrp="1"/>
          </p:cNvSpPr>
          <p:nvPr>
            <p:ph type="title"/>
          </p:nvPr>
        </p:nvSpPr>
        <p:spPr>
          <a:xfrm>
            <a:off x="5649532" y="471462"/>
            <a:ext cx="2978927" cy="227173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600" dirty="0"/>
              <a:t>Database Schema Modifications</a:t>
            </a:r>
          </a:p>
        </p:txBody>
      </p:sp>
      <p:sp>
        <p:nvSpPr>
          <p:cNvPr id="165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500" y="465541"/>
            <a:ext cx="4931622" cy="3965129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Google Shape;162;p29">
            <a:extLst>
              <a:ext uri="{FF2B5EF4-FFF2-40B4-BE49-F238E27FC236}">
                <a16:creationId xmlns:a16="http://schemas.microsoft.com/office/drawing/2014/main" id="{FED90577-241A-5B92-93B0-82BD05E5003C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328053" y="846385"/>
            <a:ext cx="1253494" cy="3234826"/>
          </a:xfrm>
          <a:prstGeom prst="rect">
            <a:avLst/>
          </a:prstGeom>
          <a:noFill/>
        </p:spPr>
      </p:pic>
      <p:sp>
        <p:nvSpPr>
          <p:cNvPr id="3" name="Google Shape;161;p29">
            <a:extLst>
              <a:ext uri="{FF2B5EF4-FFF2-40B4-BE49-F238E27FC236}">
                <a16:creationId xmlns:a16="http://schemas.microsoft.com/office/drawing/2014/main" id="{990B714E-5086-46B7-A486-C2A183E536CF}"/>
              </a:ext>
            </a:extLst>
          </p:cNvPr>
          <p:cNvSpPr txBox="1"/>
          <p:nvPr/>
        </p:nvSpPr>
        <p:spPr>
          <a:xfrm>
            <a:off x="2893888" y="1108073"/>
            <a:ext cx="1574107" cy="271145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lnSpcReduction="10000"/>
          </a:bodyPr>
          <a:lstStyle/>
          <a:p>
            <a:pPr marL="285750" lvl="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Pct val="80000"/>
              <a:buFont typeface="Wingdings 3" panose="05040102010807070707" pitchFamily="18" charset="2"/>
              <a:buChar char=""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  <a:sym typeface="Times New Roman"/>
              </a:rPr>
              <a:t>-name</a:t>
            </a:r>
          </a:p>
          <a:p>
            <a:pPr marL="285750" lvl="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Pct val="80000"/>
              <a:buFont typeface="Wingdings 3" panose="05040102010807070707" pitchFamily="18" charset="2"/>
              <a:buChar char=""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  <a:sym typeface="Times New Roman"/>
              </a:rPr>
              <a:t>-description</a:t>
            </a:r>
          </a:p>
          <a:p>
            <a:pPr marL="285750" lvl="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Pct val="80000"/>
              <a:buFont typeface="Wingdings 3" panose="05040102010807070707" pitchFamily="18" charset="2"/>
              <a:buChar char=""/>
            </a:pPr>
            <a:r>
              <a:rPr lang="en-US" sz="1400" dirty="0">
                <a:solidFill>
                  <a:srgbClr val="0070C0"/>
                </a:solidFill>
                <a:sym typeface="Times New Roman"/>
              </a:rPr>
              <a:t>+</a:t>
            </a:r>
            <a:r>
              <a:rPr lang="en-US" sz="1400" dirty="0" err="1">
                <a:solidFill>
                  <a:srgbClr val="0070C0"/>
                </a:solidFill>
                <a:sym typeface="Times New Roman"/>
              </a:rPr>
              <a:t>last_name</a:t>
            </a:r>
            <a:endParaRPr lang="en-US" sz="1400" dirty="0">
              <a:solidFill>
                <a:srgbClr val="0070C0"/>
              </a:solidFill>
              <a:sym typeface="Times New Roman"/>
            </a:endParaRPr>
          </a:p>
          <a:p>
            <a:pPr marL="285750" lvl="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Pct val="80000"/>
              <a:buFont typeface="Wingdings 3" panose="05040102010807070707" pitchFamily="18" charset="2"/>
              <a:buChar char=""/>
            </a:pPr>
            <a:r>
              <a:rPr lang="en-US" sz="1400" dirty="0">
                <a:solidFill>
                  <a:srgbClr val="0070C0"/>
                </a:solidFill>
                <a:sym typeface="Times New Roman"/>
              </a:rPr>
              <a:t>+</a:t>
            </a:r>
            <a:r>
              <a:rPr lang="en-US" sz="1400" dirty="0" err="1">
                <a:solidFill>
                  <a:srgbClr val="0070C0"/>
                </a:solidFill>
                <a:sym typeface="Times New Roman"/>
              </a:rPr>
              <a:t>first_name</a:t>
            </a:r>
            <a:endParaRPr lang="en-US" sz="1400" dirty="0">
              <a:solidFill>
                <a:srgbClr val="0070C0"/>
              </a:solidFill>
              <a:sym typeface="Times New Roman"/>
            </a:endParaRPr>
          </a:p>
          <a:p>
            <a:pPr marL="285750" lvl="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Pct val="80000"/>
              <a:buFont typeface="Wingdings 3" panose="05040102010807070707" pitchFamily="18" charset="2"/>
              <a:buChar char=""/>
            </a:pPr>
            <a:r>
              <a:rPr lang="en-US" sz="1400" dirty="0">
                <a:solidFill>
                  <a:srgbClr val="0070C0"/>
                </a:solidFill>
                <a:sym typeface="Times New Roman"/>
              </a:rPr>
              <a:t>+dob</a:t>
            </a:r>
          </a:p>
          <a:p>
            <a:pPr marL="285750" lvl="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Pct val="80000"/>
              <a:buFont typeface="Wingdings 3" panose="05040102010807070707" pitchFamily="18" charset="2"/>
              <a:buChar char=""/>
            </a:pPr>
            <a:r>
              <a:rPr lang="en-US" sz="1400" dirty="0">
                <a:solidFill>
                  <a:srgbClr val="0070C0"/>
                </a:solidFill>
                <a:sym typeface="Times New Roman"/>
              </a:rPr>
              <a:t>+gender</a:t>
            </a:r>
          </a:p>
          <a:p>
            <a:pPr marL="285750" lvl="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Pct val="80000"/>
              <a:buFont typeface="Wingdings 3" panose="05040102010807070707" pitchFamily="18" charset="2"/>
              <a:buChar char=""/>
            </a:pPr>
            <a:r>
              <a:rPr lang="en-US" sz="1400" dirty="0">
                <a:solidFill>
                  <a:srgbClr val="0070C0"/>
                </a:solidFill>
                <a:sym typeface="Times New Roman"/>
              </a:rPr>
              <a:t>+social media</a:t>
            </a:r>
          </a:p>
          <a:p>
            <a:pPr marL="285750" lvl="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Pct val="80000"/>
              <a:buFont typeface="Wingdings 3" panose="05040102010807070707" pitchFamily="18" charset="2"/>
              <a:buChar char=""/>
            </a:pPr>
            <a:r>
              <a:rPr lang="en-US" sz="1400" dirty="0">
                <a:solidFill>
                  <a:srgbClr val="0070C0"/>
                </a:solidFill>
                <a:sym typeface="Times New Roman"/>
              </a:rPr>
              <a:t>+</a:t>
            </a:r>
            <a:r>
              <a:rPr lang="en-US" sz="1400" dirty="0" err="1">
                <a:solidFill>
                  <a:srgbClr val="0070C0"/>
                </a:solidFill>
                <a:sym typeface="Times New Roman"/>
              </a:rPr>
              <a:t>image_url</a:t>
            </a:r>
            <a:endParaRPr lang="en-US" sz="1400" dirty="0">
              <a:solidFill>
                <a:srgbClr val="0070C0"/>
              </a:solidFill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7493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581127" y="68658"/>
            <a:ext cx="4560491" cy="45604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26868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01877" y="24208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884069" y="457200"/>
            <a:ext cx="3257549" cy="325755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3" name="Rectangle 162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Google Shape;147;p27"/>
          <p:cNvSpPr txBox="1">
            <a:spLocks noGrp="1"/>
          </p:cNvSpPr>
          <p:nvPr>
            <p:ph type="title"/>
          </p:nvPr>
        </p:nvSpPr>
        <p:spPr>
          <a:xfrm>
            <a:off x="5649532" y="471462"/>
            <a:ext cx="2978927" cy="227173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600" dirty="0"/>
              <a:t>Database Schema Modifications</a:t>
            </a:r>
          </a:p>
        </p:txBody>
      </p:sp>
      <p:sp>
        <p:nvSpPr>
          <p:cNvPr id="165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500" y="465541"/>
            <a:ext cx="4931622" cy="3965129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Google Shape;169;p30">
            <a:extLst>
              <a:ext uri="{FF2B5EF4-FFF2-40B4-BE49-F238E27FC236}">
                <a16:creationId xmlns:a16="http://schemas.microsoft.com/office/drawing/2014/main" id="{C399BD83-AEE5-3C9F-2095-3804958D2561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09666" y="767445"/>
            <a:ext cx="1792009" cy="3250621"/>
          </a:xfrm>
          <a:prstGeom prst="rect">
            <a:avLst/>
          </a:prstGeom>
          <a:noFill/>
        </p:spPr>
      </p:pic>
      <p:sp>
        <p:nvSpPr>
          <p:cNvPr id="5" name="Google Shape;168;p30">
            <a:extLst>
              <a:ext uri="{FF2B5EF4-FFF2-40B4-BE49-F238E27FC236}">
                <a16:creationId xmlns:a16="http://schemas.microsoft.com/office/drawing/2014/main" id="{FD30E37B-7BE1-AC6D-FF37-E864DF1CA922}"/>
              </a:ext>
            </a:extLst>
          </p:cNvPr>
          <p:cNvSpPr txBox="1"/>
          <p:nvPr/>
        </p:nvSpPr>
        <p:spPr>
          <a:xfrm>
            <a:off x="2657064" y="1475778"/>
            <a:ext cx="2842431" cy="219194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Autofit/>
          </a:bodyPr>
          <a:lstStyle/>
          <a:p>
            <a:pPr marL="285750" lvl="0" indent="-285750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Pct val="80000"/>
              <a:buFont typeface="Wingdings 3" panose="05040102010807070707" pitchFamily="18" charset="2"/>
              <a:buChar char=""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  <a:sym typeface="Times New Roman"/>
              </a:rPr>
              <a:t>-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sym typeface="Times New Roman"/>
              </a:rPr>
              <a:t>full_bill</a:t>
            </a:r>
            <a:endParaRPr lang="en-US" sz="1400" dirty="0">
              <a:solidFill>
                <a:schemeClr val="accent2">
                  <a:lumMod val="50000"/>
                </a:schemeClr>
              </a:solidFill>
              <a:sym typeface="Times New Roman"/>
            </a:endParaRPr>
          </a:p>
          <a:p>
            <a:pPr marL="285750" lvl="0" indent="-285750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Pct val="80000"/>
              <a:buFont typeface="Wingdings 3" panose="05040102010807070707" pitchFamily="18" charset="2"/>
              <a:buChar char=""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  <a:sym typeface="Times New Roman"/>
              </a:rPr>
              <a:t>+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sym typeface="Times New Roman"/>
              </a:rPr>
              <a:t>bill_url</a:t>
            </a:r>
            <a:endParaRPr lang="en-US" sz="1400" dirty="0">
              <a:solidFill>
                <a:schemeClr val="accent2">
                  <a:lumMod val="50000"/>
                </a:schemeClr>
              </a:solidFill>
              <a:sym typeface="Times New Roman"/>
            </a:endParaRPr>
          </a:p>
          <a:p>
            <a:pPr marL="285750" lvl="0" indent="-285750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Pct val="80000"/>
              <a:buFont typeface="Wingdings 3" panose="05040102010807070707" pitchFamily="18" charset="2"/>
              <a:buChar char=""/>
            </a:pPr>
            <a:r>
              <a:rPr lang="en-US" sz="1400" dirty="0">
                <a:solidFill>
                  <a:srgbClr val="0070C0"/>
                </a:solidFill>
                <a:sym typeface="Times New Roman"/>
              </a:rPr>
              <a:t>+</a:t>
            </a:r>
            <a:r>
              <a:rPr lang="en-US" sz="1400" dirty="0" err="1">
                <a:solidFill>
                  <a:srgbClr val="0070C0"/>
                </a:solidFill>
                <a:sym typeface="Times New Roman"/>
              </a:rPr>
              <a:t>bill_short_summary</a:t>
            </a:r>
            <a:endParaRPr lang="en-US" sz="1400" dirty="0">
              <a:solidFill>
                <a:srgbClr val="0070C0"/>
              </a:solidFill>
              <a:sym typeface="Times New Roman"/>
            </a:endParaRPr>
          </a:p>
          <a:p>
            <a:pPr marL="285750" lvl="0" indent="-285750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Pct val="80000"/>
              <a:buFont typeface="Wingdings 3" panose="05040102010807070707" pitchFamily="18" charset="2"/>
              <a:buChar char=""/>
            </a:pPr>
            <a:r>
              <a:rPr lang="en-US" sz="1400" dirty="0">
                <a:solidFill>
                  <a:srgbClr val="0070C0"/>
                </a:solidFill>
                <a:sym typeface="Times New Roman"/>
              </a:rPr>
              <a:t>+</a:t>
            </a:r>
            <a:r>
              <a:rPr lang="en-US" sz="1400" dirty="0" err="1">
                <a:solidFill>
                  <a:srgbClr val="0070C0"/>
                </a:solidFill>
                <a:sym typeface="Times New Roman"/>
              </a:rPr>
              <a:t>bill_simplified</a:t>
            </a:r>
            <a:endParaRPr lang="en-US" sz="1400" dirty="0">
              <a:solidFill>
                <a:srgbClr val="0070C0"/>
              </a:solidFill>
              <a:sym typeface="Times New Roman"/>
            </a:endParaRPr>
          </a:p>
          <a:p>
            <a:pPr marL="285750" lvl="0" indent="-285750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Pct val="80000"/>
              <a:buFont typeface="Wingdings 3" panose="05040102010807070707" pitchFamily="18" charset="2"/>
              <a:buChar char=""/>
            </a:pPr>
            <a:r>
              <a:rPr lang="en-US" sz="1400" dirty="0">
                <a:solidFill>
                  <a:srgbClr val="0070C0"/>
                </a:solidFill>
                <a:sym typeface="Times New Roman"/>
              </a:rPr>
              <a:t>+</a:t>
            </a:r>
            <a:r>
              <a:rPr lang="en-US" sz="1400" dirty="0" err="1">
                <a:solidFill>
                  <a:srgbClr val="0070C0"/>
                </a:solidFill>
                <a:sym typeface="Times New Roman"/>
              </a:rPr>
              <a:t>latest_major_action</a:t>
            </a:r>
            <a:endParaRPr lang="en-US" sz="1400" dirty="0">
              <a:solidFill>
                <a:srgbClr val="0070C0"/>
              </a:solidFill>
              <a:sym typeface="Times New Roman"/>
            </a:endParaRPr>
          </a:p>
          <a:p>
            <a:pPr marL="285750" lvl="0" indent="-285750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Pct val="80000"/>
              <a:buFont typeface="Wingdings 3" panose="05040102010807070707" pitchFamily="18" charset="2"/>
              <a:buChar char=""/>
            </a:pPr>
            <a:r>
              <a:rPr lang="en-US" sz="1400" dirty="0">
                <a:solidFill>
                  <a:srgbClr val="0070C0"/>
                </a:solidFill>
                <a:sym typeface="Times New Roman"/>
              </a:rPr>
              <a:t>+</a:t>
            </a:r>
            <a:r>
              <a:rPr lang="en-US" sz="1400" dirty="0" err="1">
                <a:solidFill>
                  <a:srgbClr val="0070C0"/>
                </a:solidFill>
                <a:sym typeface="Times New Roman"/>
              </a:rPr>
              <a:t>latest_major_action_date</a:t>
            </a:r>
            <a:endParaRPr lang="en-US" sz="1400" dirty="0">
              <a:solidFill>
                <a:srgbClr val="0070C0"/>
              </a:solidFill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0401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581127" y="68658"/>
            <a:ext cx="4560491" cy="45604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26868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01877" y="24208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884069" y="457200"/>
            <a:ext cx="3257549" cy="325755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3" name="Rectangle 162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Google Shape;147;p27"/>
          <p:cNvSpPr txBox="1">
            <a:spLocks noGrp="1"/>
          </p:cNvSpPr>
          <p:nvPr>
            <p:ph type="title"/>
          </p:nvPr>
        </p:nvSpPr>
        <p:spPr>
          <a:xfrm>
            <a:off x="5649532" y="471462"/>
            <a:ext cx="2978927" cy="227173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600" dirty="0"/>
              <a:t>Database Schema Modifications</a:t>
            </a:r>
          </a:p>
        </p:txBody>
      </p:sp>
      <p:sp>
        <p:nvSpPr>
          <p:cNvPr id="165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500" y="465541"/>
            <a:ext cx="4931622" cy="3965129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Google Shape;176;p31">
            <a:extLst>
              <a:ext uri="{FF2B5EF4-FFF2-40B4-BE49-F238E27FC236}">
                <a16:creationId xmlns:a16="http://schemas.microsoft.com/office/drawing/2014/main" id="{924E45E9-F940-90A4-43BE-071612C0C51C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25912" y="1429858"/>
            <a:ext cx="4230798" cy="20364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7107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80217" y="514350"/>
            <a:ext cx="3613992" cy="345281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457200">
              <a:spcBef>
                <a:spcPct val="0"/>
              </a:spcBef>
              <a:spcAft>
                <a:spcPts val="0"/>
              </a:spcAft>
            </a:pPr>
            <a:r>
              <a:rPr lang="en-US" sz="3900" dirty="0"/>
              <a:t>Overview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1999" y="0"/>
            <a:ext cx="4572001" cy="51435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Google Shape;61;p14"/>
          <p:cNvSpPr txBox="1">
            <a:spLocks noGrp="1"/>
          </p:cNvSpPr>
          <p:nvPr>
            <p:ph type="body" idx="1"/>
          </p:nvPr>
        </p:nvSpPr>
        <p:spPr>
          <a:xfrm>
            <a:off x="4969238" y="514350"/>
            <a:ext cx="3659219" cy="345281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0" defTabSz="457200">
              <a:spcBef>
                <a:spcPct val="20000"/>
              </a:spcBef>
              <a:spcAft>
                <a:spcPts val="600"/>
              </a:spcAft>
              <a:buSzPct val="8000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lvl="0" indent="-342900" defTabSz="457200"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Brief on frontend</a:t>
            </a:r>
          </a:p>
          <a:p>
            <a:pPr marL="457200" lvl="0" indent="0" defTabSz="457200"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chemeClr val="tx1"/>
              </a:solidFill>
            </a:endParaRPr>
          </a:p>
          <a:p>
            <a:pPr marL="457200" lvl="0" indent="-342900" defTabSz="457200"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Brief on backend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581127" y="68658"/>
            <a:ext cx="4560491" cy="45604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26868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01877" y="24208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884069" y="457200"/>
            <a:ext cx="3257549" cy="325755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3" name="Rectangle 162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Google Shape;147;p27"/>
          <p:cNvSpPr txBox="1">
            <a:spLocks noGrp="1"/>
          </p:cNvSpPr>
          <p:nvPr>
            <p:ph type="title"/>
          </p:nvPr>
        </p:nvSpPr>
        <p:spPr>
          <a:xfrm>
            <a:off x="5649532" y="471462"/>
            <a:ext cx="2978927" cy="227173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600" dirty="0"/>
              <a:t>Updated Backend UML</a:t>
            </a:r>
          </a:p>
        </p:txBody>
      </p:sp>
      <p:sp>
        <p:nvSpPr>
          <p:cNvPr id="165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500" y="465541"/>
            <a:ext cx="4931622" cy="3965129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Google Shape;182;p32" descr="A diagram of a company&#10;&#10;Description automatically generated">
            <a:extLst>
              <a:ext uri="{FF2B5EF4-FFF2-40B4-BE49-F238E27FC236}">
                <a16:creationId xmlns:a16="http://schemas.microsoft.com/office/drawing/2014/main" id="{1E443D59-D1CE-A5D2-B715-9A5DEAF5F571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44876" y="791110"/>
            <a:ext cx="4566501" cy="32601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4098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roup 204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12" name="Rectangle 211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Google Shape;187;p33"/>
          <p:cNvSpPr txBox="1">
            <a:spLocks noGrp="1"/>
          </p:cNvSpPr>
          <p:nvPr>
            <p:ph type="title"/>
          </p:nvPr>
        </p:nvSpPr>
        <p:spPr>
          <a:xfrm>
            <a:off x="480217" y="514350"/>
            <a:ext cx="3613992" cy="345281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300" dirty="0"/>
              <a:t>Frontend progress and upcoming developments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1999" y="0"/>
            <a:ext cx="4572001" cy="51435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Google Shape;188;p33"/>
          <p:cNvSpPr txBox="1">
            <a:spLocks noGrp="1"/>
          </p:cNvSpPr>
          <p:nvPr>
            <p:ph type="body" idx="1"/>
          </p:nvPr>
        </p:nvSpPr>
        <p:spPr>
          <a:xfrm>
            <a:off x="4969238" y="514350"/>
            <a:ext cx="3659219" cy="345281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defTabSz="457200"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"/>
            </a:pPr>
            <a:r>
              <a:rPr lang="en-US">
                <a:solidFill>
                  <a:schemeClr val="tx1"/>
                </a:solidFill>
              </a:rPr>
              <a:t>Progress:</a:t>
            </a:r>
          </a:p>
          <a:p>
            <a:pPr lvl="1" defTabSz="457200"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"/>
            </a:pPr>
            <a:r>
              <a:rPr lang="en-US">
                <a:solidFill>
                  <a:schemeClr val="tx1"/>
                </a:solidFill>
              </a:rPr>
              <a:t>Collections generally complete</a:t>
            </a:r>
          </a:p>
          <a:p>
            <a:pPr lvl="1" defTabSz="457200"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"/>
            </a:pPr>
            <a:r>
              <a:rPr lang="en-US">
                <a:solidFill>
                  <a:schemeClr val="tx1"/>
                </a:solidFill>
              </a:rPr>
              <a:t>Integration with frontend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"/>
            </a:pPr>
            <a:r>
              <a:rPr lang="en-US">
                <a:solidFill>
                  <a:schemeClr val="tx1"/>
                </a:solidFill>
              </a:rPr>
              <a:t>Upcoming:</a:t>
            </a:r>
          </a:p>
          <a:p>
            <a:pPr lvl="1" defTabSz="457200"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"/>
            </a:pPr>
            <a:r>
              <a:rPr lang="en-US">
                <a:solidFill>
                  <a:schemeClr val="tx1"/>
                </a:solidFill>
              </a:rPr>
              <a:t>Find API for recent news collection</a:t>
            </a:r>
          </a:p>
          <a:p>
            <a:pPr lvl="1" defTabSz="457200"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"/>
            </a:pPr>
            <a:r>
              <a:rPr lang="en-US">
                <a:solidFill>
                  <a:schemeClr val="tx1"/>
                </a:solidFill>
              </a:rPr>
              <a:t>Aggregate recent statements</a:t>
            </a:r>
          </a:p>
          <a:p>
            <a:pPr lvl="1" defTabSz="457200"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"/>
            </a:pPr>
            <a:r>
              <a:rPr lang="en-US">
                <a:solidFill>
                  <a:schemeClr val="tx1"/>
                </a:solidFill>
              </a:rPr>
              <a:t>Clean up ‘bills’ data</a:t>
            </a:r>
          </a:p>
          <a:p>
            <a:pPr lvl="1" defTabSz="457200"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"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roup 203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11" name="Rectangle 210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Google Shape;199;p35"/>
          <p:cNvSpPr txBox="1">
            <a:spLocks noGrp="1"/>
          </p:cNvSpPr>
          <p:nvPr>
            <p:ph type="title"/>
          </p:nvPr>
        </p:nvSpPr>
        <p:spPr>
          <a:xfrm>
            <a:off x="480217" y="514350"/>
            <a:ext cx="3613992" cy="345281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457200">
              <a:spcBef>
                <a:spcPct val="0"/>
              </a:spcBef>
              <a:spcAft>
                <a:spcPts val="0"/>
              </a:spcAft>
            </a:pPr>
            <a:r>
              <a:rPr lang="en-US" sz="3900" dirty="0"/>
              <a:t>Unresolved Backend Issues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1999" y="0"/>
            <a:ext cx="4572001" cy="51435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BAC327-F08B-09C8-CBB0-BE1B735208A5}"/>
              </a:ext>
            </a:extLst>
          </p:cNvPr>
          <p:cNvSpPr txBox="1"/>
          <p:nvPr/>
        </p:nvSpPr>
        <p:spPr>
          <a:xfrm>
            <a:off x="4969238" y="514350"/>
            <a:ext cx="3659219" cy="3452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OpenAI token limit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roup 209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17" name="Rectangle 216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Google Shape;205;p36"/>
          <p:cNvSpPr txBox="1">
            <a:spLocks noGrp="1"/>
          </p:cNvSpPr>
          <p:nvPr>
            <p:ph type="title"/>
          </p:nvPr>
        </p:nvSpPr>
        <p:spPr>
          <a:xfrm>
            <a:off x="480217" y="514350"/>
            <a:ext cx="3613992" cy="345281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457200">
              <a:spcBef>
                <a:spcPct val="0"/>
              </a:spcBef>
              <a:spcAft>
                <a:spcPts val="0"/>
              </a:spcAft>
            </a:pPr>
            <a:r>
              <a:rPr lang="en-US" sz="3900" dirty="0"/>
              <a:t>Political Spectrum Component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1999" y="0"/>
            <a:ext cx="4572001" cy="51435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E53BCC-6D8E-2EBD-8F15-A016209A3855}"/>
              </a:ext>
            </a:extLst>
          </p:cNvPr>
          <p:cNvSpPr txBox="1"/>
          <p:nvPr/>
        </p:nvSpPr>
        <p:spPr>
          <a:xfrm>
            <a:off x="4969238" y="514350"/>
            <a:ext cx="3659219" cy="3452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Omitted Political Spectrum component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215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23" name="Rectangle 222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Google Shape;211;p37"/>
          <p:cNvSpPr txBox="1">
            <a:spLocks noGrp="1"/>
          </p:cNvSpPr>
          <p:nvPr>
            <p:ph type="title"/>
          </p:nvPr>
        </p:nvSpPr>
        <p:spPr>
          <a:xfrm>
            <a:off x="480217" y="514350"/>
            <a:ext cx="3613992" cy="345281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457200">
              <a:spcBef>
                <a:spcPct val="0"/>
              </a:spcBef>
              <a:spcAft>
                <a:spcPts val="0"/>
              </a:spcAft>
            </a:pPr>
            <a:r>
              <a:rPr lang="en-US" sz="3900" dirty="0"/>
              <a:t>Conclusion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1999" y="0"/>
            <a:ext cx="4572001" cy="51435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41BC81-B7AB-1228-B63B-6878DB16AF4C}"/>
              </a:ext>
            </a:extLst>
          </p:cNvPr>
          <p:cNvSpPr txBox="1"/>
          <p:nvPr/>
        </p:nvSpPr>
        <p:spPr>
          <a:xfrm>
            <a:off x="4969238" y="514350"/>
            <a:ext cx="3659219" cy="3452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Questions?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80217" y="514350"/>
            <a:ext cx="3613992" cy="345281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457200">
              <a:spcBef>
                <a:spcPct val="0"/>
              </a:spcBef>
              <a:spcAft>
                <a:spcPts val="0"/>
              </a:spcAft>
            </a:pPr>
            <a:r>
              <a:rPr lang="en-US" sz="3900"/>
              <a:t>Frontend Overview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1999" y="0"/>
            <a:ext cx="4572001" cy="51435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4969238" y="514350"/>
            <a:ext cx="3659219" cy="345281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342900" defTabSz="457200"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"/>
            </a:pPr>
            <a:r>
              <a:rPr lang="en-US">
                <a:solidFill>
                  <a:schemeClr val="tx1"/>
                </a:solidFill>
              </a:rPr>
              <a:t>Important Changes from Frontend Design</a:t>
            </a:r>
          </a:p>
          <a:p>
            <a:pPr marL="914400" lvl="1" indent="-317500" defTabSz="457200"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"/>
            </a:pPr>
            <a:r>
              <a:rPr lang="en-US">
                <a:solidFill>
                  <a:schemeClr val="tx1"/>
                </a:solidFill>
              </a:rPr>
              <a:t>CSS -&gt; Bootstrap</a:t>
            </a:r>
          </a:p>
          <a:p>
            <a:pPr marL="914400" lvl="1" indent="-317500" defTabSz="457200"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"/>
            </a:pPr>
            <a:r>
              <a:rPr lang="en-US">
                <a:solidFill>
                  <a:schemeClr val="tx1"/>
                </a:solidFill>
              </a:rPr>
              <a:t>Navigation Component</a:t>
            </a:r>
          </a:p>
          <a:p>
            <a:pPr marL="914400" lvl="1" indent="-317500" defTabSz="457200"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"/>
            </a:pPr>
            <a:r>
              <a:rPr lang="en-US">
                <a:solidFill>
                  <a:schemeClr val="tx1"/>
                </a:solidFill>
              </a:rPr>
              <a:t>Login/Register: Firebase Auth tie with Firestore User Database</a:t>
            </a:r>
          </a:p>
          <a:p>
            <a:pPr marL="914400" lvl="1" indent="-317500" defTabSz="457200"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"/>
            </a:pPr>
            <a:r>
              <a:rPr lang="en-US">
                <a:solidFill>
                  <a:schemeClr val="tx1"/>
                </a:solidFill>
              </a:rPr>
              <a:t>Context Creation for useAuth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171" y="465541"/>
            <a:ext cx="8201658" cy="3965129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114292" y="589587"/>
            <a:ext cx="6915415" cy="3717036"/>
          </a:xfrm>
          <a:custGeom>
            <a:avLst/>
            <a:gdLst/>
            <a:ahLst/>
            <a:cxnLst/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581127" y="68658"/>
            <a:ext cx="4560491" cy="45604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26868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01877" y="24208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884069" y="457200"/>
            <a:ext cx="3257549" cy="325755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11" name="Rectangle 110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5649532" y="471462"/>
            <a:ext cx="2978927" cy="227173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700" dirty="0"/>
              <a:t>APP Code for Reference</a:t>
            </a:r>
          </a:p>
        </p:txBody>
      </p:sp>
      <p:sp>
        <p:nvSpPr>
          <p:cNvPr id="112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500" y="465541"/>
            <a:ext cx="4931622" cy="3965129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3"/>
          <a:srcRect t="9095" b="4177"/>
          <a:stretch/>
        </p:blipFill>
        <p:spPr>
          <a:xfrm>
            <a:off x="599304" y="589587"/>
            <a:ext cx="4684014" cy="3717036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  <a:noFill/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		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-2639" y="565494"/>
            <a:ext cx="4572001" cy="345281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457200">
              <a:spcBef>
                <a:spcPct val="0"/>
              </a:spcBef>
              <a:spcAft>
                <a:spcPts val="0"/>
              </a:spcAft>
            </a:pPr>
            <a:r>
              <a:rPr lang="en-US" sz="2800" dirty="0"/>
              <a:t>Upcoming Frontend Developments and Issues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1999" y="0"/>
            <a:ext cx="4572001" cy="51435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4969238" y="514350"/>
            <a:ext cx="3659219" cy="345281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334327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"/>
            </a:pPr>
            <a:r>
              <a:rPr lang="en-US" sz="1200">
                <a:solidFill>
                  <a:schemeClr val="tx1"/>
                </a:solidFill>
              </a:rPr>
              <a:t>Improve user profile to delete accounts, and collect more user information</a:t>
            </a:r>
            <a:br>
              <a:rPr lang="en-US" sz="1200">
                <a:solidFill>
                  <a:schemeClr val="tx1"/>
                </a:solidFill>
              </a:rPr>
            </a:br>
            <a:endParaRPr lang="en-US" sz="1200">
              <a:solidFill>
                <a:schemeClr val="tx1"/>
              </a:solidFill>
            </a:endParaRPr>
          </a:p>
          <a:p>
            <a:pPr marL="457200" lvl="0" indent="-334327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"/>
            </a:pPr>
            <a:r>
              <a:rPr lang="en-US" sz="1200">
                <a:solidFill>
                  <a:schemeClr val="tx1"/>
                </a:solidFill>
              </a:rPr>
              <a:t>Finish Senate pages functionality</a:t>
            </a:r>
            <a:br>
              <a:rPr lang="en-US" sz="1200">
                <a:solidFill>
                  <a:schemeClr val="tx1"/>
                </a:solidFill>
              </a:rPr>
            </a:br>
            <a:endParaRPr lang="en-US" sz="1200">
              <a:solidFill>
                <a:schemeClr val="tx1"/>
              </a:solidFill>
            </a:endParaRPr>
          </a:p>
          <a:p>
            <a:pPr marL="457200" lvl="0" indent="-334327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"/>
            </a:pPr>
            <a:r>
              <a:rPr lang="en-US" sz="1200">
                <a:solidFill>
                  <a:schemeClr val="tx1"/>
                </a:solidFill>
              </a:rPr>
              <a:t>Implement recent news and personal statements</a:t>
            </a:r>
            <a:br>
              <a:rPr lang="en-US" sz="1200">
                <a:solidFill>
                  <a:schemeClr val="tx1"/>
                </a:solidFill>
              </a:rPr>
            </a:br>
            <a:endParaRPr lang="en-US" sz="1200">
              <a:solidFill>
                <a:schemeClr val="tx1"/>
              </a:solidFill>
            </a:endParaRPr>
          </a:p>
          <a:p>
            <a:pPr marL="457200" lvl="0" indent="-334327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"/>
            </a:pPr>
            <a:r>
              <a:rPr lang="en-US" sz="1200">
                <a:solidFill>
                  <a:schemeClr val="tx1"/>
                </a:solidFill>
              </a:rPr>
              <a:t>Touch up on the styling of the website.</a:t>
            </a:r>
            <a:br>
              <a:rPr lang="en-US" sz="1200">
                <a:solidFill>
                  <a:schemeClr val="tx1"/>
                </a:solidFill>
              </a:rPr>
            </a:br>
            <a:endParaRPr lang="en-US" sz="1200">
              <a:solidFill>
                <a:schemeClr val="tx1"/>
              </a:solidFill>
            </a:endParaRPr>
          </a:p>
          <a:p>
            <a:pPr marL="457200" lvl="0" indent="-334327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"/>
            </a:pPr>
            <a:r>
              <a:rPr lang="en-US" sz="1200">
                <a:solidFill>
                  <a:schemeClr val="tx1"/>
                </a:solidFill>
              </a:rPr>
              <a:t>Find a easier way to create bill summaries. </a:t>
            </a:r>
            <a:br>
              <a:rPr lang="en-US" sz="1200">
                <a:solidFill>
                  <a:schemeClr val="tx1"/>
                </a:solidFill>
              </a:rPr>
            </a:br>
            <a:endParaRPr lang="en-US" sz="1200">
              <a:solidFill>
                <a:schemeClr val="tx1"/>
              </a:solidFill>
            </a:endParaRPr>
          </a:p>
          <a:p>
            <a:pPr marL="457200" lvl="0" indent="-334327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"/>
            </a:pPr>
            <a:r>
              <a:rPr lang="en-US" sz="1200">
                <a:solidFill>
                  <a:schemeClr val="tx1"/>
                </a:solidFill>
              </a:rPr>
              <a:t>Add Ads to cover costs of running database.</a:t>
            </a:r>
          </a:p>
          <a:p>
            <a:pPr marL="0" lvl="0" indent="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"/>
            </a:pPr>
            <a:endParaRPr 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171" y="465541"/>
            <a:ext cx="8201658" cy="3965129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94360" y="787440"/>
            <a:ext cx="7955280" cy="3321329"/>
          </a:xfrm>
          <a:custGeom>
            <a:avLst/>
            <a:gdLst/>
            <a:ahLst/>
            <a:cxnLst/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3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171" y="465541"/>
            <a:ext cx="8201658" cy="3965129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94360" y="926658"/>
            <a:ext cx="7955280" cy="3042893"/>
          </a:xfrm>
          <a:custGeom>
            <a:avLst/>
            <a:gdLst/>
            <a:ahLst/>
            <a:cxnLst/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171" y="465541"/>
            <a:ext cx="8201658" cy="3965129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146159" y="589587"/>
            <a:ext cx="6851681" cy="3717036"/>
          </a:xfrm>
          <a:custGeom>
            <a:avLst/>
            <a:gdLst/>
            <a:ahLst/>
            <a:cxnLst/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Custom 10">
      <a:dk1>
        <a:srgbClr val="000000"/>
      </a:dk1>
      <a:lt1>
        <a:sysClr val="window" lastClr="FFFFFF"/>
      </a:lt1>
      <a:dk2>
        <a:srgbClr val="08528A"/>
      </a:dk2>
      <a:lt2>
        <a:srgbClr val="08528A"/>
      </a:lt2>
      <a:accent1>
        <a:srgbClr val="4E67C8"/>
      </a:accent1>
      <a:accent2>
        <a:srgbClr val="F14124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247</Words>
  <Application>Microsoft Office PowerPoint</Application>
  <PresentationFormat>On-screen Show (16:9)</PresentationFormat>
  <Paragraphs>65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Century Gothic</vt:lpstr>
      <vt:lpstr>Wingdings 3</vt:lpstr>
      <vt:lpstr>Slice</vt:lpstr>
      <vt:lpstr>PowerPoint Presentation</vt:lpstr>
      <vt:lpstr>Overview</vt:lpstr>
      <vt:lpstr>Frontend Overview</vt:lpstr>
      <vt:lpstr>PowerPoint Presentation</vt:lpstr>
      <vt:lpstr>APP Code for Reference</vt:lpstr>
      <vt:lpstr>Upcoming Frontend Developments and Issues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Backend Overview</vt:lpstr>
      <vt:lpstr>Database Schema Modifications</vt:lpstr>
      <vt:lpstr>Database Schema Modifications</vt:lpstr>
      <vt:lpstr>Database Schema Modifications</vt:lpstr>
      <vt:lpstr>Database Schema Modifications</vt:lpstr>
      <vt:lpstr>Database Schema Modifications</vt:lpstr>
      <vt:lpstr>Updated Backend UML</vt:lpstr>
      <vt:lpstr>Frontend progress and upcoming developments</vt:lpstr>
      <vt:lpstr>Unresolved Backend Issues</vt:lpstr>
      <vt:lpstr>Political Spectrum Component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Botens, Adam S.</cp:lastModifiedBy>
  <cp:revision>3</cp:revision>
  <dcterms:modified xsi:type="dcterms:W3CDTF">2023-11-14T23:00:24Z</dcterms:modified>
</cp:coreProperties>
</file>