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0" r:id="rId5"/>
    <p:sldId id="275" r:id="rId6"/>
    <p:sldId id="276" r:id="rId7"/>
    <p:sldId id="277" r:id="rId8"/>
    <p:sldId id="278" r:id="rId9"/>
    <p:sldId id="279" r:id="rId10"/>
    <p:sldId id="280" r:id="rId11"/>
    <p:sldId id="281" r:id="rId12"/>
    <p:sldId id="282" r:id="rId13"/>
    <p:sldId id="283" r:id="rId14"/>
    <p:sldId id="265" r:id="rId15"/>
    <p:sldId id="266" r:id="rId16"/>
    <p:sldId id="267" r:id="rId17"/>
    <p:sldId id="268" r:id="rId18"/>
    <p:sldId id="270" r:id="rId19"/>
    <p:sldId id="269"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75"/>
    <p:restoredTop sz="95588"/>
  </p:normalViewPr>
  <p:slideViewPr>
    <p:cSldViewPr snapToGrid="0" snapToObjects="1">
      <p:cViewPr>
        <p:scale>
          <a:sx n="44" d="100"/>
          <a:sy n="44" d="100"/>
        </p:scale>
        <p:origin x="1901" y="11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0524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194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04829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189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784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3382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4487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625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9190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143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885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8733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752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585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3553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431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690076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9703-4E4E-0249-ACFE-6806A489D14A}"/>
              </a:ext>
            </a:extLst>
          </p:cNvPr>
          <p:cNvSpPr>
            <a:spLocks noGrp="1"/>
          </p:cNvSpPr>
          <p:nvPr>
            <p:ph type="ctrTitle"/>
          </p:nvPr>
        </p:nvSpPr>
        <p:spPr/>
        <p:txBody>
          <a:bodyPr/>
          <a:lstStyle/>
          <a:p>
            <a:r>
              <a:rPr lang="en-US" sz="3600" dirty="0"/>
              <a:t>Is Income the determining factor for loan approval? An Exploratory Data Analysis</a:t>
            </a:r>
          </a:p>
        </p:txBody>
      </p:sp>
      <p:sp>
        <p:nvSpPr>
          <p:cNvPr id="3" name="Subtitle 2">
            <a:extLst>
              <a:ext uri="{FF2B5EF4-FFF2-40B4-BE49-F238E27FC236}">
                <a16:creationId xmlns:a16="http://schemas.microsoft.com/office/drawing/2014/main" id="{25E68C16-C562-8E41-AD68-F12DBF91E7B1}"/>
              </a:ext>
            </a:extLst>
          </p:cNvPr>
          <p:cNvSpPr>
            <a:spLocks noGrp="1"/>
          </p:cNvSpPr>
          <p:nvPr>
            <p:ph type="subTitle" idx="1"/>
          </p:nvPr>
        </p:nvSpPr>
        <p:spPr/>
        <p:txBody>
          <a:bodyPr>
            <a:normAutofit/>
          </a:bodyPr>
          <a:lstStyle/>
          <a:p>
            <a:pPr marL="0" marR="0" algn="ctr">
              <a:spcBef>
                <a:spcPts val="0"/>
              </a:spcBef>
              <a:spcAft>
                <a:spcPts val="0"/>
              </a:spcAft>
              <a:tabLst>
                <a:tab pos="2971800" algn="ctr"/>
                <a:tab pos="5943600" algn="r"/>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530 DCS final Project</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tabLst>
                <a:tab pos="2971800" algn="ctr"/>
                <a:tab pos="5943600" algn="r"/>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Avrohom Eckstein</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3561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25FA496-BDEE-07B2-77F8-A8CA39DBC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357313"/>
            <a:ext cx="53340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647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74A78A11-DC41-9F1B-86B8-C7E8471B7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357313"/>
            <a:ext cx="53340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499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2B345A7-D19C-1009-47E0-406D5A6C6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357313"/>
            <a:ext cx="53340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24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44AB32F7-ADAB-3F6F-71C8-EBE4731B2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357313"/>
            <a:ext cx="53340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781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6C0-F91D-D942-82D0-59EC213C0A28}"/>
              </a:ext>
            </a:extLst>
          </p:cNvPr>
          <p:cNvSpPr>
            <a:spLocks noGrp="1"/>
          </p:cNvSpPr>
          <p:nvPr>
            <p:ph type="title"/>
          </p:nvPr>
        </p:nvSpPr>
        <p:spPr/>
        <p:txBody>
          <a:bodyPr/>
          <a:lstStyle/>
          <a:p>
            <a:r>
              <a:rPr lang="en-US" dirty="0"/>
              <a:t> Approved Loans VS. Declined</a:t>
            </a:r>
          </a:p>
        </p:txBody>
      </p:sp>
      <p:sp>
        <p:nvSpPr>
          <p:cNvPr id="3" name="Content Placeholder 2">
            <a:extLst>
              <a:ext uri="{FF2B5EF4-FFF2-40B4-BE49-F238E27FC236}">
                <a16:creationId xmlns:a16="http://schemas.microsoft.com/office/drawing/2014/main" id="{B4FEE295-04FE-994E-9E70-FCA9B14105D7}"/>
              </a:ext>
            </a:extLst>
          </p:cNvPr>
          <p:cNvSpPr>
            <a:spLocks noGrp="1"/>
          </p:cNvSpPr>
          <p:nvPr>
            <p:ph idx="1"/>
          </p:nvPr>
        </p:nvSpPr>
        <p:spPr>
          <a:xfrm>
            <a:off x="1141411" y="2647156"/>
            <a:ext cx="9905999" cy="3541714"/>
          </a:xfrm>
        </p:spPr>
        <p:txBody>
          <a:bodyPr/>
          <a:lstStyle/>
          <a:p>
            <a:r>
              <a:rPr lang="en-US" dirty="0"/>
              <a:t>For comparison, we will split our data between loan request that were accepted VS. Declined</a:t>
            </a:r>
          </a:p>
        </p:txBody>
      </p:sp>
      <p:pic>
        <p:nvPicPr>
          <p:cNvPr id="6" name="Picture 5">
            <a:extLst>
              <a:ext uri="{FF2B5EF4-FFF2-40B4-BE49-F238E27FC236}">
                <a16:creationId xmlns:a16="http://schemas.microsoft.com/office/drawing/2014/main" id="{8507D7DD-2F41-896E-4B59-1D614D61E06B}"/>
              </a:ext>
            </a:extLst>
          </p:cNvPr>
          <p:cNvPicPr>
            <a:picLocks noChangeAspect="1"/>
          </p:cNvPicPr>
          <p:nvPr/>
        </p:nvPicPr>
        <p:blipFill>
          <a:blip r:embed="rId2"/>
          <a:stretch>
            <a:fillRect/>
          </a:stretch>
        </p:blipFill>
        <p:spPr>
          <a:xfrm>
            <a:off x="1506408" y="3785538"/>
            <a:ext cx="7589709" cy="632475"/>
          </a:xfrm>
          <a:prstGeom prst="rect">
            <a:avLst/>
          </a:prstGeom>
        </p:spPr>
      </p:pic>
    </p:spTree>
    <p:extLst>
      <p:ext uri="{BB962C8B-B14F-4D97-AF65-F5344CB8AC3E}">
        <p14:creationId xmlns:p14="http://schemas.microsoft.com/office/powerpoint/2010/main" val="355129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F99E-3224-4E43-96C7-31DB7DC9C2FF}"/>
              </a:ext>
            </a:extLst>
          </p:cNvPr>
          <p:cNvSpPr>
            <a:spLocks noGrp="1"/>
          </p:cNvSpPr>
          <p:nvPr>
            <p:ph type="title"/>
          </p:nvPr>
        </p:nvSpPr>
        <p:spPr/>
        <p:txBody>
          <a:bodyPr>
            <a:normAutofit/>
          </a:bodyPr>
          <a:lstStyle/>
          <a:p>
            <a:pPr>
              <a:lnSpc>
                <a:spcPct val="110000"/>
              </a:lnSpc>
            </a:pPr>
            <a:r>
              <a:rPr lang="en-US" sz="3600" dirty="0"/>
              <a:t>Approved Vs Declined Personal loans</a:t>
            </a:r>
          </a:p>
        </p:txBody>
      </p:sp>
      <p:sp>
        <p:nvSpPr>
          <p:cNvPr id="6" name="TextBox 5">
            <a:extLst>
              <a:ext uri="{FF2B5EF4-FFF2-40B4-BE49-F238E27FC236}">
                <a16:creationId xmlns:a16="http://schemas.microsoft.com/office/drawing/2014/main" id="{54BA7467-A998-4C42-A83C-3CC09524F404}"/>
              </a:ext>
            </a:extLst>
          </p:cNvPr>
          <p:cNvSpPr txBox="1"/>
          <p:nvPr/>
        </p:nvSpPr>
        <p:spPr>
          <a:xfrm>
            <a:off x="7573342" y="2816765"/>
            <a:ext cx="2487168" cy="1592680"/>
          </a:xfrm>
          <a:prstGeom prst="rect">
            <a:avLst/>
          </a:prstGeom>
          <a:noFill/>
        </p:spPr>
        <p:txBody>
          <a:bodyPr wrap="square">
            <a:spAutoFit/>
          </a:bodyPr>
          <a:lstStyle/>
          <a:p>
            <a:pPr>
              <a:lnSpc>
                <a:spcPct val="110000"/>
              </a:lnSpc>
            </a:pPr>
            <a:r>
              <a:rPr lang="en-US" sz="1800" dirty="0"/>
              <a:t>We can see, looking at our </a:t>
            </a:r>
            <a:r>
              <a:rPr lang="en-US" sz="1800" dirty="0" err="1"/>
              <a:t>pmf's</a:t>
            </a:r>
            <a:r>
              <a:rPr lang="en-US" sz="1800" dirty="0"/>
              <a:t>, the lower income the more likely it is to get declined for a loan.</a:t>
            </a:r>
          </a:p>
        </p:txBody>
      </p:sp>
      <p:pic>
        <p:nvPicPr>
          <p:cNvPr id="11266" name="Picture 2">
            <a:extLst>
              <a:ext uri="{FF2B5EF4-FFF2-40B4-BE49-F238E27FC236}">
                <a16:creationId xmlns:a16="http://schemas.microsoft.com/office/drawing/2014/main" id="{CFFF2CBB-77AB-D8DE-C6A7-E769C6C47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069" y="1930400"/>
            <a:ext cx="55626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81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6965-F8D7-124E-B6CC-FD4537A58503}"/>
              </a:ext>
            </a:extLst>
          </p:cNvPr>
          <p:cNvSpPr>
            <a:spLocks noGrp="1"/>
          </p:cNvSpPr>
          <p:nvPr>
            <p:ph type="title"/>
          </p:nvPr>
        </p:nvSpPr>
        <p:spPr>
          <a:xfrm>
            <a:off x="6569957" y="618518"/>
            <a:ext cx="4747088" cy="1478570"/>
          </a:xfrm>
        </p:spPr>
        <p:txBody>
          <a:bodyPr>
            <a:normAutofit/>
          </a:bodyPr>
          <a:lstStyle/>
          <a:p>
            <a:r>
              <a:rPr lang="en-US" dirty="0">
                <a:solidFill>
                  <a:schemeClr val="tx1"/>
                </a:solidFill>
              </a:rPr>
              <a:t>Computing a CDF</a:t>
            </a:r>
          </a:p>
        </p:txBody>
      </p:sp>
      <p:sp>
        <p:nvSpPr>
          <p:cNvPr id="9" name="Content Placeholder 8">
            <a:extLst>
              <a:ext uri="{FF2B5EF4-FFF2-40B4-BE49-F238E27FC236}">
                <a16:creationId xmlns:a16="http://schemas.microsoft.com/office/drawing/2014/main" id="{DB62C89D-B0F9-A8AA-C614-F809B75662D5}"/>
              </a:ext>
            </a:extLst>
          </p:cNvPr>
          <p:cNvSpPr>
            <a:spLocks noGrp="1"/>
          </p:cNvSpPr>
          <p:nvPr>
            <p:ph idx="1"/>
          </p:nvPr>
        </p:nvSpPr>
        <p:spPr>
          <a:xfrm>
            <a:off x="6569957" y="2249487"/>
            <a:ext cx="4747087" cy="3541714"/>
          </a:xfrm>
        </p:spPr>
        <p:txBody>
          <a:bodyPr>
            <a:normAutofit/>
          </a:bodyPr>
          <a:lstStyle/>
          <a:p>
            <a:r>
              <a:rPr lang="en-US" dirty="0">
                <a:solidFill>
                  <a:schemeClr val="tx1"/>
                </a:solidFill>
              </a:rPr>
              <a:t>This figure shows us the cumulative probability of getting approved for a loan. As you can see the curve picks up at about 100K showing the income is a large factor in loan approval.</a:t>
            </a:r>
          </a:p>
        </p:txBody>
      </p:sp>
      <p:pic>
        <p:nvPicPr>
          <p:cNvPr id="12290" name="Picture 2">
            <a:extLst>
              <a:ext uri="{FF2B5EF4-FFF2-40B4-BE49-F238E27FC236}">
                <a16:creationId xmlns:a16="http://schemas.microsoft.com/office/drawing/2014/main" id="{1DD6A70F-6610-6A7D-839E-0635880FD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955" y="1676401"/>
            <a:ext cx="54006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86018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07E1-7C8D-854A-9A09-8C988AED53B0}"/>
              </a:ext>
            </a:extLst>
          </p:cNvPr>
          <p:cNvSpPr>
            <a:spLocks noGrp="1"/>
          </p:cNvSpPr>
          <p:nvPr>
            <p:ph type="title"/>
          </p:nvPr>
        </p:nvSpPr>
        <p:spPr>
          <a:xfrm>
            <a:off x="6569957" y="618518"/>
            <a:ext cx="4747088" cy="1478570"/>
          </a:xfrm>
        </p:spPr>
        <p:txBody>
          <a:bodyPr>
            <a:normAutofit/>
          </a:bodyPr>
          <a:lstStyle/>
          <a:p>
            <a:r>
              <a:rPr lang="en-US" sz="3300" dirty="0">
                <a:solidFill>
                  <a:schemeClr val="tx1"/>
                </a:solidFill>
              </a:rPr>
              <a:t>Analytical Distributions: The Normal Distribution</a:t>
            </a:r>
          </a:p>
        </p:txBody>
      </p:sp>
      <p:sp>
        <p:nvSpPr>
          <p:cNvPr id="9" name="Content Placeholder 8">
            <a:extLst>
              <a:ext uri="{FF2B5EF4-FFF2-40B4-BE49-F238E27FC236}">
                <a16:creationId xmlns:a16="http://schemas.microsoft.com/office/drawing/2014/main" id="{C2D71347-8948-3F05-A9D5-E2B12304328E}"/>
              </a:ext>
            </a:extLst>
          </p:cNvPr>
          <p:cNvSpPr>
            <a:spLocks noGrp="1"/>
          </p:cNvSpPr>
          <p:nvPr>
            <p:ph idx="1"/>
          </p:nvPr>
        </p:nvSpPr>
        <p:spPr>
          <a:xfrm>
            <a:off x="6569957" y="2249487"/>
            <a:ext cx="4747087" cy="3541714"/>
          </a:xfrm>
        </p:spPr>
        <p:txBody>
          <a:bodyPr>
            <a:normAutofit/>
          </a:bodyPr>
          <a:lstStyle/>
          <a:p>
            <a:r>
              <a:rPr lang="en-US" dirty="0">
                <a:solidFill>
                  <a:schemeClr val="tx1"/>
                </a:solidFill>
              </a:rPr>
              <a:t>Looking at our graph, the data follows the pattern of the normal distribution pretty well. It does tail slightly at the extremes. </a:t>
            </a:r>
          </a:p>
        </p:txBody>
      </p:sp>
      <p:pic>
        <p:nvPicPr>
          <p:cNvPr id="13314" name="Picture 2">
            <a:extLst>
              <a:ext uri="{FF2B5EF4-FFF2-40B4-BE49-F238E27FC236}">
                <a16:creationId xmlns:a16="http://schemas.microsoft.com/office/drawing/2014/main" id="{9504CB1A-B2A8-9633-D861-22EA2E037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382" y="1602765"/>
            <a:ext cx="5362575"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97563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2227A5-9CBE-114F-B0CD-CA072F931330}"/>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5600" dirty="0"/>
              <a:t>Scatterplots</a:t>
            </a:r>
          </a:p>
        </p:txBody>
      </p:sp>
    </p:spTree>
    <p:extLst>
      <p:ext uri="{BB962C8B-B14F-4D97-AF65-F5344CB8AC3E}">
        <p14:creationId xmlns:p14="http://schemas.microsoft.com/office/powerpoint/2010/main" val="45165858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8F48-1E4E-134B-A313-755E7358020B}"/>
              </a:ext>
            </a:extLst>
          </p:cNvPr>
          <p:cNvSpPr>
            <a:spLocks noGrp="1"/>
          </p:cNvSpPr>
          <p:nvPr>
            <p:ph type="title"/>
          </p:nvPr>
        </p:nvSpPr>
        <p:spPr>
          <a:xfrm>
            <a:off x="6569957" y="618518"/>
            <a:ext cx="4747088" cy="1478570"/>
          </a:xfrm>
        </p:spPr>
        <p:txBody>
          <a:bodyPr>
            <a:normAutofit/>
          </a:bodyPr>
          <a:lstStyle/>
          <a:p>
            <a:r>
              <a:rPr lang="en-US" dirty="0">
                <a:solidFill>
                  <a:schemeClr val="tx1"/>
                </a:solidFill>
              </a:rPr>
              <a:t>Loan Approval Vs. Income</a:t>
            </a:r>
          </a:p>
        </p:txBody>
      </p:sp>
      <p:sp>
        <p:nvSpPr>
          <p:cNvPr id="9" name="Content Placeholder 8">
            <a:extLst>
              <a:ext uri="{FF2B5EF4-FFF2-40B4-BE49-F238E27FC236}">
                <a16:creationId xmlns:a16="http://schemas.microsoft.com/office/drawing/2014/main" id="{6F25C5D3-1C99-9E45-723F-82E924E159B1}"/>
              </a:ext>
            </a:extLst>
          </p:cNvPr>
          <p:cNvSpPr>
            <a:spLocks noGrp="1"/>
          </p:cNvSpPr>
          <p:nvPr>
            <p:ph idx="1"/>
          </p:nvPr>
        </p:nvSpPr>
        <p:spPr>
          <a:xfrm>
            <a:off x="6569957" y="2249487"/>
            <a:ext cx="4747087" cy="3541714"/>
          </a:xfrm>
        </p:spPr>
        <p:txBody>
          <a:bodyPr>
            <a:normAutofit/>
          </a:bodyPr>
          <a:lstStyle/>
          <a:p>
            <a:r>
              <a:rPr lang="en-US" dirty="0">
                <a:solidFill>
                  <a:schemeClr val="tx1"/>
                </a:solidFill>
              </a:rPr>
              <a:t>The Pearson's correlation for Loan Approval and Income is 0.502. This means that there is a positive correlation between the two variables. As income increases, Approval rates also increases. The covariance between Loan Approval and Income is 6.81, meaning that the variables tend to vary together. We can see an upwards trend in our scatterplot, evidenced by the regression line. This relationship is best described with a linear shape.</a:t>
            </a:r>
          </a:p>
        </p:txBody>
      </p:sp>
      <p:pic>
        <p:nvPicPr>
          <p:cNvPr id="14338" name="Picture 2">
            <a:extLst>
              <a:ext uri="{FF2B5EF4-FFF2-40B4-BE49-F238E27FC236}">
                <a16:creationId xmlns:a16="http://schemas.microsoft.com/office/drawing/2014/main" id="{2652B4CB-38CE-1BD9-38F5-C0E968886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956" y="2164739"/>
            <a:ext cx="5095613" cy="2528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25722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D2C4-D6FA-BE4A-A55A-06176CCE040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7877AD38-13E9-5F41-A14F-B4AE592AB487}"/>
              </a:ext>
            </a:extLst>
          </p:cNvPr>
          <p:cNvSpPr>
            <a:spLocks noGrp="1"/>
          </p:cNvSpPr>
          <p:nvPr>
            <p:ph idx="1"/>
          </p:nvPr>
        </p:nvSpPr>
        <p:spPr>
          <a:xfrm>
            <a:off x="1141412" y="2249487"/>
            <a:ext cx="9905999" cy="1179513"/>
          </a:xfrm>
        </p:spPr>
        <p:txBody>
          <a:bodyPr/>
          <a:lstStyle/>
          <a:p>
            <a:r>
              <a:rPr lang="en-US" dirty="0"/>
              <a:t>I will be using this Loan dataset, pictured below, from Kaggle to investigate which factors lead to loan approvals.</a:t>
            </a:r>
          </a:p>
          <a:p>
            <a:r>
              <a:rPr lang="en-US" dirty="0"/>
              <a:t>Link: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https://www.kaggle.com/datasets/vikramamin/bank-loan-approval-lr-dt-rf-and-auc</a:t>
            </a:r>
          </a:p>
          <a:p>
            <a:endParaRPr lang="en-US" dirty="0"/>
          </a:p>
        </p:txBody>
      </p:sp>
      <p:pic>
        <p:nvPicPr>
          <p:cNvPr id="5" name="Picture 4">
            <a:extLst>
              <a:ext uri="{FF2B5EF4-FFF2-40B4-BE49-F238E27FC236}">
                <a16:creationId xmlns:a16="http://schemas.microsoft.com/office/drawing/2014/main" id="{A462C42E-19B4-1321-2D23-0A25288F31CE}"/>
              </a:ext>
            </a:extLst>
          </p:cNvPr>
          <p:cNvPicPr>
            <a:picLocks noChangeAspect="1"/>
          </p:cNvPicPr>
          <p:nvPr/>
        </p:nvPicPr>
        <p:blipFill>
          <a:blip r:embed="rId2"/>
          <a:stretch>
            <a:fillRect/>
          </a:stretch>
        </p:blipFill>
        <p:spPr>
          <a:xfrm>
            <a:off x="1752410" y="4009110"/>
            <a:ext cx="7521592" cy="1356478"/>
          </a:xfrm>
          <a:prstGeom prst="rect">
            <a:avLst/>
          </a:prstGeom>
        </p:spPr>
      </p:pic>
    </p:spTree>
    <p:extLst>
      <p:ext uri="{BB962C8B-B14F-4D97-AF65-F5344CB8AC3E}">
        <p14:creationId xmlns:p14="http://schemas.microsoft.com/office/powerpoint/2010/main" val="1418987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A6E0-A44A-114D-8357-83B5D720BD82}"/>
              </a:ext>
            </a:extLst>
          </p:cNvPr>
          <p:cNvSpPr>
            <a:spLocks noGrp="1"/>
          </p:cNvSpPr>
          <p:nvPr>
            <p:ph type="title"/>
          </p:nvPr>
        </p:nvSpPr>
        <p:spPr>
          <a:xfrm>
            <a:off x="6569957" y="618518"/>
            <a:ext cx="4747088" cy="1478570"/>
          </a:xfrm>
        </p:spPr>
        <p:txBody>
          <a:bodyPr>
            <a:normAutofit/>
          </a:bodyPr>
          <a:lstStyle/>
          <a:p>
            <a:r>
              <a:rPr lang="en-US" dirty="0">
                <a:solidFill>
                  <a:schemeClr val="tx1"/>
                </a:solidFill>
              </a:rPr>
              <a:t>Credit Score Vs. Income</a:t>
            </a:r>
          </a:p>
        </p:txBody>
      </p:sp>
      <p:sp>
        <p:nvSpPr>
          <p:cNvPr id="9" name="Content Placeholder 8">
            <a:extLst>
              <a:ext uri="{FF2B5EF4-FFF2-40B4-BE49-F238E27FC236}">
                <a16:creationId xmlns:a16="http://schemas.microsoft.com/office/drawing/2014/main" id="{48B08F7C-70BC-C5CF-9C1B-D3E0432B09DA}"/>
              </a:ext>
            </a:extLst>
          </p:cNvPr>
          <p:cNvSpPr>
            <a:spLocks noGrp="1"/>
          </p:cNvSpPr>
          <p:nvPr>
            <p:ph idx="1"/>
          </p:nvPr>
        </p:nvSpPr>
        <p:spPr>
          <a:xfrm>
            <a:off x="6569957" y="2249487"/>
            <a:ext cx="4747087" cy="3541714"/>
          </a:xfrm>
        </p:spPr>
        <p:txBody>
          <a:bodyPr>
            <a:noAutofit/>
          </a:bodyPr>
          <a:lstStyle/>
          <a:p>
            <a:r>
              <a:rPr lang="en-US" sz="1700" dirty="0">
                <a:solidFill>
                  <a:schemeClr val="tx1"/>
                </a:solidFill>
              </a:rPr>
              <a:t>The Pearson's correlation for Loan Approval and Credit rating is .36. This means that there is a Positive correlation between the two variables. As Credit rating increases , so does the prospect of loan approval. The covariance between Loan Approval and Credit rating is .18 , meaning that the variables have a very slight tendency to move in the same direction. We can see that trend in our scatterplot, evidenced by the density of the disapproval in the lower credit scores. </a:t>
            </a:r>
          </a:p>
        </p:txBody>
      </p:sp>
      <p:pic>
        <p:nvPicPr>
          <p:cNvPr id="15362" name="Picture 2">
            <a:extLst>
              <a:ext uri="{FF2B5EF4-FFF2-40B4-BE49-F238E27FC236}">
                <a16:creationId xmlns:a16="http://schemas.microsoft.com/office/drawing/2014/main" id="{AAF054EE-569E-9690-3640-D501556B4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2097088"/>
            <a:ext cx="5662613"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73378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0FD9-ED48-6C4C-8889-9E5C85B3B014}"/>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4BA84B34-3984-2545-9433-4F9D8B0AF026}"/>
              </a:ext>
            </a:extLst>
          </p:cNvPr>
          <p:cNvSpPr>
            <a:spLocks noGrp="1"/>
          </p:cNvSpPr>
          <p:nvPr>
            <p:ph idx="1"/>
          </p:nvPr>
        </p:nvSpPr>
        <p:spPr/>
        <p:txBody>
          <a:bodyPr>
            <a:normAutofit/>
          </a:bodyPr>
          <a:lstStyle/>
          <a:p>
            <a:r>
              <a:rPr lang="en-US" dirty="0"/>
              <a:t>The p-value for our hypothesis test is very close to 0, meaning that the difference in Acceptance rate based of income is statistically significant.</a:t>
            </a:r>
          </a:p>
        </p:txBody>
      </p:sp>
      <p:pic>
        <p:nvPicPr>
          <p:cNvPr id="6" name="Picture 5">
            <a:extLst>
              <a:ext uri="{FF2B5EF4-FFF2-40B4-BE49-F238E27FC236}">
                <a16:creationId xmlns:a16="http://schemas.microsoft.com/office/drawing/2014/main" id="{3C048522-8FFE-C9EE-27F6-FBE513BC903C}"/>
              </a:ext>
            </a:extLst>
          </p:cNvPr>
          <p:cNvPicPr>
            <a:picLocks noChangeAspect="1"/>
          </p:cNvPicPr>
          <p:nvPr/>
        </p:nvPicPr>
        <p:blipFill>
          <a:blip r:embed="rId2"/>
          <a:stretch>
            <a:fillRect/>
          </a:stretch>
        </p:blipFill>
        <p:spPr>
          <a:xfrm>
            <a:off x="2415220" y="3636114"/>
            <a:ext cx="3680779" cy="929721"/>
          </a:xfrm>
          <a:prstGeom prst="rect">
            <a:avLst/>
          </a:prstGeom>
        </p:spPr>
      </p:pic>
    </p:spTree>
    <p:extLst>
      <p:ext uri="{BB962C8B-B14F-4D97-AF65-F5344CB8AC3E}">
        <p14:creationId xmlns:p14="http://schemas.microsoft.com/office/powerpoint/2010/main" val="85941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511E-48A0-3344-A2AF-CD849EF5AAA4}"/>
              </a:ext>
            </a:extLst>
          </p:cNvPr>
          <p:cNvSpPr>
            <a:spLocks noGrp="1"/>
          </p:cNvSpPr>
          <p:nvPr>
            <p:ph type="title"/>
          </p:nvPr>
        </p:nvSpPr>
        <p:spPr/>
        <p:txBody>
          <a:bodyPr/>
          <a:lstStyle/>
          <a:p>
            <a:r>
              <a:rPr lang="en-US" dirty="0"/>
              <a:t>Fitting A Regression</a:t>
            </a:r>
          </a:p>
        </p:txBody>
      </p:sp>
      <p:sp>
        <p:nvSpPr>
          <p:cNvPr id="6" name="TextBox 5">
            <a:extLst>
              <a:ext uri="{FF2B5EF4-FFF2-40B4-BE49-F238E27FC236}">
                <a16:creationId xmlns:a16="http://schemas.microsoft.com/office/drawing/2014/main" id="{BE7C92A0-D6EA-084B-B422-DDE305B374BB}"/>
              </a:ext>
            </a:extLst>
          </p:cNvPr>
          <p:cNvSpPr txBox="1"/>
          <p:nvPr/>
        </p:nvSpPr>
        <p:spPr>
          <a:xfrm>
            <a:off x="866547" y="4429544"/>
            <a:ext cx="8224699" cy="1938992"/>
          </a:xfrm>
          <a:prstGeom prst="rect">
            <a:avLst/>
          </a:prstGeom>
          <a:noFill/>
        </p:spPr>
        <p:txBody>
          <a:bodyPr wrap="square" rtlCol="0">
            <a:spAutoFit/>
          </a:bodyPr>
          <a:lstStyle/>
          <a:p>
            <a:r>
              <a:rPr lang="en-US" sz="2000" dirty="0"/>
              <a:t>Looking at the results of our regression, we can see that there is a p-value under p=0.05 for each of the measured variables . This means that Experience, Age, Family, credit score, Education, Income, Mortgage, </a:t>
            </a:r>
            <a:r>
              <a:rPr lang="en-US" sz="2000" dirty="0" err="1"/>
              <a:t>Securities_Account</a:t>
            </a:r>
            <a:r>
              <a:rPr lang="en-US" sz="2000" dirty="0"/>
              <a:t> , </a:t>
            </a:r>
            <a:r>
              <a:rPr lang="en-US" sz="2000" dirty="0" err="1"/>
              <a:t>CD_Account</a:t>
            </a:r>
            <a:r>
              <a:rPr lang="en-US" sz="2000" dirty="0"/>
              <a:t>, Online banking, and finally number of credit cards, all have a significant effect on a personal loan. </a:t>
            </a:r>
          </a:p>
        </p:txBody>
      </p:sp>
      <p:pic>
        <p:nvPicPr>
          <p:cNvPr id="8" name="Picture 7">
            <a:extLst>
              <a:ext uri="{FF2B5EF4-FFF2-40B4-BE49-F238E27FC236}">
                <a16:creationId xmlns:a16="http://schemas.microsoft.com/office/drawing/2014/main" id="{C805E9A2-A760-C652-7ACB-426F609336C3}"/>
              </a:ext>
            </a:extLst>
          </p:cNvPr>
          <p:cNvPicPr>
            <a:picLocks noChangeAspect="1"/>
          </p:cNvPicPr>
          <p:nvPr/>
        </p:nvPicPr>
        <p:blipFill>
          <a:blip r:embed="rId2"/>
          <a:stretch>
            <a:fillRect/>
          </a:stretch>
        </p:blipFill>
        <p:spPr>
          <a:xfrm>
            <a:off x="866547" y="1667271"/>
            <a:ext cx="4971545" cy="2464049"/>
          </a:xfrm>
          <a:prstGeom prst="rect">
            <a:avLst/>
          </a:prstGeom>
        </p:spPr>
      </p:pic>
    </p:spTree>
    <p:extLst>
      <p:ext uri="{BB962C8B-B14F-4D97-AF65-F5344CB8AC3E}">
        <p14:creationId xmlns:p14="http://schemas.microsoft.com/office/powerpoint/2010/main" val="307755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2227A5-9CBE-114F-B0CD-CA072F931330}"/>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Variables</a:t>
            </a:r>
          </a:p>
        </p:txBody>
      </p:sp>
    </p:spTree>
    <p:extLst>
      <p:ext uri="{BB962C8B-B14F-4D97-AF65-F5344CB8AC3E}">
        <p14:creationId xmlns:p14="http://schemas.microsoft.com/office/powerpoint/2010/main" val="19441821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754BD0A-0B5F-9C8A-2ED4-40D750526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577" y="1497990"/>
            <a:ext cx="52578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9412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7D5D16D-C1A6-1E74-6990-AC9DC29C7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1357313"/>
            <a:ext cx="52578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51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29B29AE-CCF3-0486-0388-75AB87309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357313"/>
            <a:ext cx="53340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108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C83CB5A-6C95-C158-EFB1-F42457F31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357313"/>
            <a:ext cx="53340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82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8B04662-AC86-B5DE-A5CA-323D30DF8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357313"/>
            <a:ext cx="53340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331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F58E3F9-12F1-E083-8B0E-4937813F2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357313"/>
            <a:ext cx="53340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8403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11516</TotalTime>
  <Words>462</Words>
  <Application>Microsoft Office PowerPoint</Application>
  <PresentationFormat>Widescreen</PresentationFormat>
  <Paragraphs>24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Is Income the determining factor for loan approval? An Exploratory Data Analysis</vt:lpstr>
      <vt:lpstr>Dataset</vt:lpstr>
      <vt:lpstr>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Approved Loans VS. Declined</vt:lpstr>
      <vt:lpstr>Approved Vs Declined Personal loans</vt:lpstr>
      <vt:lpstr>Computing a CDF</vt:lpstr>
      <vt:lpstr>Analytical Distributions: The Normal Distribution</vt:lpstr>
      <vt:lpstr>Scatterplots</vt:lpstr>
      <vt:lpstr>Loan Approval Vs. Income</vt:lpstr>
      <vt:lpstr>Credit Score Vs. Income</vt:lpstr>
      <vt:lpstr>Hypothesis Testing</vt:lpstr>
      <vt:lpstr>Fitting A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Good Wine? An Exploratory Data Analysis</dc:title>
  <dc:creator>Ali Trujillo</dc:creator>
  <cp:lastModifiedBy>Avrohom eckstein</cp:lastModifiedBy>
  <cp:revision>6</cp:revision>
  <dcterms:created xsi:type="dcterms:W3CDTF">2022-08-02T19:46:23Z</dcterms:created>
  <dcterms:modified xsi:type="dcterms:W3CDTF">2023-11-17T01:46:51Z</dcterms:modified>
</cp:coreProperties>
</file>