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5" r:id="rId4"/>
    <p:sldMasterId id="2147483690" r:id="rId5"/>
    <p:sldMasterId id="2147483705" r:id="rId6"/>
  </p:sldMasterIdLst>
  <p:notesMasterIdLst>
    <p:notesMasterId r:id="rId9"/>
  </p:notesMasterIdLst>
  <p:handoutMasterIdLst>
    <p:handoutMasterId r:id="rId27"/>
  </p:handoutMasterIdLst>
  <p:sldIdLst>
    <p:sldId id="256" r:id="rId7"/>
    <p:sldId id="320" r:id="rId8"/>
    <p:sldId id="401" r:id="rId10"/>
    <p:sldId id="402" r:id="rId11"/>
    <p:sldId id="406" r:id="rId12"/>
    <p:sldId id="412" r:id="rId13"/>
    <p:sldId id="403" r:id="rId14"/>
    <p:sldId id="404" r:id="rId15"/>
    <p:sldId id="322" r:id="rId16"/>
    <p:sldId id="397" r:id="rId17"/>
    <p:sldId id="399" r:id="rId18"/>
    <p:sldId id="426" r:id="rId19"/>
    <p:sldId id="427" r:id="rId20"/>
    <p:sldId id="428" r:id="rId21"/>
    <p:sldId id="408" r:id="rId22"/>
    <p:sldId id="411" r:id="rId23"/>
    <p:sldId id="398" r:id="rId24"/>
    <p:sldId id="410" r:id="rId25"/>
    <p:sldId id="435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tthew Haye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BBAE54"/>
    <a:srgbClr val="5A8DE6"/>
    <a:srgbClr val="FF3300"/>
    <a:srgbClr val="000050"/>
    <a:srgbClr val="2C0000"/>
    <a:srgbClr val="320000"/>
    <a:srgbClr val="4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008" y="-18"/>
      </p:cViewPr>
      <p:guideLst>
        <p:guide orient="horz" pos="2126"/>
        <p:guide pos="2880"/>
      </p:guideLst>
    </p:cSldViewPr>
  </p:slideViewPr>
  <p:outlineViewPr>
    <p:cViewPr>
      <p:scale>
        <a:sx n="33" d="100"/>
        <a:sy n="33" d="100"/>
      </p:scale>
      <p:origin x="0" y="724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35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0" Type="http://schemas.openxmlformats.org/officeDocument/2006/relationships/slide" Target="slides/slide13.xml"/><Relationship Id="rId2" Type="http://schemas.openxmlformats.org/officeDocument/2006/relationships/theme" Target="theme/theme1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0F0ECF-F84D-43BE-A58E-0DB2F99E2671}" type="datetimeFigureOut">
              <a:rPr lang="en-US" altLang="en-US"/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12E49B-09D1-47A2-B871-8DE206184B02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C8B620-7FB1-4D4A-893E-5909C901B9B8}" type="datetimeFigureOut">
              <a:rPr lang="en-US" altLang="en-US"/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29A2E2-B731-4145-A8A4-FEBDEFC5FF59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 sz="4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1"/>
            <a:ext cx="2057400" cy="490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1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1"/>
            <a:ext cx="4038600" cy="188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14789"/>
            <a:ext cx="4038600" cy="1882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 hasCustomPrompt="1"/>
          </p:nvPr>
        </p:nvSpPr>
        <p:spPr>
          <a:xfrm>
            <a:off x="4648200" y="1981201"/>
            <a:ext cx="4038600" cy="3916363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1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BD08F-CE5D-4B1B-9BE2-D656CAB2FB39}" type="datetimeFigureOut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585E1-CF01-406D-858C-101913AACD92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A3A5C-E650-40C6-B69D-1C90188E35C6}" type="datetimeFigureOut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7BED28-CF36-4AE1-B3BC-441DDA300B8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4804C-99D6-4146-BFCE-E4AC6E23C39C}" type="datetimeFigureOut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AB5C3-E46F-47EA-B2C7-0537058F2BA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71678-BDBD-46FE-8288-C5CCB00C6D31}" type="datetimeFigureOut">
              <a:rPr lang="en-US" altLang="en-US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11607-FEDE-4B3C-B093-8F69E31FE09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CA9CE-C5D6-4877-B9D1-0058692680AC}" type="datetimeFigureOut">
              <a:rPr lang="en-US" altLang="en-US"/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3879A-5510-441C-AF5A-BB7EDDA5696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77000" cy="990600"/>
          </a:xfrm>
        </p:spPr>
        <p:txBody>
          <a:bodyPr/>
          <a:lstStyle>
            <a:lvl1pPr>
              <a:defRPr sz="36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7F4D7-A21F-4895-ABE7-14330F364AD2}" type="datetimeFigureOut">
              <a:rPr lang="en-US" altLang="en-US"/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A0A3C-4E93-4AE8-9691-5880DE95195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FA4E7F-56C6-4B3E-91D8-6AF7995D8851}" type="datetimeFigureOut">
              <a:rPr lang="en-US" altLang="en-US"/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90B27-A95E-4E85-A968-48FC38C18BE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852FA5-6149-45B9-9854-FA3FECEC63AF}" type="datetimeFigureOut">
              <a:rPr lang="en-US" altLang="en-US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B2C8D-9373-4A5C-966D-3D5A3E53D1AD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44E064-F66F-4ED7-91BE-B22FA2C7EB57}" type="datetimeFigureOut">
              <a:rPr lang="en-US" altLang="en-US"/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5217E3-9142-477F-B01F-5956A03AE78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FFA219-D2BF-481F-8215-4F855145B3DF}" type="datetimeFigureOut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2FD06C-BD9A-4128-BB6C-2F9A3DB4FAF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C37FD-82AD-4DDF-87FF-97EDB1790654}" type="datetimeFigureOut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AFB62-30DA-4A3E-98AA-4C489BA2EE2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 sz="4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77000" cy="990600"/>
          </a:xfrm>
        </p:spPr>
        <p:txBody>
          <a:bodyPr/>
          <a:lstStyle>
            <a:lvl1pPr>
              <a:defRPr sz="36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1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1"/>
            <a:ext cx="2057400" cy="490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1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1"/>
            <a:ext cx="4038600" cy="188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14789"/>
            <a:ext cx="4038600" cy="1882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 hasCustomPrompt="1"/>
          </p:nvPr>
        </p:nvSpPr>
        <p:spPr>
          <a:xfrm>
            <a:off x="4648200" y="1981201"/>
            <a:ext cx="4038600" cy="3916363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1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1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 sz="4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77000" cy="990600"/>
          </a:xfrm>
        </p:spPr>
        <p:txBody>
          <a:bodyPr/>
          <a:lstStyle>
            <a:lvl1pPr>
              <a:defRPr sz="36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1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1"/>
            <a:ext cx="2057400" cy="490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1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1"/>
            <a:ext cx="4038600" cy="188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14789"/>
            <a:ext cx="4038600" cy="1882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 hasCustomPrompt="1"/>
          </p:nvPr>
        </p:nvSpPr>
        <p:spPr>
          <a:xfrm>
            <a:off x="4648200" y="1981201"/>
            <a:ext cx="4038600" cy="3916363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1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 sz="4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6477000" cy="990600"/>
          </a:xfrm>
        </p:spPr>
        <p:txBody>
          <a:bodyPr/>
          <a:lstStyle>
            <a:lvl1pPr>
              <a:defRPr sz="36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1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-762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1"/>
            <a:ext cx="2057400" cy="49069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1"/>
            <a:ext cx="6019800" cy="49069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1"/>
            <a:ext cx="4038600" cy="1881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14789"/>
            <a:ext cx="4038600" cy="1882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1"/>
            <a:ext cx="4038600" cy="3916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 hasCustomPrompt="1"/>
          </p:nvPr>
        </p:nvSpPr>
        <p:spPr>
          <a:xfrm>
            <a:off x="4648200" y="1981201"/>
            <a:ext cx="4038600" cy="3916363"/>
          </a:xfrm>
        </p:spPr>
        <p:txBody>
          <a:bodyPr/>
          <a:lstStyle/>
          <a:p>
            <a:pPr lvl="0"/>
            <a:r>
              <a:rPr lang="en-US" noProof="0" smtClean="0"/>
              <a:t>Click icon to add media</a:t>
            </a:r>
            <a:endParaRPr lang="en-US" noProof="0" smtClean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90601"/>
            <a:ext cx="8229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ym typeface="+mn-ea"/>
              </a:rPr>
              <a:t>October 24, 2022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8" Type="http://schemas.openxmlformats.org/officeDocument/2006/relationships/theme" Target="../theme/theme3.xml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.xml"/><Relationship Id="rId8" Type="http://schemas.openxmlformats.org/officeDocument/2006/relationships/slideLayout" Target="../slideLayouts/slideLayout47.xml"/><Relationship Id="rId7" Type="http://schemas.openxmlformats.org/officeDocument/2006/relationships/slideLayout" Target="../slideLayouts/slideLayout46.xml"/><Relationship Id="rId6" Type="http://schemas.openxmlformats.org/officeDocument/2006/relationships/slideLayout" Target="../slideLayouts/slideLayout45.xml"/><Relationship Id="rId5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3.xml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8" Type="http://schemas.openxmlformats.org/officeDocument/2006/relationships/theme" Target="../theme/theme4.xml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0.xml"/><Relationship Id="rId6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8" Type="http://schemas.openxmlformats.org/officeDocument/2006/relationships/theme" Target="../theme/theme5.xml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15" Type="http://schemas.openxmlformats.org/officeDocument/2006/relationships/image" Target="../media/image1.png"/><Relationship Id="rId14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October 24, 2022</a:t>
            </a: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6172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5"/>
        </a:buBlip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6"/>
        </a:buBlip>
        <a:defRPr sz="2800">
          <a:solidFill>
            <a:srgbClr val="000050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7"/>
        </a:buBlip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571B826-9F58-4BE7-AD59-B8D87D637A41}" type="datetimeFigureOut">
              <a:rPr lang="en-US" alt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BFDEB6E-1DDE-4718-956D-E92CB94A556C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ＭＳ Ｐゴシック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October 24, 2022</a:t>
            </a: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6172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5"/>
        </a:buBlip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6"/>
        </a:buBlip>
        <a:defRPr sz="2800">
          <a:solidFill>
            <a:srgbClr val="000050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7"/>
        </a:buBlip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October 24, 2022</a:t>
            </a: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6172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5"/>
        </a:buBlip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6"/>
        </a:buBlip>
        <a:defRPr sz="2800">
          <a:solidFill>
            <a:srgbClr val="000050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7"/>
        </a:buBlip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October 24, 2022</a:t>
            </a: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0"/>
            <a:ext cx="6172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Blip>
          <a:blip r:embed="rId15"/>
        </a:buBlip>
        <a:defRPr sz="3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6"/>
        </a:buBlip>
        <a:defRPr sz="2800">
          <a:solidFill>
            <a:srgbClr val="000050"/>
          </a:solidFill>
          <a:latin typeface="+mn-lt"/>
          <a:ea typeface="ＭＳ Ｐゴシック" panose="020B0600070205080204" pitchFamily="34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65000"/>
        <a:buBlip>
          <a:blip r:embed="rId17"/>
        </a:buBlip>
        <a:defRPr sz="2400">
          <a:solidFill>
            <a:schemeClr val="tx1"/>
          </a:solidFill>
          <a:latin typeface="+mn-lt"/>
          <a:ea typeface="ＭＳ Ｐゴシック" panose="020B0600070205080204" pitchFamily="34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anose="020B0600070205080204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1.xml"/><Relationship Id="rId4" Type="http://schemas.openxmlformats.org/officeDocument/2006/relationships/image" Target="../media/image12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5030" y="987425"/>
            <a:ext cx="7772400" cy="3368040"/>
          </a:xfrm>
        </p:spPr>
        <p:txBody>
          <a:bodyPr/>
          <a:lstStyle/>
          <a:p>
            <a:pPr algn="l" eaLnBrk="1" hangingPunct="1"/>
            <a:br>
              <a:rPr lang="en-US" altLang="en-US" sz="4400" dirty="0" smtClean="0">
                <a:ea typeface="ＭＳ Ｐゴシック" panose="020B0600070205080204" pitchFamily="34" charset="-128"/>
              </a:rPr>
            </a:br>
            <a:r>
              <a:rPr lang="en-US" altLang="en-US" sz="4400" dirty="0" smtClean="0">
                <a:ea typeface="ＭＳ Ｐゴシック" panose="020B0600070205080204" pitchFamily="34" charset="-128"/>
              </a:rPr>
              <a:t>Big Data</a:t>
            </a:r>
            <a:br>
              <a:rPr lang="en-US" altLang="en-US" sz="4400" dirty="0" smtClean="0">
                <a:ea typeface="ＭＳ Ｐゴシック" panose="020B0600070205080204" pitchFamily="34" charset="-128"/>
              </a:rPr>
            </a:br>
            <a:r>
              <a:rPr lang="en-US" altLang="en-US" sz="4400" dirty="0" smtClean="0">
                <a:ea typeface="ＭＳ Ｐゴシック" panose="020B0600070205080204" pitchFamily="34" charset="-128"/>
              </a:rPr>
              <a:t>&amp;</a:t>
            </a:r>
            <a:br>
              <a:rPr lang="en-US" altLang="en-US" sz="4400" dirty="0" smtClean="0">
                <a:ea typeface="ＭＳ Ｐゴシック" panose="020B0600070205080204" pitchFamily="34" charset="-128"/>
              </a:rPr>
            </a:br>
            <a:r>
              <a:rPr lang="en-US" altLang="en-US" sz="4400" dirty="0" smtClean="0">
                <a:ea typeface="ＭＳ Ｐゴシック" panose="020B0600070205080204" pitchFamily="34" charset="-128"/>
              </a:rPr>
              <a:t>Data Science</a:t>
            </a:r>
            <a:endParaRPr lang="en-US" altLang="en-US" sz="4400" dirty="0" smtClean="0">
              <a:ea typeface="ＭＳ Ｐゴシック" panose="020B0600070205080204" pitchFamily="34" charset="-128"/>
            </a:endParaRPr>
          </a:p>
        </p:txBody>
      </p:sp>
      <p:sp>
        <p:nvSpPr>
          <p:cNvPr id="2" name="副标题 1"/>
          <p:cNvSpPr/>
          <p:nvPr>
            <p:ph type="subTitle" idx="1"/>
          </p:nvPr>
        </p:nvSpPr>
        <p:spPr>
          <a:xfrm>
            <a:off x="875030" y="3950970"/>
            <a:ext cx="4874895" cy="994410"/>
          </a:xfrm>
        </p:spPr>
        <p:txBody>
          <a:bodyPr/>
          <a:p>
            <a:pPr marL="12700" algn="l">
              <a:lnSpc>
                <a:spcPts val="5550"/>
              </a:lnSpc>
            </a:pPr>
            <a:r>
              <a:rPr lang="en-US" spc="-155" dirty="0">
                <a:solidFill>
                  <a:srgbClr val="000000"/>
                </a:solidFill>
                <a:sym typeface="+mn-ea"/>
              </a:rPr>
              <a:t>Presented by Sun Aihua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Data Science?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Theories and techniques from many fields and disciplines are used to investigate and analyze a large amount of data to help decision makers in many industries such as science, engineering, economics, politics, finance, and </a:t>
            </a:r>
            <a:r>
              <a:rPr lang="en-US" sz="2800" dirty="0" smtClean="0"/>
              <a:t>education</a:t>
            </a:r>
            <a:endParaRPr lang="en-US" sz="2800" dirty="0" smtClean="0"/>
          </a:p>
          <a:p>
            <a:pPr lvl="1"/>
            <a:r>
              <a:rPr lang="en-US" sz="2400" dirty="0" smtClean="0"/>
              <a:t>Computer Science</a:t>
            </a:r>
            <a:endParaRPr lang="en-US" sz="2400" dirty="0" smtClean="0"/>
          </a:p>
          <a:p>
            <a:pPr lvl="2"/>
            <a:r>
              <a:rPr lang="en-US" sz="2000" dirty="0" smtClean="0"/>
              <a:t>Pattern recognition, visualization, data warehousing, High performance computing, Databases, AI</a:t>
            </a:r>
            <a:endParaRPr lang="en-US" sz="2000" dirty="0" smtClean="0"/>
          </a:p>
          <a:p>
            <a:pPr lvl="1"/>
            <a:r>
              <a:rPr lang="en-US" sz="2400" dirty="0" smtClean="0"/>
              <a:t>Mathematics</a:t>
            </a:r>
            <a:endParaRPr lang="en-US" sz="2400" dirty="0" smtClean="0"/>
          </a:p>
          <a:p>
            <a:pPr lvl="2"/>
            <a:r>
              <a:rPr lang="en-US" sz="2000" dirty="0" smtClean="0"/>
              <a:t>Mathematical Modeling</a:t>
            </a:r>
            <a:endParaRPr lang="en-US" sz="2000" dirty="0" smtClean="0"/>
          </a:p>
          <a:p>
            <a:pPr lvl="1"/>
            <a:r>
              <a:rPr lang="en-US" sz="2400" dirty="0" smtClean="0"/>
              <a:t>Statistics</a:t>
            </a:r>
            <a:endParaRPr lang="en-US" sz="2400" dirty="0" smtClean="0"/>
          </a:p>
          <a:p>
            <a:pPr lvl="2"/>
            <a:r>
              <a:rPr lang="en-US" sz="2000" dirty="0"/>
              <a:t>Statistical and Stochastic modeling, </a:t>
            </a:r>
            <a:r>
              <a:rPr lang="en-US" sz="2000" dirty="0" smtClean="0"/>
              <a:t>Probability.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hot?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2514600" y="6248400"/>
            <a:ext cx="5029200" cy="5353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1"/>
              </a:buBlip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5000"/>
              <a:buBlip>
                <a:blip r:embed="rId2"/>
              </a:buBlip>
              <a:defRPr sz="2800">
                <a:solidFill>
                  <a:srgbClr val="000050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Gartner’s 2020 Hype Cycle</a:t>
            </a:r>
            <a:endParaRPr lang="en-US" sz="2400" dirty="0" smtClean="0"/>
          </a:p>
        </p:txBody>
      </p:sp>
      <p:pic>
        <p:nvPicPr>
          <p:cNvPr id="9" name="图片 8" descr="/home/pacaep/Desktop/2020gartner.png2020gartner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0565" y="914718"/>
            <a:ext cx="7724140" cy="530034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24000" y="4267200"/>
            <a:ext cx="1143000" cy="1524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676400" y="3784600"/>
            <a:ext cx="1117600" cy="18097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216785" y="3175000"/>
            <a:ext cx="653415" cy="36385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861185" y="2447290"/>
            <a:ext cx="1246505" cy="35750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667000" y="1974215"/>
            <a:ext cx="636905" cy="28829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08400" y="2025015"/>
            <a:ext cx="748665" cy="1905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794000" y="4572000"/>
            <a:ext cx="845185" cy="1524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073400" y="3479800"/>
            <a:ext cx="597535" cy="1651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hot?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6248400"/>
            <a:ext cx="5029200" cy="53530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Gartner’s 2021 Hype Cycle</a:t>
            </a:r>
            <a:endParaRPr lang="en-US" sz="2400" dirty="0" smtClean="0"/>
          </a:p>
        </p:txBody>
      </p:sp>
      <p:pic>
        <p:nvPicPr>
          <p:cNvPr id="5" name="图片 4" descr="2021gartn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565" y="914400"/>
            <a:ext cx="7724140" cy="530098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514600" y="2362200"/>
            <a:ext cx="681990" cy="22733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52600" y="3962400"/>
            <a:ext cx="982345" cy="19494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752600" y="1676400"/>
            <a:ext cx="1673860" cy="15621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95600" y="4495800"/>
            <a:ext cx="943610" cy="16065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67000" y="4648200"/>
            <a:ext cx="998855" cy="16700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57400" y="2895600"/>
            <a:ext cx="826135" cy="19494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65855" y="1905000"/>
            <a:ext cx="579120" cy="1651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it hot?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2514600" y="6248400"/>
            <a:ext cx="5029200" cy="5353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1"/>
              </a:buBlip>
              <a:defRPr sz="3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65000"/>
              <a:buBlip>
                <a:blip r:embed="rId2"/>
              </a:buBlip>
              <a:defRPr sz="2800">
                <a:solidFill>
                  <a:srgbClr val="000050"/>
                </a:solidFill>
                <a:latin typeface="+mn-lt"/>
                <a:ea typeface="ＭＳ Ｐゴシック" panose="020B0600070205080204" pitchFamily="34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5000"/>
              <a:buBlip>
                <a:blip r:embed="rId3"/>
              </a:buBlip>
              <a:defRPr sz="24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Gartner’s 2022 Hype Cycle</a:t>
            </a:r>
            <a:endParaRPr lang="en-US" sz="2400" dirty="0" smtClean="0"/>
          </a:p>
        </p:txBody>
      </p:sp>
      <p:pic>
        <p:nvPicPr>
          <p:cNvPr id="7" name="图片 6" descr="/home/pacaep/Desktop/2022gartner.png2022gartner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0883" y="914400"/>
            <a:ext cx="7723505" cy="530098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892935" y="2316480"/>
            <a:ext cx="1104265" cy="27940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531620" y="3576320"/>
            <a:ext cx="946150" cy="43688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752600" y="4114800"/>
            <a:ext cx="532130" cy="17970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209800" y="4489450"/>
            <a:ext cx="1127760" cy="49085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114800" y="2514600"/>
            <a:ext cx="1072515" cy="18478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is it hot?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5530"/>
          </a:xfrm>
        </p:spPr>
        <p:txBody>
          <a:bodyPr/>
          <a:p>
            <a:r>
              <a:rPr lang="en-US" dirty="0" smtClean="0">
                <a:sym typeface="+mn-ea"/>
              </a:rPr>
              <a:t>What we can see from Gartner’s 2022 Hype Cycle is that data science is being applied to many emerging technologies. Newer technologies require more powerful </a:t>
            </a:r>
            <a:r>
              <a:rPr lang="en-US" dirty="0" smtClean="0">
                <a:solidFill>
                  <a:srgbClr val="C00000"/>
                </a:solidFill>
                <a:sym typeface="+mn-ea"/>
              </a:rPr>
              <a:t>Big Data</a:t>
            </a:r>
            <a:r>
              <a:rPr lang="en-US" dirty="0" smtClean="0">
                <a:sym typeface="+mn-ea"/>
              </a:rPr>
              <a:t> processing capabilities</a:t>
            </a:r>
            <a:endParaRPr lang="en-US" dirty="0" smtClean="0">
              <a:sym typeface="+mn-ea"/>
            </a:endParaRPr>
          </a:p>
          <a:p>
            <a:r>
              <a:rPr lang="en-US" dirty="0" smtClean="0">
                <a:sym typeface="+mn-ea"/>
              </a:rPr>
              <a:t>With the booming development of AI, </a:t>
            </a:r>
            <a:r>
              <a:rPr lang="en-US" dirty="0" smtClean="0">
                <a:solidFill>
                  <a:srgbClr val="C00000"/>
                </a:solidFill>
                <a:sym typeface="+mn-ea"/>
              </a:rPr>
              <a:t>Data science</a:t>
            </a:r>
            <a:r>
              <a:rPr lang="en-US" dirty="0" smtClean="0">
                <a:sym typeface="+mn-ea"/>
              </a:rPr>
              <a:t> as an input to AI, also needs to evolve to handle larger data sets</a:t>
            </a:r>
            <a:endParaRPr lang="en-US" dirty="0" smtClean="0">
              <a:sym typeface="+mn-ea"/>
            </a:endParaRPr>
          </a:p>
          <a:p>
            <a:endParaRPr lang="en-US" dirty="0" smtClean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Science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3" name="内容占位符 2" descr="image[3]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91590" y="1066800"/>
            <a:ext cx="6561455" cy="5241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Life 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1580"/>
          </a:xfrm>
        </p:spPr>
        <p:txBody>
          <a:bodyPr/>
          <a:lstStyle/>
          <a:p>
            <a:r>
              <a:rPr lang="en-US" dirty="0" smtClean="0"/>
              <a:t>Help Computer understand Code</a:t>
            </a:r>
            <a:endParaRPr lang="en-US" dirty="0" smtClean="0"/>
          </a:p>
          <a:p>
            <a:pPr lvl="1"/>
            <a:r>
              <a:rPr lang="en-US" dirty="0" smtClean="0"/>
              <a:t>GitHub Copilot uses the OpenAI Codex to suggest code and entire functions in real-time, right from your editor</a:t>
            </a:r>
            <a:endParaRPr lang="en-US" dirty="0" smtClean="0"/>
          </a:p>
          <a:p>
            <a:r>
              <a:rPr lang="en-US" dirty="0" smtClean="0"/>
              <a:t>Video is classified according to multimodal information</a:t>
            </a:r>
            <a:endParaRPr lang="en-US" dirty="0" smtClean="0"/>
          </a:p>
          <a:p>
            <a:pPr lvl="1"/>
            <a:r>
              <a:rPr lang="en-US" dirty="0"/>
              <a:t>When you post a video on Tiktok, Tiktok will immediately push it to the corresponding user based on the automatic classification of multi-modal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Scientists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485640" cy="4785360"/>
          </a:xfrm>
        </p:spPr>
        <p:txBody>
          <a:bodyPr/>
          <a:lstStyle/>
          <a:p>
            <a:pPr>
              <a:defRPr/>
            </a:pPr>
            <a:r>
              <a:rPr lang="en-US" dirty="0"/>
              <a:t>Data Scientist</a:t>
            </a:r>
            <a:endParaRPr lang="en-US" dirty="0"/>
          </a:p>
          <a:p>
            <a:pPr lvl="1">
              <a:defRPr/>
            </a:pPr>
            <a:r>
              <a:rPr lang="en-US" dirty="0"/>
              <a:t>They design data modeling processes, create algorithms and predictive models to extract the data the business needs, and help analyze the data.</a:t>
            </a:r>
            <a:endParaRPr lang="en-US" dirty="0"/>
          </a:p>
        </p:txBody>
      </p:sp>
      <p:pic>
        <p:nvPicPr>
          <p:cNvPr id="4" name="图片 3" descr="kaggl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0" y="1447800"/>
            <a:ext cx="3368675" cy="4331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467600" cy="990600"/>
          </a:xfrm>
        </p:spPr>
        <p:txBody>
          <a:bodyPr/>
          <a:lstStyle/>
          <a:p>
            <a:r>
              <a:rPr lang="en-US" altLang="en-US" dirty="0" smtClean="0"/>
              <a:t>Concentration in Data Science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038600"/>
          </a:xfrm>
        </p:spPr>
        <p:txBody>
          <a:bodyPr/>
          <a:lstStyle/>
          <a:p>
            <a:pPr algn="just"/>
            <a:r>
              <a:rPr lang="en-US" sz="2800" dirty="0" smtClean="0"/>
              <a:t>Mathematics and Applied Mathematics</a:t>
            </a:r>
            <a:endParaRPr lang="en-US" sz="2800" dirty="0" smtClean="0"/>
          </a:p>
          <a:p>
            <a:pPr algn="just"/>
            <a:r>
              <a:rPr lang="en-US" sz="2800" dirty="0" smtClean="0"/>
              <a:t>Applied Statistics/Data Analysis</a:t>
            </a:r>
            <a:endParaRPr lang="en-US" sz="2800" dirty="0" smtClean="0"/>
          </a:p>
          <a:p>
            <a:pPr algn="just"/>
            <a:r>
              <a:rPr lang="en-US" sz="2800" dirty="0" smtClean="0"/>
              <a:t>Solid </a:t>
            </a:r>
            <a:r>
              <a:rPr lang="en-US" sz="2800" dirty="0"/>
              <a:t>Programming </a:t>
            </a:r>
            <a:r>
              <a:rPr lang="en-US" sz="2800" dirty="0" smtClean="0"/>
              <a:t>Skills </a:t>
            </a:r>
            <a:r>
              <a:rPr lang="en-US" sz="2800" dirty="0"/>
              <a:t>(R, Python, MATLAB and </a:t>
            </a:r>
            <a:r>
              <a:rPr lang="en-US" sz="2800" dirty="0" smtClean="0"/>
              <a:t>SQL)</a:t>
            </a:r>
            <a:endParaRPr lang="en-US" sz="2800" dirty="0" smtClean="0"/>
          </a:p>
          <a:p>
            <a:pPr algn="just"/>
            <a:r>
              <a:rPr lang="en-US" sz="2800" dirty="0" smtClean="0"/>
              <a:t>Data Mining</a:t>
            </a:r>
            <a:endParaRPr lang="en-US" sz="2800" dirty="0" smtClean="0"/>
          </a:p>
          <a:p>
            <a:pPr algn="just"/>
            <a:r>
              <a:rPr lang="en-US" sz="2800" dirty="0"/>
              <a:t>Data Base Storage and </a:t>
            </a:r>
            <a:r>
              <a:rPr lang="en-US" sz="2800" dirty="0" smtClean="0"/>
              <a:t>Management</a:t>
            </a:r>
            <a:endParaRPr lang="en-US" sz="2800" dirty="0" smtClean="0"/>
          </a:p>
          <a:p>
            <a:pPr algn="just"/>
            <a:r>
              <a:rPr lang="en-US" sz="2800" dirty="0" smtClean="0"/>
              <a:t>Machine Learning and discovery</a:t>
            </a:r>
            <a:endParaRPr lang="en-US" sz="3000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Reference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665345"/>
          </a:xfrm>
        </p:spPr>
        <p:txBody>
          <a:bodyPr/>
          <a:p>
            <a:r>
              <a:rPr lang="zh-CN" altLang="en-US" sz="2000"/>
              <a:t>https://www.gartner.com/smarterwithgartner/5-trends-drive-the-gartner-hype-cycle-for-emerging-technologies-2020</a:t>
            </a:r>
            <a:endParaRPr lang="zh-CN" altLang="en-US" sz="2000"/>
          </a:p>
          <a:p>
            <a:r>
              <a:rPr lang="zh-CN" altLang="en-US" sz="2000"/>
              <a:t>https://www.gartner.com/smarterwithgartner/3-themes-surface-in-the-2021-hype-cycle-for-emerging-technologies</a:t>
            </a:r>
            <a:endParaRPr lang="zh-CN" altLang="en-US" sz="2000"/>
          </a:p>
          <a:p>
            <a:r>
              <a:rPr lang="zh-CN" altLang="en-US" sz="2000"/>
              <a:t>https://www.gartner.com/en/articles/what-s-new-in-the-2022-gartner-hype-cycle-for-emerging-technologies</a:t>
            </a:r>
            <a:endParaRPr lang="zh-CN" altLang="en-US" sz="2000"/>
          </a:p>
          <a:p>
            <a:r>
              <a:rPr lang="zh-CN" altLang="en-US" sz="2000"/>
              <a:t>https://www.raconteur.net/infographics/a-day-in-data/</a:t>
            </a:r>
            <a:endParaRPr lang="zh-CN" altLang="en-US" sz="2000"/>
          </a:p>
          <a:p>
            <a:r>
              <a:rPr lang="zh-CN" altLang="en-US" sz="2000"/>
              <a:t>https://github.com/features/copilot/</a:t>
            </a:r>
            <a:endParaRPr lang="zh-CN" altLang="en-US" sz="2000"/>
          </a:p>
          <a:p>
            <a:r>
              <a:rPr lang="zh-CN" altLang="en-US" sz="2000"/>
              <a:t>https://www.mygreatlearning.com/blog/difference-data-science-machine-learning-ai/</a:t>
            </a:r>
            <a:endParaRPr lang="zh-CN" altLang="en-US" sz="2000"/>
          </a:p>
          <a:p>
            <a:r>
              <a:rPr lang="zh-CN" altLang="en-US" sz="2000"/>
              <a:t>https://www.northeastern.edu/graduate/blog/what-does-a-data-scientist-do/</a:t>
            </a:r>
            <a:endParaRPr lang="zh-CN" altLang="en-US" sz="2000"/>
          </a:p>
          <a:p>
            <a:r>
              <a:rPr lang="zh-CN" altLang="en-US" sz="2000"/>
              <a:t>https://oralytics.com/2012/06/13/data-science-is-multidisciplinary/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ea typeface="ＭＳ Ｐゴシック" panose="020B0600070205080204" pitchFamily="34" charset="-128"/>
              </a:rPr>
              <a:t>Outline</a:t>
            </a:r>
            <a:endParaRPr lang="en-US" altLang="en-US" smtClean="0">
              <a:ea typeface="ＭＳ Ｐゴシック" panose="020B0600070205080204" pitchFamily="34" charset="-128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Data, Big Data and Challenges</a:t>
            </a:r>
            <a:endParaRPr lang="en-US" altLang="en-US" dirty="0" smtClean="0">
              <a:ea typeface="+mn-ea"/>
            </a:endParaRPr>
          </a:p>
          <a:p>
            <a:pPr eaLnBrk="1" hangingPunct="1">
              <a:defRPr/>
            </a:pPr>
            <a:r>
              <a:rPr lang="en-US" altLang="en-US" dirty="0" smtClean="0">
                <a:ea typeface="+mn-ea"/>
              </a:rPr>
              <a:t>Data Science</a:t>
            </a:r>
            <a:endParaRPr lang="en-US" altLang="en-US" dirty="0" smtClean="0">
              <a:ea typeface="+mn-ea"/>
            </a:endParaRPr>
          </a:p>
          <a:p>
            <a:pPr lvl="1" eaLnBrk="1" hangingPunct="1">
              <a:defRPr/>
            </a:pPr>
            <a:r>
              <a:rPr lang="en-US" altLang="en-US" dirty="0" smtClean="0"/>
              <a:t>Introduction</a:t>
            </a:r>
            <a:endParaRPr lang="en-US" alt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Why Data Science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Data Scientists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What do they do?</a:t>
            </a:r>
            <a:endParaRPr lang="en-US" altLang="en-US" dirty="0" smtClean="0"/>
          </a:p>
          <a:p>
            <a:pPr>
              <a:defRPr/>
            </a:pPr>
            <a:r>
              <a:rPr lang="en-US" altLang="en-US" dirty="0" smtClean="0"/>
              <a:t>Knowledge Point in Data Science</a:t>
            </a:r>
            <a:endParaRPr lang="en-US" altLang="en-US" dirty="0" smtClean="0"/>
          </a:p>
          <a:p>
            <a:pPr lvl="1">
              <a:defRPr/>
            </a:pPr>
            <a:r>
              <a:rPr lang="en-US" altLang="en-US" dirty="0" smtClean="0"/>
              <a:t>What  to learn.</a:t>
            </a: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All Around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data is being collected </a:t>
            </a:r>
            <a:br>
              <a:rPr lang="en-US" dirty="0"/>
            </a:br>
            <a:r>
              <a:rPr lang="en-US" dirty="0"/>
              <a:t>and warehoused </a:t>
            </a:r>
            <a:endParaRPr lang="en-US" dirty="0"/>
          </a:p>
          <a:p>
            <a:pPr lvl="1"/>
            <a:r>
              <a:rPr lang="en-US" dirty="0"/>
              <a:t>Web data, e-commerce</a:t>
            </a:r>
            <a:endParaRPr lang="en-US" dirty="0"/>
          </a:p>
          <a:p>
            <a:pPr lvl="1"/>
            <a:r>
              <a:rPr lang="en-US" dirty="0" smtClean="0"/>
              <a:t>Financial transactions, bank/credit transactions</a:t>
            </a:r>
            <a:endParaRPr lang="en-US" dirty="0" smtClean="0"/>
          </a:p>
          <a:p>
            <a:pPr lvl="1"/>
            <a:r>
              <a:rPr lang="en-US" dirty="0" smtClean="0"/>
              <a:t>Online trading and purchasing</a:t>
            </a:r>
            <a:endParaRPr lang="en-US" dirty="0"/>
          </a:p>
          <a:p>
            <a:pPr lvl="1"/>
            <a:r>
              <a:rPr lang="en-US" dirty="0" smtClean="0"/>
              <a:t>Social </a:t>
            </a:r>
            <a:r>
              <a:rPr lang="en-US" dirty="0"/>
              <a:t>Network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524000"/>
            <a:ext cx="184023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876800"/>
            <a:ext cx="2425700" cy="1631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4944052"/>
            <a:ext cx="2495550" cy="1497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264" y="3429000"/>
            <a:ext cx="2220252" cy="13289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Much Data Do We have?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463EB of data will be created every day by 2025</a:t>
            </a:r>
            <a:endParaRPr lang="en-US" dirty="0"/>
          </a:p>
          <a:p>
            <a:r>
              <a:rPr lang="en-US" dirty="0" smtClean="0"/>
              <a:t>Facebook </a:t>
            </a:r>
            <a:r>
              <a:rPr lang="en-US" dirty="0"/>
              <a:t>has 4</a:t>
            </a:r>
            <a:r>
              <a:rPr lang="en-US" dirty="0" smtClean="0"/>
              <a:t> PB of daily logs(2022)</a:t>
            </a:r>
            <a:endParaRPr 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4180" y="3048000"/>
            <a:ext cx="5831205" cy="3585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029200"/>
          </a:xfrm>
        </p:spPr>
        <p:txBody>
          <a:bodyPr/>
          <a:lstStyle/>
          <a:p>
            <a:pPr marL="342900" lvl="1" indent="-342900" eaLnBrk="1" hangingPunct="1">
              <a:buSzPct val="75000"/>
              <a:buBlip>
                <a:blip r:embed="rId1"/>
              </a:buBlip>
              <a:defRPr/>
            </a:pPr>
            <a:r>
              <a:rPr lang="en-US" altLang="en-US" dirty="0" smtClean="0">
                <a:solidFill>
                  <a:srgbClr val="C00000"/>
                </a:solidFill>
              </a:rPr>
              <a:t>Big </a:t>
            </a:r>
            <a:r>
              <a:rPr lang="en-US" altLang="en-US" dirty="0">
                <a:solidFill>
                  <a:srgbClr val="C00000"/>
                </a:solidFill>
              </a:rPr>
              <a:t>Data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is </a:t>
            </a:r>
            <a:r>
              <a:rPr lang="en-US" dirty="0">
                <a:solidFill>
                  <a:schemeClr val="tx1"/>
                </a:solidFill>
              </a:rPr>
              <a:t>any data that is expensive to manage and hard to extract value from </a:t>
            </a:r>
            <a:endParaRPr lang="en-US" dirty="0" smtClean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r>
              <a:rPr lang="en-US" altLang="en-US" dirty="0" smtClean="0"/>
              <a:t>Volume</a:t>
            </a:r>
            <a:endParaRPr lang="en-US" altLang="en-US" dirty="0" smtClean="0"/>
          </a:p>
          <a:p>
            <a:pPr lvl="2" eaLnBrk="1" hangingPunct="1">
              <a:defRPr/>
            </a:pPr>
            <a:r>
              <a:rPr lang="en-US" altLang="en-US" dirty="0" smtClean="0"/>
              <a:t>The size of the data</a:t>
            </a:r>
            <a:endParaRPr lang="en-US" altLang="en-US" dirty="0"/>
          </a:p>
          <a:p>
            <a:pPr lvl="1" eaLnBrk="1" hangingPunct="1">
              <a:defRPr/>
            </a:pPr>
            <a:r>
              <a:rPr lang="en-US" altLang="en-US" dirty="0" smtClean="0"/>
              <a:t>Velocity</a:t>
            </a:r>
            <a:endParaRPr lang="en-US" altLang="en-US" dirty="0" smtClean="0"/>
          </a:p>
          <a:p>
            <a:pPr lvl="2" eaLnBrk="1" hangingPunct="1">
              <a:defRPr/>
            </a:pPr>
            <a:r>
              <a:rPr lang="en-US" dirty="0" smtClean="0"/>
              <a:t>The </a:t>
            </a:r>
            <a:r>
              <a:rPr lang="en-US" dirty="0"/>
              <a:t>latency of data processing relative to the growing demand for </a:t>
            </a:r>
            <a:r>
              <a:rPr lang="en-US" dirty="0" smtClean="0"/>
              <a:t>interactivity</a:t>
            </a:r>
            <a:endParaRPr lang="en-US" dirty="0" smtClean="0"/>
          </a:p>
          <a:p>
            <a:pPr lvl="1" eaLnBrk="1" hangingPunct="1">
              <a:defRPr/>
            </a:pPr>
            <a:r>
              <a:rPr lang="en-US" altLang="en-US" dirty="0" smtClean="0"/>
              <a:t>Variety and Complexity</a:t>
            </a:r>
            <a:endParaRPr lang="en-US" altLang="en-US" dirty="0" smtClean="0"/>
          </a:p>
          <a:p>
            <a:pPr lvl="2" eaLnBrk="1" hangingPunct="1">
              <a:defRPr/>
            </a:pPr>
            <a:r>
              <a:rPr lang="en-US" dirty="0"/>
              <a:t>the diversity of sources, formats, quality, structures.</a:t>
            </a:r>
            <a:endParaRPr lang="en-US" dirty="0"/>
          </a:p>
          <a:p>
            <a:pPr marL="914400" lvl="2" indent="0" eaLnBrk="1" hangingPunct="1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082879"/>
            <a:ext cx="7418449" cy="541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Data We </a:t>
            </a:r>
            <a:r>
              <a:rPr lang="en-US" dirty="0"/>
              <a:t>H</a:t>
            </a:r>
            <a:r>
              <a:rPr lang="en-US" dirty="0" smtClean="0"/>
              <a:t>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 (Tables/Transaction/Legacy Data)</a:t>
            </a:r>
            <a:endParaRPr lang="en-US" dirty="0"/>
          </a:p>
          <a:p>
            <a:r>
              <a:rPr lang="en-US" dirty="0"/>
              <a:t>Text Data (Web)</a:t>
            </a:r>
            <a:endParaRPr lang="en-US" dirty="0"/>
          </a:p>
          <a:p>
            <a:r>
              <a:rPr lang="en-US" dirty="0"/>
              <a:t>Semi-structured Data (XML) </a:t>
            </a:r>
            <a:endParaRPr lang="en-US" dirty="0"/>
          </a:p>
          <a:p>
            <a:r>
              <a:rPr lang="en-US" dirty="0"/>
              <a:t>Graph Data</a:t>
            </a:r>
            <a:endParaRPr lang="en-US" dirty="0"/>
          </a:p>
          <a:p>
            <a:r>
              <a:rPr lang="en-US" dirty="0"/>
              <a:t>Social Network, Semantic Web (RDF), … </a:t>
            </a:r>
            <a:endParaRPr lang="en-US" dirty="0"/>
          </a:p>
          <a:p>
            <a:r>
              <a:rPr lang="en-US" dirty="0" smtClean="0"/>
              <a:t>Streaming </a:t>
            </a:r>
            <a:r>
              <a:rPr lang="en-US" dirty="0"/>
              <a:t>Data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/>
              <a:t>T</a:t>
            </a:r>
            <a:r>
              <a:rPr lang="en-US" dirty="0" smtClean="0"/>
              <a:t>o </a:t>
            </a:r>
            <a:r>
              <a:rPr lang="en-US" dirty="0"/>
              <a:t>D</a:t>
            </a:r>
            <a:r>
              <a:rPr lang="en-US" dirty="0" smtClean="0"/>
              <a:t>o With </a:t>
            </a:r>
            <a:r>
              <a:rPr lang="en-US" dirty="0"/>
              <a:t>T</a:t>
            </a:r>
            <a:r>
              <a:rPr lang="en-US" dirty="0" smtClean="0"/>
              <a:t>hese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Aggregation and Statistics </a:t>
            </a:r>
            <a:endParaRPr lang="en-US" dirty="0"/>
          </a:p>
          <a:p>
            <a:pPr lvl="1"/>
            <a:r>
              <a:rPr lang="en-US" dirty="0"/>
              <a:t>Data </a:t>
            </a:r>
            <a:r>
              <a:rPr lang="en-US" dirty="0" smtClean="0"/>
              <a:t>warehousing </a:t>
            </a:r>
            <a:r>
              <a:rPr lang="en-US" dirty="0"/>
              <a:t>and OLAP</a:t>
            </a:r>
            <a:endParaRPr lang="en-US" dirty="0"/>
          </a:p>
          <a:p>
            <a:r>
              <a:rPr lang="en-US" dirty="0"/>
              <a:t>Indexing, Searching, and Querying</a:t>
            </a:r>
            <a:endParaRPr lang="en-US" dirty="0"/>
          </a:p>
          <a:p>
            <a:pPr lvl="1"/>
            <a:r>
              <a:rPr lang="en-US" dirty="0"/>
              <a:t>Keyword based search </a:t>
            </a:r>
            <a:endParaRPr lang="en-US" dirty="0"/>
          </a:p>
          <a:p>
            <a:pPr lvl="1"/>
            <a:r>
              <a:rPr lang="en-US" dirty="0"/>
              <a:t>Pattern matching (XML/RDF)</a:t>
            </a:r>
            <a:endParaRPr lang="en-US" dirty="0"/>
          </a:p>
          <a:p>
            <a:r>
              <a:rPr lang="en-US" dirty="0"/>
              <a:t>Knowledge discovery</a:t>
            </a:r>
            <a:endParaRPr lang="en-US" dirty="0"/>
          </a:p>
          <a:p>
            <a:pPr lvl="1"/>
            <a:r>
              <a:rPr lang="en-US" dirty="0"/>
              <a:t>Data Mining</a:t>
            </a:r>
            <a:endParaRPr lang="en-US" dirty="0"/>
          </a:p>
          <a:p>
            <a:pPr lvl="1"/>
            <a:r>
              <a:rPr lang="en-US" dirty="0"/>
              <a:t>Statistical Modeling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Data Science?</a:t>
            </a:r>
            <a:endParaRPr lang="en-US" altLang="en-US" dirty="0" smtClean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a typeface="+mn-ea"/>
              </a:rPr>
              <a:t>An </a:t>
            </a:r>
            <a:r>
              <a:rPr lang="en-US" dirty="0">
                <a:ea typeface="+mn-ea"/>
              </a:rPr>
              <a:t>area that manages, manipulates, extracts, and interprets knowledge from tremendous amount of </a:t>
            </a:r>
            <a:r>
              <a:rPr lang="en-US" dirty="0" smtClean="0">
                <a:ea typeface="+mn-ea"/>
              </a:rPr>
              <a:t>data</a:t>
            </a:r>
            <a:endParaRPr lang="en-US" dirty="0" smtClean="0">
              <a:ea typeface="+mn-ea"/>
            </a:endParaRP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  <a:ea typeface="+mn-ea"/>
              </a:rPr>
              <a:t>Data </a:t>
            </a:r>
            <a:r>
              <a:rPr lang="en-US" dirty="0">
                <a:solidFill>
                  <a:srgbClr val="C00000"/>
                </a:solidFill>
                <a:ea typeface="+mn-ea"/>
              </a:rPr>
              <a:t>science</a:t>
            </a:r>
            <a:r>
              <a:rPr lang="en-US" dirty="0">
                <a:ea typeface="+mn-ea"/>
              </a:rPr>
              <a:t> </a:t>
            </a:r>
            <a:r>
              <a:rPr lang="en-US" dirty="0" smtClean="0">
                <a:ea typeface="+mn-ea"/>
              </a:rPr>
              <a:t>is </a:t>
            </a:r>
            <a:r>
              <a:rPr lang="en-US" dirty="0">
                <a:ea typeface="+mn-ea"/>
              </a:rPr>
              <a:t>a multidisciplinary field of study with goal to address </a:t>
            </a:r>
            <a:r>
              <a:rPr lang="en-US" dirty="0" smtClean="0">
                <a:ea typeface="+mn-ea"/>
              </a:rPr>
              <a:t>the challenges in </a:t>
            </a:r>
            <a:r>
              <a:rPr lang="en-US" dirty="0">
                <a:ea typeface="+mn-ea"/>
              </a:rPr>
              <a:t>big </a:t>
            </a:r>
            <a:r>
              <a:rPr lang="en-US" dirty="0" smtClean="0">
                <a:ea typeface="+mn-ea"/>
              </a:rPr>
              <a:t>data</a:t>
            </a: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+mn-ea"/>
              </a:rPr>
              <a:t>Data science</a:t>
            </a:r>
            <a:r>
              <a:rPr lang="en-US" dirty="0">
                <a:ea typeface="+mn-ea"/>
              </a:rPr>
              <a:t> principles apply to all data – big and small</a:t>
            </a:r>
            <a:endParaRPr lang="en-US" dirty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taScienc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ataScienc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ataScienc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ataScienc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DataScience</Template>
  <TotalTime>0</TotalTime>
  <Words>3725</Words>
  <Application>WPS 演示</Application>
  <PresentationFormat>On-screen Show (4:3)</PresentationFormat>
  <Paragraphs>132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ＭＳ Ｐゴシック</vt:lpstr>
      <vt:lpstr>Calibri</vt:lpstr>
      <vt:lpstr>微软雅黑</vt:lpstr>
      <vt:lpstr>Arial Unicode MS</vt:lpstr>
      <vt:lpstr>DataScience</vt:lpstr>
      <vt:lpstr>Custom Design</vt:lpstr>
      <vt:lpstr>1_DataScience</vt:lpstr>
      <vt:lpstr>2_DataScience</vt:lpstr>
      <vt:lpstr>3_DataScience</vt:lpstr>
      <vt:lpstr>Introduction to  Big Data &amp; Data Science</vt:lpstr>
      <vt:lpstr>Outline</vt:lpstr>
      <vt:lpstr>Data All Around</vt:lpstr>
      <vt:lpstr>How Much Data Do We have?</vt:lpstr>
      <vt:lpstr>Big Data</vt:lpstr>
      <vt:lpstr>Big Data</vt:lpstr>
      <vt:lpstr>Types of Data We Have</vt:lpstr>
      <vt:lpstr>What To Do With These Data?</vt:lpstr>
      <vt:lpstr>Data Science?</vt:lpstr>
      <vt:lpstr>What is Data Science?</vt:lpstr>
      <vt:lpstr>Why is it hot?</vt:lpstr>
      <vt:lpstr>Why is it hot?</vt:lpstr>
      <vt:lpstr>Why is it hot?</vt:lpstr>
      <vt:lpstr>Why is it hot?</vt:lpstr>
      <vt:lpstr>Data Science</vt:lpstr>
      <vt:lpstr>Real Life Examples</vt:lpstr>
      <vt:lpstr>Data Scientists</vt:lpstr>
      <vt:lpstr>Concentration in Data Science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kal; Kamal Al Nasr</dc:creator>
  <cp:lastModifiedBy>pacaep</cp:lastModifiedBy>
  <cp:revision>177</cp:revision>
  <dcterms:created xsi:type="dcterms:W3CDTF">2022-10-23T08:18:33Z</dcterms:created>
  <dcterms:modified xsi:type="dcterms:W3CDTF">2022-10-23T08:18:33Z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2052-11.1.0.11664</vt:lpwstr>
  </property>
</Properties>
</file>